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339" r:id="rId5"/>
    <p:sldId id="273" r:id="rId6"/>
    <p:sldId id="401" r:id="rId7"/>
    <p:sldId id="263" r:id="rId8"/>
    <p:sldId id="275" r:id="rId9"/>
    <p:sldId id="341" r:id="rId10"/>
    <p:sldId id="316" r:id="rId11"/>
    <p:sldId id="380" r:id="rId12"/>
    <p:sldId id="381" r:id="rId13"/>
    <p:sldId id="382" r:id="rId14"/>
    <p:sldId id="397" r:id="rId15"/>
    <p:sldId id="398" r:id="rId16"/>
    <p:sldId id="399" r:id="rId17"/>
    <p:sldId id="347" r:id="rId18"/>
    <p:sldId id="344" r:id="rId19"/>
    <p:sldId id="383" r:id="rId20"/>
    <p:sldId id="384" r:id="rId21"/>
    <p:sldId id="400" r:id="rId22"/>
    <p:sldId id="280" r:id="rId23"/>
    <p:sldId id="403" r:id="rId24"/>
    <p:sldId id="277" r:id="rId25"/>
    <p:sldId id="402" r:id="rId26"/>
    <p:sldId id="385" r:id="rId27"/>
    <p:sldId id="386" r:id="rId28"/>
    <p:sldId id="387" r:id="rId29"/>
    <p:sldId id="388" r:id="rId30"/>
    <p:sldId id="389" r:id="rId31"/>
    <p:sldId id="404" r:id="rId32"/>
    <p:sldId id="355" r:id="rId33"/>
    <p:sldId id="351" r:id="rId34"/>
    <p:sldId id="390" r:id="rId35"/>
    <p:sldId id="391" r:id="rId36"/>
    <p:sldId id="392" r:id="rId37"/>
    <p:sldId id="363" r:id="rId38"/>
    <p:sldId id="406" r:id="rId39"/>
    <p:sldId id="317" r:id="rId40"/>
    <p:sldId id="393" r:id="rId41"/>
    <p:sldId id="405" r:id="rId42"/>
    <p:sldId id="407" r:id="rId43"/>
    <p:sldId id="365" r:id="rId44"/>
    <p:sldId id="408" r:id="rId45"/>
    <p:sldId id="356" r:id="rId46"/>
    <p:sldId id="394" r:id="rId47"/>
    <p:sldId id="395" r:id="rId48"/>
    <p:sldId id="409" r:id="rId49"/>
    <p:sldId id="321" r:id="rId50"/>
    <p:sldId id="322" r:id="rId51"/>
    <p:sldId id="396"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298"/>
    <a:srgbClr val="004A78"/>
    <a:srgbClr val="004CC6"/>
    <a:srgbClr val="FF6300"/>
    <a:srgbClr val="E9255F"/>
    <a:srgbClr val="0098D4"/>
    <a:srgbClr val="00B8E7"/>
    <a:srgbClr val="81D0ED"/>
    <a:srgbClr val="F6B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035" autoAdjust="0"/>
    <p:restoredTop sz="79948" autoAdjust="0"/>
  </p:normalViewPr>
  <p:slideViewPr>
    <p:cSldViewPr snapToGrid="0" snapToObjects="1">
      <p:cViewPr varScale="1">
        <p:scale>
          <a:sx n="67" d="100"/>
          <a:sy n="67" d="100"/>
        </p:scale>
        <p:origin x="466"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7" d="100"/>
          <a:sy n="87" d="100"/>
        </p:scale>
        <p:origin x="309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11/11/2022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CAE60C-72A0-D14D-8733-C13212F694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8181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17</a:t>
            </a:fld>
            <a:endParaRPr lang="en-US"/>
          </a:p>
        </p:txBody>
      </p:sp>
    </p:spTree>
    <p:extLst>
      <p:ext uri="{BB962C8B-B14F-4D97-AF65-F5344CB8AC3E}">
        <p14:creationId xmlns:p14="http://schemas.microsoft.com/office/powerpoint/2010/main" val="401559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21</a:t>
            </a:fld>
            <a:endParaRPr lang="en-US"/>
          </a:p>
        </p:txBody>
      </p:sp>
    </p:spTree>
    <p:extLst>
      <p:ext uri="{BB962C8B-B14F-4D97-AF65-F5344CB8AC3E}">
        <p14:creationId xmlns:p14="http://schemas.microsoft.com/office/powerpoint/2010/main" val="1659502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23</a:t>
            </a:fld>
            <a:endParaRPr lang="en-US"/>
          </a:p>
        </p:txBody>
      </p:sp>
    </p:spTree>
    <p:extLst>
      <p:ext uri="{BB962C8B-B14F-4D97-AF65-F5344CB8AC3E}">
        <p14:creationId xmlns:p14="http://schemas.microsoft.com/office/powerpoint/2010/main" val="267358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24</a:t>
            </a:fld>
            <a:endParaRPr lang="en-US"/>
          </a:p>
        </p:txBody>
      </p:sp>
    </p:spTree>
    <p:extLst>
      <p:ext uri="{BB962C8B-B14F-4D97-AF65-F5344CB8AC3E}">
        <p14:creationId xmlns:p14="http://schemas.microsoft.com/office/powerpoint/2010/main" val="3397181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25</a:t>
            </a:fld>
            <a:endParaRPr lang="en-US"/>
          </a:p>
        </p:txBody>
      </p:sp>
    </p:spTree>
    <p:extLst>
      <p:ext uri="{BB962C8B-B14F-4D97-AF65-F5344CB8AC3E}">
        <p14:creationId xmlns:p14="http://schemas.microsoft.com/office/powerpoint/2010/main" val="93659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26</a:t>
            </a:fld>
            <a:endParaRPr lang="en-US"/>
          </a:p>
        </p:txBody>
      </p:sp>
    </p:spTree>
    <p:extLst>
      <p:ext uri="{BB962C8B-B14F-4D97-AF65-F5344CB8AC3E}">
        <p14:creationId xmlns:p14="http://schemas.microsoft.com/office/powerpoint/2010/main" val="100861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27</a:t>
            </a:fld>
            <a:endParaRPr lang="en-US"/>
          </a:p>
        </p:txBody>
      </p:sp>
    </p:spTree>
    <p:extLst>
      <p:ext uri="{BB962C8B-B14F-4D97-AF65-F5344CB8AC3E}">
        <p14:creationId xmlns:p14="http://schemas.microsoft.com/office/powerpoint/2010/main" val="345890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30</a:t>
            </a:fld>
            <a:endParaRPr lang="en-US"/>
          </a:p>
        </p:txBody>
      </p:sp>
    </p:spTree>
    <p:extLst>
      <p:ext uri="{BB962C8B-B14F-4D97-AF65-F5344CB8AC3E}">
        <p14:creationId xmlns:p14="http://schemas.microsoft.com/office/powerpoint/2010/main" val="2399579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31</a:t>
            </a:fld>
            <a:endParaRPr lang="en-US"/>
          </a:p>
        </p:txBody>
      </p:sp>
    </p:spTree>
    <p:extLst>
      <p:ext uri="{BB962C8B-B14F-4D97-AF65-F5344CB8AC3E}">
        <p14:creationId xmlns:p14="http://schemas.microsoft.com/office/powerpoint/2010/main" val="1416653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32</a:t>
            </a:fld>
            <a:endParaRPr lang="en-US"/>
          </a:p>
        </p:txBody>
      </p:sp>
    </p:spTree>
    <p:extLst>
      <p:ext uri="{BB962C8B-B14F-4D97-AF65-F5344CB8AC3E}">
        <p14:creationId xmlns:p14="http://schemas.microsoft.com/office/powerpoint/2010/main" val="237076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2</a:t>
            </a:fld>
            <a:endParaRPr lang="en-US"/>
          </a:p>
        </p:txBody>
      </p:sp>
    </p:spTree>
    <p:extLst>
      <p:ext uri="{BB962C8B-B14F-4D97-AF65-F5344CB8AC3E}">
        <p14:creationId xmlns:p14="http://schemas.microsoft.com/office/powerpoint/2010/main" val="4252498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33</a:t>
            </a:fld>
            <a:endParaRPr lang="en-US"/>
          </a:p>
        </p:txBody>
      </p:sp>
    </p:spTree>
    <p:extLst>
      <p:ext uri="{BB962C8B-B14F-4D97-AF65-F5344CB8AC3E}">
        <p14:creationId xmlns:p14="http://schemas.microsoft.com/office/powerpoint/2010/main" val="99629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36</a:t>
            </a:fld>
            <a:endParaRPr lang="en-US"/>
          </a:p>
        </p:txBody>
      </p:sp>
    </p:spTree>
    <p:extLst>
      <p:ext uri="{BB962C8B-B14F-4D97-AF65-F5344CB8AC3E}">
        <p14:creationId xmlns:p14="http://schemas.microsoft.com/office/powerpoint/2010/main" val="588617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37</a:t>
            </a:fld>
            <a:endParaRPr lang="en-US"/>
          </a:p>
        </p:txBody>
      </p:sp>
    </p:spTree>
    <p:extLst>
      <p:ext uri="{BB962C8B-B14F-4D97-AF65-F5344CB8AC3E}">
        <p14:creationId xmlns:p14="http://schemas.microsoft.com/office/powerpoint/2010/main" val="23678768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a:p>
        </p:txBody>
      </p:sp>
    </p:spTree>
    <p:extLst>
      <p:ext uri="{BB962C8B-B14F-4D97-AF65-F5344CB8AC3E}">
        <p14:creationId xmlns:p14="http://schemas.microsoft.com/office/powerpoint/2010/main" val="323662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43</a:t>
            </a:fld>
            <a:endParaRPr lang="en-US"/>
          </a:p>
        </p:txBody>
      </p:sp>
    </p:spTree>
    <p:extLst>
      <p:ext uri="{BB962C8B-B14F-4D97-AF65-F5344CB8AC3E}">
        <p14:creationId xmlns:p14="http://schemas.microsoft.com/office/powerpoint/2010/main" val="1567933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44</a:t>
            </a:fld>
            <a:endParaRPr lang="en-US"/>
          </a:p>
        </p:txBody>
      </p:sp>
    </p:spTree>
    <p:extLst>
      <p:ext uri="{BB962C8B-B14F-4D97-AF65-F5344CB8AC3E}">
        <p14:creationId xmlns:p14="http://schemas.microsoft.com/office/powerpoint/2010/main" val="1841032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47</a:t>
            </a:fld>
            <a:endParaRPr lang="en-US"/>
          </a:p>
        </p:txBody>
      </p:sp>
    </p:spTree>
    <p:extLst>
      <p:ext uri="{BB962C8B-B14F-4D97-AF65-F5344CB8AC3E}">
        <p14:creationId xmlns:p14="http://schemas.microsoft.com/office/powerpoint/2010/main" val="1308589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48</a:t>
            </a:fld>
            <a:endParaRPr lang="en-US"/>
          </a:p>
        </p:txBody>
      </p:sp>
    </p:spTree>
    <p:extLst>
      <p:ext uri="{BB962C8B-B14F-4D97-AF65-F5344CB8AC3E}">
        <p14:creationId xmlns:p14="http://schemas.microsoft.com/office/powerpoint/2010/main" val="2413055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5</a:t>
            </a:fld>
            <a:endParaRPr lang="en-US"/>
          </a:p>
        </p:txBody>
      </p:sp>
    </p:spTree>
    <p:extLst>
      <p:ext uri="{BB962C8B-B14F-4D97-AF65-F5344CB8AC3E}">
        <p14:creationId xmlns:p14="http://schemas.microsoft.com/office/powerpoint/2010/main" val="2378026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a:t>
            </a:fld>
            <a:endParaRPr lang="en-US"/>
          </a:p>
        </p:txBody>
      </p:sp>
    </p:spTree>
    <p:extLst>
      <p:ext uri="{BB962C8B-B14F-4D97-AF65-F5344CB8AC3E}">
        <p14:creationId xmlns:p14="http://schemas.microsoft.com/office/powerpoint/2010/main" val="150522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8</a:t>
            </a:fld>
            <a:endParaRPr lang="en-US"/>
          </a:p>
        </p:txBody>
      </p:sp>
    </p:spTree>
    <p:extLst>
      <p:ext uri="{BB962C8B-B14F-4D97-AF65-F5344CB8AC3E}">
        <p14:creationId xmlns:p14="http://schemas.microsoft.com/office/powerpoint/2010/main" val="63749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9</a:t>
            </a:fld>
            <a:endParaRPr lang="en-US"/>
          </a:p>
        </p:txBody>
      </p:sp>
    </p:spTree>
    <p:extLst>
      <p:ext uri="{BB962C8B-B14F-4D97-AF65-F5344CB8AC3E}">
        <p14:creationId xmlns:p14="http://schemas.microsoft.com/office/powerpoint/2010/main" val="362513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10</a:t>
            </a:fld>
            <a:endParaRPr lang="en-US"/>
          </a:p>
        </p:txBody>
      </p:sp>
    </p:spTree>
    <p:extLst>
      <p:ext uri="{BB962C8B-B14F-4D97-AF65-F5344CB8AC3E}">
        <p14:creationId xmlns:p14="http://schemas.microsoft.com/office/powerpoint/2010/main" val="3224407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979052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16</a:t>
            </a:fld>
            <a:endParaRPr lang="en-US"/>
          </a:p>
        </p:txBody>
      </p:sp>
    </p:spTree>
    <p:extLst>
      <p:ext uri="{BB962C8B-B14F-4D97-AF65-F5344CB8AC3E}">
        <p14:creationId xmlns:p14="http://schemas.microsoft.com/office/powerpoint/2010/main" val="41872766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dio/Video Embedde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1" hasCustomPrompt="1"/>
          </p:nvPr>
        </p:nvSpPr>
        <p:spPr>
          <a:xfrm>
            <a:off x="7485870" y="3744802"/>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sed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dolore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
        <p:nvSpPr>
          <p:cNvPr id="4" name="Media Placeholder 3">
            <a:extLst>
              <a:ext uri="{FF2B5EF4-FFF2-40B4-BE49-F238E27FC236}">
                <a16:creationId xmlns:a16="http://schemas.microsoft.com/office/drawing/2014/main" id="{03015E1C-DFA4-4FD8-8364-EF8871E55EBF}"/>
              </a:ext>
            </a:extLst>
          </p:cNvPr>
          <p:cNvSpPr>
            <a:spLocks noGrp="1"/>
          </p:cNvSpPr>
          <p:nvPr>
            <p:ph type="media" sz="quarter" idx="12"/>
          </p:nvPr>
        </p:nvSpPr>
        <p:spPr>
          <a:xfrm>
            <a:off x="838200" y="1530350"/>
            <a:ext cx="6297613" cy="4373563"/>
          </a:xfrm>
        </p:spPr>
        <p:txBody>
          <a:bodyPr/>
          <a:lstStyle/>
          <a:p>
            <a:endParaRPr lang="en-US"/>
          </a:p>
        </p:txBody>
      </p:sp>
    </p:spTree>
    <p:extLst>
      <p:ext uri="{BB962C8B-B14F-4D97-AF65-F5344CB8AC3E}">
        <p14:creationId xmlns:p14="http://schemas.microsoft.com/office/powerpoint/2010/main" val="228568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000">
                <a:solidFill>
                  <a:srgbClr val="000000"/>
                </a:solidFill>
              </a:defRPr>
            </a:lvl1pPr>
            <a:lvl2pPr marL="457200" marR="0" indent="0" algn="l" defTabSz="914400" rtl="0" eaLnBrk="1" fontAlgn="base" latinLnBrk="0" hangingPunct="1">
              <a:lnSpc>
                <a:spcPct val="90000"/>
              </a:lnSpc>
              <a:spcBef>
                <a:spcPts val="500"/>
              </a:spcBef>
              <a:spcAft>
                <a:spcPct val="0"/>
              </a:spcAft>
              <a:buClr>
                <a:srgbClr val="006298"/>
              </a:buClr>
              <a:buSzTx/>
              <a:buFont typeface="Arial" charset="0"/>
              <a:buNone/>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a:t>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5173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289684"/>
            <a:ext cx="10711543" cy="4846320"/>
          </a:xfrm>
        </p:spPr>
        <p:txBody>
          <a:bodyPr>
            <a:normAutofit/>
          </a:bodyPr>
          <a:lstStyle>
            <a:lvl1pPr marL="342900" indent="-342900">
              <a:buClr>
                <a:srgbClr val="004A78"/>
              </a:buClr>
              <a:buFont typeface="Arial" charset="0"/>
              <a:buChar char="•"/>
              <a:defRPr sz="20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Calibri"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750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lstStyle/>
          <a:p>
            <a:r>
              <a:rPr lang="en-US"/>
              <a:t>Click to edit Master title style</a:t>
            </a:r>
          </a:p>
        </p:txBody>
      </p:sp>
      <p:sp>
        <p:nvSpPr>
          <p:cNvPr id="12" name="Text Placeholder 1"/>
          <p:cNvSpPr>
            <a:spLocks noGrp="1"/>
          </p:cNvSpPr>
          <p:nvPr>
            <p:ph type="body" sz="quarter" idx="17" hasCustomPrompt="1"/>
          </p:nvPr>
        </p:nvSpPr>
        <p:spPr>
          <a:xfrm>
            <a:off x="743577"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a:extLst>
              <a:ext uri="{FF2B5EF4-FFF2-40B4-BE49-F238E27FC236}">
                <a16:creationId xmlns:a16="http://schemas.microsoft.com/office/drawing/2014/main" id="{403E27F9-63F9-4418-9A8F-19E5BD315D50}"/>
              </a:ext>
            </a:extLst>
          </p:cNvPr>
          <p:cNvSpPr>
            <a:spLocks noGrp="1"/>
          </p:cNvSpPr>
          <p:nvPr>
            <p:ph type="body" sz="quarter" idx="18" hasCustomPrompt="1"/>
          </p:nvPr>
        </p:nvSpPr>
        <p:spPr>
          <a:xfrm>
            <a:off x="2917216"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F3A83A9E-A04D-442B-ABE2-8186678C2EF3}"/>
              </a:ext>
            </a:extLst>
          </p:cNvPr>
          <p:cNvSpPr>
            <a:spLocks noGrp="1"/>
          </p:cNvSpPr>
          <p:nvPr>
            <p:ph type="body" sz="quarter" idx="19" hasCustomPrompt="1"/>
          </p:nvPr>
        </p:nvSpPr>
        <p:spPr>
          <a:xfrm>
            <a:off x="5090855"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a:extLst>
              <a:ext uri="{FF2B5EF4-FFF2-40B4-BE49-F238E27FC236}">
                <a16:creationId xmlns:a16="http://schemas.microsoft.com/office/drawing/2014/main" id="{1C3F4AAA-09F0-41F3-8923-671ED9BDBF01}"/>
              </a:ext>
            </a:extLst>
          </p:cNvPr>
          <p:cNvSpPr>
            <a:spLocks noGrp="1"/>
          </p:cNvSpPr>
          <p:nvPr>
            <p:ph type="body" sz="quarter" idx="20" hasCustomPrompt="1"/>
          </p:nvPr>
        </p:nvSpPr>
        <p:spPr>
          <a:xfrm>
            <a:off x="7264494"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a:extLst>
              <a:ext uri="{FF2B5EF4-FFF2-40B4-BE49-F238E27FC236}">
                <a16:creationId xmlns:a16="http://schemas.microsoft.com/office/drawing/2014/main" id="{A6CB2276-7C5F-4D4C-AEBE-AAA05E33FD7E}"/>
              </a:ext>
            </a:extLst>
          </p:cNvPr>
          <p:cNvSpPr>
            <a:spLocks noGrp="1"/>
          </p:cNvSpPr>
          <p:nvPr>
            <p:ph type="body" sz="quarter" idx="21" hasCustomPrompt="1"/>
          </p:nvPr>
        </p:nvSpPr>
        <p:spPr>
          <a:xfrm>
            <a:off x="9438132" y="1289684"/>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6">
            <a:extLst>
              <a:ext uri="{FF2B5EF4-FFF2-40B4-BE49-F238E27FC236}">
                <a16:creationId xmlns:a16="http://schemas.microsoft.com/office/drawing/2014/main" id="{1E709D36-F450-4216-92D2-FAEB83B2B5D1}"/>
              </a:ext>
            </a:extLst>
          </p:cNvPr>
          <p:cNvSpPr>
            <a:spLocks noGrp="1"/>
          </p:cNvSpPr>
          <p:nvPr>
            <p:ph type="body" sz="quarter" idx="22" hasCustomPrompt="1"/>
          </p:nvPr>
        </p:nvSpPr>
        <p:spPr>
          <a:xfrm>
            <a:off x="743577"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a:extLst>
              <a:ext uri="{FF2B5EF4-FFF2-40B4-BE49-F238E27FC236}">
                <a16:creationId xmlns:a16="http://schemas.microsoft.com/office/drawing/2014/main" id="{D3D178F5-F7CF-4D43-9662-2447F7E45636}"/>
              </a:ext>
            </a:extLst>
          </p:cNvPr>
          <p:cNvSpPr>
            <a:spLocks noGrp="1"/>
          </p:cNvSpPr>
          <p:nvPr>
            <p:ph type="body" sz="quarter" idx="23" hasCustomPrompt="1"/>
          </p:nvPr>
        </p:nvSpPr>
        <p:spPr>
          <a:xfrm>
            <a:off x="2917216"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8">
            <a:extLst>
              <a:ext uri="{FF2B5EF4-FFF2-40B4-BE49-F238E27FC236}">
                <a16:creationId xmlns:a16="http://schemas.microsoft.com/office/drawing/2014/main" id="{391CDBF2-FAF4-4B81-8AA7-C2DCA4598ABE}"/>
              </a:ext>
            </a:extLst>
          </p:cNvPr>
          <p:cNvSpPr>
            <a:spLocks noGrp="1"/>
          </p:cNvSpPr>
          <p:nvPr>
            <p:ph type="body" sz="quarter" idx="24" hasCustomPrompt="1"/>
          </p:nvPr>
        </p:nvSpPr>
        <p:spPr>
          <a:xfrm>
            <a:off x="5090855"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9">
            <a:extLst>
              <a:ext uri="{FF2B5EF4-FFF2-40B4-BE49-F238E27FC236}">
                <a16:creationId xmlns:a16="http://schemas.microsoft.com/office/drawing/2014/main" id="{E7355517-2C7C-49B2-82E0-9DA93EEC29E0}"/>
              </a:ext>
            </a:extLst>
          </p:cNvPr>
          <p:cNvSpPr>
            <a:spLocks noGrp="1"/>
          </p:cNvSpPr>
          <p:nvPr>
            <p:ph type="body" sz="quarter" idx="25" hasCustomPrompt="1"/>
          </p:nvPr>
        </p:nvSpPr>
        <p:spPr>
          <a:xfrm>
            <a:off x="7264494"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0">
            <a:extLst>
              <a:ext uri="{FF2B5EF4-FFF2-40B4-BE49-F238E27FC236}">
                <a16:creationId xmlns:a16="http://schemas.microsoft.com/office/drawing/2014/main" id="{12A03BB4-F16B-49F5-807B-A522CC69CD47}"/>
              </a:ext>
            </a:extLst>
          </p:cNvPr>
          <p:cNvSpPr>
            <a:spLocks noGrp="1"/>
          </p:cNvSpPr>
          <p:nvPr>
            <p:ph type="body" sz="quarter" idx="26" hasCustomPrompt="1"/>
          </p:nvPr>
        </p:nvSpPr>
        <p:spPr>
          <a:xfrm>
            <a:off x="9438132" y="2167413"/>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1">
            <a:extLst>
              <a:ext uri="{FF2B5EF4-FFF2-40B4-BE49-F238E27FC236}">
                <a16:creationId xmlns:a16="http://schemas.microsoft.com/office/drawing/2014/main" id="{498524E9-D907-427E-9966-E41DCCBAC4AE}"/>
              </a:ext>
            </a:extLst>
          </p:cNvPr>
          <p:cNvSpPr>
            <a:spLocks noGrp="1"/>
          </p:cNvSpPr>
          <p:nvPr>
            <p:ph type="body" sz="quarter" idx="27" hasCustomPrompt="1"/>
          </p:nvPr>
        </p:nvSpPr>
        <p:spPr>
          <a:xfrm>
            <a:off x="742188"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B9C671BE-DB43-4246-92D6-9B215EBE83B2}"/>
              </a:ext>
            </a:extLst>
          </p:cNvPr>
          <p:cNvSpPr>
            <a:spLocks noGrp="1"/>
          </p:cNvSpPr>
          <p:nvPr>
            <p:ph type="body" sz="quarter" idx="28" hasCustomPrompt="1"/>
          </p:nvPr>
        </p:nvSpPr>
        <p:spPr>
          <a:xfrm>
            <a:off x="2917216"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3">
            <a:extLst>
              <a:ext uri="{FF2B5EF4-FFF2-40B4-BE49-F238E27FC236}">
                <a16:creationId xmlns:a16="http://schemas.microsoft.com/office/drawing/2014/main" id="{A70D5167-75D6-4750-AAD9-6EFDB7074C8A}"/>
              </a:ext>
            </a:extLst>
          </p:cNvPr>
          <p:cNvSpPr>
            <a:spLocks noGrp="1"/>
          </p:cNvSpPr>
          <p:nvPr>
            <p:ph type="body" sz="quarter" idx="29" hasCustomPrompt="1"/>
          </p:nvPr>
        </p:nvSpPr>
        <p:spPr>
          <a:xfrm>
            <a:off x="5090855"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4">
            <a:extLst>
              <a:ext uri="{FF2B5EF4-FFF2-40B4-BE49-F238E27FC236}">
                <a16:creationId xmlns:a16="http://schemas.microsoft.com/office/drawing/2014/main" id="{50B61D1E-5D37-4159-B130-F27C269EDF16}"/>
              </a:ext>
            </a:extLst>
          </p:cNvPr>
          <p:cNvSpPr>
            <a:spLocks noGrp="1"/>
          </p:cNvSpPr>
          <p:nvPr>
            <p:ph type="body" sz="quarter" idx="30" hasCustomPrompt="1"/>
          </p:nvPr>
        </p:nvSpPr>
        <p:spPr>
          <a:xfrm>
            <a:off x="7264494"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5">
            <a:extLst>
              <a:ext uri="{FF2B5EF4-FFF2-40B4-BE49-F238E27FC236}">
                <a16:creationId xmlns:a16="http://schemas.microsoft.com/office/drawing/2014/main" id="{F70BFB0F-3637-4D42-A448-2DF66D763599}"/>
              </a:ext>
            </a:extLst>
          </p:cNvPr>
          <p:cNvSpPr>
            <a:spLocks noGrp="1"/>
          </p:cNvSpPr>
          <p:nvPr>
            <p:ph type="body" sz="quarter" idx="31" hasCustomPrompt="1"/>
          </p:nvPr>
        </p:nvSpPr>
        <p:spPr>
          <a:xfrm>
            <a:off x="9438132" y="3045142"/>
            <a:ext cx="2011680" cy="767716"/>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006298"/>
              </a:buClr>
              <a:buSzTx/>
              <a:buFont typeface="Arial" charset="0"/>
              <a:buChar char="•"/>
              <a:tabLst/>
              <a:defRPr sz="2000" baseline="0"/>
            </a:lvl2pPr>
            <a:lvl3pPr marL="1143000" indent="-228600">
              <a:buClr>
                <a:srgbClr val="000000"/>
              </a:buClr>
              <a:buFont typeface="Arial" charset="0"/>
              <a:buChar char="•"/>
              <a:defRPr sz="1800"/>
            </a:lvl3pPr>
            <a:lvl4pPr marL="1600200" indent="-228600">
              <a:buClr>
                <a:srgbClr val="000000"/>
              </a:buClr>
              <a:buSzPct val="50000"/>
              <a:buFont typeface="Calibri" charset="0"/>
              <a:buChar char="▶"/>
              <a:defRPr sz="1800"/>
            </a:lvl4pPr>
            <a:lvl5pPr marL="2057400" indent="-228600">
              <a:buClr>
                <a:srgbClr val="000000"/>
              </a:buClr>
              <a:buFont typeface="Helvetica" charset="0"/>
              <a:buChar char="⁃"/>
              <a:defRPr sz="16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1">
            <a:extLst>
              <a:ext uri="{FF2B5EF4-FFF2-40B4-BE49-F238E27FC236}">
                <a16:creationId xmlns:a16="http://schemas.microsoft.com/office/drawing/2014/main" id="{6370ED63-B5D2-4B31-B403-18375376B65B}"/>
              </a:ext>
            </a:extLst>
          </p:cNvPr>
          <p:cNvSpPr>
            <a:spLocks noGrp="1"/>
          </p:cNvSpPr>
          <p:nvPr>
            <p:ph type="pic" sz="quarter" idx="32"/>
          </p:nvPr>
        </p:nvSpPr>
        <p:spPr>
          <a:xfrm>
            <a:off x="742188" y="3949700"/>
            <a:ext cx="2011363" cy="548640"/>
          </a:xfrm>
        </p:spPr>
        <p:txBody>
          <a:bodyPr/>
          <a:lstStyle/>
          <a:p>
            <a:endParaRPr lang="en-IN" dirty="0"/>
          </a:p>
        </p:txBody>
      </p:sp>
      <p:sp>
        <p:nvSpPr>
          <p:cNvPr id="24" name="Picture Placeholder 2">
            <a:extLst>
              <a:ext uri="{FF2B5EF4-FFF2-40B4-BE49-F238E27FC236}">
                <a16:creationId xmlns:a16="http://schemas.microsoft.com/office/drawing/2014/main" id="{E478F5C3-30B9-4040-AE22-C6FCD50435BF}"/>
              </a:ext>
            </a:extLst>
          </p:cNvPr>
          <p:cNvSpPr>
            <a:spLocks noGrp="1"/>
          </p:cNvSpPr>
          <p:nvPr>
            <p:ph type="pic" sz="quarter" idx="33"/>
          </p:nvPr>
        </p:nvSpPr>
        <p:spPr>
          <a:xfrm>
            <a:off x="2917533" y="3949700"/>
            <a:ext cx="2011363" cy="548640"/>
          </a:xfrm>
        </p:spPr>
        <p:txBody>
          <a:bodyPr/>
          <a:lstStyle/>
          <a:p>
            <a:endParaRPr lang="en-IN" dirty="0"/>
          </a:p>
        </p:txBody>
      </p:sp>
      <p:sp>
        <p:nvSpPr>
          <p:cNvPr id="25" name="Picture Placeholder 3">
            <a:extLst>
              <a:ext uri="{FF2B5EF4-FFF2-40B4-BE49-F238E27FC236}">
                <a16:creationId xmlns:a16="http://schemas.microsoft.com/office/drawing/2014/main" id="{F1E0114B-A2F4-49E5-B974-69D1FBC8C143}"/>
              </a:ext>
            </a:extLst>
          </p:cNvPr>
          <p:cNvSpPr>
            <a:spLocks noGrp="1"/>
          </p:cNvSpPr>
          <p:nvPr>
            <p:ph type="pic" sz="quarter" idx="34"/>
          </p:nvPr>
        </p:nvSpPr>
        <p:spPr>
          <a:xfrm>
            <a:off x="5091172" y="3949700"/>
            <a:ext cx="2011363" cy="548640"/>
          </a:xfrm>
        </p:spPr>
        <p:txBody>
          <a:bodyPr/>
          <a:lstStyle/>
          <a:p>
            <a:endParaRPr lang="en-IN" dirty="0"/>
          </a:p>
        </p:txBody>
      </p:sp>
      <p:sp>
        <p:nvSpPr>
          <p:cNvPr id="26" name="Picture Placeholder 4">
            <a:extLst>
              <a:ext uri="{FF2B5EF4-FFF2-40B4-BE49-F238E27FC236}">
                <a16:creationId xmlns:a16="http://schemas.microsoft.com/office/drawing/2014/main" id="{43D8B789-8A90-4870-92CA-E23C75C05AD8}"/>
              </a:ext>
            </a:extLst>
          </p:cNvPr>
          <p:cNvSpPr>
            <a:spLocks noGrp="1"/>
          </p:cNvSpPr>
          <p:nvPr>
            <p:ph type="pic" sz="quarter" idx="35"/>
          </p:nvPr>
        </p:nvSpPr>
        <p:spPr>
          <a:xfrm>
            <a:off x="7263104" y="3949700"/>
            <a:ext cx="2011363" cy="548640"/>
          </a:xfrm>
        </p:spPr>
        <p:txBody>
          <a:bodyPr/>
          <a:lstStyle/>
          <a:p>
            <a:endParaRPr lang="en-IN" dirty="0"/>
          </a:p>
        </p:txBody>
      </p:sp>
      <p:sp>
        <p:nvSpPr>
          <p:cNvPr id="27" name="Picture Placeholder 5">
            <a:extLst>
              <a:ext uri="{FF2B5EF4-FFF2-40B4-BE49-F238E27FC236}">
                <a16:creationId xmlns:a16="http://schemas.microsoft.com/office/drawing/2014/main" id="{B9ED4F29-3CA0-415B-B5C9-AA3E034BA288}"/>
              </a:ext>
            </a:extLst>
          </p:cNvPr>
          <p:cNvSpPr>
            <a:spLocks noGrp="1"/>
          </p:cNvSpPr>
          <p:nvPr>
            <p:ph type="pic" sz="quarter" idx="36"/>
          </p:nvPr>
        </p:nvSpPr>
        <p:spPr>
          <a:xfrm>
            <a:off x="9438449" y="3949700"/>
            <a:ext cx="2011363" cy="548640"/>
          </a:xfrm>
        </p:spPr>
        <p:txBody>
          <a:bodyPr/>
          <a:lstStyle/>
          <a:p>
            <a:endParaRPr lang="en-IN" dirty="0"/>
          </a:p>
        </p:txBody>
      </p:sp>
      <p:sp>
        <p:nvSpPr>
          <p:cNvPr id="28" name="Picture Placeholder 6">
            <a:extLst>
              <a:ext uri="{FF2B5EF4-FFF2-40B4-BE49-F238E27FC236}">
                <a16:creationId xmlns:a16="http://schemas.microsoft.com/office/drawing/2014/main" id="{4866FCFC-376D-414C-AD54-2FF8E4E5CDC9}"/>
              </a:ext>
            </a:extLst>
          </p:cNvPr>
          <p:cNvSpPr>
            <a:spLocks noGrp="1"/>
          </p:cNvSpPr>
          <p:nvPr>
            <p:ph type="pic" sz="quarter" idx="37"/>
          </p:nvPr>
        </p:nvSpPr>
        <p:spPr>
          <a:xfrm>
            <a:off x="743894" y="4635182"/>
            <a:ext cx="2011363" cy="548640"/>
          </a:xfrm>
        </p:spPr>
        <p:txBody>
          <a:bodyPr/>
          <a:lstStyle/>
          <a:p>
            <a:endParaRPr lang="en-IN" dirty="0"/>
          </a:p>
        </p:txBody>
      </p:sp>
      <p:sp>
        <p:nvSpPr>
          <p:cNvPr id="29" name="Picture Placeholder 7">
            <a:extLst>
              <a:ext uri="{FF2B5EF4-FFF2-40B4-BE49-F238E27FC236}">
                <a16:creationId xmlns:a16="http://schemas.microsoft.com/office/drawing/2014/main" id="{BA6203FF-0D5F-4CBC-8FA3-53A75BD2B447}"/>
              </a:ext>
            </a:extLst>
          </p:cNvPr>
          <p:cNvSpPr>
            <a:spLocks noGrp="1"/>
          </p:cNvSpPr>
          <p:nvPr>
            <p:ph type="pic" sz="quarter" idx="38"/>
          </p:nvPr>
        </p:nvSpPr>
        <p:spPr>
          <a:xfrm>
            <a:off x="2917216" y="4635182"/>
            <a:ext cx="2011363" cy="548640"/>
          </a:xfrm>
        </p:spPr>
        <p:txBody>
          <a:bodyPr/>
          <a:lstStyle/>
          <a:p>
            <a:endParaRPr lang="en-IN" dirty="0"/>
          </a:p>
        </p:txBody>
      </p:sp>
      <p:sp>
        <p:nvSpPr>
          <p:cNvPr id="30" name="Picture Placeholder 8">
            <a:extLst>
              <a:ext uri="{FF2B5EF4-FFF2-40B4-BE49-F238E27FC236}">
                <a16:creationId xmlns:a16="http://schemas.microsoft.com/office/drawing/2014/main" id="{DD6B591D-0A4D-414F-BDA6-B9417477822C}"/>
              </a:ext>
            </a:extLst>
          </p:cNvPr>
          <p:cNvSpPr>
            <a:spLocks noGrp="1"/>
          </p:cNvSpPr>
          <p:nvPr>
            <p:ph type="pic" sz="quarter" idx="39"/>
          </p:nvPr>
        </p:nvSpPr>
        <p:spPr>
          <a:xfrm>
            <a:off x="5091172" y="4635182"/>
            <a:ext cx="2011363" cy="548640"/>
          </a:xfrm>
        </p:spPr>
        <p:txBody>
          <a:bodyPr/>
          <a:lstStyle/>
          <a:p>
            <a:endParaRPr lang="en-IN" dirty="0"/>
          </a:p>
        </p:txBody>
      </p:sp>
      <p:sp>
        <p:nvSpPr>
          <p:cNvPr id="31" name="Picture Placeholder 9">
            <a:extLst>
              <a:ext uri="{FF2B5EF4-FFF2-40B4-BE49-F238E27FC236}">
                <a16:creationId xmlns:a16="http://schemas.microsoft.com/office/drawing/2014/main" id="{AB38B55C-5DBD-4A82-9A57-13C2C36AEE60}"/>
              </a:ext>
            </a:extLst>
          </p:cNvPr>
          <p:cNvSpPr>
            <a:spLocks noGrp="1"/>
          </p:cNvSpPr>
          <p:nvPr>
            <p:ph type="pic" sz="quarter" idx="40"/>
          </p:nvPr>
        </p:nvSpPr>
        <p:spPr>
          <a:xfrm>
            <a:off x="7264811" y="4635182"/>
            <a:ext cx="2011363" cy="548640"/>
          </a:xfrm>
        </p:spPr>
        <p:txBody>
          <a:bodyPr/>
          <a:lstStyle/>
          <a:p>
            <a:endParaRPr lang="en-IN" dirty="0"/>
          </a:p>
        </p:txBody>
      </p:sp>
      <p:sp>
        <p:nvSpPr>
          <p:cNvPr id="32" name="Picture Placeholder 10">
            <a:extLst>
              <a:ext uri="{FF2B5EF4-FFF2-40B4-BE49-F238E27FC236}">
                <a16:creationId xmlns:a16="http://schemas.microsoft.com/office/drawing/2014/main" id="{1E125D78-9328-4FD2-BA29-1407FA3511E1}"/>
              </a:ext>
            </a:extLst>
          </p:cNvPr>
          <p:cNvSpPr>
            <a:spLocks noGrp="1"/>
          </p:cNvSpPr>
          <p:nvPr>
            <p:ph type="pic" sz="quarter" idx="41"/>
          </p:nvPr>
        </p:nvSpPr>
        <p:spPr>
          <a:xfrm>
            <a:off x="9438449" y="4635182"/>
            <a:ext cx="2011363" cy="548640"/>
          </a:xfrm>
        </p:spPr>
        <p:txBody>
          <a:bodyPr/>
          <a:lstStyle/>
          <a:p>
            <a:endParaRPr lang="en-IN" dirty="0"/>
          </a:p>
        </p:txBody>
      </p:sp>
      <p:sp>
        <p:nvSpPr>
          <p:cNvPr id="34" name="Table Placeholder 1">
            <a:extLst>
              <a:ext uri="{FF2B5EF4-FFF2-40B4-BE49-F238E27FC236}">
                <a16:creationId xmlns:a16="http://schemas.microsoft.com/office/drawing/2014/main" id="{2D09690A-E1A0-42C8-88CF-B17D7FF1E83C}"/>
              </a:ext>
            </a:extLst>
          </p:cNvPr>
          <p:cNvSpPr>
            <a:spLocks noGrp="1"/>
          </p:cNvSpPr>
          <p:nvPr>
            <p:ph type="tbl" sz="quarter" idx="42"/>
          </p:nvPr>
        </p:nvSpPr>
        <p:spPr>
          <a:xfrm>
            <a:off x="743894" y="5346700"/>
            <a:ext cx="2011680" cy="658813"/>
          </a:xfrm>
        </p:spPr>
        <p:txBody>
          <a:bodyPr/>
          <a:lstStyle/>
          <a:p>
            <a:endParaRPr lang="en-IN"/>
          </a:p>
        </p:txBody>
      </p:sp>
      <p:sp>
        <p:nvSpPr>
          <p:cNvPr id="35" name="Table Placeholder 2">
            <a:extLst>
              <a:ext uri="{FF2B5EF4-FFF2-40B4-BE49-F238E27FC236}">
                <a16:creationId xmlns:a16="http://schemas.microsoft.com/office/drawing/2014/main" id="{F57299CF-95D6-4225-A6F3-EB6116A4DAC7}"/>
              </a:ext>
            </a:extLst>
          </p:cNvPr>
          <p:cNvSpPr>
            <a:spLocks noGrp="1"/>
          </p:cNvSpPr>
          <p:nvPr>
            <p:ph type="tbl" sz="quarter" idx="43"/>
          </p:nvPr>
        </p:nvSpPr>
        <p:spPr>
          <a:xfrm>
            <a:off x="2917533" y="5346700"/>
            <a:ext cx="2011680" cy="658813"/>
          </a:xfrm>
        </p:spPr>
        <p:txBody>
          <a:bodyPr/>
          <a:lstStyle/>
          <a:p>
            <a:endParaRPr lang="en-IN"/>
          </a:p>
        </p:txBody>
      </p:sp>
      <p:sp>
        <p:nvSpPr>
          <p:cNvPr id="36" name="Table Placeholder 3">
            <a:extLst>
              <a:ext uri="{FF2B5EF4-FFF2-40B4-BE49-F238E27FC236}">
                <a16:creationId xmlns:a16="http://schemas.microsoft.com/office/drawing/2014/main" id="{E8716C9F-9CB5-46E2-8C57-1A59E1E9AFD7}"/>
              </a:ext>
            </a:extLst>
          </p:cNvPr>
          <p:cNvSpPr>
            <a:spLocks noGrp="1"/>
          </p:cNvSpPr>
          <p:nvPr>
            <p:ph type="tbl" sz="quarter" idx="44"/>
          </p:nvPr>
        </p:nvSpPr>
        <p:spPr>
          <a:xfrm>
            <a:off x="5091172" y="5346700"/>
            <a:ext cx="2011680" cy="658813"/>
          </a:xfrm>
        </p:spPr>
        <p:txBody>
          <a:bodyPr/>
          <a:lstStyle/>
          <a:p>
            <a:endParaRPr lang="en-IN"/>
          </a:p>
        </p:txBody>
      </p:sp>
      <p:sp>
        <p:nvSpPr>
          <p:cNvPr id="37" name="Table Placeholder 4">
            <a:extLst>
              <a:ext uri="{FF2B5EF4-FFF2-40B4-BE49-F238E27FC236}">
                <a16:creationId xmlns:a16="http://schemas.microsoft.com/office/drawing/2014/main" id="{A845E05E-D12A-4018-A21D-9F4B052F6A68}"/>
              </a:ext>
            </a:extLst>
          </p:cNvPr>
          <p:cNvSpPr>
            <a:spLocks noGrp="1"/>
          </p:cNvSpPr>
          <p:nvPr>
            <p:ph type="tbl" sz="quarter" idx="45"/>
          </p:nvPr>
        </p:nvSpPr>
        <p:spPr>
          <a:xfrm>
            <a:off x="7264811" y="5346700"/>
            <a:ext cx="2011680" cy="658813"/>
          </a:xfrm>
        </p:spPr>
        <p:txBody>
          <a:bodyPr/>
          <a:lstStyle/>
          <a:p>
            <a:endParaRPr lang="en-IN"/>
          </a:p>
        </p:txBody>
      </p:sp>
      <p:sp>
        <p:nvSpPr>
          <p:cNvPr id="38" name="Table Placeholder 5">
            <a:extLst>
              <a:ext uri="{FF2B5EF4-FFF2-40B4-BE49-F238E27FC236}">
                <a16:creationId xmlns:a16="http://schemas.microsoft.com/office/drawing/2014/main" id="{06CEF3B2-3A48-483E-A91C-862EA79D22C1}"/>
              </a:ext>
            </a:extLst>
          </p:cNvPr>
          <p:cNvSpPr>
            <a:spLocks noGrp="1"/>
          </p:cNvSpPr>
          <p:nvPr>
            <p:ph type="tbl" sz="quarter" idx="46"/>
          </p:nvPr>
        </p:nvSpPr>
        <p:spPr>
          <a:xfrm>
            <a:off x="9438449" y="5346700"/>
            <a:ext cx="2011680" cy="658813"/>
          </a:xfrm>
        </p:spPr>
        <p:txBody>
          <a:bodyPr/>
          <a:lstStyle/>
          <a:p>
            <a:endParaRPr lang="en-IN"/>
          </a:p>
        </p:txBody>
      </p:sp>
    </p:spTree>
    <p:extLst>
      <p:ext uri="{BB962C8B-B14F-4D97-AF65-F5344CB8AC3E}">
        <p14:creationId xmlns:p14="http://schemas.microsoft.com/office/powerpoint/2010/main" val="217936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a:t>Click icon to add table</a:t>
            </a:r>
          </a:p>
        </p:txBody>
      </p:sp>
    </p:spTree>
    <p:extLst>
      <p:ext uri="{BB962C8B-B14F-4D97-AF65-F5344CB8AC3E}">
        <p14:creationId xmlns:p14="http://schemas.microsoft.com/office/powerpoint/2010/main" val="76403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3856204"/>
            <a:ext cx="10711543" cy="1462674"/>
          </a:xfrm>
        </p:spPr>
        <p:txBody>
          <a:bodyPr>
            <a:noAutofit/>
          </a:bodyPr>
          <a:lstStyle>
            <a:lvl1pPr marL="342900" indent="-342900" algn="l">
              <a:buFont typeface="Arial" panose="020B0604020202020204" pitchFamily="34" charset="0"/>
              <a:buChar char="•"/>
              <a:defRPr sz="2400" b="0" i="0" baseline="0">
                <a:solidFill>
                  <a:srgbClr val="000000"/>
                </a:solidFill>
                <a:latin typeface="Arial" charset="0"/>
                <a:ea typeface="Arial" charset="0"/>
                <a:cs typeface="Arial" charset="0"/>
              </a:defRPr>
            </a:lvl1pPr>
            <a:lvl2pPr marL="457200" indent="0">
              <a:buClr>
                <a:srgbClr val="000000"/>
              </a:buClr>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Sed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Tree>
    <p:extLst>
      <p:ext uri="{BB962C8B-B14F-4D97-AF65-F5344CB8AC3E}">
        <p14:creationId xmlns:p14="http://schemas.microsoft.com/office/powerpoint/2010/main" val="8793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9" name="Text Placeholder 3">
            <a:extLst>
              <a:ext uri="{FF2B5EF4-FFF2-40B4-BE49-F238E27FC236}">
                <a16:creationId xmlns:a16="http://schemas.microsoft.com/office/drawing/2014/main" id="{F2FC8C61-CC76-42E3-9D34-CF375C545286}"/>
              </a:ext>
            </a:extLst>
          </p:cNvPr>
          <p:cNvSpPr>
            <a:spLocks noGrp="1"/>
          </p:cNvSpPr>
          <p:nvPr>
            <p:ph type="body" sz="quarter" idx="21" hasCustomPrompt="1"/>
          </p:nvPr>
        </p:nvSpPr>
        <p:spPr>
          <a:xfrm>
            <a:off x="6370651" y="2202774"/>
            <a:ext cx="5084468" cy="3953578"/>
          </a:xfrm>
        </p:spPr>
        <p:txBody>
          <a:bodyPr>
            <a:normAutofit/>
          </a:bodyPr>
          <a:lstStyle>
            <a:lvl1pPr marL="0" indent="0">
              <a:buClr>
                <a:srgbClr val="004A78"/>
              </a:buClr>
              <a:buFont typeface="Arial" charset="0"/>
              <a:buNone/>
              <a:defRPr sz="1800">
                <a:solidFill>
                  <a:srgbClr val="000000"/>
                </a:solidFill>
              </a:defRPr>
            </a:lvl1pPr>
            <a:lvl2pPr marL="457200" indent="0">
              <a:buClr>
                <a:srgbClr val="004A78"/>
              </a:buClr>
              <a:buFont typeface="Arial" charset="0"/>
              <a:buNone/>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fringilla</a:t>
            </a:r>
            <a:r>
              <a:rPr lang="en-US" dirty="0"/>
              <a:t> </a:t>
            </a:r>
            <a:r>
              <a:rPr lang="en-US" dirty="0" err="1"/>
              <a:t>est</a:t>
            </a:r>
            <a:r>
              <a:rPr lang="en-US" dirty="0"/>
              <a:t> </a:t>
            </a:r>
            <a:r>
              <a:rPr lang="en-US" dirty="0" err="1"/>
              <a:t>ullamcorper</a:t>
            </a:r>
            <a:r>
              <a:rPr lang="en-US" dirty="0"/>
              <a:t>.</a:t>
            </a:r>
          </a:p>
        </p:txBody>
      </p:sp>
    </p:spTree>
    <p:extLst>
      <p:ext uri="{BB962C8B-B14F-4D97-AF65-F5344CB8AC3E}">
        <p14:creationId xmlns:p14="http://schemas.microsoft.com/office/powerpoint/2010/main" val="1759007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2105"/>
          </a:xfrm>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dirty="0"/>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1" name="Text Placeholder 3">
            <a:extLst>
              <a:ext uri="{FF2B5EF4-FFF2-40B4-BE49-F238E27FC236}">
                <a16:creationId xmlns:a16="http://schemas.microsoft.com/office/drawing/2014/main" id="{476824C0-E193-4388-8A5C-AA65A42ED713}"/>
              </a:ext>
            </a:extLst>
          </p:cNvPr>
          <p:cNvSpPr>
            <a:spLocks noGrp="1"/>
          </p:cNvSpPr>
          <p:nvPr>
            <p:ph type="body" sz="quarter" idx="23" hasCustomPrompt="1"/>
          </p:nvPr>
        </p:nvSpPr>
        <p:spPr>
          <a:xfrm>
            <a:off x="4445799"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2" name="Content Placeholder 2">
            <a:extLst>
              <a:ext uri="{FF2B5EF4-FFF2-40B4-BE49-F238E27FC236}">
                <a16:creationId xmlns:a16="http://schemas.microsoft.com/office/drawing/2014/main" id="{2631246D-01A7-4035-8C84-90C583476A9A}"/>
              </a:ext>
            </a:extLst>
          </p:cNvPr>
          <p:cNvSpPr>
            <a:spLocks noGrp="1"/>
          </p:cNvSpPr>
          <p:nvPr>
            <p:ph idx="24"/>
          </p:nvPr>
        </p:nvSpPr>
        <p:spPr>
          <a:xfrm>
            <a:off x="8053398"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3" name="Text Placeholder 3">
            <a:extLst>
              <a:ext uri="{FF2B5EF4-FFF2-40B4-BE49-F238E27FC236}">
                <a16:creationId xmlns:a16="http://schemas.microsoft.com/office/drawing/2014/main" id="{4A1AF1CC-CAC5-44DA-8EE1-DA148FF9E665}"/>
              </a:ext>
            </a:extLst>
          </p:cNvPr>
          <p:cNvSpPr>
            <a:spLocks noGrp="1"/>
          </p:cNvSpPr>
          <p:nvPr>
            <p:ph type="body" sz="quarter" idx="25" hasCustomPrompt="1"/>
          </p:nvPr>
        </p:nvSpPr>
        <p:spPr>
          <a:xfrm>
            <a:off x="8053398" y="2202774"/>
            <a:ext cx="3300402" cy="3953578"/>
          </a:xfrm>
        </p:spPr>
        <p:txBody>
          <a:bodyPr>
            <a:normAutofit/>
          </a:bodyPr>
          <a:lstStyle>
            <a:lvl1pPr marL="0" indent="0">
              <a:buClr>
                <a:srgbClr val="004A78"/>
              </a:buClr>
              <a:buFont typeface="Arial" panose="020B0604020202020204" pitchFamily="34" charset="0"/>
              <a:buNone/>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Tree>
    <p:extLst>
      <p:ext uri="{BB962C8B-B14F-4D97-AF65-F5344CB8AC3E}">
        <p14:creationId xmlns:p14="http://schemas.microsoft.com/office/powerpoint/2010/main" val="137718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Font typeface="Arial" panose="020B0604020202020204" pitchFamily="34" charset="0"/>
              <a:buNone/>
              <a:defRPr sz="2400" b="0" i="0" baseline="0">
                <a:solidFill>
                  <a:srgbClr val="000000"/>
                </a:solidFill>
                <a:latin typeface="Arial" charset="0"/>
                <a:ea typeface="Arial" charset="0"/>
                <a:cs typeface="Arial" charset="0"/>
              </a:defRPr>
            </a:lvl1pPr>
            <a:lvl2pPr marL="457200" indent="0">
              <a:buFont typeface="Arial" panose="020B0604020202020204" pitchFamily="34" charset="0"/>
              <a:buNone/>
              <a:defRPr>
                <a:solidFill>
                  <a:srgbClr val="000000"/>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Sed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1474805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a:t>Click icon to add picture</a:t>
            </a:r>
          </a:p>
        </p:txBody>
      </p:sp>
      <p:sp>
        <p:nvSpPr>
          <p:cNvPr id="10" name="Text Placeholder 9"/>
          <p:cNvSpPr>
            <a:spLocks noGrp="1"/>
          </p:cNvSpPr>
          <p:nvPr>
            <p:ph type="body" sz="quarter" idx="11" hasCustomPrompt="1"/>
          </p:nvPr>
        </p:nvSpPr>
        <p:spPr>
          <a:xfrm>
            <a:off x="7485870" y="3744802"/>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sed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dolore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8711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5720" tIns="45720" rIns="45720" bIns="4572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42DE595-4694-496E-A056-9A304212B92C}"/>
              </a:ext>
            </a:extLst>
          </p:cNvPr>
          <p:cNvSpPr txBox="1"/>
          <p:nvPr userDrawn="1"/>
        </p:nvSpPr>
        <p:spPr>
          <a:xfrm>
            <a:off x="2890279" y="6378573"/>
            <a:ext cx="9052560" cy="365760"/>
          </a:xfrm>
          <a:prstGeom prst="rect">
            <a:avLst/>
          </a:prstGeom>
          <a:noFill/>
          <a:effectLst/>
        </p:spPr>
        <p:txBody>
          <a:bodyPr wrap="square" lIns="91440" tIns="45720" rIns="91440" rtlCol="0" anchor="ctr">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N" sz="1400" dirty="0">
                <a:solidFill>
                  <a:srgbClr val="004A78"/>
                </a:solidFill>
                <a:latin typeface="Arial" panose="020B0604020202020204" pitchFamily="34" charset="0"/>
                <a:cs typeface="Arial" panose="020B0604020202020204" pitchFamily="34" charset="0"/>
              </a:rPr>
              <a:t>Boone &amp; Kurtz, Contemporary Marketing, Nineteenth Edition. © 2022 </a:t>
            </a:r>
            <a:r>
              <a:rPr lang="en-US" sz="1400" dirty="0">
                <a:solidFill>
                  <a:srgbClr val="004A78"/>
                </a:solidFill>
                <a:latin typeface="Arial" panose="020B0604020202020204" pitchFamily="34" charset="0"/>
                <a:cs typeface="Arial" panose="020B0604020202020204" pitchFamily="34" charset="0"/>
              </a:rPr>
              <a:t>Cengage.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22" r:id="rId3"/>
    <p:sldLayoutId id="2147483714" r:id="rId4"/>
    <p:sldLayoutId id="2147483718" r:id="rId5"/>
    <p:sldLayoutId id="2147483715" r:id="rId6"/>
    <p:sldLayoutId id="2147483716" r:id="rId7"/>
    <p:sldLayoutId id="2147483719" r:id="rId8"/>
    <p:sldLayoutId id="2147483720" r:id="rId9"/>
    <p:sldLayoutId id="2147483725" r:id="rId10"/>
    <p:sldLayoutId id="2147483723" r:id="rId11"/>
    <p:sldLayoutId id="2147483724" r:id="rId12"/>
    <p:sldLayoutId id="2147483713" r:id="rId13"/>
    <p:sldLayoutId id="2147483727" r:id="rId14"/>
    <p:sldLayoutId id="2147483726" r:id="rId15"/>
    <p:sldLayoutId id="2147483717" r:id="rId16"/>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01880" y="4035474"/>
            <a:ext cx="6921295" cy="1088572"/>
          </a:xfrm>
        </p:spPr>
        <p:txBody>
          <a:bodyPr/>
          <a:lstStyle/>
          <a:p>
            <a:r>
              <a:rPr lang="en-US" noProof="0" dirty="0"/>
              <a:t>Social Media: Living in the Connected World</a:t>
            </a:r>
          </a:p>
        </p:txBody>
      </p:sp>
      <p:sp>
        <p:nvSpPr>
          <p:cNvPr id="6" name="Text Placeholder 2"/>
          <p:cNvSpPr>
            <a:spLocks noGrp="1"/>
          </p:cNvSpPr>
          <p:nvPr>
            <p:ph type="body" sz="quarter" idx="11"/>
          </p:nvPr>
        </p:nvSpPr>
        <p:spPr>
          <a:xfrm>
            <a:off x="4501881" y="3112899"/>
            <a:ext cx="3297426" cy="618014"/>
          </a:xfrm>
        </p:spPr>
        <p:txBody>
          <a:bodyPr/>
          <a:lstStyle/>
          <a:p>
            <a:r>
              <a:rPr lang="en-US" noProof="0" dirty="0"/>
              <a:t>Chapter 5</a:t>
            </a:r>
          </a:p>
        </p:txBody>
      </p:sp>
      <p:pic>
        <p:nvPicPr>
          <p:cNvPr id="15" name="Picture Placeholder 3">
            <a:extLst>
              <a:ext uri="{FF2B5EF4-FFF2-40B4-BE49-F238E27FC236}">
                <a16:creationId xmlns:a16="http://schemas.microsoft.com/office/drawing/2014/main" id="{E233476F-72D5-43BF-AB42-5F6D95689519}"/>
              </a:ext>
              <a:ext uri="{C183D7F6-B498-43B3-948B-1728B52AA6E4}">
                <adec:decorative xmlns:adec="http://schemas.microsoft.com/office/drawing/2017/decorative" val="1"/>
              </a:ext>
            </a:extLst>
          </p:cNvPr>
          <p:cNvPicPr>
            <a:picLocks noGrp="1" noChangeAspect="1"/>
          </p:cNvPicPr>
          <p:nvPr>
            <p:ph type="pic" sz="quarter" idx="12"/>
          </p:nvPr>
        </p:nvPicPr>
        <p:blipFill>
          <a:blip r:embed="rId3"/>
          <a:stretch>
            <a:fillRect/>
          </a:stretch>
        </p:blipFill>
        <p:spPr>
          <a:xfrm>
            <a:off x="382026" y="354874"/>
            <a:ext cx="3712973" cy="4754880"/>
          </a:xfrm>
          <a:prstGeom prst="rect">
            <a:avLst/>
          </a:prstGeom>
        </p:spPr>
      </p:pic>
      <p:sp>
        <p:nvSpPr>
          <p:cNvPr id="8" name="Footer Placeholder 4"/>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50672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5-2 Social Media Platforms (Slide 4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299"/>
            <a:ext cx="10711543" cy="4572000"/>
          </a:xfrm>
        </p:spPr>
        <p:txBody>
          <a:bodyPr>
            <a:normAutofit/>
          </a:bodyPr>
          <a:lstStyle/>
          <a:p>
            <a:pPr>
              <a:lnSpc>
                <a:spcPct val="100000"/>
              </a:lnSpc>
              <a:spcBef>
                <a:spcPts val="400"/>
              </a:spcBef>
              <a:spcAft>
                <a:spcPts val="400"/>
              </a:spcAft>
              <a:buClr>
                <a:srgbClr val="000000"/>
              </a:buClr>
            </a:pPr>
            <a:r>
              <a:rPr lang="en-US" sz="2400" b="1" noProof="0" dirty="0">
                <a:solidFill>
                  <a:srgbClr val="C00000"/>
                </a:solidFill>
                <a:latin typeface="Arial" panose="020B0604020202020204" pitchFamily="34" charset="0"/>
                <a:cs typeface="Arial" panose="020B0604020202020204" pitchFamily="34" charset="0"/>
              </a:rPr>
              <a:t>Blogs</a:t>
            </a:r>
            <a:r>
              <a:rPr lang="en-US" sz="2400" noProof="0" dirty="0">
                <a:latin typeface="Arial" panose="020B0604020202020204" pitchFamily="34" charset="0"/>
                <a:cs typeface="Arial" panose="020B0604020202020204" pitchFamily="34" charset="0"/>
              </a:rPr>
              <a:t> are sites that regularly post articles and other content and are created and written by single authors about single subjects. </a:t>
            </a:r>
          </a:p>
          <a:p>
            <a:pPr>
              <a:lnSpc>
                <a:spcPct val="100000"/>
              </a:lnSpc>
              <a:spcBef>
                <a:spcPts val="600"/>
              </a:spcBef>
              <a:spcAft>
                <a:spcPts val="600"/>
              </a:spcAft>
              <a:buClr>
                <a:srgbClr val="000000"/>
              </a:buClr>
            </a:pPr>
            <a:r>
              <a:rPr lang="en-US" sz="2400" noProof="0" dirty="0">
                <a:latin typeface="Arial" panose="020B0604020202020204" pitchFamily="34" charset="0"/>
                <a:cs typeface="Arial" panose="020B0604020202020204" pitchFamily="34" charset="0"/>
              </a:rPr>
              <a:t>Blogs enable sharing of content and ongoing communication with audience via organization-controlled site and can be effective for generating traffic to organization website and e-commerce store.</a:t>
            </a:r>
          </a:p>
          <a:p>
            <a:pPr>
              <a:lnSpc>
                <a:spcPct val="100000"/>
              </a:lnSpc>
              <a:spcBef>
                <a:spcPts val="400"/>
              </a:spcBef>
              <a:spcAft>
                <a:spcPts val="400"/>
              </a:spcAft>
              <a:buClr>
                <a:srgbClr val="000000"/>
              </a:buClr>
            </a:pPr>
            <a:r>
              <a:rPr lang="en-US" sz="2400" noProof="0" dirty="0">
                <a:latin typeface="Arial" panose="020B0604020202020204" pitchFamily="34" charset="0"/>
                <a:cs typeface="Arial" panose="020B0604020202020204" pitchFamily="34" charset="0"/>
              </a:rPr>
              <a:t>Examples include: </a:t>
            </a:r>
          </a:p>
          <a:p>
            <a:pPr marL="731520" lvl="1" indent="-365760">
              <a:lnSpc>
                <a:spcPct val="10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WordPress</a:t>
            </a:r>
          </a:p>
          <a:p>
            <a:pPr marL="731520" lvl="1" indent="-365760">
              <a:lnSpc>
                <a:spcPct val="10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Tumblr</a:t>
            </a:r>
          </a:p>
          <a:p>
            <a:pPr marL="731520" lvl="1" indent="-365760">
              <a:lnSpc>
                <a:spcPct val="10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Twitter</a:t>
            </a:r>
          </a:p>
          <a:p>
            <a:pPr marL="1097280" lvl="1" indent="-320040">
              <a:lnSpc>
                <a:spcPct val="100000"/>
              </a:lnSpc>
              <a:spcBef>
                <a:spcPts val="400"/>
              </a:spcBef>
              <a:spcAft>
                <a:spcPts val="400"/>
              </a:spcAft>
              <a:buClr>
                <a:srgbClr val="000000"/>
              </a:buClr>
            </a:pPr>
            <a:r>
              <a:rPr lang="en-US" sz="1800" noProof="0" dirty="0">
                <a:solidFill>
                  <a:srgbClr val="000000"/>
                </a:solidFill>
                <a:latin typeface="Arial" panose="020B0604020202020204" pitchFamily="34" charset="0"/>
                <a:cs typeface="Arial" panose="020B0604020202020204" pitchFamily="34" charset="0"/>
              </a:rPr>
              <a:t>Began as a microblog</a:t>
            </a:r>
          </a:p>
          <a:p>
            <a:pPr marL="1097280" lvl="1" indent="-320040">
              <a:lnSpc>
                <a:spcPct val="100000"/>
              </a:lnSpc>
              <a:spcBef>
                <a:spcPts val="400"/>
              </a:spcBef>
              <a:spcAft>
                <a:spcPts val="400"/>
              </a:spcAft>
              <a:buClr>
                <a:srgbClr val="000000"/>
              </a:buClr>
            </a:pPr>
            <a:r>
              <a:rPr lang="en-US" sz="1800" noProof="0" dirty="0">
                <a:solidFill>
                  <a:srgbClr val="000000"/>
                </a:solidFill>
                <a:latin typeface="Arial" panose="020B0604020202020204" pitchFamily="34" charset="0"/>
                <a:cs typeface="Arial" panose="020B0604020202020204" pitchFamily="34" charset="0"/>
              </a:rPr>
              <a:t>Also has characteristics of a social network and bookmarking</a:t>
            </a:r>
            <a:endParaRPr lang="en-US"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325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AFBCED-F160-FC18-EDB6-253244891606}"/>
              </a:ext>
            </a:extLst>
          </p:cNvPr>
          <p:cNvSpPr>
            <a:spLocks noGrp="1"/>
          </p:cNvSpPr>
          <p:nvPr>
            <p:ph type="title"/>
          </p:nvPr>
        </p:nvSpPr>
        <p:spPr/>
        <p:txBody>
          <a:bodyPr/>
          <a:lstStyle/>
          <a:p>
            <a:endParaRPr lang="tr-TR"/>
          </a:p>
        </p:txBody>
      </p:sp>
      <p:pic>
        <p:nvPicPr>
          <p:cNvPr id="5" name="Resim 4">
            <a:extLst>
              <a:ext uri="{FF2B5EF4-FFF2-40B4-BE49-F238E27FC236}">
                <a16:creationId xmlns:a16="http://schemas.microsoft.com/office/drawing/2014/main" id="{A05CE0B3-C79E-B4B6-C4BB-CAF7E94055AD}"/>
              </a:ext>
            </a:extLst>
          </p:cNvPr>
          <p:cNvPicPr>
            <a:picLocks noChangeAspect="1"/>
          </p:cNvPicPr>
          <p:nvPr/>
        </p:nvPicPr>
        <p:blipFill>
          <a:blip r:embed="rId2"/>
          <a:stretch>
            <a:fillRect/>
          </a:stretch>
        </p:blipFill>
        <p:spPr>
          <a:xfrm>
            <a:off x="838200" y="1373484"/>
            <a:ext cx="11274021" cy="4111032"/>
          </a:xfrm>
          <a:prstGeom prst="rect">
            <a:avLst/>
          </a:prstGeom>
        </p:spPr>
      </p:pic>
    </p:spTree>
    <p:extLst>
      <p:ext uri="{BB962C8B-B14F-4D97-AF65-F5344CB8AC3E}">
        <p14:creationId xmlns:p14="http://schemas.microsoft.com/office/powerpoint/2010/main" val="205222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3F02BFA-2FAB-C611-3231-832614BD2C13}"/>
              </a:ext>
            </a:extLst>
          </p:cNvPr>
          <p:cNvPicPr>
            <a:picLocks noChangeAspect="1"/>
          </p:cNvPicPr>
          <p:nvPr/>
        </p:nvPicPr>
        <p:blipFill>
          <a:blip r:embed="rId2"/>
          <a:stretch>
            <a:fillRect/>
          </a:stretch>
        </p:blipFill>
        <p:spPr>
          <a:xfrm>
            <a:off x="170497" y="560071"/>
            <a:ext cx="11587969" cy="5354002"/>
          </a:xfrm>
          <a:prstGeom prst="rect">
            <a:avLst/>
          </a:prstGeom>
        </p:spPr>
      </p:pic>
    </p:spTree>
    <p:extLst>
      <p:ext uri="{BB962C8B-B14F-4D97-AF65-F5344CB8AC3E}">
        <p14:creationId xmlns:p14="http://schemas.microsoft.com/office/powerpoint/2010/main" val="2151829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97AE0E27-89DC-8CE4-150B-006A734B214B}"/>
              </a:ext>
            </a:extLst>
          </p:cNvPr>
          <p:cNvPicPr>
            <a:picLocks noChangeAspect="1"/>
          </p:cNvPicPr>
          <p:nvPr/>
        </p:nvPicPr>
        <p:blipFill>
          <a:blip r:embed="rId2"/>
          <a:stretch>
            <a:fillRect/>
          </a:stretch>
        </p:blipFill>
        <p:spPr>
          <a:xfrm>
            <a:off x="852617" y="541301"/>
            <a:ext cx="10356090" cy="4392650"/>
          </a:xfrm>
          <a:prstGeom prst="rect">
            <a:avLst/>
          </a:prstGeom>
        </p:spPr>
      </p:pic>
      <p:pic>
        <p:nvPicPr>
          <p:cNvPr id="7" name="Resim 6">
            <a:extLst>
              <a:ext uri="{FF2B5EF4-FFF2-40B4-BE49-F238E27FC236}">
                <a16:creationId xmlns:a16="http://schemas.microsoft.com/office/drawing/2014/main" id="{06F015A2-418F-9AC7-01C9-B1DA229DADAE}"/>
              </a:ext>
            </a:extLst>
          </p:cNvPr>
          <p:cNvPicPr>
            <a:picLocks noChangeAspect="1"/>
          </p:cNvPicPr>
          <p:nvPr/>
        </p:nvPicPr>
        <p:blipFill>
          <a:blip r:embed="rId3"/>
          <a:stretch>
            <a:fillRect/>
          </a:stretch>
        </p:blipFill>
        <p:spPr>
          <a:xfrm>
            <a:off x="681990" y="4622150"/>
            <a:ext cx="11510010" cy="1694549"/>
          </a:xfrm>
          <a:prstGeom prst="rect">
            <a:avLst/>
          </a:prstGeom>
        </p:spPr>
      </p:pic>
    </p:spTree>
    <p:extLst>
      <p:ext uri="{BB962C8B-B14F-4D97-AF65-F5344CB8AC3E}">
        <p14:creationId xmlns:p14="http://schemas.microsoft.com/office/powerpoint/2010/main" val="2534707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How Consumers Use Social Media</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5-3</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615971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5-3 How Consumers Use Social Media (1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600"/>
              </a:spcBef>
              <a:spcAft>
                <a:spcPts val="1200"/>
              </a:spcAft>
              <a:buClr>
                <a:srgbClr val="000000"/>
              </a:buClr>
            </a:pPr>
            <a:r>
              <a:rPr lang="en-US" sz="2400" noProof="0" dirty="0"/>
              <a:t>Studies show an overall link between social media and trends in </a:t>
            </a:r>
            <a:r>
              <a:rPr lang="en-US" sz="2400" noProof="0" dirty="0">
                <a:latin typeface="Arial" panose="020B0604020202020204" pitchFamily="34" charset="0"/>
                <a:cs typeface="Arial" panose="020B0604020202020204" pitchFamily="34" charset="0"/>
              </a:rPr>
              <a:t>consumer behavior.</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91% of consumers have visited a brick-and-mortar store because of an online experience.</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Nearly 90% research a product using online search engines.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More than 67% of consumers make an in-store purchase after researching online.</a:t>
            </a:r>
            <a:endParaRPr lang="tr-TR" dirty="0">
              <a:solidFill>
                <a:srgbClr val="000000"/>
              </a:solidFill>
              <a:latin typeface="Arial" panose="020B0604020202020204" pitchFamily="34" charset="0"/>
              <a:cs typeface="Arial" panose="020B0604020202020204" pitchFamily="34" charset="0"/>
            </a:endParaRPr>
          </a:p>
          <a:p>
            <a:pPr marL="731520" lvl="1" indent="-365760">
              <a:lnSpc>
                <a:spcPct val="100000"/>
              </a:lnSpc>
              <a:spcBef>
                <a:spcPts val="600"/>
              </a:spcBef>
              <a:spcAft>
                <a:spcPts val="600"/>
              </a:spcAft>
              <a:buClr>
                <a:srgbClr val="000000"/>
              </a:buClr>
            </a:pPr>
            <a:r>
              <a:rPr lang="tr-TR" dirty="0" err="1">
                <a:solidFill>
                  <a:srgbClr val="000000"/>
                </a:solidFill>
                <a:latin typeface="Arial" panose="020B0604020202020204" pitchFamily="34" charset="0"/>
                <a:cs typeface="Arial" panose="020B0604020202020204" pitchFamily="34" charset="0"/>
              </a:rPr>
              <a:t>In</a:t>
            </a:r>
            <a:r>
              <a:rPr lang="tr-TR" dirty="0">
                <a:solidFill>
                  <a:srgbClr val="000000"/>
                </a:solidFill>
                <a:latin typeface="Arial" panose="020B0604020202020204" pitchFamily="34" charset="0"/>
                <a:cs typeface="Arial" panose="020B0604020202020204" pitchFamily="34" charset="0"/>
              </a:rPr>
              <a:t> 2015, Facebook </a:t>
            </a:r>
            <a:r>
              <a:rPr lang="tr-TR" dirty="0" err="1">
                <a:solidFill>
                  <a:srgbClr val="000000"/>
                </a:solidFill>
                <a:latin typeface="Arial" panose="020B0604020202020204" pitchFamily="34" charset="0"/>
                <a:cs typeface="Arial" panose="020B0604020202020204" pitchFamily="34" charset="0"/>
              </a:rPr>
              <a:t>posts</a:t>
            </a:r>
            <a:r>
              <a:rPr lang="tr-TR" dirty="0">
                <a:solidFill>
                  <a:srgbClr val="000000"/>
                </a:solidFill>
                <a:latin typeface="Arial" panose="020B0604020202020204" pitchFamily="34" charset="0"/>
                <a:cs typeface="Arial" panose="020B0604020202020204" pitchFamily="34" charset="0"/>
              </a:rPr>
              <a:t> </a:t>
            </a:r>
            <a:r>
              <a:rPr lang="tr-TR" dirty="0" err="1">
                <a:solidFill>
                  <a:srgbClr val="000000"/>
                </a:solidFill>
                <a:latin typeface="Arial" panose="020B0604020202020204" pitchFamily="34" charset="0"/>
                <a:cs typeface="Arial" panose="020B0604020202020204" pitchFamily="34" charset="0"/>
              </a:rPr>
              <a:t>alone</a:t>
            </a:r>
            <a:r>
              <a:rPr lang="tr-TR" dirty="0">
                <a:solidFill>
                  <a:srgbClr val="000000"/>
                </a:solidFill>
                <a:latin typeface="Arial" panose="020B0604020202020204" pitchFamily="34" charset="0"/>
                <a:cs typeface="Arial" panose="020B0604020202020204" pitchFamily="34" charset="0"/>
              </a:rPr>
              <a:t> </a:t>
            </a:r>
            <a:r>
              <a:rPr lang="tr-TR" dirty="0" err="1">
                <a:solidFill>
                  <a:srgbClr val="000000"/>
                </a:solidFill>
                <a:latin typeface="Arial" panose="020B0604020202020204" pitchFamily="34" charset="0"/>
                <a:cs typeface="Arial" panose="020B0604020202020204" pitchFamily="34" charset="0"/>
              </a:rPr>
              <a:t>influenced</a:t>
            </a:r>
            <a:r>
              <a:rPr lang="tr-TR" dirty="0">
                <a:solidFill>
                  <a:srgbClr val="000000"/>
                </a:solidFill>
                <a:latin typeface="Arial" panose="020B0604020202020204" pitchFamily="34" charset="0"/>
                <a:cs typeface="Arial" panose="020B0604020202020204" pitchFamily="34" charset="0"/>
              </a:rPr>
              <a:t> </a:t>
            </a:r>
            <a:r>
              <a:rPr lang="tr-TR" dirty="0" err="1">
                <a:solidFill>
                  <a:srgbClr val="000000"/>
                </a:solidFill>
                <a:latin typeface="Arial" panose="020B0604020202020204" pitchFamily="34" charset="0"/>
                <a:cs typeface="Arial" panose="020B0604020202020204" pitchFamily="34" charset="0"/>
              </a:rPr>
              <a:t>over</a:t>
            </a:r>
            <a:r>
              <a:rPr lang="tr-TR" dirty="0">
                <a:solidFill>
                  <a:srgbClr val="000000"/>
                </a:solidFill>
                <a:latin typeface="Arial" panose="020B0604020202020204" pitchFamily="34" charset="0"/>
                <a:cs typeface="Arial" panose="020B0604020202020204" pitchFamily="34" charset="0"/>
              </a:rPr>
              <a:t> </a:t>
            </a:r>
            <a:r>
              <a:rPr lang="tr-TR" dirty="0" err="1">
                <a:solidFill>
                  <a:srgbClr val="000000"/>
                </a:solidFill>
                <a:latin typeface="Arial" panose="020B0604020202020204" pitchFamily="34" charset="0"/>
                <a:cs typeface="Arial" panose="020B0604020202020204" pitchFamily="34" charset="0"/>
              </a:rPr>
              <a:t>half</a:t>
            </a:r>
            <a:r>
              <a:rPr lang="tr-TR" dirty="0">
                <a:solidFill>
                  <a:srgbClr val="000000"/>
                </a:solidFill>
                <a:latin typeface="Arial" panose="020B0604020202020204" pitchFamily="34" charset="0"/>
                <a:cs typeface="Arial" panose="020B0604020202020204" pitchFamily="34" charset="0"/>
              </a:rPr>
              <a:t> of online </a:t>
            </a:r>
            <a:r>
              <a:rPr lang="tr-TR" dirty="0" err="1">
                <a:solidFill>
                  <a:srgbClr val="000000"/>
                </a:solidFill>
                <a:latin typeface="Arial" panose="020B0604020202020204" pitchFamily="34" charset="0"/>
                <a:cs typeface="Arial" panose="020B0604020202020204" pitchFamily="34" charset="0"/>
              </a:rPr>
              <a:t>and</a:t>
            </a:r>
            <a:r>
              <a:rPr lang="tr-TR" dirty="0">
                <a:solidFill>
                  <a:srgbClr val="000000"/>
                </a:solidFill>
                <a:latin typeface="Arial" panose="020B0604020202020204" pitchFamily="34" charset="0"/>
                <a:cs typeface="Arial" panose="020B0604020202020204" pitchFamily="34" charset="0"/>
              </a:rPr>
              <a:t> offline </a:t>
            </a:r>
            <a:r>
              <a:rPr lang="tr-TR" dirty="0" err="1">
                <a:solidFill>
                  <a:srgbClr val="000000"/>
                </a:solidFill>
                <a:latin typeface="Arial" panose="020B0604020202020204" pitchFamily="34" charset="0"/>
                <a:cs typeface="Arial" panose="020B0604020202020204" pitchFamily="34" charset="0"/>
              </a:rPr>
              <a:t>purchases</a:t>
            </a:r>
            <a:r>
              <a:rPr lang="tr-TR" dirty="0">
                <a:solidFill>
                  <a:srgbClr val="00000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914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5-3 How Consumers Use Social Media (2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600"/>
              </a:spcBef>
              <a:spcAft>
                <a:spcPts val="1200"/>
              </a:spcAft>
              <a:buClr>
                <a:srgbClr val="000000"/>
              </a:buClr>
            </a:pPr>
            <a:r>
              <a:rPr lang="en-US" sz="2400" noProof="0" dirty="0"/>
              <a:t>Roughly half of online consumers use a combination of search </a:t>
            </a:r>
            <a:r>
              <a:rPr lang="en-US" sz="2400" noProof="0" dirty="0">
                <a:latin typeface="Arial" panose="020B0604020202020204" pitchFamily="34" charset="0"/>
                <a:cs typeface="Arial" panose="020B0604020202020204" pitchFamily="34" charset="0"/>
              </a:rPr>
              <a:t>engines and social media in making purchase decisions.</a:t>
            </a:r>
          </a:p>
          <a:p>
            <a:pPr marL="731520" lvl="1" indent="-365760">
              <a:lnSpc>
                <a:spcPct val="100000"/>
              </a:lnSpc>
              <a:spcBef>
                <a:spcPts val="600"/>
              </a:spcBef>
              <a:spcAft>
                <a:spcPts val="600"/>
              </a:spcAft>
              <a:buClr>
                <a:srgbClr val="000000"/>
              </a:buClr>
            </a:pPr>
            <a:r>
              <a:rPr lang="en-US" noProof="0" dirty="0">
                <a:solidFill>
                  <a:srgbClr val="000000"/>
                </a:solidFill>
                <a:latin typeface="Arial" panose="020B0604020202020204" pitchFamily="34" charset="0"/>
                <a:cs typeface="Arial" panose="020B0604020202020204" pitchFamily="34" charset="0"/>
              </a:rPr>
              <a:t>58</a:t>
            </a:r>
            <a:r>
              <a:rPr lang="en-US" dirty="0">
                <a:solidFill>
                  <a:srgbClr val="000000"/>
                </a:solidFill>
                <a:latin typeface="Arial" panose="020B0604020202020204" pitchFamily="34" charset="0"/>
                <a:cs typeface="Arial" panose="020B0604020202020204" pitchFamily="34" charset="0"/>
              </a:rPr>
              <a:t>% start with search engines; 24% go straight to social media.</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46% of consumers who start with social media then turn to search engines.</a:t>
            </a:r>
          </a:p>
        </p:txBody>
      </p:sp>
    </p:spTree>
    <p:extLst>
      <p:ext uri="{BB962C8B-B14F-4D97-AF65-F5344CB8AC3E}">
        <p14:creationId xmlns:p14="http://schemas.microsoft.com/office/powerpoint/2010/main" val="18714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5-3 How Consumers Use Social Media (3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fontScale="92500" lnSpcReduction="20000"/>
          </a:bodyPr>
          <a:lstStyle/>
          <a:p>
            <a:pPr>
              <a:lnSpc>
                <a:spcPct val="100000"/>
              </a:lnSpc>
              <a:spcBef>
                <a:spcPts val="600"/>
              </a:spcBef>
              <a:spcAft>
                <a:spcPts val="1200"/>
              </a:spcAft>
              <a:buClr>
                <a:srgbClr val="000000"/>
              </a:buClr>
            </a:pPr>
            <a:r>
              <a:rPr lang="en-US" sz="2400" noProof="0" dirty="0"/>
              <a:t>The impact of social media on purchasing behavior varies by age.</a:t>
            </a:r>
          </a:p>
          <a:p>
            <a:pPr marL="731520" lvl="1" indent="-365760">
              <a:lnSpc>
                <a:spcPct val="100000"/>
              </a:lnSpc>
              <a:spcBef>
                <a:spcPts val="600"/>
              </a:spcBef>
              <a:spcAft>
                <a:spcPts val="600"/>
              </a:spcAft>
              <a:buClr>
                <a:srgbClr val="000000"/>
              </a:buClr>
            </a:pPr>
            <a:r>
              <a:rPr lang="en-US" noProof="0" dirty="0">
                <a:solidFill>
                  <a:srgbClr val="000000"/>
                </a:solidFill>
                <a:latin typeface="Arial" panose="020B0604020202020204" pitchFamily="34" charset="0"/>
                <a:cs typeface="Arial" panose="020B0604020202020204" pitchFamily="34" charset="0"/>
              </a:rPr>
              <a:t>47% </a:t>
            </a:r>
            <a:r>
              <a:rPr lang="en-US" dirty="0">
                <a:solidFill>
                  <a:srgbClr val="000000"/>
                </a:solidFill>
                <a:latin typeface="Arial" panose="020B0604020202020204" pitchFamily="34" charset="0"/>
                <a:cs typeface="Arial" panose="020B0604020202020204" pitchFamily="34" charset="0"/>
              </a:rPr>
              <a:t>of millennial shoppers are influenced by social media, compared to only 19% of other age groups.</a:t>
            </a:r>
          </a:p>
          <a:p>
            <a:pPr>
              <a:lnSpc>
                <a:spcPct val="100000"/>
              </a:lnSpc>
              <a:spcBef>
                <a:spcPts val="1800"/>
              </a:spcBef>
              <a:spcAft>
                <a:spcPts val="1200"/>
              </a:spcAft>
              <a:buClr>
                <a:srgbClr val="000000"/>
              </a:buClr>
            </a:pPr>
            <a:r>
              <a:rPr lang="en-US" sz="2400" noProof="0" dirty="0">
                <a:latin typeface="Arial" panose="020B0604020202020204" pitchFamily="34" charset="0"/>
                <a:cs typeface="Arial" panose="020B0604020202020204" pitchFamily="34" charset="0"/>
              </a:rPr>
              <a:t>Consumers rely on the communities created by social media for their buying decisions to:</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Discover new goods and services</a:t>
            </a:r>
            <a:r>
              <a:rPr lang="tr-TR"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According to one recent report conducted by comScore and Group M Search, 28% of respondents said that sites like YouTube, Facebook, and Twitter helped steer them toward new brands and products.</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Conduct research and share information</a:t>
            </a:r>
            <a:r>
              <a:rPr lang="tr-TR"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Reviews or rankings by fellow consumers, along with other shared information, can carry a lot of weight in certain purchase decisions</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Make final purchase decisions</a:t>
            </a:r>
            <a:r>
              <a:rPr lang="tr-TR"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 72% of </a:t>
            </a:r>
            <a:r>
              <a:rPr lang="en-US" dirty="0" err="1">
                <a:solidFill>
                  <a:srgbClr val="000000"/>
                </a:solidFill>
                <a:latin typeface="Arial" panose="020B0604020202020204" pitchFamily="34" charset="0"/>
                <a:cs typeface="Arial" panose="020B0604020202020204" pitchFamily="34" charset="0"/>
              </a:rPr>
              <a:t>consum-ers</a:t>
            </a:r>
            <a:r>
              <a:rPr lang="en-US" dirty="0">
                <a:solidFill>
                  <a:srgbClr val="000000"/>
                </a:solidFill>
                <a:latin typeface="Arial" panose="020B0604020202020204" pitchFamily="34" charset="0"/>
                <a:cs typeface="Arial" panose="020B0604020202020204" pitchFamily="34" charset="0"/>
              </a:rPr>
              <a:t> regard online reviews as a primary driver of their decision to buy</a:t>
            </a:r>
          </a:p>
        </p:txBody>
      </p:sp>
    </p:spTree>
    <p:extLst>
      <p:ext uri="{BB962C8B-B14F-4D97-AF65-F5344CB8AC3E}">
        <p14:creationId xmlns:p14="http://schemas.microsoft.com/office/powerpoint/2010/main" val="3220900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85B1A658-8B2E-96E9-6E8E-2E1E1711572E}"/>
              </a:ext>
            </a:extLst>
          </p:cNvPr>
          <p:cNvSpPr>
            <a:spLocks noGrp="1"/>
          </p:cNvSpPr>
          <p:nvPr>
            <p:ph type="body" sz="quarter" idx="17"/>
          </p:nvPr>
        </p:nvSpPr>
        <p:spPr>
          <a:xfrm>
            <a:off x="445770" y="697230"/>
            <a:ext cx="11009349" cy="5335270"/>
          </a:xfrm>
        </p:spPr>
        <p:txBody>
          <a:bodyPr>
            <a:normAutofit/>
          </a:bodyPr>
          <a:lstStyle/>
          <a:p>
            <a:endParaRPr lang="en-US" sz="2200" dirty="0"/>
          </a:p>
          <a:p>
            <a:pPr>
              <a:lnSpc>
                <a:spcPct val="150000"/>
              </a:lnSpc>
            </a:pPr>
            <a:r>
              <a:rPr lang="en-US" sz="2200" dirty="0"/>
              <a:t>If</a:t>
            </a:r>
            <a:r>
              <a:rPr lang="tr-TR" sz="2200" dirty="0"/>
              <a:t> </a:t>
            </a:r>
            <a:r>
              <a:rPr lang="en-US" sz="2200" dirty="0"/>
              <a:t>consumers learn about a product online, </a:t>
            </a:r>
            <a:r>
              <a:rPr lang="en-US" sz="2200" b="1" dirty="0"/>
              <a:t>engaging with the company</a:t>
            </a:r>
            <a:r>
              <a:rPr lang="tr-TR" sz="2200" b="1" dirty="0"/>
              <a:t> a</a:t>
            </a:r>
            <a:r>
              <a:rPr lang="en-US" sz="2200" b="1" dirty="0" err="1"/>
              <a:t>nd</a:t>
            </a:r>
            <a:r>
              <a:rPr lang="en-US" sz="2200" b="1" dirty="0"/>
              <a:t> other consumers via social media</a:t>
            </a:r>
            <a:r>
              <a:rPr lang="en-US" sz="2200" dirty="0"/>
              <a:t>, they become part of the </a:t>
            </a:r>
            <a:r>
              <a:rPr lang="en-US" sz="2200" b="1" dirty="0"/>
              <a:t>community</a:t>
            </a:r>
            <a:r>
              <a:rPr lang="en-US" sz="2200" dirty="0"/>
              <a:t> the product’s marketers want to create. Consumers may purchase the product and share their response to it through social media, widening the circle even more.</a:t>
            </a:r>
          </a:p>
          <a:p>
            <a:pPr>
              <a:lnSpc>
                <a:spcPct val="150000"/>
              </a:lnSpc>
            </a:pPr>
            <a:r>
              <a:rPr lang="en-US" sz="2200" dirty="0"/>
              <a:t>Overall, it’s clear </a:t>
            </a:r>
            <a:r>
              <a:rPr lang="en-US" sz="2200" b="1" dirty="0"/>
              <a:t>that social media are linked to trends in consumer behavior.</a:t>
            </a:r>
            <a:r>
              <a:rPr lang="en-US" sz="2200" dirty="0"/>
              <a:t> As a result, </a:t>
            </a:r>
            <a:r>
              <a:rPr lang="en-US" sz="2200" b="1" dirty="0"/>
              <a:t>marketers must take notice and develop strategies to address these trends.</a:t>
            </a:r>
          </a:p>
          <a:p>
            <a:pPr marL="0" indent="0">
              <a:buNone/>
            </a:pPr>
            <a:endParaRPr lang="tr-TR" sz="2200" dirty="0"/>
          </a:p>
        </p:txBody>
      </p:sp>
    </p:spTree>
    <p:extLst>
      <p:ext uri="{BB962C8B-B14F-4D97-AF65-F5344CB8AC3E}">
        <p14:creationId xmlns:p14="http://schemas.microsoft.com/office/powerpoint/2010/main" val="4260903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Goals of a Social Media Marketing Campaign</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5-4</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78405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lstStyle/>
          <a:p>
            <a:r>
              <a:rPr lang="en-US" noProof="0" dirty="0"/>
              <a:t>Learning Objectives</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fontScale="92500" lnSpcReduction="10000"/>
          </a:bodyPr>
          <a:lstStyle/>
          <a:p>
            <a:pPr marL="685800" indent="-685800">
              <a:lnSpc>
                <a:spcPct val="110000"/>
              </a:lnSpc>
              <a:spcBef>
                <a:spcPts val="400"/>
              </a:spcBef>
              <a:spcAft>
                <a:spcPts val="600"/>
              </a:spcAft>
              <a:buNone/>
            </a:pPr>
            <a:r>
              <a:rPr lang="en-US" sz="2400" b="1" noProof="0" dirty="0">
                <a:cs typeface="Arial" panose="020B0604020202020204" pitchFamily="34" charset="0"/>
              </a:rPr>
              <a:t>5.1</a:t>
            </a:r>
            <a:r>
              <a:rPr lang="en-US" sz="2400" noProof="0" dirty="0">
                <a:cs typeface="Arial" panose="020B0604020202020204" pitchFamily="34" charset="0"/>
              </a:rPr>
              <a:t>	Describe the growth and use of social media.</a:t>
            </a:r>
          </a:p>
          <a:p>
            <a:pPr marL="685800" indent="-685800">
              <a:lnSpc>
                <a:spcPct val="110000"/>
              </a:lnSpc>
              <a:spcBef>
                <a:spcPts val="400"/>
              </a:spcBef>
              <a:spcAft>
                <a:spcPts val="600"/>
              </a:spcAft>
              <a:buNone/>
            </a:pPr>
            <a:r>
              <a:rPr lang="en-US" sz="2400" b="1" noProof="0" dirty="0">
                <a:cs typeface="Arial" panose="020B0604020202020204" pitchFamily="34" charset="0"/>
              </a:rPr>
              <a:t>5.2</a:t>
            </a:r>
            <a:r>
              <a:rPr lang="en-US" sz="2400" noProof="0" dirty="0">
                <a:cs typeface="Arial" panose="020B0604020202020204" pitchFamily="34" charset="0"/>
              </a:rPr>
              <a:t>	Contrast the three major types of social media platforms.</a:t>
            </a:r>
          </a:p>
          <a:p>
            <a:pPr marL="685800" indent="-685800">
              <a:lnSpc>
                <a:spcPct val="110000"/>
              </a:lnSpc>
              <a:spcBef>
                <a:spcPts val="400"/>
              </a:spcBef>
              <a:spcAft>
                <a:spcPts val="600"/>
              </a:spcAft>
              <a:buNone/>
            </a:pPr>
            <a:r>
              <a:rPr lang="en-US" sz="2400" b="1" noProof="0" dirty="0">
                <a:cs typeface="Arial" panose="020B0604020202020204" pitchFamily="34" charset="0"/>
              </a:rPr>
              <a:t>5.3</a:t>
            </a:r>
            <a:r>
              <a:rPr lang="en-US" sz="2400" noProof="0" dirty="0">
                <a:cs typeface="Arial" panose="020B0604020202020204" pitchFamily="34" charset="0"/>
              </a:rPr>
              <a:t>	Explain three ways consumers rely on social media to make buying decisions.</a:t>
            </a:r>
          </a:p>
          <a:p>
            <a:pPr marL="685800" indent="-685800">
              <a:lnSpc>
                <a:spcPct val="110000"/>
              </a:lnSpc>
              <a:spcBef>
                <a:spcPts val="400"/>
              </a:spcBef>
              <a:spcAft>
                <a:spcPts val="600"/>
              </a:spcAft>
              <a:buNone/>
            </a:pPr>
            <a:r>
              <a:rPr lang="en-US" sz="2400" b="1" noProof="0" dirty="0">
                <a:cs typeface="Arial" panose="020B0604020202020204" pitchFamily="34" charset="0"/>
              </a:rPr>
              <a:t>5.4</a:t>
            </a:r>
            <a:r>
              <a:rPr lang="en-US" sz="2400" noProof="0" dirty="0">
                <a:cs typeface="Arial" panose="020B0604020202020204" pitchFamily="34" charset="0"/>
              </a:rPr>
              <a:t>	Identify the types of goals marketers use for social media campaigns.</a:t>
            </a:r>
          </a:p>
          <a:p>
            <a:pPr marL="685800" indent="-685800">
              <a:lnSpc>
                <a:spcPct val="110000"/>
              </a:lnSpc>
              <a:spcBef>
                <a:spcPts val="400"/>
              </a:spcBef>
              <a:spcAft>
                <a:spcPts val="600"/>
              </a:spcAft>
              <a:buNone/>
            </a:pPr>
            <a:r>
              <a:rPr lang="en-US" sz="2400" b="1" noProof="0" dirty="0">
                <a:cs typeface="Arial" panose="020B0604020202020204" pitchFamily="34" charset="0"/>
              </a:rPr>
              <a:t>5.5	</a:t>
            </a:r>
            <a:r>
              <a:rPr lang="en-US" sz="2400" noProof="0" dirty="0">
                <a:cs typeface="Arial" panose="020B0604020202020204" pitchFamily="34" charset="0"/>
              </a:rPr>
              <a:t>Describe the various methods for measuring the effectiveness of social media marketing.</a:t>
            </a:r>
          </a:p>
          <a:p>
            <a:pPr marL="685800" indent="-685800">
              <a:lnSpc>
                <a:spcPct val="110000"/>
              </a:lnSpc>
              <a:spcBef>
                <a:spcPts val="400"/>
              </a:spcBef>
              <a:spcAft>
                <a:spcPts val="600"/>
              </a:spcAft>
              <a:buNone/>
            </a:pPr>
            <a:r>
              <a:rPr lang="en-US" sz="2400" b="1" noProof="0" dirty="0">
                <a:cs typeface="Arial" panose="020B0604020202020204" pitchFamily="34" charset="0"/>
              </a:rPr>
              <a:t>5.6</a:t>
            </a:r>
            <a:r>
              <a:rPr lang="en-US" sz="2400" noProof="0" dirty="0">
                <a:cs typeface="Arial" panose="020B0604020202020204" pitchFamily="34" charset="0"/>
              </a:rPr>
              <a:t>	Outline the seven guidelines for creating effective social media content.</a:t>
            </a:r>
          </a:p>
          <a:p>
            <a:pPr marL="685800" indent="-685800">
              <a:lnSpc>
                <a:spcPct val="110000"/>
              </a:lnSpc>
              <a:spcBef>
                <a:spcPts val="400"/>
              </a:spcBef>
              <a:spcAft>
                <a:spcPts val="600"/>
              </a:spcAft>
              <a:buNone/>
            </a:pPr>
            <a:r>
              <a:rPr lang="en-US" sz="2400" b="1" noProof="0" dirty="0">
                <a:cs typeface="Arial" panose="020B0604020202020204" pitchFamily="34" charset="0"/>
              </a:rPr>
              <a:t>5.7	</a:t>
            </a:r>
            <a:r>
              <a:rPr lang="en-US" sz="2400" noProof="0" dirty="0">
                <a:cs typeface="Arial" panose="020B0604020202020204" pitchFamily="34" charset="0"/>
              </a:rPr>
              <a:t>Summarize three ethical principles for social media marketers.</a:t>
            </a:r>
          </a:p>
          <a:p>
            <a:pPr marL="685800" indent="-685800">
              <a:lnSpc>
                <a:spcPct val="110000"/>
              </a:lnSpc>
              <a:spcBef>
                <a:spcPts val="400"/>
              </a:spcBef>
              <a:spcAft>
                <a:spcPts val="600"/>
              </a:spcAft>
              <a:buNone/>
            </a:pPr>
            <a:r>
              <a:rPr lang="en-US" sz="2400" b="1" noProof="0" dirty="0">
                <a:cs typeface="Arial" panose="020B0604020202020204" pitchFamily="34" charset="0"/>
              </a:rPr>
              <a:t>5.8</a:t>
            </a:r>
            <a:r>
              <a:rPr lang="en-US" sz="2400" noProof="0" dirty="0">
                <a:cs typeface="Arial" panose="020B0604020202020204" pitchFamily="34" charset="0"/>
              </a:rPr>
              <a:t>	Given a goal for social media marketing, determine the most effective method of measurement.</a:t>
            </a:r>
            <a:endParaRPr lang="en-US" sz="2400" noProof="0" dirty="0"/>
          </a:p>
        </p:txBody>
      </p:sp>
    </p:spTree>
    <p:extLst>
      <p:ext uri="{BB962C8B-B14F-4D97-AF65-F5344CB8AC3E}">
        <p14:creationId xmlns:p14="http://schemas.microsoft.com/office/powerpoint/2010/main" val="81248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D283E31C-4D70-A079-7BF3-4A5A958881C0}"/>
              </a:ext>
            </a:extLst>
          </p:cNvPr>
          <p:cNvSpPr>
            <a:spLocks noGrp="1"/>
          </p:cNvSpPr>
          <p:nvPr>
            <p:ph type="body" sz="quarter" idx="15"/>
          </p:nvPr>
        </p:nvSpPr>
        <p:spPr/>
        <p:txBody>
          <a:bodyPr/>
          <a:lstStyle/>
          <a:p>
            <a:pPr algn="just"/>
            <a:r>
              <a:rPr lang="en-US" dirty="0" err="1"/>
              <a:t>PlayToday</a:t>
            </a:r>
            <a:r>
              <a:rPr lang="en-US" dirty="0"/>
              <a:t> is an online service that sets up play dates for busy parents based on where they live and the ages of their children. When they founded the company, Marlene and Jim were confident that all they needed to succeed was a social media blitz. So they spent thousands of dollars publicizing their brand name and logo with “sponsored ads” on Facebook and “promoted pins” on Pinter-est. </a:t>
            </a:r>
            <a:endParaRPr lang="tr-TR" dirty="0"/>
          </a:p>
          <a:p>
            <a:pPr algn="just"/>
            <a:r>
              <a:rPr lang="en-US" dirty="0"/>
              <a:t>They paid to boost their rankings on search engines Google and Bing. They even hired a movie production company to create a YouTube video called “The </a:t>
            </a:r>
            <a:r>
              <a:rPr lang="en-US" dirty="0" err="1"/>
              <a:t>PlayToday</a:t>
            </a:r>
            <a:r>
              <a:rPr lang="en-US" dirty="0"/>
              <a:t> Story.” But six months later, sales were flat. </a:t>
            </a:r>
            <a:r>
              <a:rPr lang="en-US" dirty="0" err="1"/>
              <a:t>PlayToday’s</a:t>
            </a:r>
            <a:r>
              <a:rPr lang="en-US" dirty="0"/>
              <a:t> revenues fell short of its</a:t>
            </a:r>
            <a:r>
              <a:rPr lang="tr-TR" dirty="0"/>
              <a:t> </a:t>
            </a:r>
            <a:r>
              <a:rPr lang="en-US" dirty="0"/>
              <a:t>social media costs. </a:t>
            </a:r>
            <a:endParaRPr lang="tr-TR" dirty="0"/>
          </a:p>
          <a:p>
            <a:pPr algn="just"/>
            <a:r>
              <a:rPr lang="en-US" dirty="0"/>
              <a:t>Marlene and Jim couldn’t understand why other start-ups had boomed after social media campaigns—while their business, so far, was a bust. What had they missed?</a:t>
            </a:r>
          </a:p>
          <a:p>
            <a:endParaRPr lang="tr-TR" dirty="0"/>
          </a:p>
        </p:txBody>
      </p:sp>
      <p:pic>
        <p:nvPicPr>
          <p:cNvPr id="5" name="Resim 4">
            <a:extLst>
              <a:ext uri="{FF2B5EF4-FFF2-40B4-BE49-F238E27FC236}">
                <a16:creationId xmlns:a16="http://schemas.microsoft.com/office/drawing/2014/main" id="{46557C7A-8D61-CAFF-1738-CE2218B1B95C}"/>
              </a:ext>
            </a:extLst>
          </p:cNvPr>
          <p:cNvPicPr>
            <a:picLocks noChangeAspect="1"/>
          </p:cNvPicPr>
          <p:nvPr/>
        </p:nvPicPr>
        <p:blipFill>
          <a:blip r:embed="rId2"/>
          <a:stretch>
            <a:fillRect/>
          </a:stretch>
        </p:blipFill>
        <p:spPr>
          <a:xfrm>
            <a:off x="3819138" y="343156"/>
            <a:ext cx="4274538" cy="858641"/>
          </a:xfrm>
          <a:prstGeom prst="rect">
            <a:avLst/>
          </a:prstGeom>
        </p:spPr>
      </p:pic>
    </p:spTree>
    <p:extLst>
      <p:ext uri="{BB962C8B-B14F-4D97-AF65-F5344CB8AC3E}">
        <p14:creationId xmlns:p14="http://schemas.microsoft.com/office/powerpoint/2010/main" val="1016838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5-4 Goals of a Social Media Marketing Campaign</a:t>
            </a:r>
            <a:br>
              <a:rPr lang="en-US" noProof="0" dirty="0"/>
            </a:br>
            <a:r>
              <a:rPr lang="en-US" noProof="0" dirty="0"/>
              <a:t>(1 of 6)</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1800"/>
              </a:spcBef>
              <a:spcAft>
                <a:spcPts val="1800"/>
              </a:spcAft>
            </a:pPr>
            <a:r>
              <a:rPr lang="en-US" sz="2400" b="1" noProof="0" dirty="0">
                <a:solidFill>
                  <a:srgbClr val="C00000"/>
                </a:solidFill>
              </a:rPr>
              <a:t>Social media marketing (SMM)</a:t>
            </a:r>
            <a:r>
              <a:rPr lang="en-US" sz="2400" noProof="0" dirty="0">
                <a:solidFill>
                  <a:srgbClr val="C00000"/>
                </a:solidFill>
              </a:rPr>
              <a:t> </a:t>
            </a:r>
            <a:r>
              <a:rPr lang="en-US" sz="2400" noProof="0" dirty="0"/>
              <a:t>is developing a conversation with current and potential customers on social media platforms.</a:t>
            </a:r>
            <a:endParaRPr lang="tr-TR" sz="2400" noProof="0" dirty="0"/>
          </a:p>
          <a:p>
            <a:pPr>
              <a:lnSpc>
                <a:spcPct val="100000"/>
              </a:lnSpc>
              <a:spcBef>
                <a:spcPts val="1800"/>
              </a:spcBef>
              <a:spcAft>
                <a:spcPts val="1800"/>
              </a:spcAft>
            </a:pPr>
            <a:r>
              <a:rPr lang="en-US" sz="2400" noProof="0" dirty="0"/>
              <a:t>However, this doesn’t always mean that social media posts will be used to promote a product or publicize a sale. </a:t>
            </a:r>
            <a:endParaRPr lang="tr-TR" sz="2400" noProof="0" dirty="0"/>
          </a:p>
          <a:p>
            <a:pPr>
              <a:lnSpc>
                <a:spcPct val="100000"/>
              </a:lnSpc>
              <a:spcBef>
                <a:spcPts val="1800"/>
              </a:spcBef>
              <a:spcAft>
                <a:spcPts val="1800"/>
              </a:spcAft>
            </a:pPr>
            <a:r>
              <a:rPr lang="en-US" sz="2400" noProof="0" dirty="0"/>
              <a:t>Any SMM plan must be built around specific goals.</a:t>
            </a:r>
          </a:p>
          <a:p>
            <a:pPr>
              <a:lnSpc>
                <a:spcPct val="100000"/>
              </a:lnSpc>
              <a:spcBef>
                <a:spcPts val="1800"/>
              </a:spcBef>
              <a:spcAft>
                <a:spcPts val="1800"/>
              </a:spcAft>
            </a:pPr>
            <a:r>
              <a:rPr lang="en-US" sz="2400" noProof="0" dirty="0"/>
              <a:t>Once goals are established, marketers are better able to develop strategies and choose the right platforms for their messages.</a:t>
            </a:r>
          </a:p>
        </p:txBody>
      </p:sp>
    </p:spTree>
    <p:extLst>
      <p:ext uri="{BB962C8B-B14F-4D97-AF65-F5344CB8AC3E}">
        <p14:creationId xmlns:p14="http://schemas.microsoft.com/office/powerpoint/2010/main" val="123329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440D1254-BC62-9662-19C2-0A8F987C9F4E}"/>
              </a:ext>
            </a:extLst>
          </p:cNvPr>
          <p:cNvSpPr>
            <a:spLocks noGrp="1"/>
          </p:cNvSpPr>
          <p:nvPr>
            <p:ph type="body" sz="quarter" idx="17"/>
          </p:nvPr>
        </p:nvSpPr>
        <p:spPr>
          <a:xfrm>
            <a:off x="240030" y="1028700"/>
            <a:ext cx="5463541" cy="5003800"/>
          </a:xfrm>
        </p:spPr>
        <p:txBody>
          <a:bodyPr/>
          <a:lstStyle/>
          <a:p>
            <a:r>
              <a:rPr lang="en-US" dirty="0"/>
              <a:t>For example, organizations fighting amyotrophic lateral sclerosis (ALS) created the Ice Bucket Challenge, where people agreed to have a bucket of ice dumped on their heads to build aware-ness of the disease. </a:t>
            </a:r>
            <a:endParaRPr lang="tr-TR" dirty="0"/>
          </a:p>
          <a:p>
            <a:r>
              <a:rPr lang="en-US" dirty="0"/>
              <a:t>The campaign went viral, attracting famous participants like Justin Bieber, Selena Gomez, and Taylor Swift, and sparking over 2.4 million tagged videos on Facebook</a:t>
            </a:r>
            <a:endParaRPr lang="tr-TR" dirty="0"/>
          </a:p>
        </p:txBody>
      </p:sp>
      <p:sp>
        <p:nvSpPr>
          <p:cNvPr id="5" name="Metin kutusu 4">
            <a:extLst>
              <a:ext uri="{FF2B5EF4-FFF2-40B4-BE49-F238E27FC236}">
                <a16:creationId xmlns:a16="http://schemas.microsoft.com/office/drawing/2014/main" id="{A1B82A89-3A2B-59F2-7D9C-887B96B58B5D}"/>
              </a:ext>
            </a:extLst>
          </p:cNvPr>
          <p:cNvSpPr txBox="1"/>
          <p:nvPr/>
        </p:nvSpPr>
        <p:spPr>
          <a:xfrm>
            <a:off x="1608773" y="5663168"/>
            <a:ext cx="6097904" cy="369332"/>
          </a:xfrm>
          <a:prstGeom prst="rect">
            <a:avLst/>
          </a:prstGeom>
          <a:noFill/>
          <a:effectLst/>
        </p:spPr>
        <p:txBody>
          <a:bodyPr wrap="square">
            <a:spAutoFit/>
          </a:bodyPr>
          <a:lstStyle/>
          <a:p>
            <a:r>
              <a:rPr lang="tr-TR" dirty="0"/>
              <a:t>https://youtu.be/a42OFezidFs</a:t>
            </a:r>
          </a:p>
        </p:txBody>
      </p:sp>
      <p:pic>
        <p:nvPicPr>
          <p:cNvPr id="1026" name="Picture 2" descr="Ice Bucket Challenge: 5 things you should know">
            <a:extLst>
              <a:ext uri="{FF2B5EF4-FFF2-40B4-BE49-F238E27FC236}">
                <a16:creationId xmlns:a16="http://schemas.microsoft.com/office/drawing/2014/main" id="{1C7A7379-E387-0450-8985-97D0E9DE2C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71" y="1125836"/>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7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5-4 Goals of a Social Media Marketing Campaign</a:t>
            </a:r>
            <a:br>
              <a:rPr lang="en-US" noProof="0" dirty="0"/>
            </a:br>
            <a:r>
              <a:rPr lang="en-US" noProof="0" dirty="0"/>
              <a:t>(2 of 6)</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300"/>
            <a:ext cx="10711543" cy="4394200"/>
          </a:xfrm>
        </p:spPr>
        <p:txBody>
          <a:bodyPr>
            <a:normAutofit lnSpcReduction="10000"/>
          </a:bodyPr>
          <a:lstStyle/>
          <a:p>
            <a:pPr>
              <a:lnSpc>
                <a:spcPct val="110000"/>
              </a:lnSpc>
              <a:spcBef>
                <a:spcPts val="400"/>
              </a:spcBef>
              <a:spcAft>
                <a:spcPts val="500"/>
              </a:spcAft>
              <a:buClr>
                <a:srgbClr val="000000"/>
              </a:buClr>
            </a:pPr>
            <a:r>
              <a:rPr lang="en-US" sz="2400" noProof="0" dirty="0">
                <a:latin typeface="Arial" panose="020B0604020202020204" pitchFamily="34" charset="0"/>
                <a:cs typeface="Arial" panose="020B0604020202020204" pitchFamily="34" charset="0"/>
              </a:rPr>
              <a:t>Goal: Increase brand awareness and generate leads.</a:t>
            </a:r>
          </a:p>
          <a:p>
            <a:pPr>
              <a:lnSpc>
                <a:spcPct val="110000"/>
              </a:lnSpc>
              <a:spcBef>
                <a:spcPts val="400"/>
              </a:spcBef>
              <a:spcAft>
                <a:spcPts val="500"/>
              </a:spcAft>
              <a:buClr>
                <a:srgbClr val="000000"/>
              </a:buClr>
            </a:pPr>
            <a:r>
              <a:rPr lang="en-US" sz="2400" noProof="0" dirty="0">
                <a:latin typeface="Arial" panose="020B0604020202020204" pitchFamily="34" charset="0"/>
                <a:cs typeface="Arial" panose="020B0604020202020204" pitchFamily="34" charset="0"/>
              </a:rPr>
              <a:t>Purpose of this goal: </a:t>
            </a:r>
          </a:p>
          <a:p>
            <a:pPr marL="731520" lvl="1" indent="-365760">
              <a:lnSpc>
                <a:spcPct val="11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Increase the number of people who are aware of the company and its products.</a:t>
            </a:r>
          </a:p>
          <a:p>
            <a:pPr marL="731520" lvl="1" indent="-365760">
              <a:lnSpc>
                <a:spcPct val="11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Increase the positive </a:t>
            </a:r>
            <a:r>
              <a:rPr lang="en-US" noProof="0" dirty="0">
                <a:solidFill>
                  <a:srgbClr val="000000"/>
                </a:solidFill>
                <a:latin typeface="Arial" panose="020B0604020202020204" pitchFamily="34" charset="0"/>
                <a:cs typeface="Arial" panose="020B0604020202020204" pitchFamily="34" charset="0"/>
              </a:rPr>
              <a:t>perception of the brand.</a:t>
            </a:r>
          </a:p>
          <a:p>
            <a:pPr>
              <a:lnSpc>
                <a:spcPct val="110000"/>
              </a:lnSpc>
              <a:spcBef>
                <a:spcPts val="600"/>
              </a:spcBef>
              <a:spcAft>
                <a:spcPts val="500"/>
              </a:spcAft>
              <a:buClr>
                <a:srgbClr val="000000"/>
              </a:buClr>
            </a:pPr>
            <a:r>
              <a:rPr lang="en-US" sz="2400" b="1" noProof="0" dirty="0">
                <a:solidFill>
                  <a:srgbClr val="C00000"/>
                </a:solidFill>
                <a:latin typeface="Arial" panose="020B0604020202020204" pitchFamily="34" charset="0"/>
                <a:cs typeface="Arial" panose="020B0604020202020204" pitchFamily="34" charset="0"/>
              </a:rPr>
              <a:t>Influencers</a:t>
            </a:r>
            <a:r>
              <a:rPr lang="en-US" sz="2400" noProof="0" dirty="0">
                <a:latin typeface="Arial" panose="020B0604020202020204" pitchFamily="34" charset="0"/>
                <a:cs typeface="Arial" panose="020B0604020202020204" pitchFamily="34" charset="0"/>
              </a:rPr>
              <a:t> are individuals with the capability of affecting the opinions and actions of others.</a:t>
            </a:r>
          </a:p>
          <a:p>
            <a:pPr marL="731520" lvl="1" indent="-365760">
              <a:lnSpc>
                <a:spcPct val="11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Examples: </a:t>
            </a:r>
          </a:p>
          <a:p>
            <a:pPr marL="1097280" lvl="1" indent="-274320">
              <a:lnSpc>
                <a:spcPct val="11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Oprah Winfrey</a:t>
            </a:r>
          </a:p>
          <a:p>
            <a:pPr marL="1097280" lvl="1" indent="-274320">
              <a:lnSpc>
                <a:spcPct val="11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Lady Gaga</a:t>
            </a:r>
          </a:p>
          <a:p>
            <a:pPr marL="1097280" lvl="1" indent="-274320">
              <a:lnSpc>
                <a:spcPct val="110000"/>
              </a:lnSpc>
              <a:spcBef>
                <a:spcPts val="300"/>
              </a:spcBef>
              <a:spcAft>
                <a:spcPts val="300"/>
              </a:spcAft>
              <a:buClr>
                <a:srgbClr val="000000"/>
              </a:buClr>
            </a:pPr>
            <a:r>
              <a:rPr lang="en-US" dirty="0">
                <a:solidFill>
                  <a:srgbClr val="000000"/>
                </a:solidFill>
                <a:latin typeface="Arial" panose="020B0604020202020204" pitchFamily="34" charset="0"/>
                <a:cs typeface="Arial" panose="020B0604020202020204" pitchFamily="34" charset="0"/>
              </a:rPr>
              <a:t>Steven Spielberg</a:t>
            </a:r>
          </a:p>
        </p:txBody>
      </p:sp>
    </p:spTree>
    <p:extLst>
      <p:ext uri="{BB962C8B-B14F-4D97-AF65-F5344CB8AC3E}">
        <p14:creationId xmlns:p14="http://schemas.microsoft.com/office/powerpoint/2010/main" val="95579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5-4 Goals of a Social Media Marketing Campaign</a:t>
            </a:r>
            <a:br>
              <a:rPr lang="en-US" noProof="0" dirty="0"/>
            </a:br>
            <a:r>
              <a:rPr lang="en-US" noProof="0" dirty="0"/>
              <a:t>(3 of 6)</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lnSpcReduction="10000"/>
          </a:bodyPr>
          <a:lstStyle/>
          <a:p>
            <a:pPr>
              <a:lnSpc>
                <a:spcPct val="100000"/>
              </a:lnSpc>
              <a:spcBef>
                <a:spcPts val="600"/>
              </a:spcBef>
              <a:spcAft>
                <a:spcPts val="600"/>
              </a:spcAft>
            </a:pPr>
            <a:r>
              <a:rPr lang="en-US" sz="2400" noProof="0" dirty="0"/>
              <a:t>Goal: Increase revenue.</a:t>
            </a:r>
          </a:p>
          <a:p>
            <a:pPr>
              <a:lnSpc>
                <a:spcPct val="100000"/>
              </a:lnSpc>
              <a:spcBef>
                <a:spcPts val="600"/>
              </a:spcBef>
              <a:spcAft>
                <a:spcPts val="2400"/>
              </a:spcAft>
            </a:pPr>
            <a:r>
              <a:rPr lang="en-US" sz="2400" noProof="0" dirty="0"/>
              <a:t>Purpose of this goal: Increase sales.</a:t>
            </a:r>
            <a:endParaRPr lang="tr-TR" sz="2400" noProof="0" dirty="0"/>
          </a:p>
          <a:p>
            <a:pPr>
              <a:lnSpc>
                <a:spcPct val="100000"/>
              </a:lnSpc>
              <a:spcBef>
                <a:spcPts val="600"/>
              </a:spcBef>
              <a:spcAft>
                <a:spcPts val="2400"/>
              </a:spcAft>
            </a:pPr>
            <a:r>
              <a:rPr lang="tr-TR" sz="2400" dirty="0"/>
              <a:t>‘</a:t>
            </a:r>
            <a:r>
              <a:rPr lang="tr-TR" sz="2400" dirty="0" err="1"/>
              <a:t>Sponsored</a:t>
            </a:r>
            <a:r>
              <a:rPr lang="tr-TR" sz="2400" dirty="0"/>
              <a:t> </a:t>
            </a:r>
            <a:r>
              <a:rPr lang="tr-TR" sz="2400" dirty="0" err="1"/>
              <a:t>Ads</a:t>
            </a:r>
            <a:r>
              <a:rPr lang="tr-TR" sz="2400" dirty="0"/>
              <a:t>’ on Facebook </a:t>
            </a:r>
            <a:r>
              <a:rPr lang="tr-TR" sz="2400" dirty="0" err="1"/>
              <a:t>and</a:t>
            </a:r>
            <a:r>
              <a:rPr lang="tr-TR" sz="2400" dirty="0"/>
              <a:t> Instagram, ‘</a:t>
            </a:r>
            <a:r>
              <a:rPr lang="tr-TR" sz="2400" dirty="0" err="1"/>
              <a:t>Promoted</a:t>
            </a:r>
            <a:r>
              <a:rPr lang="tr-TR" sz="2400" dirty="0"/>
              <a:t> Pin! On </a:t>
            </a:r>
            <a:r>
              <a:rPr lang="tr-TR" sz="2400" dirty="0" err="1"/>
              <a:t>Intereset</a:t>
            </a:r>
            <a:r>
              <a:rPr lang="tr-TR" sz="2400" dirty="0"/>
              <a:t>, ‘</a:t>
            </a:r>
            <a:r>
              <a:rPr lang="tr-TR" sz="2400" dirty="0" err="1"/>
              <a:t>Snap</a:t>
            </a:r>
            <a:r>
              <a:rPr lang="tr-TR" sz="2400" dirty="0"/>
              <a:t> </a:t>
            </a:r>
            <a:r>
              <a:rPr lang="tr-TR" sz="2400" dirty="0" err="1"/>
              <a:t>Ads</a:t>
            </a:r>
            <a:r>
              <a:rPr lang="tr-TR" sz="2400" dirty="0"/>
              <a:t>’ on </a:t>
            </a:r>
            <a:r>
              <a:rPr lang="tr-TR" sz="2400" dirty="0" err="1"/>
              <a:t>Snapchat</a:t>
            </a:r>
            <a:endParaRPr lang="tr-TR" sz="2400" dirty="0"/>
          </a:p>
          <a:p>
            <a:pPr>
              <a:lnSpc>
                <a:spcPct val="100000"/>
              </a:lnSpc>
              <a:spcBef>
                <a:spcPts val="600"/>
              </a:spcBef>
              <a:spcAft>
                <a:spcPts val="2400"/>
              </a:spcAft>
            </a:pPr>
            <a:r>
              <a:rPr lang="en-US" sz="2400" noProof="0" dirty="0"/>
              <a:t>Still, it’s important to remember that conversion rates can be quite low when advertising to new prospects.</a:t>
            </a:r>
            <a:r>
              <a:rPr lang="tr-TR" sz="2400" noProof="0" dirty="0"/>
              <a:t> </a:t>
            </a:r>
            <a:r>
              <a:rPr lang="tr-TR" sz="2400" noProof="0" dirty="0" err="1"/>
              <a:t>Create</a:t>
            </a:r>
            <a:r>
              <a:rPr lang="tr-TR" sz="2400" noProof="0" dirty="0"/>
              <a:t> </a:t>
            </a:r>
            <a:r>
              <a:rPr lang="tr-TR" sz="2400" noProof="0" dirty="0" err="1"/>
              <a:t>engagement</a:t>
            </a:r>
            <a:r>
              <a:rPr lang="tr-TR" sz="2400" noProof="0" dirty="0"/>
              <a:t>!</a:t>
            </a:r>
            <a:endParaRPr lang="en-US" sz="2400" noProof="0" dirty="0"/>
          </a:p>
          <a:p>
            <a:pPr>
              <a:lnSpc>
                <a:spcPct val="100000"/>
              </a:lnSpc>
              <a:spcBef>
                <a:spcPts val="1800"/>
              </a:spcBef>
              <a:spcAft>
                <a:spcPts val="1800"/>
              </a:spcAft>
            </a:pPr>
            <a:r>
              <a:rPr lang="en-US" sz="2400" noProof="0" dirty="0"/>
              <a:t>Aligning social media promotions with traditional offline promotional campaigns can increase revenue.</a:t>
            </a:r>
          </a:p>
        </p:txBody>
      </p:sp>
    </p:spTree>
    <p:extLst>
      <p:ext uri="{BB962C8B-B14F-4D97-AF65-F5344CB8AC3E}">
        <p14:creationId xmlns:p14="http://schemas.microsoft.com/office/powerpoint/2010/main" val="1557766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5-4 Goals of a Social Media Marketing Campaign</a:t>
            </a:r>
            <a:br>
              <a:rPr lang="en-US" noProof="0" dirty="0"/>
            </a:br>
            <a:r>
              <a:rPr lang="en-US" noProof="0" dirty="0"/>
              <a:t>(4 of 6)</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300"/>
            <a:ext cx="10711543" cy="4394200"/>
          </a:xfrm>
        </p:spPr>
        <p:txBody>
          <a:bodyPr>
            <a:normAutofit fontScale="92500" lnSpcReduction="10000"/>
          </a:bodyPr>
          <a:lstStyle/>
          <a:p>
            <a:pPr>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Goal: Improve customer service.</a:t>
            </a:r>
          </a:p>
          <a:p>
            <a:pPr>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Purpose of this goal:</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Communicate directly and easily with customers.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Detect and address any problems customers might be experiencing.</a:t>
            </a:r>
          </a:p>
          <a:p>
            <a:pPr marL="731520" lvl="1" indent="-365760">
              <a:lnSpc>
                <a:spcPct val="100000"/>
              </a:lnSpc>
              <a:spcBef>
                <a:spcPts val="30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Example:</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Delta Airlines has a full team dedicated to monitoring its Twitter handle and responding to customer inquiries. </a:t>
            </a:r>
            <a:endParaRPr lang="tr-TR" dirty="0">
              <a:solidFill>
                <a:srgbClr val="000000"/>
              </a:solidFill>
              <a:latin typeface="Arial" panose="020B0604020202020204" pitchFamily="34" charset="0"/>
              <a:cs typeface="Arial" panose="020B0604020202020204" pitchFamily="34" charset="0"/>
            </a:endParaRP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 @Delta Twitter</a:t>
            </a:r>
            <a:r>
              <a:rPr lang="tr-TR"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handle and responding to customer inquiries—even about canceled flights or schedule changes. In addition, Delta can search mentions of their company across all of Twitter and directly contact unhappy customers to offer resolution.</a:t>
            </a:r>
          </a:p>
        </p:txBody>
      </p:sp>
    </p:spTree>
    <p:extLst>
      <p:ext uri="{BB962C8B-B14F-4D97-AF65-F5344CB8AC3E}">
        <p14:creationId xmlns:p14="http://schemas.microsoft.com/office/powerpoint/2010/main" val="3838964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5-4 Goals of a Social Media Marketing Campaign</a:t>
            </a:r>
            <a:br>
              <a:rPr lang="en-US" noProof="0" dirty="0"/>
            </a:br>
            <a:r>
              <a:rPr lang="en-US" noProof="0" dirty="0"/>
              <a:t>(5 of 6)</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300"/>
            <a:ext cx="10711543" cy="4394200"/>
          </a:xfrm>
        </p:spPr>
        <p:txBody>
          <a:bodyPr>
            <a:noAutofit/>
          </a:bodyPr>
          <a:lstStyle/>
          <a:p>
            <a:pPr>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Goal: Manage a crisis.</a:t>
            </a:r>
          </a:p>
          <a:p>
            <a:pPr>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Purpose of this goal: to better manage a public relations crisis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Respond more quickly.</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Distribute message more directly.</a:t>
            </a:r>
          </a:p>
          <a:p>
            <a:pPr>
              <a:lnSpc>
                <a:spcPct val="100000"/>
              </a:lnSpc>
              <a:spcBef>
                <a:spcPts val="600"/>
              </a:spcBef>
              <a:spcAft>
                <a:spcPts val="1200"/>
              </a:spcAft>
              <a:buClr>
                <a:srgbClr val="000000"/>
              </a:buClr>
            </a:pPr>
            <a:r>
              <a:rPr lang="en-US" sz="1800" noProof="0" dirty="0">
                <a:latin typeface="Arial" panose="020B0604020202020204" pitchFamily="34" charset="0"/>
                <a:cs typeface="Arial" panose="020B0604020202020204" pitchFamily="34" charset="0"/>
              </a:rPr>
              <a:t>Example:</a:t>
            </a:r>
          </a:p>
          <a:p>
            <a:pPr>
              <a:lnSpc>
                <a:spcPct val="100000"/>
              </a:lnSpc>
              <a:spcBef>
                <a:spcPts val="600"/>
              </a:spcBef>
              <a:spcAft>
                <a:spcPts val="1200"/>
              </a:spcAft>
              <a:buClr>
                <a:srgbClr val="000000"/>
              </a:buClr>
            </a:pPr>
            <a:r>
              <a:rPr lang="en-US" sz="1800" noProof="0" dirty="0">
                <a:latin typeface="Arial" panose="020B0604020202020204" pitchFamily="34" charset="0"/>
                <a:cs typeface="Arial" panose="020B0604020202020204" pitchFamily="34" charset="0"/>
              </a:rPr>
              <a:t>In the aftermath of the BP oil spill off the Gulf Coast, the Louisiana Tourism Coastal Coalition had one major goal: to reduce losses resulting from the spill and rebuild tourism along the Louisiana coast.</a:t>
            </a:r>
          </a:p>
          <a:p>
            <a:pPr marL="731520" lvl="1" indent="-365760">
              <a:lnSpc>
                <a:spcPct val="100000"/>
              </a:lnSpc>
              <a:spcBef>
                <a:spcPts val="6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Collaborating with an Internet consulting firm, the coalition launched a social media campaign that included postings on Facebook, Twitter, YouTube, and Flickr.</a:t>
            </a:r>
            <a:endParaRPr lang="en-US" noProof="0" dirty="0">
              <a:solidFill>
                <a:srgbClr val="000000"/>
              </a:solidFill>
            </a:endParaRPr>
          </a:p>
        </p:txBody>
      </p:sp>
    </p:spTree>
    <p:extLst>
      <p:ext uri="{BB962C8B-B14F-4D97-AF65-F5344CB8AC3E}">
        <p14:creationId xmlns:p14="http://schemas.microsoft.com/office/powerpoint/2010/main" val="923560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5-4 Goals of a Social Media Marketing Campaign</a:t>
            </a:r>
            <a:br>
              <a:rPr lang="en-US" noProof="0" dirty="0"/>
            </a:br>
            <a:r>
              <a:rPr lang="en-US" noProof="0" dirty="0"/>
              <a:t>(6 of 6)</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300"/>
            <a:ext cx="10711543" cy="4394200"/>
          </a:xfrm>
        </p:spPr>
        <p:txBody>
          <a:bodyPr>
            <a:noAutofit/>
          </a:bodyPr>
          <a:lstStyle/>
          <a:p>
            <a:pPr>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Goal: market research and customer feedback</a:t>
            </a:r>
          </a:p>
          <a:p>
            <a:pPr>
              <a:lnSpc>
                <a:spcPct val="100000"/>
              </a:lnSpc>
              <a:spcBef>
                <a:spcPts val="600"/>
              </a:spcBef>
              <a:spcAft>
                <a:spcPts val="1200"/>
              </a:spcAft>
              <a:buClr>
                <a:srgbClr val="000000"/>
              </a:buClr>
            </a:pPr>
            <a:r>
              <a:rPr lang="en-US" sz="2400" noProof="0" dirty="0">
                <a:latin typeface="Arial" panose="020B0604020202020204" pitchFamily="34" charset="0"/>
                <a:cs typeface="Arial" panose="020B0604020202020204" pitchFamily="34" charset="0"/>
              </a:rPr>
              <a:t>Purpose of this goal: to gather customer feedback for:</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Guiding product development</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Improving service</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Planning expansio</a:t>
            </a:r>
            <a:r>
              <a:rPr lang="en-US" noProof="0" dirty="0">
                <a:solidFill>
                  <a:srgbClr val="000000"/>
                </a:solidFill>
                <a:latin typeface="Arial" panose="020B0604020202020204" pitchFamily="34" charset="0"/>
                <a:cs typeface="Arial" panose="020B0604020202020204" pitchFamily="34" charset="0"/>
              </a:rPr>
              <a:t>n</a:t>
            </a:r>
          </a:p>
          <a:p>
            <a:pPr>
              <a:lnSpc>
                <a:spcPct val="100000"/>
              </a:lnSpc>
              <a:spcBef>
                <a:spcPts val="1800"/>
              </a:spcBef>
              <a:spcAft>
                <a:spcPts val="1200"/>
              </a:spcAft>
              <a:buClr>
                <a:srgbClr val="000000"/>
              </a:buClr>
            </a:pPr>
            <a:r>
              <a:rPr lang="en-US" sz="2400" noProof="0" dirty="0">
                <a:latin typeface="Arial" panose="020B0604020202020204" pitchFamily="34" charset="0"/>
                <a:cs typeface="Arial" panose="020B0604020202020204" pitchFamily="34" charset="0"/>
              </a:rPr>
              <a:t>Every strategy in an effective social media marketing campaign traces back to the campaign’s goals and ultimately links to a firm’s overall strategic goals.</a:t>
            </a:r>
            <a:r>
              <a:rPr lang="tr-TR" sz="2400" noProof="0" dirty="0">
                <a:solidFill>
                  <a:srgbClr val="004A78"/>
                </a:solidFill>
                <a:latin typeface="Arial" panose="020B0604020202020204" pitchFamily="34" charset="0"/>
                <a:cs typeface="Arial" panose="020B0604020202020204" pitchFamily="34" charset="0"/>
              </a:rPr>
              <a:t>    </a:t>
            </a:r>
            <a:r>
              <a:rPr lang="en-US" sz="1800" noProof="0" dirty="0">
                <a:solidFill>
                  <a:srgbClr val="004A78"/>
                </a:solidFill>
              </a:rPr>
              <a:t>Collect e-mail addresses for further marketing (i.e., generate leads) 2. Sign up new members (i.e., increase revenue</a:t>
            </a:r>
            <a:r>
              <a:rPr lang="en-US" sz="2400" noProof="0" dirty="0">
                <a:solidFill>
                  <a:srgbClr val="004A78"/>
                </a:solidFill>
              </a:rPr>
              <a:t>) </a:t>
            </a:r>
          </a:p>
        </p:txBody>
      </p:sp>
    </p:spTree>
    <p:extLst>
      <p:ext uri="{BB962C8B-B14F-4D97-AF65-F5344CB8AC3E}">
        <p14:creationId xmlns:p14="http://schemas.microsoft.com/office/powerpoint/2010/main" val="3622239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E6750BE9-9985-EFF4-B63C-07D910CF464E}"/>
              </a:ext>
            </a:extLst>
          </p:cNvPr>
          <p:cNvSpPr>
            <a:spLocks noGrp="1"/>
          </p:cNvSpPr>
          <p:nvPr>
            <p:ph type="body" sz="quarter" idx="17"/>
          </p:nvPr>
        </p:nvSpPr>
        <p:spPr/>
        <p:txBody>
          <a:bodyPr>
            <a:normAutofit lnSpcReduction="10000"/>
          </a:bodyPr>
          <a:lstStyle/>
          <a:p>
            <a:pPr algn="just"/>
            <a:r>
              <a:rPr lang="en-US" dirty="0"/>
              <a:t>After their disappointing start, Marlene and Jim consulted a marketing professor at the local university. When he explained the importance of setting clear goals for a social media campaign, they knew what had gone wrong. “Our original</a:t>
            </a:r>
            <a:r>
              <a:rPr lang="tr-TR" dirty="0"/>
              <a:t> </a:t>
            </a:r>
            <a:r>
              <a:rPr lang="en-US" dirty="0"/>
              <a:t>approach was scattershot,” Jim admitted to investors. “But it didn’t take long to fix our mistake.” </a:t>
            </a:r>
            <a:endParaRPr lang="tr-TR" dirty="0"/>
          </a:p>
          <a:p>
            <a:pPr algn="just"/>
            <a:r>
              <a:rPr lang="en-US" dirty="0"/>
              <a:t>The </a:t>
            </a:r>
            <a:r>
              <a:rPr lang="en-US" b="1" dirty="0"/>
              <a:t>couple eliminated their sponsored ads and pins</a:t>
            </a:r>
            <a:r>
              <a:rPr lang="en-US" dirty="0"/>
              <a:t>, recognizing that they</a:t>
            </a:r>
            <a:r>
              <a:rPr lang="tr-TR" dirty="0"/>
              <a:t> </a:t>
            </a:r>
            <a:r>
              <a:rPr lang="en-US" dirty="0"/>
              <a:t>needed to </a:t>
            </a:r>
            <a:r>
              <a:rPr lang="en-US" b="1" dirty="0"/>
              <a:t>build brand awareness and engage with potential customers </a:t>
            </a:r>
            <a:r>
              <a:rPr lang="en-US" dirty="0"/>
              <a:t>before trying to generate sales. Instead, they used Facebook and Twitter to introduce the company, post news about parenting, and invite viewers to share tips and stories. </a:t>
            </a:r>
            <a:endParaRPr lang="tr-TR" dirty="0"/>
          </a:p>
          <a:p>
            <a:pPr algn="just"/>
            <a:r>
              <a:rPr lang="en-US" dirty="0"/>
              <a:t>Additionally, they hired a parenting expert to encourage and answer questions on a </a:t>
            </a:r>
            <a:r>
              <a:rPr lang="en-US" dirty="0" err="1"/>
              <a:t>PlayToday</a:t>
            </a:r>
            <a:r>
              <a:rPr lang="en-US" dirty="0"/>
              <a:t> parenting blog. </a:t>
            </a:r>
            <a:endParaRPr lang="tr-TR" dirty="0"/>
          </a:p>
          <a:p>
            <a:pPr algn="just"/>
            <a:r>
              <a:rPr lang="en-US" dirty="0"/>
              <a:t>Within six months, Facebook likes had zoomed from fewer than 50 to</a:t>
            </a:r>
            <a:r>
              <a:rPr lang="tr-TR" dirty="0"/>
              <a:t> </a:t>
            </a:r>
            <a:r>
              <a:rPr lang="en-US" dirty="0"/>
              <a:t>over 500; Twitter retweets had quadrupled; and the blog was so successful that Marlene and Jim hired a second expert to respond to the steady stream of inquiries. </a:t>
            </a:r>
            <a:endParaRPr lang="tr-TR" dirty="0"/>
          </a:p>
          <a:p>
            <a:pPr algn="just"/>
            <a:r>
              <a:rPr lang="en-US" dirty="0"/>
              <a:t>“We’ve achieved Goal #1, building awareness and engagement,” concluded</a:t>
            </a:r>
            <a:r>
              <a:rPr lang="tr-TR" dirty="0"/>
              <a:t> </a:t>
            </a:r>
            <a:r>
              <a:rPr lang="en-US" dirty="0"/>
              <a:t>Marlene. “Stay tuned for the next phase of our SMM plan: Goal #2 is to jumpstart revenue!”</a:t>
            </a:r>
            <a:endParaRPr lang="tr-TR" dirty="0"/>
          </a:p>
        </p:txBody>
      </p:sp>
      <p:pic>
        <p:nvPicPr>
          <p:cNvPr id="5" name="Resim 4">
            <a:extLst>
              <a:ext uri="{FF2B5EF4-FFF2-40B4-BE49-F238E27FC236}">
                <a16:creationId xmlns:a16="http://schemas.microsoft.com/office/drawing/2014/main" id="{0DD28670-FA11-673E-D243-886C91D273F1}"/>
              </a:ext>
            </a:extLst>
          </p:cNvPr>
          <p:cNvPicPr>
            <a:picLocks noChangeAspect="1"/>
          </p:cNvPicPr>
          <p:nvPr/>
        </p:nvPicPr>
        <p:blipFill>
          <a:blip r:embed="rId2"/>
          <a:stretch>
            <a:fillRect/>
          </a:stretch>
        </p:blipFill>
        <p:spPr>
          <a:xfrm>
            <a:off x="4613909" y="592137"/>
            <a:ext cx="3475137" cy="665163"/>
          </a:xfrm>
          <a:prstGeom prst="rect">
            <a:avLst/>
          </a:prstGeom>
        </p:spPr>
      </p:pic>
    </p:spTree>
    <p:extLst>
      <p:ext uri="{BB962C8B-B14F-4D97-AF65-F5344CB8AC3E}">
        <p14:creationId xmlns:p14="http://schemas.microsoft.com/office/powerpoint/2010/main" val="2988191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Monitoring and Measuring Social Media Marketing</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5-5</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98124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2CCCB3-F852-4D19-AC67-845F8A781260}"/>
              </a:ext>
            </a:extLst>
          </p:cNvPr>
          <p:cNvSpPr>
            <a:spLocks noGrp="1"/>
          </p:cNvSpPr>
          <p:nvPr>
            <p:ph type="title"/>
          </p:nvPr>
        </p:nvSpPr>
        <p:spPr/>
        <p:txBody>
          <a:bodyPr/>
          <a:lstStyle/>
          <a:p>
            <a:r>
              <a:rPr lang="tr-TR" dirty="0" err="1"/>
              <a:t>Study</a:t>
            </a:r>
            <a:r>
              <a:rPr lang="tr-TR" dirty="0"/>
              <a:t> in </a:t>
            </a:r>
            <a:r>
              <a:rPr lang="tr-TR" dirty="0" err="1"/>
              <a:t>class</a:t>
            </a:r>
            <a:endParaRPr lang="tr-TR" dirty="0"/>
          </a:p>
        </p:txBody>
      </p:sp>
      <p:pic>
        <p:nvPicPr>
          <p:cNvPr id="5" name="Resim 4">
            <a:extLst>
              <a:ext uri="{FF2B5EF4-FFF2-40B4-BE49-F238E27FC236}">
                <a16:creationId xmlns:a16="http://schemas.microsoft.com/office/drawing/2014/main" id="{590463EE-422D-BE52-50B2-83165CB1C9ED}"/>
              </a:ext>
            </a:extLst>
          </p:cNvPr>
          <p:cNvPicPr>
            <a:picLocks noChangeAspect="1"/>
          </p:cNvPicPr>
          <p:nvPr/>
        </p:nvPicPr>
        <p:blipFill>
          <a:blip r:embed="rId2"/>
          <a:stretch>
            <a:fillRect/>
          </a:stretch>
        </p:blipFill>
        <p:spPr>
          <a:xfrm>
            <a:off x="0" y="1513046"/>
            <a:ext cx="11933873" cy="3733324"/>
          </a:xfrm>
          <a:prstGeom prst="rect">
            <a:avLst/>
          </a:prstGeom>
        </p:spPr>
      </p:pic>
    </p:spTree>
    <p:extLst>
      <p:ext uri="{BB962C8B-B14F-4D97-AF65-F5344CB8AC3E}">
        <p14:creationId xmlns:p14="http://schemas.microsoft.com/office/powerpoint/2010/main" val="1847429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5-5 Monitoring and Measuring Social Media Marketing (1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lnSpcReduction="10000"/>
          </a:bodyPr>
          <a:lstStyle/>
          <a:p>
            <a:pPr>
              <a:lnSpc>
                <a:spcPct val="100000"/>
              </a:lnSpc>
              <a:spcBef>
                <a:spcPts val="1200"/>
              </a:spcBef>
              <a:spcAft>
                <a:spcPts val="1200"/>
              </a:spcAft>
              <a:buClr>
                <a:srgbClr val="000000"/>
              </a:buClr>
            </a:pPr>
            <a:r>
              <a:rPr lang="tr-TR" sz="2400" noProof="0" dirty="0"/>
              <a:t>I</a:t>
            </a:r>
            <a:r>
              <a:rPr lang="en-US" sz="2400" noProof="0" dirty="0"/>
              <a:t>t’s one thing to launch a social media marketing campaign, but without </a:t>
            </a:r>
            <a:r>
              <a:rPr lang="en-US" sz="2400" b="1" noProof="0" dirty="0"/>
              <a:t>tracking its effectiveness </a:t>
            </a:r>
            <a:r>
              <a:rPr lang="en-US" sz="2400" noProof="0" dirty="0"/>
              <a:t>you won’t know whether the time and money invested is worth it. </a:t>
            </a:r>
            <a:endParaRPr lang="tr-TR" sz="2400" noProof="0" dirty="0"/>
          </a:p>
          <a:p>
            <a:pPr>
              <a:lnSpc>
                <a:spcPct val="100000"/>
              </a:lnSpc>
              <a:spcBef>
                <a:spcPts val="1200"/>
              </a:spcBef>
              <a:spcAft>
                <a:spcPts val="1200"/>
              </a:spcAft>
              <a:buClr>
                <a:srgbClr val="000000"/>
              </a:buClr>
            </a:pPr>
            <a:r>
              <a:rPr lang="en-US" sz="2400" noProof="0" dirty="0"/>
              <a:t>The first step is to revisit the goals set at the beginning of the effort. Then,</a:t>
            </a:r>
            <a:r>
              <a:rPr lang="tr-TR" sz="2400" noProof="0" dirty="0"/>
              <a:t> </a:t>
            </a:r>
            <a:r>
              <a:rPr lang="en-US" sz="2400" noProof="0" dirty="0"/>
              <a:t>based on those goals, you can select the appropriate metric for measuring progress toward that goal. </a:t>
            </a:r>
            <a:endParaRPr lang="tr-TR" sz="2400" dirty="0">
              <a:latin typeface="Arial" panose="020B0604020202020204" pitchFamily="34" charset="0"/>
              <a:cs typeface="Arial" panose="020B0604020202020204" pitchFamily="34" charset="0"/>
            </a:endParaRPr>
          </a:p>
          <a:p>
            <a:pPr>
              <a:lnSpc>
                <a:spcPct val="100000"/>
              </a:lnSpc>
              <a:spcBef>
                <a:spcPts val="1200"/>
              </a:spcBef>
              <a:spcAft>
                <a:spcPts val="1200"/>
              </a:spcAft>
              <a:buClr>
                <a:srgbClr val="000000"/>
              </a:buClr>
            </a:pPr>
            <a:r>
              <a:rPr lang="en-US" sz="2400" noProof="0" dirty="0">
                <a:latin typeface="Arial" panose="020B0604020202020204" pitchFamily="34" charset="0"/>
                <a:cs typeface="Arial" panose="020B0604020202020204" pitchFamily="34" charset="0"/>
              </a:rPr>
              <a:t>Measurement methods fall into three categories:</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Measures of activity</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Measures of engagement</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Measures of conversion</a:t>
            </a:r>
          </a:p>
        </p:txBody>
      </p:sp>
    </p:spTree>
    <p:extLst>
      <p:ext uri="{BB962C8B-B14F-4D97-AF65-F5344CB8AC3E}">
        <p14:creationId xmlns:p14="http://schemas.microsoft.com/office/powerpoint/2010/main" val="180690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5-5 Monitoring and Measuring Social Media Marketing (2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1200"/>
              </a:spcBef>
              <a:spcAft>
                <a:spcPts val="1200"/>
              </a:spcAft>
              <a:buClr>
                <a:srgbClr val="000000"/>
              </a:buClr>
            </a:pPr>
            <a:r>
              <a:rPr lang="en-US" sz="2400" noProof="0" dirty="0">
                <a:latin typeface="Arial" panose="020B0604020202020204" pitchFamily="34" charset="0"/>
                <a:cs typeface="Arial" panose="020B0604020202020204" pitchFamily="34" charset="0"/>
              </a:rPr>
              <a:t>Measures of Activity: Understanding the overall reach of a social media campaign helps companies know whether they are reaching the right volume and type of customers.</a:t>
            </a:r>
          </a:p>
          <a:p>
            <a:pPr>
              <a:lnSpc>
                <a:spcPct val="100000"/>
              </a:lnSpc>
              <a:spcBef>
                <a:spcPts val="2400"/>
              </a:spcBef>
              <a:spcAft>
                <a:spcPts val="1200"/>
              </a:spcAft>
              <a:buClr>
                <a:srgbClr val="000000"/>
              </a:buClr>
            </a:pPr>
            <a:r>
              <a:rPr lang="en-US" sz="2400" noProof="0" dirty="0">
                <a:latin typeface="Arial" panose="020B0604020202020204" pitchFamily="34" charset="0"/>
                <a:cs typeface="Arial" panose="020B0604020202020204" pitchFamily="34" charset="0"/>
              </a:rPr>
              <a:t>Measurements of activity include:</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Total likes/followers/subscribers to company social media profiles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New likes/followers/subscribers to company social media profiles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Impressions for social media content</a:t>
            </a:r>
            <a:r>
              <a:rPr lang="tr-TR" dirty="0">
                <a:solidFill>
                  <a:srgbClr val="000000"/>
                </a:solidFill>
                <a:latin typeface="Arial" panose="020B0604020202020204" pitchFamily="34" charset="0"/>
                <a:cs typeface="Arial" panose="020B0604020202020204" pitchFamily="34" charset="0"/>
              </a:rPr>
              <a:t>:</a:t>
            </a:r>
            <a:r>
              <a:rPr lang="en-US" dirty="0">
                <a:solidFill>
                  <a:srgbClr val="000000"/>
                </a:solidFill>
                <a:latin typeface="Arial" panose="020B0604020202020204" pitchFamily="34" charset="0"/>
                <a:cs typeface="Arial" panose="020B0604020202020204" pitchFamily="34" charset="0"/>
              </a:rPr>
              <a:t>Knowing the number of people who received your message is the foundation for most forms of promotion</a:t>
            </a:r>
            <a:r>
              <a:rPr lang="tr-TR" dirty="0">
                <a:solidFill>
                  <a:srgbClr val="000000"/>
                </a:solidFill>
                <a:latin typeface="Arial" panose="020B0604020202020204" pitchFamily="34" charset="0"/>
                <a:cs typeface="Arial" panose="020B0604020202020204" pitchFamily="34" charset="0"/>
              </a:rPr>
              <a:t>. S</a:t>
            </a:r>
            <a:r>
              <a:rPr lang="en-US" dirty="0" err="1">
                <a:solidFill>
                  <a:srgbClr val="000000"/>
                </a:solidFill>
                <a:latin typeface="Arial" panose="020B0604020202020204" pitchFamily="34" charset="0"/>
                <a:cs typeface="Arial" panose="020B0604020202020204" pitchFamily="34" charset="0"/>
              </a:rPr>
              <a:t>ocial</a:t>
            </a:r>
            <a:r>
              <a:rPr lang="en-US" dirty="0">
                <a:solidFill>
                  <a:srgbClr val="000000"/>
                </a:solidFill>
                <a:latin typeface="Arial" panose="020B0604020202020204" pitchFamily="34" charset="0"/>
                <a:cs typeface="Arial" panose="020B0604020202020204" pitchFamily="34" charset="0"/>
              </a:rPr>
              <a:t> media makes it easy to track how many people saw your blog post, watched your video, or read your tweet</a:t>
            </a:r>
          </a:p>
        </p:txBody>
      </p:sp>
    </p:spTree>
    <p:extLst>
      <p:ext uri="{BB962C8B-B14F-4D97-AF65-F5344CB8AC3E}">
        <p14:creationId xmlns:p14="http://schemas.microsoft.com/office/powerpoint/2010/main" val="750136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5-5 Monitoring and Measuring Social Media Marketing (3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400050" y="1155065"/>
            <a:ext cx="11192229" cy="5337810"/>
          </a:xfrm>
        </p:spPr>
        <p:txBody>
          <a:bodyPr>
            <a:normAutofit fontScale="92500" lnSpcReduction="20000"/>
          </a:bodyPr>
          <a:lstStyle/>
          <a:p>
            <a:pPr>
              <a:lnSpc>
                <a:spcPct val="100000"/>
              </a:lnSpc>
              <a:spcBef>
                <a:spcPts val="1200"/>
              </a:spcBef>
              <a:spcAft>
                <a:spcPts val="1200"/>
              </a:spcAft>
              <a:buClr>
                <a:srgbClr val="000000"/>
              </a:buClr>
            </a:pPr>
            <a:r>
              <a:rPr lang="en-US" sz="2400" noProof="0" dirty="0"/>
              <a:t>Having lots of likes or impressions doesn’t mean that your social media activities are effective. That’s why digital marketers often focus more on measure of engagement for your social audience. </a:t>
            </a:r>
            <a:endParaRPr lang="tr-TR" sz="2400" noProof="0" dirty="0"/>
          </a:p>
          <a:p>
            <a:pPr>
              <a:lnSpc>
                <a:spcPct val="100000"/>
              </a:lnSpc>
              <a:spcBef>
                <a:spcPts val="1200"/>
              </a:spcBef>
              <a:spcAft>
                <a:spcPts val="1200"/>
              </a:spcAft>
              <a:buClr>
                <a:srgbClr val="000000"/>
              </a:buClr>
            </a:pPr>
            <a:r>
              <a:rPr lang="en-US" sz="2400" noProof="0" dirty="0"/>
              <a:t>Measures of Engagement: A </a:t>
            </a:r>
            <a:r>
              <a:rPr lang="en-US" sz="2400" noProof="0" dirty="0">
                <a:latin typeface="Arial" panose="020B0604020202020204" pitchFamily="34" charset="0"/>
                <a:cs typeface="Arial" panose="020B0604020202020204" pitchFamily="34" charset="0"/>
              </a:rPr>
              <a:t>more engaged audience is more likely to purchase from a company and create good word-of-mouth.</a:t>
            </a:r>
          </a:p>
          <a:p>
            <a:pPr>
              <a:lnSpc>
                <a:spcPct val="100000"/>
              </a:lnSpc>
              <a:spcBef>
                <a:spcPts val="1800"/>
              </a:spcBef>
              <a:spcAft>
                <a:spcPts val="1200"/>
              </a:spcAft>
              <a:buClr>
                <a:srgbClr val="000000"/>
              </a:buClr>
            </a:pPr>
            <a:r>
              <a:rPr lang="en-US" sz="2400" noProof="0" dirty="0">
                <a:latin typeface="Arial" panose="020B0604020202020204" pitchFamily="34" charset="0"/>
                <a:cs typeface="Arial" panose="020B0604020202020204" pitchFamily="34" charset="0"/>
              </a:rPr>
              <a:t>Measurements of engagement include:</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Likes/comments on social media content</a:t>
            </a:r>
            <a:r>
              <a:rPr lang="tr-TR" b="1" dirty="0">
                <a:solidFill>
                  <a:srgbClr val="000000"/>
                </a:solidFill>
                <a:latin typeface="Arial" panose="020B0604020202020204" pitchFamily="34" charset="0"/>
                <a:cs typeface="Arial" panose="020B0604020202020204" pitchFamily="34" charset="0"/>
              </a:rPr>
              <a:t>: </a:t>
            </a:r>
            <a:r>
              <a:rPr lang="en-US"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When users engage with a piece of content, it makes that content visible to their own network of friends, which in turn makes it more likely that content will go viral.</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Re-tweets/shares/re-pins</a:t>
            </a:r>
            <a:r>
              <a:rPr lang="tr-TR"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This type of engagement is even more powerful than likes and comments because the user is actively pushing the content to their network.</a:t>
            </a:r>
          </a:p>
          <a:p>
            <a:pPr marL="731520" lvl="1" indent="-365760">
              <a:lnSpc>
                <a:spcPct val="100000"/>
              </a:lnSpc>
              <a:spcBef>
                <a:spcPts val="600"/>
              </a:spcBef>
              <a:spcAft>
                <a:spcPts val="600"/>
              </a:spcAft>
              <a:buClr>
                <a:srgbClr val="000000"/>
              </a:buClr>
            </a:pPr>
            <a:r>
              <a:rPr lang="en-US" b="1" dirty="0">
                <a:solidFill>
                  <a:srgbClr val="000000"/>
                </a:solidFill>
                <a:latin typeface="Arial" panose="020B0604020202020204" pitchFamily="34" charset="0"/>
                <a:cs typeface="Arial" panose="020B0604020202020204" pitchFamily="34" charset="0"/>
              </a:rPr>
              <a:t>Click-through rate</a:t>
            </a:r>
            <a:r>
              <a:rPr lang="tr-TR" b="1" dirty="0">
                <a:solidFill>
                  <a:srgbClr val="00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Often social media content will include links to content on the company’s website, blog, or e-commerce store. This form of engagement is extremely valuable. First, it takes users off someone else’s social media platform and puts them on a platform you control, which allows you to control the messaging, branding, and user experience of the pages. Sec-</a:t>
            </a:r>
            <a:r>
              <a:rPr lang="en-US" dirty="0" err="1">
                <a:solidFill>
                  <a:srgbClr val="000000"/>
                </a:solidFill>
                <a:latin typeface="Arial" panose="020B0604020202020204" pitchFamily="34" charset="0"/>
                <a:cs typeface="Arial" panose="020B0604020202020204" pitchFamily="34" charset="0"/>
              </a:rPr>
              <a:t>ond</a:t>
            </a:r>
            <a:r>
              <a:rPr lang="en-US" dirty="0">
                <a:solidFill>
                  <a:srgbClr val="000000"/>
                </a:solidFill>
                <a:latin typeface="Arial" panose="020B0604020202020204" pitchFamily="34" charset="0"/>
                <a:cs typeface="Arial" panose="020B0604020202020204" pitchFamily="34" charset="0"/>
              </a:rPr>
              <a:t>, it facilitates collection of leads, such as e-mail addresses.</a:t>
            </a:r>
          </a:p>
        </p:txBody>
      </p:sp>
    </p:spTree>
    <p:extLst>
      <p:ext uri="{BB962C8B-B14F-4D97-AF65-F5344CB8AC3E}">
        <p14:creationId xmlns:p14="http://schemas.microsoft.com/office/powerpoint/2010/main" val="176894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1000"/>
                                        <p:tgtEl>
                                          <p:spTgt spid="7">
                                            <p:txEl>
                                              <p:pRg st="3" end="3"/>
                                            </p:txEl>
                                          </p:spTgt>
                                        </p:tgtEl>
                                      </p:cBhvr>
                                    </p:animEffect>
                                    <p:anim calcmode="lin" valueType="num">
                                      <p:cBhvr>
                                        <p:cTn id="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animEffect transition="in" filter="fade">
                                      <p:cBhvr>
                                        <p:cTn id="21" dur="1000"/>
                                        <p:tgtEl>
                                          <p:spTgt spid="7">
                                            <p:txEl>
                                              <p:pRg st="5" end="5"/>
                                            </p:txEl>
                                          </p:spTgt>
                                        </p:tgtEl>
                                      </p:cBhvr>
                                    </p:animEffect>
                                    <p:anim calcmode="lin" valueType="num">
                                      <p:cBhvr>
                                        <p:cTn id="2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5-5 Monitoring and Measuring Social Media Marketing (4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1200"/>
              </a:spcBef>
              <a:spcAft>
                <a:spcPts val="1200"/>
              </a:spcAft>
            </a:pPr>
            <a:r>
              <a:rPr lang="en-US" sz="2400" noProof="0" dirty="0"/>
              <a:t>Measures of Conversion: The ultimate goal of many social media campaigns is to convert followers to customers (or repeat customers).</a:t>
            </a:r>
            <a:endParaRPr lang="tr-TR" sz="2400" noProof="0" dirty="0"/>
          </a:p>
          <a:p>
            <a:pPr>
              <a:lnSpc>
                <a:spcPct val="100000"/>
              </a:lnSpc>
              <a:spcBef>
                <a:spcPts val="1200"/>
              </a:spcBef>
              <a:spcAft>
                <a:spcPts val="1200"/>
              </a:spcAft>
            </a:pPr>
            <a:r>
              <a:rPr lang="tr-TR" sz="2400" dirty="0" err="1"/>
              <a:t>Even</a:t>
            </a:r>
            <a:r>
              <a:rPr lang="tr-TR" sz="2400" dirty="0"/>
              <a:t> </a:t>
            </a:r>
            <a:r>
              <a:rPr lang="tr-TR" sz="2400" dirty="0" err="1"/>
              <a:t>you</a:t>
            </a:r>
            <a:r>
              <a:rPr lang="tr-TR" sz="2400" dirty="0"/>
              <a:t> can </a:t>
            </a:r>
            <a:r>
              <a:rPr lang="tr-TR" sz="2400" dirty="0" err="1"/>
              <a:t>make</a:t>
            </a:r>
            <a:r>
              <a:rPr lang="tr-TR" sz="2400" dirty="0"/>
              <a:t> e-</a:t>
            </a:r>
            <a:r>
              <a:rPr lang="tr-TR" sz="2400" dirty="0" err="1"/>
              <a:t>commerce</a:t>
            </a:r>
            <a:r>
              <a:rPr lang="tr-TR" sz="2400" dirty="0"/>
              <a:t> </a:t>
            </a:r>
            <a:r>
              <a:rPr lang="tr-TR" sz="2400" dirty="0" err="1"/>
              <a:t>through</a:t>
            </a:r>
            <a:r>
              <a:rPr lang="tr-TR" sz="2400" dirty="0"/>
              <a:t> Facebook </a:t>
            </a:r>
            <a:r>
              <a:rPr lang="tr-TR" sz="2400" dirty="0" err="1"/>
              <a:t>when</a:t>
            </a:r>
            <a:r>
              <a:rPr lang="tr-TR" sz="2400" dirty="0"/>
              <a:t> </a:t>
            </a:r>
            <a:r>
              <a:rPr lang="tr-TR" sz="2400" dirty="0" err="1"/>
              <a:t>customers</a:t>
            </a:r>
            <a:r>
              <a:rPr lang="tr-TR" sz="2400" dirty="0"/>
              <a:t> </a:t>
            </a:r>
            <a:r>
              <a:rPr lang="tr-TR" sz="2400" dirty="0" err="1"/>
              <a:t>check</a:t>
            </a:r>
            <a:r>
              <a:rPr lang="tr-TR" sz="2400" dirty="0"/>
              <a:t> </a:t>
            </a:r>
            <a:r>
              <a:rPr lang="tr-TR" sz="2400" dirty="0" err="1"/>
              <a:t>out</a:t>
            </a:r>
            <a:r>
              <a:rPr lang="tr-TR" sz="2400" dirty="0"/>
              <a:t> on </a:t>
            </a:r>
            <a:r>
              <a:rPr lang="tr-TR" sz="2400" dirty="0" err="1"/>
              <a:t>company</a:t>
            </a:r>
            <a:r>
              <a:rPr lang="tr-TR" sz="2400" dirty="0"/>
              <a:t> e-</a:t>
            </a:r>
            <a:r>
              <a:rPr lang="tr-TR" sz="2400" dirty="0" err="1"/>
              <a:t>commerce</a:t>
            </a:r>
            <a:r>
              <a:rPr lang="tr-TR" sz="2400" dirty="0"/>
              <a:t> </a:t>
            </a:r>
            <a:r>
              <a:rPr lang="tr-TR" sz="2400" dirty="0" err="1"/>
              <a:t>sites</a:t>
            </a:r>
            <a:r>
              <a:rPr lang="tr-TR" sz="2400" dirty="0"/>
              <a:t>, </a:t>
            </a:r>
            <a:r>
              <a:rPr lang="tr-TR" sz="2400" dirty="0" err="1"/>
              <a:t>analytics</a:t>
            </a:r>
            <a:r>
              <a:rPr lang="tr-TR" sz="2400" dirty="0"/>
              <a:t> </a:t>
            </a:r>
            <a:r>
              <a:rPr lang="tr-TR" sz="2400" dirty="0" err="1"/>
              <a:t>tools</a:t>
            </a:r>
            <a:r>
              <a:rPr lang="tr-TR" sz="2400" dirty="0"/>
              <a:t> </a:t>
            </a:r>
            <a:r>
              <a:rPr lang="tr-TR" sz="2400" dirty="0" err="1"/>
              <a:t>allow</a:t>
            </a:r>
            <a:r>
              <a:rPr lang="tr-TR" sz="2400" dirty="0"/>
              <a:t> </a:t>
            </a:r>
            <a:r>
              <a:rPr lang="tr-TR" sz="2400" dirty="0" err="1"/>
              <a:t>the</a:t>
            </a:r>
            <a:r>
              <a:rPr lang="tr-TR" sz="2400" dirty="0"/>
              <a:t> </a:t>
            </a:r>
            <a:r>
              <a:rPr lang="tr-TR" sz="2400" dirty="0" err="1"/>
              <a:t>company</a:t>
            </a:r>
            <a:r>
              <a:rPr lang="tr-TR" sz="2400" dirty="0"/>
              <a:t> </a:t>
            </a:r>
            <a:r>
              <a:rPr lang="tr-TR" sz="2400" dirty="0" err="1"/>
              <a:t>to</a:t>
            </a:r>
            <a:r>
              <a:rPr lang="tr-TR" sz="2400" dirty="0"/>
              <a:t> </a:t>
            </a:r>
            <a:r>
              <a:rPr lang="tr-TR" sz="2400" dirty="0" err="1"/>
              <a:t>track</a:t>
            </a:r>
            <a:r>
              <a:rPr lang="tr-TR" sz="2400" dirty="0"/>
              <a:t> </a:t>
            </a:r>
            <a:r>
              <a:rPr lang="tr-TR" sz="2400" dirty="0" err="1"/>
              <a:t>where</a:t>
            </a:r>
            <a:r>
              <a:rPr lang="tr-TR" sz="2400" dirty="0"/>
              <a:t> </a:t>
            </a:r>
            <a:r>
              <a:rPr lang="tr-TR" sz="2400" dirty="0" err="1"/>
              <a:t>that</a:t>
            </a:r>
            <a:r>
              <a:rPr lang="tr-TR" sz="2400" dirty="0"/>
              <a:t> </a:t>
            </a:r>
            <a:r>
              <a:rPr lang="tr-TR" sz="2400" dirty="0" err="1"/>
              <a:t>traffic</a:t>
            </a:r>
            <a:r>
              <a:rPr lang="tr-TR" sz="2400" dirty="0"/>
              <a:t> </a:t>
            </a:r>
            <a:r>
              <a:rPr lang="tr-TR" sz="2400" dirty="0" err="1"/>
              <a:t>came</a:t>
            </a:r>
            <a:r>
              <a:rPr lang="tr-TR" sz="2400" dirty="0"/>
              <a:t> </a:t>
            </a:r>
            <a:r>
              <a:rPr lang="tr-TR" sz="2400" dirty="0" err="1"/>
              <a:t>from</a:t>
            </a:r>
            <a:r>
              <a:rPr lang="tr-TR" sz="2400" dirty="0"/>
              <a:t>. (</a:t>
            </a:r>
            <a:r>
              <a:rPr lang="tr-TR" sz="2400" dirty="0" err="1"/>
              <a:t>from</a:t>
            </a:r>
            <a:r>
              <a:rPr lang="tr-TR" sz="2400" dirty="0"/>
              <a:t> engine </a:t>
            </a:r>
            <a:r>
              <a:rPr lang="tr-TR" sz="2400" dirty="0" err="1"/>
              <a:t>query</a:t>
            </a:r>
            <a:r>
              <a:rPr lang="tr-TR" sz="2400" dirty="0"/>
              <a:t> </a:t>
            </a:r>
            <a:r>
              <a:rPr lang="tr-TR" sz="2400" dirty="0" err="1"/>
              <a:t>or</a:t>
            </a:r>
            <a:r>
              <a:rPr lang="tr-TR" sz="2400" dirty="0"/>
              <a:t> a </a:t>
            </a:r>
            <a:r>
              <a:rPr lang="tr-TR" sz="2400" dirty="0" err="1"/>
              <a:t>click-through</a:t>
            </a:r>
            <a:r>
              <a:rPr lang="tr-TR" sz="2400" dirty="0"/>
              <a:t> a </a:t>
            </a:r>
            <a:r>
              <a:rPr lang="tr-TR" sz="2400" dirty="0" err="1"/>
              <a:t>facebook</a:t>
            </a:r>
            <a:r>
              <a:rPr lang="tr-TR" sz="2400" dirty="0"/>
              <a:t> post)</a:t>
            </a:r>
            <a:endParaRPr lang="en-US" sz="2400" noProof="0" dirty="0"/>
          </a:p>
          <a:p>
            <a:pPr>
              <a:lnSpc>
                <a:spcPct val="100000"/>
              </a:lnSpc>
              <a:spcBef>
                <a:spcPts val="1800"/>
              </a:spcBef>
              <a:spcAft>
                <a:spcPts val="1200"/>
              </a:spcAft>
            </a:pPr>
            <a:r>
              <a:rPr lang="en-US" sz="2400" noProof="0" dirty="0"/>
              <a:t>Companies can measure their conversion rate:</a:t>
            </a:r>
          </a:p>
          <a:p>
            <a:pPr marL="0" indent="0" algn="ctr">
              <a:lnSpc>
                <a:spcPct val="100000"/>
              </a:lnSpc>
              <a:spcBef>
                <a:spcPts val="1200"/>
              </a:spcBef>
              <a:spcAft>
                <a:spcPts val="1200"/>
              </a:spcAft>
              <a:buNone/>
            </a:pPr>
            <a:r>
              <a:rPr lang="en-US" sz="3200" noProof="0" dirty="0"/>
              <a:t># of sales/# of visitors</a:t>
            </a:r>
            <a:endParaRPr lang="tr-TR" sz="3200" noProof="0" dirty="0"/>
          </a:p>
          <a:p>
            <a:pPr marL="0" indent="0" algn="ctr">
              <a:lnSpc>
                <a:spcPct val="100000"/>
              </a:lnSpc>
              <a:spcBef>
                <a:spcPts val="1200"/>
              </a:spcBef>
              <a:spcAft>
                <a:spcPts val="1200"/>
              </a:spcAft>
              <a:buNone/>
            </a:pPr>
            <a:endParaRPr lang="tr-TR" sz="3200" dirty="0">
              <a:solidFill>
                <a:srgbClr val="004A78"/>
              </a:solidFill>
              <a:latin typeface="Arial" panose="020B0604020202020204" pitchFamily="34" charset="0"/>
              <a:cs typeface="Arial" panose="020B0604020202020204" pitchFamily="34" charset="0"/>
            </a:endParaRPr>
          </a:p>
          <a:p>
            <a:pPr marL="0" indent="0" algn="ctr">
              <a:lnSpc>
                <a:spcPct val="100000"/>
              </a:lnSpc>
              <a:spcBef>
                <a:spcPts val="1200"/>
              </a:spcBef>
              <a:spcAft>
                <a:spcPts val="1200"/>
              </a:spcAft>
              <a:buNone/>
            </a:pPr>
            <a:endParaRPr lang="en-US" sz="3200" noProof="0" dirty="0">
              <a:solidFill>
                <a:srgbClr val="004A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2887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Creating Effective Social Media Content</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5-6</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66031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a:extLst>
              <a:ext uri="{FF2B5EF4-FFF2-40B4-BE49-F238E27FC236}">
                <a16:creationId xmlns:a16="http://schemas.microsoft.com/office/drawing/2014/main" id="{C27BC2C2-CEE4-BD2A-FE7C-D669F30E5EED}"/>
              </a:ext>
            </a:extLst>
          </p:cNvPr>
          <p:cNvSpPr>
            <a:spLocks noGrp="1"/>
          </p:cNvSpPr>
          <p:nvPr>
            <p:ph type="body" sz="quarter" idx="15"/>
          </p:nvPr>
        </p:nvSpPr>
        <p:spPr/>
        <p:txBody>
          <a:bodyPr/>
          <a:lstStyle/>
          <a:p>
            <a:pPr>
              <a:lnSpc>
                <a:spcPct val="150000"/>
              </a:lnSpc>
            </a:pPr>
            <a:r>
              <a:rPr lang="en-US" dirty="0"/>
              <a:t>Opening Example Over the past several years, Weight Watchers’ revenues were flat and the com-</a:t>
            </a:r>
            <a:r>
              <a:rPr lang="en-US" dirty="0" err="1"/>
              <a:t>pany</a:t>
            </a:r>
            <a:r>
              <a:rPr lang="en-US" dirty="0"/>
              <a:t> was looking for ways to increase sales. Because of its “community-centric” approach, Weight Watchers focused its strategies on social networking to attract new members and retain existing ones. In 2015, the company partnered with Oprah Winfrey to launch its “Better</a:t>
            </a:r>
            <a:r>
              <a:rPr lang="tr-TR" dirty="0"/>
              <a:t> </a:t>
            </a:r>
            <a:r>
              <a:rPr lang="en-US" dirty="0"/>
              <a:t>Together” campaign, building on the star’s belief that “Life is better when you share it.”</a:t>
            </a:r>
            <a:endParaRPr lang="tr-TR" dirty="0"/>
          </a:p>
        </p:txBody>
      </p:sp>
      <p:pic>
        <p:nvPicPr>
          <p:cNvPr id="7" name="Resim 6">
            <a:extLst>
              <a:ext uri="{FF2B5EF4-FFF2-40B4-BE49-F238E27FC236}">
                <a16:creationId xmlns:a16="http://schemas.microsoft.com/office/drawing/2014/main" id="{46AE5D3F-02ED-8ECA-A140-1F1A5F57A7C7}"/>
              </a:ext>
            </a:extLst>
          </p:cNvPr>
          <p:cNvPicPr>
            <a:picLocks noChangeAspect="1"/>
          </p:cNvPicPr>
          <p:nvPr/>
        </p:nvPicPr>
        <p:blipFill>
          <a:blip r:embed="rId2"/>
          <a:stretch>
            <a:fillRect/>
          </a:stretch>
        </p:blipFill>
        <p:spPr>
          <a:xfrm>
            <a:off x="3616540" y="464226"/>
            <a:ext cx="4771550" cy="808520"/>
          </a:xfrm>
          <a:prstGeom prst="rect">
            <a:avLst/>
          </a:prstGeom>
        </p:spPr>
      </p:pic>
    </p:spTree>
    <p:extLst>
      <p:ext uri="{BB962C8B-B14F-4D97-AF65-F5344CB8AC3E}">
        <p14:creationId xmlns:p14="http://schemas.microsoft.com/office/powerpoint/2010/main" val="462737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a:xfrm>
            <a:off x="838200" y="365125"/>
            <a:ext cx="10515600" cy="672105"/>
          </a:xfrm>
        </p:spPr>
        <p:txBody>
          <a:bodyPr/>
          <a:lstStyle/>
          <a:p>
            <a:r>
              <a:rPr lang="en-US" noProof="0" dirty="0"/>
              <a:t>5-6 Creating Effective Social Media Content (1 of 2)</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42900" indent="-342900">
              <a:lnSpc>
                <a:spcPct val="100000"/>
              </a:lnSpc>
              <a:spcBef>
                <a:spcPts val="1200"/>
              </a:spcBef>
              <a:spcAft>
                <a:spcPts val="1200"/>
              </a:spcAft>
              <a:buClr>
                <a:srgbClr val="000000"/>
              </a:buClr>
              <a:buFont typeface="Arial" panose="020B0604020202020204" pitchFamily="34" charset="0"/>
              <a:buChar char="•"/>
            </a:pPr>
            <a:r>
              <a:rPr lang="en-US" sz="2400" b="1" noProof="0" dirty="0">
                <a:solidFill>
                  <a:srgbClr val="C00000"/>
                </a:solidFill>
              </a:rPr>
              <a:t>Content marketing: </a:t>
            </a:r>
            <a:r>
              <a:rPr lang="en-US" sz="2400" noProof="0" dirty="0"/>
              <a:t>creating and distributing relevant and targeted material to attract and engage an audience, with the goal of driving them to a desired action</a:t>
            </a:r>
          </a:p>
        </p:txBody>
      </p:sp>
    </p:spTree>
    <p:extLst>
      <p:ext uri="{BB962C8B-B14F-4D97-AF65-F5344CB8AC3E}">
        <p14:creationId xmlns:p14="http://schemas.microsoft.com/office/powerpoint/2010/main" val="3443124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a:xfrm>
            <a:off x="838200" y="365125"/>
            <a:ext cx="10515600" cy="672105"/>
          </a:xfrm>
        </p:spPr>
        <p:txBody>
          <a:bodyPr/>
          <a:lstStyle/>
          <a:p>
            <a:r>
              <a:rPr lang="en-US" noProof="0" dirty="0"/>
              <a:t>5-6 Creating Effective Social Media Content (2 of 2)</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Autofit/>
          </a:bodyPr>
          <a:lstStyle/>
          <a:p>
            <a:pPr marL="0" indent="0">
              <a:lnSpc>
                <a:spcPct val="100000"/>
              </a:lnSpc>
              <a:spcBef>
                <a:spcPts val="600"/>
              </a:spcBef>
              <a:spcAft>
                <a:spcPts val="1200"/>
              </a:spcAft>
              <a:buNone/>
            </a:pPr>
            <a:r>
              <a:rPr lang="en-US" sz="2400" noProof="0" dirty="0">
                <a:latin typeface="Arial" panose="020B0604020202020204" pitchFamily="34" charset="0"/>
                <a:cs typeface="Arial" panose="020B0604020202020204" pitchFamily="34" charset="0"/>
              </a:rPr>
              <a:t>Guidelines</a:t>
            </a:r>
            <a:r>
              <a:rPr lang="tr-TR" sz="2400" noProof="0" dirty="0">
                <a:latin typeface="Arial" panose="020B0604020202020204" pitchFamily="34" charset="0"/>
                <a:cs typeface="Arial" panose="020B0604020202020204" pitchFamily="34" charset="0"/>
              </a:rPr>
              <a:t> </a:t>
            </a:r>
            <a:r>
              <a:rPr lang="tr-TR" sz="2400" noProof="0" dirty="0" err="1">
                <a:latin typeface="Arial" panose="020B0604020202020204" pitchFamily="34" charset="0"/>
                <a:cs typeface="Arial" panose="020B0604020202020204" pitchFamily="34" charset="0"/>
              </a:rPr>
              <a:t>for</a:t>
            </a:r>
            <a:r>
              <a:rPr lang="tr-TR" sz="2400" noProof="0" dirty="0">
                <a:latin typeface="Arial" panose="020B0604020202020204" pitchFamily="34" charset="0"/>
                <a:cs typeface="Arial" panose="020B0604020202020204" pitchFamily="34" charset="0"/>
              </a:rPr>
              <a:t> </a:t>
            </a:r>
            <a:r>
              <a:rPr lang="tr-TR" sz="2400" noProof="0" dirty="0" err="1">
                <a:latin typeface="Arial" panose="020B0604020202020204" pitchFamily="34" charset="0"/>
                <a:cs typeface="Arial" panose="020B0604020202020204" pitchFamily="34" charset="0"/>
              </a:rPr>
              <a:t>creating</a:t>
            </a:r>
            <a:r>
              <a:rPr lang="tr-TR" sz="2400" noProof="0" dirty="0">
                <a:latin typeface="Arial" panose="020B0604020202020204" pitchFamily="34" charset="0"/>
                <a:cs typeface="Arial" panose="020B0604020202020204" pitchFamily="34" charset="0"/>
              </a:rPr>
              <a:t> </a:t>
            </a:r>
            <a:r>
              <a:rPr lang="tr-TR" sz="2400" noProof="0" dirty="0" err="1">
                <a:latin typeface="Arial" panose="020B0604020202020204" pitchFamily="34" charset="0"/>
                <a:cs typeface="Arial" panose="020B0604020202020204" pitchFamily="34" charset="0"/>
              </a:rPr>
              <a:t>effective</a:t>
            </a:r>
            <a:r>
              <a:rPr lang="tr-TR" sz="2400" noProof="0" dirty="0">
                <a:latin typeface="Arial" panose="020B0604020202020204" pitchFamily="34" charset="0"/>
                <a:cs typeface="Arial" panose="020B0604020202020204" pitchFamily="34" charset="0"/>
              </a:rPr>
              <a:t> </a:t>
            </a:r>
            <a:r>
              <a:rPr lang="tr-TR" sz="2400" noProof="0" dirty="0" err="1">
                <a:latin typeface="Arial" panose="020B0604020202020204" pitchFamily="34" charset="0"/>
                <a:cs typeface="Arial" panose="020B0604020202020204" pitchFamily="34" charset="0"/>
              </a:rPr>
              <a:t>social</a:t>
            </a:r>
            <a:r>
              <a:rPr lang="tr-TR" sz="2400" noProof="0" dirty="0">
                <a:latin typeface="Arial" panose="020B0604020202020204" pitchFamily="34" charset="0"/>
                <a:cs typeface="Arial" panose="020B0604020202020204" pitchFamily="34" charset="0"/>
              </a:rPr>
              <a:t> </a:t>
            </a:r>
            <a:r>
              <a:rPr lang="tr-TR" sz="2400" noProof="0" dirty="0" err="1">
                <a:latin typeface="Arial" panose="020B0604020202020204" pitchFamily="34" charset="0"/>
                <a:cs typeface="Arial" panose="020B0604020202020204" pitchFamily="34" charset="0"/>
              </a:rPr>
              <a:t>media</a:t>
            </a:r>
            <a:r>
              <a:rPr lang="tr-TR" sz="2400" noProof="0" dirty="0">
                <a:latin typeface="Arial" panose="020B0604020202020204" pitchFamily="34" charset="0"/>
                <a:cs typeface="Arial" panose="020B0604020202020204" pitchFamily="34" charset="0"/>
              </a:rPr>
              <a:t> </a:t>
            </a:r>
            <a:r>
              <a:rPr lang="tr-TR" sz="2400" noProof="0" dirty="0" err="1">
                <a:latin typeface="Arial" panose="020B0604020202020204" pitchFamily="34" charset="0"/>
                <a:cs typeface="Arial" panose="020B0604020202020204" pitchFamily="34" charset="0"/>
              </a:rPr>
              <a:t>content</a:t>
            </a:r>
            <a:r>
              <a:rPr lang="en-US" sz="2400" noProof="0" dirty="0">
                <a:latin typeface="Arial" panose="020B0604020202020204" pitchFamily="34" charset="0"/>
                <a:cs typeface="Arial" panose="020B0604020202020204" pitchFamily="34" charset="0"/>
              </a:rPr>
              <a:t>:</a:t>
            </a:r>
          </a:p>
          <a:p>
            <a:pPr marL="365760" lvl="1" indent="-365760">
              <a:lnSpc>
                <a:spcPct val="100000"/>
              </a:lnSpc>
              <a:spcBef>
                <a:spcPts val="600"/>
              </a:spcBef>
              <a:spcAft>
                <a:spcPts val="600"/>
              </a:spcAft>
              <a:buClr>
                <a:srgbClr val="000000"/>
              </a:buClr>
              <a:buFont typeface="Arial" panose="020B0604020202020204" pitchFamily="34" charset="0"/>
              <a:buChar char="•"/>
            </a:pPr>
            <a:r>
              <a:rPr lang="en-US" sz="2200" b="1" noProof="0" dirty="0">
                <a:solidFill>
                  <a:srgbClr val="000000"/>
                </a:solidFill>
                <a:latin typeface="Arial" panose="020B0604020202020204" pitchFamily="34" charset="0"/>
                <a:cs typeface="Arial" panose="020B0604020202020204" pitchFamily="34" charset="0"/>
              </a:rPr>
              <a:t>A strong brand focus</a:t>
            </a:r>
          </a:p>
          <a:p>
            <a:pPr marL="365760" lvl="1" indent="-365760">
              <a:lnSpc>
                <a:spcPct val="100000"/>
              </a:lnSpc>
              <a:spcBef>
                <a:spcPts val="600"/>
              </a:spcBef>
              <a:spcAft>
                <a:spcPts val="600"/>
              </a:spcAft>
              <a:buClr>
                <a:srgbClr val="000000"/>
              </a:buClr>
              <a:buFont typeface="Arial" panose="020B0604020202020204" pitchFamily="34" charset="0"/>
              <a:buChar char="•"/>
            </a:pPr>
            <a:r>
              <a:rPr lang="en-US" sz="2200" b="1" noProof="0" dirty="0">
                <a:solidFill>
                  <a:srgbClr val="000000"/>
                </a:solidFill>
                <a:latin typeface="Arial" panose="020B0604020202020204" pitchFamily="34" charset="0"/>
                <a:cs typeface="Arial" panose="020B0604020202020204" pitchFamily="34" charset="0"/>
              </a:rPr>
              <a:t>A focus on the audience rather than the organization</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don’t</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promot</a:t>
            </a:r>
            <a:r>
              <a:rPr lang="tr-TR" sz="2200" dirty="0">
                <a:solidFill>
                  <a:srgbClr val="000000"/>
                </a:solidFill>
                <a:latin typeface="Arial" panose="020B0604020202020204" pitchFamily="34" charset="0"/>
                <a:cs typeface="Arial" panose="020B0604020202020204" pitchFamily="34" charset="0"/>
              </a:rPr>
              <a:t>e </a:t>
            </a:r>
            <a:r>
              <a:rPr lang="tr-TR" sz="2200" dirty="0" err="1">
                <a:solidFill>
                  <a:srgbClr val="000000"/>
                </a:solidFill>
                <a:latin typeface="Arial" panose="020B0604020202020204" pitchFamily="34" charset="0"/>
                <a:cs typeface="Arial" panose="020B0604020202020204" pitchFamily="34" charset="0"/>
              </a:rPr>
              <a:t>the</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company</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only</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share</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stories</a:t>
            </a:r>
            <a:r>
              <a:rPr lang="tr-TR" sz="2200" dirty="0">
                <a:solidFill>
                  <a:srgbClr val="000000"/>
                </a:solidFill>
                <a:latin typeface="Arial" panose="020B0604020202020204" pitchFamily="34" charset="0"/>
                <a:cs typeface="Arial" panose="020B0604020202020204" pitchFamily="34" charset="0"/>
              </a:rPr>
              <a:t> of </a:t>
            </a:r>
            <a:r>
              <a:rPr lang="tr-TR" sz="2200" dirty="0" err="1">
                <a:solidFill>
                  <a:srgbClr val="000000"/>
                </a:solidFill>
                <a:latin typeface="Arial" panose="020B0604020202020204" pitchFamily="34" charset="0"/>
                <a:cs typeface="Arial" panose="020B0604020202020204" pitchFamily="34" charset="0"/>
              </a:rPr>
              <a:t>customers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content</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generated</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by</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customers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themselves</a:t>
            </a:r>
            <a:r>
              <a:rPr lang="tr-TR" sz="2200" dirty="0">
                <a:solidFill>
                  <a:srgbClr val="000000"/>
                </a:solidFill>
                <a:latin typeface="Arial" panose="020B0604020202020204" pitchFamily="34" charset="0"/>
                <a:cs typeface="Arial" panose="020B0604020202020204" pitchFamily="34" charset="0"/>
              </a:rPr>
              <a:t>.</a:t>
            </a:r>
            <a:endParaRPr lang="en-US" sz="2200" noProof="0" dirty="0">
              <a:solidFill>
                <a:srgbClr val="000000"/>
              </a:solidFill>
              <a:latin typeface="Arial" panose="020B0604020202020204" pitchFamily="34" charset="0"/>
              <a:cs typeface="Arial" panose="020B0604020202020204" pitchFamily="34" charset="0"/>
            </a:endParaRPr>
          </a:p>
          <a:p>
            <a:pPr marL="365760" lvl="1" indent="-365760">
              <a:lnSpc>
                <a:spcPct val="100000"/>
              </a:lnSpc>
              <a:spcBef>
                <a:spcPts val="600"/>
              </a:spcBef>
              <a:spcAft>
                <a:spcPts val="600"/>
              </a:spcAft>
              <a:buClr>
                <a:srgbClr val="000000"/>
              </a:buClr>
              <a:buFont typeface="Arial" panose="020B0604020202020204" pitchFamily="34" charset="0"/>
              <a:buChar char="•"/>
            </a:pPr>
            <a:r>
              <a:rPr lang="en-US" sz="2200" b="1" noProof="0" dirty="0">
                <a:solidFill>
                  <a:srgbClr val="000000"/>
                </a:solidFill>
                <a:latin typeface="Arial" panose="020B0604020202020204" pitchFamily="34" charset="0"/>
                <a:cs typeface="Arial" panose="020B0604020202020204" pitchFamily="34" charset="0"/>
              </a:rPr>
              <a:t>Targeted keywords</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use</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hashtag</a:t>
            </a:r>
            <a:r>
              <a:rPr lang="tr-TR" sz="2200" noProof="0" dirty="0">
                <a:solidFill>
                  <a:srgbClr val="000000"/>
                </a:solidFill>
                <a:latin typeface="Arial" panose="020B0604020202020204" pitchFamily="34" charset="0"/>
                <a:cs typeface="Arial" panose="020B0604020202020204" pitchFamily="34" charset="0"/>
              </a:rPr>
              <a:t> / </a:t>
            </a:r>
            <a:r>
              <a:rPr lang="tr-TR" sz="2200" noProof="0" dirty="0" err="1">
                <a:solidFill>
                  <a:srgbClr val="000000"/>
                </a:solidFill>
                <a:latin typeface="Arial" panose="020B0604020202020204" pitchFamily="34" charset="0"/>
                <a:cs typeface="Arial" panose="020B0604020202020204" pitchFamily="34" charset="0"/>
              </a:rPr>
              <a:t>target</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audience</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will</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search</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products</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through</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them</a:t>
            </a:r>
            <a:r>
              <a:rPr lang="tr-TR" sz="2200" noProof="0" dirty="0">
                <a:solidFill>
                  <a:srgbClr val="000000"/>
                </a:solidFill>
                <a:latin typeface="Arial" panose="020B0604020202020204" pitchFamily="34" charset="0"/>
                <a:cs typeface="Arial" panose="020B0604020202020204" pitchFamily="34" charset="0"/>
              </a:rPr>
              <a:t>.</a:t>
            </a:r>
            <a:endParaRPr lang="en-US" sz="2200" noProof="0" dirty="0">
              <a:solidFill>
                <a:srgbClr val="000000"/>
              </a:solidFill>
              <a:latin typeface="Arial" panose="020B0604020202020204" pitchFamily="34" charset="0"/>
              <a:cs typeface="Arial" panose="020B0604020202020204" pitchFamily="34" charset="0"/>
            </a:endParaRPr>
          </a:p>
          <a:p>
            <a:pPr marL="365760" lvl="1" indent="-365760">
              <a:lnSpc>
                <a:spcPct val="100000"/>
              </a:lnSpc>
              <a:spcBef>
                <a:spcPts val="600"/>
              </a:spcBef>
              <a:spcAft>
                <a:spcPts val="600"/>
              </a:spcAft>
              <a:buClr>
                <a:srgbClr val="000000"/>
              </a:buClr>
              <a:buFont typeface="Arial" panose="020B0604020202020204" pitchFamily="34" charset="0"/>
              <a:buChar char="•"/>
            </a:pPr>
            <a:r>
              <a:rPr lang="en-US" sz="2200" b="1" noProof="0" dirty="0">
                <a:solidFill>
                  <a:srgbClr val="000000"/>
                </a:solidFill>
                <a:latin typeface="Arial" panose="020B0604020202020204" pitchFamily="34" charset="0"/>
                <a:cs typeface="Arial" panose="020B0604020202020204" pitchFamily="34" charset="0"/>
              </a:rPr>
              <a:t>Relevant information</a:t>
            </a:r>
            <a:r>
              <a:rPr lang="tr-TR" sz="2200" noProof="0" dirty="0">
                <a:solidFill>
                  <a:srgbClr val="000000"/>
                </a:solidFill>
                <a:latin typeface="Arial" panose="020B0604020202020204" pitchFamily="34" charset="0"/>
                <a:cs typeface="Arial" panose="020B0604020202020204" pitchFamily="34" charset="0"/>
              </a:rPr>
              <a:t>: not </a:t>
            </a:r>
            <a:r>
              <a:rPr lang="tr-TR" sz="2200" noProof="0" dirty="0" err="1">
                <a:solidFill>
                  <a:srgbClr val="000000"/>
                </a:solidFill>
                <a:latin typeface="Arial" panose="020B0604020202020204" pitchFamily="34" charset="0"/>
                <a:cs typeface="Arial" panose="020B0604020202020204" pitchFamily="34" charset="0"/>
              </a:rPr>
              <a:t>just</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product</a:t>
            </a:r>
            <a:r>
              <a:rPr lang="tr-TR" sz="2200" noProof="0" dirty="0">
                <a:solidFill>
                  <a:srgbClr val="000000"/>
                </a:solidFill>
                <a:latin typeface="Arial" panose="020B0604020202020204" pitchFamily="34" charset="0"/>
                <a:cs typeface="Arial" panose="020B0604020202020204" pitchFamily="34" charset="0"/>
              </a:rPr>
              <a:t> </a:t>
            </a:r>
            <a:r>
              <a:rPr lang="tr-TR" sz="2200" noProof="0" dirty="0" err="1">
                <a:solidFill>
                  <a:srgbClr val="000000"/>
                </a:solidFill>
                <a:latin typeface="Arial" panose="020B0604020202020204" pitchFamily="34" charset="0"/>
                <a:cs typeface="Arial" panose="020B0604020202020204" pitchFamily="34" charset="0"/>
              </a:rPr>
              <a:t>features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include</a:t>
            </a:r>
            <a:r>
              <a:rPr lang="tr-TR" sz="2200" dirty="0">
                <a:solidFill>
                  <a:srgbClr val="000000"/>
                </a:solidFill>
                <a:latin typeface="Arial" panose="020B0604020202020204" pitchFamily="34" charset="0"/>
                <a:cs typeface="Arial" panose="020B0604020202020204" pitchFamily="34" charset="0"/>
              </a:rPr>
              <a:t> problem-</a:t>
            </a:r>
            <a:r>
              <a:rPr lang="tr-TR" sz="2200" dirty="0" err="1">
                <a:solidFill>
                  <a:srgbClr val="000000"/>
                </a:solidFill>
                <a:latin typeface="Arial" panose="020B0604020202020204" pitchFamily="34" charset="0"/>
                <a:cs typeface="Arial" panose="020B0604020202020204" pitchFamily="34" charset="0"/>
              </a:rPr>
              <a:t>solving</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tips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answers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to</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frequently</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asked</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questions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interviews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statistics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case</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studes</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so</a:t>
            </a:r>
            <a:r>
              <a:rPr lang="tr-TR" sz="2200" dirty="0">
                <a:solidFill>
                  <a:srgbClr val="000000"/>
                </a:solidFill>
                <a:latin typeface="Arial" panose="020B0604020202020204" pitchFamily="34" charset="0"/>
                <a:cs typeface="Arial" panose="020B0604020202020204" pitchFamily="34" charset="0"/>
              </a:rPr>
              <a:t> </a:t>
            </a:r>
            <a:r>
              <a:rPr lang="tr-TR" sz="2200" dirty="0" err="1">
                <a:solidFill>
                  <a:srgbClr val="000000"/>
                </a:solidFill>
                <a:latin typeface="Arial" panose="020B0604020202020204" pitchFamily="34" charset="0"/>
                <a:cs typeface="Arial" panose="020B0604020202020204" pitchFamily="34" charset="0"/>
              </a:rPr>
              <a:t>forth</a:t>
            </a:r>
            <a:r>
              <a:rPr lang="tr-TR" sz="2200" dirty="0">
                <a:solidFill>
                  <a:srgbClr val="000000"/>
                </a:solidFill>
                <a:latin typeface="Arial" panose="020B0604020202020204" pitchFamily="34" charset="0"/>
                <a:cs typeface="Arial" panose="020B0604020202020204" pitchFamily="34" charset="0"/>
              </a:rPr>
              <a:t>.</a:t>
            </a:r>
            <a:endParaRPr lang="en-US" sz="22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673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6E874843-B9E1-5789-FA00-6AFC6F29D088}"/>
              </a:ext>
            </a:extLst>
          </p:cNvPr>
          <p:cNvSpPr>
            <a:spLocks noGrp="1"/>
          </p:cNvSpPr>
          <p:nvPr>
            <p:ph type="title"/>
          </p:nvPr>
        </p:nvSpPr>
        <p:spPr/>
        <p:txBody>
          <a:bodyPr/>
          <a:lstStyle/>
          <a:p>
            <a:r>
              <a:rPr lang="en-US" sz="3600" noProof="0" dirty="0">
                <a:latin typeface="Arial" panose="020B0604020202020204" pitchFamily="34" charset="0"/>
                <a:cs typeface="Arial" panose="020B0604020202020204" pitchFamily="34" charset="0"/>
              </a:rPr>
              <a:t>Guidelines</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for</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creating</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effective</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social</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media</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content</a:t>
            </a:r>
            <a:r>
              <a:rPr lang="en-US" sz="3600" noProof="0" dirty="0">
                <a:latin typeface="Arial" panose="020B0604020202020204" pitchFamily="34" charset="0"/>
                <a:cs typeface="Arial" panose="020B0604020202020204" pitchFamily="34" charset="0"/>
              </a:rPr>
              <a:t>:</a:t>
            </a:r>
            <a:r>
              <a:rPr lang="tr-TR" sz="3600" noProof="0" dirty="0">
                <a:latin typeface="Arial" panose="020B0604020202020204" pitchFamily="34" charset="0"/>
                <a:cs typeface="Arial" panose="020B0604020202020204" pitchFamily="34" charset="0"/>
              </a:rPr>
              <a:t> (</a:t>
            </a:r>
            <a:r>
              <a:rPr lang="tr-TR" sz="3600" noProof="0" dirty="0" err="1">
                <a:latin typeface="Arial" panose="020B0604020202020204" pitchFamily="34" charset="0"/>
                <a:cs typeface="Arial" panose="020B0604020202020204" pitchFamily="34" charset="0"/>
              </a:rPr>
              <a:t>continue</a:t>
            </a:r>
            <a:r>
              <a:rPr lang="tr-TR" sz="3600" noProof="0" dirty="0">
                <a:latin typeface="Arial" panose="020B0604020202020204" pitchFamily="34" charset="0"/>
                <a:cs typeface="Arial" panose="020B0604020202020204" pitchFamily="34" charset="0"/>
              </a:rPr>
              <a:t>)</a:t>
            </a:r>
            <a:br>
              <a:rPr lang="en-US" sz="3600" noProof="0" dirty="0">
                <a:latin typeface="Arial" panose="020B0604020202020204" pitchFamily="34" charset="0"/>
                <a:cs typeface="Arial" panose="020B0604020202020204" pitchFamily="34" charset="0"/>
              </a:rPr>
            </a:br>
            <a:endParaRPr lang="tr-TR" dirty="0"/>
          </a:p>
        </p:txBody>
      </p:sp>
      <p:sp>
        <p:nvSpPr>
          <p:cNvPr id="5" name="Metin Yer Tutucusu 4">
            <a:extLst>
              <a:ext uri="{FF2B5EF4-FFF2-40B4-BE49-F238E27FC236}">
                <a16:creationId xmlns:a16="http://schemas.microsoft.com/office/drawing/2014/main" id="{8D3D1366-FCD8-CFB7-7AFB-74DFCC66E150}"/>
              </a:ext>
            </a:extLst>
          </p:cNvPr>
          <p:cNvSpPr>
            <a:spLocks noGrp="1"/>
          </p:cNvSpPr>
          <p:nvPr>
            <p:ph type="body" sz="quarter" idx="15"/>
          </p:nvPr>
        </p:nvSpPr>
        <p:spPr>
          <a:xfrm>
            <a:off x="642257" y="1562654"/>
            <a:ext cx="10711543" cy="3732692"/>
          </a:xfrm>
        </p:spPr>
        <p:txBody>
          <a:bodyPr/>
          <a:lstStyle/>
          <a:p>
            <a:pPr marL="365760" lvl="1" indent="-365760">
              <a:lnSpc>
                <a:spcPct val="100000"/>
              </a:lnSpc>
              <a:spcBef>
                <a:spcPts val="600"/>
              </a:spcBef>
              <a:spcAft>
                <a:spcPts val="600"/>
              </a:spcAft>
              <a:buClr>
                <a:srgbClr val="000000"/>
              </a:buClr>
              <a:buFont typeface="Arial" panose="020B0604020202020204" pitchFamily="34" charset="0"/>
              <a:buChar char="•"/>
            </a:pPr>
            <a:r>
              <a:rPr lang="en-US" b="1" noProof="0" dirty="0">
                <a:solidFill>
                  <a:srgbClr val="000000"/>
                </a:solidFill>
                <a:latin typeface="Arial" panose="020B0604020202020204" pitchFamily="34" charset="0"/>
                <a:cs typeface="Arial" panose="020B0604020202020204" pitchFamily="34" charset="0"/>
              </a:rPr>
              <a:t>Shareworthy text and images</a:t>
            </a:r>
            <a:r>
              <a:rPr lang="tr-TR" noProof="0" dirty="0">
                <a:solidFill>
                  <a:srgbClr val="000000"/>
                </a:solidFill>
                <a:latin typeface="Arial" panose="020B0604020202020204" pitchFamily="34" charset="0"/>
                <a:cs typeface="Arial" panose="020B0604020202020204" pitchFamily="34" charset="0"/>
              </a:rPr>
              <a:t>: </a:t>
            </a:r>
            <a:r>
              <a:rPr lang="en-US" noProof="0" dirty="0">
                <a:solidFill>
                  <a:srgbClr val="000000"/>
                </a:solidFill>
                <a:latin typeface="Arial" panose="020B0604020202020204" pitchFamily="34" charset="0"/>
                <a:cs typeface="Arial" panose="020B0604020202020204" pitchFamily="34" charset="0"/>
              </a:rPr>
              <a:t>Marketers can turn customers into storytellers by encouraging them to post images related to the brand.</a:t>
            </a:r>
            <a:endParaRPr lang="tr-TR" noProof="0" dirty="0">
              <a:solidFill>
                <a:srgbClr val="000000"/>
              </a:solidFill>
              <a:latin typeface="Arial" panose="020B0604020202020204" pitchFamily="34" charset="0"/>
              <a:cs typeface="Arial" panose="020B0604020202020204" pitchFamily="34" charset="0"/>
            </a:endParaRPr>
          </a:p>
          <a:p>
            <a:pPr marL="822960" lvl="2" indent="-365760">
              <a:lnSpc>
                <a:spcPct val="100000"/>
              </a:lnSpc>
              <a:spcBef>
                <a:spcPts val="600"/>
              </a:spcBef>
              <a:spcAft>
                <a:spcPts val="600"/>
              </a:spcAft>
              <a:buClr>
                <a:srgbClr val="000000"/>
              </a:buClr>
              <a:buFont typeface="Arial" panose="020B0604020202020204" pitchFamily="34" charset="0"/>
              <a:buChar char="•"/>
            </a:pPr>
            <a:r>
              <a:rPr lang="en-US" noProof="0" dirty="0">
                <a:solidFill>
                  <a:srgbClr val="000000"/>
                </a:solidFill>
                <a:latin typeface="Arial" panose="020B0604020202020204" pitchFamily="34" charset="0"/>
                <a:cs typeface="Arial" panose="020B0604020202020204" pitchFamily="34" charset="0"/>
              </a:rPr>
              <a:t> In one of the most successful promotions of 2016, fast-food chain Taco Bell ran a “sponsored lens” on Snapchat. Users could take funny, memorable selfies that transformed their heads into tacos, complete with the company’s Diablo sauce. In a single day, the promotion received 224 million views, more than any other sponsored lens since Snap invented this social media tool.</a:t>
            </a:r>
          </a:p>
          <a:p>
            <a:pPr marL="365760" lvl="1" indent="-365760">
              <a:lnSpc>
                <a:spcPct val="100000"/>
              </a:lnSpc>
              <a:spcBef>
                <a:spcPts val="600"/>
              </a:spcBef>
              <a:spcAft>
                <a:spcPts val="600"/>
              </a:spcAft>
              <a:buClr>
                <a:srgbClr val="000000"/>
              </a:buClr>
              <a:buFont typeface="Arial" panose="020B0604020202020204" pitchFamily="34" charset="0"/>
              <a:buChar char="•"/>
            </a:pPr>
            <a:r>
              <a:rPr lang="en-US" b="1" noProof="0" dirty="0">
                <a:solidFill>
                  <a:srgbClr val="000000"/>
                </a:solidFill>
                <a:latin typeface="Arial" panose="020B0604020202020204" pitchFamily="34" charset="0"/>
                <a:cs typeface="Arial" panose="020B0604020202020204" pitchFamily="34" charset="0"/>
              </a:rPr>
              <a:t>Invitations to generate content via posts, shares, discussions, reviews, or other forms of dialogue with the organization as well as with fellow customers</a:t>
            </a:r>
          </a:p>
          <a:p>
            <a:pPr marL="365760" lvl="1" indent="-365760">
              <a:lnSpc>
                <a:spcPct val="100000"/>
              </a:lnSpc>
              <a:spcBef>
                <a:spcPts val="600"/>
              </a:spcBef>
              <a:spcAft>
                <a:spcPts val="600"/>
              </a:spcAft>
              <a:buClr>
                <a:srgbClr val="000000"/>
              </a:buClr>
              <a:buFont typeface="Arial" panose="020B0604020202020204" pitchFamily="34" charset="0"/>
              <a:buChar char="•"/>
            </a:pPr>
            <a:r>
              <a:rPr lang="en-US" b="1" noProof="0" dirty="0">
                <a:solidFill>
                  <a:srgbClr val="000000"/>
                </a:solidFill>
                <a:latin typeface="Arial" panose="020B0604020202020204" pitchFamily="34" charset="0"/>
                <a:cs typeface="Arial" panose="020B0604020202020204" pitchFamily="34" charset="0"/>
              </a:rPr>
              <a:t>Promotions that offer discounts, gifts, or other special deals in exchange for participation</a:t>
            </a:r>
            <a:endParaRPr lang="en-US" b="1" noProof="0" dirty="0">
              <a:solidFill>
                <a:srgbClr val="000000"/>
              </a:solidFill>
            </a:endParaRPr>
          </a:p>
          <a:p>
            <a:endParaRPr lang="tr-TR" dirty="0"/>
          </a:p>
        </p:txBody>
      </p:sp>
    </p:spTree>
    <p:extLst>
      <p:ext uri="{BB962C8B-B14F-4D97-AF65-F5344CB8AC3E}">
        <p14:creationId xmlns:p14="http://schemas.microsoft.com/office/powerpoint/2010/main" val="194845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1000"/>
                                        <p:tgtEl>
                                          <p:spTgt spid="5">
                                            <p:txEl>
                                              <p:pRg st="3" end="3"/>
                                            </p:txEl>
                                          </p:spTgt>
                                        </p:tgtEl>
                                      </p:cBhvr>
                                    </p:animEffect>
                                    <p:anim calcmode="lin" valueType="num">
                                      <p:cBhvr>
                                        <p:cTn id="27"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19E6D6C6-F6A6-44D3-D0FF-39F851E23E87}"/>
              </a:ext>
            </a:extLst>
          </p:cNvPr>
          <p:cNvPicPr>
            <a:picLocks noChangeAspect="1"/>
          </p:cNvPicPr>
          <p:nvPr/>
        </p:nvPicPr>
        <p:blipFill>
          <a:blip r:embed="rId2"/>
          <a:stretch>
            <a:fillRect/>
          </a:stretch>
        </p:blipFill>
        <p:spPr>
          <a:xfrm>
            <a:off x="596673" y="1154430"/>
            <a:ext cx="10998654" cy="3371850"/>
          </a:xfrm>
          <a:prstGeom prst="rect">
            <a:avLst/>
          </a:prstGeom>
        </p:spPr>
      </p:pic>
    </p:spTree>
    <p:extLst>
      <p:ext uri="{BB962C8B-B14F-4D97-AF65-F5344CB8AC3E}">
        <p14:creationId xmlns:p14="http://schemas.microsoft.com/office/powerpoint/2010/main" val="1350185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096122"/>
            <a:ext cx="10515600" cy="676656"/>
          </a:xfrm>
        </p:spPr>
        <p:txBody>
          <a:bodyPr/>
          <a:lstStyle/>
          <a:p>
            <a:pPr>
              <a:lnSpc>
                <a:spcPct val="100000"/>
              </a:lnSpc>
              <a:spcBef>
                <a:spcPts val="600"/>
              </a:spcBef>
              <a:spcAft>
                <a:spcPts val="600"/>
              </a:spcAft>
            </a:pPr>
            <a:r>
              <a:rPr lang="en-US" noProof="0" dirty="0"/>
              <a:t>What is Social Media?</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5-1</a:t>
            </a:r>
          </a:p>
        </p:txBody>
      </p:sp>
      <p:sp>
        <p:nvSpPr>
          <p:cNvPr id="7" name="Footer Placeholder 3"/>
          <p:cNvSpPr>
            <a:spLocks noGrp="1"/>
          </p:cNvSpPr>
          <p:nvPr>
            <p:ph type="ftr" sz="quarter" idx="3"/>
          </p:nvPr>
        </p:nvSpPr>
        <p:spPr>
          <a:xfrm>
            <a:off x="2787409" y="6356350"/>
            <a:ext cx="9052560" cy="365125"/>
          </a:xfrm>
        </p:spPr>
        <p:txBody>
          <a:bodyPr/>
          <a:lstStyle/>
          <a:p>
            <a:r>
              <a:rPr lang="en-IN" dirty="0"/>
              <a:t>Boone &amp; Kurtz, Contemporary Marketing, Nineteenth Edition. © 2022</a:t>
            </a:r>
            <a:r>
              <a:rPr lang="en-US" dirty="0"/>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3390844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Ethics in Social Media</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5-7</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539071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D62D26A7-6A73-6404-941D-0988064085C8}"/>
              </a:ext>
            </a:extLst>
          </p:cNvPr>
          <p:cNvPicPr>
            <a:picLocks noChangeAspect="1"/>
          </p:cNvPicPr>
          <p:nvPr/>
        </p:nvPicPr>
        <p:blipFill>
          <a:blip r:embed="rId2"/>
          <a:stretch>
            <a:fillRect/>
          </a:stretch>
        </p:blipFill>
        <p:spPr>
          <a:xfrm>
            <a:off x="213540" y="1276349"/>
            <a:ext cx="11241174" cy="3965679"/>
          </a:xfrm>
          <a:prstGeom prst="rect">
            <a:avLst/>
          </a:prstGeom>
        </p:spPr>
      </p:pic>
    </p:spTree>
    <p:extLst>
      <p:ext uri="{BB962C8B-B14F-4D97-AF65-F5344CB8AC3E}">
        <p14:creationId xmlns:p14="http://schemas.microsoft.com/office/powerpoint/2010/main" val="3334004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lstStyle/>
          <a:p>
            <a:r>
              <a:rPr lang="en-US" noProof="0" dirty="0"/>
              <a:t>5-7 Ethics in Social Media (1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42900" indent="-342900">
              <a:lnSpc>
                <a:spcPct val="100000"/>
              </a:lnSpc>
              <a:spcBef>
                <a:spcPts val="1200"/>
              </a:spcBef>
              <a:spcAft>
                <a:spcPts val="1200"/>
              </a:spcAft>
              <a:buClr>
                <a:srgbClr val="000000"/>
              </a:buClr>
              <a:buFont typeface="Arial" panose="020B0604020202020204" pitchFamily="34" charset="0"/>
              <a:buChar char="•"/>
            </a:pPr>
            <a:r>
              <a:rPr lang="en-US" sz="2400" noProof="0" dirty="0"/>
              <a:t>Principle 1: Respect Privacy</a:t>
            </a:r>
          </a:p>
          <a:p>
            <a:pPr marL="731520" lvl="1" indent="-365760">
              <a:lnSpc>
                <a:spcPct val="100000"/>
              </a:lnSpc>
              <a:spcBef>
                <a:spcPts val="1200"/>
              </a:spcBef>
              <a:spcAft>
                <a:spcPts val="1200"/>
              </a:spcAft>
              <a:buClr>
                <a:srgbClr val="000000"/>
              </a:buClr>
              <a:buFont typeface="Arial" charset="0"/>
              <a:buChar char="•"/>
            </a:pPr>
            <a:r>
              <a:rPr lang="en-US" dirty="0">
                <a:solidFill>
                  <a:srgbClr val="000000"/>
                </a:solidFill>
                <a:latin typeface="Arial" panose="020B0604020202020204" pitchFamily="34" charset="0"/>
                <a:cs typeface="Arial" panose="020B0604020202020204" pitchFamily="34" charset="0"/>
              </a:rPr>
              <a:t>Marketers must not distribute any personal information without consent.</a:t>
            </a:r>
          </a:p>
          <a:p>
            <a:pPr marL="731520" lvl="1" indent="-365760">
              <a:lnSpc>
                <a:spcPct val="100000"/>
              </a:lnSpc>
              <a:spcBef>
                <a:spcPts val="1200"/>
              </a:spcBef>
              <a:spcAft>
                <a:spcPts val="1200"/>
              </a:spcAft>
              <a:buClr>
                <a:srgbClr val="000000"/>
              </a:buClr>
              <a:buFont typeface="Arial" charset="0"/>
              <a:buChar char="•"/>
            </a:pPr>
            <a:r>
              <a:rPr lang="en-US" dirty="0">
                <a:solidFill>
                  <a:srgbClr val="000000"/>
                </a:solidFill>
                <a:latin typeface="Arial" panose="020B0604020202020204" pitchFamily="34" charset="0"/>
                <a:cs typeface="Arial" panose="020B0604020202020204" pitchFamily="34" charset="0"/>
              </a:rPr>
              <a:t>Marketers must be vigilant about confidentiality and not let personal information or other data slip into unauthorized hands.</a:t>
            </a:r>
          </a:p>
          <a:p>
            <a:pPr marL="731520" lvl="1" indent="-365760">
              <a:lnSpc>
                <a:spcPct val="100000"/>
              </a:lnSpc>
              <a:spcBef>
                <a:spcPts val="1200"/>
              </a:spcBef>
              <a:spcAft>
                <a:spcPts val="1200"/>
              </a:spcAft>
              <a:buClr>
                <a:srgbClr val="000000"/>
              </a:buClr>
              <a:buFont typeface="Arial" charset="0"/>
              <a:buChar char="•"/>
            </a:pPr>
            <a:r>
              <a:rPr lang="en-US" dirty="0">
                <a:solidFill>
                  <a:srgbClr val="000000"/>
                </a:solidFill>
                <a:latin typeface="Arial" panose="020B0604020202020204" pitchFamily="34" charset="0"/>
                <a:cs typeface="Arial" panose="020B0604020202020204" pitchFamily="34" charset="0"/>
              </a:rPr>
              <a:t>Violation of these practices and other privacy laws could destroy a company’s reputation and cost millions of dollars.</a:t>
            </a:r>
          </a:p>
        </p:txBody>
      </p:sp>
    </p:spTree>
    <p:extLst>
      <p:ext uri="{BB962C8B-B14F-4D97-AF65-F5344CB8AC3E}">
        <p14:creationId xmlns:p14="http://schemas.microsoft.com/office/powerpoint/2010/main" val="56523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lstStyle/>
          <a:p>
            <a:r>
              <a:rPr lang="en-US" noProof="0" dirty="0"/>
              <a:t>5-7 Ethics in Social Media (2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42900" indent="-342900">
              <a:lnSpc>
                <a:spcPct val="100000"/>
              </a:lnSpc>
              <a:spcBef>
                <a:spcPts val="12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Principle 2: Be Honest</a:t>
            </a:r>
          </a:p>
          <a:p>
            <a:pPr marL="731520" lvl="1" indent="-365760">
              <a:lnSpc>
                <a:spcPct val="100000"/>
              </a:lnSpc>
              <a:spcBef>
                <a:spcPts val="600"/>
              </a:spcBef>
              <a:spcAft>
                <a:spcPts val="600"/>
              </a:spcAft>
              <a:buClr>
                <a:srgbClr val="000000"/>
              </a:buClr>
              <a:buFont typeface="Arial" charset="0"/>
              <a:buChar char="•"/>
            </a:pPr>
            <a:r>
              <a:rPr lang="en-US" dirty="0">
                <a:solidFill>
                  <a:srgbClr val="000000"/>
                </a:solidFill>
                <a:latin typeface="Arial" panose="020B0604020202020204" pitchFamily="34" charset="0"/>
                <a:cs typeface="Arial" panose="020B0604020202020204" pitchFamily="34" charset="0"/>
              </a:rPr>
              <a:t>Postings, ads, comments, and images must be checked for:</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Accuracy</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Fair and realistic claims</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Balance and objectivity</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Potential for misinterpretation</a:t>
            </a:r>
            <a:endParaRPr lang="en-US" sz="24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2266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lstStyle/>
          <a:p>
            <a:r>
              <a:rPr lang="en-US" noProof="0" dirty="0"/>
              <a:t>5-7 Ethics in Social Media (3 of 3)</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marL="342900" indent="-342900">
              <a:lnSpc>
                <a:spcPct val="100000"/>
              </a:lnSpc>
              <a:spcBef>
                <a:spcPts val="12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Principle 3: Be Accountable</a:t>
            </a:r>
          </a:p>
          <a:p>
            <a:pPr marL="731520" lvl="1" indent="-365760">
              <a:lnSpc>
                <a:spcPct val="100000"/>
              </a:lnSpc>
              <a:spcBef>
                <a:spcPts val="600"/>
              </a:spcBef>
              <a:spcAft>
                <a:spcPts val="600"/>
              </a:spcAft>
              <a:buClr>
                <a:srgbClr val="000000"/>
              </a:buClr>
              <a:buFont typeface="Arial" charset="0"/>
              <a:buChar char="•"/>
            </a:pPr>
            <a:r>
              <a:rPr lang="en-US" dirty="0">
                <a:solidFill>
                  <a:srgbClr val="000000"/>
                </a:solidFill>
                <a:latin typeface="Arial" panose="020B0604020202020204" pitchFamily="34" charset="0"/>
                <a:cs typeface="Arial" panose="020B0604020202020204" pitchFamily="34" charset="0"/>
              </a:rPr>
              <a:t>Social media marketers must take three actions to resolve mistakes.</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Acknowledge a problem and take responsibility for it.</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Communicate with the right people, via the most relevant channels, and promise to take steps necessary to correct the situation.</a:t>
            </a:r>
          </a:p>
          <a:p>
            <a:pPr marL="1097280" lvl="1" indent="-320040">
              <a:lnSpc>
                <a:spcPct val="100000"/>
              </a:lnSpc>
              <a:spcBef>
                <a:spcPts val="12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Implement the agreed-upon changes and evaluate ways to avoid similar problems in the future.</a:t>
            </a:r>
          </a:p>
        </p:txBody>
      </p:sp>
    </p:spTree>
    <p:extLst>
      <p:ext uri="{BB962C8B-B14F-4D97-AF65-F5344CB8AC3E}">
        <p14:creationId xmlns:p14="http://schemas.microsoft.com/office/powerpoint/2010/main" val="39054636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1FC07DE-2FF7-5854-A553-759861E6E63A}"/>
              </a:ext>
            </a:extLst>
          </p:cNvPr>
          <p:cNvPicPr>
            <a:picLocks noChangeAspect="1"/>
          </p:cNvPicPr>
          <p:nvPr/>
        </p:nvPicPr>
        <p:blipFill>
          <a:blip r:embed="rId2"/>
          <a:stretch>
            <a:fillRect/>
          </a:stretch>
        </p:blipFill>
        <p:spPr>
          <a:xfrm>
            <a:off x="436857" y="400050"/>
            <a:ext cx="11318285" cy="2548890"/>
          </a:xfrm>
          <a:prstGeom prst="rect">
            <a:avLst/>
          </a:prstGeom>
        </p:spPr>
      </p:pic>
      <p:pic>
        <p:nvPicPr>
          <p:cNvPr id="7" name="Resim 6">
            <a:extLst>
              <a:ext uri="{FF2B5EF4-FFF2-40B4-BE49-F238E27FC236}">
                <a16:creationId xmlns:a16="http://schemas.microsoft.com/office/drawing/2014/main" id="{7FD0FF01-9E4A-1DD4-F24B-0B12C12F7091}"/>
              </a:ext>
            </a:extLst>
          </p:cNvPr>
          <p:cNvPicPr>
            <a:picLocks noChangeAspect="1"/>
          </p:cNvPicPr>
          <p:nvPr/>
        </p:nvPicPr>
        <p:blipFill>
          <a:blip r:embed="rId3"/>
          <a:stretch>
            <a:fillRect/>
          </a:stretch>
        </p:blipFill>
        <p:spPr>
          <a:xfrm>
            <a:off x="436857" y="2473642"/>
            <a:ext cx="11837160" cy="2189798"/>
          </a:xfrm>
          <a:prstGeom prst="rect">
            <a:avLst/>
          </a:prstGeom>
        </p:spPr>
      </p:pic>
    </p:spTree>
    <p:extLst>
      <p:ext uri="{BB962C8B-B14F-4D97-AF65-F5344CB8AC3E}">
        <p14:creationId xmlns:p14="http://schemas.microsoft.com/office/powerpoint/2010/main" val="1659034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38200" y="3096121"/>
            <a:ext cx="10515600" cy="1188720"/>
          </a:xfrm>
        </p:spPr>
        <p:txBody>
          <a:bodyPr/>
          <a:lstStyle/>
          <a:p>
            <a:pPr>
              <a:lnSpc>
                <a:spcPct val="100000"/>
              </a:lnSpc>
              <a:spcBef>
                <a:spcPts val="600"/>
              </a:spcBef>
              <a:spcAft>
                <a:spcPts val="600"/>
              </a:spcAft>
            </a:pPr>
            <a:r>
              <a:rPr lang="en-US" noProof="0" dirty="0"/>
              <a:t>Launching and Measuring a Social Media Campaign</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5-8</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0087247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Exhibit 5.2 Measuring Social Media Marketing Results (1 of 2)</a:t>
            </a:r>
          </a:p>
        </p:txBody>
      </p:sp>
      <p:graphicFrame>
        <p:nvGraphicFramePr>
          <p:cNvPr id="5" name="Table 2">
            <a:extLst>
              <a:ext uri="{FF2B5EF4-FFF2-40B4-BE49-F238E27FC236}">
                <a16:creationId xmlns:a16="http://schemas.microsoft.com/office/drawing/2014/main" id="{C69E5F19-72CB-4C06-B85A-B840A6187FB9}"/>
              </a:ext>
            </a:extLst>
          </p:cNvPr>
          <p:cNvGraphicFramePr>
            <a:graphicFrameLocks noGrp="1"/>
          </p:cNvGraphicFramePr>
          <p:nvPr>
            <p:ph type="tbl" sz="quarter" idx="10"/>
            <p:extLst>
              <p:ext uri="{D42A27DB-BD31-4B8C-83A1-F6EECF244321}">
                <p14:modId xmlns:p14="http://schemas.microsoft.com/office/powerpoint/2010/main" val="2275527372"/>
              </p:ext>
            </p:extLst>
          </p:nvPr>
        </p:nvGraphicFramePr>
        <p:xfrm>
          <a:off x="607562" y="1388859"/>
          <a:ext cx="10976876" cy="466344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532458289"/>
                    </a:ext>
                  </a:extLst>
                </a:gridCol>
                <a:gridCol w="1828800">
                  <a:extLst>
                    <a:ext uri="{9D8B030D-6E8A-4147-A177-3AD203B41FA5}">
                      <a16:colId xmlns:a16="http://schemas.microsoft.com/office/drawing/2014/main" val="2564591482"/>
                    </a:ext>
                  </a:extLst>
                </a:gridCol>
                <a:gridCol w="4758956">
                  <a:extLst>
                    <a:ext uri="{9D8B030D-6E8A-4147-A177-3AD203B41FA5}">
                      <a16:colId xmlns:a16="http://schemas.microsoft.com/office/drawing/2014/main" val="2293618107"/>
                    </a:ext>
                  </a:extLst>
                </a:gridCol>
                <a:gridCol w="2743200">
                  <a:extLst>
                    <a:ext uri="{9D8B030D-6E8A-4147-A177-3AD203B41FA5}">
                      <a16:colId xmlns:a16="http://schemas.microsoft.com/office/drawing/2014/main" val="1867434314"/>
                    </a:ext>
                  </a:extLst>
                </a:gridCol>
              </a:tblGrid>
              <a:tr h="771647">
                <a:tc>
                  <a:txBody>
                    <a:bodyPr/>
                    <a:lstStyle/>
                    <a:p>
                      <a:pPr algn="ctr"/>
                      <a:r>
                        <a:rPr lang="en-US" sz="2000" dirty="0">
                          <a:latin typeface="Arial" panose="020B0604020202020204" pitchFamily="34" charset="0"/>
                          <a:cs typeface="Arial" panose="020B0604020202020204" pitchFamily="34" charset="0"/>
                        </a:rPr>
                        <a:t>Goal</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Type of Measurement </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Examples</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Why?</a:t>
                      </a:r>
                    </a:p>
                  </a:txBody>
                  <a:tcPr>
                    <a:solidFill>
                      <a:srgbClr val="006298"/>
                    </a:solidFill>
                  </a:tcPr>
                </a:tc>
                <a:extLst>
                  <a:ext uri="{0D108BD9-81ED-4DB2-BD59-A6C34878D82A}">
                    <a16:rowId xmlns:a16="http://schemas.microsoft.com/office/drawing/2014/main" val="929213733"/>
                  </a:ext>
                </a:extLst>
              </a:tr>
              <a:tr h="2113645">
                <a:tc>
                  <a:txBody>
                    <a:bodyPr/>
                    <a:lstStyle/>
                    <a:p>
                      <a:r>
                        <a:rPr lang="en-US" sz="2000" b="1" i="0" u="none" strike="noStrike" kern="1200" baseline="0" dirty="0">
                          <a:solidFill>
                            <a:srgbClr val="000000"/>
                          </a:solidFill>
                          <a:latin typeface="Arial" panose="020B0604020202020204" pitchFamily="34" charset="0"/>
                          <a:ea typeface="+mn-ea"/>
                          <a:cs typeface="Arial" panose="020B0604020202020204" pitchFamily="34" charset="0"/>
                        </a:rPr>
                        <a:t>Increase brand</a:t>
                      </a:r>
                    </a:p>
                    <a:p>
                      <a:r>
                        <a:rPr lang="en-US" sz="2000" b="1" i="0" u="none" strike="noStrike" kern="1200" baseline="0" dirty="0">
                          <a:solidFill>
                            <a:srgbClr val="000000"/>
                          </a:solidFill>
                          <a:latin typeface="Arial" panose="020B0604020202020204" pitchFamily="34" charset="0"/>
                          <a:ea typeface="+mn-ea"/>
                          <a:cs typeface="Arial" panose="020B0604020202020204" pitchFamily="34" charset="0"/>
                        </a:rPr>
                        <a:t>awareness and </a:t>
                      </a:r>
                    </a:p>
                    <a:p>
                      <a:r>
                        <a:rPr lang="en-US" sz="2000" b="1" i="0" u="none" strike="noStrike" kern="1200" baseline="0" dirty="0">
                          <a:solidFill>
                            <a:srgbClr val="000000"/>
                          </a:solidFill>
                          <a:latin typeface="Arial" panose="020B0604020202020204" pitchFamily="34" charset="0"/>
                          <a:ea typeface="+mn-ea"/>
                          <a:cs typeface="Arial" panose="020B0604020202020204" pitchFamily="34" charset="0"/>
                        </a:rPr>
                        <a:t>generate</a:t>
                      </a:r>
                    </a:p>
                    <a:p>
                      <a:r>
                        <a:rPr lang="en-US" sz="2000" b="1" i="0" u="none" strike="noStrike" kern="1200" baseline="0" dirty="0">
                          <a:solidFill>
                            <a:srgbClr val="000000"/>
                          </a:solidFill>
                          <a:latin typeface="Arial" panose="020B0604020202020204" pitchFamily="34" charset="0"/>
                          <a:ea typeface="+mn-ea"/>
                          <a:cs typeface="Arial" panose="020B0604020202020204" pitchFamily="34" charset="0"/>
                        </a:rPr>
                        <a:t>leads</a:t>
                      </a:r>
                      <a:endParaRPr lang="en-US" sz="2000" b="1" i="0" dirty="0">
                        <a:solidFill>
                          <a:srgbClr val="000000"/>
                        </a:solidFill>
                        <a:latin typeface="Arial" panose="020B0604020202020204" pitchFamily="34" charset="0"/>
                        <a:cs typeface="Arial" panose="020B0604020202020204" pitchFamily="34" charset="0"/>
                      </a:endParaRPr>
                    </a:p>
                  </a:txBody>
                  <a:tcPr/>
                </a:tc>
                <a:tc>
                  <a:txBody>
                    <a:bodyPr/>
                    <a:lstStyle/>
                    <a:p>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Measures of</a:t>
                      </a:r>
                    </a:p>
                    <a:p>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Activity</a:t>
                      </a:r>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txBody>
                  <a:tcPr/>
                </a:tc>
                <a:tc>
                  <a:txBody>
                    <a:bodyPr/>
                    <a:lstStyle/>
                    <a:p>
                      <a:pPr marL="274320" indent="-274320">
                        <a:buFont typeface="Arial" panose="020B0604020202020204" pitchFamily="34" charset="0"/>
                        <a:buChar char="•"/>
                      </a:pPr>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Total likes/followers/ subscribers to company social media profiles</a:t>
                      </a:r>
                    </a:p>
                    <a:p>
                      <a:pPr marL="274320" indent="-274320">
                        <a:buFont typeface="Arial" panose="020B0604020202020204" pitchFamily="34" charset="0"/>
                        <a:buChar char="•"/>
                      </a:pPr>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New likes/followers/ subscribers to company social media profiles</a:t>
                      </a:r>
                    </a:p>
                    <a:p>
                      <a:pPr marL="274320" indent="-274320">
                        <a:buFont typeface="Arial" panose="020B0604020202020204" pitchFamily="34" charset="0"/>
                        <a:buChar char="•"/>
                      </a:pPr>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Impressions for social media content</a:t>
                      </a:r>
                      <a:endParaRPr lang="en-US" sz="2000" dirty="0">
                        <a:solidFill>
                          <a:srgbClr val="000000"/>
                        </a:solidFill>
                        <a:latin typeface="Arial" panose="020B0604020202020204" pitchFamily="34" charset="0"/>
                        <a:cs typeface="Arial" panose="020B0604020202020204" pitchFamily="34" charset="0"/>
                      </a:endParaRPr>
                    </a:p>
                    <a:p>
                      <a:pPr marL="274320" indent="-274320"/>
                      <a:endParaRPr lang="en-US" sz="2000" dirty="0">
                        <a:solidFill>
                          <a:srgbClr val="000000"/>
                        </a:solidFill>
                        <a:latin typeface="Arial" panose="020B0604020202020204" pitchFamily="34" charset="0"/>
                        <a:cs typeface="Arial" panose="020B0604020202020204" pitchFamily="34" charset="0"/>
                      </a:endParaRPr>
                    </a:p>
                  </a:txBody>
                  <a:tcPr/>
                </a:tc>
                <a:tc>
                  <a:txBody>
                    <a:bodyPr/>
                    <a:lstStyle/>
                    <a:p>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Measures how many users are seeing your content and indicating</a:t>
                      </a:r>
                    </a:p>
                    <a:p>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interest in your brand</a:t>
                      </a:r>
                      <a:endParaRPr lang="en-US" sz="2000" dirty="0">
                        <a:solidFill>
                          <a:srgbClr val="000000"/>
                        </a:solidFill>
                        <a:latin typeface="Arial" panose="020B0604020202020204" pitchFamily="34" charset="0"/>
                        <a:cs typeface="Arial" panose="020B0604020202020204" pitchFamily="34" charset="0"/>
                      </a:endParaRPr>
                    </a:p>
                    <a:p>
                      <a:endParaRPr lang="en-US" sz="20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7040155"/>
                  </a:ext>
                </a:extLst>
              </a:tr>
              <a:tr h="1778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dirty="0">
                          <a:solidFill>
                            <a:srgbClr val="000000"/>
                          </a:solidFill>
                          <a:latin typeface="Arial" panose="020B0604020202020204" pitchFamily="34" charset="0"/>
                          <a:cs typeface="Arial" panose="020B0604020202020204" pitchFamily="34" charset="0"/>
                        </a:rPr>
                        <a:t>Increase revenue</a:t>
                      </a:r>
                    </a:p>
                    <a:p>
                      <a:endParaRPr lang="en-US" sz="20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cs typeface="Arial" panose="020B0604020202020204" pitchFamily="34" charset="0"/>
                        </a:rPr>
                        <a:t>Measures of Conversion</a:t>
                      </a:r>
                    </a:p>
                    <a:p>
                      <a:endParaRPr lang="en-US" sz="2000" dirty="0">
                        <a:solidFill>
                          <a:srgbClr val="000000"/>
                        </a:solidFill>
                        <a:latin typeface="Arial" panose="020B0604020202020204" pitchFamily="34" charset="0"/>
                        <a:cs typeface="Arial" panose="020B0604020202020204" pitchFamily="34" charset="0"/>
                      </a:endParaRPr>
                    </a:p>
                  </a:txBody>
                  <a:tcPr/>
                </a:tc>
                <a:tc>
                  <a:txBody>
                    <a:bodyPr/>
                    <a:lstStyle/>
                    <a:p>
                      <a:pPr marL="274320" marR="0" lvl="0" indent="-27432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Arial" panose="020B0604020202020204" pitchFamily="34" charset="0"/>
                          <a:cs typeface="Arial" panose="020B0604020202020204" pitchFamily="34" charset="0"/>
                        </a:rPr>
                        <a:t>Conversion rate</a:t>
                      </a:r>
                    </a:p>
                    <a:p>
                      <a:pPr marL="274320" indent="-274320">
                        <a:buFont typeface="Arial" panose="020B0604020202020204" pitchFamily="34" charset="0"/>
                        <a:buNone/>
                      </a:pPr>
                      <a:endParaRPr lang="en-US" sz="2000" dirty="0">
                        <a:solidFill>
                          <a:srgbClr val="000000"/>
                        </a:solidFill>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a:solidFill>
                            <a:srgbClr val="000000"/>
                          </a:solidFill>
                          <a:latin typeface="Arial" panose="020B0604020202020204" pitchFamily="34" charset="0"/>
                          <a:ea typeface="+mn-ea"/>
                          <a:cs typeface="Arial" panose="020B0604020202020204" pitchFamily="34" charset="0"/>
                        </a:rPr>
                        <a:t>Measures how effective each source of social media traffic is at generating revenue</a:t>
                      </a:r>
                      <a:endParaRPr lang="en-US" sz="20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3640361"/>
                  </a:ext>
                </a:extLst>
              </a:tr>
            </a:tbl>
          </a:graphicData>
        </a:graphic>
      </p:graphicFrame>
    </p:spTree>
    <p:extLst>
      <p:ext uri="{BB962C8B-B14F-4D97-AF65-F5344CB8AC3E}">
        <p14:creationId xmlns:p14="http://schemas.microsoft.com/office/powerpoint/2010/main" val="2947072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ctr"/>
          <a:lstStyle/>
          <a:p>
            <a:r>
              <a:rPr lang="en-US" noProof="0" dirty="0"/>
              <a:t>Exhibit 5.2 Measuring Social Media Marketing Results (2 of 2)</a:t>
            </a:r>
          </a:p>
        </p:txBody>
      </p:sp>
      <p:graphicFrame>
        <p:nvGraphicFramePr>
          <p:cNvPr id="7" name="Table 2">
            <a:extLst>
              <a:ext uri="{FF2B5EF4-FFF2-40B4-BE49-F238E27FC236}">
                <a16:creationId xmlns:a16="http://schemas.microsoft.com/office/drawing/2014/main" id="{DB80AB13-2EFE-4269-84B9-713A8CADB46C}"/>
              </a:ext>
            </a:extLst>
          </p:cNvPr>
          <p:cNvGraphicFramePr>
            <a:graphicFrameLocks noGrp="1"/>
          </p:cNvGraphicFramePr>
          <p:nvPr>
            <p:ph type="tbl" sz="quarter" idx="10"/>
            <p:extLst>
              <p:ext uri="{D42A27DB-BD31-4B8C-83A1-F6EECF244321}">
                <p14:modId xmlns:p14="http://schemas.microsoft.com/office/powerpoint/2010/main" val="726025661"/>
              </p:ext>
            </p:extLst>
          </p:nvPr>
        </p:nvGraphicFramePr>
        <p:xfrm>
          <a:off x="717875" y="1339146"/>
          <a:ext cx="10756250" cy="47548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3532458289"/>
                    </a:ext>
                  </a:extLst>
                </a:gridCol>
                <a:gridCol w="1722474">
                  <a:extLst>
                    <a:ext uri="{9D8B030D-6E8A-4147-A177-3AD203B41FA5}">
                      <a16:colId xmlns:a16="http://schemas.microsoft.com/office/drawing/2014/main" val="2564591482"/>
                    </a:ext>
                  </a:extLst>
                </a:gridCol>
                <a:gridCol w="4758956">
                  <a:extLst>
                    <a:ext uri="{9D8B030D-6E8A-4147-A177-3AD203B41FA5}">
                      <a16:colId xmlns:a16="http://schemas.microsoft.com/office/drawing/2014/main" val="2293618107"/>
                    </a:ext>
                  </a:extLst>
                </a:gridCol>
                <a:gridCol w="2628900">
                  <a:extLst>
                    <a:ext uri="{9D8B030D-6E8A-4147-A177-3AD203B41FA5}">
                      <a16:colId xmlns:a16="http://schemas.microsoft.com/office/drawing/2014/main" val="1867434314"/>
                    </a:ext>
                  </a:extLst>
                </a:gridCol>
              </a:tblGrid>
              <a:tr h="723570">
                <a:tc>
                  <a:txBody>
                    <a:bodyPr/>
                    <a:lstStyle/>
                    <a:p>
                      <a:pPr algn="ctr"/>
                      <a:r>
                        <a:rPr lang="en-US" sz="1800" dirty="0">
                          <a:latin typeface="Arial" panose="020B0604020202020204" pitchFamily="34" charset="0"/>
                          <a:cs typeface="Arial" panose="020B0604020202020204" pitchFamily="34" charset="0"/>
                        </a:rPr>
                        <a:t>Goal</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Type of Measurement </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Examples</a:t>
                      </a:r>
                    </a:p>
                  </a:txBody>
                  <a:tcPr>
                    <a:solidFill>
                      <a:srgbClr val="00629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Why?</a:t>
                      </a:r>
                    </a:p>
                  </a:txBody>
                  <a:tcPr>
                    <a:solidFill>
                      <a:srgbClr val="006298"/>
                    </a:solidFill>
                  </a:tcPr>
                </a:tc>
                <a:extLst>
                  <a:ext uri="{0D108BD9-81ED-4DB2-BD59-A6C34878D82A}">
                    <a16:rowId xmlns:a16="http://schemas.microsoft.com/office/drawing/2014/main" val="929213733"/>
                  </a:ext>
                </a:extLst>
              </a:tr>
              <a:tr h="1343770">
                <a:tc>
                  <a:txBody>
                    <a:bodyPr/>
                    <a:lstStyle/>
                    <a:p>
                      <a:r>
                        <a:rPr lang="en-US" sz="1800" b="1" i="0" u="none" strike="noStrike" kern="1200" baseline="0" dirty="0">
                          <a:solidFill>
                            <a:srgbClr val="000000"/>
                          </a:solidFill>
                          <a:latin typeface="Arial" panose="020B0604020202020204" pitchFamily="34" charset="0"/>
                          <a:ea typeface="+mn-ea"/>
                          <a:cs typeface="Arial" panose="020B0604020202020204" pitchFamily="34" charset="0"/>
                        </a:rPr>
                        <a:t>Increase customer service</a:t>
                      </a:r>
                      <a:endParaRPr lang="en-US" sz="1800" b="1" i="0" dirty="0">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Measures of</a:t>
                      </a:r>
                    </a:p>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Engagement</a:t>
                      </a:r>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pPr marL="285750" indent="-182880">
                        <a:buFont typeface="Arial" panose="020B0604020202020204" pitchFamily="34" charset="0"/>
                        <a:buChar cha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Likes/comments on social media content</a:t>
                      </a:r>
                    </a:p>
                    <a:p>
                      <a:pPr marL="285750" indent="-182880">
                        <a:buFont typeface="Arial" panose="020B0604020202020204" pitchFamily="34" charset="0"/>
                        <a:buChar cha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Retweets/shares/re-pins</a:t>
                      </a:r>
                    </a:p>
                    <a:p>
                      <a:pPr marL="285750" indent="-182880">
                        <a:buFont typeface="Arial" panose="020B0604020202020204" pitchFamily="34" charset="0"/>
                        <a:buChar cha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Click-through rate</a:t>
                      </a:r>
                      <a:endParaRPr lang="en-US" sz="1800" dirty="0">
                        <a:solidFill>
                          <a:srgbClr val="000000"/>
                        </a:solidFill>
                        <a:latin typeface="Arial" panose="020B0604020202020204" pitchFamily="34" charset="0"/>
                        <a:cs typeface="Arial" panose="020B0604020202020204" pitchFamily="34" charset="0"/>
                      </a:endParaRPr>
                    </a:p>
                    <a:p>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Measures how many users are reacting to your content and/or</a:t>
                      </a:r>
                    </a:p>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sharing it with others</a:t>
                      </a:r>
                      <a:endParaRPr lang="en-US" sz="1800" dirty="0">
                        <a:solidFill>
                          <a:srgbClr val="00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17040155"/>
                  </a:ext>
                </a:extLst>
              </a:tr>
              <a:tr h="1343770">
                <a:tc>
                  <a:txBody>
                    <a:bodyPr/>
                    <a:lstStyle/>
                    <a:p>
                      <a:r>
                        <a:rPr lang="en-US" sz="1800" b="1" i="0" dirty="0">
                          <a:solidFill>
                            <a:srgbClr val="000000"/>
                          </a:solidFill>
                          <a:latin typeface="Arial" panose="020B0604020202020204" pitchFamily="34" charset="0"/>
                          <a:cs typeface="Arial" panose="020B0604020202020204" pitchFamily="34" charset="0"/>
                        </a:rPr>
                        <a:t>Manage a crisis</a:t>
                      </a:r>
                    </a:p>
                    <a:p>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r>
                        <a:rPr lang="en-US" sz="1800" dirty="0">
                          <a:solidFill>
                            <a:srgbClr val="000000"/>
                          </a:solidFill>
                          <a:latin typeface="Arial" panose="020B0604020202020204" pitchFamily="34" charset="0"/>
                          <a:cs typeface="Arial" panose="020B0604020202020204" pitchFamily="34" charset="0"/>
                        </a:rPr>
                        <a:t>Measures of Engagement</a:t>
                      </a:r>
                    </a:p>
                    <a:p>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pPr marL="28575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Likes/comments on social media content</a:t>
                      </a:r>
                    </a:p>
                    <a:p>
                      <a:pPr marL="28575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Retweets/shares/re-pins</a:t>
                      </a:r>
                    </a:p>
                    <a:p>
                      <a:pPr marL="285750" indent="-18288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Click-through rate</a:t>
                      </a:r>
                    </a:p>
                    <a:p>
                      <a:pPr marL="0" indent="0">
                        <a:buFont typeface="Arial" panose="020B0604020202020204" pitchFamily="34" charset="0"/>
                        <a:buNone/>
                      </a:pPr>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Measures how many users are reacting to your content and/or</a:t>
                      </a:r>
                    </a:p>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sharing it with others</a:t>
                      </a:r>
                    </a:p>
                  </a:txBody>
                  <a:tcPr/>
                </a:tc>
                <a:extLst>
                  <a:ext uri="{0D108BD9-81ED-4DB2-BD59-A6C34878D82A}">
                    <a16:rowId xmlns:a16="http://schemas.microsoft.com/office/drawing/2014/main" val="3373640361"/>
                  </a:ext>
                </a:extLst>
              </a:tr>
              <a:tr h="1343770">
                <a:tc>
                  <a:txBody>
                    <a:bodyPr/>
                    <a:lstStyle/>
                    <a:p>
                      <a:r>
                        <a:rPr lang="en-US" sz="1800" b="1" i="0" dirty="0">
                          <a:solidFill>
                            <a:srgbClr val="000000"/>
                          </a:solidFill>
                          <a:latin typeface="Arial" panose="020B0604020202020204" pitchFamily="34" charset="0"/>
                          <a:cs typeface="Arial" panose="020B0604020202020204" pitchFamily="34" charset="0"/>
                        </a:rPr>
                        <a:t>Market </a:t>
                      </a:r>
                    </a:p>
                    <a:p>
                      <a:r>
                        <a:rPr lang="en-US" sz="1800" b="1" i="0" dirty="0">
                          <a:solidFill>
                            <a:srgbClr val="000000"/>
                          </a:solidFill>
                          <a:latin typeface="Arial" panose="020B0604020202020204" pitchFamily="34" charset="0"/>
                          <a:cs typeface="Arial" panose="020B0604020202020204" pitchFamily="34" charset="0"/>
                        </a:rPr>
                        <a:t>research and customer feedback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latin typeface="Arial" panose="020B0604020202020204" pitchFamily="34" charset="0"/>
                          <a:cs typeface="Arial" panose="020B0604020202020204" pitchFamily="34" charset="0"/>
                        </a:rPr>
                        <a:t>Measures of Engagement</a:t>
                      </a:r>
                    </a:p>
                    <a:p>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pPr marL="28575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Likes/comments on social media content</a:t>
                      </a:r>
                    </a:p>
                    <a:p>
                      <a:pPr marL="285750" marR="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Retweets/shares/re-pins</a:t>
                      </a:r>
                    </a:p>
                    <a:p>
                      <a:pPr marL="285750" indent="-182880">
                        <a:buFont typeface="Arial" panose="020B0604020202020204" pitchFamily="34" charset="0"/>
                        <a:buChar char="•"/>
                      </a:pPr>
                      <a:r>
                        <a:rPr lang="en-US" sz="1800" dirty="0">
                          <a:solidFill>
                            <a:srgbClr val="000000"/>
                          </a:solidFill>
                          <a:latin typeface="Arial" panose="020B0604020202020204" pitchFamily="34" charset="0"/>
                          <a:cs typeface="Arial" panose="020B0604020202020204" pitchFamily="34" charset="0"/>
                        </a:rPr>
                        <a:t>Click-through rate</a:t>
                      </a:r>
                    </a:p>
                    <a:p>
                      <a:pPr marL="0" indent="0">
                        <a:buFont typeface="Arial" panose="020B0604020202020204" pitchFamily="34" charset="0"/>
                        <a:buNone/>
                      </a:pPr>
                      <a:endParaRPr lang="en-US" sz="1800" dirty="0">
                        <a:solidFill>
                          <a:srgbClr val="000000"/>
                        </a:solidFill>
                        <a:latin typeface="Arial" panose="020B0604020202020204" pitchFamily="34" charset="0"/>
                        <a:cs typeface="Arial" panose="020B0604020202020204" pitchFamily="34" charset="0"/>
                      </a:endParaRPr>
                    </a:p>
                  </a:txBody>
                  <a:tcPr/>
                </a:tc>
                <a:tc>
                  <a:txBody>
                    <a:bodyPr/>
                    <a:lstStyle/>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Measures how many users are reacting to your content and/or</a:t>
                      </a:r>
                    </a:p>
                    <a:p>
                      <a:r>
                        <a:rPr lang="en-US" sz="1800" b="0" i="0" u="none" strike="noStrike" kern="1200" baseline="0" dirty="0">
                          <a:solidFill>
                            <a:srgbClr val="000000"/>
                          </a:solidFill>
                          <a:latin typeface="Arial" panose="020B0604020202020204" pitchFamily="34" charset="0"/>
                          <a:ea typeface="+mn-ea"/>
                          <a:cs typeface="Arial" panose="020B0604020202020204" pitchFamily="34" charset="0"/>
                        </a:rPr>
                        <a:t>sharing it with others</a:t>
                      </a:r>
                    </a:p>
                  </a:txBody>
                  <a:tcPr/>
                </a:tc>
                <a:extLst>
                  <a:ext uri="{0D108BD9-81ED-4DB2-BD59-A6C34878D82A}">
                    <a16:rowId xmlns:a16="http://schemas.microsoft.com/office/drawing/2014/main" val="1277171396"/>
                  </a:ext>
                </a:extLst>
              </a:tr>
            </a:tbl>
          </a:graphicData>
        </a:graphic>
      </p:graphicFrame>
    </p:spTree>
    <p:extLst>
      <p:ext uri="{BB962C8B-B14F-4D97-AF65-F5344CB8AC3E}">
        <p14:creationId xmlns:p14="http://schemas.microsoft.com/office/powerpoint/2010/main" val="365894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5-1 What is Social Media?</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800"/>
              </a:spcBef>
              <a:spcAft>
                <a:spcPts val="800"/>
              </a:spcAft>
              <a:buClr>
                <a:srgbClr val="000000"/>
              </a:buClr>
            </a:pPr>
            <a:r>
              <a:rPr lang="en-US" sz="2400" b="1" noProof="0" dirty="0">
                <a:solidFill>
                  <a:srgbClr val="C00000"/>
                </a:solidFill>
                <a:latin typeface="Arial" panose="020B0604020202020204" pitchFamily="34" charset="0"/>
                <a:cs typeface="Arial" panose="020B0604020202020204" pitchFamily="34" charset="0"/>
              </a:rPr>
              <a:t>Social media</a:t>
            </a:r>
            <a:r>
              <a:rPr lang="en-US" sz="2400" b="1" noProof="0" dirty="0">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different forms of online communication through which users can create communities to exchange information, ideas, messages, and other content</a:t>
            </a:r>
          </a:p>
          <a:p>
            <a:pPr>
              <a:lnSpc>
                <a:spcPct val="100000"/>
              </a:lnSpc>
              <a:spcBef>
                <a:spcPts val="1200"/>
              </a:spcBef>
              <a:spcAft>
                <a:spcPts val="800"/>
              </a:spcAft>
              <a:buClr>
                <a:srgbClr val="000000"/>
              </a:buClr>
            </a:pPr>
            <a:r>
              <a:rPr lang="en-US" sz="2400" noProof="0" dirty="0">
                <a:latin typeface="Arial" panose="020B0604020202020204" pitchFamily="34" charset="0"/>
                <a:cs typeface="Arial" panose="020B0604020202020204" pitchFamily="34" charset="0"/>
              </a:rPr>
              <a:t>Social media has grown to be an important tool for marketers by:</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Building relationships with customers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Strengthening brands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Launching new products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Entering new markets</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Boosting sales</a:t>
            </a:r>
          </a:p>
        </p:txBody>
      </p:sp>
    </p:spTree>
    <p:extLst>
      <p:ext uri="{BB962C8B-B14F-4D97-AF65-F5344CB8AC3E}">
        <p14:creationId xmlns:p14="http://schemas.microsoft.com/office/powerpoint/2010/main" val="3498705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spcBef>
                <a:spcPts val="600"/>
              </a:spcBef>
              <a:spcAft>
                <a:spcPts val="600"/>
              </a:spcAft>
            </a:pPr>
            <a:r>
              <a:rPr lang="en-US" noProof="0" dirty="0"/>
              <a:t>Social Media Platforms</a:t>
            </a:r>
          </a:p>
        </p:txBody>
      </p:sp>
      <p:sp>
        <p:nvSpPr>
          <p:cNvPr id="6" name="Text Placeholder 2"/>
          <p:cNvSpPr>
            <a:spLocks noGrp="1"/>
          </p:cNvSpPr>
          <p:nvPr>
            <p:ph type="body" sz="quarter" idx="11"/>
          </p:nvPr>
        </p:nvSpPr>
        <p:spPr/>
        <p:txBody>
          <a:bodyPr anchor="ctr"/>
          <a:lstStyle/>
          <a:p>
            <a:pPr>
              <a:lnSpc>
                <a:spcPct val="100000"/>
              </a:lnSpc>
              <a:spcBef>
                <a:spcPts val="600"/>
              </a:spcBef>
              <a:spcAft>
                <a:spcPts val="600"/>
              </a:spcAft>
            </a:pPr>
            <a:r>
              <a:rPr lang="en-US" noProof="0" dirty="0"/>
              <a:t>5-2</a:t>
            </a:r>
          </a:p>
        </p:txBody>
      </p:sp>
      <p:sp>
        <p:nvSpPr>
          <p:cNvPr id="7" name="Footer Placeholder 3"/>
          <p:cNvSpPr>
            <a:spLocks noGrp="1"/>
          </p:cNvSpPr>
          <p:nvPr>
            <p:ph type="ftr" sz="quarter" idx="3"/>
          </p:nvPr>
        </p:nvSpPr>
        <p:spPr>
          <a:xfrm>
            <a:off x="2787409" y="6356350"/>
            <a:ext cx="905256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arial" charset="0"/>
                <a:ea typeface="+mn-ea"/>
                <a:cs typeface="+mn-cs"/>
              </a:rPr>
              <a:t>Boone &amp; Kurtz, Contemporary Marketing, Nineteenth Edition. © 2022</a:t>
            </a:r>
            <a:r>
              <a:rPr kumimoji="0" lang="en-US" sz="1400" b="0" i="0" u="none" strike="noStrike" kern="1200" cap="none" spc="0" normalizeH="0" baseline="0" noProof="0" dirty="0">
                <a:ln>
                  <a:noFill/>
                </a:ln>
                <a:solidFill>
                  <a:srgbClr val="FFFFFF"/>
                </a:solidFill>
                <a:effectLst/>
                <a:uLnTx/>
                <a:uFillTx/>
                <a:latin typeface="arial" charset="0"/>
                <a:ea typeface="+mn-ea"/>
                <a:cs typeface="+mn-cs"/>
              </a:rPr>
              <a:t>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231714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5-2 Social Media Platforms (Slide 1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299"/>
            <a:ext cx="10711543" cy="4572000"/>
          </a:xfrm>
        </p:spPr>
        <p:txBody>
          <a:bodyPr>
            <a:normAutofit/>
          </a:bodyPr>
          <a:lstStyle/>
          <a:p>
            <a:pPr marL="365760" indent="-365760">
              <a:lnSpc>
                <a:spcPct val="100000"/>
              </a:lnSpc>
              <a:spcBef>
                <a:spcPts val="600"/>
              </a:spcBef>
              <a:spcAft>
                <a:spcPts val="1200"/>
              </a:spcAft>
              <a:buClr>
                <a:srgbClr val="000000"/>
              </a:buClr>
              <a:buFont typeface="Arial" panose="020B0604020202020204" pitchFamily="34" charset="0"/>
              <a:buChar char="•"/>
            </a:pPr>
            <a:r>
              <a:rPr lang="en-US" sz="2400" b="1" noProof="0" dirty="0">
                <a:solidFill>
                  <a:srgbClr val="C00000"/>
                </a:solidFill>
                <a:latin typeface="Arial" panose="020B0604020202020204" pitchFamily="34" charset="0"/>
                <a:cs typeface="Arial" panose="020B0604020202020204" pitchFamily="34" charset="0"/>
              </a:rPr>
              <a:t>Social media platforms</a:t>
            </a:r>
            <a:r>
              <a:rPr lang="en-US" sz="2400" b="1" noProof="0" dirty="0">
                <a:solidFill>
                  <a:srgbClr val="FF0000"/>
                </a:solidFill>
                <a:latin typeface="Arial" panose="020B0604020202020204" pitchFamily="34" charset="0"/>
                <a:cs typeface="Arial" panose="020B0604020202020204" pitchFamily="34" charset="0"/>
              </a:rPr>
              <a:t> </a:t>
            </a:r>
            <a:r>
              <a:rPr lang="en-US" sz="2400" noProof="0" dirty="0">
                <a:latin typeface="Arial" panose="020B0604020202020204" pitchFamily="34" charset="0"/>
                <a:cs typeface="Arial" panose="020B0604020202020204" pitchFamily="34" charset="0"/>
              </a:rPr>
              <a:t>are the home base for an online community.</a:t>
            </a:r>
          </a:p>
          <a:p>
            <a:pPr marL="365760" indent="-365760">
              <a:lnSpc>
                <a:spcPct val="100000"/>
              </a:lnSpc>
              <a:spcBef>
                <a:spcPts val="6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In order to access conversations, users must become members.</a:t>
            </a:r>
          </a:p>
          <a:p>
            <a:pPr marL="365760" indent="-365760">
              <a:lnSpc>
                <a:spcPct val="100000"/>
              </a:lnSpc>
              <a:spcBef>
                <a:spcPts val="600"/>
              </a:spcBef>
              <a:spcAft>
                <a:spcPts val="1200"/>
              </a:spcAft>
              <a:buClr>
                <a:srgbClr val="000000"/>
              </a:buClr>
              <a:buFont typeface="Arial" panose="020B0604020202020204" pitchFamily="34" charset="0"/>
              <a:buChar char="•"/>
            </a:pPr>
            <a:r>
              <a:rPr lang="en-US" sz="2400" noProof="0" dirty="0">
                <a:latin typeface="Arial" panose="020B0604020202020204" pitchFamily="34" charset="0"/>
                <a:cs typeface="Arial" panose="020B0604020202020204" pitchFamily="34" charset="0"/>
              </a:rPr>
              <a:t>Each social media site may have their own rules.</a:t>
            </a:r>
          </a:p>
          <a:p>
            <a:pPr marL="640080" lvl="1" indent="-320040">
              <a:lnSpc>
                <a:spcPct val="100000"/>
              </a:lnSpc>
              <a:spcBef>
                <a:spcPts val="600"/>
              </a:spcBef>
              <a:spcAft>
                <a:spcPts val="1200"/>
              </a:spcAft>
              <a:buClr>
                <a:srgbClr val="000000"/>
              </a:buClr>
            </a:pPr>
            <a:r>
              <a:rPr lang="en-US" noProof="0" dirty="0">
                <a:solidFill>
                  <a:srgbClr val="000000"/>
                </a:solidFill>
                <a:latin typeface="Arial" panose="020B0604020202020204" pitchFamily="34" charset="0"/>
                <a:cs typeface="Arial" panose="020B0604020202020204" pitchFamily="34" charset="0"/>
              </a:rPr>
              <a:t>Three basic types:</a:t>
            </a:r>
          </a:p>
          <a:p>
            <a:pPr marL="914400" lvl="1" indent="-320040">
              <a:lnSpc>
                <a:spcPct val="100000"/>
              </a:lnSpc>
              <a:spcBef>
                <a:spcPts val="6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Social networking sites</a:t>
            </a:r>
          </a:p>
          <a:p>
            <a:pPr marL="914400" lvl="1" indent="-320040">
              <a:lnSpc>
                <a:spcPct val="100000"/>
              </a:lnSpc>
              <a:spcBef>
                <a:spcPts val="6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Social bookmarking sites</a:t>
            </a:r>
          </a:p>
          <a:p>
            <a:pPr marL="914400" lvl="1" indent="-320040">
              <a:lnSpc>
                <a:spcPct val="100000"/>
              </a:lnSpc>
              <a:spcBef>
                <a:spcPts val="600"/>
              </a:spcBef>
              <a:spcAft>
                <a:spcPts val="1200"/>
              </a:spcAft>
              <a:buClr>
                <a:srgbClr val="000000"/>
              </a:buClr>
              <a:buFont typeface="Arial" panose="020B0604020202020204" pitchFamily="34" charset="0"/>
              <a:buChar char="•"/>
            </a:pPr>
            <a:r>
              <a:rPr lang="en-US" sz="1800" noProof="0" dirty="0">
                <a:solidFill>
                  <a:srgbClr val="000000"/>
                </a:solidFill>
                <a:latin typeface="Arial" panose="020B0604020202020204" pitchFamily="34" charset="0"/>
                <a:cs typeface="Arial" panose="020B0604020202020204" pitchFamily="34" charset="0"/>
              </a:rPr>
              <a:t>Blogging sites and forums</a:t>
            </a:r>
            <a:endParaRPr lang="en-US" sz="24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65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5-2 Social Media Platforms (Slide 2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a:xfrm>
            <a:off x="743576" y="1638299"/>
            <a:ext cx="10711543" cy="4572000"/>
          </a:xfrm>
        </p:spPr>
        <p:txBody>
          <a:bodyPr>
            <a:normAutofit/>
          </a:bodyPr>
          <a:lstStyle/>
          <a:p>
            <a:pPr>
              <a:lnSpc>
                <a:spcPct val="100000"/>
              </a:lnSpc>
              <a:spcBef>
                <a:spcPts val="600"/>
              </a:spcBef>
              <a:spcAft>
                <a:spcPts val="600"/>
              </a:spcAft>
            </a:pPr>
            <a:r>
              <a:rPr lang="en-US" sz="2400" b="1" noProof="0" dirty="0">
                <a:solidFill>
                  <a:srgbClr val="C00000"/>
                </a:solidFill>
                <a:latin typeface="Arial" panose="020B0604020202020204" pitchFamily="34" charset="0"/>
                <a:cs typeface="Arial" panose="020B0604020202020204" pitchFamily="34" charset="0"/>
              </a:rPr>
              <a:t>Social networking sites </a:t>
            </a:r>
            <a:r>
              <a:rPr lang="en-US" sz="2400" noProof="0" dirty="0">
                <a:latin typeface="Arial" panose="020B0604020202020204" pitchFamily="34" charset="0"/>
                <a:cs typeface="Arial" panose="020B0604020202020204" pitchFamily="34" charset="0"/>
              </a:rPr>
              <a:t>are websites or apps that provide virtual communities for people to share daily activities, send messages, post opinions, increase their circle of online friends, and more. </a:t>
            </a:r>
          </a:p>
          <a:p>
            <a:pPr>
              <a:lnSpc>
                <a:spcPct val="100000"/>
              </a:lnSpc>
              <a:spcBef>
                <a:spcPts val="600"/>
              </a:spcBef>
              <a:spcAft>
                <a:spcPts val="600"/>
              </a:spcAft>
            </a:pPr>
            <a:r>
              <a:rPr lang="en-US" sz="2400" noProof="0" dirty="0">
                <a:latin typeface="Arial" panose="020B0604020202020204" pitchFamily="34" charset="0"/>
                <a:cs typeface="Arial" panose="020B0604020202020204" pitchFamily="34" charset="0"/>
              </a:rPr>
              <a:t>They e</a:t>
            </a:r>
            <a:r>
              <a:rPr lang="en-US" sz="2400" noProof="0" dirty="0"/>
              <a:t>nable rapid dissemination of information and by using keywords, can bring users directly to a company website or promotion.</a:t>
            </a:r>
          </a:p>
          <a:p>
            <a:pPr>
              <a:lnSpc>
                <a:spcPct val="100000"/>
              </a:lnSpc>
              <a:spcBef>
                <a:spcPts val="600"/>
              </a:spcBef>
              <a:spcAft>
                <a:spcPts val="600"/>
              </a:spcAft>
            </a:pPr>
            <a:r>
              <a:rPr lang="en-US" sz="2400" noProof="0" dirty="0">
                <a:latin typeface="Arial" panose="020B0604020202020204" pitchFamily="34" charset="0"/>
                <a:cs typeface="Arial" panose="020B0604020202020204" pitchFamily="34" charset="0"/>
              </a:rPr>
              <a:t>Some social networking sites include: </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Facebook</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Pinterest</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Snapchat</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LinkedIn</a:t>
            </a:r>
          </a:p>
        </p:txBody>
      </p:sp>
    </p:spTree>
    <p:extLst>
      <p:ext uri="{BB962C8B-B14F-4D97-AF65-F5344CB8AC3E}">
        <p14:creationId xmlns:p14="http://schemas.microsoft.com/office/powerpoint/2010/main" val="2083934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03DF156-09C2-468B-B4D9-D61AA48EF77A}"/>
              </a:ext>
            </a:extLst>
          </p:cNvPr>
          <p:cNvSpPr>
            <a:spLocks noGrp="1"/>
          </p:cNvSpPr>
          <p:nvPr>
            <p:ph type="title"/>
          </p:nvPr>
        </p:nvSpPr>
        <p:spPr/>
        <p:txBody>
          <a:bodyPr anchor="t"/>
          <a:lstStyle/>
          <a:p>
            <a:r>
              <a:rPr lang="en-US" noProof="0" dirty="0"/>
              <a:t>5-2 Social Media Platforms (Slide 3 of 4)</a:t>
            </a:r>
          </a:p>
        </p:txBody>
      </p:sp>
      <p:sp>
        <p:nvSpPr>
          <p:cNvPr id="7" name="Text Placeholder 2">
            <a:extLst>
              <a:ext uri="{FF2B5EF4-FFF2-40B4-BE49-F238E27FC236}">
                <a16:creationId xmlns:a16="http://schemas.microsoft.com/office/drawing/2014/main" id="{67DF92A3-ED46-4EF0-90E6-BD72A1EA9171}"/>
              </a:ext>
            </a:extLst>
          </p:cNvPr>
          <p:cNvSpPr>
            <a:spLocks noGrp="1"/>
          </p:cNvSpPr>
          <p:nvPr>
            <p:ph type="body" sz="quarter" idx="17"/>
          </p:nvPr>
        </p:nvSpPr>
        <p:spPr/>
        <p:txBody>
          <a:bodyPr>
            <a:normAutofit/>
          </a:bodyPr>
          <a:lstStyle/>
          <a:p>
            <a:pPr>
              <a:lnSpc>
                <a:spcPct val="100000"/>
              </a:lnSpc>
              <a:spcBef>
                <a:spcPts val="600"/>
              </a:spcBef>
              <a:spcAft>
                <a:spcPts val="600"/>
              </a:spcAft>
            </a:pPr>
            <a:r>
              <a:rPr lang="en-US" sz="2400" b="1" noProof="0" dirty="0">
                <a:solidFill>
                  <a:srgbClr val="C00000"/>
                </a:solidFill>
                <a:latin typeface="Arial" panose="020B0604020202020204" pitchFamily="34" charset="0"/>
                <a:cs typeface="Arial" panose="020B0604020202020204" pitchFamily="34" charset="0"/>
              </a:rPr>
              <a:t>Bookmarking sites </a:t>
            </a:r>
            <a:r>
              <a:rPr lang="en-US" sz="2400" noProof="0" dirty="0">
                <a:latin typeface="Arial" panose="020B0604020202020204" pitchFamily="34" charset="0"/>
                <a:cs typeface="Arial" panose="020B0604020202020204" pitchFamily="34" charset="0"/>
              </a:rPr>
              <a:t>give users a place to save, organize, and manage links to websites and other resources on the Internet. </a:t>
            </a:r>
          </a:p>
          <a:p>
            <a:pPr>
              <a:lnSpc>
                <a:spcPct val="100000"/>
              </a:lnSpc>
              <a:spcBef>
                <a:spcPts val="1200"/>
              </a:spcBef>
              <a:spcAft>
                <a:spcPts val="1200"/>
              </a:spcAft>
            </a:pPr>
            <a:r>
              <a:rPr lang="en-US" sz="2400" noProof="0" dirty="0">
                <a:latin typeface="Arial" panose="020B0604020202020204" pitchFamily="34" charset="0"/>
                <a:cs typeface="Arial" panose="020B0604020202020204" pitchFamily="34" charset="0"/>
              </a:rPr>
              <a:t>They offer a way to organically distribute messages to interested and influential users.</a:t>
            </a:r>
          </a:p>
          <a:p>
            <a:pPr>
              <a:lnSpc>
                <a:spcPct val="100000"/>
              </a:lnSpc>
              <a:spcBef>
                <a:spcPts val="600"/>
              </a:spcBef>
              <a:spcAft>
                <a:spcPts val="600"/>
              </a:spcAft>
            </a:pPr>
            <a:r>
              <a:rPr lang="en-US" sz="2400" noProof="0" dirty="0">
                <a:latin typeface="Arial" panose="020B0604020202020204" pitchFamily="34" charset="0"/>
                <a:cs typeface="Arial" panose="020B0604020202020204" pitchFamily="34" charset="0"/>
              </a:rPr>
              <a:t>Some examples include: </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StumbleUpon</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Digg</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Reddit</a:t>
            </a:r>
          </a:p>
          <a:p>
            <a:pPr marL="731520" lvl="1" indent="-365760">
              <a:lnSpc>
                <a:spcPct val="100000"/>
              </a:lnSpc>
              <a:spcBef>
                <a:spcPts val="600"/>
              </a:spcBef>
              <a:spcAft>
                <a:spcPts val="600"/>
              </a:spcAft>
              <a:buClr>
                <a:srgbClr val="000000"/>
              </a:buClr>
            </a:pPr>
            <a:r>
              <a:rPr lang="en-US" dirty="0">
                <a:solidFill>
                  <a:srgbClr val="000000"/>
                </a:solidFill>
                <a:latin typeface="Arial" panose="020B0604020202020204" pitchFamily="34" charset="0"/>
                <a:cs typeface="Arial" panose="020B0604020202020204" pitchFamily="34" charset="0"/>
              </a:rPr>
              <a:t>Pinterest, which combines social </a:t>
            </a:r>
            <a:r>
              <a:rPr lang="en-US" noProof="0" dirty="0">
                <a:solidFill>
                  <a:srgbClr val="000000"/>
                </a:solidFill>
                <a:latin typeface="Arial" panose="020B0604020202020204" pitchFamily="34" charset="0"/>
                <a:cs typeface="Arial" panose="020B0604020202020204" pitchFamily="34" charset="0"/>
              </a:rPr>
              <a:t>networking with bookmarking</a:t>
            </a:r>
            <a:endParaRPr lang="en-US" sz="2400" noProof="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87025"/>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Accessible_PPT_Cengage.potx" id="{8657E95E-D601-4622-93AD-E122BF442589}" vid="{BBF71559-ED4F-42B5-98FD-480A317797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A683995A7B1D46BAE4BA042997DC16" ma:contentTypeVersion="21" ma:contentTypeDescription="Create a new document." ma:contentTypeScope="" ma:versionID="1177622bc41ff2ae409b47c42609b58c">
  <xsd:schema xmlns:xsd="http://www.w3.org/2001/XMLSchema" xmlns:xs="http://www.w3.org/2001/XMLSchema" xmlns:p="http://schemas.microsoft.com/office/2006/metadata/properties" xmlns:ns2="c8ecdccd-e3b0-4392-94c4-49d90f16d1d5" xmlns:ns3="cc1e726a-7c3b-4654-9122-87de3e28a51c" targetNamespace="http://schemas.microsoft.com/office/2006/metadata/properties" ma:root="true" ma:fieldsID="4e7805079d2b8820fedccb37c9831f23" ns2:_="" ns3:_="">
    <xsd:import namespace="c8ecdccd-e3b0-4392-94c4-49d90f16d1d5"/>
    <xsd:import namespace="cc1e726a-7c3b-4654-9122-87de3e28a51c"/>
    <xsd:element name="properties">
      <xsd:complexType>
        <xsd:sequence>
          <xsd:element name="documentManagement">
            <xsd:complexType>
              <xsd:all>
                <xsd:element ref="ns2:MediaServiceMetadata" minOccurs="0"/>
                <xsd:element ref="ns2:MediaServiceFastMetadata" minOccurs="0"/>
                <xsd:element ref="ns2:MediaServiceAutoTags" minOccurs="0"/>
                <xsd:element ref="ns2:Topic" minOccurs="0"/>
                <xsd:element ref="ns3:SharedWithUsers" minOccurs="0"/>
                <xsd:element ref="ns3:SharedWithDetails" minOccurs="0"/>
                <xsd:element ref="ns2:MediaServiceAutoKeyPoints" minOccurs="0"/>
                <xsd:element ref="ns2:MediaServiceKeyPoints" minOccurs="0"/>
                <xsd:element ref="ns2:MediaServiceDateTaken" minOccurs="0"/>
                <xsd:element ref="ns2:Owner" minOccurs="0"/>
                <xsd:element ref="ns2:Copy" minOccurs="0"/>
                <xsd:element ref="ns2:MasterLocation_x0028_ifCopy_x003d_Yes_x0029_" minOccurs="0"/>
                <xsd:element ref="ns2:AdminNote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cdccd-e3b0-4392-94c4-49d90f16d1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Topic" ma:index="11" nillable="true" ma:displayName="Topic" ma:default="Unassigned" ma:format="Dropdown" ma:internalName="Topic">
      <xsd:simpleType>
        <xsd:restriction base="dms:Choice">
          <xsd:enumeration value="Accessibility"/>
          <xsd:enumeration value="Archiving"/>
          <xsd:enumeration value="CenDoc"/>
          <xsd:enumeration value="Content Corrections/Reprints"/>
          <xsd:enumeration value="Content Creation"/>
          <xsd:enumeration value="Files to Printer"/>
          <xsd:enumeration value="Invoicing"/>
          <xsd:enumeration value="Partner Programs"/>
          <xsd:enumeration value="Project Management"/>
          <xsd:enumeration value="Other"/>
          <xsd:enumeration value="Unassigned"/>
          <xsd:enumeration value="Source Document Only"/>
          <xsd:enumeration value="Design"/>
          <xsd:enumeration value="Inclusivity &amp; Diversity"/>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Owner" ma:index="17" nillable="true" ma:displayName="Owner" ma:format="Dropdown" ma:internalName="Owner">
      <xsd:simpleType>
        <xsd:restriction base="dms:Choice">
          <xsd:enumeration value="Content Corrections"/>
          <xsd:enumeration value="Content Creation"/>
          <xsd:enumeration value="Content Management Services"/>
          <xsd:enumeration value="Creative Studio"/>
          <xsd:enumeration value="Digital Production"/>
          <xsd:enumeration value="Finance"/>
          <xsd:enumeration value="LCoE"/>
          <xsd:enumeration value="Manufacturing"/>
          <xsd:enumeration value="Strategic Sourcing"/>
        </xsd:restriction>
      </xsd:simpleType>
    </xsd:element>
    <xsd:element name="Copy" ma:index="18" nillable="true" ma:displayName="Copy " ma:default="0" ma:description="This is a VIP copy of a master document that is posted/available internally" ma:format="Dropdown" ma:internalName="Copy">
      <xsd:simpleType>
        <xsd:restriction base="dms:Boolean"/>
      </xsd:simpleType>
    </xsd:element>
    <xsd:element name="MasterLocation_x0028_ifCopy_x003d_Yes_x0029_" ma:index="19" nillable="true" ma:displayName="Master Location (if Copy = Yes)" ma:default="n/a" ma:description="Site/document library where master version is maintained" ma:format="Dropdown" ma:internalName="MasterLocation_x0028_ifCopy_x003d_Yes_x0029_">
      <xsd:simpleType>
        <xsd:restriction base="dms:Choice">
          <xsd:enumeration value="Catalyst / Finance"/>
          <xsd:enumeration value="Content Creation"/>
          <xsd:enumeration value="Content Management Services"/>
          <xsd:enumeration value="GPMOT"/>
          <xsd:enumeration value="LCoE"/>
          <xsd:enumeration value="Strategic Sourcing"/>
          <xsd:enumeration value="VIP Documents"/>
          <xsd:enumeration value="n/a"/>
          <xsd:enumeration value="Creative Studio"/>
        </xsd:restriction>
      </xsd:simpleType>
    </xsd:element>
    <xsd:element name="AdminNotes" ma:index="20" nillable="true" ma:displayName="Admin Notes" ma:format="Dropdown" ma:internalName="AdminNotes">
      <xsd:complexType>
        <xsd:complexContent>
          <xsd:extension base="dms:MultiChoiceFillIn">
            <xsd:sequence>
              <xsd:element name="Value" maxOccurs="unbounded" minOccurs="0" nillable="true">
                <xsd:simpleType>
                  <xsd:union memberTypes="dms:Text">
                    <xsd:simpleType>
                      <xsd:restriction base="dms:Choice">
                        <xsd:enumeration value="See VIP Source Documents"/>
                        <xsd:enumeration value="E2E copy"/>
                        <xsd:enumeration value="Link to VIP copy"/>
                        <xsd:enumeration value="Same as internal version"/>
                        <xsd:enumeration value="Vendor-facing version"/>
                        <xsd:enumeration value="Source document w/owner"/>
                      </xsd:restriction>
                    </xsd:simpleType>
                  </xsd:union>
                </xsd:simpleType>
              </xsd:element>
            </xsd:sequence>
          </xsd:extension>
        </xsd:complexContent>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e726a-7c3b-4654-9122-87de3e28a51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c1e726a-7c3b-4654-9122-87de3e28a51c">
      <UserInfo>
        <DisplayName/>
        <AccountId xsi:nil="true"/>
        <AccountType/>
      </UserInfo>
    </SharedWithUsers>
    <AdminNotes xmlns="c8ecdccd-e3b0-4392-94c4-49d90f16d1d5"/>
    <Topic xmlns="c8ecdccd-e3b0-4392-94c4-49d90f16d1d5">Unassigned</Topic>
    <Copy xmlns="c8ecdccd-e3b0-4392-94c4-49d90f16d1d5">false</Copy>
    <MasterLocation_x0028_ifCopy_x003d_Yes_x0029_ xmlns="c8ecdccd-e3b0-4392-94c4-49d90f16d1d5">n/a</MasterLocation_x0028_ifCopy_x003d_Yes_x0029_>
    <Owner xmlns="c8ecdccd-e3b0-4392-94c4-49d90f16d1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E6796D-FFB4-4E7D-A5B6-AA41ADF0E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ecdccd-e3b0-4392-94c4-49d90f16d1d5"/>
    <ds:schemaRef ds:uri="cc1e726a-7c3b-4654-9122-87de3e28a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BA192-EF86-48DF-982C-2C526A268392}">
  <ds:schemaRefs>
    <ds:schemaRef ds:uri="http://purl.org/dc/elements/1.1/"/>
    <ds:schemaRef ds:uri="http://schemas.openxmlformats.org/package/2006/metadata/core-properties"/>
    <ds:schemaRef ds:uri="c8ecdccd-e3b0-4392-94c4-49d90f16d1d5"/>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cc1e726a-7c3b-4654-9122-87de3e28a51c"/>
    <ds:schemaRef ds:uri="http://purl.org/dc/terms/"/>
  </ds:schemaRefs>
</ds:datastoreItem>
</file>

<file path=customXml/itemProps3.xml><?xml version="1.0" encoding="utf-8"?>
<ds:datastoreItem xmlns:ds="http://schemas.openxmlformats.org/officeDocument/2006/customXml" ds:itemID="{E32CFAA7-E308-4DCB-89CD-C84C20E902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878</TotalTime>
  <Words>3540</Words>
  <Application>Microsoft Office PowerPoint</Application>
  <PresentationFormat>Geniş ekran</PresentationFormat>
  <Paragraphs>285</Paragraphs>
  <Slides>48</Slides>
  <Notes>27</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48</vt:i4>
      </vt:variant>
    </vt:vector>
  </HeadingPairs>
  <TitlesOfParts>
    <vt:vector size="55" baseType="lpstr">
      <vt:lpstr>Arial</vt:lpstr>
      <vt:lpstr>Arial</vt:lpstr>
      <vt:lpstr>Calibri</vt:lpstr>
      <vt:lpstr>Helvetica</vt:lpstr>
      <vt:lpstr>Open Sans</vt:lpstr>
      <vt:lpstr>Summer Font</vt:lpstr>
      <vt:lpstr>Office Theme</vt:lpstr>
      <vt:lpstr>Social Media: Living in the Connected World</vt:lpstr>
      <vt:lpstr>Learning Objectives</vt:lpstr>
      <vt:lpstr>Study in class</vt:lpstr>
      <vt:lpstr>What is Social Media?</vt:lpstr>
      <vt:lpstr>5-1 What is Social Media?</vt:lpstr>
      <vt:lpstr>Social Media Platforms</vt:lpstr>
      <vt:lpstr>5-2 Social Media Platforms (Slide 1 of 4)</vt:lpstr>
      <vt:lpstr>5-2 Social Media Platforms (Slide 2 of 4)</vt:lpstr>
      <vt:lpstr>5-2 Social Media Platforms (Slide 3 of 4)</vt:lpstr>
      <vt:lpstr>5-2 Social Media Platforms (Slide 4 of 4)</vt:lpstr>
      <vt:lpstr>PowerPoint Sunusu</vt:lpstr>
      <vt:lpstr>PowerPoint Sunusu</vt:lpstr>
      <vt:lpstr>PowerPoint Sunusu</vt:lpstr>
      <vt:lpstr>How Consumers Use Social Media</vt:lpstr>
      <vt:lpstr>5-3 How Consumers Use Social Media (1 of 3)</vt:lpstr>
      <vt:lpstr>5-3 How Consumers Use Social Media (2 of 3)</vt:lpstr>
      <vt:lpstr>5-3 How Consumers Use Social Media (3 of 3)</vt:lpstr>
      <vt:lpstr>PowerPoint Sunusu</vt:lpstr>
      <vt:lpstr>Goals of a Social Media Marketing Campaign</vt:lpstr>
      <vt:lpstr>PowerPoint Sunusu</vt:lpstr>
      <vt:lpstr>5-4 Goals of a Social Media Marketing Campaign (1 of 6)</vt:lpstr>
      <vt:lpstr>PowerPoint Sunusu</vt:lpstr>
      <vt:lpstr>5-4 Goals of a Social Media Marketing Campaign (2 of 6)</vt:lpstr>
      <vt:lpstr>5-4 Goals of a Social Media Marketing Campaign (3 of 6)</vt:lpstr>
      <vt:lpstr>5-4 Goals of a Social Media Marketing Campaign (4 of 6)</vt:lpstr>
      <vt:lpstr>5-4 Goals of a Social Media Marketing Campaign (5 of 6)</vt:lpstr>
      <vt:lpstr>5-4 Goals of a Social Media Marketing Campaign (6 of 6)</vt:lpstr>
      <vt:lpstr>PowerPoint Sunusu</vt:lpstr>
      <vt:lpstr>Monitoring and Measuring Social Media Marketing</vt:lpstr>
      <vt:lpstr>5-5 Monitoring and Measuring Social Media Marketing (1 of 4)</vt:lpstr>
      <vt:lpstr>5-5 Monitoring and Measuring Social Media Marketing (2 of 4)</vt:lpstr>
      <vt:lpstr>5-5 Monitoring and Measuring Social Media Marketing (3 of 4)</vt:lpstr>
      <vt:lpstr>5-5 Monitoring and Measuring Social Media Marketing (4 of 4)</vt:lpstr>
      <vt:lpstr>Creating Effective Social Media Content</vt:lpstr>
      <vt:lpstr>PowerPoint Sunusu</vt:lpstr>
      <vt:lpstr>5-6 Creating Effective Social Media Content (1 of 2)</vt:lpstr>
      <vt:lpstr>5-6 Creating Effective Social Media Content (2 of 2)</vt:lpstr>
      <vt:lpstr>Guidelines for creating effective social media content: (continue) </vt:lpstr>
      <vt:lpstr>PowerPoint Sunusu</vt:lpstr>
      <vt:lpstr>Ethics in Social Media</vt:lpstr>
      <vt:lpstr>PowerPoint Sunusu</vt:lpstr>
      <vt:lpstr>5-7 Ethics in Social Media (1 of 3)</vt:lpstr>
      <vt:lpstr>5-7 Ethics in Social Media (2 of 3)</vt:lpstr>
      <vt:lpstr>5-7 Ethics in Social Media (3 of 3)</vt:lpstr>
      <vt:lpstr>PowerPoint Sunusu</vt:lpstr>
      <vt:lpstr>Launching and Measuring a Social Media Campaign</vt:lpstr>
      <vt:lpstr>Exhibit 5.2 Measuring Social Media Marketing Results (1 of 2)</vt:lpstr>
      <vt:lpstr>Exhibit 5.2 Measuring Social Media Marketing Results (2 of 2)</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Marketing, Nineteenth Edition</dc:title>
  <dc:subject>Chapter 5: Social Media: Living in the Connected World</dc:subject>
  <dc:creator>Boone &amp; Kurtz</dc:creator>
  <cp:lastModifiedBy>duygu gur</cp:lastModifiedBy>
  <cp:revision>266</cp:revision>
  <cp:lastPrinted>2016-10-03T15:29:39Z</cp:lastPrinted>
  <dcterms:created xsi:type="dcterms:W3CDTF">2019-11-14T21:20:16Z</dcterms:created>
  <dcterms:modified xsi:type="dcterms:W3CDTF">2022-11-11T05:04:27Z</dcterms:modified>
  <cp:category>Accessible PPT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0x01010025A683995A7B1D46BAE4BA042997DC16</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Audience">
    <vt:lpwstr>Content Developer</vt:lpwstr>
  </property>
  <property fmtid="{D5CDD505-2E9C-101B-9397-08002B2CF9AE}" pid="9" name="Department">
    <vt:lpwstr>GPM Training</vt:lpwstr>
  </property>
  <property fmtid="{D5CDD505-2E9C-101B-9397-08002B2CF9AE}" pid="10" name="ComplianceAssetId">
    <vt:lpwstr/>
  </property>
  <property fmtid="{D5CDD505-2E9C-101B-9397-08002B2CF9AE}" pid="11" name="TemplateUrl">
    <vt:lpwstr/>
  </property>
  <property fmtid="{D5CDD505-2E9C-101B-9397-08002B2CF9AE}" pid="12" name="Status">
    <vt:lpwstr>1. In development</vt:lpwstr>
  </property>
  <property fmtid="{D5CDD505-2E9C-101B-9397-08002B2CF9AE}" pid="13" name="_SourceUrl">
    <vt:lpwstr/>
  </property>
  <property fmtid="{D5CDD505-2E9C-101B-9397-08002B2CF9AE}" pid="14" name="_SharedFileIndex">
    <vt:lpwstr/>
  </property>
</Properties>
</file>