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71" r:id="rId5"/>
    <p:sldId id="272" r:id="rId6"/>
    <p:sldId id="273" r:id="rId7"/>
    <p:sldId id="329"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330" r:id="rId24"/>
    <p:sldId id="290" r:id="rId25"/>
    <p:sldId id="291" r:id="rId26"/>
    <p:sldId id="292" r:id="rId27"/>
    <p:sldId id="293" r:id="rId28"/>
    <p:sldId id="294" r:id="rId29"/>
    <p:sldId id="295" r:id="rId30"/>
    <p:sldId id="332"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2.11.2024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2.11.2024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2.11.2024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2.11.2024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775645" y="3922197"/>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mtClean="0"/>
              <a:t>ADALET PSİKOLOJİSİ</a:t>
            </a:r>
            <a:endParaRPr lang="tr-TR" dirty="0"/>
          </a:p>
        </p:txBody>
      </p:sp>
      <p:sp>
        <p:nvSpPr>
          <p:cNvPr id="5" name="Alt Başlık 2"/>
          <p:cNvSpPr txBox="1">
            <a:spLocks/>
          </p:cNvSpPr>
          <p:nvPr/>
        </p:nvSpPr>
        <p:spPr>
          <a:xfrm>
            <a:off x="1439207" y="5445224"/>
            <a:ext cx="6400800" cy="766936"/>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t>2024- 2025 </a:t>
            </a:r>
            <a:r>
              <a:rPr lang="tr-TR" dirty="0" smtClean="0"/>
              <a:t>YILI GÜZ DÖNEMİ </a:t>
            </a:r>
          </a:p>
          <a:p>
            <a:pPr marL="0" indent="0" algn="ctr">
              <a:buNone/>
            </a:pPr>
            <a:r>
              <a:rPr lang="tr-TR" dirty="0"/>
              <a:t>3</a:t>
            </a:r>
            <a:r>
              <a:rPr lang="tr-TR" dirty="0" smtClean="0"/>
              <a:t>. Ders</a:t>
            </a:r>
            <a:endParaRPr lang="tr-TR" dirty="0"/>
          </a:p>
        </p:txBody>
      </p:sp>
      <p:pic>
        <p:nvPicPr>
          <p:cNvPr id="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22" y="188640"/>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53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65286"/>
            <a:ext cx="8893002" cy="290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28" y="3544403"/>
            <a:ext cx="8649544" cy="172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902844"/>
            <a:ext cx="768544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21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32" y="332656"/>
            <a:ext cx="9096924" cy="308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239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279" y="980728"/>
            <a:ext cx="8863864" cy="493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31" y="626550"/>
            <a:ext cx="2712848" cy="70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279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31216"/>
            <a:ext cx="8688983" cy="154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 y="1964057"/>
            <a:ext cx="9122967" cy="311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289" y="4618371"/>
            <a:ext cx="1780552" cy="46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83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68760"/>
            <a:ext cx="9130879" cy="403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1928"/>
            <a:ext cx="248376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695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2816"/>
            <a:ext cx="9144000" cy="301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77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703017" cy="47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676859"/>
            <a:ext cx="4641354" cy="465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02" y="1185685"/>
            <a:ext cx="8963598" cy="150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uyuşturucu bağımlılığı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146675"/>
            <a:ext cx="9144000" cy="371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615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80" y="469907"/>
            <a:ext cx="8947920" cy="215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276872"/>
            <a:ext cx="4932040" cy="50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uyuşturucu maddele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uyuşturucu maddeler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2" name="Picture 6"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5" y="2786112"/>
            <a:ext cx="3751585" cy="40536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unodc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610" y="2939445"/>
            <a:ext cx="4856295" cy="364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23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7" y="476671"/>
            <a:ext cx="8957912" cy="210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693" y="2306480"/>
            <a:ext cx="1597617" cy="37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519605"/>
            <a:ext cx="1532178" cy="45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041" y="3654979"/>
            <a:ext cx="8979959" cy="263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57" y="6288061"/>
            <a:ext cx="7143851" cy="43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who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who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who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8" name="Picture 8" descr="who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4" y="2583130"/>
            <a:ext cx="7296745" cy="147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66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24744"/>
            <a:ext cx="9144000" cy="398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430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19" y="404664"/>
            <a:ext cx="9136585" cy="1838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243634"/>
            <a:ext cx="878128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0084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12" y="692696"/>
            <a:ext cx="9040888" cy="253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062" y="2861190"/>
            <a:ext cx="3711130" cy="365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12" y="3356992"/>
            <a:ext cx="9040888" cy="3126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69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29" y="449833"/>
            <a:ext cx="9008171" cy="1805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29" y="318745"/>
            <a:ext cx="3776221" cy="47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956" y="3429000"/>
            <a:ext cx="8797043" cy="221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627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324528" cy="482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367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332656"/>
            <a:ext cx="8352928" cy="6217087"/>
          </a:xfrm>
          <a:prstGeom prst="rect">
            <a:avLst/>
          </a:prstGeom>
          <a:noFill/>
        </p:spPr>
        <p:txBody>
          <a:bodyPr wrap="square" rtlCol="0">
            <a:spAutoFit/>
          </a:bodyPr>
          <a:lstStyle/>
          <a:p>
            <a:r>
              <a:rPr lang="tr-TR" sz="2000" b="1" dirty="0" smtClean="0"/>
              <a:t>Bağımlılık Çeşitleri</a:t>
            </a:r>
          </a:p>
          <a:p>
            <a:endParaRPr lang="tr-TR" sz="2000" dirty="0"/>
          </a:p>
          <a:p>
            <a:r>
              <a:rPr lang="tr-TR" sz="2000" dirty="0" smtClean="0"/>
              <a:t>İlk olarak 1924 yılında Alman bilim insanı, farmakolog Louis </a:t>
            </a:r>
            <a:r>
              <a:rPr lang="tr-TR" sz="2000" dirty="0" err="1" smtClean="0"/>
              <a:t>Lewin</a:t>
            </a:r>
            <a:r>
              <a:rPr lang="tr-TR" sz="2000" dirty="0" smtClean="0"/>
              <a:t> derecelendirme yapmıştır.</a:t>
            </a:r>
          </a:p>
          <a:p>
            <a:endParaRPr lang="tr-TR" sz="2000" dirty="0" smtClean="0"/>
          </a:p>
          <a:p>
            <a:r>
              <a:rPr lang="tr-TR" sz="2000" b="1" dirty="0" smtClean="0"/>
              <a:t>Keyif Vericiler: </a:t>
            </a:r>
            <a:r>
              <a:rPr lang="tr-TR" sz="2000" dirty="0" smtClean="0"/>
              <a:t>Kişiye geçici bir süre rahatlık, dirilik, zindelik ve keyif verici olan afyon, afyon </a:t>
            </a:r>
            <a:r>
              <a:rPr lang="tr-TR" sz="2000" dirty="0" err="1" smtClean="0"/>
              <a:t>alkaloidleri</a:t>
            </a:r>
            <a:r>
              <a:rPr lang="tr-TR" sz="2000" dirty="0" smtClean="0"/>
              <a:t>,  morfin, eroin, kokain ve koka yaprakları </a:t>
            </a:r>
          </a:p>
          <a:p>
            <a:endParaRPr lang="tr-TR" sz="2000" dirty="0"/>
          </a:p>
          <a:p>
            <a:r>
              <a:rPr lang="tr-TR" sz="2000" dirty="0" smtClean="0"/>
              <a:t> </a:t>
            </a:r>
            <a:r>
              <a:rPr lang="tr-TR" sz="2000" b="1" dirty="0" smtClean="0"/>
              <a:t>Hayal Kurdurucular: </a:t>
            </a:r>
            <a:r>
              <a:rPr lang="tr-TR" sz="2000" dirty="0" smtClean="0"/>
              <a:t>Kullanan kişiye renkli ve hareketli hayaller kurmasını sağlayan, esrar, marihuana, haşhaş, </a:t>
            </a:r>
            <a:r>
              <a:rPr lang="tr-TR" sz="2000" dirty="0" err="1" smtClean="0"/>
              <a:t>peyote</a:t>
            </a:r>
            <a:r>
              <a:rPr lang="tr-TR" sz="2000" dirty="0" smtClean="0"/>
              <a:t> mantarı, ve ondan çıkan </a:t>
            </a:r>
            <a:r>
              <a:rPr lang="tr-TR" sz="2000" dirty="0" err="1" smtClean="0"/>
              <a:t>mescaline</a:t>
            </a:r>
            <a:r>
              <a:rPr lang="tr-TR" sz="2000" dirty="0" smtClean="0"/>
              <a:t> gibi maddeler.</a:t>
            </a:r>
          </a:p>
          <a:p>
            <a:endParaRPr lang="tr-TR" sz="2000" dirty="0" smtClean="0"/>
          </a:p>
          <a:p>
            <a:r>
              <a:rPr lang="tr-TR" sz="2000" b="1" dirty="0" smtClean="0"/>
              <a:t>Sarhoşluk verenler: </a:t>
            </a:r>
            <a:r>
              <a:rPr lang="tr-TR" sz="2000" dirty="0" smtClean="0"/>
              <a:t>Alkol, </a:t>
            </a:r>
            <a:r>
              <a:rPr lang="tr-TR" sz="2000" dirty="0" err="1" smtClean="0"/>
              <a:t>koloroform</a:t>
            </a:r>
            <a:r>
              <a:rPr lang="tr-TR" sz="2000" dirty="0" smtClean="0"/>
              <a:t>,  eter gibi maddeler.</a:t>
            </a:r>
          </a:p>
          <a:p>
            <a:endParaRPr lang="tr-TR" sz="2000" dirty="0"/>
          </a:p>
          <a:p>
            <a:r>
              <a:rPr lang="tr-TR" sz="2000" b="1" dirty="0" smtClean="0"/>
              <a:t>Uyku verenler: </a:t>
            </a:r>
            <a:r>
              <a:rPr lang="tr-TR" sz="2000" dirty="0" smtClean="0"/>
              <a:t>Kişide uyku ve sükunet hissi veren </a:t>
            </a:r>
            <a:r>
              <a:rPr lang="tr-TR" sz="2000" dirty="0" err="1" smtClean="0"/>
              <a:t>Klorahidrat</a:t>
            </a:r>
            <a:r>
              <a:rPr lang="tr-TR" sz="2000" dirty="0" smtClean="0"/>
              <a:t>, </a:t>
            </a:r>
            <a:r>
              <a:rPr lang="tr-TR" sz="2000" dirty="0" err="1" smtClean="0"/>
              <a:t>veronal</a:t>
            </a:r>
            <a:r>
              <a:rPr lang="tr-TR" sz="2000" dirty="0" smtClean="0"/>
              <a:t>, </a:t>
            </a:r>
            <a:r>
              <a:rPr lang="tr-TR" sz="2000" dirty="0" err="1" smtClean="0"/>
              <a:t>sufanol</a:t>
            </a:r>
            <a:r>
              <a:rPr lang="tr-TR" sz="2000" dirty="0" smtClean="0"/>
              <a:t> gibi maddeler.</a:t>
            </a:r>
          </a:p>
          <a:p>
            <a:endParaRPr lang="tr-TR" sz="2000" dirty="0"/>
          </a:p>
          <a:p>
            <a:r>
              <a:rPr lang="tr-TR" sz="2000" b="1" dirty="0" smtClean="0"/>
              <a:t>Uyarıcılar:</a:t>
            </a:r>
            <a:r>
              <a:rPr lang="tr-TR" sz="2000" dirty="0" smtClean="0"/>
              <a:t> Merkezi sinir sistemini uyaran, kişide gelip geçici akıcılık ve canlılık yapan, tütün, kahve, </a:t>
            </a:r>
            <a:r>
              <a:rPr lang="tr-TR" sz="2000" dirty="0" err="1" smtClean="0"/>
              <a:t>campre</a:t>
            </a:r>
            <a:r>
              <a:rPr lang="tr-TR" sz="2000" dirty="0" smtClean="0"/>
              <a:t>,  </a:t>
            </a:r>
            <a:r>
              <a:rPr lang="tr-TR" sz="2000" dirty="0" err="1" smtClean="0"/>
              <a:t>betel</a:t>
            </a:r>
            <a:r>
              <a:rPr lang="tr-TR" sz="2000" dirty="0" smtClean="0"/>
              <a:t>, kola, </a:t>
            </a:r>
            <a:r>
              <a:rPr lang="tr-TR" sz="2000" dirty="0" err="1" smtClean="0"/>
              <a:t>khat</a:t>
            </a:r>
            <a:r>
              <a:rPr lang="tr-TR" sz="2000" dirty="0" smtClean="0"/>
              <a:t> gibi maddeler</a:t>
            </a:r>
            <a:r>
              <a:rPr lang="tr-TR" dirty="0" smtClean="0"/>
              <a:t>.</a:t>
            </a:r>
          </a:p>
          <a:p>
            <a:endParaRPr lang="tr-TR" dirty="0"/>
          </a:p>
        </p:txBody>
      </p:sp>
    </p:spTree>
    <p:extLst>
      <p:ext uri="{BB962C8B-B14F-4D97-AF65-F5344CB8AC3E}">
        <p14:creationId xmlns:p14="http://schemas.microsoft.com/office/powerpoint/2010/main" val="72169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6" y="548680"/>
            <a:ext cx="8592147" cy="244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emniyet krimina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799" y="3068961"/>
            <a:ext cx="6681626" cy="375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32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58" y="160338"/>
            <a:ext cx="8427171" cy="362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esra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2" name="Picture 4" descr="esr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56" y="4089330"/>
            <a:ext cx="4355528" cy="24390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esrar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8" descr="esrar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8" name="Picture 10" descr="esra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838" y="4089331"/>
            <a:ext cx="4689162" cy="243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19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144000" cy="345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barbitura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07042"/>
            <a:ext cx="4176464" cy="28340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enzodiazepinle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386" y="3807042"/>
            <a:ext cx="4401750" cy="275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250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919" y="476672"/>
            <a:ext cx="8914087" cy="294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afyon sakız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56" y="3757298"/>
            <a:ext cx="4279402" cy="28529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roin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2962" y="3757297"/>
            <a:ext cx="4277736"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61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89" y="404664"/>
            <a:ext cx="9019928" cy="295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kokai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4"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17" y="3362018"/>
            <a:ext cx="6336271" cy="343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24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68454"/>
            <a:ext cx="9044525" cy="409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psikostimüla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32656"/>
            <a:ext cx="4078760" cy="262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83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9" y="10413"/>
            <a:ext cx="8989256" cy="504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079559"/>
            <a:ext cx="8553972" cy="132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749289" y="5945793"/>
            <a:ext cx="5128211" cy="49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912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sd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 y="0"/>
            <a:ext cx="91299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06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6" y="188640"/>
            <a:ext cx="9160620" cy="387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balic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068" y="3997265"/>
            <a:ext cx="3744416" cy="286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392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8" y="20563"/>
            <a:ext cx="9060677" cy="541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8" y="5589240"/>
            <a:ext cx="8800159" cy="88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791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97805" y="476672"/>
            <a:ext cx="8568952" cy="6555641"/>
          </a:xfrm>
          <a:prstGeom prst="rect">
            <a:avLst/>
          </a:prstGeom>
          <a:noFill/>
        </p:spPr>
        <p:txBody>
          <a:bodyPr wrap="square" rtlCol="0">
            <a:spAutoFit/>
          </a:bodyPr>
          <a:lstStyle/>
          <a:p>
            <a:r>
              <a:rPr lang="tr-TR" sz="1600" b="1" dirty="0"/>
              <a:t>(1) Kullanmak için uyuşturucu veya uyarıcı madde satın alan, kabul eden veya bulunduran ya da uyuşturucu veya uyarıcı madde kullanan kişi, iki yıldan beş yıla kadar hapis cezası ile cezalandırılır.</a:t>
            </a:r>
            <a:r>
              <a:rPr lang="tr-TR" sz="1600" dirty="0"/>
              <a:t/>
            </a:r>
            <a:br>
              <a:rPr lang="tr-TR" sz="1600" dirty="0"/>
            </a:br>
            <a:r>
              <a:rPr lang="tr-TR" sz="1600" dirty="0"/>
              <a:t/>
            </a:r>
            <a:br>
              <a:rPr lang="tr-TR" sz="1600" dirty="0"/>
            </a:br>
            <a:r>
              <a:rPr lang="tr-TR" sz="1600" b="1" dirty="0"/>
              <a:t>(2) Bu suçtan dolayı başlatılan soruşturmada şüpheli hakkında 4/12/2004 tarihli ve 5271 sayılı Ceza Muhakemesi Kanununun 171 inci maddesindeki şartlar aranmaksızın, beş yıl süreyle kamu davasının açılmasının ertelenmesine karar verilir. Cumhuriyet savcısı, bu durumda şüpheliyi, erteleme süresi zarfında kendisine yüklenen yükümlülüklere uygun davranmadığı veya yasakları ihlal ettiği takdirde kendisi bakımından ortaya çıkabilecek sonuçlar konusunda uyarır.</a:t>
            </a:r>
            <a:r>
              <a:rPr lang="tr-TR" sz="1600" dirty="0"/>
              <a:t/>
            </a:r>
            <a:br>
              <a:rPr lang="tr-TR" sz="1600" dirty="0"/>
            </a:br>
            <a:r>
              <a:rPr lang="tr-TR" sz="1600" dirty="0"/>
              <a:t/>
            </a:r>
            <a:br>
              <a:rPr lang="tr-TR" sz="1600" dirty="0"/>
            </a:br>
            <a:r>
              <a:rPr lang="tr-TR" sz="1600" b="1" dirty="0"/>
              <a:t>(3) Erteleme süresi zarfında şüpheli hakkında asgari bir yıl süreyle denetimli serbestlik tedbiri uygulanır. Bu süre Cumhuriyet savcısının kararı ile üçer aylık sürelerle en fazla bir yıl daha uzatılabilir. Hakkında denetimli serbestlik tedbiri verilen kişi, gerek görülmesi hâlinde denetimli serbestlik süresi içinde tedaviye tabi tutulabilir.</a:t>
            </a:r>
            <a:r>
              <a:rPr lang="tr-TR" sz="1600" dirty="0"/>
              <a:t/>
            </a:r>
            <a:br>
              <a:rPr lang="tr-TR" sz="1600" dirty="0"/>
            </a:br>
            <a:r>
              <a:rPr lang="tr-TR" sz="1600" dirty="0"/>
              <a:t/>
            </a:r>
            <a:br>
              <a:rPr lang="tr-TR" sz="1600" dirty="0"/>
            </a:br>
            <a:r>
              <a:rPr lang="tr-TR" sz="1600" b="1" dirty="0"/>
              <a:t>(4) Kişinin, erteleme süresi zarfında;</a:t>
            </a:r>
            <a:r>
              <a:rPr lang="tr-TR" sz="1600" dirty="0"/>
              <a:t/>
            </a:r>
            <a:br>
              <a:rPr lang="tr-TR" sz="1600" dirty="0"/>
            </a:br>
            <a:r>
              <a:rPr lang="tr-TR" sz="1600" dirty="0"/>
              <a:t/>
            </a:r>
            <a:br>
              <a:rPr lang="tr-TR" sz="1600" dirty="0"/>
            </a:br>
            <a:r>
              <a:rPr lang="tr-TR" sz="1600" b="1" dirty="0"/>
              <a:t>a) Kendisine yüklenen yükümlülüklere veya uygulanan tedavinin gereklerine uygun davranmamakta ısrar etmesi,</a:t>
            </a:r>
            <a:r>
              <a:rPr lang="tr-TR" sz="1600" dirty="0"/>
              <a:t/>
            </a:r>
            <a:br>
              <a:rPr lang="tr-TR" sz="1600" dirty="0"/>
            </a:br>
            <a:r>
              <a:rPr lang="tr-TR" sz="1600" dirty="0"/>
              <a:t/>
            </a:r>
            <a:br>
              <a:rPr lang="tr-TR" sz="1600" dirty="0"/>
            </a:br>
            <a:r>
              <a:rPr lang="tr-TR" sz="1600" b="1" dirty="0"/>
              <a:t>b) Tekrar kullanmak için uyuşturucu veya uyarıcı madde satın alması, kabul etmesi veya bulundurması,</a:t>
            </a:r>
            <a:r>
              <a:rPr lang="tr-TR" sz="1600" dirty="0"/>
              <a:t/>
            </a:r>
            <a:br>
              <a:rPr lang="tr-TR" sz="1600" dirty="0"/>
            </a:br>
            <a:r>
              <a:rPr lang="tr-TR" sz="1600" dirty="0"/>
              <a:t/>
            </a:r>
            <a:br>
              <a:rPr lang="tr-TR" sz="1600" dirty="0"/>
            </a:br>
            <a:r>
              <a:rPr lang="tr-TR" sz="1600" b="1" dirty="0"/>
              <a:t>c) Uyuşturucu veya uyarıcı madde kullanması,</a:t>
            </a:r>
            <a:r>
              <a:rPr lang="tr-TR" sz="1600" dirty="0"/>
              <a:t/>
            </a:r>
            <a:br>
              <a:rPr lang="tr-TR" sz="1600" dirty="0"/>
            </a:br>
            <a:r>
              <a:rPr lang="tr-TR" sz="1600" dirty="0"/>
              <a:t/>
            </a:r>
            <a:br>
              <a:rPr lang="tr-TR" sz="1600" dirty="0"/>
            </a:br>
            <a:r>
              <a:rPr lang="tr-TR" sz="1600" b="1" dirty="0"/>
              <a:t>hâlinde, hakkında kamu davası açılır.</a:t>
            </a:r>
            <a:r>
              <a:rPr lang="tr-TR" sz="1000" dirty="0"/>
              <a:t/>
            </a:r>
            <a:br>
              <a:rPr lang="tr-TR" sz="1000" dirty="0"/>
            </a:br>
            <a:r>
              <a:rPr lang="tr-TR" sz="1000" dirty="0"/>
              <a:t/>
            </a:r>
            <a:br>
              <a:rPr lang="tr-TR" sz="1000" dirty="0"/>
            </a:br>
            <a:endParaRPr lang="tr-TR" sz="1000" dirty="0"/>
          </a:p>
        </p:txBody>
      </p:sp>
      <p:sp>
        <p:nvSpPr>
          <p:cNvPr id="3" name="Metin kutusu 2"/>
          <p:cNvSpPr txBox="1"/>
          <p:nvPr/>
        </p:nvSpPr>
        <p:spPr>
          <a:xfrm>
            <a:off x="297805" y="0"/>
            <a:ext cx="4058171" cy="369332"/>
          </a:xfrm>
          <a:prstGeom prst="rect">
            <a:avLst/>
          </a:prstGeom>
          <a:noFill/>
        </p:spPr>
        <p:txBody>
          <a:bodyPr wrap="square" rtlCol="0">
            <a:spAutoFit/>
          </a:bodyPr>
          <a:lstStyle/>
          <a:p>
            <a:r>
              <a:rPr lang="tr-TR" b="1" dirty="0" smtClean="0"/>
              <a:t>TCK md.191</a:t>
            </a:r>
            <a:endParaRPr lang="tr-TR" b="1" dirty="0"/>
          </a:p>
        </p:txBody>
      </p:sp>
    </p:spTree>
    <p:extLst>
      <p:ext uri="{BB962C8B-B14F-4D97-AF65-F5344CB8AC3E}">
        <p14:creationId xmlns:p14="http://schemas.microsoft.com/office/powerpoint/2010/main" val="2798240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9213" y="548680"/>
            <a:ext cx="8712968" cy="6001643"/>
          </a:xfrm>
          <a:prstGeom prst="rect">
            <a:avLst/>
          </a:prstGeom>
        </p:spPr>
        <p:txBody>
          <a:bodyPr wrap="square">
            <a:spAutoFit/>
          </a:bodyPr>
          <a:lstStyle/>
          <a:p>
            <a:r>
              <a:rPr lang="tr-TR" sz="1600" b="1" dirty="0"/>
              <a:t>(5) Erteleme süresi zarfında kişinin kullanmak için tekrar uyuşturucu veya uyarıcı madde satın alması, kabul etmesi veya bulundurması ya da uyuşturucu veya uyarıcı madde kullanması, dördüncü fıkra uyarınca ihlal nedeni sayılır ve ayrı bir soruşturma ve kovuşturma konusu yapılmaz.</a:t>
            </a:r>
            <a:r>
              <a:rPr lang="tr-TR" sz="1600" dirty="0"/>
              <a:t/>
            </a:r>
            <a:br>
              <a:rPr lang="tr-TR" sz="1600" dirty="0"/>
            </a:br>
            <a:r>
              <a:rPr lang="tr-TR" sz="1600" dirty="0"/>
              <a:t/>
            </a:r>
            <a:br>
              <a:rPr lang="tr-TR" sz="1600" dirty="0"/>
            </a:br>
            <a:r>
              <a:rPr lang="tr-TR" sz="1600" b="1" dirty="0"/>
              <a:t>(6) Dördüncü fıkraya göre kamu davasının açılmasından sonra, birinci fıkrada tanımlanan suçun tekrar işlendiği iddiasıyla açılan soruşturmalarda ikinci fıkra uyarınca kamu davasının açılmasının ertelenmesi kararı verilemez.</a:t>
            </a:r>
            <a:r>
              <a:rPr lang="tr-TR" sz="1600" dirty="0"/>
              <a:t/>
            </a:r>
            <a:br>
              <a:rPr lang="tr-TR" sz="1600" dirty="0"/>
            </a:br>
            <a:r>
              <a:rPr lang="tr-TR" sz="1600" dirty="0"/>
              <a:t/>
            </a:r>
            <a:br>
              <a:rPr lang="tr-TR" sz="1600" dirty="0"/>
            </a:br>
            <a:r>
              <a:rPr lang="tr-TR" sz="1600" b="1" dirty="0"/>
              <a:t>(7) Şüpheli erteleme süresi zarfında dördüncü fıkrada belirtilen yükümlülüklere aykırı davranmadığı ve yasakları ihlal etmediği takdirde, hakkında kovuşturmaya yer olmadığı kararı verilir.</a:t>
            </a:r>
            <a:r>
              <a:rPr lang="tr-TR" sz="1600" dirty="0"/>
              <a:t/>
            </a:r>
            <a:br>
              <a:rPr lang="tr-TR" sz="1600" dirty="0"/>
            </a:br>
            <a:r>
              <a:rPr lang="tr-TR" sz="1600" dirty="0"/>
              <a:t/>
            </a:r>
            <a:br>
              <a:rPr lang="tr-TR" sz="1600" dirty="0"/>
            </a:br>
            <a:r>
              <a:rPr lang="tr-TR" sz="1600" b="1" dirty="0"/>
              <a:t>(8) Bu Kanunun;</a:t>
            </a:r>
            <a:r>
              <a:rPr lang="tr-TR" sz="1600" dirty="0"/>
              <a:t/>
            </a:r>
            <a:br>
              <a:rPr lang="tr-TR" sz="1600" dirty="0"/>
            </a:br>
            <a:r>
              <a:rPr lang="tr-TR" sz="1600" dirty="0"/>
              <a:t/>
            </a:r>
            <a:br>
              <a:rPr lang="tr-TR" sz="1600" dirty="0"/>
            </a:br>
            <a:r>
              <a:rPr lang="tr-TR" sz="1600" b="1" dirty="0"/>
              <a:t>a) 188 inci maddesinde tanımlanan </a:t>
            </a:r>
            <a:r>
              <a:rPr lang="tr-TR" sz="1600" b="1" i="1" dirty="0"/>
              <a:t>uyuşturucu</a:t>
            </a:r>
            <a:r>
              <a:rPr lang="tr-TR" sz="1600" b="1" dirty="0"/>
              <a:t> veya uyarıcı madde imal ve ticareti,</a:t>
            </a:r>
            <a:r>
              <a:rPr lang="tr-TR" sz="1600" dirty="0"/>
              <a:t/>
            </a:r>
            <a:br>
              <a:rPr lang="tr-TR" sz="1600" dirty="0"/>
            </a:br>
            <a:r>
              <a:rPr lang="tr-TR" sz="1600" dirty="0"/>
              <a:t/>
            </a:r>
            <a:br>
              <a:rPr lang="tr-TR" sz="1600" dirty="0"/>
            </a:br>
            <a:r>
              <a:rPr lang="tr-TR" sz="1600" b="1" dirty="0"/>
              <a:t>b) 190 </a:t>
            </a:r>
            <a:r>
              <a:rPr lang="tr-TR" sz="1600" b="1" dirty="0" err="1"/>
              <a:t>ıncı</a:t>
            </a:r>
            <a:r>
              <a:rPr lang="tr-TR" sz="1600" b="1" dirty="0"/>
              <a:t> maddesinde tanımlanan uyuşturucu veya uyarıcı madde kullanılmasını kolaylaştırma,</a:t>
            </a:r>
            <a:r>
              <a:rPr lang="tr-TR" sz="1600" dirty="0"/>
              <a:t/>
            </a:r>
            <a:br>
              <a:rPr lang="tr-TR" sz="1600" dirty="0"/>
            </a:br>
            <a:r>
              <a:rPr lang="tr-TR" sz="1600" dirty="0"/>
              <a:t/>
            </a:r>
            <a:br>
              <a:rPr lang="tr-TR" sz="1600" dirty="0"/>
            </a:br>
            <a:r>
              <a:rPr lang="tr-TR" sz="1600" b="1" dirty="0"/>
              <a:t>suçundan dolayı yapılan kovuşturma evresinde, suçun münhasıran bu madde kapsamına girdiğinin anlaşılması hâlinde, sanık hakkında bu madde hükümleri çerçevesinde hükmün açıklanmasının geri bırakılması kararı verilir.</a:t>
            </a:r>
            <a:r>
              <a:rPr lang="tr-TR" sz="1600" dirty="0"/>
              <a:t/>
            </a:r>
            <a:br>
              <a:rPr lang="tr-TR" sz="1600" dirty="0"/>
            </a:br>
            <a:r>
              <a:rPr lang="tr-TR" sz="1600" dirty="0"/>
              <a:t/>
            </a:r>
            <a:br>
              <a:rPr lang="tr-TR" sz="1600" dirty="0"/>
            </a:br>
            <a:r>
              <a:rPr lang="tr-TR" sz="1600" b="1" dirty="0"/>
              <a:t>(9) Bu maddede aksine düzenleme bulunmayan hâllerde, Ceza Muhakemesi Kanununun kamu davasının açılmasının ertelenmesine ilişkin 171 inci maddesi veya hükmün açıklanmasının geri bırakılmasına ilişkin 231 inci maddesi hükümleri uygulanır.</a:t>
            </a:r>
            <a:endParaRPr lang="tr-TR" sz="1600" dirty="0"/>
          </a:p>
        </p:txBody>
      </p:sp>
    </p:spTree>
    <p:extLst>
      <p:ext uri="{BB962C8B-B14F-4D97-AF65-F5344CB8AC3E}">
        <p14:creationId xmlns:p14="http://schemas.microsoft.com/office/powerpoint/2010/main" val="1538681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84" y="1340768"/>
            <a:ext cx="9114259" cy="3367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156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 y="836712"/>
            <a:ext cx="9143999" cy="336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91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73" y="404664"/>
            <a:ext cx="8931227" cy="13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nuri alço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04864"/>
            <a:ext cx="6028790" cy="452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15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1" y="188640"/>
            <a:ext cx="8861820" cy="193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276872"/>
            <a:ext cx="8770862" cy="215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906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 y="332656"/>
            <a:ext cx="896525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alkol toleran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068960"/>
            <a:ext cx="725369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1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42" y="1751261"/>
            <a:ext cx="8858838" cy="226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932" y="3662366"/>
            <a:ext cx="1004888"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014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9178181" cy="295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245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64704"/>
            <a:ext cx="8670776" cy="504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0016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45" y="376975"/>
            <a:ext cx="8630278" cy="47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57" y="865645"/>
            <a:ext cx="9050210" cy="153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23" y="2551901"/>
            <a:ext cx="9188677" cy="92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72" y="3420798"/>
            <a:ext cx="917617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970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824" y="476672"/>
            <a:ext cx="8820472" cy="145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653136"/>
            <a:ext cx="8827594" cy="204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descr="levent kırca sarhoş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1933398"/>
            <a:ext cx="4663266" cy="262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19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83" y="116632"/>
            <a:ext cx="8857779" cy="663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222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5766173" cy="57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87502"/>
            <a:ext cx="4234260" cy="44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74" y="1556792"/>
            <a:ext cx="894912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874" y="1452274"/>
            <a:ext cx="1444005" cy="45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666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ombroso suçlu tipler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lombroso suçlu tipler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980727"/>
            <a:ext cx="3752018" cy="50093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mbroso suçlu tip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85" y="980728"/>
            <a:ext cx="4429093" cy="500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32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5860"/>
            <a:ext cx="8538420" cy="84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008" y="4437112"/>
            <a:ext cx="8633955" cy="211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atletik tip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637" y="1324890"/>
            <a:ext cx="6264696" cy="300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561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 y="116632"/>
            <a:ext cx="9144000" cy="316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3" y="3119809"/>
            <a:ext cx="9120461" cy="19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838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222</Words>
  <Application>Microsoft Office PowerPoint</Application>
  <PresentationFormat>Ekran Gösterisi (4:3)</PresentationFormat>
  <Paragraphs>19</Paragraphs>
  <Slides>43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43</vt:i4>
      </vt:variant>
    </vt:vector>
  </HeadingPairs>
  <TitlesOfParts>
    <vt:vector size="46"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 Basri OZKAN</dc:creator>
  <cp:lastModifiedBy>Lenovo</cp:lastModifiedBy>
  <cp:revision>41</cp:revision>
  <dcterms:created xsi:type="dcterms:W3CDTF">2017-09-27T07:15:04Z</dcterms:created>
  <dcterms:modified xsi:type="dcterms:W3CDTF">2024-11-02T11:19:52Z</dcterms:modified>
</cp:coreProperties>
</file>