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36988D8-95E5-4BF7-8D43-005E3E0706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84F7723-E28F-489B-9F82-D46E855EF1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4611544-03CF-4809-8FBB-D8EE88D11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497B-FF4B-4241-A311-F0654F7BD438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FA0E4A8-E797-42E2-A155-05395182D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0E189C5-DCE5-4BE7-99BF-11EB9ACEF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48584-408B-4E9A-BAA7-1FCDE16FCB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6001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B545AE-7471-4681-AD97-54F8DCA11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7D36A52-4946-409E-BA67-88487F62C3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884EA7C-AEA8-4799-8933-9534AC0E9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497B-FF4B-4241-A311-F0654F7BD438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953BEFF-C6D3-458D-BE32-0EA025547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590EA94-93E9-412B-8CFF-0D2E8B67D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48584-408B-4E9A-BAA7-1FCDE16FCB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9804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7C3A7B48-0C03-4D28-9A51-D5004174B8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6539D56-534B-4DB7-9402-CC819082C1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B26B280-A7E4-4E41-ABCE-D43195E36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497B-FF4B-4241-A311-F0654F7BD438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DDC157C-D5C1-4F1E-A443-E128C9FA3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ED4D03C-6EE5-4825-98AB-B6FC0BC39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48584-408B-4E9A-BAA7-1FCDE16FCB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0382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3F42D9B-DE42-43A7-83B8-8F49C5ADB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1734F0F-05FF-4247-A6A4-1AF94E6401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43B22FC-3AA1-431D-A0C9-16784FB33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497B-FF4B-4241-A311-F0654F7BD438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7DACC1-D118-40DE-93AF-7761ED91D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64FD8B9-5C72-4820-9EF3-3506C4A5A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48584-408B-4E9A-BAA7-1FCDE16FCB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1927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EE1F3A1-BCF8-43E2-B5EB-CAA73943F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A5B740B-A64E-44C6-A907-A89B9EBA7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18C8154-6AFC-47DA-9D61-11A2BC094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497B-FF4B-4241-A311-F0654F7BD438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3961CA7-A430-42F4-B3EB-E4BBBB892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076A84D-649D-4137-82D4-E4916B04A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48584-408B-4E9A-BAA7-1FCDE16FCB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906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10D98AC-A8BD-41C5-84A1-2766004E0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00964FB-29D8-452F-97BC-652E825A12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DA48F10-FE60-4445-A32A-593966CE10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835C394-06E7-45D0-A818-563937E8F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497B-FF4B-4241-A311-F0654F7BD438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EE07968-EB25-4FBA-8451-7EB3E1D01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DD65C94-5C15-46DE-BCE0-2C925C07E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48584-408B-4E9A-BAA7-1FCDE16FCB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0711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C1CA8DF-2514-45C6-8D69-4865FE329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7212870-FB74-4995-A3FA-69F70C1FD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47C398F-4C61-42D2-93CA-D3EB284A7F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F11517FE-45BA-4609-AC4E-BC5F7D2BB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26632F80-826A-418B-B30B-4D82585D78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A177C4B-AFD6-4D6D-AB0B-32130EF5D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497B-FF4B-4241-A311-F0654F7BD438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28F6255-7A81-4F38-8B81-5D766DBB0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F0C10AE-E016-499B-9678-DCFD534CA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48584-408B-4E9A-BAA7-1FCDE16FCB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6498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8C140DB-35E8-4A7F-B9AA-CF0B76606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E9561B0E-F448-435B-9D00-913DB8147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497B-FF4B-4241-A311-F0654F7BD438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E05713D-8D6E-4F3D-B038-D0E3A0676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552D5543-6E6A-4D0D-8FFF-1A75C1DF9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48584-408B-4E9A-BAA7-1FCDE16FCB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779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04158C9-D24B-4B59-8209-DB2F29099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497B-FF4B-4241-A311-F0654F7BD438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41993D1E-2D36-4312-A314-A8F94D402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0CDE131F-19A0-4596-B70B-8D230D316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48584-408B-4E9A-BAA7-1FCDE16FCB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72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51B5DE8-101D-4B56-BC3D-E7106DDC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541F8A8-831C-44B1-B81F-4418E7101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5657ADE-9536-41EE-A34B-BB18B97655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6D40381-FE5D-43C1-B694-8B7CDA39A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497B-FF4B-4241-A311-F0654F7BD438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5430353-73E4-407D-8247-8728977B5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49E0A8F-71CC-41A0-B7D4-E70AC5A42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48584-408B-4E9A-BAA7-1FCDE16FCB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2756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ABC0AB9-615D-4203-BBAC-2401999F7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E26452A-BEAA-4F60-AD7E-31290E1D29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4213FBB-7D42-40B7-8E5E-42AD46014A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8D53BB0-881B-49FC-8960-6DA63576E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497B-FF4B-4241-A311-F0654F7BD438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E5BDE21-E426-4B0B-ADC2-02301AFC5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3769E0F-A763-4FB8-9D13-57EF0BC96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48584-408B-4E9A-BAA7-1FCDE16FCB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9867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7FA7E8D-4FEC-4394-90ED-A10EF8A38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6AFA32C-B5D2-4680-A2D4-A1F9EF691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CDE55A7-C3B8-4DA4-ACA6-F1D7AC05A7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5497B-FF4B-4241-A311-F0654F7BD438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52BF990-E610-44DF-B047-5A079D01F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9F4192-39CC-4881-A2C7-32DF8018BD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48584-408B-4E9A-BAA7-1FCDE16FCB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6704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801D87A-311F-4426-8388-9903F65BD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Econ105, </a:t>
            </a:r>
            <a:r>
              <a:rPr lang="tr-TR" sz="3200" dirty="0" err="1"/>
              <a:t>Week</a:t>
            </a:r>
            <a:r>
              <a:rPr lang="tr-TR" sz="3200" dirty="0"/>
              <a:t> 3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03A54AA-66F0-4D48-BBD0-02A47DC2CE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Economic</a:t>
            </a:r>
            <a:r>
              <a:rPr lang="tr-TR"/>
              <a:t> 105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6722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08C126-9272-41AB-957E-953F8736C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3, 9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750CCE-F420-41B9-9ED9-50C4E42D8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>
                <a:latin typeface="+mj-lt"/>
              </a:rPr>
              <a:t>Rationing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Function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Prices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Graph</a:t>
            </a:r>
            <a:r>
              <a:rPr lang="tr-TR">
                <a:latin typeface="+mj-lt"/>
              </a:rPr>
              <a:t> 10)</a:t>
            </a:r>
            <a:endParaRPr lang="tr-TR" dirty="0">
              <a:latin typeface="+mj-lt"/>
            </a:endParaRPr>
          </a:p>
          <a:p>
            <a:r>
              <a:rPr lang="tr-TR" dirty="0" err="1">
                <a:latin typeface="+mj-lt"/>
              </a:rPr>
              <a:t>Changes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Graph</a:t>
            </a:r>
            <a:r>
              <a:rPr lang="tr-TR" dirty="0">
                <a:latin typeface="+mj-lt"/>
              </a:rPr>
              <a:t> 9)</a:t>
            </a:r>
          </a:p>
          <a:p>
            <a:r>
              <a:rPr lang="tr-TR" dirty="0">
                <a:latin typeface="+mj-lt"/>
              </a:rPr>
              <a:t>        </a:t>
            </a:r>
            <a:r>
              <a:rPr lang="tr-TR" dirty="0" err="1">
                <a:latin typeface="+mj-lt"/>
              </a:rPr>
              <a:t>Changes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demand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        </a:t>
            </a:r>
            <a:r>
              <a:rPr lang="tr-TR" dirty="0" err="1">
                <a:latin typeface="+mj-lt"/>
              </a:rPr>
              <a:t>Changes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supply</a:t>
            </a:r>
            <a:endParaRPr lang="tr-TR" dirty="0">
              <a:latin typeface="+mj-lt"/>
            </a:endParaRPr>
          </a:p>
          <a:p>
            <a:r>
              <a:rPr lang="tr-TR" dirty="0" err="1">
                <a:latin typeface="+mj-lt"/>
              </a:rPr>
              <a:t>Some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exrecises</a:t>
            </a:r>
            <a:r>
              <a:rPr lang="tr-TR" dirty="0">
                <a:latin typeface="+mj-lt"/>
              </a:rPr>
              <a:t>: a) 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decrease</a:t>
            </a:r>
            <a:r>
              <a:rPr lang="tr-TR" dirty="0">
                <a:latin typeface="+mj-lt"/>
              </a:rPr>
              <a:t>; b)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decrease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increase</a:t>
            </a:r>
            <a:r>
              <a:rPr lang="tr-TR" dirty="0">
                <a:latin typeface="+mj-lt"/>
              </a:rPr>
              <a:t>; c) 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increase</a:t>
            </a:r>
            <a:r>
              <a:rPr lang="tr-TR" dirty="0">
                <a:latin typeface="+mj-lt"/>
              </a:rPr>
              <a:t>, d) 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decrease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decrease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a) </a:t>
            </a:r>
            <a:r>
              <a:rPr lang="tr-TR" dirty="0" err="1">
                <a:latin typeface="+mj-lt"/>
              </a:rPr>
              <a:t>Effect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decrease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Effect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quantity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indeterminate</a:t>
            </a:r>
            <a:r>
              <a:rPr lang="tr-TR" dirty="0">
                <a:latin typeface="+mj-lt"/>
              </a:rPr>
              <a:t>; </a:t>
            </a:r>
          </a:p>
          <a:p>
            <a:r>
              <a:rPr lang="tr-TR" dirty="0">
                <a:latin typeface="+mj-lt"/>
              </a:rPr>
              <a:t>b) </a:t>
            </a:r>
            <a:r>
              <a:rPr lang="tr-TR" dirty="0" err="1">
                <a:latin typeface="+mj-lt"/>
              </a:rPr>
              <a:t>Effect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increase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Effect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quantity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indeterminate</a:t>
            </a:r>
            <a:r>
              <a:rPr lang="tr-TR" dirty="0">
                <a:latin typeface="+mj-lt"/>
              </a:rPr>
              <a:t> ; </a:t>
            </a:r>
          </a:p>
          <a:p>
            <a:r>
              <a:rPr lang="tr-TR" dirty="0">
                <a:latin typeface="+mj-lt"/>
              </a:rPr>
              <a:t>c) </a:t>
            </a:r>
            <a:r>
              <a:rPr lang="tr-TR" dirty="0" err="1">
                <a:latin typeface="+mj-lt"/>
              </a:rPr>
              <a:t>Effect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indeterminate</a:t>
            </a:r>
            <a:r>
              <a:rPr lang="tr-TR" dirty="0">
                <a:latin typeface="+mj-lt"/>
              </a:rPr>
              <a:t>; </a:t>
            </a:r>
            <a:r>
              <a:rPr lang="tr-TR" dirty="0" err="1">
                <a:latin typeface="+mj-lt"/>
              </a:rPr>
              <a:t>Effect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quantity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increase</a:t>
            </a:r>
            <a:r>
              <a:rPr lang="tr-TR" dirty="0">
                <a:latin typeface="+mj-lt"/>
              </a:rPr>
              <a:t>;</a:t>
            </a:r>
          </a:p>
          <a:p>
            <a:r>
              <a:rPr lang="tr-TR" dirty="0">
                <a:latin typeface="+mj-lt"/>
              </a:rPr>
              <a:t> d) </a:t>
            </a:r>
            <a:r>
              <a:rPr lang="tr-TR" dirty="0" err="1">
                <a:latin typeface="+mj-lt"/>
              </a:rPr>
              <a:t>Effect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indeterminate</a:t>
            </a:r>
            <a:r>
              <a:rPr lang="tr-TR" dirty="0">
                <a:latin typeface="+mj-lt"/>
              </a:rPr>
              <a:t>; </a:t>
            </a:r>
            <a:r>
              <a:rPr lang="tr-TR" dirty="0" err="1">
                <a:latin typeface="+mj-lt"/>
              </a:rPr>
              <a:t>Effect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quantity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decrease</a:t>
            </a:r>
            <a:r>
              <a:rPr lang="tr-TR" dirty="0">
                <a:latin typeface="+mj-lt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367495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73B056-B1F5-45A1-B9F3-28E063EE5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3, 10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6E1E15-ED47-423A-81DB-53331BF28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Study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questions</a:t>
            </a:r>
            <a:endParaRPr lang="tr-TR" dirty="0">
              <a:latin typeface="+mj-lt"/>
            </a:endParaRPr>
          </a:p>
          <a:p>
            <a:pPr marL="514350" indent="-514350">
              <a:buAutoNum type="arabicPeriod"/>
            </a:pP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effect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each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following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have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product</a:t>
            </a:r>
            <a:r>
              <a:rPr lang="tr-TR" dirty="0">
                <a:latin typeface="+mj-lt"/>
              </a:rPr>
              <a:t> A? a) Product A </a:t>
            </a:r>
            <a:r>
              <a:rPr lang="tr-TR" dirty="0" err="1">
                <a:latin typeface="+mj-lt"/>
              </a:rPr>
              <a:t>becomes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more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fashinonable</a:t>
            </a:r>
            <a:r>
              <a:rPr lang="tr-TR" dirty="0">
                <a:latin typeface="+mj-lt"/>
              </a:rPr>
              <a:t>, b)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substitute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products</a:t>
            </a:r>
            <a:r>
              <a:rPr lang="tr-TR" dirty="0">
                <a:latin typeface="+mj-lt"/>
              </a:rPr>
              <a:t> B </a:t>
            </a:r>
            <a:r>
              <a:rPr lang="tr-TR" dirty="0" err="1">
                <a:latin typeface="+mj-lt"/>
              </a:rPr>
              <a:t>falls</a:t>
            </a:r>
            <a:r>
              <a:rPr lang="tr-TR" dirty="0">
                <a:latin typeface="+mj-lt"/>
              </a:rPr>
              <a:t>, c)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declines</a:t>
            </a:r>
            <a:r>
              <a:rPr lang="tr-TR" dirty="0">
                <a:latin typeface="+mj-lt"/>
              </a:rPr>
              <a:t>, d) </a:t>
            </a:r>
            <a:r>
              <a:rPr lang="tr-TR" dirty="0" err="1">
                <a:latin typeface="+mj-lt"/>
              </a:rPr>
              <a:t>Consumers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predict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of A </a:t>
            </a:r>
            <a:r>
              <a:rPr lang="tr-TR" dirty="0" err="1">
                <a:latin typeface="+mj-lt"/>
              </a:rPr>
              <a:t>will</a:t>
            </a:r>
            <a:r>
              <a:rPr lang="tr-TR" dirty="0">
                <a:latin typeface="+mj-lt"/>
              </a:rPr>
              <a:t> be </a:t>
            </a:r>
            <a:r>
              <a:rPr lang="tr-TR" dirty="0" err="1">
                <a:latin typeface="+mj-lt"/>
              </a:rPr>
              <a:t>higher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future</a:t>
            </a:r>
            <a:r>
              <a:rPr lang="tr-TR" dirty="0">
                <a:latin typeface="+mj-lt"/>
              </a:rPr>
              <a:t>, e)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complementary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products</a:t>
            </a:r>
            <a:r>
              <a:rPr lang="tr-TR" dirty="0">
                <a:latin typeface="+mj-lt"/>
              </a:rPr>
              <a:t> C </a:t>
            </a:r>
            <a:r>
              <a:rPr lang="tr-TR" dirty="0" err="1">
                <a:latin typeface="+mj-lt"/>
              </a:rPr>
              <a:t>declines</a:t>
            </a:r>
            <a:r>
              <a:rPr lang="tr-TR" dirty="0">
                <a:latin typeface="+mj-lt"/>
              </a:rPr>
              <a:t>.</a:t>
            </a:r>
          </a:p>
          <a:p>
            <a:pPr marL="514350" indent="-514350">
              <a:buAutoNum type="arabicPeriod"/>
            </a:pP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effects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each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following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have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product</a:t>
            </a:r>
            <a:r>
              <a:rPr lang="tr-TR" dirty="0">
                <a:latin typeface="+mj-lt"/>
              </a:rPr>
              <a:t> A? a)A </a:t>
            </a:r>
            <a:r>
              <a:rPr lang="tr-TR" dirty="0" err="1">
                <a:latin typeface="+mj-lt"/>
              </a:rPr>
              <a:t>decline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number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firms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industry</a:t>
            </a:r>
            <a:r>
              <a:rPr lang="tr-TR" dirty="0">
                <a:latin typeface="+mj-lt"/>
              </a:rPr>
              <a:t> A, b) An </a:t>
            </a:r>
            <a:r>
              <a:rPr lang="tr-TR" dirty="0" err="1">
                <a:latin typeface="+mj-lt"/>
              </a:rPr>
              <a:t>increase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resources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required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production</a:t>
            </a:r>
            <a:r>
              <a:rPr lang="tr-TR" dirty="0">
                <a:latin typeface="+mj-lt"/>
              </a:rPr>
              <a:t> of A, c)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expectation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of A </a:t>
            </a:r>
            <a:r>
              <a:rPr lang="tr-TR" dirty="0" err="1">
                <a:latin typeface="+mj-lt"/>
              </a:rPr>
              <a:t>will</a:t>
            </a:r>
            <a:r>
              <a:rPr lang="tr-TR" dirty="0">
                <a:latin typeface="+mj-lt"/>
              </a:rPr>
              <a:t> be </a:t>
            </a:r>
            <a:r>
              <a:rPr lang="tr-TR" dirty="0" err="1">
                <a:latin typeface="+mj-lt"/>
              </a:rPr>
              <a:t>lower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future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than</a:t>
            </a:r>
            <a:r>
              <a:rPr lang="tr-TR" dirty="0">
                <a:latin typeface="+mj-lt"/>
              </a:rPr>
              <a:t> it is </a:t>
            </a:r>
            <a:r>
              <a:rPr lang="tr-TR" dirty="0" err="1">
                <a:latin typeface="+mj-lt"/>
              </a:rPr>
              <a:t>today</a:t>
            </a:r>
            <a:r>
              <a:rPr lang="tr-TR" dirty="0">
                <a:latin typeface="+mj-lt"/>
              </a:rPr>
              <a:t>, d) A </a:t>
            </a:r>
            <a:r>
              <a:rPr lang="tr-TR" dirty="0" err="1">
                <a:latin typeface="+mj-lt"/>
              </a:rPr>
              <a:t>specific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tax</a:t>
            </a:r>
            <a:r>
              <a:rPr lang="tr-TR" dirty="0">
                <a:latin typeface="+mj-lt"/>
              </a:rPr>
              <a:t> on A, e) A </a:t>
            </a:r>
            <a:r>
              <a:rPr lang="tr-TR" dirty="0" err="1">
                <a:latin typeface="+mj-lt"/>
              </a:rPr>
              <a:t>technological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advance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production</a:t>
            </a:r>
            <a:r>
              <a:rPr lang="tr-TR" dirty="0">
                <a:latin typeface="+mj-lt"/>
              </a:rPr>
              <a:t> of A.</a:t>
            </a:r>
          </a:p>
        </p:txBody>
      </p:sp>
    </p:spTree>
    <p:extLst>
      <p:ext uri="{BB962C8B-B14F-4D97-AF65-F5344CB8AC3E}">
        <p14:creationId xmlns:p14="http://schemas.microsoft.com/office/powerpoint/2010/main" val="2164018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AB6D338-DC48-4DE9-874C-F6DFEA46A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3, 11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E601ED-5D33-4694-A887-52FFEAEBAC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+mj-lt"/>
              </a:rPr>
              <a:t>Study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questions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con’d</a:t>
            </a:r>
            <a:r>
              <a:rPr lang="tr-TR" dirty="0">
                <a:latin typeface="+mj-lt"/>
              </a:rPr>
              <a:t>)</a:t>
            </a:r>
          </a:p>
          <a:p>
            <a:r>
              <a:rPr lang="tr-TR" dirty="0">
                <a:latin typeface="+mj-lt"/>
              </a:rPr>
              <a:t>3. </a:t>
            </a:r>
            <a:r>
              <a:rPr lang="tr-TR" dirty="0" err="1">
                <a:latin typeface="+mj-lt"/>
              </a:rPr>
              <a:t>You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given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following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table</a:t>
            </a:r>
            <a:r>
              <a:rPr lang="tr-TR" dirty="0">
                <a:latin typeface="+mj-lt"/>
              </a:rPr>
              <a:t>:</a:t>
            </a:r>
          </a:p>
          <a:p>
            <a:r>
              <a:rPr lang="tr-TR" sz="2000" dirty="0">
                <a:latin typeface="+mj-lt"/>
              </a:rPr>
              <a:t>   </a:t>
            </a:r>
            <a:r>
              <a:rPr lang="tr-TR" sz="2000" dirty="0" err="1">
                <a:latin typeface="+mj-lt"/>
              </a:rPr>
              <a:t>Qd</a:t>
            </a:r>
            <a:r>
              <a:rPr lang="tr-TR" sz="2000" dirty="0">
                <a:latin typeface="+mj-lt"/>
              </a:rPr>
              <a:t>              P (TL)           </a:t>
            </a:r>
            <a:r>
              <a:rPr lang="tr-TR" sz="2000" dirty="0" err="1">
                <a:latin typeface="+mj-lt"/>
              </a:rPr>
              <a:t>Qs</a:t>
            </a:r>
            <a:r>
              <a:rPr lang="tr-TR" sz="2000" dirty="0">
                <a:latin typeface="+mj-lt"/>
              </a:rPr>
              <a:t>         </a:t>
            </a:r>
            <a:r>
              <a:rPr lang="tr-TR" sz="2000" dirty="0" err="1">
                <a:latin typeface="+mj-lt"/>
              </a:rPr>
              <a:t>Surplus</a:t>
            </a:r>
            <a:r>
              <a:rPr lang="tr-TR" sz="2000" dirty="0">
                <a:latin typeface="+mj-lt"/>
              </a:rPr>
              <a:t> (+)/ </a:t>
            </a:r>
            <a:r>
              <a:rPr lang="tr-TR" sz="2000" dirty="0" err="1">
                <a:latin typeface="+mj-lt"/>
              </a:rPr>
              <a:t>shortage</a:t>
            </a:r>
            <a:r>
              <a:rPr lang="tr-TR" sz="2000" dirty="0">
                <a:latin typeface="+mj-lt"/>
              </a:rPr>
              <a:t> (-)</a:t>
            </a:r>
          </a:p>
          <a:p>
            <a:r>
              <a:rPr lang="tr-TR" sz="2000" dirty="0">
                <a:latin typeface="+mj-lt"/>
              </a:rPr>
              <a:t>    85                3.4             72</a:t>
            </a:r>
          </a:p>
          <a:p>
            <a:r>
              <a:rPr lang="tr-TR" sz="2000" dirty="0">
                <a:latin typeface="+mj-lt"/>
              </a:rPr>
              <a:t>    80                3.7             73</a:t>
            </a:r>
          </a:p>
          <a:p>
            <a:r>
              <a:rPr lang="tr-TR" sz="2000" dirty="0">
                <a:latin typeface="+mj-lt"/>
              </a:rPr>
              <a:t>    75                4.0             75</a:t>
            </a:r>
          </a:p>
          <a:p>
            <a:r>
              <a:rPr lang="tr-TR" sz="2000" dirty="0">
                <a:latin typeface="+mj-lt"/>
              </a:rPr>
              <a:t>    70                4.3             77</a:t>
            </a:r>
          </a:p>
          <a:p>
            <a:r>
              <a:rPr lang="tr-TR" sz="2000" dirty="0">
                <a:latin typeface="+mj-lt"/>
              </a:rPr>
              <a:t>    65                4.6             79</a:t>
            </a:r>
          </a:p>
          <a:p>
            <a:r>
              <a:rPr lang="tr-TR" sz="2000" dirty="0">
                <a:latin typeface="+mj-lt"/>
              </a:rPr>
              <a:t>    60                4.9             81  </a:t>
            </a:r>
          </a:p>
          <a:p>
            <a:r>
              <a:rPr lang="tr-TR" sz="2000" dirty="0" err="1">
                <a:latin typeface="+mj-lt"/>
              </a:rPr>
              <a:t>Find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equilibrium</a:t>
            </a:r>
            <a:r>
              <a:rPr lang="tr-TR" sz="2000" dirty="0">
                <a:latin typeface="+mj-lt"/>
              </a:rPr>
              <a:t>, </a:t>
            </a:r>
            <a:r>
              <a:rPr lang="tr-TR" sz="2000" dirty="0" err="1">
                <a:latin typeface="+mj-lt"/>
              </a:rPr>
              <a:t>fill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surplus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and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shortage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and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graph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table</a:t>
            </a:r>
            <a:r>
              <a:rPr lang="tr-TR" sz="2000" dirty="0">
                <a:latin typeface="+mj-lt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371677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9330F34-56D0-4D3F-9E95-D81360DF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3, 12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8D8D0C-97DF-4371-BB3D-362CCE5A5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+mj-lt"/>
              </a:rPr>
              <a:t>Study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questions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con’d</a:t>
            </a:r>
            <a:r>
              <a:rPr lang="tr-TR" dirty="0">
                <a:latin typeface="+mj-lt"/>
              </a:rPr>
              <a:t>)</a:t>
            </a:r>
          </a:p>
          <a:p>
            <a:r>
              <a:rPr lang="tr-TR" dirty="0">
                <a:latin typeface="+mj-lt"/>
              </a:rPr>
              <a:t>4. How </a:t>
            </a:r>
            <a:r>
              <a:rPr lang="tr-TR" dirty="0" err="1">
                <a:latin typeface="+mj-lt"/>
              </a:rPr>
              <a:t>each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following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changes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/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affect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quantity</a:t>
            </a:r>
            <a:r>
              <a:rPr lang="tr-TR" dirty="0">
                <a:latin typeface="+mj-lt"/>
              </a:rPr>
              <a:t> in a </a:t>
            </a:r>
            <a:r>
              <a:rPr lang="tr-TR" dirty="0" err="1">
                <a:latin typeface="+mj-lt"/>
              </a:rPr>
              <a:t>competitive</a:t>
            </a:r>
            <a:r>
              <a:rPr lang="tr-TR" dirty="0">
                <a:latin typeface="+mj-lt"/>
              </a:rPr>
              <a:t> market?</a:t>
            </a:r>
          </a:p>
          <a:p>
            <a:r>
              <a:rPr lang="tr-TR" dirty="0">
                <a:latin typeface="+mj-lt"/>
              </a:rPr>
              <a:t>a) 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decreases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constant</a:t>
            </a:r>
            <a:r>
              <a:rPr lang="tr-TR" dirty="0">
                <a:latin typeface="+mj-lt"/>
              </a:rPr>
              <a:t>, b)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decreases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constant</a:t>
            </a:r>
            <a:r>
              <a:rPr lang="tr-TR" dirty="0">
                <a:latin typeface="+mj-lt"/>
              </a:rPr>
              <a:t>, c) 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constant</a:t>
            </a:r>
            <a:r>
              <a:rPr lang="tr-TR" dirty="0">
                <a:latin typeface="+mj-lt"/>
              </a:rPr>
              <a:t>, d)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increases</a:t>
            </a:r>
            <a:r>
              <a:rPr lang="tr-TR" dirty="0">
                <a:latin typeface="+mj-lt"/>
              </a:rPr>
              <a:t>, e)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constant</a:t>
            </a:r>
            <a:r>
              <a:rPr lang="tr-TR" dirty="0">
                <a:latin typeface="+mj-lt"/>
              </a:rPr>
              <a:t>, f) 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decreases</a:t>
            </a:r>
            <a:r>
              <a:rPr lang="tr-TR" dirty="0">
                <a:latin typeface="+mj-lt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513923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D3ED02C-618B-4808-8EFE-8F743805F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3, 13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3992509-1273-4217-BEF8-A41658654E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>
                <a:latin typeface="+mj-lt"/>
              </a:rPr>
              <a:t>Now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let</a:t>
            </a:r>
            <a:r>
              <a:rPr lang="tr-TR" dirty="0">
                <a:latin typeface="+mj-lt"/>
              </a:rPr>
              <a:t> us </a:t>
            </a:r>
            <a:r>
              <a:rPr lang="tr-TR" dirty="0" err="1">
                <a:latin typeface="+mj-lt"/>
              </a:rPr>
              <a:t>begin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pure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capitalism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market </a:t>
            </a:r>
            <a:r>
              <a:rPr lang="tr-TR" dirty="0" err="1">
                <a:latin typeface="+mj-lt"/>
              </a:rPr>
              <a:t>system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Capitalism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based</a:t>
            </a:r>
            <a:r>
              <a:rPr lang="tr-TR" dirty="0">
                <a:latin typeface="+mj-lt"/>
              </a:rPr>
              <a:t> on:</a:t>
            </a:r>
          </a:p>
          <a:p>
            <a:r>
              <a:rPr lang="tr-TR" dirty="0">
                <a:latin typeface="+mj-lt"/>
              </a:rPr>
              <a:t>a) </a:t>
            </a:r>
            <a:r>
              <a:rPr lang="tr-TR" dirty="0" err="1">
                <a:latin typeface="+mj-lt"/>
              </a:rPr>
              <a:t>Private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property</a:t>
            </a:r>
            <a:r>
              <a:rPr lang="tr-TR" dirty="0">
                <a:latin typeface="+mj-lt"/>
              </a:rPr>
              <a:t>, b) </a:t>
            </a:r>
            <a:r>
              <a:rPr lang="tr-TR" dirty="0" err="1">
                <a:latin typeface="+mj-lt"/>
              </a:rPr>
              <a:t>Freedom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enterprise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choice</a:t>
            </a:r>
            <a:r>
              <a:rPr lang="tr-TR" dirty="0">
                <a:latin typeface="+mj-lt"/>
              </a:rPr>
              <a:t>, c) Self- </a:t>
            </a:r>
            <a:r>
              <a:rPr lang="tr-TR" dirty="0" err="1">
                <a:latin typeface="+mj-lt"/>
              </a:rPr>
              <a:t>interest</a:t>
            </a:r>
            <a:r>
              <a:rPr lang="tr-TR" dirty="0">
                <a:latin typeface="+mj-lt"/>
              </a:rPr>
              <a:t>, d) </a:t>
            </a:r>
            <a:r>
              <a:rPr lang="tr-TR" dirty="0" err="1">
                <a:latin typeface="+mj-lt"/>
              </a:rPr>
              <a:t>Competition</a:t>
            </a:r>
            <a:r>
              <a:rPr lang="tr-TR" dirty="0">
                <a:latin typeface="+mj-lt"/>
              </a:rPr>
              <a:t> (d1.Large </a:t>
            </a:r>
            <a:r>
              <a:rPr lang="tr-TR" dirty="0" err="1">
                <a:latin typeface="+mj-lt"/>
              </a:rPr>
              <a:t>numbers</a:t>
            </a:r>
            <a:r>
              <a:rPr lang="tr-TR" dirty="0">
                <a:latin typeface="+mj-lt"/>
              </a:rPr>
              <a:t>, d2. </a:t>
            </a:r>
            <a:r>
              <a:rPr lang="tr-TR" dirty="0" err="1">
                <a:latin typeface="+mj-lt"/>
              </a:rPr>
              <a:t>easy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enter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exit</a:t>
            </a:r>
            <a:r>
              <a:rPr lang="tr-TR" dirty="0">
                <a:latin typeface="+mj-lt"/>
              </a:rPr>
              <a:t>),  e) </a:t>
            </a:r>
            <a:r>
              <a:rPr lang="tr-TR" dirty="0" err="1">
                <a:latin typeface="+mj-lt"/>
              </a:rPr>
              <a:t>Markets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prices</a:t>
            </a:r>
            <a:r>
              <a:rPr lang="tr-TR" dirty="0">
                <a:latin typeface="+mj-lt"/>
              </a:rPr>
              <a:t>, f) Limited </a:t>
            </a:r>
            <a:r>
              <a:rPr lang="tr-TR" dirty="0" err="1">
                <a:latin typeface="+mj-lt"/>
              </a:rPr>
              <a:t>governments</a:t>
            </a:r>
            <a:r>
              <a:rPr lang="tr-TR" dirty="0">
                <a:latin typeface="+mj-lt"/>
              </a:rPr>
              <a:t>, g) </a:t>
            </a:r>
            <a:r>
              <a:rPr lang="tr-TR" dirty="0" err="1">
                <a:latin typeface="+mj-lt"/>
              </a:rPr>
              <a:t>Extensive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use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technology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capital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goods</a:t>
            </a:r>
            <a:r>
              <a:rPr lang="tr-TR" dirty="0">
                <a:latin typeface="+mj-lt"/>
              </a:rPr>
              <a:t>, h) </a:t>
            </a:r>
            <a:r>
              <a:rPr lang="tr-TR" dirty="0" err="1">
                <a:latin typeface="+mj-lt"/>
              </a:rPr>
              <a:t>Specialization</a:t>
            </a:r>
            <a:r>
              <a:rPr lang="tr-TR" dirty="0">
                <a:latin typeface="+mj-lt"/>
              </a:rPr>
              <a:t> (h1. </a:t>
            </a:r>
            <a:r>
              <a:rPr lang="tr-TR" dirty="0" err="1">
                <a:latin typeface="+mj-lt"/>
              </a:rPr>
              <a:t>Division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labor</a:t>
            </a:r>
            <a:r>
              <a:rPr lang="tr-TR" dirty="0">
                <a:latin typeface="+mj-lt"/>
              </a:rPr>
              <a:t>, h2. </a:t>
            </a:r>
            <a:r>
              <a:rPr lang="tr-TR" dirty="0" err="1">
                <a:latin typeface="+mj-lt"/>
              </a:rPr>
              <a:t>Geographic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specialization</a:t>
            </a:r>
            <a:r>
              <a:rPr lang="tr-TR" dirty="0">
                <a:latin typeface="+mj-lt"/>
              </a:rPr>
              <a:t>), l) </a:t>
            </a:r>
            <a:r>
              <a:rPr lang="tr-TR" dirty="0" err="1">
                <a:latin typeface="+mj-lt"/>
              </a:rPr>
              <a:t>Use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competitive</a:t>
            </a:r>
            <a:r>
              <a:rPr lang="tr-TR">
                <a:latin typeface="+mj-lt"/>
              </a:rPr>
              <a:t> market </a:t>
            </a:r>
            <a:r>
              <a:rPr lang="tr-TR" dirty="0" err="1">
                <a:latin typeface="+mj-lt"/>
              </a:rPr>
              <a:t>system</a:t>
            </a:r>
            <a:r>
              <a:rPr lang="tr-TR" dirty="0">
                <a:latin typeface="+mj-lt"/>
              </a:rPr>
              <a:t> : a) How </a:t>
            </a:r>
            <a:r>
              <a:rPr lang="tr-TR" dirty="0" err="1">
                <a:latin typeface="+mj-lt"/>
              </a:rPr>
              <a:t>much</a:t>
            </a:r>
            <a:r>
              <a:rPr lang="tr-TR" dirty="0">
                <a:latin typeface="+mj-lt"/>
              </a:rPr>
              <a:t> of a </a:t>
            </a:r>
            <a:r>
              <a:rPr lang="tr-TR" dirty="0" err="1">
                <a:latin typeface="+mj-lt"/>
              </a:rPr>
              <a:t>socity’s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resource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should</a:t>
            </a:r>
            <a:r>
              <a:rPr lang="tr-TR" dirty="0">
                <a:latin typeface="+mj-lt"/>
              </a:rPr>
              <a:t> be </a:t>
            </a:r>
            <a:r>
              <a:rPr lang="tr-TR" dirty="0" err="1">
                <a:latin typeface="+mj-lt"/>
              </a:rPr>
              <a:t>used</a:t>
            </a:r>
            <a:r>
              <a:rPr lang="tr-TR" dirty="0">
                <a:latin typeface="+mj-lt"/>
              </a:rPr>
              <a:t>? b)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be </a:t>
            </a:r>
            <a:r>
              <a:rPr lang="tr-TR" dirty="0" err="1">
                <a:latin typeface="+mj-lt"/>
              </a:rPr>
              <a:t>produced</a:t>
            </a:r>
            <a:r>
              <a:rPr lang="tr-TR" dirty="0">
                <a:latin typeface="+mj-lt"/>
              </a:rPr>
              <a:t>?  c) How is </a:t>
            </a:r>
            <a:r>
              <a:rPr lang="tr-TR" dirty="0" err="1">
                <a:latin typeface="+mj-lt"/>
              </a:rPr>
              <a:t>that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output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be </a:t>
            </a:r>
            <a:r>
              <a:rPr lang="tr-TR" dirty="0" err="1">
                <a:latin typeface="+mj-lt"/>
              </a:rPr>
              <a:t>produced</a:t>
            </a:r>
            <a:r>
              <a:rPr lang="tr-TR" dirty="0">
                <a:latin typeface="+mj-lt"/>
              </a:rPr>
              <a:t>? d) </a:t>
            </a:r>
            <a:r>
              <a:rPr lang="tr-TR" dirty="0" err="1">
                <a:latin typeface="+mj-lt"/>
              </a:rPr>
              <a:t>Who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receive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output</a:t>
            </a:r>
            <a:r>
              <a:rPr lang="tr-TR" dirty="0">
                <a:latin typeface="+mj-lt"/>
              </a:rPr>
              <a:t>? e) Can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system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adapt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466859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C0B19E8-D06D-4450-9B16-A22777F24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Econ105, </a:t>
            </a:r>
            <a:r>
              <a:rPr lang="tr-TR" sz="3200" dirty="0" err="1"/>
              <a:t>Week</a:t>
            </a:r>
            <a:r>
              <a:rPr lang="tr-TR" sz="3200" dirty="0"/>
              <a:t> 3, 1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51BED42-112C-4D7A-BBF8-BB013E4BCB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>
                <a:latin typeface="+mj-lt"/>
              </a:rPr>
              <a:t>This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week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will</a:t>
            </a:r>
            <a:r>
              <a:rPr lang="tr-TR" dirty="0">
                <a:latin typeface="+mj-lt"/>
              </a:rPr>
              <a:t> talk </a:t>
            </a:r>
            <a:r>
              <a:rPr lang="tr-TR" dirty="0" err="1">
                <a:latin typeface="+mj-lt"/>
              </a:rPr>
              <a:t>about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meaning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them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Another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subject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pure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capitalism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market </a:t>
            </a:r>
            <a:r>
              <a:rPr lang="tr-TR" dirty="0" err="1">
                <a:latin typeface="+mj-lt"/>
              </a:rPr>
              <a:t>economy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Let</a:t>
            </a:r>
            <a:r>
              <a:rPr lang="tr-TR" dirty="0">
                <a:latin typeface="+mj-lt"/>
              </a:rPr>
              <a:t> us </a:t>
            </a:r>
            <a:r>
              <a:rPr lang="tr-TR" dirty="0" err="1">
                <a:latin typeface="+mj-lt"/>
              </a:rPr>
              <a:t>begin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with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is a </a:t>
            </a:r>
            <a:r>
              <a:rPr lang="tr-TR" dirty="0" err="1">
                <a:latin typeface="+mj-lt"/>
              </a:rPr>
              <a:t>schedule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a </a:t>
            </a:r>
            <a:r>
              <a:rPr lang="tr-TR" dirty="0" err="1">
                <a:latin typeface="+mj-lt"/>
              </a:rPr>
              <a:t>curve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showing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various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amounts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product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consumersre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willing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able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purchase</a:t>
            </a:r>
            <a:r>
              <a:rPr lang="tr-TR" dirty="0">
                <a:latin typeface="+mj-lt"/>
              </a:rPr>
              <a:t> at </a:t>
            </a:r>
            <a:r>
              <a:rPr lang="tr-TR" dirty="0" err="1">
                <a:latin typeface="+mj-lt"/>
              </a:rPr>
              <a:t>each</a:t>
            </a:r>
            <a:r>
              <a:rPr lang="tr-TR" dirty="0">
                <a:latin typeface="+mj-lt"/>
              </a:rPr>
              <a:t> of a </a:t>
            </a:r>
            <a:r>
              <a:rPr lang="tr-TR" dirty="0" err="1">
                <a:latin typeface="+mj-lt"/>
              </a:rPr>
              <a:t>series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possible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during</a:t>
            </a:r>
            <a:r>
              <a:rPr lang="tr-TR" dirty="0">
                <a:latin typeface="+mj-lt"/>
              </a:rPr>
              <a:t> a </a:t>
            </a:r>
            <a:r>
              <a:rPr lang="tr-TR" dirty="0" err="1">
                <a:latin typeface="+mj-lt"/>
              </a:rPr>
              <a:t>specified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period</a:t>
            </a:r>
            <a:r>
              <a:rPr lang="tr-TR" dirty="0">
                <a:latin typeface="+mj-lt"/>
              </a:rPr>
              <a:t> time.</a:t>
            </a:r>
          </a:p>
          <a:p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(TL)        </a:t>
            </a:r>
            <a:r>
              <a:rPr lang="tr-TR" dirty="0" err="1">
                <a:latin typeface="+mj-lt"/>
              </a:rPr>
              <a:t>Quantity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unit</a:t>
            </a:r>
            <a:r>
              <a:rPr lang="tr-TR" dirty="0">
                <a:latin typeface="+mj-lt"/>
              </a:rPr>
              <a:t>)</a:t>
            </a:r>
          </a:p>
          <a:p>
            <a:r>
              <a:rPr lang="tr-TR" sz="1800" dirty="0">
                <a:latin typeface="+mj-lt"/>
              </a:rPr>
              <a:t>  5                                            10</a:t>
            </a:r>
          </a:p>
          <a:p>
            <a:r>
              <a:rPr lang="tr-TR" sz="1800" dirty="0">
                <a:latin typeface="+mj-lt"/>
              </a:rPr>
              <a:t>  4                                            20</a:t>
            </a:r>
          </a:p>
          <a:p>
            <a:r>
              <a:rPr lang="tr-TR" sz="1800" dirty="0">
                <a:latin typeface="+mj-lt"/>
              </a:rPr>
              <a:t>  3                                            35</a:t>
            </a:r>
          </a:p>
          <a:p>
            <a:r>
              <a:rPr lang="tr-TR" sz="1800" dirty="0">
                <a:latin typeface="+mj-lt"/>
              </a:rPr>
              <a:t>  2                                            55</a:t>
            </a:r>
          </a:p>
          <a:p>
            <a:r>
              <a:rPr lang="tr-TR" sz="1800" dirty="0">
                <a:latin typeface="+mj-lt"/>
              </a:rPr>
              <a:t>  1                                            80   </a:t>
            </a:r>
          </a:p>
          <a:p>
            <a:r>
              <a:rPr lang="tr-TR" sz="1800" dirty="0" err="1">
                <a:latin typeface="+mj-lt"/>
              </a:rPr>
              <a:t>Graph</a:t>
            </a:r>
            <a:r>
              <a:rPr lang="tr-TR" sz="1800" dirty="0">
                <a:latin typeface="+mj-lt"/>
              </a:rPr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3315744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BABD5A9-9979-4BB4-B505-B88D1F45D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Econ105, </a:t>
            </a:r>
            <a:r>
              <a:rPr lang="tr-TR" sz="3200" dirty="0" err="1"/>
              <a:t>Week</a:t>
            </a:r>
            <a:r>
              <a:rPr lang="tr-TR" sz="3200" dirty="0"/>
              <a:t> 3, 2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5C9CEB-EE63-431C-823E-B73F7186A9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>
                <a:latin typeface="+mj-lt"/>
              </a:rPr>
              <a:t>Law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Demand</a:t>
            </a:r>
            <a:endParaRPr lang="tr-TR" dirty="0">
              <a:latin typeface="+mj-lt"/>
            </a:endParaRPr>
          </a:p>
          <a:p>
            <a:r>
              <a:rPr lang="tr-TR" dirty="0" err="1">
                <a:latin typeface="+mj-lt"/>
              </a:rPr>
              <a:t>All</a:t>
            </a:r>
            <a:r>
              <a:rPr lang="tr-TR" dirty="0">
                <a:latin typeface="+mj-lt"/>
              </a:rPr>
              <a:t> else </a:t>
            </a:r>
            <a:r>
              <a:rPr lang="tr-TR" dirty="0" err="1">
                <a:latin typeface="+mj-lt"/>
              </a:rPr>
              <a:t>equal</a:t>
            </a:r>
            <a:r>
              <a:rPr lang="tr-TR" dirty="0">
                <a:latin typeface="+mj-lt"/>
              </a:rPr>
              <a:t> (‘’</a:t>
            </a:r>
            <a:r>
              <a:rPr lang="tr-TR" dirty="0" err="1">
                <a:latin typeface="+mj-lt"/>
              </a:rPr>
              <a:t>other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things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equal</a:t>
            </a:r>
            <a:r>
              <a:rPr lang="tr-TR" dirty="0">
                <a:latin typeface="+mj-lt"/>
              </a:rPr>
              <a:t>’’=</a:t>
            </a:r>
            <a:r>
              <a:rPr lang="tr-TR" i="1" dirty="0" err="1">
                <a:latin typeface="+mj-lt"/>
              </a:rPr>
              <a:t>ceteris</a:t>
            </a:r>
            <a:r>
              <a:rPr lang="tr-TR" i="1" dirty="0">
                <a:latin typeface="+mj-lt"/>
              </a:rPr>
              <a:t> </a:t>
            </a:r>
            <a:r>
              <a:rPr lang="tr-TR" i="1" dirty="0" err="1">
                <a:latin typeface="+mj-lt"/>
              </a:rPr>
              <a:t>paribus</a:t>
            </a:r>
            <a:r>
              <a:rPr lang="tr-TR" dirty="0">
                <a:latin typeface="+mj-lt"/>
              </a:rPr>
              <a:t>) as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falls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quantity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rises</a:t>
            </a:r>
            <a:r>
              <a:rPr lang="tr-TR" dirty="0">
                <a:latin typeface="+mj-lt"/>
              </a:rPr>
              <a:t>;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as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rises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quantity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falls</a:t>
            </a:r>
            <a:r>
              <a:rPr lang="tr-TR" dirty="0">
                <a:latin typeface="+mj-lt"/>
              </a:rPr>
              <a:t>; </a:t>
            </a:r>
            <a:r>
              <a:rPr lang="tr-TR" dirty="0" err="1">
                <a:latin typeface="+mj-lt"/>
              </a:rPr>
              <a:t>i.e</a:t>
            </a:r>
            <a:r>
              <a:rPr lang="tr-TR" dirty="0">
                <a:latin typeface="+mj-lt"/>
              </a:rPr>
              <a:t>., a </a:t>
            </a:r>
            <a:r>
              <a:rPr lang="tr-TR" dirty="0" err="1">
                <a:latin typeface="+mj-lt"/>
              </a:rPr>
              <a:t>negative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inverse</a:t>
            </a:r>
            <a:r>
              <a:rPr lang="tr-TR" dirty="0">
                <a:latin typeface="+mj-lt"/>
              </a:rPr>
              <a:t>) </a:t>
            </a:r>
            <a:r>
              <a:rPr lang="tr-TR" dirty="0" err="1">
                <a:latin typeface="+mj-lt"/>
              </a:rPr>
              <a:t>relation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between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quantity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demanded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difference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between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quantity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demanded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explains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negative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relation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>
                <a:latin typeface="+mj-lt"/>
              </a:rPr>
              <a:t>1. </a:t>
            </a:r>
            <a:r>
              <a:rPr lang="tr-TR" dirty="0" err="1">
                <a:latin typeface="+mj-lt"/>
              </a:rPr>
              <a:t>Common</a:t>
            </a:r>
            <a:r>
              <a:rPr lang="tr-TR" dirty="0">
                <a:latin typeface="+mj-lt"/>
              </a:rPr>
              <a:t> sense</a:t>
            </a:r>
          </a:p>
          <a:p>
            <a:r>
              <a:rPr lang="tr-TR" dirty="0">
                <a:latin typeface="+mj-lt"/>
              </a:rPr>
              <a:t>2. </a:t>
            </a:r>
            <a:r>
              <a:rPr lang="tr-TR" dirty="0" err="1">
                <a:latin typeface="+mj-lt"/>
              </a:rPr>
              <a:t>Diminishing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marginal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utility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3.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effect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substitution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effect</a:t>
            </a:r>
            <a:r>
              <a:rPr lang="tr-TR" dirty="0"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61448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425BD8F-DDD0-45D7-A078-75186176C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3, 3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26924C1-17D9-4457-9992-312DC54D7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curve</a:t>
            </a:r>
            <a:endParaRPr lang="tr-TR" dirty="0">
              <a:latin typeface="+mj-lt"/>
            </a:endParaRPr>
          </a:p>
          <a:p>
            <a:r>
              <a:rPr lang="tr-TR" dirty="0" err="1">
                <a:latin typeface="+mj-lt"/>
              </a:rPr>
              <a:t>Individual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market </a:t>
            </a:r>
            <a:r>
              <a:rPr lang="tr-TR" dirty="0" err="1">
                <a:latin typeface="+mj-lt"/>
              </a:rPr>
              <a:t>demand</a:t>
            </a:r>
            <a:endParaRPr lang="tr-TR" dirty="0">
              <a:latin typeface="+mj-lt"/>
            </a:endParaRPr>
          </a:p>
          <a:p>
            <a:r>
              <a:rPr lang="tr-TR" sz="2000" dirty="0" err="1">
                <a:latin typeface="+mj-lt"/>
              </a:rPr>
              <a:t>Price</a:t>
            </a:r>
            <a:r>
              <a:rPr lang="tr-TR" sz="2000" dirty="0">
                <a:latin typeface="+mj-lt"/>
              </a:rPr>
              <a:t>     First     Second    Third    Total </a:t>
            </a:r>
            <a:r>
              <a:rPr lang="tr-TR" sz="2000" dirty="0" err="1">
                <a:latin typeface="+mj-lt"/>
              </a:rPr>
              <a:t>quantity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demanded</a:t>
            </a:r>
            <a:endParaRPr lang="tr-TR" sz="2000" dirty="0">
              <a:latin typeface="+mj-lt"/>
            </a:endParaRPr>
          </a:p>
          <a:p>
            <a:r>
              <a:rPr lang="tr-TR" sz="2000" dirty="0">
                <a:latin typeface="+mj-lt"/>
              </a:rPr>
              <a:t>               </a:t>
            </a:r>
            <a:r>
              <a:rPr lang="tr-TR" sz="2000" dirty="0" err="1">
                <a:latin typeface="+mj-lt"/>
              </a:rPr>
              <a:t>buyer</a:t>
            </a:r>
            <a:r>
              <a:rPr lang="tr-TR" sz="2000" dirty="0">
                <a:latin typeface="+mj-lt"/>
              </a:rPr>
              <a:t>   </a:t>
            </a:r>
            <a:r>
              <a:rPr lang="tr-TR" sz="2000" dirty="0" err="1">
                <a:latin typeface="+mj-lt"/>
              </a:rPr>
              <a:t>buyer</a:t>
            </a:r>
            <a:r>
              <a:rPr lang="tr-TR" sz="2000" dirty="0">
                <a:latin typeface="+mj-lt"/>
              </a:rPr>
              <a:t>      </a:t>
            </a:r>
            <a:r>
              <a:rPr lang="tr-TR" sz="2000" dirty="0" err="1">
                <a:latin typeface="+mj-lt"/>
              </a:rPr>
              <a:t>buyer</a:t>
            </a:r>
            <a:r>
              <a:rPr lang="tr-TR" sz="2000" dirty="0">
                <a:latin typeface="+mj-lt"/>
              </a:rPr>
              <a:t> </a:t>
            </a:r>
          </a:p>
          <a:p>
            <a:r>
              <a:rPr lang="tr-TR" sz="2000" dirty="0">
                <a:latin typeface="+mj-lt"/>
              </a:rPr>
              <a:t>   5            10  +   12      +     8          =   30</a:t>
            </a:r>
          </a:p>
          <a:p>
            <a:r>
              <a:rPr lang="tr-TR" sz="2000" dirty="0">
                <a:latin typeface="+mj-lt"/>
              </a:rPr>
              <a:t>   4            20  +   23      +    17         =   60</a:t>
            </a:r>
          </a:p>
          <a:p>
            <a:r>
              <a:rPr lang="tr-TR" sz="2000" dirty="0">
                <a:latin typeface="+mj-lt"/>
              </a:rPr>
              <a:t>   3            35  +   39      +    26          = 100</a:t>
            </a:r>
          </a:p>
          <a:p>
            <a:r>
              <a:rPr lang="tr-TR" sz="2000" dirty="0">
                <a:latin typeface="+mj-lt"/>
              </a:rPr>
              <a:t>   2            55  +   60      +    39          = 154</a:t>
            </a:r>
          </a:p>
          <a:p>
            <a:r>
              <a:rPr lang="tr-TR" sz="2000" dirty="0">
                <a:latin typeface="+mj-lt"/>
              </a:rPr>
              <a:t>   1            80  +   87      +    54          = 221</a:t>
            </a:r>
          </a:p>
          <a:p>
            <a:r>
              <a:rPr lang="tr-TR" sz="2000" dirty="0" err="1">
                <a:latin typeface="+mj-lt"/>
              </a:rPr>
              <a:t>Graph</a:t>
            </a:r>
            <a:r>
              <a:rPr lang="tr-TR" sz="2000" dirty="0">
                <a:latin typeface="+mj-lt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2228672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AD0CAD3-DC88-4991-A6B0-9AD122C9C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3, 4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56FC6D-5220-4E77-B7C6-4B5F4F8F5E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+mj-lt"/>
              </a:rPr>
              <a:t>Determinants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demand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        a)</a:t>
            </a:r>
            <a:r>
              <a:rPr lang="tr-TR" dirty="0" err="1">
                <a:latin typeface="+mj-lt"/>
              </a:rPr>
              <a:t>Prices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related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goods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substitutes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complements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unrelated</a:t>
            </a:r>
            <a:r>
              <a:rPr lang="tr-TR" dirty="0">
                <a:latin typeface="+mj-lt"/>
              </a:rPr>
              <a:t>)</a:t>
            </a:r>
          </a:p>
          <a:p>
            <a:r>
              <a:rPr lang="tr-TR" dirty="0">
                <a:latin typeface="+mj-lt"/>
              </a:rPr>
              <a:t>        b)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(normal </a:t>
            </a:r>
            <a:r>
              <a:rPr lang="tr-TR" dirty="0" err="1">
                <a:latin typeface="+mj-lt"/>
              </a:rPr>
              <a:t>goods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inferior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goods</a:t>
            </a:r>
            <a:r>
              <a:rPr lang="tr-TR" dirty="0">
                <a:latin typeface="+mj-lt"/>
              </a:rPr>
              <a:t>)</a:t>
            </a:r>
          </a:p>
          <a:p>
            <a:r>
              <a:rPr lang="tr-TR" dirty="0">
                <a:latin typeface="+mj-lt"/>
              </a:rPr>
              <a:t>        c)</a:t>
            </a:r>
            <a:r>
              <a:rPr lang="tr-TR" dirty="0" err="1">
                <a:latin typeface="+mj-lt"/>
              </a:rPr>
              <a:t>Tastes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choices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        d)</a:t>
            </a:r>
            <a:r>
              <a:rPr lang="tr-TR" dirty="0" err="1">
                <a:latin typeface="+mj-lt"/>
              </a:rPr>
              <a:t>Number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buyers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        e)</a:t>
            </a:r>
            <a:r>
              <a:rPr lang="tr-TR" dirty="0" err="1">
                <a:latin typeface="+mj-lt"/>
              </a:rPr>
              <a:t>Expectations</a:t>
            </a:r>
            <a:endParaRPr lang="tr-TR" dirty="0">
              <a:latin typeface="+mj-lt"/>
            </a:endParaRPr>
          </a:p>
          <a:p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demand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A </a:t>
            </a:r>
            <a:r>
              <a:rPr lang="tr-TR" dirty="0" err="1">
                <a:latin typeface="+mj-lt"/>
              </a:rPr>
              <a:t>short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question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Outline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condition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an </a:t>
            </a:r>
            <a:r>
              <a:rPr lang="tr-TR" dirty="0" err="1">
                <a:latin typeface="+mj-lt"/>
              </a:rPr>
              <a:t>increase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8847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795DB0-A621-4E54-AB70-2B2FB1591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3, 5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113B580-2B95-415A-96EC-12D2832427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931" y="1690688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tr-TR" dirty="0" err="1">
                <a:latin typeface="+mj-lt"/>
              </a:rPr>
              <a:t>Changes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quantity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demanded</a:t>
            </a:r>
            <a:r>
              <a:rPr lang="tr-TR" dirty="0">
                <a:latin typeface="+mj-lt"/>
              </a:rPr>
              <a:t>. (</a:t>
            </a:r>
            <a:r>
              <a:rPr lang="tr-TR" dirty="0" err="1">
                <a:latin typeface="+mj-lt"/>
              </a:rPr>
              <a:t>Graph</a:t>
            </a:r>
            <a:r>
              <a:rPr lang="tr-TR" dirty="0">
                <a:latin typeface="+mj-lt"/>
              </a:rPr>
              <a:t> 3)</a:t>
            </a:r>
          </a:p>
          <a:p>
            <a:r>
              <a:rPr lang="tr-TR" dirty="0" err="1">
                <a:latin typeface="+mj-lt"/>
              </a:rPr>
              <a:t>Now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its</a:t>
            </a:r>
            <a:r>
              <a:rPr lang="tr-TR" dirty="0">
                <a:latin typeface="+mj-lt"/>
              </a:rPr>
              <a:t> time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talk on 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 is a </a:t>
            </a:r>
            <a:r>
              <a:rPr lang="tr-TR" dirty="0" err="1">
                <a:latin typeface="+mj-lt"/>
              </a:rPr>
              <a:t>schedule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a </a:t>
            </a:r>
            <a:r>
              <a:rPr lang="tr-TR" dirty="0" err="1">
                <a:latin typeface="+mj-lt"/>
              </a:rPr>
              <a:t>curve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showing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amounts</a:t>
            </a:r>
            <a:r>
              <a:rPr lang="tr-TR" dirty="0">
                <a:latin typeface="+mj-lt"/>
              </a:rPr>
              <a:t> of a </a:t>
            </a:r>
            <a:r>
              <a:rPr lang="tr-TR" dirty="0" err="1">
                <a:latin typeface="+mj-lt"/>
              </a:rPr>
              <a:t>product</a:t>
            </a:r>
            <a:r>
              <a:rPr lang="tr-TR" dirty="0">
                <a:latin typeface="+mj-lt"/>
              </a:rPr>
              <a:t> a </a:t>
            </a:r>
            <a:r>
              <a:rPr lang="tr-TR" dirty="0" err="1">
                <a:latin typeface="+mj-lt"/>
              </a:rPr>
              <a:t>producer</a:t>
            </a:r>
            <a:r>
              <a:rPr lang="tr-TR" dirty="0">
                <a:latin typeface="+mj-lt"/>
              </a:rPr>
              <a:t> is  </a:t>
            </a:r>
            <a:r>
              <a:rPr lang="tr-TR" dirty="0" err="1">
                <a:latin typeface="+mj-lt"/>
              </a:rPr>
              <a:t>willing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able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produce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make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available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sale</a:t>
            </a:r>
            <a:r>
              <a:rPr lang="tr-TR" dirty="0">
                <a:latin typeface="+mj-lt"/>
              </a:rPr>
              <a:t>  at </a:t>
            </a:r>
            <a:r>
              <a:rPr lang="tr-TR" dirty="0" err="1">
                <a:latin typeface="+mj-lt"/>
              </a:rPr>
              <a:t>each</a:t>
            </a:r>
            <a:r>
              <a:rPr lang="tr-TR" dirty="0">
                <a:latin typeface="+mj-lt"/>
              </a:rPr>
              <a:t> of a </a:t>
            </a:r>
            <a:r>
              <a:rPr lang="tr-TR" dirty="0" err="1">
                <a:latin typeface="+mj-lt"/>
              </a:rPr>
              <a:t>series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possible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during</a:t>
            </a:r>
            <a:r>
              <a:rPr lang="tr-TR" dirty="0">
                <a:latin typeface="+mj-lt"/>
              </a:rPr>
              <a:t> a </a:t>
            </a:r>
            <a:r>
              <a:rPr lang="tr-TR" dirty="0" err="1">
                <a:latin typeface="+mj-lt"/>
              </a:rPr>
              <a:t>specified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period</a:t>
            </a:r>
            <a:r>
              <a:rPr lang="tr-TR" dirty="0">
                <a:latin typeface="+mj-lt"/>
              </a:rPr>
              <a:t> time.</a:t>
            </a:r>
          </a:p>
          <a:p>
            <a:r>
              <a:rPr lang="tr-TR" sz="2200" dirty="0" err="1"/>
              <a:t>Price</a:t>
            </a:r>
            <a:r>
              <a:rPr lang="tr-TR" sz="2200" dirty="0"/>
              <a:t> (TL)        </a:t>
            </a:r>
            <a:r>
              <a:rPr lang="tr-TR" sz="2200" dirty="0" err="1"/>
              <a:t>Quantity</a:t>
            </a:r>
            <a:r>
              <a:rPr lang="tr-TR" sz="2200" dirty="0"/>
              <a:t> (</a:t>
            </a:r>
            <a:r>
              <a:rPr lang="tr-TR" sz="2200" dirty="0" err="1"/>
              <a:t>unit</a:t>
            </a:r>
            <a:r>
              <a:rPr lang="tr-TR" sz="2200" dirty="0"/>
              <a:t>)</a:t>
            </a:r>
          </a:p>
          <a:p>
            <a:r>
              <a:rPr lang="tr-TR" sz="2200" dirty="0"/>
              <a:t>  5                                     60</a:t>
            </a:r>
          </a:p>
          <a:p>
            <a:r>
              <a:rPr lang="tr-TR" sz="2200" dirty="0"/>
              <a:t>  4                                     50</a:t>
            </a:r>
          </a:p>
          <a:p>
            <a:r>
              <a:rPr lang="tr-TR" sz="2200" dirty="0"/>
              <a:t>  3                                     35</a:t>
            </a:r>
          </a:p>
          <a:p>
            <a:r>
              <a:rPr lang="tr-TR" sz="2200" dirty="0"/>
              <a:t>  2                                     20</a:t>
            </a:r>
          </a:p>
          <a:p>
            <a:r>
              <a:rPr lang="tr-TR" sz="2200" dirty="0"/>
              <a:t>  1                                       5   </a:t>
            </a:r>
          </a:p>
          <a:p>
            <a:r>
              <a:rPr lang="tr-TR" sz="2200" dirty="0" err="1"/>
              <a:t>Graph</a:t>
            </a:r>
            <a:r>
              <a:rPr lang="tr-TR" sz="2200" dirty="0"/>
              <a:t> 4</a:t>
            </a:r>
          </a:p>
          <a:p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148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2F86005-3D96-427C-8D26-026304666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3, 6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3D84EF7-C2DF-4F8B-B59C-3A2BA4ED6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>
                <a:latin typeface="+mj-lt"/>
              </a:rPr>
              <a:t>Law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supply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As </a:t>
            </a:r>
            <a:r>
              <a:rPr lang="tr-TR" dirty="0" err="1">
                <a:latin typeface="+mj-lt"/>
              </a:rPr>
              <a:t>prices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rises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corresponding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quantity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supplied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rises</a:t>
            </a:r>
            <a:r>
              <a:rPr lang="tr-TR" dirty="0">
                <a:latin typeface="+mj-lt"/>
              </a:rPr>
              <a:t>; as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falls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quantity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supplied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falls</a:t>
            </a:r>
            <a:r>
              <a:rPr lang="tr-TR" dirty="0">
                <a:latin typeface="+mj-lt"/>
              </a:rPr>
              <a:t>. </a:t>
            </a:r>
          </a:p>
          <a:p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Another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short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question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difference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between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law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law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curve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(</a:t>
            </a:r>
            <a:r>
              <a:rPr lang="tr-TR" dirty="0" err="1">
                <a:latin typeface="+mj-lt"/>
              </a:rPr>
              <a:t>Graph</a:t>
            </a:r>
            <a:r>
              <a:rPr lang="tr-TR" dirty="0">
                <a:latin typeface="+mj-lt"/>
              </a:rPr>
              <a:t> 5)</a:t>
            </a:r>
          </a:p>
          <a:p>
            <a:r>
              <a:rPr lang="tr-TR" dirty="0" err="1">
                <a:latin typeface="+mj-lt"/>
              </a:rPr>
              <a:t>Determinants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supply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    a)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resource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prices</a:t>
            </a:r>
            <a:r>
              <a:rPr lang="tr-TR" dirty="0">
                <a:latin typeface="+mj-lt"/>
              </a:rPr>
              <a:t>,</a:t>
            </a:r>
          </a:p>
          <a:p>
            <a:r>
              <a:rPr lang="tr-TR" dirty="0">
                <a:latin typeface="+mj-lt"/>
              </a:rPr>
              <a:t>    b)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technique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production</a:t>
            </a:r>
            <a:r>
              <a:rPr lang="tr-TR" dirty="0">
                <a:latin typeface="+mj-lt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350193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0EEE90C-FFEF-4845-9095-CB0BC7628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3, 7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1BA3DF5-C424-4A98-98D0-B398D3127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+mj-lt"/>
              </a:rPr>
              <a:t>       c) </a:t>
            </a:r>
            <a:r>
              <a:rPr lang="tr-TR" dirty="0" err="1">
                <a:latin typeface="+mj-lt"/>
              </a:rPr>
              <a:t>Taxes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subsidies</a:t>
            </a:r>
            <a:r>
              <a:rPr lang="tr-TR" dirty="0">
                <a:latin typeface="+mj-lt"/>
              </a:rPr>
              <a:t>,</a:t>
            </a:r>
          </a:p>
          <a:p>
            <a:r>
              <a:rPr lang="tr-TR" dirty="0">
                <a:latin typeface="+mj-lt"/>
              </a:rPr>
              <a:t>       d) </a:t>
            </a:r>
            <a:r>
              <a:rPr lang="tr-TR" dirty="0" err="1">
                <a:latin typeface="+mj-lt"/>
              </a:rPr>
              <a:t>Prices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other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goods</a:t>
            </a:r>
            <a:r>
              <a:rPr lang="tr-TR" dirty="0">
                <a:latin typeface="+mj-lt"/>
              </a:rPr>
              <a:t>,</a:t>
            </a:r>
          </a:p>
          <a:p>
            <a:r>
              <a:rPr lang="tr-TR" dirty="0">
                <a:latin typeface="+mj-lt"/>
              </a:rPr>
              <a:t>       e)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number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sellers</a:t>
            </a:r>
            <a:r>
              <a:rPr lang="tr-TR" dirty="0">
                <a:latin typeface="+mj-lt"/>
              </a:rPr>
              <a:t>,</a:t>
            </a:r>
          </a:p>
          <a:p>
            <a:r>
              <a:rPr lang="tr-TR" dirty="0">
                <a:latin typeface="+mj-lt"/>
              </a:rPr>
              <a:t>       f )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expectations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A </a:t>
            </a:r>
            <a:r>
              <a:rPr lang="tr-TR" dirty="0" err="1">
                <a:latin typeface="+mj-lt"/>
              </a:rPr>
              <a:t>short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question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again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difference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between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determinants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determinants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? Is </a:t>
            </a:r>
            <a:r>
              <a:rPr lang="tr-TR" dirty="0" err="1">
                <a:latin typeface="+mj-lt"/>
              </a:rPr>
              <a:t>there</a:t>
            </a:r>
            <a:r>
              <a:rPr lang="tr-TR" dirty="0">
                <a:latin typeface="+mj-lt"/>
              </a:rPr>
              <a:t> a </a:t>
            </a:r>
            <a:r>
              <a:rPr lang="tr-TR" dirty="0" err="1">
                <a:latin typeface="+mj-lt"/>
              </a:rPr>
              <a:t>common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one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quantity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supplied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(</a:t>
            </a:r>
            <a:r>
              <a:rPr lang="tr-TR" dirty="0" err="1">
                <a:latin typeface="+mj-lt"/>
              </a:rPr>
              <a:t>Graph</a:t>
            </a:r>
            <a:r>
              <a:rPr lang="tr-TR" dirty="0">
                <a:latin typeface="+mj-lt"/>
              </a:rPr>
              <a:t> 6)</a:t>
            </a:r>
          </a:p>
        </p:txBody>
      </p:sp>
    </p:spTree>
    <p:extLst>
      <p:ext uri="{BB962C8B-B14F-4D97-AF65-F5344CB8AC3E}">
        <p14:creationId xmlns:p14="http://schemas.microsoft.com/office/powerpoint/2010/main" val="1442185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5383AC4-1B78-44D6-A4C1-239062EC2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3, 8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C07AD2B-2BCC-4401-8B87-1746E4E67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: Market </a:t>
            </a:r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Graph</a:t>
            </a:r>
            <a:r>
              <a:rPr lang="tr-TR" dirty="0">
                <a:latin typeface="+mj-lt"/>
              </a:rPr>
              <a:t> 7,8)</a:t>
            </a:r>
          </a:p>
          <a:p>
            <a:r>
              <a:rPr lang="tr-TR" dirty="0" err="1">
                <a:latin typeface="+mj-lt"/>
              </a:rPr>
              <a:t>Surpluses</a:t>
            </a:r>
            <a:endParaRPr lang="tr-TR" dirty="0">
              <a:latin typeface="+mj-lt"/>
            </a:endParaRPr>
          </a:p>
          <a:p>
            <a:r>
              <a:rPr lang="tr-TR" dirty="0" err="1">
                <a:latin typeface="+mj-lt"/>
              </a:rPr>
              <a:t>Shortages</a:t>
            </a:r>
            <a:endParaRPr lang="tr-TR" dirty="0">
              <a:latin typeface="+mj-lt"/>
            </a:endParaRPr>
          </a:p>
          <a:p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quantity</a:t>
            </a:r>
            <a:endParaRPr lang="tr-TR" dirty="0">
              <a:latin typeface="+mj-lt"/>
            </a:endParaRPr>
          </a:p>
          <a:p>
            <a:pPr lvl="1"/>
            <a:r>
              <a:rPr lang="tr-TR" sz="2600" dirty="0" err="1">
                <a:latin typeface="+mj-lt"/>
              </a:rPr>
              <a:t>Qs</a:t>
            </a:r>
            <a:r>
              <a:rPr lang="tr-TR" sz="2600" dirty="0">
                <a:latin typeface="+mj-lt"/>
              </a:rPr>
              <a:t>            P (TL)         </a:t>
            </a:r>
            <a:r>
              <a:rPr lang="tr-TR" sz="2600" dirty="0" err="1">
                <a:latin typeface="+mj-lt"/>
              </a:rPr>
              <a:t>Qd</a:t>
            </a:r>
            <a:r>
              <a:rPr lang="tr-TR" sz="2600" dirty="0">
                <a:latin typeface="+mj-lt"/>
              </a:rPr>
              <a:t>         </a:t>
            </a:r>
            <a:r>
              <a:rPr lang="tr-TR" sz="2600" dirty="0" err="1">
                <a:latin typeface="+mj-lt"/>
              </a:rPr>
              <a:t>Surplus</a:t>
            </a:r>
            <a:r>
              <a:rPr lang="tr-TR" sz="2600" dirty="0">
                <a:latin typeface="+mj-lt"/>
              </a:rPr>
              <a:t> (+)/</a:t>
            </a:r>
            <a:r>
              <a:rPr lang="tr-TR" sz="2600" dirty="0" err="1">
                <a:latin typeface="+mj-lt"/>
              </a:rPr>
              <a:t>shortage</a:t>
            </a:r>
            <a:r>
              <a:rPr lang="tr-TR" sz="2600" dirty="0">
                <a:latin typeface="+mj-lt"/>
              </a:rPr>
              <a:t> (-)</a:t>
            </a:r>
          </a:p>
          <a:p>
            <a:r>
              <a:rPr lang="tr-TR" sz="2600" dirty="0">
                <a:latin typeface="+mj-lt"/>
              </a:rPr>
              <a:t>12,000     5              2,000        +10,000</a:t>
            </a:r>
          </a:p>
          <a:p>
            <a:r>
              <a:rPr lang="tr-TR" sz="2600" dirty="0">
                <a:latin typeface="+mj-lt"/>
              </a:rPr>
              <a:t>10,000     4              4,000        +  6, 000</a:t>
            </a:r>
          </a:p>
          <a:p>
            <a:r>
              <a:rPr lang="tr-TR" sz="2600" dirty="0">
                <a:latin typeface="+mj-lt"/>
              </a:rPr>
              <a:t>  7,000     3              7,000               0</a:t>
            </a:r>
          </a:p>
          <a:p>
            <a:r>
              <a:rPr lang="tr-TR" sz="2600" dirty="0">
                <a:latin typeface="+mj-lt"/>
              </a:rPr>
              <a:t>  4,000     2             11,000       -   7,000</a:t>
            </a:r>
          </a:p>
          <a:p>
            <a:r>
              <a:rPr lang="tr-TR" sz="2600" dirty="0">
                <a:latin typeface="+mj-lt"/>
              </a:rPr>
              <a:t>  1,000     1             16,000       -  15,000</a:t>
            </a:r>
          </a:p>
          <a:p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25665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1231</Words>
  <Application>Microsoft Office PowerPoint</Application>
  <PresentationFormat>Geniş ekran</PresentationFormat>
  <Paragraphs>116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Teması</vt:lpstr>
      <vt:lpstr>Econ105, Week 3</vt:lpstr>
      <vt:lpstr>Econ105, Week 3, 1</vt:lpstr>
      <vt:lpstr>Econ105, Week 3, 2</vt:lpstr>
      <vt:lpstr>Econ 105, Week 3, 3</vt:lpstr>
      <vt:lpstr>Econ 105, Week 3, 4</vt:lpstr>
      <vt:lpstr>Econ 105, Week 3, 5</vt:lpstr>
      <vt:lpstr>Econ 105, Week 3, 6</vt:lpstr>
      <vt:lpstr>Econ 105, Week 3, 7</vt:lpstr>
      <vt:lpstr>Econ 105, Week 3, 8</vt:lpstr>
      <vt:lpstr>Econ 105, Week 3, 9</vt:lpstr>
      <vt:lpstr>Econ 105, Week 3, 10</vt:lpstr>
      <vt:lpstr>Econ 105, Week 3, 11</vt:lpstr>
      <vt:lpstr>Econ 105, Week 3, 12</vt:lpstr>
      <vt:lpstr>Econ 105, Week 3, 13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Eco104, Week 3, February 23</dc:title>
  <dc:creator>Mahir Fisunoğlu</dc:creator>
  <cp:lastModifiedBy>Mahir Fisunoğlu</cp:lastModifiedBy>
  <cp:revision>57</cp:revision>
  <dcterms:created xsi:type="dcterms:W3CDTF">2021-02-19T14:49:45Z</dcterms:created>
  <dcterms:modified xsi:type="dcterms:W3CDTF">2023-10-22T18:05:13Z</dcterms:modified>
</cp:coreProperties>
</file>