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85" r:id="rId4"/>
    <p:sldId id="266" r:id="rId5"/>
    <p:sldId id="282" r:id="rId6"/>
    <p:sldId id="267" r:id="rId7"/>
    <p:sldId id="286" r:id="rId8"/>
    <p:sldId id="268" r:id="rId9"/>
    <p:sldId id="283" r:id="rId10"/>
    <p:sldId id="287" r:id="rId11"/>
    <p:sldId id="273" r:id="rId12"/>
    <p:sldId id="270" r:id="rId13"/>
    <p:sldId id="271" r:id="rId14"/>
    <p:sldId id="284" r:id="rId15"/>
    <p:sldId id="292" r:id="rId16"/>
    <p:sldId id="293" r:id="rId17"/>
    <p:sldId id="294" r:id="rId18"/>
    <p:sldId id="295" r:id="rId19"/>
    <p:sldId id="296" r:id="rId20"/>
    <p:sldId id="277" r:id="rId21"/>
    <p:sldId id="297" r:id="rId22"/>
    <p:sldId id="298" r:id="rId23"/>
    <p:sldId id="289" r:id="rId24"/>
    <p:sldId id="290" r:id="rId25"/>
    <p:sldId id="29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067B7-89DA-4FB6-8F98-0B623D0EA6B6}"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tr-TR"/>
        </a:p>
      </dgm:t>
    </dgm:pt>
    <dgm:pt modelId="{00307724-87CA-4B8F-B2DE-D3EB9192B085}">
      <dgm:prSet phldrT="[Metin]" custT="1"/>
      <dgm:spPr/>
      <dgm:t>
        <a:bodyPr/>
        <a:lstStyle/>
        <a:p>
          <a:r>
            <a:rPr lang="tr-TR" sz="3200" b="1" dirty="0">
              <a:solidFill>
                <a:schemeClr val="tx1"/>
              </a:solidFill>
            </a:rPr>
            <a:t>Toplumla   Çalışma</a:t>
          </a:r>
        </a:p>
      </dgm:t>
    </dgm:pt>
    <dgm:pt modelId="{F2279BF1-ED4A-4B6C-B341-4110EA9B0384}" type="parTrans" cxnId="{8B33DB23-3952-49FF-8B93-E47F3176B0EA}">
      <dgm:prSet/>
      <dgm:spPr/>
      <dgm:t>
        <a:bodyPr/>
        <a:lstStyle/>
        <a:p>
          <a:endParaRPr lang="tr-TR"/>
        </a:p>
      </dgm:t>
    </dgm:pt>
    <dgm:pt modelId="{9635D268-84A1-4CEB-9D4A-149379BC80C5}" type="sibTrans" cxnId="{8B33DB23-3952-49FF-8B93-E47F3176B0EA}">
      <dgm:prSet/>
      <dgm:spPr/>
      <dgm:t>
        <a:bodyPr/>
        <a:lstStyle/>
        <a:p>
          <a:endParaRPr lang="tr-TR"/>
        </a:p>
      </dgm:t>
    </dgm:pt>
    <dgm:pt modelId="{1A969BC3-59FE-4704-87B6-F6464045D8A5}">
      <dgm:prSet phldrT="[Metin]" custT="1"/>
      <dgm:spPr/>
      <dgm:t>
        <a:bodyPr/>
        <a:lstStyle/>
        <a:p>
          <a:r>
            <a:rPr lang="tr-TR" sz="2000" b="1" dirty="0"/>
            <a:t>Toplum Örgütlenmesi</a:t>
          </a:r>
        </a:p>
      </dgm:t>
    </dgm:pt>
    <dgm:pt modelId="{5BC8E671-CC4C-4F2F-96E5-AF785D1AD92E}" type="parTrans" cxnId="{D17B8F71-D0D3-466D-9D2E-48BA341B8800}">
      <dgm:prSet/>
      <dgm:spPr/>
      <dgm:t>
        <a:bodyPr/>
        <a:lstStyle/>
        <a:p>
          <a:endParaRPr lang="tr-TR"/>
        </a:p>
      </dgm:t>
    </dgm:pt>
    <dgm:pt modelId="{F4DC72FB-5C08-4E1F-A2DA-A46F3346C328}" type="sibTrans" cxnId="{D17B8F71-D0D3-466D-9D2E-48BA341B8800}">
      <dgm:prSet/>
      <dgm:spPr/>
      <dgm:t>
        <a:bodyPr/>
        <a:lstStyle/>
        <a:p>
          <a:endParaRPr lang="tr-TR"/>
        </a:p>
      </dgm:t>
    </dgm:pt>
    <dgm:pt modelId="{78E1E1E4-E35C-46B2-8522-C33F0E60A519}">
      <dgm:prSet phldrT="[Metin]" custT="1"/>
      <dgm:spPr/>
      <dgm:t>
        <a:bodyPr/>
        <a:lstStyle/>
        <a:p>
          <a:endParaRPr lang="tr-TR" sz="2000" b="1" dirty="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a:p>
          <a:endParaRPr lang="tr-TR" sz="18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Toplum </a:t>
          </a:r>
        </a:p>
        <a:p>
          <a:r>
            <a:rPr lang="tr-TR" sz="1600" b="1" dirty="0">
              <a:latin typeface="Times New Roman" panose="02020603050405020304" pitchFamily="18" charset="0"/>
              <a:cs typeface="Times New Roman" panose="02020603050405020304" pitchFamily="18" charset="0"/>
            </a:rPr>
            <a:t>Kalkınması</a:t>
          </a:r>
        </a:p>
      </dgm:t>
    </dgm:pt>
    <dgm:pt modelId="{278AF964-0F44-4AB0-A7DF-57BC2B852EB3}" type="parTrans" cxnId="{B401B3DB-46E8-40D0-903F-ABE37A972568}">
      <dgm:prSet/>
      <dgm:spPr/>
      <dgm:t>
        <a:bodyPr/>
        <a:lstStyle/>
        <a:p>
          <a:endParaRPr lang="tr-TR"/>
        </a:p>
      </dgm:t>
    </dgm:pt>
    <dgm:pt modelId="{35689EE2-F073-4433-84C2-1653B5BE4FFB}" type="sibTrans" cxnId="{B401B3DB-46E8-40D0-903F-ABE37A972568}">
      <dgm:prSet/>
      <dgm:spPr/>
      <dgm:t>
        <a:bodyPr/>
        <a:lstStyle/>
        <a:p>
          <a:endParaRPr lang="tr-TR"/>
        </a:p>
      </dgm:t>
    </dgm:pt>
    <dgm:pt modelId="{6640D11C-56C0-4993-9172-C05F40665A33}">
      <dgm:prSet phldrT="[Metin]" custT="1"/>
      <dgm:spPr/>
      <dgm:t>
        <a:bodyPr/>
        <a:lstStyle/>
        <a:p>
          <a:r>
            <a:rPr lang="tr-TR" sz="1800" b="1" dirty="0"/>
            <a:t>Sosyal Eylem</a:t>
          </a:r>
        </a:p>
      </dgm:t>
    </dgm:pt>
    <dgm:pt modelId="{C1392929-F053-408A-AE10-BF5C97CDD061}" type="parTrans" cxnId="{D9ABF4A0-B8A1-4959-9F22-2408C07A6F69}">
      <dgm:prSet/>
      <dgm:spPr/>
      <dgm:t>
        <a:bodyPr/>
        <a:lstStyle/>
        <a:p>
          <a:endParaRPr lang="tr-TR"/>
        </a:p>
      </dgm:t>
    </dgm:pt>
    <dgm:pt modelId="{8DAECA82-C55A-4D3B-9C51-5D7D348AE4F5}" type="sibTrans" cxnId="{D9ABF4A0-B8A1-4959-9F22-2408C07A6F69}">
      <dgm:prSet/>
      <dgm:spPr/>
      <dgm:t>
        <a:bodyPr/>
        <a:lstStyle/>
        <a:p>
          <a:endParaRPr lang="tr-TR"/>
        </a:p>
      </dgm:t>
    </dgm:pt>
    <dgm:pt modelId="{2CBA1035-EBCA-4F9B-880D-FF66A93E2E04}">
      <dgm:prSet custT="1"/>
      <dgm:spPr/>
      <dgm:t>
        <a:bodyPr/>
        <a:lstStyle/>
        <a:p>
          <a:endParaRPr lang="tr-TR" sz="2000" b="1" dirty="0"/>
        </a:p>
        <a:p>
          <a:endParaRPr lang="tr-TR" sz="2000" b="1" dirty="0"/>
        </a:p>
        <a:p>
          <a:endParaRPr lang="tr-TR" sz="2000" b="1" dirty="0"/>
        </a:p>
        <a:p>
          <a:endParaRPr lang="tr-TR" sz="2000" b="1" dirty="0"/>
        </a:p>
        <a:p>
          <a:endParaRPr lang="tr-TR" sz="2000" b="1" dirty="0"/>
        </a:p>
        <a:p>
          <a:r>
            <a:rPr lang="tr-TR" sz="2000" b="1" dirty="0"/>
            <a:t>Sosyal Hizmet Araştırması</a:t>
          </a:r>
        </a:p>
      </dgm:t>
    </dgm:pt>
    <dgm:pt modelId="{FAD508BC-FD10-400C-9B8C-D124C5ECA9E6}" type="parTrans" cxnId="{9DBA0DCE-992D-41A4-9D49-FF1ABFF858F8}">
      <dgm:prSet/>
      <dgm:spPr/>
      <dgm:t>
        <a:bodyPr/>
        <a:lstStyle/>
        <a:p>
          <a:endParaRPr lang="tr-TR"/>
        </a:p>
      </dgm:t>
    </dgm:pt>
    <dgm:pt modelId="{18F92B99-EFF6-4629-995A-63C581046417}" type="sibTrans" cxnId="{9DBA0DCE-992D-41A4-9D49-FF1ABFF858F8}">
      <dgm:prSet/>
      <dgm:spPr/>
      <dgm:t>
        <a:bodyPr/>
        <a:lstStyle/>
        <a:p>
          <a:endParaRPr lang="tr-TR"/>
        </a:p>
      </dgm:t>
    </dgm:pt>
    <dgm:pt modelId="{EB607AE0-B90B-4C68-B782-8AA4F3ACE766}" type="pres">
      <dgm:prSet presAssocID="{45F067B7-89DA-4FB6-8F98-0B623D0EA6B6}" presName="Name0" presStyleCnt="0">
        <dgm:presLayoutVars>
          <dgm:chMax val="7"/>
          <dgm:resizeHandles val="exact"/>
        </dgm:presLayoutVars>
      </dgm:prSet>
      <dgm:spPr/>
    </dgm:pt>
    <dgm:pt modelId="{3DB252C3-6220-4CA9-BBF4-6BC3E9DBB557}" type="pres">
      <dgm:prSet presAssocID="{45F067B7-89DA-4FB6-8F98-0B623D0EA6B6}" presName="comp1" presStyleCnt="0"/>
      <dgm:spPr/>
    </dgm:pt>
    <dgm:pt modelId="{E27C3433-0922-4C8A-BE5D-077FF9AE51AF}" type="pres">
      <dgm:prSet presAssocID="{45F067B7-89DA-4FB6-8F98-0B623D0EA6B6}" presName="circle1" presStyleLbl="node1" presStyleIdx="0" presStyleCnt="5" custScaleX="183220" custLinFactNeighborX="6336" custLinFactNeighborY="377"/>
      <dgm:spPr/>
    </dgm:pt>
    <dgm:pt modelId="{67B3C4C4-650D-4773-B58C-2BD6B548A47B}" type="pres">
      <dgm:prSet presAssocID="{45F067B7-89DA-4FB6-8F98-0B623D0EA6B6}" presName="c1text" presStyleLbl="node1" presStyleIdx="0" presStyleCnt="5">
        <dgm:presLayoutVars>
          <dgm:bulletEnabled val="1"/>
        </dgm:presLayoutVars>
      </dgm:prSet>
      <dgm:spPr/>
    </dgm:pt>
    <dgm:pt modelId="{61961CFE-767D-41E9-9908-1E961B7628D5}" type="pres">
      <dgm:prSet presAssocID="{45F067B7-89DA-4FB6-8F98-0B623D0EA6B6}" presName="comp2" presStyleCnt="0"/>
      <dgm:spPr/>
    </dgm:pt>
    <dgm:pt modelId="{C2F34EEB-B3BA-4B62-8F6E-AC0D26D8CDEB}" type="pres">
      <dgm:prSet presAssocID="{45F067B7-89DA-4FB6-8F98-0B623D0EA6B6}" presName="circle2" presStyleLbl="node1" presStyleIdx="1" presStyleCnt="5" custScaleX="113645" custScaleY="91729" custLinFactNeighborX="41757" custLinFactNeighborY="-2622"/>
      <dgm:spPr/>
    </dgm:pt>
    <dgm:pt modelId="{E6973178-A9ED-4B38-9349-74DC181CC232}" type="pres">
      <dgm:prSet presAssocID="{45F067B7-89DA-4FB6-8F98-0B623D0EA6B6}" presName="c2text" presStyleLbl="node1" presStyleIdx="1" presStyleCnt="5">
        <dgm:presLayoutVars>
          <dgm:bulletEnabled val="1"/>
        </dgm:presLayoutVars>
      </dgm:prSet>
      <dgm:spPr/>
    </dgm:pt>
    <dgm:pt modelId="{7C81B3C2-1DF0-4575-B4CE-92B57BFB8F26}" type="pres">
      <dgm:prSet presAssocID="{45F067B7-89DA-4FB6-8F98-0B623D0EA6B6}" presName="comp3" presStyleCnt="0"/>
      <dgm:spPr/>
    </dgm:pt>
    <dgm:pt modelId="{A78C16DC-BE52-4DB3-AA30-8109301D1B8C}" type="pres">
      <dgm:prSet presAssocID="{45F067B7-89DA-4FB6-8F98-0B623D0EA6B6}" presName="circle3" presStyleLbl="node1" presStyleIdx="2" presStyleCnt="5" custScaleX="82011" custScaleY="70824" custLinFactNeighborX="-64809" custLinFactNeighborY="-11145"/>
      <dgm:spPr/>
    </dgm:pt>
    <dgm:pt modelId="{38B49B2F-3B0F-4B44-A4FD-C70A6D5BCBCE}" type="pres">
      <dgm:prSet presAssocID="{45F067B7-89DA-4FB6-8F98-0B623D0EA6B6}" presName="c3text" presStyleLbl="node1" presStyleIdx="2" presStyleCnt="5">
        <dgm:presLayoutVars>
          <dgm:bulletEnabled val="1"/>
        </dgm:presLayoutVars>
      </dgm:prSet>
      <dgm:spPr/>
    </dgm:pt>
    <dgm:pt modelId="{B2337620-E286-407E-8A18-D50D70470C3F}" type="pres">
      <dgm:prSet presAssocID="{45F067B7-89DA-4FB6-8F98-0B623D0EA6B6}" presName="comp4" presStyleCnt="0"/>
      <dgm:spPr/>
    </dgm:pt>
    <dgm:pt modelId="{D7BAF36C-48CF-480D-8C47-AC7B17212F9E}" type="pres">
      <dgm:prSet presAssocID="{45F067B7-89DA-4FB6-8F98-0B623D0EA6B6}" presName="circle4" presStyleLbl="node1" presStyleIdx="3" presStyleCnt="5" custScaleX="85788" custScaleY="86427" custLinFactX="4737" custLinFactNeighborX="100000" custLinFactNeighborY="-33411"/>
      <dgm:spPr/>
    </dgm:pt>
    <dgm:pt modelId="{BD596BDF-F868-47EB-9E69-00DBDCD94A7F}" type="pres">
      <dgm:prSet presAssocID="{45F067B7-89DA-4FB6-8F98-0B623D0EA6B6}" presName="c4text" presStyleLbl="node1" presStyleIdx="3" presStyleCnt="5">
        <dgm:presLayoutVars>
          <dgm:bulletEnabled val="1"/>
        </dgm:presLayoutVars>
      </dgm:prSet>
      <dgm:spPr/>
    </dgm:pt>
    <dgm:pt modelId="{F2AC8C67-6A8B-478D-BF0F-E1DE9DAF976D}" type="pres">
      <dgm:prSet presAssocID="{45F067B7-89DA-4FB6-8F98-0B623D0EA6B6}" presName="comp5" presStyleCnt="0"/>
      <dgm:spPr/>
    </dgm:pt>
    <dgm:pt modelId="{7C2B7584-FE65-439A-BD6B-DDE72F4A17D9}" type="pres">
      <dgm:prSet presAssocID="{45F067B7-89DA-4FB6-8F98-0B623D0EA6B6}" presName="circle5" presStyleLbl="node1" presStyleIdx="4" presStyleCnt="5" custLinFactNeighborX="29762" custLinFactNeighborY="-58390"/>
      <dgm:spPr/>
    </dgm:pt>
    <dgm:pt modelId="{45C4358E-2220-4874-83AF-09D27B407F5E}" type="pres">
      <dgm:prSet presAssocID="{45F067B7-89DA-4FB6-8F98-0B623D0EA6B6}" presName="c5text" presStyleLbl="node1" presStyleIdx="4" presStyleCnt="5">
        <dgm:presLayoutVars>
          <dgm:bulletEnabled val="1"/>
        </dgm:presLayoutVars>
      </dgm:prSet>
      <dgm:spPr/>
    </dgm:pt>
  </dgm:ptLst>
  <dgm:cxnLst>
    <dgm:cxn modelId="{8B33DB23-3952-49FF-8B93-E47F3176B0EA}" srcId="{45F067B7-89DA-4FB6-8F98-0B623D0EA6B6}" destId="{00307724-87CA-4B8F-B2DE-D3EB9192B085}" srcOrd="0" destOrd="0" parTransId="{F2279BF1-ED4A-4B6C-B341-4110EA9B0384}" sibTransId="{9635D268-84A1-4CEB-9D4A-149379BC80C5}"/>
    <dgm:cxn modelId="{20C9522C-B78F-4357-ADC2-CC59048BCD9A}" type="presOf" srcId="{1A969BC3-59FE-4704-87B6-F6464045D8A5}" destId="{C2F34EEB-B3BA-4B62-8F6E-AC0D26D8CDEB}" srcOrd="0" destOrd="0" presId="urn:microsoft.com/office/officeart/2005/8/layout/venn2"/>
    <dgm:cxn modelId="{FD68EC2F-4D83-4008-AE04-2DD2F8370690}" type="presOf" srcId="{2CBA1035-EBCA-4F9B-880D-FF66A93E2E04}" destId="{38B49B2F-3B0F-4B44-A4FD-C70A6D5BCBCE}" srcOrd="1" destOrd="0" presId="urn:microsoft.com/office/officeart/2005/8/layout/venn2"/>
    <dgm:cxn modelId="{72627F49-EB9D-4BEA-BF9B-398840268CC9}" type="presOf" srcId="{78E1E1E4-E35C-46B2-8522-C33F0E60A519}" destId="{D7BAF36C-48CF-480D-8C47-AC7B17212F9E}" srcOrd="0" destOrd="0" presId="urn:microsoft.com/office/officeart/2005/8/layout/venn2"/>
    <dgm:cxn modelId="{A4CE7C4A-6C23-4977-94C9-E4C766052AEA}" type="presOf" srcId="{1A969BC3-59FE-4704-87B6-F6464045D8A5}" destId="{E6973178-A9ED-4B38-9349-74DC181CC232}" srcOrd="1" destOrd="0" presId="urn:microsoft.com/office/officeart/2005/8/layout/venn2"/>
    <dgm:cxn modelId="{5FA8CD6A-5A64-4B53-A493-685AFCEF87BE}" type="presOf" srcId="{2CBA1035-EBCA-4F9B-880D-FF66A93E2E04}" destId="{A78C16DC-BE52-4DB3-AA30-8109301D1B8C}" srcOrd="0" destOrd="0" presId="urn:microsoft.com/office/officeart/2005/8/layout/venn2"/>
    <dgm:cxn modelId="{19BFAB4B-51A3-4851-9751-6538466E8800}" type="presOf" srcId="{45F067B7-89DA-4FB6-8F98-0B623D0EA6B6}" destId="{EB607AE0-B90B-4C68-B782-8AA4F3ACE766}" srcOrd="0" destOrd="0" presId="urn:microsoft.com/office/officeart/2005/8/layout/venn2"/>
    <dgm:cxn modelId="{D17B8F71-D0D3-466D-9D2E-48BA341B8800}" srcId="{45F067B7-89DA-4FB6-8F98-0B623D0EA6B6}" destId="{1A969BC3-59FE-4704-87B6-F6464045D8A5}" srcOrd="1" destOrd="0" parTransId="{5BC8E671-CC4C-4F2F-96E5-AF785D1AD92E}" sibTransId="{F4DC72FB-5C08-4E1F-A2DA-A46F3346C328}"/>
    <dgm:cxn modelId="{96D67774-8B16-4E74-8BA1-15019277D30E}" type="presOf" srcId="{00307724-87CA-4B8F-B2DE-D3EB9192B085}" destId="{67B3C4C4-650D-4773-B58C-2BD6B548A47B}" srcOrd="1" destOrd="0" presId="urn:microsoft.com/office/officeart/2005/8/layout/venn2"/>
    <dgm:cxn modelId="{F9171D85-3974-454F-9058-D2D9D4C81881}" type="presOf" srcId="{6640D11C-56C0-4993-9172-C05F40665A33}" destId="{7C2B7584-FE65-439A-BD6B-DDE72F4A17D9}" srcOrd="0" destOrd="0" presId="urn:microsoft.com/office/officeart/2005/8/layout/venn2"/>
    <dgm:cxn modelId="{EB695596-0C2B-4083-99E5-3E35C4660881}" type="presOf" srcId="{00307724-87CA-4B8F-B2DE-D3EB9192B085}" destId="{E27C3433-0922-4C8A-BE5D-077FF9AE51AF}" srcOrd="0" destOrd="0" presId="urn:microsoft.com/office/officeart/2005/8/layout/venn2"/>
    <dgm:cxn modelId="{D9ABF4A0-B8A1-4959-9F22-2408C07A6F69}" srcId="{45F067B7-89DA-4FB6-8F98-0B623D0EA6B6}" destId="{6640D11C-56C0-4993-9172-C05F40665A33}" srcOrd="4" destOrd="0" parTransId="{C1392929-F053-408A-AE10-BF5C97CDD061}" sibTransId="{8DAECA82-C55A-4D3B-9C51-5D7D348AE4F5}"/>
    <dgm:cxn modelId="{E95C18B0-8D37-425B-BFC1-0C1FC74AB1E3}" type="presOf" srcId="{78E1E1E4-E35C-46B2-8522-C33F0E60A519}" destId="{BD596BDF-F868-47EB-9E69-00DBDCD94A7F}" srcOrd="1" destOrd="0" presId="urn:microsoft.com/office/officeart/2005/8/layout/venn2"/>
    <dgm:cxn modelId="{4ED6E1C4-5E95-4332-93DC-097032A6D42F}" type="presOf" srcId="{6640D11C-56C0-4993-9172-C05F40665A33}" destId="{45C4358E-2220-4874-83AF-09D27B407F5E}" srcOrd="1" destOrd="0" presId="urn:microsoft.com/office/officeart/2005/8/layout/venn2"/>
    <dgm:cxn modelId="{9DBA0DCE-992D-41A4-9D49-FF1ABFF858F8}" srcId="{45F067B7-89DA-4FB6-8F98-0B623D0EA6B6}" destId="{2CBA1035-EBCA-4F9B-880D-FF66A93E2E04}" srcOrd="2" destOrd="0" parTransId="{FAD508BC-FD10-400C-9B8C-D124C5ECA9E6}" sibTransId="{18F92B99-EFF6-4629-995A-63C581046417}"/>
    <dgm:cxn modelId="{B401B3DB-46E8-40D0-903F-ABE37A972568}" srcId="{45F067B7-89DA-4FB6-8F98-0B623D0EA6B6}" destId="{78E1E1E4-E35C-46B2-8522-C33F0E60A519}" srcOrd="3" destOrd="0" parTransId="{278AF964-0F44-4AB0-A7DF-57BC2B852EB3}" sibTransId="{35689EE2-F073-4433-84C2-1653B5BE4FFB}"/>
    <dgm:cxn modelId="{E94130DA-7C2B-4D3B-86AB-67EB9C295D67}" type="presParOf" srcId="{EB607AE0-B90B-4C68-B782-8AA4F3ACE766}" destId="{3DB252C3-6220-4CA9-BBF4-6BC3E9DBB557}" srcOrd="0" destOrd="0" presId="urn:microsoft.com/office/officeart/2005/8/layout/venn2"/>
    <dgm:cxn modelId="{F20C7B3D-68B0-4376-94E2-00261CCB5F3D}" type="presParOf" srcId="{3DB252C3-6220-4CA9-BBF4-6BC3E9DBB557}" destId="{E27C3433-0922-4C8A-BE5D-077FF9AE51AF}" srcOrd="0" destOrd="0" presId="urn:microsoft.com/office/officeart/2005/8/layout/venn2"/>
    <dgm:cxn modelId="{72859C3F-34CF-4112-BBB0-25BAF3CA26DB}" type="presParOf" srcId="{3DB252C3-6220-4CA9-BBF4-6BC3E9DBB557}" destId="{67B3C4C4-650D-4773-B58C-2BD6B548A47B}" srcOrd="1" destOrd="0" presId="urn:microsoft.com/office/officeart/2005/8/layout/venn2"/>
    <dgm:cxn modelId="{4242A314-8EBA-44A5-A873-9334091C7276}" type="presParOf" srcId="{EB607AE0-B90B-4C68-B782-8AA4F3ACE766}" destId="{61961CFE-767D-41E9-9908-1E961B7628D5}" srcOrd="1" destOrd="0" presId="urn:microsoft.com/office/officeart/2005/8/layout/venn2"/>
    <dgm:cxn modelId="{93D87FFF-8F68-4AAF-8EDA-25D182F8CC73}" type="presParOf" srcId="{61961CFE-767D-41E9-9908-1E961B7628D5}" destId="{C2F34EEB-B3BA-4B62-8F6E-AC0D26D8CDEB}" srcOrd="0" destOrd="0" presId="urn:microsoft.com/office/officeart/2005/8/layout/venn2"/>
    <dgm:cxn modelId="{51BE14B0-7EAB-4BA8-AA07-7DB2DF86BB45}" type="presParOf" srcId="{61961CFE-767D-41E9-9908-1E961B7628D5}" destId="{E6973178-A9ED-4B38-9349-74DC181CC232}" srcOrd="1" destOrd="0" presId="urn:microsoft.com/office/officeart/2005/8/layout/venn2"/>
    <dgm:cxn modelId="{D542E46C-1376-4E01-8BED-F553636775E2}" type="presParOf" srcId="{EB607AE0-B90B-4C68-B782-8AA4F3ACE766}" destId="{7C81B3C2-1DF0-4575-B4CE-92B57BFB8F26}" srcOrd="2" destOrd="0" presId="urn:microsoft.com/office/officeart/2005/8/layout/venn2"/>
    <dgm:cxn modelId="{2396A60D-FF5A-4058-B1A1-1A4B6B09D42D}" type="presParOf" srcId="{7C81B3C2-1DF0-4575-B4CE-92B57BFB8F26}" destId="{A78C16DC-BE52-4DB3-AA30-8109301D1B8C}" srcOrd="0" destOrd="0" presId="urn:microsoft.com/office/officeart/2005/8/layout/venn2"/>
    <dgm:cxn modelId="{D1831883-D4D6-4364-BF25-873A93300AB2}" type="presParOf" srcId="{7C81B3C2-1DF0-4575-B4CE-92B57BFB8F26}" destId="{38B49B2F-3B0F-4B44-A4FD-C70A6D5BCBCE}" srcOrd="1" destOrd="0" presId="urn:microsoft.com/office/officeart/2005/8/layout/venn2"/>
    <dgm:cxn modelId="{D96BD0F4-3FAF-4294-8CD6-BF8F7B4A02E6}" type="presParOf" srcId="{EB607AE0-B90B-4C68-B782-8AA4F3ACE766}" destId="{B2337620-E286-407E-8A18-D50D70470C3F}" srcOrd="3" destOrd="0" presId="urn:microsoft.com/office/officeart/2005/8/layout/venn2"/>
    <dgm:cxn modelId="{42CB45CB-EECE-4A62-B3D1-D2704759F0D4}" type="presParOf" srcId="{B2337620-E286-407E-8A18-D50D70470C3F}" destId="{D7BAF36C-48CF-480D-8C47-AC7B17212F9E}" srcOrd="0" destOrd="0" presId="urn:microsoft.com/office/officeart/2005/8/layout/venn2"/>
    <dgm:cxn modelId="{6A8BEA7F-122A-403E-B7A1-E0FA2FDD6AB6}" type="presParOf" srcId="{B2337620-E286-407E-8A18-D50D70470C3F}" destId="{BD596BDF-F868-47EB-9E69-00DBDCD94A7F}" srcOrd="1" destOrd="0" presId="urn:microsoft.com/office/officeart/2005/8/layout/venn2"/>
    <dgm:cxn modelId="{D5C2FCAC-33CB-4A41-BE51-6DA57ACF4B98}" type="presParOf" srcId="{EB607AE0-B90B-4C68-B782-8AA4F3ACE766}" destId="{F2AC8C67-6A8B-478D-BF0F-E1DE9DAF976D}" srcOrd="4" destOrd="0" presId="urn:microsoft.com/office/officeart/2005/8/layout/venn2"/>
    <dgm:cxn modelId="{C0CBDDE1-E7A2-4B14-9B86-22B0C4EB97E9}" type="presParOf" srcId="{F2AC8C67-6A8B-478D-BF0F-E1DE9DAF976D}" destId="{7C2B7584-FE65-439A-BD6B-DDE72F4A17D9}" srcOrd="0" destOrd="0" presId="urn:microsoft.com/office/officeart/2005/8/layout/venn2"/>
    <dgm:cxn modelId="{D53E6DE5-8B86-47F3-A90B-500F9472ED28}" type="presParOf" srcId="{F2AC8C67-6A8B-478D-BF0F-E1DE9DAF976D}" destId="{45C4358E-2220-4874-83AF-09D27B407F5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C3433-0922-4C8A-BE5D-077FF9AE51AF}">
      <dsp:nvSpPr>
        <dsp:cNvPr id="0" name=""/>
        <dsp:cNvSpPr/>
      </dsp:nvSpPr>
      <dsp:spPr>
        <a:xfrm>
          <a:off x="1046617" y="0"/>
          <a:ext cx="10098719" cy="551180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1" kern="1200" dirty="0">
              <a:solidFill>
                <a:schemeClr val="tx1"/>
              </a:solidFill>
            </a:rPr>
            <a:t>Toplumla   Çalışma</a:t>
          </a:r>
        </a:p>
      </dsp:txBody>
      <dsp:txXfrm>
        <a:off x="4202467" y="275589"/>
        <a:ext cx="3787019" cy="551180"/>
      </dsp:txXfrm>
    </dsp:sp>
    <dsp:sp modelId="{C2F34EEB-B3BA-4B62-8F6E-AC0D26D8CDEB}">
      <dsp:nvSpPr>
        <dsp:cNvPr id="0" name=""/>
        <dsp:cNvSpPr/>
      </dsp:nvSpPr>
      <dsp:spPr>
        <a:xfrm>
          <a:off x="5040926" y="897677"/>
          <a:ext cx="5324302" cy="429753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1" kern="1200" dirty="0"/>
            <a:t>Toplum Örgütlenmesi</a:t>
          </a:r>
        </a:p>
      </dsp:txBody>
      <dsp:txXfrm>
        <a:off x="6555025" y="1144785"/>
        <a:ext cx="2296105" cy="494216"/>
      </dsp:txXfrm>
    </dsp:sp>
    <dsp:sp modelId="{A78C16DC-BE52-4DB3-AA30-8109301D1B8C}">
      <dsp:nvSpPr>
        <dsp:cNvPr id="0" name=""/>
        <dsp:cNvSpPr/>
      </dsp:nvSpPr>
      <dsp:spPr>
        <a:xfrm>
          <a:off x="1664151" y="1786379"/>
          <a:ext cx="3164197" cy="273257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tr-TR" sz="2000" b="1" kern="1200" dirty="0"/>
        </a:p>
        <a:p>
          <a:pPr marL="0" lvl="0" indent="0" algn="ctr" defTabSz="889000">
            <a:lnSpc>
              <a:spcPct val="90000"/>
            </a:lnSpc>
            <a:spcBef>
              <a:spcPct val="0"/>
            </a:spcBef>
            <a:spcAft>
              <a:spcPct val="35000"/>
            </a:spcAft>
            <a:buNone/>
          </a:pPr>
          <a:endParaRPr lang="tr-TR" sz="2000" b="1" kern="1200" dirty="0"/>
        </a:p>
        <a:p>
          <a:pPr marL="0" lvl="0" indent="0" algn="ctr" defTabSz="889000">
            <a:lnSpc>
              <a:spcPct val="90000"/>
            </a:lnSpc>
            <a:spcBef>
              <a:spcPct val="0"/>
            </a:spcBef>
            <a:spcAft>
              <a:spcPct val="35000"/>
            </a:spcAft>
            <a:buNone/>
          </a:pPr>
          <a:endParaRPr lang="tr-TR" sz="2000" b="1" kern="1200" dirty="0"/>
        </a:p>
        <a:p>
          <a:pPr marL="0" lvl="0" indent="0" algn="ctr" defTabSz="889000">
            <a:lnSpc>
              <a:spcPct val="90000"/>
            </a:lnSpc>
            <a:spcBef>
              <a:spcPct val="0"/>
            </a:spcBef>
            <a:spcAft>
              <a:spcPct val="35000"/>
            </a:spcAft>
            <a:buNone/>
          </a:pPr>
          <a:endParaRPr lang="tr-TR" sz="2000" b="1" kern="1200" dirty="0"/>
        </a:p>
        <a:p>
          <a:pPr marL="0" lvl="0" indent="0" algn="ctr" defTabSz="889000">
            <a:lnSpc>
              <a:spcPct val="90000"/>
            </a:lnSpc>
            <a:spcBef>
              <a:spcPct val="0"/>
            </a:spcBef>
            <a:spcAft>
              <a:spcPct val="35000"/>
            </a:spcAft>
            <a:buNone/>
          </a:pPr>
          <a:endParaRPr lang="tr-TR" sz="2000" b="1" kern="1200" dirty="0"/>
        </a:p>
        <a:p>
          <a:pPr marL="0" lvl="0" indent="0" algn="ctr" defTabSz="889000">
            <a:lnSpc>
              <a:spcPct val="90000"/>
            </a:lnSpc>
            <a:spcBef>
              <a:spcPct val="0"/>
            </a:spcBef>
            <a:spcAft>
              <a:spcPct val="35000"/>
            </a:spcAft>
            <a:buNone/>
          </a:pPr>
          <a:r>
            <a:rPr lang="tr-TR" sz="2000" b="1" kern="1200" dirty="0"/>
            <a:t>Sosyal Hizmet Araştırması</a:t>
          </a:r>
        </a:p>
      </dsp:txBody>
      <dsp:txXfrm>
        <a:off x="2427514" y="1974927"/>
        <a:ext cx="1637472" cy="377095"/>
      </dsp:txXfrm>
    </dsp:sp>
    <dsp:sp modelId="{D7BAF36C-48CF-480D-8C47-AC7B17212F9E}">
      <dsp:nvSpPr>
        <dsp:cNvPr id="0" name=""/>
        <dsp:cNvSpPr/>
      </dsp:nvSpPr>
      <dsp:spPr>
        <a:xfrm>
          <a:off x="7621514" y="1673190"/>
          <a:ext cx="2600654" cy="262002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tr-TR" sz="2000" b="1"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tr-TR" sz="2000" b="1"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tr-TR" sz="2000" b="1"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tr-TR" sz="1800" b="1"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Toplum </a:t>
          </a:r>
        </a:p>
        <a:p>
          <a:pPr marL="0" lvl="0" indent="0" algn="ctr" defTabSz="8890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Kalkınması</a:t>
          </a:r>
        </a:p>
      </dsp:txBody>
      <dsp:txXfrm>
        <a:off x="8219664" y="1908993"/>
        <a:ext cx="1404353" cy="471604"/>
      </dsp:txXfrm>
    </dsp:sp>
    <dsp:sp modelId="{7C2B7584-FE65-439A-BD6B-DDE72F4A17D9}">
      <dsp:nvSpPr>
        <dsp:cNvPr id="0" name=""/>
        <dsp:cNvSpPr/>
      </dsp:nvSpPr>
      <dsp:spPr>
        <a:xfrm>
          <a:off x="5300558" y="2019743"/>
          <a:ext cx="2204720" cy="2204720"/>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tr-TR" sz="1800" b="1" kern="1200" dirty="0"/>
            <a:t>Sosyal Eylem</a:t>
          </a:r>
        </a:p>
      </dsp:txBody>
      <dsp:txXfrm>
        <a:off x="5623432" y="2570923"/>
        <a:ext cx="1558972" cy="11023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872C6330-E53A-4611-A1F6-FB428E1A4E5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5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04DF53-7B47-46BE-BC99-C3D05A4AF5AD}" type="datetimeFigureOut">
              <a:rPr lang="tr-TR" smtClean="0"/>
              <a:t>17.11.2023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2C6330-E53A-4611-A1F6-FB428E1A4E58}" type="slidenum">
              <a:rPr lang="tr-TR" smtClean="0"/>
              <a:t>‹#›</a:t>
            </a:fld>
            <a:endParaRPr lang="tr-TR"/>
          </a:p>
        </p:txBody>
      </p:sp>
    </p:spTree>
    <p:extLst>
      <p:ext uri="{BB962C8B-B14F-4D97-AF65-F5344CB8AC3E}">
        <p14:creationId xmlns:p14="http://schemas.microsoft.com/office/powerpoint/2010/main" val="398453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51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53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spTree>
    <p:extLst>
      <p:ext uri="{BB962C8B-B14F-4D97-AF65-F5344CB8AC3E}">
        <p14:creationId xmlns:p14="http://schemas.microsoft.com/office/powerpoint/2010/main" val="418822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74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7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58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8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spTree>
    <p:extLst>
      <p:ext uri="{BB962C8B-B14F-4D97-AF65-F5344CB8AC3E}">
        <p14:creationId xmlns:p14="http://schemas.microsoft.com/office/powerpoint/2010/main" val="367214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04DF53-7B47-46BE-BC99-C3D05A4AF5AD}" type="datetimeFigureOut">
              <a:rPr lang="tr-TR" smtClean="0"/>
              <a:t>17.11.2023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2C6330-E53A-4611-A1F6-FB428E1A4E5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06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E04DF53-7B47-46BE-BC99-C3D05A4AF5AD}" type="datetimeFigureOut">
              <a:rPr lang="tr-TR" smtClean="0"/>
              <a:t>17.11.2023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2C6330-E53A-4611-A1F6-FB428E1A4E58}" type="slidenum">
              <a:rPr lang="tr-TR" smtClean="0"/>
              <a:t>‹#›</a:t>
            </a:fld>
            <a:endParaRPr lang="tr-TR"/>
          </a:p>
        </p:txBody>
      </p:sp>
    </p:spTree>
    <p:extLst>
      <p:ext uri="{BB962C8B-B14F-4D97-AF65-F5344CB8AC3E}">
        <p14:creationId xmlns:p14="http://schemas.microsoft.com/office/powerpoint/2010/main" val="129763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E04DF53-7B47-46BE-BC99-C3D05A4AF5AD}" type="datetimeFigureOut">
              <a:rPr lang="tr-TR" smtClean="0"/>
              <a:t>17.11.2023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2C6330-E53A-4611-A1F6-FB428E1A4E5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7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04DF53-7B47-46BE-BC99-C3D05A4AF5AD}" type="datetimeFigureOut">
              <a:rPr lang="tr-TR" smtClean="0"/>
              <a:t>17.11.2023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2C6330-E53A-4611-A1F6-FB428E1A4E5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64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4DF53-7B47-46BE-BC99-C3D05A4AF5AD}" type="datetimeFigureOut">
              <a:rPr lang="tr-TR" smtClean="0"/>
              <a:t>17.11.2023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2C6330-E53A-4611-A1F6-FB428E1A4E58}" type="slidenum">
              <a:rPr lang="tr-TR" smtClean="0"/>
              <a:t>‹#›</a:t>
            </a:fld>
            <a:endParaRPr lang="tr-TR"/>
          </a:p>
        </p:txBody>
      </p:sp>
    </p:spTree>
    <p:extLst>
      <p:ext uri="{BB962C8B-B14F-4D97-AF65-F5344CB8AC3E}">
        <p14:creationId xmlns:p14="http://schemas.microsoft.com/office/powerpoint/2010/main" val="3085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04DF53-7B47-46BE-BC99-C3D05A4AF5AD}" type="datetimeFigureOut">
              <a:rPr lang="tr-TR" smtClean="0"/>
              <a:t>17.11.2023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2C6330-E53A-4611-A1F6-FB428E1A4E5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04DF53-7B47-46BE-BC99-C3D05A4AF5AD}" type="datetimeFigureOut">
              <a:rPr lang="tr-TR" smtClean="0"/>
              <a:t>17.11.2023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2C6330-E53A-4611-A1F6-FB428E1A4E58}" type="slidenum">
              <a:rPr lang="tr-TR" smtClean="0"/>
              <a:t>‹#›</a:t>
            </a:fld>
            <a:endParaRPr lang="tr-TR"/>
          </a:p>
        </p:txBody>
      </p:sp>
    </p:spTree>
    <p:extLst>
      <p:ext uri="{BB962C8B-B14F-4D97-AF65-F5344CB8AC3E}">
        <p14:creationId xmlns:p14="http://schemas.microsoft.com/office/powerpoint/2010/main" val="164304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04DF53-7B47-46BE-BC99-C3D05A4AF5AD}" type="datetimeFigureOut">
              <a:rPr lang="tr-TR" smtClean="0"/>
              <a:t>17.11.2023</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2C6330-E53A-4611-A1F6-FB428E1A4E58}" type="slidenum">
              <a:rPr lang="tr-TR" smtClean="0"/>
              <a:t>‹#›</a:t>
            </a:fld>
            <a:endParaRPr lang="tr-TR"/>
          </a:p>
        </p:txBody>
      </p:sp>
    </p:spTree>
    <p:extLst>
      <p:ext uri="{BB962C8B-B14F-4D97-AF65-F5344CB8AC3E}">
        <p14:creationId xmlns:p14="http://schemas.microsoft.com/office/powerpoint/2010/main" val="2170888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fi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81FDD5-8A44-48C9-BA44-337EA68653F2}"/>
              </a:ext>
            </a:extLst>
          </p:cNvPr>
          <p:cNvSpPr>
            <a:spLocks noGrp="1"/>
          </p:cNvSpPr>
          <p:nvPr>
            <p:ph type="ctrTitle"/>
          </p:nvPr>
        </p:nvSpPr>
        <p:spPr/>
        <p:txBody>
          <a:bodyPr/>
          <a:lstStyle/>
          <a:p>
            <a:r>
              <a:rPr lang="tr-TR" dirty="0"/>
              <a:t>Sosyal Hizmete Giriş</a:t>
            </a:r>
          </a:p>
        </p:txBody>
      </p:sp>
      <p:sp>
        <p:nvSpPr>
          <p:cNvPr id="3" name="Alt Başlık 2">
            <a:extLst>
              <a:ext uri="{FF2B5EF4-FFF2-40B4-BE49-F238E27FC236}">
                <a16:creationId xmlns:a16="http://schemas.microsoft.com/office/drawing/2014/main" id="{2B7FD202-E779-4942-B3CE-B5B954E6352B}"/>
              </a:ext>
            </a:extLst>
          </p:cNvPr>
          <p:cNvSpPr>
            <a:spLocks noGrp="1"/>
          </p:cNvSpPr>
          <p:nvPr>
            <p:ph type="subTitle" idx="1"/>
          </p:nvPr>
        </p:nvSpPr>
        <p:spPr/>
        <p:txBody>
          <a:bodyPr/>
          <a:lstStyle/>
          <a:p>
            <a:r>
              <a:rPr lang="tr-TR" dirty="0"/>
              <a:t>Sosyal Hizmetin Yöntem ve Teknikleri</a:t>
            </a:r>
          </a:p>
        </p:txBody>
      </p:sp>
    </p:spTree>
    <p:extLst>
      <p:ext uri="{BB962C8B-B14F-4D97-AF65-F5344CB8AC3E}">
        <p14:creationId xmlns:p14="http://schemas.microsoft.com/office/powerpoint/2010/main" val="89042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BF58247-9A35-438F-B31F-E2F533ADE4D5}"/>
              </a:ext>
            </a:extLst>
          </p:cNvPr>
          <p:cNvSpPr>
            <a:spLocks noGrp="1"/>
          </p:cNvSpPr>
          <p:nvPr>
            <p:ph idx="4294967295"/>
          </p:nvPr>
        </p:nvSpPr>
        <p:spPr>
          <a:xfrm>
            <a:off x="893618" y="1047318"/>
            <a:ext cx="9601200" cy="4917064"/>
          </a:xfrm>
        </p:spPr>
        <p:txBody>
          <a:bodyPr>
            <a:normAutofit fontScale="92500" lnSpcReduction="10000"/>
          </a:bodyPr>
          <a:lstStyle/>
          <a:p>
            <a:pPr marL="0" indent="0" algn="ctr">
              <a:buNone/>
            </a:pPr>
            <a:r>
              <a:rPr lang="tr-TR" dirty="0"/>
              <a:t>Sosyal hizmet mesleğinde çalışılan grup çeşitleri şöyledir:</a:t>
            </a:r>
          </a:p>
          <a:p>
            <a:pPr algn="ctr"/>
            <a:r>
              <a:rPr lang="tr-TR" b="1" dirty="0"/>
              <a:t>Sosyal Söyleşi Grupları</a:t>
            </a:r>
          </a:p>
          <a:p>
            <a:pPr algn="ctr"/>
            <a:r>
              <a:rPr lang="tr-TR" b="1" dirty="0"/>
              <a:t>Uğraşı Grupları</a:t>
            </a:r>
          </a:p>
          <a:p>
            <a:pPr algn="ctr"/>
            <a:r>
              <a:rPr lang="tr-TR" b="1" dirty="0"/>
              <a:t>Uğraşı Beceri Grupları</a:t>
            </a:r>
          </a:p>
          <a:p>
            <a:pPr algn="ctr"/>
            <a:r>
              <a:rPr lang="tr-TR" b="1" dirty="0"/>
              <a:t>Eğitim Grupları</a:t>
            </a:r>
          </a:p>
          <a:p>
            <a:pPr algn="ctr"/>
            <a:r>
              <a:rPr lang="tr-TR" b="1" dirty="0"/>
              <a:t>Görev Grupları</a:t>
            </a:r>
          </a:p>
          <a:p>
            <a:pPr algn="ctr"/>
            <a:r>
              <a:rPr lang="tr-TR" b="1" dirty="0"/>
              <a:t>Problem Çözme ve Karar Alma Grupları</a:t>
            </a:r>
          </a:p>
          <a:p>
            <a:pPr algn="ctr"/>
            <a:r>
              <a:rPr lang="tr-TR" b="1" dirty="0"/>
              <a:t>Kendi Kendine Yardım Grupları</a:t>
            </a:r>
          </a:p>
          <a:p>
            <a:pPr algn="ctr"/>
            <a:r>
              <a:rPr lang="tr-TR" b="1" dirty="0"/>
              <a:t>Sosyalleşme Grupları</a:t>
            </a:r>
          </a:p>
          <a:p>
            <a:pPr algn="ctr"/>
            <a:r>
              <a:rPr lang="tr-TR" b="1" dirty="0"/>
              <a:t>Terapi Grupları</a:t>
            </a:r>
          </a:p>
          <a:p>
            <a:pPr algn="ctr"/>
            <a:r>
              <a:rPr lang="tr-TR" b="1" dirty="0"/>
              <a:t>Duyarlılık Grupları</a:t>
            </a:r>
          </a:p>
        </p:txBody>
      </p:sp>
    </p:spTree>
    <p:extLst>
      <p:ext uri="{BB962C8B-B14F-4D97-AF65-F5344CB8AC3E}">
        <p14:creationId xmlns:p14="http://schemas.microsoft.com/office/powerpoint/2010/main" val="297773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899F9A5-A1FE-480A-9D5A-8174EAB2EAA0}"/>
              </a:ext>
            </a:extLst>
          </p:cNvPr>
          <p:cNvSpPr>
            <a:spLocks noGrp="1"/>
          </p:cNvSpPr>
          <p:nvPr>
            <p:ph idx="4294967295"/>
          </p:nvPr>
        </p:nvSpPr>
        <p:spPr>
          <a:xfrm>
            <a:off x="2272146" y="1149928"/>
            <a:ext cx="7509162" cy="4384963"/>
          </a:xfrm>
        </p:spPr>
        <p:txBody>
          <a:bodyPr>
            <a:noAutofit/>
          </a:bodyPr>
          <a:lstStyle/>
          <a:p>
            <a:pPr marL="0" indent="0" algn="just">
              <a:buNone/>
            </a:pPr>
            <a:r>
              <a:rPr lang="tr-TR" sz="1800" dirty="0">
                <a:latin typeface="Times New Roman" panose="02020603050405020304" pitchFamily="18" charset="0"/>
                <a:cs typeface="Times New Roman" panose="02020603050405020304" pitchFamily="18" charset="0"/>
              </a:rPr>
              <a:t>Örneğin yaşlılara bakan kişilerle yapılacak bir grupla çalışma uygulamasında grupla çalışma şu şekilde aktarılmaktadır: </a:t>
            </a:r>
          </a:p>
          <a:p>
            <a:pPr marL="0" indent="0" algn="just">
              <a:buNone/>
            </a:pPr>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1.Yaşlanma süreci hakkında bilgilerini arttırmak. </a:t>
            </a:r>
          </a:p>
          <a:p>
            <a:pPr algn="just"/>
            <a:r>
              <a:rPr lang="tr-TR" sz="1800" dirty="0">
                <a:latin typeface="Times New Roman" panose="02020603050405020304" pitchFamily="18" charset="0"/>
                <a:cs typeface="Times New Roman" panose="02020603050405020304" pitchFamily="18" charset="0"/>
              </a:rPr>
              <a:t>2.Anababaların yaşlanma sürecine tepkileri hakkında bilinç geliştirmek. </a:t>
            </a:r>
          </a:p>
          <a:p>
            <a:pPr algn="just"/>
            <a:r>
              <a:rPr lang="tr-TR" sz="1800" dirty="0">
                <a:latin typeface="Times New Roman" panose="02020603050405020304" pitchFamily="18" charset="0"/>
                <a:cs typeface="Times New Roman" panose="02020603050405020304" pitchFamily="18" charset="0"/>
              </a:rPr>
              <a:t>3.Yaşlıların duygusal tepkilerini anlamalarını sağlamak. </a:t>
            </a:r>
          </a:p>
          <a:p>
            <a:pPr algn="just"/>
            <a:r>
              <a:rPr lang="tr-TR" sz="1800" dirty="0">
                <a:latin typeface="Times New Roman" panose="02020603050405020304" pitchFamily="18" charset="0"/>
                <a:cs typeface="Times New Roman" panose="02020603050405020304" pitchFamily="18" charset="0"/>
              </a:rPr>
              <a:t>3.Kendileri ve yaşlıların sorunlarıyla daha etkili baş edebilmeleri için grupta sorun çözme sürecini başlatmak.</a:t>
            </a:r>
          </a:p>
          <a:p>
            <a:pPr algn="just"/>
            <a:r>
              <a:rPr lang="tr-TR" sz="1800" dirty="0">
                <a:latin typeface="Times New Roman" panose="02020603050405020304" pitchFamily="18" charset="0"/>
                <a:cs typeface="Times New Roman" panose="02020603050405020304" pitchFamily="18" charset="0"/>
              </a:rPr>
              <a:t>4.Toplum kaynaklarına nasıl ulaşacakları konusunda bilgi vermek. </a:t>
            </a:r>
          </a:p>
          <a:p>
            <a:pPr algn="just"/>
            <a:r>
              <a:rPr lang="tr-TR" sz="1800" dirty="0">
                <a:latin typeface="Times New Roman" panose="02020603050405020304" pitchFamily="18" charset="0"/>
                <a:cs typeface="Times New Roman" panose="02020603050405020304" pitchFamily="18" charset="0"/>
              </a:rPr>
              <a:t>5.Grup içinde destek sistemi geliştirmek.</a:t>
            </a:r>
          </a:p>
        </p:txBody>
      </p:sp>
    </p:spTree>
    <p:extLst>
      <p:ext uri="{BB962C8B-B14F-4D97-AF65-F5344CB8AC3E}">
        <p14:creationId xmlns:p14="http://schemas.microsoft.com/office/powerpoint/2010/main" val="95833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373368-63BC-4F8F-8A13-E313FA8447E1}"/>
              </a:ext>
            </a:extLst>
          </p:cNvPr>
          <p:cNvSpPr>
            <a:spLocks noGrp="1"/>
          </p:cNvSpPr>
          <p:nvPr>
            <p:ph idx="4294967295"/>
          </p:nvPr>
        </p:nvSpPr>
        <p:spPr>
          <a:xfrm>
            <a:off x="890155" y="749444"/>
            <a:ext cx="10411690" cy="5395046"/>
          </a:xfrm>
        </p:spPr>
        <p:txBody>
          <a:bodyPr>
            <a:normAutofit fontScale="92500" lnSpcReduction="10000"/>
          </a:bodyPr>
          <a:lstStyle/>
          <a:p>
            <a:pPr algn="just"/>
            <a:r>
              <a:rPr lang="tr-TR" sz="1800" dirty="0">
                <a:latin typeface="Times New Roman" panose="02020603050405020304" pitchFamily="18" charset="0"/>
                <a:cs typeface="Times New Roman" panose="02020603050405020304" pitchFamily="18" charset="0"/>
              </a:rPr>
              <a:t>Grupla sosyal hizmetin teorisyenleri arasında gösterilen </a:t>
            </a:r>
            <a:r>
              <a:rPr lang="tr-TR" sz="1800" dirty="0" err="1">
                <a:latin typeface="Times New Roman" panose="02020603050405020304" pitchFamily="18" charset="0"/>
                <a:cs typeface="Times New Roman" panose="02020603050405020304" pitchFamily="18" charset="0"/>
              </a:rPr>
              <a:t>Konopka’nın</a:t>
            </a:r>
            <a:r>
              <a:rPr lang="tr-TR" sz="1800" dirty="0">
                <a:latin typeface="Times New Roman" panose="02020603050405020304" pitchFamily="18" charset="0"/>
                <a:cs typeface="Times New Roman" panose="02020603050405020304" pitchFamily="18" charset="0"/>
              </a:rPr>
              <a:t> grupla çalışmanın amaçları üzerine değerlendirmelerini hatırlamakta fayda var: </a:t>
            </a:r>
          </a:p>
          <a:p>
            <a:pPr algn="just"/>
            <a:r>
              <a:rPr lang="tr-TR" sz="1800" dirty="0">
                <a:latin typeface="Times New Roman" panose="02020603050405020304" pitchFamily="18" charset="0"/>
                <a:cs typeface="Times New Roman" panose="02020603050405020304" pitchFamily="18" charset="0"/>
              </a:rPr>
              <a:t>Grupla çalışan sosyal hizmet uzmanı, bütün bir grubun veya gruptaki bir üyenin sorununu belirlediği anda grupla çalışmaya başlayarak bunların toplumda yapıcı rol oynamalarına yardım etmek amacı ile mesleki bilgisini kullanır. </a:t>
            </a:r>
          </a:p>
          <a:p>
            <a:pPr marL="0" indent="0" algn="just">
              <a:buNone/>
            </a:pPr>
            <a:r>
              <a:rPr lang="tr-TR" sz="1800" dirty="0">
                <a:latin typeface="Times New Roman" panose="02020603050405020304" pitchFamily="18" charset="0"/>
                <a:cs typeface="Times New Roman" panose="02020603050405020304" pitchFamily="18" charset="0"/>
              </a:rPr>
              <a:t>    Şu ilkeler grupla sosyal hizmetin başarısını kolaylaştırır:</a:t>
            </a:r>
          </a:p>
          <a:p>
            <a:pPr algn="just"/>
            <a:r>
              <a:rPr lang="tr-TR" sz="1800" b="1" dirty="0">
                <a:latin typeface="Times New Roman" panose="02020603050405020304" pitchFamily="18" charset="0"/>
                <a:cs typeface="Times New Roman" panose="02020603050405020304" pitchFamily="18" charset="0"/>
              </a:rPr>
              <a:t>Bireyselleştirme; </a:t>
            </a:r>
            <a:r>
              <a:rPr lang="tr-TR" sz="1800" dirty="0">
                <a:latin typeface="Times New Roman" panose="02020603050405020304" pitchFamily="18" charset="0"/>
                <a:cs typeface="Times New Roman" panose="02020603050405020304" pitchFamily="18" charset="0"/>
              </a:rPr>
              <a:t>bireylerin grup halinde düşünmekten ziyade, kendi kendilerine karar vererek grubun diğer üyeleriyle arzu edilen bağı kurmalarıdır. </a:t>
            </a:r>
          </a:p>
          <a:p>
            <a:pPr algn="just"/>
            <a:r>
              <a:rPr lang="tr-TR" sz="1800" b="1" dirty="0">
                <a:latin typeface="Times New Roman" panose="02020603050405020304" pitchFamily="18" charset="0"/>
                <a:cs typeface="Times New Roman" panose="02020603050405020304" pitchFamily="18" charset="0"/>
              </a:rPr>
              <a:t>Ait olma duygusunun geliştirilmesi; </a:t>
            </a:r>
            <a:r>
              <a:rPr lang="tr-TR" sz="1800" dirty="0">
                <a:latin typeface="Times New Roman" panose="02020603050405020304" pitchFamily="18" charset="0"/>
                <a:cs typeface="Times New Roman" panose="02020603050405020304" pitchFamily="18" charset="0"/>
              </a:rPr>
              <a:t>bireyin ihtiyaçlarının farkında olmak, bireyin sorunlarını çözebileceği kendisini ifade etme olanaklarına kavuşacağı grup ortamında gerçekleşir. </a:t>
            </a:r>
          </a:p>
          <a:p>
            <a:pPr algn="just"/>
            <a:r>
              <a:rPr lang="tr-TR" sz="1800" b="1" dirty="0">
                <a:latin typeface="Times New Roman" panose="02020603050405020304" pitchFamily="18" charset="0"/>
                <a:cs typeface="Times New Roman" panose="02020603050405020304" pitchFamily="18" charset="0"/>
              </a:rPr>
              <a:t>Katılım yeteneğinin devamlı olarak geliştirilmesi; </a:t>
            </a:r>
            <a:r>
              <a:rPr lang="tr-TR" sz="1800" dirty="0">
                <a:latin typeface="Times New Roman" panose="02020603050405020304" pitchFamily="18" charset="0"/>
                <a:cs typeface="Times New Roman" panose="02020603050405020304" pitchFamily="18" charset="0"/>
              </a:rPr>
              <a:t>demokratik düşünebilme, kendini kontrol ve başkalarının kararlarına saygının geliştirilmesidir. </a:t>
            </a:r>
          </a:p>
          <a:p>
            <a:pPr algn="just"/>
            <a:r>
              <a:rPr lang="tr-TR" sz="1800" b="1" dirty="0">
                <a:latin typeface="Times New Roman" panose="02020603050405020304" pitchFamily="18" charset="0"/>
                <a:cs typeface="Times New Roman" panose="02020603050405020304" pitchFamily="18" charset="0"/>
              </a:rPr>
              <a:t>Akılcı düşünme ve grupla işbirliği halinde kararlara katılım becerisinin artırılması; </a:t>
            </a:r>
            <a:r>
              <a:rPr lang="tr-TR" sz="1800" dirty="0">
                <a:latin typeface="Times New Roman" panose="02020603050405020304" pitchFamily="18" charset="0"/>
                <a:cs typeface="Times New Roman" panose="02020603050405020304" pitchFamily="18" charset="0"/>
              </a:rPr>
              <a:t>demokrasinin gelişimini kolaylaştırır. </a:t>
            </a:r>
          </a:p>
          <a:p>
            <a:pPr algn="just"/>
            <a:r>
              <a:rPr lang="tr-TR" sz="1800" b="1" dirty="0">
                <a:latin typeface="Times New Roman" panose="02020603050405020304" pitchFamily="18" charset="0"/>
                <a:cs typeface="Times New Roman" panose="02020603050405020304" pitchFamily="18" charset="0"/>
              </a:rPr>
              <a:t>İnsanlar arasında farklılıklara karşı olan saygının artırılması; </a:t>
            </a:r>
            <a:r>
              <a:rPr lang="tr-TR" sz="1800" dirty="0">
                <a:latin typeface="Times New Roman" panose="02020603050405020304" pitchFamily="18" charset="0"/>
                <a:cs typeface="Times New Roman" panose="02020603050405020304" pitchFamily="18" charset="0"/>
              </a:rPr>
              <a:t>grupla bütünleşme ve ait olma duygusunun gelişmesiyle birlikte farklılıklara saygı duymayı kazanma anlamına gelmektedir. </a:t>
            </a:r>
          </a:p>
          <a:p>
            <a:pPr algn="just"/>
            <a:r>
              <a:rPr lang="tr-TR" sz="1800" b="1" dirty="0">
                <a:latin typeface="Times New Roman" panose="02020603050405020304" pitchFamily="18" charset="0"/>
                <a:cs typeface="Times New Roman" panose="02020603050405020304" pitchFamily="18" charset="0"/>
              </a:rPr>
              <a:t>Anlayışlı ve sıcak bir sosyal atmosferin geliştirilmesi; </a:t>
            </a:r>
            <a:r>
              <a:rPr lang="tr-TR" sz="1800" dirty="0">
                <a:latin typeface="Times New Roman" panose="02020603050405020304" pitchFamily="18" charset="0"/>
                <a:cs typeface="Times New Roman" panose="02020603050405020304" pitchFamily="18" charset="0"/>
              </a:rPr>
              <a:t>grup üyelerinin baskı altından kurtulup kişiliklerini geliştirecekleri bir alan açar.</a:t>
            </a:r>
          </a:p>
        </p:txBody>
      </p:sp>
    </p:spTree>
    <p:extLst>
      <p:ext uri="{BB962C8B-B14F-4D97-AF65-F5344CB8AC3E}">
        <p14:creationId xmlns:p14="http://schemas.microsoft.com/office/powerpoint/2010/main" val="146921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E88B9A2-141B-4D07-9238-2B7007F8A5CF}"/>
              </a:ext>
            </a:extLst>
          </p:cNvPr>
          <p:cNvSpPr>
            <a:spLocks noGrp="1"/>
          </p:cNvSpPr>
          <p:nvPr>
            <p:ph idx="4294967295"/>
          </p:nvPr>
        </p:nvSpPr>
        <p:spPr>
          <a:xfrm>
            <a:off x="1295400" y="1457038"/>
            <a:ext cx="9601200" cy="3662218"/>
          </a:xfrm>
        </p:spPr>
        <p:txBody>
          <a:bodyPr>
            <a:normAutofit/>
          </a:bodyPr>
          <a:lstStyle/>
          <a:p>
            <a:pPr algn="just"/>
            <a:r>
              <a:rPr lang="tr-TR" sz="1800" dirty="0">
                <a:latin typeface="Times New Roman" panose="02020603050405020304" pitchFamily="18" charset="0"/>
                <a:cs typeface="Times New Roman" panose="02020603050405020304" pitchFamily="18" charset="0"/>
              </a:rPr>
              <a:t>Grupla sosyal hizmette </a:t>
            </a:r>
            <a:r>
              <a:rPr lang="tr-TR" sz="1800" dirty="0" err="1">
                <a:latin typeface="Times New Roman" panose="02020603050405020304" pitchFamily="18" charset="0"/>
                <a:cs typeface="Times New Roman" panose="02020603050405020304" pitchFamily="18" charset="0"/>
              </a:rPr>
              <a:t>terapötik</a:t>
            </a:r>
            <a:r>
              <a:rPr lang="tr-TR" sz="1800" dirty="0">
                <a:latin typeface="Times New Roman" panose="02020603050405020304" pitchFamily="18" charset="0"/>
                <a:cs typeface="Times New Roman" panose="02020603050405020304" pitchFamily="18" charset="0"/>
              </a:rPr>
              <a:t> (tedavi ile ilgili) etmenler grupla çalışmanın stratejik odağı üzerinde etkili olur; özellikle umut aşılama, evrensellik, bilgi aktarımı, özgecilik, birincil aile grubunun onarıcı yinelenişi, sosyalleştirme tekniklerinin geliştirilmesi, taklitçi davranış, </a:t>
            </a:r>
            <a:r>
              <a:rPr lang="tr-TR" sz="1800" dirty="0" err="1">
                <a:latin typeface="Times New Roman" panose="02020603050405020304" pitchFamily="18" charset="0"/>
                <a:cs typeface="Times New Roman" panose="02020603050405020304" pitchFamily="18" charset="0"/>
              </a:rPr>
              <a:t>katarsis</a:t>
            </a:r>
            <a:r>
              <a:rPr lang="tr-TR" sz="1800" dirty="0">
                <a:latin typeface="Times New Roman" panose="02020603050405020304" pitchFamily="18" charset="0"/>
                <a:cs typeface="Times New Roman" panose="02020603050405020304" pitchFamily="18" charset="0"/>
              </a:rPr>
              <a:t>, varoluşsal etmenler, bağlılık, bireylerarası öğrenme önemli yapıcı unsurların başında gelmektedir. </a:t>
            </a: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Böylece amaç ve odağı benzer sorunlara sahip bireylerin oluşturduğu bir grup aracılığıyla bireyin sorun çözme kapasitesinin artırılması ve işlevsellik kazanması sağlanır. Grupla çalışma birçok süreci kapsamaktadır. Birey, grup ve toplumun demokratik bilinç açısından gelişmesi amaçlanmaktadır. Birçok grup çeşidi vardır; gruplar birçok sosyal sorun alanından tutun da boş zamanları değerlendirme grupları kadar geniş bir yelpazeye sahiptir</a:t>
            </a:r>
          </a:p>
          <a:p>
            <a:pPr marL="0" indent="0" algn="just">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44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CEB8B9-C418-4E37-8165-A92DB432F004}"/>
              </a:ext>
            </a:extLst>
          </p:cNvPr>
          <p:cNvSpPr>
            <a:spLocks noGrp="1"/>
          </p:cNvSpPr>
          <p:nvPr>
            <p:ph idx="4294967295"/>
          </p:nvPr>
        </p:nvSpPr>
        <p:spPr>
          <a:xfrm>
            <a:off x="928253" y="658093"/>
            <a:ext cx="6497783" cy="5597234"/>
          </a:xfrm>
        </p:spPr>
        <p:txBody>
          <a:bodyPr>
            <a:normAutofit/>
          </a:bodyPr>
          <a:lstStyle/>
          <a:p>
            <a:pPr algn="just"/>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Grupla çalışma sadece sorun çözme işlevini değil, sorun olmadan da kişileri koruma, değiştirme, geliştirme işlevini yüklenmiştir. Üyelerin ihtiyaçlarını karşılamak, sorunlarını çözmek, uyumlarını sağlamak ve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rehabilite</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etmek grupla çalışmasının ulaşmak istediği amaçlardır.</a:t>
            </a:r>
          </a:p>
          <a:p>
            <a:pPr algn="just"/>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Bu anlamda Işıl Bulut’un hemodiyaliz hastalarına yönelik hastalar arası iletişimi ve paylaşımı arttırmak,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psiko</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-sosyal yönden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rehabilite</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olmalarını sağlamak amacıyla kurulan “Hemodiyaliz Hastaları Arası İletişimi Güçlendirme ve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Psiko</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-Sosyal Destek Gurubu” çalışmalarında ulaştığı sonuçlara bakalım: </a:t>
            </a:r>
          </a:p>
          <a:p>
            <a:pPr algn="just"/>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Grup üyelerinin hastalık dışında kendi benliklerini fark etme ve yaşama; kendilerinin ve çevrelerinin fakrına varma, paylaşma, bütünleşme ve destek olma, pozitif bakmayı öğrenme ve hayata geçirme, becerilerini sergileme ve geliştirme, birbiriyle yakın ilişki kurma, güçlerinin farkına varma, aileye ilişkin iç görü kazanma ve yüzleşme, geleceğe umutla bakma, davranış değiştirme ve empati yeteneğini geliştirme gibi kazanımları olduğu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bulgulanmıştır</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CBE8012F-9966-4226-A106-B7D53AAFB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326" y="4268499"/>
            <a:ext cx="2784765" cy="1594140"/>
          </a:xfrm>
          <a:prstGeom prst="rect">
            <a:avLst/>
          </a:prstGeom>
        </p:spPr>
      </p:pic>
      <p:pic>
        <p:nvPicPr>
          <p:cNvPr id="6" name="Resim 5">
            <a:extLst>
              <a:ext uri="{FF2B5EF4-FFF2-40B4-BE49-F238E27FC236}">
                <a16:creationId xmlns:a16="http://schemas.microsoft.com/office/drawing/2014/main" id="{CCBCA5FC-728E-463A-A399-C81DCA309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326" y="2504840"/>
            <a:ext cx="2784765" cy="1544819"/>
          </a:xfrm>
          <a:prstGeom prst="rect">
            <a:avLst/>
          </a:prstGeom>
        </p:spPr>
      </p:pic>
      <p:pic>
        <p:nvPicPr>
          <p:cNvPr id="8" name="Resim 7">
            <a:extLst>
              <a:ext uri="{FF2B5EF4-FFF2-40B4-BE49-F238E27FC236}">
                <a16:creationId xmlns:a16="http://schemas.microsoft.com/office/drawing/2014/main" id="{12830AA3-C3CF-47C9-922D-8583922F4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326" y="774357"/>
            <a:ext cx="2768804" cy="1483934"/>
          </a:xfrm>
          <a:prstGeom prst="rect">
            <a:avLst/>
          </a:prstGeom>
        </p:spPr>
      </p:pic>
    </p:spTree>
    <p:extLst>
      <p:ext uri="{BB962C8B-B14F-4D97-AF65-F5344CB8AC3E}">
        <p14:creationId xmlns:p14="http://schemas.microsoft.com/office/powerpoint/2010/main" val="78741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3FBE3944-C5D0-48E7-BE33-A3E9367DB01A}"/>
              </a:ext>
            </a:extLst>
          </p:cNvPr>
          <p:cNvGraphicFramePr>
            <a:graphicFrameLocks noGrp="1"/>
          </p:cNvGraphicFramePr>
          <p:nvPr>
            <p:ph idx="4294967295"/>
            <p:extLst>
              <p:ext uri="{D42A27DB-BD31-4B8C-83A1-F6EECF244321}">
                <p14:modId xmlns:p14="http://schemas.microsoft.com/office/powerpoint/2010/main" val="3372130188"/>
              </p:ext>
            </p:extLst>
          </p:nvPr>
        </p:nvGraphicFramePr>
        <p:xfrm>
          <a:off x="90055" y="673100"/>
          <a:ext cx="11493500" cy="55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9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6C397B-433E-4689-AA4B-34927950492F}"/>
              </a:ext>
            </a:extLst>
          </p:cNvPr>
          <p:cNvSpPr>
            <a:spLocks noGrp="1"/>
          </p:cNvSpPr>
          <p:nvPr>
            <p:ph type="title"/>
          </p:nvPr>
        </p:nvSpPr>
        <p:spPr/>
        <p:txBody>
          <a:bodyPr>
            <a:normAutofit fontScale="90000"/>
          </a:bodyPr>
          <a:lstStyle/>
          <a:p>
            <a:r>
              <a:rPr lang="tr-TR" dirty="0"/>
              <a:t>Toplum Örgütlenmesi, Toplum Kalkınması ve Toplumla Çalışma </a:t>
            </a:r>
            <a:br>
              <a:rPr lang="tr-TR" dirty="0"/>
            </a:br>
            <a:endParaRPr lang="tr-TR" dirty="0"/>
          </a:p>
        </p:txBody>
      </p:sp>
      <p:sp>
        <p:nvSpPr>
          <p:cNvPr id="3" name="İçerik Yer Tutucusu 2">
            <a:extLst>
              <a:ext uri="{FF2B5EF4-FFF2-40B4-BE49-F238E27FC236}">
                <a16:creationId xmlns:a16="http://schemas.microsoft.com/office/drawing/2014/main" id="{E8C45756-51F6-4021-BB58-63B2E3E8E8FB}"/>
              </a:ext>
            </a:extLst>
          </p:cNvPr>
          <p:cNvSpPr>
            <a:spLocks noGrp="1"/>
          </p:cNvSpPr>
          <p:nvPr>
            <p:ph idx="1"/>
          </p:nvPr>
        </p:nvSpPr>
        <p:spPr>
          <a:xfrm>
            <a:off x="1060450" y="2556932"/>
            <a:ext cx="9759950" cy="3691468"/>
          </a:xfrm>
        </p:spPr>
        <p:txBody>
          <a:bodyPr>
            <a:normAutofit lnSpcReduction="10000"/>
          </a:bodyPr>
          <a:lstStyle/>
          <a:p>
            <a:pPr algn="just"/>
            <a:r>
              <a:rPr lang="tr-TR" sz="2000" dirty="0">
                <a:latin typeface="Times New Roman" panose="02020603050405020304" pitchFamily="18" charset="0"/>
                <a:cs typeface="Times New Roman" panose="02020603050405020304" pitchFamily="18" charset="0"/>
              </a:rPr>
              <a:t>Sosyal hizmet alanlarında sosyal hizmet mesleğinin topluluklara yönelik uygulaması genellikle toplum örgütlemesi (</a:t>
            </a:r>
            <a:r>
              <a:rPr lang="tr-TR" sz="2000" dirty="0" err="1">
                <a:latin typeface="Times New Roman" panose="02020603050405020304" pitchFamily="18" charset="0"/>
                <a:cs typeface="Times New Roman" panose="02020603050405020304" pitchFamily="18" charset="0"/>
              </a:rPr>
              <a:t>community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organization</a:t>
            </a:r>
            <a:r>
              <a:rPr lang="tr-TR" sz="2000" dirty="0">
                <a:latin typeface="Times New Roman" panose="02020603050405020304" pitchFamily="18" charset="0"/>
                <a:cs typeface="Times New Roman" panose="02020603050405020304" pitchFamily="18" charset="0"/>
              </a:rPr>
              <a:t>) olarak nitelendirilir. Toplum örgütlenmesi sosyal hizmet uzmanının küçük toplum düzeyindeki uygulama tekniğidir. Bütün sosyal hizmet teknikleri gibi toplum örgütlenmesinin amacı da toplumsal sorunlara çözüm getirilmesine yardım etmektir.</a:t>
            </a:r>
          </a:p>
          <a:p>
            <a:pPr algn="just"/>
            <a:r>
              <a:rPr lang="tr-TR" sz="2000" dirty="0">
                <a:latin typeface="Times New Roman" panose="02020603050405020304" pitchFamily="18" charset="0"/>
                <a:cs typeface="Times New Roman" panose="02020603050405020304" pitchFamily="18" charset="0"/>
              </a:rPr>
              <a:t>Diğer yöntemlerin çoğunun çıkış yeri gibi, toplum örgütlenmesi 1843’de, Amerika’da yoksulların koşullarını iyileştirmek üzere ortaya çıkmış bir kavramdır. 1939 yılında ise bir sosyal hizmet yöntemi olarak kabul edilmiştir. Bazen onunla karıştırılan toplum kalkınması (</a:t>
            </a:r>
            <a:r>
              <a:rPr lang="tr-TR" sz="2000" dirty="0" err="1">
                <a:latin typeface="Times New Roman" panose="02020603050405020304" pitchFamily="18" charset="0"/>
                <a:cs typeface="Times New Roman" panose="02020603050405020304" pitchFamily="18" charset="0"/>
              </a:rPr>
              <a:t>community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development</a:t>
            </a:r>
            <a:r>
              <a:rPr lang="tr-TR" sz="2000" dirty="0">
                <a:latin typeface="Times New Roman" panose="02020603050405020304" pitchFamily="18" charset="0"/>
                <a:cs typeface="Times New Roman" panose="02020603050405020304" pitchFamily="18" charset="0"/>
              </a:rPr>
              <a:t>) ise 1945 yıllarında Birleşmiş Milletler tarafından az gelişmiş ülkelere uygulanan teknik yardım programları çerçevesinde geliştirilmiş bir kavramdır.</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Başlangıçta kitle eğitimi olarak ele alınmış, sonradan toplum kalkınması kavramı oluşmuştur. </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08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F2832BA7-1132-4AE3-A38B-451B75BCCAE1}"/>
              </a:ext>
            </a:extLst>
          </p:cNvPr>
          <p:cNvSpPr txBox="1"/>
          <p:nvPr/>
        </p:nvSpPr>
        <p:spPr>
          <a:xfrm>
            <a:off x="1044287" y="1628614"/>
            <a:ext cx="9621982" cy="4093428"/>
          </a:xfrm>
          <a:prstGeom prst="rect">
            <a:avLst/>
          </a:prstGeom>
          <a:noFill/>
        </p:spPr>
        <p:txBody>
          <a:bodyPr wrap="square">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Günümüzde toplum örgütlenmesi ve toplum kalkınması arasında değerler, ilkeler, bilgiler, yöntem ve teknikler açısından çok büyük bir fark yoktur. Sadece her ikisinin de başlangıçtaki amaçlarına uygun olarak yöneldikleri sorunlarda farklılık vardır. Şöyle ki; </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b="1" i="1" dirty="0">
                <a:latin typeface="Times New Roman" panose="02020603050405020304" pitchFamily="18" charset="0"/>
                <a:cs typeface="Times New Roman" panose="02020603050405020304" pitchFamily="18" charset="0"/>
              </a:rPr>
              <a:t>Toplum örgütlenmesi </a:t>
            </a:r>
            <a:r>
              <a:rPr lang="tr-TR" sz="2000" dirty="0">
                <a:latin typeface="Times New Roman" panose="02020603050405020304" pitchFamily="18" charset="0"/>
                <a:cs typeface="Times New Roman" panose="02020603050405020304" pitchFamily="18" charset="0"/>
              </a:rPr>
              <a:t>sosyal hizmetin ilgilendiği, çeşitli nedenlerle yoksunluk içine düşmüş kişi, grup ve toplumların </a:t>
            </a:r>
            <a:r>
              <a:rPr lang="tr-TR" sz="2000" dirty="0" err="1">
                <a:latin typeface="Times New Roman" panose="02020603050405020304" pitchFamily="18" charset="0"/>
                <a:cs typeface="Times New Roman" panose="02020603050405020304" pitchFamily="18" charset="0"/>
              </a:rPr>
              <a:t>psiko</a:t>
            </a:r>
            <a:r>
              <a:rPr lang="tr-TR" sz="2000" dirty="0">
                <a:latin typeface="Times New Roman" panose="02020603050405020304" pitchFamily="18" charset="0"/>
                <a:cs typeface="Times New Roman" panose="02020603050405020304" pitchFamily="18" charset="0"/>
              </a:rPr>
              <a:t>-sosyal ve ekonomik uyumsuzluk sorunlarıyla ilgilidir. </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b="1" i="1" dirty="0">
                <a:latin typeface="Times New Roman" panose="02020603050405020304" pitchFamily="18" charset="0"/>
                <a:cs typeface="Times New Roman" panose="02020603050405020304" pitchFamily="18" charset="0"/>
              </a:rPr>
              <a:t>Toplum kalkınması </a:t>
            </a:r>
            <a:r>
              <a:rPr lang="tr-TR" sz="2000" dirty="0">
                <a:latin typeface="Times New Roman" panose="02020603050405020304" pitchFamily="18" charset="0"/>
                <a:cs typeface="Times New Roman" panose="02020603050405020304" pitchFamily="18" charset="0"/>
              </a:rPr>
              <a:t>ise köy ve gecekondu bölgeleri gibi gelişmemiş toplumların sosyal hizmetler de dâhil olmak üzere tarım, sağlık, eğitim, bayındırlık vb. temel sosyal refah sorunlarıyla ilgilidir. Gerçekte toplum kalkınması toplum örgütlenmesinin dinamik bir sürecidir ve bu nedenle toplumla çalışma başlığı altında kavram bütünleşmesi sağlanmıştır. </a:t>
            </a:r>
            <a:r>
              <a:rPr lang="tr-TR" sz="2000" b="1" i="1" dirty="0">
                <a:latin typeface="Times New Roman" panose="02020603050405020304" pitchFamily="18" charset="0"/>
                <a:cs typeface="Times New Roman" panose="02020603050405020304" pitchFamily="18" charset="0"/>
              </a:rPr>
              <a:t>Toplumla çalışma</a:t>
            </a:r>
            <a:r>
              <a:rPr lang="tr-TR" sz="2000" dirty="0">
                <a:latin typeface="Times New Roman" panose="02020603050405020304" pitchFamily="18" charset="0"/>
                <a:cs typeface="Times New Roman" panose="02020603050405020304" pitchFamily="18" charset="0"/>
              </a:rPr>
              <a:t> kavramı bu iki anlatımın her ikisini de kapsar. </a:t>
            </a:r>
          </a:p>
        </p:txBody>
      </p:sp>
    </p:spTree>
    <p:extLst>
      <p:ext uri="{BB962C8B-B14F-4D97-AF65-F5344CB8AC3E}">
        <p14:creationId xmlns:p14="http://schemas.microsoft.com/office/powerpoint/2010/main" val="189801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0251AF0-96BD-4C09-AF18-4FAF86BDABB7}"/>
              </a:ext>
            </a:extLst>
          </p:cNvPr>
          <p:cNvSpPr txBox="1"/>
          <p:nvPr/>
        </p:nvSpPr>
        <p:spPr>
          <a:xfrm>
            <a:off x="940955" y="796637"/>
            <a:ext cx="10148454" cy="5016758"/>
          </a:xfrm>
          <a:prstGeom prst="rect">
            <a:avLst/>
          </a:prstGeom>
          <a:noFill/>
        </p:spPr>
        <p:txBody>
          <a:bodyPr wrap="square">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Genel olarak </a:t>
            </a:r>
            <a:r>
              <a:rPr lang="tr-TR" sz="2000" b="1" i="1" dirty="0">
                <a:latin typeface="Times New Roman" panose="02020603050405020304" pitchFamily="18" charset="0"/>
                <a:cs typeface="Times New Roman" panose="02020603050405020304" pitchFamily="18" charset="0"/>
              </a:rPr>
              <a:t>toplumla çalışma</a:t>
            </a:r>
            <a:r>
              <a:rPr lang="tr-TR" sz="2000" dirty="0">
                <a:latin typeface="Times New Roman" panose="02020603050405020304" pitchFamily="18" charset="0"/>
                <a:cs typeface="Times New Roman" panose="02020603050405020304" pitchFamily="18" charset="0"/>
              </a:rPr>
              <a:t>, toplumla uygulama becerisi olarak sosyal refah amaçları için toplumda değişiklik yapmayı hedef alan ve bu yöndeki çalışmaların en etkin biçimde toplumun demokratik katılımı ile gerçekleşeceğine inanan bir sosyal hizmet yöntemidir. </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Sosyal hizmet uzmanı toplumla çalışmada insanların temel ihtiyaçlarını karşılayabilmek için eşit haklara sahip olmalarının gerektiğine inanır. Bu nedenle toplumdaki ortak ihtiyaç ve sorunlarla ilgili karar alınmasında tüm üyelerin sorumlu olduğunu kabul eder. Sosyal hizmetlerin amaçlarına ulaşabilmesi için önce toplum tarafından tanınması ve sonra da insanların sosyal refah etkinliklerine katılımlarının sağlanması gerekir. Bu konu toplumla çalışmanın temel görevlerinden birisidir.</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Sorunların çözümü için katılım olgusunu ilke edinen toplumla çalışma, amaçlarına </a:t>
            </a:r>
            <a:r>
              <a:rPr lang="tr-TR" sz="2000" b="1" i="1" dirty="0">
                <a:latin typeface="Times New Roman" panose="02020603050405020304" pitchFamily="18" charset="0"/>
                <a:cs typeface="Times New Roman" panose="02020603050405020304" pitchFamily="18" charset="0"/>
              </a:rPr>
              <a:t>‘toplum örgütlenmesi (</a:t>
            </a:r>
            <a:r>
              <a:rPr lang="tr-TR" sz="2000" b="1" i="1" dirty="0" err="1">
                <a:latin typeface="Times New Roman" panose="02020603050405020304" pitchFamily="18" charset="0"/>
                <a:cs typeface="Times New Roman" panose="02020603050405020304" pitchFamily="18" charset="0"/>
              </a:rPr>
              <a:t>community</a:t>
            </a:r>
            <a:r>
              <a:rPr lang="tr-TR" sz="2000" b="1" i="1" dirty="0">
                <a:latin typeface="Times New Roman" panose="02020603050405020304" pitchFamily="18" charset="0"/>
                <a:cs typeface="Times New Roman" panose="02020603050405020304" pitchFamily="18" charset="0"/>
              </a:rPr>
              <a:t> </a:t>
            </a:r>
            <a:r>
              <a:rPr lang="tr-TR" sz="2000" b="1" i="1" dirty="0" err="1">
                <a:latin typeface="Times New Roman" panose="02020603050405020304" pitchFamily="18" charset="0"/>
                <a:cs typeface="Times New Roman" panose="02020603050405020304" pitchFamily="18" charset="0"/>
              </a:rPr>
              <a:t>organization</a:t>
            </a:r>
            <a:r>
              <a:rPr lang="tr-TR" sz="2000" b="1" i="1" dirty="0">
                <a:latin typeface="Times New Roman" panose="02020603050405020304" pitchFamily="18" charset="0"/>
                <a:cs typeface="Times New Roman" panose="02020603050405020304" pitchFamily="18" charset="0"/>
              </a:rPr>
              <a:t>)’ </a:t>
            </a:r>
            <a:r>
              <a:rPr lang="tr-TR" sz="2000" i="1" dirty="0">
                <a:latin typeface="Times New Roman" panose="02020603050405020304" pitchFamily="18" charset="0"/>
                <a:cs typeface="Times New Roman" panose="02020603050405020304" pitchFamily="18" charset="0"/>
              </a:rPr>
              <a:t>ve</a:t>
            </a:r>
            <a:r>
              <a:rPr lang="tr-TR" sz="2000" b="1" i="1" dirty="0">
                <a:latin typeface="Times New Roman" panose="02020603050405020304" pitchFamily="18" charset="0"/>
                <a:cs typeface="Times New Roman" panose="02020603050405020304" pitchFamily="18" charset="0"/>
              </a:rPr>
              <a:t> ‘toplum kalkınması (</a:t>
            </a:r>
            <a:r>
              <a:rPr lang="tr-TR" sz="2000" b="1" i="1" dirty="0" err="1">
                <a:latin typeface="Times New Roman" panose="02020603050405020304" pitchFamily="18" charset="0"/>
                <a:cs typeface="Times New Roman" panose="02020603050405020304" pitchFamily="18" charset="0"/>
              </a:rPr>
              <a:t>community</a:t>
            </a:r>
            <a:r>
              <a:rPr lang="tr-TR" sz="2000" b="1" i="1" dirty="0">
                <a:latin typeface="Times New Roman" panose="02020603050405020304" pitchFamily="18" charset="0"/>
                <a:cs typeface="Times New Roman" panose="02020603050405020304" pitchFamily="18" charset="0"/>
              </a:rPr>
              <a:t> </a:t>
            </a:r>
            <a:r>
              <a:rPr lang="tr-TR" sz="2000" b="1" i="1" dirty="0" err="1">
                <a:latin typeface="Times New Roman" panose="02020603050405020304" pitchFamily="18" charset="0"/>
                <a:cs typeface="Times New Roman" panose="02020603050405020304" pitchFamily="18" charset="0"/>
              </a:rPr>
              <a:t>development</a:t>
            </a:r>
            <a:r>
              <a:rPr lang="tr-TR" sz="2000" b="1" i="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yöntemleriyle ulaşmaya çalışır. Toplum kalkınmasında amaç küçük toplumlarda yaşayan halkın ihtiyaçlarını tayin ve münakaşa etmek, onları planlayarak birlikte çözümlemektir. Bunun için toplumun bütün yönden daha iyi yaşamasını sağlamak için yapılan etkinliklerdir. </a:t>
            </a:r>
          </a:p>
        </p:txBody>
      </p:sp>
    </p:spTree>
    <p:extLst>
      <p:ext uri="{BB962C8B-B14F-4D97-AF65-F5344CB8AC3E}">
        <p14:creationId xmlns:p14="http://schemas.microsoft.com/office/powerpoint/2010/main" val="428486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30B7B33-AA21-4126-8860-C1B88E515189}"/>
              </a:ext>
            </a:extLst>
          </p:cNvPr>
          <p:cNvSpPr txBox="1"/>
          <p:nvPr/>
        </p:nvSpPr>
        <p:spPr>
          <a:xfrm>
            <a:off x="884588" y="1133147"/>
            <a:ext cx="10184043" cy="4401205"/>
          </a:xfrm>
          <a:prstGeom prst="rect">
            <a:avLst/>
          </a:prstGeom>
          <a:noFill/>
        </p:spPr>
        <p:txBody>
          <a:bodyPr wrap="square">
            <a:spAutoFit/>
          </a:bodyPr>
          <a:lstStyle/>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Toplumla çalışmada toplum boyutunda katılımı artırarak toplumun sosyal sorunlarını çözmek söz konusudur. Toplumun gereksinimlerini karşılamaya yönelik yapılan mesleki çalışmalardan oluşan bu geniş süreçte; toplumla çalışma, gerek toplum organizasyonu ve gerekse toplum kalkınması uygulamalarında aynı çalışma aşamalarını izler ve katılıma dayalı bir gelişme için toplum incelemesi, toplumla ilişkiler, planlama, örgütleme, eşgüdüm, eğitim gibi etkinlikler yoluyla toplumlarda katılım sağlayarak gelişmeyi gerçekleştirmeye çalışır.</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Toplumla çalışmada sosyal hizmet meslek elemanının içinde bulunacağı uygulamaların başarısında toplum kaynaklarının kullanabilme becerisi ve bilgisi etkili olacaktır.</a:t>
            </a: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Meslek elemanının topluluğun yapısı, kaynakların niteliği, ekipman, var olan ya da geliştirilecek olan sosyal etkinlikler ve programlar, kullanılabilecek sosyal çevre ve kaynakları, toplumsal deneyim, özel ve kamu kuruluşlarının koordinasyonu gibi unsurları bir bütün olarak değerlendirmesi gerekir. </a:t>
            </a:r>
          </a:p>
        </p:txBody>
      </p:sp>
    </p:spTree>
    <p:extLst>
      <p:ext uri="{BB962C8B-B14F-4D97-AF65-F5344CB8AC3E}">
        <p14:creationId xmlns:p14="http://schemas.microsoft.com/office/powerpoint/2010/main" val="21308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76656F2-6C72-4BCA-B4DA-8C2758C08B06}"/>
              </a:ext>
            </a:extLst>
          </p:cNvPr>
          <p:cNvSpPr>
            <a:spLocks noGrp="1"/>
          </p:cNvSpPr>
          <p:nvPr>
            <p:ph idx="4294967295"/>
          </p:nvPr>
        </p:nvSpPr>
        <p:spPr>
          <a:xfrm>
            <a:off x="849312" y="1537855"/>
            <a:ext cx="10493375" cy="5001924"/>
          </a:xfrm>
        </p:spPr>
        <p:txBody>
          <a:bodyPr>
            <a:normAutofit/>
          </a:bodyPr>
          <a:lstStyle/>
          <a:p>
            <a:pPr marL="0" indent="0" algn="ctr">
              <a:buNone/>
            </a:pPr>
            <a:r>
              <a:rPr lang="tr-TR" sz="2800" b="1" dirty="0">
                <a:latin typeface="Times New Roman" panose="02020603050405020304" pitchFamily="18" charset="0"/>
                <a:cs typeface="Times New Roman" panose="02020603050405020304" pitchFamily="18" charset="0"/>
              </a:rPr>
              <a:t>BİREYLE ÇALIŞMA</a:t>
            </a:r>
          </a:p>
          <a:p>
            <a:pPr marL="0" indent="0" algn="ctr">
              <a:buNone/>
            </a:pPr>
            <a:endParaRPr lang="tr-TR" sz="2800" b="1"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Sosyal hizmet, 20. yüzyılda ortaya çıkan bir meslek olarak kabul edilmesine rağmen, bir yardım biçimi olarak geçmişi insanlık tarihi kadar eskidir. Bu süreçte insanlara yardım uğraşıları içinde zamanla kök bulan bir yöntem olarak bireyle çalışma sosyal hizmet mesleğinin geleneksel yöntemlerinden biri olarak kabul edilmektedir. </a:t>
            </a:r>
          </a:p>
          <a:p>
            <a:pPr algn="just"/>
            <a:r>
              <a:rPr lang="tr-TR" sz="1800" dirty="0">
                <a:latin typeface="Times New Roman" panose="02020603050405020304" pitchFamily="18" charset="0"/>
                <a:cs typeface="Times New Roman" panose="02020603050405020304" pitchFamily="18" charset="0"/>
              </a:rPr>
              <a:t>Zamanla eğitimdeki gelişmelerle birlikte birebir kurulan ilişki yoluyla bireylere yardım yöntemi, sosyal işlev sorunu olan insanlara profesyonel eğitim almış sosyal hizmet uzmanları tarafından sosyal hizmet kurum ve kuruluşlarında kullanılmaya başlanmıştır. </a:t>
            </a: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38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B35485-F351-4D4F-B755-2B3313320EDF}"/>
              </a:ext>
            </a:extLst>
          </p:cNvPr>
          <p:cNvSpPr>
            <a:spLocks noGrp="1"/>
          </p:cNvSpPr>
          <p:nvPr>
            <p:ph type="title"/>
          </p:nvPr>
        </p:nvSpPr>
        <p:spPr/>
        <p:txBody>
          <a:bodyPr>
            <a:normAutofit/>
          </a:bodyPr>
          <a:lstStyle/>
          <a:p>
            <a:r>
              <a:rPr lang="tr-TR" dirty="0"/>
              <a:t>Sosyal Eylem</a:t>
            </a:r>
          </a:p>
        </p:txBody>
      </p:sp>
      <p:sp>
        <p:nvSpPr>
          <p:cNvPr id="4" name="İçerik Yer Tutucusu 3">
            <a:extLst>
              <a:ext uri="{FF2B5EF4-FFF2-40B4-BE49-F238E27FC236}">
                <a16:creationId xmlns:a16="http://schemas.microsoft.com/office/drawing/2014/main" id="{B3379586-D37E-4FC7-A99A-8855628852B7}"/>
              </a:ext>
            </a:extLst>
          </p:cNvPr>
          <p:cNvSpPr>
            <a:spLocks noGrp="1"/>
          </p:cNvSpPr>
          <p:nvPr>
            <p:ph idx="1"/>
          </p:nvPr>
        </p:nvSpPr>
        <p:spPr/>
        <p:txBody>
          <a:bodyPr>
            <a:normAutofit/>
          </a:bodyPr>
          <a:lstStyle/>
          <a:p>
            <a:pPr algn="just"/>
            <a:r>
              <a:rPr lang="tr-TR" sz="2000" dirty="0">
                <a:latin typeface="Times New Roman" panose="02020603050405020304" pitchFamily="18" charset="0"/>
                <a:cs typeface="Times New Roman" panose="02020603050405020304" pitchFamily="18" charset="0"/>
              </a:rPr>
              <a:t>Sosyal eylem (</a:t>
            </a:r>
            <a:r>
              <a:rPr lang="tr-TR" sz="2000" dirty="0" err="1">
                <a:latin typeface="Times New Roman" panose="02020603050405020304" pitchFamily="18" charset="0"/>
                <a:cs typeface="Times New Roman" panose="02020603050405020304" pitchFamily="18" charset="0"/>
              </a:rPr>
              <a:t>social</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action</a:t>
            </a:r>
            <a:r>
              <a:rPr lang="tr-TR" sz="2000" dirty="0">
                <a:latin typeface="Times New Roman" panose="02020603050405020304" pitchFamily="18" charset="0"/>
                <a:cs typeface="Times New Roman" panose="02020603050405020304" pitchFamily="18" charset="0"/>
              </a:rPr>
              <a:t>); sosyal hizmet mesleğinin yöntemlerinden bir başkasıdır. Topluluğu/ mahalleyi/yerel toplumu ilgilendiren konularda sakinlerin varmak istedikleri ortak amaca varabilmeleri için gerekli olan ve sosyal hizmet uzmanı tarafından yürütülen her türlü çalışmalar sosyal eylem kapsamına girer. Bunlar, grubun var olan engellere karşı koyabilme gücüne ulaştırılması, birlikte savaşım gücünün ortaya çıkarılması, politik ve resmi makamlar karşısında ortak çıkarlarını savunabilmeleri için gerekli güç vericilik, örgütlenme, bilinçlendirme gibi çalışmalardır. Varılmak istenen ortak amaca varmak için toplulukça yapılması gereken eylemleri düzenleme ve yürütümünde rol alma sosyal eylemin konularıdır. </a:t>
            </a:r>
          </a:p>
        </p:txBody>
      </p:sp>
    </p:spTree>
    <p:extLst>
      <p:ext uri="{BB962C8B-B14F-4D97-AF65-F5344CB8AC3E}">
        <p14:creationId xmlns:p14="http://schemas.microsoft.com/office/powerpoint/2010/main" val="146388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012F3A-0F12-4A94-B0AA-012A218597CA}"/>
              </a:ext>
            </a:extLst>
          </p:cNvPr>
          <p:cNvSpPr>
            <a:spLocks noGrp="1"/>
          </p:cNvSpPr>
          <p:nvPr>
            <p:ph idx="4294967295"/>
          </p:nvPr>
        </p:nvSpPr>
        <p:spPr>
          <a:xfrm>
            <a:off x="878335" y="908050"/>
            <a:ext cx="10435329" cy="5257800"/>
          </a:xfrm>
        </p:spPr>
        <p:txBody>
          <a:bodyPr>
            <a:normAutofit/>
          </a:bodyPr>
          <a:lstStyle/>
          <a:p>
            <a:pPr algn="just"/>
            <a:r>
              <a:rPr lang="tr-TR" sz="2000" dirty="0">
                <a:latin typeface="Times New Roman" panose="02020603050405020304" pitchFamily="18" charset="0"/>
                <a:cs typeface="Times New Roman" panose="02020603050405020304" pitchFamily="18" charset="0"/>
              </a:rPr>
              <a:t>Sosyal eylem, evsiz insanlar gibi spesifik grupların faydası için sosyal kurumlarda değişim yaratmayı savunmaya dair çabalarla, adil olmayan durumların düzeltilmesi, sosyal problemlerin çözülmesi veya insanların iyilik hallerinin artırılmasına dair süreçlerin koordinasyonu ile ilgilidir </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Sosyal eylem çalışmaları doğrultusunda sosyal hizmet uzmanları, güçsüzlük döngüsü içinde olan veya güçlerinin farkında olmayan insanların güçlerini kullanmalarını sağlayarak güçlenmeleri için çalışırlar. Bu bağlamda, sosyal çalışmacılar, toplulukların bir araya gelmelerini, bir sorun etrafında örgütlenmelerini ve o sorun için toplumun harekete geçmesini sağlamaya yönelik mesleki çalışmalar gerçekleştirir.</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Sosyal eylem çalışmalarının paydaşları; kendileriyle alakalı olmadıkça sosyal aksiyonu desteklemeyen hizmetlerin potansiyel kullanıcıları, topluluk temsilcileri, yerel siyasetçiler, sosyal mesleklerin profesyonelleri ve yerel kamu kuruluşları olarak sıralanabilir.</a:t>
            </a:r>
          </a:p>
        </p:txBody>
      </p:sp>
    </p:spTree>
    <p:extLst>
      <p:ext uri="{BB962C8B-B14F-4D97-AF65-F5344CB8AC3E}">
        <p14:creationId xmlns:p14="http://schemas.microsoft.com/office/powerpoint/2010/main" val="337819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F11F4EB-7AFF-49C3-AD3C-0F6BC259A0C6}"/>
              </a:ext>
            </a:extLst>
          </p:cNvPr>
          <p:cNvSpPr txBox="1"/>
          <p:nvPr/>
        </p:nvSpPr>
        <p:spPr>
          <a:xfrm>
            <a:off x="1193800" y="1361639"/>
            <a:ext cx="7959725" cy="3477875"/>
          </a:xfrm>
          <a:prstGeom prst="rect">
            <a:avLst/>
          </a:prstGeom>
          <a:noFill/>
        </p:spPr>
        <p:txBody>
          <a:bodyPr wrap="square">
            <a:spAutoFit/>
          </a:bodyPr>
          <a:lstStyle/>
          <a:p>
            <a:r>
              <a:rPr lang="tr-TR" sz="2000" dirty="0">
                <a:latin typeface="Times New Roman" panose="02020603050405020304" pitchFamily="18" charset="0"/>
                <a:cs typeface="Times New Roman" panose="02020603050405020304" pitchFamily="18" charset="0"/>
              </a:rPr>
              <a:t>Sosyal aksiyon çalışmasının belirli amaçları aşağıdaki gibidir: </a:t>
            </a:r>
          </a:p>
          <a:p>
            <a:endParaRPr lang="tr-TR" sz="2000" dirty="0">
              <a:latin typeface="Times New Roman" panose="02020603050405020304" pitchFamily="18" charset="0"/>
              <a:cs typeface="Times New Roman" panose="02020603050405020304" pitchFamily="18" charset="0"/>
            </a:endParaRPr>
          </a:p>
          <a:p>
            <a:pPr marL="342900" indent="-342900">
              <a:buAutoNum type="arabicParenR"/>
            </a:pPr>
            <a:r>
              <a:rPr lang="tr-TR" sz="2000" dirty="0">
                <a:latin typeface="Times New Roman" panose="02020603050405020304" pitchFamily="18" charset="0"/>
                <a:cs typeface="Times New Roman" panose="02020603050405020304" pitchFamily="18" charset="0"/>
              </a:rPr>
              <a:t>İhtiyaçların giderilmesi, </a:t>
            </a:r>
          </a:p>
          <a:p>
            <a:pPr marL="342900" indent="-342900">
              <a:buAutoNum type="arabicParenR"/>
            </a:pPr>
            <a:r>
              <a:rPr lang="tr-TR" sz="2000" dirty="0">
                <a:latin typeface="Times New Roman" panose="02020603050405020304" pitchFamily="18" charset="0"/>
                <a:cs typeface="Times New Roman" panose="02020603050405020304" pitchFamily="18" charset="0"/>
              </a:rPr>
              <a:t>Kitle problemlerinin çözülmesi, </a:t>
            </a:r>
          </a:p>
          <a:p>
            <a:pPr marL="342900" indent="-342900">
              <a:buAutoNum type="arabicParenR"/>
            </a:pPr>
            <a:r>
              <a:rPr lang="tr-TR" sz="2000" dirty="0">
                <a:latin typeface="Times New Roman" panose="02020603050405020304" pitchFamily="18" charset="0"/>
                <a:cs typeface="Times New Roman" panose="02020603050405020304" pitchFamily="18" charset="0"/>
              </a:rPr>
              <a:t>Kitlesel koşullarda iyileşme, </a:t>
            </a:r>
          </a:p>
          <a:p>
            <a:pPr marL="342900" indent="-342900">
              <a:buAutoNum type="arabicParenR"/>
            </a:pPr>
            <a:r>
              <a:rPr lang="tr-TR" sz="2000" dirty="0">
                <a:latin typeface="Times New Roman" panose="02020603050405020304" pitchFamily="18" charset="0"/>
                <a:cs typeface="Times New Roman" panose="02020603050405020304" pitchFamily="18" charset="0"/>
              </a:rPr>
              <a:t>Kurumları, politikaları ve uygulamaları etkileme, </a:t>
            </a:r>
          </a:p>
          <a:p>
            <a:pPr marL="342900" indent="-342900">
              <a:buAutoNum type="arabicParenR"/>
            </a:pPr>
            <a:r>
              <a:rPr lang="tr-TR" sz="2000" dirty="0">
                <a:latin typeface="Times New Roman" panose="02020603050405020304" pitchFamily="18" charset="0"/>
                <a:cs typeface="Times New Roman" panose="02020603050405020304" pitchFamily="18" charset="0"/>
              </a:rPr>
              <a:t>Yeni programlara ve mekanizmalara giriş,</a:t>
            </a:r>
          </a:p>
          <a:p>
            <a:pPr marL="342900" indent="-342900">
              <a:buAutoNum type="arabicParenR"/>
            </a:pPr>
            <a:r>
              <a:rPr lang="tr-TR" sz="2000" dirty="0">
                <a:latin typeface="Times New Roman" panose="02020603050405020304" pitchFamily="18" charset="0"/>
                <a:cs typeface="Times New Roman" panose="02020603050405020304" pitchFamily="18" charset="0"/>
              </a:rPr>
              <a:t>Kaynakların ve gücün yeniden dağıtılması (insani kaynaklar ve ahlaki),</a:t>
            </a:r>
          </a:p>
          <a:p>
            <a:pPr marL="342900" indent="-342900">
              <a:buAutoNum type="arabicParenR"/>
            </a:pPr>
            <a:r>
              <a:rPr lang="tr-TR" sz="2000" dirty="0">
                <a:latin typeface="Times New Roman" panose="02020603050405020304" pitchFamily="18" charset="0"/>
                <a:cs typeface="Times New Roman" panose="02020603050405020304" pitchFamily="18" charset="0"/>
              </a:rPr>
              <a:t>Karar verme süreçlerinin gerçekleştirilmesi </a:t>
            </a:r>
          </a:p>
          <a:p>
            <a:pPr marL="342900" indent="-342900">
              <a:buAutoNum type="arabicParenR"/>
            </a:pPr>
            <a:r>
              <a:rPr lang="tr-TR" sz="2000" dirty="0">
                <a:latin typeface="Times New Roman" panose="02020603050405020304" pitchFamily="18" charset="0"/>
                <a:cs typeface="Times New Roman" panose="02020603050405020304" pitchFamily="18" charset="0"/>
              </a:rPr>
              <a:t>Düşünce ve eylem yapısına müdahale, </a:t>
            </a:r>
          </a:p>
          <a:p>
            <a:pPr marL="342900" indent="-342900">
              <a:buAutoNum type="arabicParenR"/>
            </a:pPr>
            <a:r>
              <a:rPr lang="tr-TR" sz="2000" dirty="0">
                <a:latin typeface="Times New Roman" panose="02020603050405020304" pitchFamily="18" charset="0"/>
                <a:cs typeface="Times New Roman" panose="02020603050405020304" pitchFamily="18" charset="0"/>
              </a:rPr>
              <a:t>Sağlık, eğitim ve refahta iyileşme.</a:t>
            </a:r>
          </a:p>
        </p:txBody>
      </p:sp>
    </p:spTree>
    <p:extLst>
      <p:ext uri="{BB962C8B-B14F-4D97-AF65-F5344CB8AC3E}">
        <p14:creationId xmlns:p14="http://schemas.microsoft.com/office/powerpoint/2010/main" val="261743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6BF54B-7D16-4863-8CCD-7E5A4D17A1CA}"/>
              </a:ext>
            </a:extLst>
          </p:cNvPr>
          <p:cNvSpPr>
            <a:spLocks noGrp="1"/>
          </p:cNvSpPr>
          <p:nvPr>
            <p:ph type="title"/>
          </p:nvPr>
        </p:nvSpPr>
        <p:spPr/>
        <p:txBody>
          <a:bodyPr/>
          <a:lstStyle/>
          <a:p>
            <a:r>
              <a:rPr lang="tr-TR" dirty="0"/>
              <a:t>Sosyal Hizmet Araştırması</a:t>
            </a:r>
          </a:p>
        </p:txBody>
      </p:sp>
      <p:sp>
        <p:nvSpPr>
          <p:cNvPr id="3" name="İçerik Yer Tutucusu 2">
            <a:extLst>
              <a:ext uri="{FF2B5EF4-FFF2-40B4-BE49-F238E27FC236}">
                <a16:creationId xmlns:a16="http://schemas.microsoft.com/office/drawing/2014/main" id="{4CBAE0B3-0E14-4CD5-9F90-92A70C586C1F}"/>
              </a:ext>
            </a:extLst>
          </p:cNvPr>
          <p:cNvSpPr>
            <a:spLocks noGrp="1"/>
          </p:cNvSpPr>
          <p:nvPr>
            <p:ph idx="1"/>
          </p:nvPr>
        </p:nvSpPr>
        <p:spPr/>
        <p:txBody>
          <a:bodyPr>
            <a:normAutofit/>
          </a:bodyPr>
          <a:lstStyle/>
          <a:p>
            <a:pPr algn="just"/>
            <a:r>
              <a:rPr lang="tr-TR" sz="2000" dirty="0" err="1">
                <a:latin typeface="Times New Roman" panose="02020603050405020304" pitchFamily="18" charset="0"/>
                <a:cs typeface="Times New Roman" panose="02020603050405020304" pitchFamily="18" charset="0"/>
              </a:rPr>
              <a:t>Toplumbilimsel</a:t>
            </a:r>
            <a:r>
              <a:rPr lang="tr-TR" sz="2000" dirty="0">
                <a:latin typeface="Times New Roman" panose="02020603050405020304" pitchFamily="18" charset="0"/>
                <a:cs typeface="Times New Roman" panose="02020603050405020304" pitchFamily="18" charset="0"/>
              </a:rPr>
              <a:t> açıdan, sosyal hizmet araştırması sosyal hizmet mesleğinin uygulama alanına giren olguların anlaşılması, açıklanması ve mesleki amaçlar doğrultusunda yönlendirilmesi için gerekli bilimsel bilginin üretilmesini sağlamaktadır. Sosyal hizmet araştırmasında; sosyal hizmet mesleğinin dayandığı bilimsel bilginin oluşturulması ve geliştirilmesinin yanı sıra, önemli olan bunların uygulanmasıdır. </a:t>
            </a:r>
          </a:p>
          <a:p>
            <a:pPr algn="just"/>
            <a:r>
              <a:rPr lang="tr-TR" sz="2000" dirty="0">
                <a:latin typeface="Times New Roman" panose="02020603050405020304" pitchFamily="18" charset="0"/>
                <a:cs typeface="Times New Roman" panose="02020603050405020304" pitchFamily="18" charset="0"/>
              </a:rPr>
              <a:t>Türkiye’de toplumsal bilimlerin gelişme çizgisi, önce ‘kuramsal’ düzeyde kendini göstermiştir. Fakat, ‘ampirik’ yönü eksik bir ‘toplumbilim’ ya da genel olarak bir ‘toplumsal bilimler’ demeti düşünmek olanaklı değildir. Somut gerçekle irdelenmeyen kuram, iflas etmeye mahkûmdur.</a:t>
            </a:r>
          </a:p>
        </p:txBody>
      </p:sp>
    </p:spTree>
    <p:extLst>
      <p:ext uri="{BB962C8B-B14F-4D97-AF65-F5344CB8AC3E}">
        <p14:creationId xmlns:p14="http://schemas.microsoft.com/office/powerpoint/2010/main" val="237356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F5BD28-D160-43BA-95B2-AD1297264C25}"/>
              </a:ext>
            </a:extLst>
          </p:cNvPr>
          <p:cNvSpPr>
            <a:spLocks noGrp="1"/>
          </p:cNvSpPr>
          <p:nvPr>
            <p:ph idx="4294967295"/>
          </p:nvPr>
        </p:nvSpPr>
        <p:spPr>
          <a:xfrm>
            <a:off x="977220" y="2012949"/>
            <a:ext cx="10163103" cy="4164485"/>
          </a:xfrm>
        </p:spPr>
        <p:txBody>
          <a:bodyPr>
            <a:normAutofit/>
          </a:bodyPr>
          <a:lstStyle/>
          <a:p>
            <a:pPr algn="just"/>
            <a:r>
              <a:rPr lang="tr-TR" sz="2000" b="1" i="1" dirty="0">
                <a:latin typeface="Times New Roman" panose="02020603050405020304" pitchFamily="18" charset="0"/>
                <a:cs typeface="Times New Roman" panose="02020603050405020304" pitchFamily="18" charset="0"/>
              </a:rPr>
              <a:t>Sosyal hizmet araştırması </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research</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for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social</a:t>
            </a:r>
            <a:r>
              <a:rPr lang="tr-TR" sz="2000" dirty="0">
                <a:latin typeface="Times New Roman" panose="02020603050405020304" pitchFamily="18" charset="0"/>
                <a:cs typeface="Times New Roman" panose="02020603050405020304" pitchFamily="18" charset="0"/>
              </a:rPr>
              <a:t> service), sosyal hizmet uygulamalarını kolaylaştırmak ve etkinliklerini arttırmak amacıyla bu alanda yapılan araştırma olarak </a:t>
            </a:r>
            <a:r>
              <a:rPr lang="tr-TR" sz="2000" dirty="0" err="1">
                <a:latin typeface="Times New Roman" panose="02020603050405020304" pitchFamily="18" charset="0"/>
                <a:cs typeface="Times New Roman" panose="02020603050405020304" pitchFamily="18" charset="0"/>
              </a:rPr>
              <a:t>açımlanırken</a:t>
            </a:r>
            <a:r>
              <a:rPr lang="tr-TR" sz="2000"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sosyal refah araştırması </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social</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welfare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research</a:t>
            </a:r>
            <a:r>
              <a:rPr lang="tr-TR" sz="2000" dirty="0">
                <a:latin typeface="Times New Roman" panose="02020603050405020304" pitchFamily="18" charset="0"/>
                <a:cs typeface="Times New Roman" panose="02020603050405020304" pitchFamily="18" charset="0"/>
              </a:rPr>
              <a:t>) ise sosyal çalışma mesleğinin uygulama yöntemlerinden biri olarak kabul edilmektedir. </a:t>
            </a:r>
          </a:p>
          <a:p>
            <a:pPr algn="just"/>
            <a:r>
              <a:rPr lang="tr-TR" sz="2000" dirty="0">
                <a:latin typeface="Times New Roman" panose="02020603050405020304" pitchFamily="18" charset="0"/>
                <a:cs typeface="Times New Roman" panose="02020603050405020304" pitchFamily="18" charset="0"/>
              </a:rPr>
              <a:t>Sosyal refah araştırması sosyal refah alanında, sosyal çalışmanın belirlenen sorun alanında konuyu tanıması, bunun için halkın soruna bakışının, gereksemelerinin ve boyutlarının saptanması, buna göre kendi hareket biçimini, çalışma yöntemini, çözüm yollarını netleştirmesi amaçlarıyla belirli bir bölgede ve sorun alanında yapılan tanımsal ağırlıklı araştırmadır. Sosyal hizmet araştırmaları daha çok alan araştırmalarıdır; uygulamalı araştırmadır (</a:t>
            </a:r>
            <a:r>
              <a:rPr lang="tr-TR" sz="2000" dirty="0" err="1">
                <a:latin typeface="Times New Roman" panose="02020603050405020304" pitchFamily="18" charset="0"/>
                <a:cs typeface="Times New Roman" panose="02020603050405020304" pitchFamily="18" charset="0"/>
              </a:rPr>
              <a:t>applied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research</a:t>
            </a:r>
            <a:r>
              <a:rPr lang="tr-TR"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974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CDDB416-8126-45E2-A15B-834630804460}"/>
              </a:ext>
            </a:extLst>
          </p:cNvPr>
          <p:cNvSpPr txBox="1"/>
          <p:nvPr/>
        </p:nvSpPr>
        <p:spPr>
          <a:xfrm>
            <a:off x="1067963" y="907421"/>
            <a:ext cx="10023500" cy="5324535"/>
          </a:xfrm>
          <a:prstGeom prst="rect">
            <a:avLst/>
          </a:prstGeom>
          <a:noFill/>
        </p:spPr>
        <p:txBody>
          <a:bodyPr wrap="square">
            <a:spAutoFit/>
          </a:bodyPr>
          <a:lstStyle/>
          <a:p>
            <a:pPr algn="just"/>
            <a:r>
              <a:rPr lang="tr-TR" sz="2000" dirty="0">
                <a:latin typeface="Times New Roman" panose="02020603050405020304" pitchFamily="18" charset="0"/>
                <a:cs typeface="Times New Roman" panose="02020603050405020304" pitchFamily="18" charset="0"/>
              </a:rPr>
              <a:t>Sosyal hizmet araştırması başlıca sosyal sorunları belirttiği kadar, değişikliklerden ötürü ortaya çıkan ihtiyaçların karşılanması için alınacak önlemleri de açıklar. Değişiklikler çoğu kez şu alanlarda oluşur: </a:t>
            </a:r>
          </a:p>
          <a:p>
            <a:pPr algn="just"/>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Sağlık ve çocuk refahı sorunları,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İşsizlik,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Ekonomik kriz,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Yaşlılık,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Engellilik,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Engellilerin özel ihtiyaçları,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Sosyal ekonomik güvenliğin tehlikeye düşmesi,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Eğlence,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Boş vakitlerin değerlendirilmesi ile ilgili çalışmalar. </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Araştırmanın konuları, sosyal hizmet sisteminin tarihçesi, yapısı, uygulanan sosyal hizmetlerde değişen ilkeler, sosyal hizmetin etkinlik ve maliyetini belirten istatistik etütleri, sosyal hizmet eğitiminin yöntemleri ve sosyal çalışmanın profesyonel özelliği ile ilgili olabilir.</a:t>
            </a:r>
          </a:p>
        </p:txBody>
      </p:sp>
    </p:spTree>
    <p:extLst>
      <p:ext uri="{BB962C8B-B14F-4D97-AF65-F5344CB8AC3E}">
        <p14:creationId xmlns:p14="http://schemas.microsoft.com/office/powerpoint/2010/main" val="371683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94D7DD5-BE88-46DE-9F27-96306BA22A45}"/>
              </a:ext>
            </a:extLst>
          </p:cNvPr>
          <p:cNvSpPr txBox="1"/>
          <p:nvPr/>
        </p:nvSpPr>
        <p:spPr>
          <a:xfrm>
            <a:off x="943840" y="1684706"/>
            <a:ext cx="6113318" cy="3668697"/>
          </a:xfrm>
          <a:prstGeom prst="rect">
            <a:avLst/>
          </a:prstGeom>
          <a:noFill/>
        </p:spPr>
        <p:txBody>
          <a:bodyPr wrap="square">
            <a:spAutoFit/>
          </a:bodyPr>
          <a:lstStyle/>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Tarihsel yapısı içinde gelişen bireyle çalışma yöntemi içinde teknik olarak; gözlem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psiko</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-sosyal gözlem), mesleki görüşme, sosyal değerlendirme, çeşitli ziyaretler ve ilişkiler (ev, okul </a:t>
            </a:r>
            <a:r>
              <a:rPr kumimoji="0" lang="tr-TR" sz="1800" b="0"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vb</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yer alır. Bu yöntemle ilgili sosyal değerlendirme üç önemli sorunun cevaplarını bulmaya yöneliktir: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Sorun nedir?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Nasıl ortaya çıkmıştır?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Ve çözmek için neler yapılabilir?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Uygulanan eylem planı ile birlikte kavramsal olarak sorun analizi yapılmakta, böylece sorun odağına etki eden birçok faktör üzerinde çalışılmaktadır. </a:t>
            </a:r>
          </a:p>
        </p:txBody>
      </p:sp>
      <p:pic>
        <p:nvPicPr>
          <p:cNvPr id="5" name="Resim 4">
            <a:extLst>
              <a:ext uri="{FF2B5EF4-FFF2-40B4-BE49-F238E27FC236}">
                <a16:creationId xmlns:a16="http://schemas.microsoft.com/office/drawing/2014/main" id="{39E054AF-1F49-4A7D-9078-8C772ACAF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468" y="3834245"/>
            <a:ext cx="2857500" cy="1600200"/>
          </a:xfrm>
          <a:prstGeom prst="rect">
            <a:avLst/>
          </a:prstGeom>
        </p:spPr>
      </p:pic>
      <p:pic>
        <p:nvPicPr>
          <p:cNvPr id="7" name="Resim 6">
            <a:extLst>
              <a:ext uri="{FF2B5EF4-FFF2-40B4-BE49-F238E27FC236}">
                <a16:creationId xmlns:a16="http://schemas.microsoft.com/office/drawing/2014/main" id="{002CA4E2-B3AF-40F4-885A-FBCCE5C36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467" y="1684706"/>
            <a:ext cx="2857499" cy="1834348"/>
          </a:xfrm>
          <a:prstGeom prst="rect">
            <a:avLst/>
          </a:prstGeom>
        </p:spPr>
      </p:pic>
    </p:spTree>
    <p:extLst>
      <p:ext uri="{BB962C8B-B14F-4D97-AF65-F5344CB8AC3E}">
        <p14:creationId xmlns:p14="http://schemas.microsoft.com/office/powerpoint/2010/main" val="80837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FDEABE-2BCF-4FAC-A08F-0B55E4D41EA6}"/>
              </a:ext>
            </a:extLst>
          </p:cNvPr>
          <p:cNvSpPr>
            <a:spLocks noGrp="1"/>
          </p:cNvSpPr>
          <p:nvPr>
            <p:ph idx="4294967295"/>
          </p:nvPr>
        </p:nvSpPr>
        <p:spPr>
          <a:xfrm>
            <a:off x="955963" y="860281"/>
            <a:ext cx="5140037" cy="5242646"/>
          </a:xfrm>
        </p:spPr>
        <p:txBody>
          <a:bodyPr>
            <a:normAutofit/>
          </a:bodyPr>
          <a:lstStyle/>
          <a:p>
            <a:pPr algn="just"/>
            <a:r>
              <a:rPr lang="tr-TR" sz="1800" dirty="0">
                <a:latin typeface="Times New Roman" panose="02020603050405020304" pitchFamily="18" charset="0"/>
                <a:cs typeface="Times New Roman" panose="02020603050405020304" pitchFamily="18" charset="0"/>
              </a:rPr>
              <a:t>Bireyle çalışma yönteminin amacı, sosyal denge ve sosyal uyum bakımından ve özellikle içten ve dıştan gelen güçlerin dengesi açısından başvuranın(müracaatçının) sosyal etkinliklerine istikrar verilmesi veya bu etkinliklerin geliştirilmesidir. </a:t>
            </a: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Burada sosyal hizmet uzmanı-başvuran(müracaatçı) ilişkisinin bilinçli ve kontrollü bir şekilde idare edilmesi; görüşme yapabilme becerisi, sosyal kaynaklardan haberdar olup bunlardan yararlanabilme becerisi, kurumun ilkelerinin ve hizmetlerinin uygulanmasında, yorumlanmasında ve kurumlar arası işbirliğinden yararlanmada gösterilen beceri ile doğrudan ilişkilidir.</a:t>
            </a:r>
          </a:p>
        </p:txBody>
      </p:sp>
      <p:pic>
        <p:nvPicPr>
          <p:cNvPr id="4" name="Resim 3">
            <a:extLst>
              <a:ext uri="{FF2B5EF4-FFF2-40B4-BE49-F238E27FC236}">
                <a16:creationId xmlns:a16="http://schemas.microsoft.com/office/drawing/2014/main" id="{133D24B3-FBD3-4A31-B237-0DA4D97B0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222" y="1622281"/>
            <a:ext cx="2790825" cy="1638300"/>
          </a:xfrm>
          <a:prstGeom prst="rect">
            <a:avLst/>
          </a:prstGeom>
        </p:spPr>
      </p:pic>
      <p:pic>
        <p:nvPicPr>
          <p:cNvPr id="6" name="Resim 5">
            <a:extLst>
              <a:ext uri="{FF2B5EF4-FFF2-40B4-BE49-F238E27FC236}">
                <a16:creationId xmlns:a16="http://schemas.microsoft.com/office/drawing/2014/main" id="{C3384C8C-A386-40A0-BC20-0400DC462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22" y="3810001"/>
            <a:ext cx="2790825" cy="1638300"/>
          </a:xfrm>
          <a:prstGeom prst="rect">
            <a:avLst/>
          </a:prstGeom>
        </p:spPr>
      </p:pic>
    </p:spTree>
    <p:extLst>
      <p:ext uri="{BB962C8B-B14F-4D97-AF65-F5344CB8AC3E}">
        <p14:creationId xmlns:p14="http://schemas.microsoft.com/office/powerpoint/2010/main" val="303459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FC82E6BA-3056-4DC4-A40F-3AE24FC8DAF4}"/>
              </a:ext>
            </a:extLst>
          </p:cNvPr>
          <p:cNvSpPr>
            <a:spLocks noGrp="1"/>
          </p:cNvSpPr>
          <p:nvPr>
            <p:ph idx="4294967295"/>
          </p:nvPr>
        </p:nvSpPr>
        <p:spPr>
          <a:xfrm>
            <a:off x="886690" y="901845"/>
            <a:ext cx="5257801" cy="5242646"/>
          </a:xfrm>
        </p:spPr>
        <p:txBody>
          <a:bodyPr>
            <a:normAutofit/>
          </a:bodyPr>
          <a:lstStyle/>
          <a:p>
            <a:pPr algn="just"/>
            <a:r>
              <a:rPr lang="tr-TR" sz="1800" dirty="0">
                <a:latin typeface="Times New Roman" panose="02020603050405020304" pitchFamily="18" charset="0"/>
                <a:cs typeface="Times New Roman" panose="02020603050405020304" pitchFamily="18" charset="0"/>
              </a:rPr>
              <a:t>20. yüzyılın başından itibaren bilimsel niteliğe kavuşan bireyle çalışma yöntemi önceleri yoksul ve muhtaç insanlara yardım etme amacıyla kullanılmış, daha sonra toplumsal değişmenin gündeme getirdiği yeni sorunlar ve ihtiyaçlar karşısında uygulama çerçevesi giderek genişlemiştir. </a:t>
            </a: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Bireyle çalışma farklı kaynaklarda aynı anlama gelecek şekilde farklı terimler ileri sürülerek kullanılabilmektedir. Genelde bireyle çalışma günümüzde, resmi, özel ve gönüllü kuruluşlarda, sosyal yardım, aile refahı, çocuk refahı, yaşlı refahı, sağlık, eğitim, ıslah, endüstri vb. alanlarda her yaş ve </a:t>
            </a:r>
            <a:r>
              <a:rPr lang="tr-TR" sz="1800" dirty="0" err="1">
                <a:latin typeface="Times New Roman" panose="02020603050405020304" pitchFamily="18" charset="0"/>
                <a:cs typeface="Times New Roman" panose="02020603050405020304" pitchFamily="18" charset="0"/>
              </a:rPr>
              <a:t>sosyo</a:t>
            </a:r>
            <a:r>
              <a:rPr lang="tr-TR" sz="1800" dirty="0">
                <a:latin typeface="Times New Roman" panose="02020603050405020304" pitchFamily="18" charset="0"/>
                <a:cs typeface="Times New Roman" panose="02020603050405020304" pitchFamily="18" charset="0"/>
              </a:rPr>
              <a:t>-ekonomik düzeydeki kişilere ve ailelere uygulanan işlevsel bir yöntem niteliğine kavuşmuş bulunmaktadır. </a:t>
            </a:r>
          </a:p>
          <a:p>
            <a:pPr algn="just"/>
            <a:endParaRPr lang="tr-TR" sz="20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83CC8A04-6E6C-4147-82FB-F34032757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400" y="1055110"/>
            <a:ext cx="2143125" cy="2143125"/>
          </a:xfrm>
          <a:prstGeom prst="rect">
            <a:avLst/>
          </a:prstGeom>
        </p:spPr>
      </p:pic>
      <p:pic>
        <p:nvPicPr>
          <p:cNvPr id="6" name="Resim 5">
            <a:extLst>
              <a:ext uri="{FF2B5EF4-FFF2-40B4-BE49-F238E27FC236}">
                <a16:creationId xmlns:a16="http://schemas.microsoft.com/office/drawing/2014/main" id="{00180C66-9A30-4FF3-8E20-3EF63981F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249" y="3987944"/>
            <a:ext cx="3019425" cy="1514475"/>
          </a:xfrm>
          <a:prstGeom prst="rect">
            <a:avLst/>
          </a:prstGeom>
        </p:spPr>
      </p:pic>
    </p:spTree>
    <p:extLst>
      <p:ext uri="{BB962C8B-B14F-4D97-AF65-F5344CB8AC3E}">
        <p14:creationId xmlns:p14="http://schemas.microsoft.com/office/powerpoint/2010/main" val="81080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0C0E64-C7E5-496F-AFEE-17F94D798074}"/>
              </a:ext>
            </a:extLst>
          </p:cNvPr>
          <p:cNvSpPr>
            <a:spLocks noGrp="1"/>
          </p:cNvSpPr>
          <p:nvPr>
            <p:ph idx="4294967295"/>
          </p:nvPr>
        </p:nvSpPr>
        <p:spPr>
          <a:xfrm>
            <a:off x="900546" y="804863"/>
            <a:ext cx="5368636" cy="5159519"/>
          </a:xfrm>
        </p:spPr>
        <p:txBody>
          <a:bodyPr>
            <a:normAutofit lnSpcReduction="10000"/>
          </a:bodyPr>
          <a:lstStyle/>
          <a:p>
            <a:pPr algn="just"/>
            <a:r>
              <a:rPr lang="tr-TR" sz="1800" b="1" dirty="0">
                <a:latin typeface="Times New Roman" panose="02020603050405020304" pitchFamily="18" charset="0"/>
                <a:cs typeface="Times New Roman" panose="02020603050405020304" pitchFamily="18" charset="0"/>
              </a:rPr>
              <a:t>Bireyle çalışma</a:t>
            </a:r>
            <a:r>
              <a:rPr lang="tr-TR" sz="1800" dirty="0">
                <a:latin typeface="Times New Roman" panose="02020603050405020304" pitchFamily="18" charset="0"/>
                <a:cs typeface="Times New Roman" panose="02020603050405020304" pitchFamily="18" charset="0"/>
              </a:rPr>
              <a:t>, uzman personelin, kendi çalışma alanlarına giren konularda, sosyal, ruhsal, eğitsel sorunları olan bireylerle yaptıkları, bireyin sorunlarını aşabilmesi amacına yönelik olan teke tek, yüz yüze, düzenli, sürekli, </a:t>
            </a:r>
            <a:r>
              <a:rPr lang="tr-TR" sz="1800" dirty="0" err="1">
                <a:latin typeface="Times New Roman" panose="02020603050405020304" pitchFamily="18" charset="0"/>
                <a:cs typeface="Times New Roman" panose="02020603050405020304" pitchFamily="18" charset="0"/>
              </a:rPr>
              <a:t>kayıda</a:t>
            </a:r>
            <a:r>
              <a:rPr lang="tr-TR" sz="1800" dirty="0">
                <a:latin typeface="Times New Roman" panose="02020603050405020304" pitchFamily="18" charset="0"/>
                <a:cs typeface="Times New Roman" panose="02020603050405020304" pitchFamily="18" charset="0"/>
              </a:rPr>
              <a:t> dayalı görüşmelerdir. Gerektiğinde, söz konusu bireyle ilgili olan başka kişilerle ya da kurumlarda yapılan görüşmelerle desteklenir. </a:t>
            </a:r>
          </a:p>
          <a:p>
            <a:pPr algn="just"/>
            <a:endParaRPr lang="tr-TR" sz="1800" dirty="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Aynı sözcüklerle yapılandırılmış olsa da </a:t>
            </a:r>
            <a:r>
              <a:rPr lang="tr-TR" sz="1800" b="1" dirty="0">
                <a:latin typeface="Times New Roman" panose="02020603050405020304" pitchFamily="18" charset="0"/>
                <a:cs typeface="Times New Roman" panose="02020603050405020304" pitchFamily="18" charset="0"/>
              </a:rPr>
              <a:t>bireyle sosyal hizmet </a:t>
            </a:r>
            <a:r>
              <a:rPr lang="tr-TR" sz="1800" dirty="0">
                <a:latin typeface="Times New Roman" panose="02020603050405020304" pitchFamily="18" charset="0"/>
                <a:cs typeface="Times New Roman" panose="02020603050405020304" pitchFamily="18" charset="0"/>
              </a:rPr>
              <a:t>ise; görevli sosyal hizmet uzmanı tarafından, başvuranın yaşadığı ruhsal, sosyal takıntıları/sorunları aşabilmesi amacıyla kendisiyle, teke tek, yüz yüze, düzenli, sürekli ve </a:t>
            </a:r>
            <a:r>
              <a:rPr lang="tr-TR" sz="1800" dirty="0" err="1">
                <a:latin typeface="Times New Roman" panose="02020603050405020304" pitchFamily="18" charset="0"/>
                <a:cs typeface="Times New Roman" panose="02020603050405020304" pitchFamily="18" charset="0"/>
              </a:rPr>
              <a:t>kayıda</a:t>
            </a:r>
            <a:r>
              <a:rPr lang="tr-TR" sz="1800" dirty="0">
                <a:latin typeface="Times New Roman" panose="02020603050405020304" pitchFamily="18" charset="0"/>
                <a:cs typeface="Times New Roman" panose="02020603050405020304" pitchFamily="18" charset="0"/>
              </a:rPr>
              <a:t> dayalı olarak yapılan mesleksel çalışmadır. Gerektiğinde bireyle sosyal hizmet, bireyle ilgili olan başka kişilerle ya da kurumlarda yapılan görüşmelerle desteklenir. </a:t>
            </a:r>
          </a:p>
        </p:txBody>
      </p:sp>
      <p:pic>
        <p:nvPicPr>
          <p:cNvPr id="4" name="Resim 3">
            <a:extLst>
              <a:ext uri="{FF2B5EF4-FFF2-40B4-BE49-F238E27FC236}">
                <a16:creationId xmlns:a16="http://schemas.microsoft.com/office/drawing/2014/main" id="{C502B89B-DABE-4F02-A5C6-9A620F82E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440" y="1940935"/>
            <a:ext cx="3849687" cy="2561792"/>
          </a:xfrm>
          <a:prstGeom prst="rect">
            <a:avLst/>
          </a:prstGeom>
        </p:spPr>
      </p:pic>
    </p:spTree>
    <p:extLst>
      <p:ext uri="{BB962C8B-B14F-4D97-AF65-F5344CB8AC3E}">
        <p14:creationId xmlns:p14="http://schemas.microsoft.com/office/powerpoint/2010/main" val="355482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C91F8D2-E728-4F8E-A717-D07C98FAFEED}"/>
              </a:ext>
            </a:extLst>
          </p:cNvPr>
          <p:cNvSpPr txBox="1"/>
          <p:nvPr/>
        </p:nvSpPr>
        <p:spPr>
          <a:xfrm>
            <a:off x="2438400" y="697975"/>
            <a:ext cx="7910945" cy="4090351"/>
          </a:xfrm>
          <a:prstGeom prst="rect">
            <a:avLst/>
          </a:prstGeom>
          <a:noFill/>
        </p:spPr>
        <p:txBody>
          <a:bodyPr wrap="square">
            <a:spAutoFit/>
          </a:bodyPr>
          <a:lstStyle/>
          <a:p>
            <a:pPr marR="0" lvl="0" algn="just" defTabSz="457200" rtl="0" eaLnBrk="1" fontAlgn="auto" latinLnBrk="0" hangingPunct="1">
              <a:lnSpc>
                <a:spcPct val="100000"/>
              </a:lnSpc>
              <a:spcBef>
                <a:spcPct val="20000"/>
              </a:spcBef>
              <a:spcAft>
                <a:spcPts val="600"/>
              </a:spcAft>
              <a:buClr>
                <a:srgbClr val="83992A"/>
              </a:buClr>
              <a:buSzPct val="115000"/>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Bireyle çalışma aracılığıyla başvurana(müracaatçıya) yapılacak yardımları;</a:t>
            </a:r>
          </a:p>
          <a:p>
            <a:pPr marR="0" lvl="0" algn="just" defTabSz="457200" rtl="0" eaLnBrk="1" fontAlgn="auto" latinLnBrk="0" hangingPunct="1">
              <a:lnSpc>
                <a:spcPct val="100000"/>
              </a:lnSpc>
              <a:spcBef>
                <a:spcPct val="20000"/>
              </a:spcBef>
              <a:spcAft>
                <a:spcPts val="600"/>
              </a:spcAft>
              <a:buClr>
                <a:srgbClr val="83992A"/>
              </a:buClr>
              <a:buSzPct val="115000"/>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başvuranın, kendini tanıması ile ilgili yardım,</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destekleme ihtiyacı ile ilgili yardım,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düşünme süreçleriyle ile ilgili yardım,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bilgi edinme ihtiyacı ile ilgili yardım,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geleceğini planlama ile ilgili yardım,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istikrarlı yaşama ve toplumla uyum içinde yaşama ile ilgili yardım,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kaynak kullanma ile ilgili yardım şeklinde sıralayabiliriz.</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endPar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İçerik Yer Tutucusu 8">
            <a:extLst>
              <a:ext uri="{FF2B5EF4-FFF2-40B4-BE49-F238E27FC236}">
                <a16:creationId xmlns:a16="http://schemas.microsoft.com/office/drawing/2014/main" id="{DB983E9F-352F-4771-B1A3-FBDF026BE5FD}"/>
              </a:ext>
            </a:extLst>
          </p:cNvPr>
          <p:cNvSpPr txBox="1">
            <a:spLocks/>
          </p:cNvSpPr>
          <p:nvPr/>
        </p:nvSpPr>
        <p:spPr>
          <a:xfrm>
            <a:off x="630381" y="4550354"/>
            <a:ext cx="10446327" cy="1609671"/>
          </a:xfrm>
          <a:prstGeom prst="rect">
            <a:avLst/>
          </a:prstGeom>
          <a:noFill/>
        </p:spPr>
        <p:txBody>
          <a:bodyPr vert="horz" wrap="square" lIns="91440" tIns="45720" rIns="91440" bIns="45720" rtlCol="0" anchor="t">
            <a:sp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tr-TR" sz="1800" dirty="0">
                <a:latin typeface="Times New Roman" panose="02020603050405020304" pitchFamily="18" charset="0"/>
                <a:cs typeface="Times New Roman" panose="02020603050405020304" pitchFamily="18" charset="0"/>
              </a:rPr>
              <a:t>Bu yöntem özünde bireyin yaşam doyumunu, etkililiğini, içsel yaşamını geliştirmeyi, iç görü kazandırmayı, bireyi işlevsel kılmayı amaçlamaktadır. Bireyle çalışma yönteminin ilkesi, kendine yardım etmesi için insanlara yardımdır.</a:t>
            </a:r>
          </a:p>
          <a:p>
            <a:pPr algn="just"/>
            <a:r>
              <a:rPr lang="tr-TR" sz="1800" dirty="0">
                <a:latin typeface="Times New Roman" panose="02020603050405020304" pitchFamily="18" charset="0"/>
                <a:cs typeface="Times New Roman" panose="02020603050405020304" pitchFamily="18" charset="0"/>
              </a:rPr>
              <a:t>Bireyle çalışma sürecinde mesleki bilgi, mesleki ilişki, görüşme, toplumsal kaynaklar, sosyal özgeçmiş gibi teknik bilgiler kullanılır. </a:t>
            </a:r>
          </a:p>
        </p:txBody>
      </p:sp>
    </p:spTree>
    <p:extLst>
      <p:ext uri="{BB962C8B-B14F-4D97-AF65-F5344CB8AC3E}">
        <p14:creationId xmlns:p14="http://schemas.microsoft.com/office/powerpoint/2010/main" val="35223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B2233D0C-9CE1-4245-9EFE-889FB7345312}"/>
              </a:ext>
            </a:extLst>
          </p:cNvPr>
          <p:cNvSpPr>
            <a:spLocks noGrp="1"/>
          </p:cNvSpPr>
          <p:nvPr>
            <p:ph idx="4294967295"/>
          </p:nvPr>
        </p:nvSpPr>
        <p:spPr>
          <a:xfrm>
            <a:off x="907473" y="617825"/>
            <a:ext cx="6864927" cy="5803755"/>
          </a:xfrm>
        </p:spPr>
        <p:txBody>
          <a:bodyPr>
            <a:normAutofit/>
          </a:bodyPr>
          <a:lstStyle/>
          <a:p>
            <a:pPr marL="0" indent="0" algn="ctr">
              <a:buNone/>
            </a:pPr>
            <a:r>
              <a:rPr lang="tr-TR" b="1" dirty="0"/>
              <a:t>GRUPLA ÇALIŞMA</a:t>
            </a:r>
          </a:p>
          <a:p>
            <a:pPr marL="0" indent="0" algn="just">
              <a:buNone/>
            </a:pPr>
            <a:endParaRPr lang="tr-TR" b="1" dirty="0"/>
          </a:p>
          <a:p>
            <a:pPr algn="just"/>
            <a:r>
              <a:rPr lang="tr-TR" sz="1800" dirty="0">
                <a:latin typeface="Times New Roman" panose="02020603050405020304" pitchFamily="18" charset="0"/>
                <a:cs typeface="Times New Roman" panose="02020603050405020304" pitchFamily="18" charset="0"/>
              </a:rPr>
              <a:t>Grupla çalışma birey, grup ve çevre ile ilişkili işlevlere sahip sosyal hizmetin bir yöntemidir. Temelde grupla çalışma insan gruplarının sosyal gereksinimlerinin karşılanması ve sorunlarının çözümlenmesinde kullanılan bir yöntem olup hedefi kişilerin çevrelerine daha uyumlu hale gelerek hem kendileri, hem de çevreleri açısından işlevsel bireyler olarak yaşamlarını sürdürmelerine yardımcı olmaktır.</a:t>
            </a:r>
          </a:p>
          <a:p>
            <a:pPr algn="just"/>
            <a:r>
              <a:rPr lang="tr-TR" sz="1800" dirty="0">
                <a:latin typeface="Times New Roman" panose="02020603050405020304" pitchFamily="18" charset="0"/>
                <a:cs typeface="Times New Roman" panose="02020603050405020304" pitchFamily="18" charset="0"/>
              </a:rPr>
              <a:t>Grupla çalışmanın ana hedefi, demokratik anlayışı geliştirmektir. Bu hedefe ulaşmak üzere, bireyin ve toplumun gelişmesini bir amaç olarak benimsemiştir. Grupla sosyal hizmette; demokratik toplum ve kültür, toplum ortamı, kurum veya hizmet programı, çalışma yapılan grubun özellikleri gibi ögelerin etkisi söz konusudur. Grupla sosyal hizmet üzerinde sistem teorisi başta olmak üzere </a:t>
            </a:r>
            <a:r>
              <a:rPr lang="tr-TR" sz="1800" dirty="0" err="1">
                <a:latin typeface="Times New Roman" panose="02020603050405020304" pitchFamily="18" charset="0"/>
                <a:cs typeface="Times New Roman" panose="02020603050405020304" pitchFamily="18" charset="0"/>
              </a:rPr>
              <a:t>psikoanalitik</a:t>
            </a:r>
            <a:r>
              <a:rPr lang="tr-TR" sz="1800" dirty="0">
                <a:latin typeface="Times New Roman" panose="02020603050405020304" pitchFamily="18" charset="0"/>
                <a:cs typeface="Times New Roman" panose="02020603050405020304" pitchFamily="18" charset="0"/>
              </a:rPr>
              <a:t> teori, sosyal öğrenme teorisi, alan teorisi, sosyal alış veriş teorisi ve rol gibi teorilerin büyük etkisi vardır. </a:t>
            </a:r>
          </a:p>
          <a:p>
            <a:endParaRPr lang="tr-TR" dirty="0"/>
          </a:p>
        </p:txBody>
      </p:sp>
      <p:pic>
        <p:nvPicPr>
          <p:cNvPr id="3" name="Resim 2">
            <a:extLst>
              <a:ext uri="{FF2B5EF4-FFF2-40B4-BE49-F238E27FC236}">
                <a16:creationId xmlns:a16="http://schemas.microsoft.com/office/drawing/2014/main" id="{937BCF74-D2C4-48B7-8118-F5A8EDBDA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508" y="1762125"/>
            <a:ext cx="2733675" cy="1666875"/>
          </a:xfrm>
          <a:prstGeom prst="rect">
            <a:avLst/>
          </a:prstGeom>
        </p:spPr>
      </p:pic>
    </p:spTree>
    <p:extLst>
      <p:ext uri="{BB962C8B-B14F-4D97-AF65-F5344CB8AC3E}">
        <p14:creationId xmlns:p14="http://schemas.microsoft.com/office/powerpoint/2010/main" val="24484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0081C8-8CF5-41AF-A5E2-4F551E35BA08}"/>
              </a:ext>
            </a:extLst>
          </p:cNvPr>
          <p:cNvSpPr>
            <a:spLocks noGrp="1"/>
          </p:cNvSpPr>
          <p:nvPr>
            <p:ph idx="4294967295"/>
          </p:nvPr>
        </p:nvSpPr>
        <p:spPr>
          <a:xfrm>
            <a:off x="983672" y="1033462"/>
            <a:ext cx="9601200" cy="4723101"/>
          </a:xfrm>
        </p:spPr>
        <p:txBody>
          <a:bodyPr>
            <a:normAutofit/>
          </a:bodyPr>
          <a:lstStyle/>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Grupla sosyal </a:t>
            </a:r>
            <a:r>
              <a:rPr lang="tr-TR" sz="1800" dirty="0">
                <a:solidFill>
                  <a:prstClr val="black">
                    <a:lumMod val="85000"/>
                    <a:lumOff val="15000"/>
                  </a:prstClr>
                </a:solidFill>
                <a:latin typeface="Times New Roman" panose="02020603050405020304" pitchFamily="18" charset="0"/>
                <a:cs typeface="Times New Roman" panose="02020603050405020304" pitchFamily="18" charset="0"/>
              </a:rPr>
              <a:t>hizmet</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uyumsuz ya da sorunlu birey ya da grupların çevreleriyle uyumlarının sağlanması, sorunlarının çözülmesi amacıyla, bireyle grup içinde ya da grupla, grup diriliğinden yararlanarak grup etkinlikleri yoluyla uyum ya da sosyal sağaltımlarının sağlanmasını amaçlayan, sosyal </a:t>
            </a:r>
            <a:r>
              <a:rPr lang="tr-TR" sz="1800" dirty="0">
                <a:solidFill>
                  <a:prstClr val="black">
                    <a:lumMod val="85000"/>
                    <a:lumOff val="15000"/>
                  </a:prstClr>
                </a:solidFill>
                <a:latin typeface="Times New Roman" panose="02020603050405020304" pitchFamily="18" charset="0"/>
                <a:cs typeface="Times New Roman" panose="02020603050405020304" pitchFamily="18" charset="0"/>
              </a:rPr>
              <a:t>hizmet mesleğinin</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ana yöntemlerinden birisidir.</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Grupla sosyal </a:t>
            </a:r>
            <a:r>
              <a:rPr lang="tr-TR" sz="1800" dirty="0">
                <a:solidFill>
                  <a:prstClr val="black">
                    <a:lumMod val="85000"/>
                    <a:lumOff val="15000"/>
                  </a:prstClr>
                </a:solidFill>
                <a:latin typeface="Times New Roman" panose="02020603050405020304" pitchFamily="18" charset="0"/>
                <a:cs typeface="Times New Roman" panose="02020603050405020304" pitchFamily="18" charset="0"/>
              </a:rPr>
              <a:t>hizmet</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gerek belirli grupların gerekse üzerinde çalışılan bireyin grup içinde etkileşimlerle ruhsal ve toplumsal sağlığına kavuşmasının istendiği durumlarda sosyal </a:t>
            </a:r>
            <a:r>
              <a:rPr lang="tr-TR" sz="1800" dirty="0">
                <a:solidFill>
                  <a:prstClr val="black">
                    <a:lumMod val="85000"/>
                    <a:lumOff val="15000"/>
                  </a:prstClr>
                </a:solidFill>
                <a:latin typeface="Times New Roman" panose="02020603050405020304" pitchFamily="18" charset="0"/>
                <a:cs typeface="Times New Roman" panose="02020603050405020304" pitchFamily="18" charset="0"/>
              </a:rPr>
              <a:t>hizmet uzmanının</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bir grup ile yaptığı dizgeli, düzenli, kayıtlı, raporlu mesleksel çalışmalar olarak anlamlandırılır. </a:t>
            </a:r>
          </a:p>
          <a:p>
            <a:pPr marL="285750" marR="0" lvl="0" indent="-285750" algn="just"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Grupla sosyal </a:t>
            </a:r>
            <a:r>
              <a:rPr lang="tr-TR" sz="1800" dirty="0">
                <a:solidFill>
                  <a:prstClr val="black">
                    <a:lumMod val="85000"/>
                    <a:lumOff val="15000"/>
                  </a:prstClr>
                </a:solidFill>
                <a:latin typeface="Times New Roman" panose="02020603050405020304" pitchFamily="18" charset="0"/>
                <a:cs typeface="Times New Roman" panose="02020603050405020304" pitchFamily="18" charset="0"/>
              </a:rPr>
              <a:t>hizmet uzmanının</a:t>
            </a: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amacı, liderlik, fırsatlar, sosyal baskı gibi grup yapı ve sürecini kullanarak, bireyin kişiliğini geliştirmek ve ona başkalarıyla başarılı şekilde yaşaması için yardım etmektir. Bu yönüyle grupla çalışma, küçük insan grupları yoluyla, bireyde ve çevrede arzulanan değişmeleri yaparak, sorunların çözümüne yardım etme sürecidir.</a:t>
            </a:r>
          </a:p>
          <a:p>
            <a:endParaRPr lang="tr-TR" dirty="0"/>
          </a:p>
        </p:txBody>
      </p:sp>
    </p:spTree>
    <p:extLst>
      <p:ext uri="{BB962C8B-B14F-4D97-AF65-F5344CB8AC3E}">
        <p14:creationId xmlns:p14="http://schemas.microsoft.com/office/powerpoint/2010/main" val="27788437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2550</Words>
  <Application>Microsoft Office PowerPoint</Application>
  <PresentationFormat>Geniş ekran</PresentationFormat>
  <Paragraphs>141</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Garamond</vt:lpstr>
      <vt:lpstr>Times New Roman</vt:lpstr>
      <vt:lpstr>Organik</vt:lpstr>
      <vt:lpstr>Sosyal Hizmete 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Toplum Örgütlenmesi, Toplum Kalkınması ve Toplumla Çalışma  </vt:lpstr>
      <vt:lpstr>PowerPoint Sunusu</vt:lpstr>
      <vt:lpstr>PowerPoint Sunusu</vt:lpstr>
      <vt:lpstr>PowerPoint Sunusu</vt:lpstr>
      <vt:lpstr>Sosyal Eylem</vt:lpstr>
      <vt:lpstr>PowerPoint Sunusu</vt:lpstr>
      <vt:lpstr>PowerPoint Sunusu</vt:lpstr>
      <vt:lpstr>Sosyal Hizmet Araştırması</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Elif GÜRHAN DURAN</dc:creator>
  <cp:lastModifiedBy>Elif GÜRHAN DURAN</cp:lastModifiedBy>
  <cp:revision>19</cp:revision>
  <dcterms:created xsi:type="dcterms:W3CDTF">2020-11-13T09:20:59Z</dcterms:created>
  <dcterms:modified xsi:type="dcterms:W3CDTF">2023-11-17T12:49:01Z</dcterms:modified>
</cp:coreProperties>
</file>