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73" r:id="rId3"/>
    <p:sldId id="274"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5" r:id="rId21"/>
    <p:sldId id="279" r:id="rId22"/>
    <p:sldId id="276" r:id="rId23"/>
    <p:sldId id="277"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D0A37EB8-01F5-4F9A-9D51-A1E7CE5D15A2}">
          <p14:sldIdLst>
            <p14:sldId id="256"/>
            <p14:sldId id="273"/>
            <p14:sldId id="274"/>
            <p14:sldId id="257"/>
            <p14:sldId id="258"/>
            <p14:sldId id="259"/>
            <p14:sldId id="260"/>
            <p14:sldId id="261"/>
            <p14:sldId id="262"/>
            <p14:sldId id="263"/>
            <p14:sldId id="264"/>
            <p14:sldId id="265"/>
            <p14:sldId id="266"/>
            <p14:sldId id="267"/>
            <p14:sldId id="268"/>
            <p14:sldId id="269"/>
            <p14:sldId id="270"/>
            <p14:sldId id="271"/>
            <p14:sldId id="272"/>
            <p14:sldId id="275"/>
            <p14:sldId id="279"/>
            <p14:sldId id="276"/>
            <p14:sldId id="27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tr-TR" smtClean="0"/>
              <a:t>Asıl başlık stili için tıklatın</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Date Placeholder 6"/>
          <p:cNvSpPr>
            <a:spLocks noGrp="1"/>
          </p:cNvSpPr>
          <p:nvPr>
            <p:ph type="dt" sz="half" idx="10"/>
          </p:nvPr>
        </p:nvSpPr>
        <p:spPr/>
        <p:txBody>
          <a:bodyPr/>
          <a:lstStyle/>
          <a:p>
            <a:fld id="{A1A9FCEC-A8F2-467F-B4D5-BDB1DFAD5C66}" type="datetimeFigureOut">
              <a:rPr lang="tr-TR" smtClean="0"/>
              <a:t>19.02.2025</a:t>
            </a:fld>
            <a:endParaRPr lang="tr-TR"/>
          </a:p>
        </p:txBody>
      </p:sp>
      <p:sp>
        <p:nvSpPr>
          <p:cNvPr id="8" name="Slide Number Placeholder 7"/>
          <p:cNvSpPr>
            <a:spLocks noGrp="1"/>
          </p:cNvSpPr>
          <p:nvPr>
            <p:ph type="sldNum" sz="quarter" idx="11"/>
          </p:nvPr>
        </p:nvSpPr>
        <p:spPr/>
        <p:txBody>
          <a:bodyPr/>
          <a:lstStyle/>
          <a:p>
            <a:fld id="{599F4485-1574-4675-A47B-2A49B7C5CFC5}" type="slidenum">
              <a:rPr lang="tr-TR" smtClean="0"/>
              <a:t>‹#›</a:t>
            </a:fld>
            <a:endParaRPr lang="tr-TR"/>
          </a:p>
        </p:txBody>
      </p:sp>
      <p:sp>
        <p:nvSpPr>
          <p:cNvPr id="9" name="Footer Placeholder 8"/>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1A9FCEC-A8F2-467F-B4D5-BDB1DFAD5C66}" type="datetimeFigureOut">
              <a:rPr lang="tr-TR" smtClean="0"/>
              <a:t>19.02.2025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99F4485-1574-4675-A47B-2A49B7C5CFC5}"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1A9FCEC-A8F2-467F-B4D5-BDB1DFAD5C66}" type="datetimeFigureOut">
              <a:rPr lang="tr-TR" smtClean="0"/>
              <a:t>19.02.2025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99F4485-1574-4675-A47B-2A49B7C5CFC5}"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4" name="Date Placeholder 3"/>
          <p:cNvSpPr>
            <a:spLocks noGrp="1"/>
          </p:cNvSpPr>
          <p:nvPr>
            <p:ph type="dt" sz="half" idx="10"/>
          </p:nvPr>
        </p:nvSpPr>
        <p:spPr/>
        <p:txBody>
          <a:bodyPr/>
          <a:lstStyle/>
          <a:p>
            <a:fld id="{A1A9FCEC-A8F2-467F-B4D5-BDB1DFAD5C66}" type="datetimeFigureOut">
              <a:rPr lang="tr-TR" smtClean="0"/>
              <a:t>19.02.2025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99F4485-1574-4675-A47B-2A49B7C5CFC5}"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1A9FCEC-A8F2-467F-B4D5-BDB1DFAD5C66}" type="datetimeFigureOut">
              <a:rPr lang="tr-TR" smtClean="0"/>
              <a:t>19.02.2025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99F4485-1574-4675-A47B-2A49B7C5CFC5}" type="slidenum">
              <a:rPr lang="tr-TR" smtClean="0"/>
              <a:t>‹#›</a:t>
            </a:fld>
            <a:endParaRPr lang="tr-T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5" name="Date Placeholder 4"/>
          <p:cNvSpPr>
            <a:spLocks noGrp="1"/>
          </p:cNvSpPr>
          <p:nvPr>
            <p:ph type="dt" sz="half" idx="10"/>
          </p:nvPr>
        </p:nvSpPr>
        <p:spPr/>
        <p:txBody>
          <a:bodyPr/>
          <a:lstStyle/>
          <a:p>
            <a:fld id="{A1A9FCEC-A8F2-467F-B4D5-BDB1DFAD5C66}" type="datetimeFigureOut">
              <a:rPr lang="tr-TR" smtClean="0"/>
              <a:t>19.02.2025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99F4485-1574-4675-A47B-2A49B7C5CFC5}" type="slidenum">
              <a:rPr lang="tr-TR" smtClean="0"/>
              <a:t>‹#›</a:t>
            </a:fld>
            <a:endParaRPr lang="tr-TR"/>
          </a:p>
        </p:txBody>
      </p:sp>
      <p:sp>
        <p:nvSpPr>
          <p:cNvPr id="9" name="Content Placeholder 8"/>
          <p:cNvSpPr>
            <a:spLocks noGrp="1"/>
          </p:cNvSpPr>
          <p:nvPr>
            <p:ph sz="quarter" idx="13"/>
          </p:nvPr>
        </p:nvSpPr>
        <p:spPr>
          <a:xfrm>
            <a:off x="365760" y="1600200"/>
            <a:ext cx="4041648" cy="452628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7" name="Date Placeholder 6"/>
          <p:cNvSpPr>
            <a:spLocks noGrp="1"/>
          </p:cNvSpPr>
          <p:nvPr>
            <p:ph type="dt" sz="half" idx="10"/>
          </p:nvPr>
        </p:nvSpPr>
        <p:spPr/>
        <p:txBody>
          <a:bodyPr/>
          <a:lstStyle/>
          <a:p>
            <a:fld id="{A1A9FCEC-A8F2-467F-B4D5-BDB1DFAD5C66}" type="datetimeFigureOut">
              <a:rPr lang="tr-TR" smtClean="0"/>
              <a:t>19.02.2025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99F4485-1574-4675-A47B-2A49B7C5CFC5}" type="slidenum">
              <a:rPr lang="tr-TR" smtClean="0"/>
              <a:t>‹#›</a:t>
            </a:fld>
            <a:endParaRPr lang="tr-TR"/>
          </a:p>
        </p:txBody>
      </p:sp>
      <p:sp>
        <p:nvSpPr>
          <p:cNvPr id="11" name="Content Placeholder 10"/>
          <p:cNvSpPr>
            <a:spLocks noGrp="1"/>
          </p:cNvSpPr>
          <p:nvPr>
            <p:ph sz="quarter" idx="13"/>
          </p:nvPr>
        </p:nvSpPr>
        <p:spPr>
          <a:xfrm>
            <a:off x="457200" y="2212848"/>
            <a:ext cx="4041648" cy="391363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1A9FCEC-A8F2-467F-B4D5-BDB1DFAD5C66}" type="datetimeFigureOut">
              <a:rPr lang="tr-TR" smtClean="0"/>
              <a:t>19.02.2025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99F4485-1574-4675-A47B-2A49B7C5CFC5}"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A9FCEC-A8F2-467F-B4D5-BDB1DFAD5C66}" type="datetimeFigureOut">
              <a:rPr lang="tr-TR" smtClean="0"/>
              <a:t>19.02.2025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99F4485-1574-4675-A47B-2A49B7C5CFC5}"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tr-TR" smtClean="0"/>
              <a:t>Asıl başlık stili için tıklatın</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1A9FCEC-A8F2-467F-B4D5-BDB1DFAD5C66}" type="datetimeFigureOut">
              <a:rPr lang="tr-TR" smtClean="0"/>
              <a:t>19.02.2025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99F4485-1574-4675-A47B-2A49B7C5CFC5}"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1A9FCEC-A8F2-467F-B4D5-BDB1DFAD5C66}" type="datetimeFigureOut">
              <a:rPr lang="tr-TR" smtClean="0"/>
              <a:t>19.02.2025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99F4485-1574-4675-A47B-2A49B7C5CFC5}"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A1A9FCEC-A8F2-467F-B4D5-BDB1DFAD5C66}" type="datetimeFigureOut">
              <a:rPr lang="tr-TR" smtClean="0"/>
              <a:t>19.02.2025</a:t>
            </a:fld>
            <a:endParaRPr lang="tr-TR"/>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tr-T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599F4485-1574-4675-A47B-2A49B7C5CFC5}" type="slidenum">
              <a:rPr lang="tr-TR" smtClean="0"/>
              <a:t>‹#›</a:t>
            </a:fld>
            <a:endParaRPr lang="tr-TR"/>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2492896"/>
            <a:ext cx="7772400" cy="2527921"/>
          </a:xfrm>
        </p:spPr>
        <p:txBody>
          <a:bodyPr/>
          <a:lstStyle/>
          <a:p>
            <a:r>
              <a:rPr lang="tr-TR" sz="4800" dirty="0" smtClean="0"/>
              <a:t/>
            </a:r>
            <a:br>
              <a:rPr lang="tr-TR" sz="4800" dirty="0" smtClean="0"/>
            </a:br>
            <a:r>
              <a:rPr lang="tr-TR" sz="4800" dirty="0" smtClean="0"/>
              <a:t>«</a:t>
            </a:r>
            <a:r>
              <a:rPr lang="tr-TR" sz="4800" dirty="0" err="1" smtClean="0"/>
              <a:t>Introduction</a:t>
            </a:r>
            <a:r>
              <a:rPr lang="tr-TR" sz="4800" dirty="0" smtClean="0"/>
              <a:t> </a:t>
            </a:r>
            <a:r>
              <a:rPr lang="tr-TR" sz="4800" dirty="0" err="1" smtClean="0"/>
              <a:t>to</a:t>
            </a:r>
            <a:r>
              <a:rPr lang="tr-TR" sz="4800" dirty="0" smtClean="0"/>
              <a:t> </a:t>
            </a:r>
            <a:r>
              <a:rPr lang="tr-TR" sz="4800" dirty="0" err="1" smtClean="0"/>
              <a:t>Literature</a:t>
            </a:r>
            <a:r>
              <a:rPr lang="tr-TR" sz="4800" dirty="0" smtClean="0"/>
              <a:t>»</a:t>
            </a:r>
            <a:br>
              <a:rPr lang="tr-TR" sz="4800" dirty="0" smtClean="0"/>
            </a:br>
            <a:r>
              <a:rPr lang="tr-TR" sz="4800" dirty="0" smtClean="0"/>
              <a:t/>
            </a:r>
            <a:br>
              <a:rPr lang="tr-TR" sz="4800" dirty="0" smtClean="0"/>
            </a:br>
            <a:r>
              <a:rPr lang="tr-TR" sz="4800" dirty="0" smtClean="0"/>
              <a:t/>
            </a:r>
            <a:br>
              <a:rPr lang="tr-TR" sz="4800" dirty="0" smtClean="0"/>
            </a:br>
            <a:r>
              <a:rPr lang="tr-TR" sz="4800" dirty="0" smtClean="0"/>
              <a:t>ING-404</a:t>
            </a:r>
            <a:endParaRPr lang="tr-TR" sz="4800" dirty="0"/>
          </a:p>
        </p:txBody>
      </p:sp>
      <p:sp>
        <p:nvSpPr>
          <p:cNvPr id="3" name="Alt Başlık 2"/>
          <p:cNvSpPr>
            <a:spLocks noGrp="1"/>
          </p:cNvSpPr>
          <p:nvPr>
            <p:ph type="subTitle" idx="1"/>
          </p:nvPr>
        </p:nvSpPr>
        <p:spPr>
          <a:xfrm>
            <a:off x="1331640" y="5301208"/>
            <a:ext cx="6400800" cy="1219200"/>
          </a:xfrm>
        </p:spPr>
        <p:txBody>
          <a:bodyPr/>
          <a:lstStyle/>
          <a:p>
            <a:r>
              <a:rPr lang="tr-TR" dirty="0" err="1" smtClean="0">
                <a:solidFill>
                  <a:schemeClr val="tx1"/>
                </a:solidFill>
              </a:rPr>
              <a:t>Öğr</a:t>
            </a:r>
            <a:r>
              <a:rPr lang="tr-TR" dirty="0" smtClean="0">
                <a:solidFill>
                  <a:schemeClr val="tx1"/>
                </a:solidFill>
              </a:rPr>
              <a:t>. Gör. Merih </a:t>
            </a:r>
            <a:r>
              <a:rPr lang="tr-TR" dirty="0" err="1" smtClean="0">
                <a:solidFill>
                  <a:schemeClr val="tx1"/>
                </a:solidFill>
              </a:rPr>
              <a:t>Özbayrak</a:t>
            </a:r>
            <a:endParaRPr lang="tr-TR" dirty="0">
              <a:solidFill>
                <a:schemeClr val="tx1"/>
              </a:solidFill>
            </a:endParaRPr>
          </a:p>
        </p:txBody>
      </p:sp>
    </p:spTree>
    <p:extLst>
      <p:ext uri="{BB962C8B-B14F-4D97-AF65-F5344CB8AC3E}">
        <p14:creationId xmlns:p14="http://schemas.microsoft.com/office/powerpoint/2010/main" val="35380839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b="1" dirty="0">
                <a:solidFill>
                  <a:schemeClr val="tx1"/>
                </a:solidFill>
              </a:rPr>
              <a:t>"Kürk Mantolu Madonna" </a:t>
            </a:r>
            <a:r>
              <a:rPr lang="tr-TR" b="1" dirty="0" err="1">
                <a:solidFill>
                  <a:schemeClr val="tx1"/>
                </a:solidFill>
              </a:rPr>
              <a:t>by</a:t>
            </a:r>
            <a:r>
              <a:rPr lang="tr-TR" b="1" dirty="0">
                <a:solidFill>
                  <a:schemeClr val="tx1"/>
                </a:solidFill>
              </a:rPr>
              <a:t> Sabahattin Ali</a:t>
            </a:r>
            <a:r>
              <a:rPr lang="tr-TR" b="1" dirty="0" smtClean="0">
                <a:solidFill>
                  <a:schemeClr val="tx1"/>
                </a:solidFill>
              </a:rPr>
              <a:t>.</a:t>
            </a:r>
          </a:p>
          <a:p>
            <a:pPr marL="0" indent="0">
              <a:buNone/>
            </a:pPr>
            <a:endParaRPr lang="tr-TR" b="1" dirty="0">
              <a:solidFill>
                <a:schemeClr val="tx1"/>
              </a:solidFill>
            </a:endParaRPr>
          </a:p>
          <a:p>
            <a:r>
              <a:rPr lang="en-US" dirty="0">
                <a:solidFill>
                  <a:schemeClr val="tx1"/>
                </a:solidFill>
              </a:rPr>
              <a:t>In this novel, the story is told from the perspective of an </a:t>
            </a:r>
            <a:r>
              <a:rPr lang="en-US" b="1" dirty="0">
                <a:solidFill>
                  <a:schemeClr val="tx1"/>
                </a:solidFill>
              </a:rPr>
              <a:t>outside narrator </a:t>
            </a:r>
            <a:r>
              <a:rPr lang="en-US" dirty="0">
                <a:solidFill>
                  <a:schemeClr val="tx1"/>
                </a:solidFill>
              </a:rPr>
              <a:t>who observes the main character, </a:t>
            </a:r>
            <a:r>
              <a:rPr lang="en-US" dirty="0" err="1">
                <a:solidFill>
                  <a:schemeClr val="tx1"/>
                </a:solidFill>
              </a:rPr>
              <a:t>Raif</a:t>
            </a:r>
            <a:r>
              <a:rPr lang="en-US" dirty="0">
                <a:solidFill>
                  <a:schemeClr val="tx1"/>
                </a:solidFill>
              </a:rPr>
              <a:t> </a:t>
            </a:r>
            <a:r>
              <a:rPr lang="en-US" dirty="0" err="1">
                <a:solidFill>
                  <a:schemeClr val="tx1"/>
                </a:solidFill>
              </a:rPr>
              <a:t>Efendi</a:t>
            </a:r>
            <a:r>
              <a:rPr lang="en-US" dirty="0">
                <a:solidFill>
                  <a:schemeClr val="tx1"/>
                </a:solidFill>
              </a:rPr>
              <a:t>, and shares his experiences and emotions. The narrator describes </a:t>
            </a:r>
            <a:r>
              <a:rPr lang="en-US" dirty="0" err="1">
                <a:solidFill>
                  <a:schemeClr val="tx1"/>
                </a:solidFill>
              </a:rPr>
              <a:t>Raif’s</a:t>
            </a:r>
            <a:r>
              <a:rPr lang="en-US" dirty="0">
                <a:solidFill>
                  <a:schemeClr val="tx1"/>
                </a:solidFill>
              </a:rPr>
              <a:t> thoughts and actions using </a:t>
            </a:r>
            <a:r>
              <a:rPr lang="en-US" b="1" dirty="0">
                <a:solidFill>
                  <a:schemeClr val="tx1"/>
                </a:solidFill>
              </a:rPr>
              <a:t>"he" or "</a:t>
            </a:r>
            <a:r>
              <a:rPr lang="en-US" b="1" dirty="0" smtClean="0">
                <a:solidFill>
                  <a:schemeClr val="tx1"/>
                </a:solidFill>
              </a:rPr>
              <a:t>she"</a:t>
            </a:r>
            <a:r>
              <a:rPr lang="tr-TR" b="1" dirty="0" smtClean="0">
                <a:solidFill>
                  <a:schemeClr val="tx1"/>
                </a:solidFill>
              </a:rPr>
              <a:t/>
            </a:r>
            <a:br>
              <a:rPr lang="tr-TR" b="1" dirty="0" smtClean="0">
                <a:solidFill>
                  <a:schemeClr val="tx1"/>
                </a:solidFill>
              </a:rPr>
            </a:br>
            <a:endParaRPr lang="tr-TR" b="1" dirty="0" smtClean="0">
              <a:solidFill>
                <a:schemeClr val="tx1"/>
              </a:solidFill>
            </a:endParaRPr>
          </a:p>
          <a:p>
            <a:r>
              <a:rPr lang="tr-TR" dirty="0" err="1" smtClean="0">
                <a:solidFill>
                  <a:schemeClr val="tx1"/>
                </a:solidFill>
              </a:rPr>
              <a:t>Example</a:t>
            </a:r>
            <a:r>
              <a:rPr lang="tr-TR" dirty="0" smtClean="0">
                <a:solidFill>
                  <a:schemeClr val="tx1"/>
                </a:solidFill>
              </a:rPr>
              <a:t>: </a:t>
            </a:r>
            <a:r>
              <a:rPr lang="en-US" dirty="0" smtClean="0">
                <a:solidFill>
                  <a:schemeClr val="tx1"/>
                </a:solidFill>
              </a:rPr>
              <a:t>"</a:t>
            </a:r>
            <a:r>
              <a:rPr lang="en-US" b="1" dirty="0" err="1" smtClean="0">
                <a:solidFill>
                  <a:schemeClr val="tx1"/>
                </a:solidFill>
              </a:rPr>
              <a:t>Raif</a:t>
            </a:r>
            <a:r>
              <a:rPr lang="en-US" b="1" dirty="0" smtClean="0">
                <a:solidFill>
                  <a:schemeClr val="tx1"/>
                </a:solidFill>
              </a:rPr>
              <a:t> </a:t>
            </a:r>
            <a:r>
              <a:rPr lang="en-US" b="1" dirty="0" err="1">
                <a:solidFill>
                  <a:schemeClr val="tx1"/>
                </a:solidFill>
              </a:rPr>
              <a:t>Efendi</a:t>
            </a:r>
            <a:r>
              <a:rPr lang="en-US" b="1" dirty="0">
                <a:solidFill>
                  <a:schemeClr val="tx1"/>
                </a:solidFill>
              </a:rPr>
              <a:t> was always quiet, lost in his thoughts."</a:t>
            </a:r>
            <a:endParaRPr lang="tr-TR" b="1" dirty="0">
              <a:solidFill>
                <a:schemeClr val="tx1"/>
              </a:solidFill>
            </a:endParaRPr>
          </a:p>
        </p:txBody>
      </p:sp>
    </p:spTree>
    <p:extLst>
      <p:ext uri="{BB962C8B-B14F-4D97-AF65-F5344CB8AC3E}">
        <p14:creationId xmlns:p14="http://schemas.microsoft.com/office/powerpoint/2010/main" val="26436666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1124744"/>
          </a:xfrm>
        </p:spPr>
        <p:txBody>
          <a:bodyPr/>
          <a:lstStyle/>
          <a:p>
            <a:r>
              <a:rPr lang="tr-TR" dirty="0" err="1" smtClean="0"/>
              <a:t>Plot</a:t>
            </a:r>
            <a:endParaRPr lang="tr-TR" dirty="0"/>
          </a:p>
        </p:txBody>
      </p:sp>
      <p:sp>
        <p:nvSpPr>
          <p:cNvPr id="3" name="İçerik Yer Tutucusu 2"/>
          <p:cNvSpPr>
            <a:spLocks noGrp="1"/>
          </p:cNvSpPr>
          <p:nvPr>
            <p:ph idx="1"/>
          </p:nvPr>
        </p:nvSpPr>
        <p:spPr>
          <a:xfrm>
            <a:off x="457200" y="980728"/>
            <a:ext cx="8229600" cy="5145435"/>
          </a:xfrm>
        </p:spPr>
        <p:txBody>
          <a:bodyPr/>
          <a:lstStyle/>
          <a:p>
            <a:r>
              <a:rPr lang="en-US" dirty="0">
                <a:solidFill>
                  <a:schemeClr val="tx1"/>
                </a:solidFill>
              </a:rPr>
              <a:t>A </a:t>
            </a:r>
            <a:r>
              <a:rPr lang="en-US" i="1" dirty="0">
                <a:solidFill>
                  <a:schemeClr val="tx1"/>
                </a:solidFill>
              </a:rPr>
              <a:t>plot</a:t>
            </a:r>
            <a:r>
              <a:rPr lang="en-US" dirty="0">
                <a:solidFill>
                  <a:schemeClr val="tx1"/>
                </a:solidFill>
              </a:rPr>
              <a:t> is the series of events that happen in a story. It shows how the story begins, develops, and ends</a:t>
            </a:r>
            <a:r>
              <a:rPr lang="en-US" dirty="0" smtClean="0">
                <a:solidFill>
                  <a:schemeClr val="tx1"/>
                </a:solidFill>
              </a:rPr>
              <a:t>.</a:t>
            </a:r>
            <a:r>
              <a:rPr lang="tr-TR" dirty="0" smtClean="0">
                <a:solidFill>
                  <a:schemeClr val="tx1"/>
                </a:solidFill>
              </a:rPr>
              <a:t/>
            </a:r>
            <a:br>
              <a:rPr lang="tr-TR" dirty="0" smtClean="0">
                <a:solidFill>
                  <a:schemeClr val="tx1"/>
                </a:solidFill>
              </a:rPr>
            </a:br>
            <a:endParaRPr lang="tr-TR" dirty="0" smtClean="0">
              <a:solidFill>
                <a:schemeClr val="tx1"/>
              </a:solidFill>
            </a:endParaRPr>
          </a:p>
          <a:p>
            <a:r>
              <a:rPr lang="en-US" dirty="0">
                <a:solidFill>
                  <a:schemeClr val="tx1"/>
                </a:solidFill>
              </a:rPr>
              <a:t>In </a:t>
            </a:r>
            <a:r>
              <a:rPr lang="en-US" b="1" dirty="0">
                <a:solidFill>
                  <a:schemeClr val="tx1"/>
                </a:solidFill>
              </a:rPr>
              <a:t>"</a:t>
            </a:r>
            <a:r>
              <a:rPr lang="en-US" b="1" dirty="0" err="1">
                <a:solidFill>
                  <a:schemeClr val="tx1"/>
                </a:solidFill>
              </a:rPr>
              <a:t>Çalıkuşu</a:t>
            </a:r>
            <a:r>
              <a:rPr lang="en-US" b="1" dirty="0">
                <a:solidFill>
                  <a:schemeClr val="tx1"/>
                </a:solidFill>
              </a:rPr>
              <a:t>" by </a:t>
            </a:r>
            <a:r>
              <a:rPr lang="en-US" b="1" dirty="0" err="1">
                <a:solidFill>
                  <a:schemeClr val="tx1"/>
                </a:solidFill>
              </a:rPr>
              <a:t>Reşat</a:t>
            </a:r>
            <a:r>
              <a:rPr lang="en-US" b="1" dirty="0">
                <a:solidFill>
                  <a:schemeClr val="tx1"/>
                </a:solidFill>
              </a:rPr>
              <a:t> </a:t>
            </a:r>
            <a:r>
              <a:rPr lang="en-US" b="1" dirty="0" err="1">
                <a:solidFill>
                  <a:schemeClr val="tx1"/>
                </a:solidFill>
              </a:rPr>
              <a:t>Nuri</a:t>
            </a:r>
            <a:r>
              <a:rPr lang="en-US" b="1" dirty="0">
                <a:solidFill>
                  <a:schemeClr val="tx1"/>
                </a:solidFill>
              </a:rPr>
              <a:t> </a:t>
            </a:r>
            <a:r>
              <a:rPr lang="en-US" b="1" dirty="0" err="1">
                <a:solidFill>
                  <a:schemeClr val="tx1"/>
                </a:solidFill>
              </a:rPr>
              <a:t>Güntekin</a:t>
            </a:r>
            <a:r>
              <a:rPr lang="en-US" dirty="0">
                <a:solidFill>
                  <a:schemeClr val="tx1"/>
                </a:solidFill>
              </a:rPr>
              <a:t>, the plot follows </a:t>
            </a:r>
            <a:r>
              <a:rPr lang="en-US" dirty="0" err="1">
                <a:solidFill>
                  <a:schemeClr val="tx1"/>
                </a:solidFill>
              </a:rPr>
              <a:t>Feride</a:t>
            </a:r>
            <a:r>
              <a:rPr lang="en-US" dirty="0">
                <a:solidFill>
                  <a:schemeClr val="tx1"/>
                </a:solidFill>
              </a:rPr>
              <a:t>, a young teacher, as she faces challenges in her job and love life. The main events include her moving to a new town, her struggles with her students, and her love story. The plot shows her growth and the choices she makes.</a:t>
            </a:r>
            <a:endParaRPr lang="tr-TR" dirty="0">
              <a:solidFill>
                <a:schemeClr val="tx1"/>
              </a:solidFill>
            </a:endParaRPr>
          </a:p>
        </p:txBody>
      </p:sp>
      <p:pic>
        <p:nvPicPr>
          <p:cNvPr id="1026" name="Picture 2" descr="C:\Users\17290215816\Desktop\0276783_482.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8224" y="4025753"/>
            <a:ext cx="2376264" cy="28136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77026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59432"/>
            <a:ext cx="8229600" cy="1728192"/>
          </a:xfrm>
        </p:spPr>
        <p:txBody>
          <a:bodyPr/>
          <a:lstStyle/>
          <a:p>
            <a:r>
              <a:rPr lang="tr-TR" dirty="0" err="1" smtClean="0"/>
              <a:t>Theme</a:t>
            </a:r>
            <a:endParaRPr lang="tr-TR" dirty="0"/>
          </a:p>
        </p:txBody>
      </p:sp>
      <p:sp>
        <p:nvSpPr>
          <p:cNvPr id="3" name="İçerik Yer Tutucusu 2"/>
          <p:cNvSpPr>
            <a:spLocks noGrp="1"/>
          </p:cNvSpPr>
          <p:nvPr>
            <p:ph idx="1"/>
          </p:nvPr>
        </p:nvSpPr>
        <p:spPr>
          <a:xfrm>
            <a:off x="457200" y="1196752"/>
            <a:ext cx="8229600" cy="4929411"/>
          </a:xfrm>
        </p:spPr>
        <p:txBody>
          <a:bodyPr/>
          <a:lstStyle/>
          <a:p>
            <a:r>
              <a:rPr lang="en-US" dirty="0">
                <a:solidFill>
                  <a:schemeClr val="tx1"/>
                </a:solidFill>
              </a:rPr>
              <a:t>A</a:t>
            </a:r>
            <a:r>
              <a:rPr lang="en-US" i="1" dirty="0">
                <a:solidFill>
                  <a:schemeClr val="tx1"/>
                </a:solidFill>
              </a:rPr>
              <a:t> theme </a:t>
            </a:r>
            <a:r>
              <a:rPr lang="en-US" dirty="0">
                <a:solidFill>
                  <a:schemeClr val="tx1"/>
                </a:solidFill>
              </a:rPr>
              <a:t>is the main idea or message of a story</a:t>
            </a:r>
            <a:r>
              <a:rPr lang="en-US" dirty="0" smtClean="0">
                <a:solidFill>
                  <a:schemeClr val="tx1"/>
                </a:solidFill>
              </a:rPr>
              <a:t>.</a:t>
            </a:r>
            <a:endParaRPr lang="tr-TR" dirty="0" smtClean="0">
              <a:solidFill>
                <a:schemeClr val="tx1"/>
              </a:solidFill>
            </a:endParaRPr>
          </a:p>
          <a:p>
            <a:endParaRPr lang="tr-TR" dirty="0">
              <a:solidFill>
                <a:schemeClr val="tx1"/>
              </a:solidFill>
            </a:endParaRPr>
          </a:p>
          <a:p>
            <a:r>
              <a:rPr lang="en-US" dirty="0">
                <a:solidFill>
                  <a:schemeClr val="tx1"/>
                </a:solidFill>
              </a:rPr>
              <a:t>In "</a:t>
            </a:r>
            <a:r>
              <a:rPr lang="en-US" dirty="0" err="1">
                <a:solidFill>
                  <a:schemeClr val="tx1"/>
                </a:solidFill>
              </a:rPr>
              <a:t>Aşk</a:t>
            </a:r>
            <a:r>
              <a:rPr lang="en-US" dirty="0">
                <a:solidFill>
                  <a:schemeClr val="tx1"/>
                </a:solidFill>
              </a:rPr>
              <a:t>-ı </a:t>
            </a:r>
            <a:r>
              <a:rPr lang="en-US" dirty="0" err="1">
                <a:solidFill>
                  <a:schemeClr val="tx1"/>
                </a:solidFill>
              </a:rPr>
              <a:t>Memnu</a:t>
            </a:r>
            <a:r>
              <a:rPr lang="en-US" dirty="0">
                <a:solidFill>
                  <a:schemeClr val="tx1"/>
                </a:solidFill>
              </a:rPr>
              <a:t>" by </a:t>
            </a:r>
            <a:r>
              <a:rPr lang="en-US" dirty="0" err="1">
                <a:solidFill>
                  <a:schemeClr val="tx1"/>
                </a:solidFill>
              </a:rPr>
              <a:t>Halit</a:t>
            </a:r>
            <a:r>
              <a:rPr lang="en-US" dirty="0">
                <a:solidFill>
                  <a:schemeClr val="tx1"/>
                </a:solidFill>
              </a:rPr>
              <a:t> </a:t>
            </a:r>
            <a:r>
              <a:rPr lang="tr-TR" dirty="0" smtClean="0">
                <a:solidFill>
                  <a:schemeClr val="tx1"/>
                </a:solidFill>
              </a:rPr>
              <a:t>Ziya Uşaklıgil</a:t>
            </a:r>
            <a:r>
              <a:rPr lang="en-US" dirty="0" smtClean="0">
                <a:solidFill>
                  <a:schemeClr val="tx1"/>
                </a:solidFill>
              </a:rPr>
              <a:t>, </a:t>
            </a:r>
            <a:r>
              <a:rPr lang="en-US" dirty="0">
                <a:solidFill>
                  <a:schemeClr val="tx1"/>
                </a:solidFill>
              </a:rPr>
              <a:t>one of the central themes is </a:t>
            </a:r>
            <a:r>
              <a:rPr lang="en-US" b="1" dirty="0">
                <a:solidFill>
                  <a:schemeClr val="tx1"/>
                </a:solidFill>
              </a:rPr>
              <a:t>forbidden love</a:t>
            </a:r>
            <a:r>
              <a:rPr lang="en-US" dirty="0">
                <a:solidFill>
                  <a:schemeClr val="tx1"/>
                </a:solidFill>
              </a:rPr>
              <a:t>. The story explores the passionate and tragic relationship between </a:t>
            </a:r>
            <a:r>
              <a:rPr lang="en-US" dirty="0" err="1">
                <a:solidFill>
                  <a:schemeClr val="tx1"/>
                </a:solidFill>
              </a:rPr>
              <a:t>Bihter</a:t>
            </a:r>
            <a:r>
              <a:rPr lang="en-US" dirty="0">
                <a:solidFill>
                  <a:schemeClr val="tx1"/>
                </a:solidFill>
              </a:rPr>
              <a:t> and </a:t>
            </a:r>
            <a:r>
              <a:rPr lang="en-US" dirty="0" err="1">
                <a:solidFill>
                  <a:schemeClr val="tx1"/>
                </a:solidFill>
              </a:rPr>
              <a:t>Behlül</a:t>
            </a:r>
            <a:r>
              <a:rPr lang="en-US" dirty="0">
                <a:solidFill>
                  <a:schemeClr val="tx1"/>
                </a:solidFill>
              </a:rPr>
              <a:t>, which goes against societal and family expectations.</a:t>
            </a:r>
            <a:endParaRPr lang="tr-TR" dirty="0">
              <a:solidFill>
                <a:schemeClr val="tx1"/>
              </a:solidFill>
            </a:endParaRPr>
          </a:p>
        </p:txBody>
      </p:sp>
      <p:pic>
        <p:nvPicPr>
          <p:cNvPr id="2050" name="Picture 2" descr="C:\Users\17290215816\Desktop\images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4005637"/>
            <a:ext cx="2609800" cy="2724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648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Character</a:t>
            </a:r>
            <a:endParaRPr lang="tr-TR" dirty="0"/>
          </a:p>
        </p:txBody>
      </p:sp>
      <p:sp>
        <p:nvSpPr>
          <p:cNvPr id="3" name="İçerik Yer Tutucusu 2"/>
          <p:cNvSpPr>
            <a:spLocks noGrp="1"/>
          </p:cNvSpPr>
          <p:nvPr>
            <p:ph idx="1"/>
          </p:nvPr>
        </p:nvSpPr>
        <p:spPr/>
        <p:txBody>
          <a:bodyPr>
            <a:normAutofit fontScale="92500"/>
          </a:bodyPr>
          <a:lstStyle/>
          <a:p>
            <a:r>
              <a:rPr lang="en-US" dirty="0">
                <a:solidFill>
                  <a:schemeClr val="tx1"/>
                </a:solidFill>
              </a:rPr>
              <a:t>A </a:t>
            </a:r>
            <a:r>
              <a:rPr lang="en-US" i="1" dirty="0">
                <a:solidFill>
                  <a:schemeClr val="tx1"/>
                </a:solidFill>
              </a:rPr>
              <a:t>character</a:t>
            </a:r>
            <a:r>
              <a:rPr lang="en-US" dirty="0">
                <a:solidFill>
                  <a:schemeClr val="tx1"/>
                </a:solidFill>
              </a:rPr>
              <a:t> is a person, animal, or being in a story who plays a role in the events. Characters can have different traits, personalities, and motivations that shape the story</a:t>
            </a:r>
            <a:r>
              <a:rPr lang="en-US" dirty="0" smtClean="0">
                <a:solidFill>
                  <a:schemeClr val="tx1"/>
                </a:solidFill>
              </a:rPr>
              <a:t>.</a:t>
            </a:r>
            <a:endParaRPr lang="tr-TR" dirty="0" smtClean="0">
              <a:solidFill>
                <a:schemeClr val="tx1"/>
              </a:solidFill>
            </a:endParaRPr>
          </a:p>
          <a:p>
            <a:endParaRPr lang="tr-TR" dirty="0">
              <a:solidFill>
                <a:schemeClr val="tx1"/>
              </a:solidFill>
            </a:endParaRPr>
          </a:p>
          <a:p>
            <a:r>
              <a:rPr lang="tr-TR" dirty="0" err="1" smtClean="0">
                <a:solidFill>
                  <a:schemeClr val="tx1"/>
                </a:solidFill>
              </a:rPr>
              <a:t>Who</a:t>
            </a:r>
            <a:r>
              <a:rPr lang="tr-TR" dirty="0" smtClean="0">
                <a:solidFill>
                  <a:schemeClr val="tx1"/>
                </a:solidFill>
              </a:rPr>
              <a:t> is </a:t>
            </a:r>
            <a:r>
              <a:rPr lang="tr-TR" dirty="0" err="1" smtClean="0">
                <a:solidFill>
                  <a:schemeClr val="tx1"/>
                </a:solidFill>
              </a:rPr>
              <a:t>the</a:t>
            </a:r>
            <a:r>
              <a:rPr lang="tr-TR" dirty="0" smtClean="0">
                <a:solidFill>
                  <a:schemeClr val="tx1"/>
                </a:solidFill>
              </a:rPr>
              <a:t> main </a:t>
            </a:r>
            <a:r>
              <a:rPr lang="tr-TR" dirty="0" err="1" smtClean="0">
                <a:solidFill>
                  <a:schemeClr val="tx1"/>
                </a:solidFill>
              </a:rPr>
              <a:t>character</a:t>
            </a:r>
            <a:r>
              <a:rPr lang="tr-TR" dirty="0" smtClean="0">
                <a:solidFill>
                  <a:schemeClr val="tx1"/>
                </a:solidFill>
              </a:rPr>
              <a:t> in </a:t>
            </a:r>
            <a:r>
              <a:rPr lang="tr-TR" dirty="0" err="1" smtClean="0">
                <a:solidFill>
                  <a:schemeClr val="tx1"/>
                </a:solidFill>
              </a:rPr>
              <a:t>the</a:t>
            </a:r>
            <a:r>
              <a:rPr lang="tr-TR" dirty="0" smtClean="0">
                <a:solidFill>
                  <a:schemeClr val="tx1"/>
                </a:solidFill>
              </a:rPr>
              <a:t> </a:t>
            </a:r>
            <a:r>
              <a:rPr lang="tr-TR" dirty="0" err="1" smtClean="0">
                <a:solidFill>
                  <a:schemeClr val="tx1"/>
                </a:solidFill>
              </a:rPr>
              <a:t>novel</a:t>
            </a:r>
            <a:r>
              <a:rPr lang="tr-TR" dirty="0" smtClean="0">
                <a:solidFill>
                  <a:schemeClr val="tx1"/>
                </a:solidFill>
              </a:rPr>
              <a:t> </a:t>
            </a:r>
            <a:r>
              <a:rPr lang="tr-TR" b="1" dirty="0" smtClean="0">
                <a:solidFill>
                  <a:schemeClr val="tx1"/>
                </a:solidFill>
              </a:rPr>
              <a:t>Çalıkuşu?</a:t>
            </a:r>
            <a:br>
              <a:rPr lang="tr-TR" b="1" dirty="0" smtClean="0">
                <a:solidFill>
                  <a:schemeClr val="tx1"/>
                </a:solidFill>
              </a:rPr>
            </a:br>
            <a:endParaRPr lang="tr-TR" b="1" dirty="0" smtClean="0">
              <a:solidFill>
                <a:schemeClr val="tx1"/>
              </a:solidFill>
            </a:endParaRPr>
          </a:p>
          <a:p>
            <a:r>
              <a:rPr lang="en-US" b="1" dirty="0" err="1">
                <a:solidFill>
                  <a:schemeClr val="tx1"/>
                </a:solidFill>
              </a:rPr>
              <a:t>Feride</a:t>
            </a:r>
            <a:r>
              <a:rPr lang="en-US" dirty="0">
                <a:solidFill>
                  <a:schemeClr val="tx1"/>
                </a:solidFill>
              </a:rPr>
              <a:t> is a </a:t>
            </a:r>
            <a:r>
              <a:rPr lang="en-US" dirty="0" smtClean="0">
                <a:solidFill>
                  <a:schemeClr val="tx1"/>
                </a:solidFill>
              </a:rPr>
              <a:t>young </a:t>
            </a:r>
            <a:r>
              <a:rPr lang="en-US" dirty="0">
                <a:solidFill>
                  <a:schemeClr val="tx1"/>
                </a:solidFill>
              </a:rPr>
              <a:t>teacher who faces many challenges throughout her life. Her character is defined by her independence, her love for her </a:t>
            </a:r>
            <a:r>
              <a:rPr lang="en-US" dirty="0" smtClean="0">
                <a:solidFill>
                  <a:schemeClr val="tx1"/>
                </a:solidFill>
              </a:rPr>
              <a:t>students. </a:t>
            </a:r>
            <a:r>
              <a:rPr lang="en-US" dirty="0" err="1">
                <a:solidFill>
                  <a:schemeClr val="tx1"/>
                </a:solidFill>
              </a:rPr>
              <a:t>Feride</a:t>
            </a:r>
            <a:r>
              <a:rPr lang="en-US" dirty="0">
                <a:solidFill>
                  <a:schemeClr val="tx1"/>
                </a:solidFill>
              </a:rPr>
              <a:t> represents themes of </a:t>
            </a:r>
            <a:r>
              <a:rPr lang="en-US" dirty="0" smtClean="0">
                <a:solidFill>
                  <a:schemeClr val="tx1"/>
                </a:solidFill>
              </a:rPr>
              <a:t>love, </a:t>
            </a:r>
            <a:r>
              <a:rPr lang="en-US" dirty="0">
                <a:solidFill>
                  <a:schemeClr val="tx1"/>
                </a:solidFill>
              </a:rPr>
              <a:t>and personal growth, as she navigates her role as a teacher and a woman in a changing society.</a:t>
            </a:r>
            <a:endParaRPr lang="tr-TR" dirty="0">
              <a:solidFill>
                <a:schemeClr val="tx1"/>
              </a:solidFill>
            </a:endParaRPr>
          </a:p>
        </p:txBody>
      </p:sp>
    </p:spTree>
    <p:extLst>
      <p:ext uri="{BB962C8B-B14F-4D97-AF65-F5344CB8AC3E}">
        <p14:creationId xmlns:p14="http://schemas.microsoft.com/office/powerpoint/2010/main" val="2965269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Setting</a:t>
            </a:r>
            <a:endParaRPr lang="tr-TR" dirty="0"/>
          </a:p>
        </p:txBody>
      </p:sp>
      <p:sp>
        <p:nvSpPr>
          <p:cNvPr id="3" name="İçerik Yer Tutucusu 2"/>
          <p:cNvSpPr>
            <a:spLocks noGrp="1"/>
          </p:cNvSpPr>
          <p:nvPr>
            <p:ph idx="1"/>
          </p:nvPr>
        </p:nvSpPr>
        <p:spPr/>
        <p:txBody>
          <a:bodyPr/>
          <a:lstStyle/>
          <a:p>
            <a:r>
              <a:rPr lang="en-US" i="1" dirty="0">
                <a:solidFill>
                  <a:schemeClr val="tx1"/>
                </a:solidFill>
              </a:rPr>
              <a:t>Setting</a:t>
            </a:r>
            <a:r>
              <a:rPr lang="en-US" dirty="0">
                <a:solidFill>
                  <a:schemeClr val="tx1"/>
                </a:solidFill>
              </a:rPr>
              <a:t> is the time and place where a story happens. It helps create the atmosphere and background for the events</a:t>
            </a:r>
            <a:r>
              <a:rPr lang="en-US" dirty="0" smtClean="0">
                <a:solidFill>
                  <a:schemeClr val="tx1"/>
                </a:solidFill>
              </a:rPr>
              <a:t>.</a:t>
            </a:r>
            <a:endParaRPr lang="tr-TR" dirty="0" smtClean="0">
              <a:solidFill>
                <a:schemeClr val="tx1"/>
              </a:solidFill>
            </a:endParaRPr>
          </a:p>
          <a:p>
            <a:endParaRPr lang="tr-TR" dirty="0">
              <a:solidFill>
                <a:schemeClr val="tx1"/>
              </a:solidFill>
            </a:endParaRPr>
          </a:p>
          <a:p>
            <a:r>
              <a:rPr lang="en-US" dirty="0">
                <a:solidFill>
                  <a:schemeClr val="tx1"/>
                </a:solidFill>
              </a:rPr>
              <a:t>In "</a:t>
            </a:r>
            <a:r>
              <a:rPr lang="en-US" dirty="0" err="1">
                <a:solidFill>
                  <a:schemeClr val="tx1"/>
                </a:solidFill>
              </a:rPr>
              <a:t>Yaprak</a:t>
            </a:r>
            <a:r>
              <a:rPr lang="en-US" dirty="0">
                <a:solidFill>
                  <a:schemeClr val="tx1"/>
                </a:solidFill>
              </a:rPr>
              <a:t> </a:t>
            </a:r>
            <a:r>
              <a:rPr lang="en-US" dirty="0" err="1">
                <a:solidFill>
                  <a:schemeClr val="tx1"/>
                </a:solidFill>
              </a:rPr>
              <a:t>Dökümü</a:t>
            </a:r>
            <a:r>
              <a:rPr lang="en-US" dirty="0">
                <a:solidFill>
                  <a:schemeClr val="tx1"/>
                </a:solidFill>
              </a:rPr>
              <a:t>" by </a:t>
            </a:r>
            <a:r>
              <a:rPr lang="en-US" dirty="0" err="1">
                <a:solidFill>
                  <a:schemeClr val="tx1"/>
                </a:solidFill>
              </a:rPr>
              <a:t>Resat</a:t>
            </a:r>
            <a:r>
              <a:rPr lang="en-US" dirty="0">
                <a:solidFill>
                  <a:schemeClr val="tx1"/>
                </a:solidFill>
              </a:rPr>
              <a:t> </a:t>
            </a:r>
            <a:r>
              <a:rPr lang="en-US" dirty="0" err="1">
                <a:solidFill>
                  <a:schemeClr val="tx1"/>
                </a:solidFill>
              </a:rPr>
              <a:t>Nuri</a:t>
            </a:r>
            <a:r>
              <a:rPr lang="en-US" dirty="0">
                <a:solidFill>
                  <a:schemeClr val="tx1"/>
                </a:solidFill>
              </a:rPr>
              <a:t> </a:t>
            </a:r>
            <a:r>
              <a:rPr lang="en-US" dirty="0" err="1">
                <a:solidFill>
                  <a:schemeClr val="tx1"/>
                </a:solidFill>
              </a:rPr>
              <a:t>Güntekin</a:t>
            </a:r>
            <a:r>
              <a:rPr lang="en-US" dirty="0">
                <a:solidFill>
                  <a:schemeClr val="tx1"/>
                </a:solidFill>
              </a:rPr>
              <a:t>, the setting is primarily </a:t>
            </a:r>
            <a:r>
              <a:rPr lang="en-US" b="1" dirty="0">
                <a:solidFill>
                  <a:schemeClr val="tx1"/>
                </a:solidFill>
              </a:rPr>
              <a:t>in </a:t>
            </a:r>
            <a:r>
              <a:rPr lang="en-US" b="1" dirty="0" smtClean="0">
                <a:solidFill>
                  <a:schemeClr val="tx1"/>
                </a:solidFill>
              </a:rPr>
              <a:t>Istanbul</a:t>
            </a:r>
            <a:r>
              <a:rPr lang="tr-TR" dirty="0">
                <a:solidFill>
                  <a:schemeClr val="tx1"/>
                </a:solidFill>
              </a:rPr>
              <a:t>.</a:t>
            </a:r>
            <a:r>
              <a:rPr lang="en-US" dirty="0" smtClean="0">
                <a:solidFill>
                  <a:schemeClr val="tx1"/>
                </a:solidFill>
              </a:rPr>
              <a:t>The </a:t>
            </a:r>
            <a:r>
              <a:rPr lang="en-US" dirty="0">
                <a:solidFill>
                  <a:schemeClr val="tx1"/>
                </a:solidFill>
              </a:rPr>
              <a:t>story occurs in the </a:t>
            </a:r>
            <a:r>
              <a:rPr lang="en-US" b="1" dirty="0">
                <a:solidFill>
                  <a:schemeClr val="tx1"/>
                </a:solidFill>
              </a:rPr>
              <a:t>20th century</a:t>
            </a:r>
            <a:r>
              <a:rPr lang="en-US" dirty="0">
                <a:solidFill>
                  <a:schemeClr val="tx1"/>
                </a:solidFill>
              </a:rPr>
              <a:t>, reflecting the changes in Turkish society during that time.</a:t>
            </a:r>
            <a:endParaRPr lang="tr-TR" dirty="0">
              <a:solidFill>
                <a:schemeClr val="tx1"/>
              </a:solidFill>
            </a:endParaRPr>
          </a:p>
        </p:txBody>
      </p:sp>
    </p:spTree>
    <p:extLst>
      <p:ext uri="{BB962C8B-B14F-4D97-AF65-F5344CB8AC3E}">
        <p14:creationId xmlns:p14="http://schemas.microsoft.com/office/powerpoint/2010/main" val="38179167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88640"/>
            <a:ext cx="8229600" cy="979512"/>
          </a:xfrm>
        </p:spPr>
        <p:txBody>
          <a:bodyPr/>
          <a:lstStyle/>
          <a:p>
            <a:r>
              <a:rPr lang="tr-TR" dirty="0" err="1" smtClean="0"/>
              <a:t>Symbolism</a:t>
            </a:r>
            <a:endParaRPr lang="tr-TR" dirty="0"/>
          </a:p>
        </p:txBody>
      </p:sp>
      <p:sp>
        <p:nvSpPr>
          <p:cNvPr id="3" name="İçerik Yer Tutucusu 2"/>
          <p:cNvSpPr>
            <a:spLocks noGrp="1"/>
          </p:cNvSpPr>
          <p:nvPr>
            <p:ph idx="1"/>
          </p:nvPr>
        </p:nvSpPr>
        <p:spPr>
          <a:xfrm>
            <a:off x="107504" y="1196752"/>
            <a:ext cx="8928992" cy="5544616"/>
          </a:xfrm>
        </p:spPr>
        <p:txBody>
          <a:bodyPr>
            <a:normAutofit lnSpcReduction="10000"/>
          </a:bodyPr>
          <a:lstStyle/>
          <a:p>
            <a:r>
              <a:rPr lang="en-US" i="1" dirty="0">
                <a:solidFill>
                  <a:schemeClr val="tx1"/>
                </a:solidFill>
              </a:rPr>
              <a:t>Symbolism</a:t>
            </a:r>
            <a:r>
              <a:rPr lang="en-US" dirty="0">
                <a:solidFill>
                  <a:schemeClr val="tx1"/>
                </a:solidFill>
              </a:rPr>
              <a:t> is a literary device where a symbol—something that represents a deeper meaning or concept—appears in the story, poem, or text. It can be an object, color, or event that represents ideas beyond its literal </a:t>
            </a:r>
            <a:r>
              <a:rPr lang="en-US" dirty="0" smtClean="0">
                <a:solidFill>
                  <a:schemeClr val="tx1"/>
                </a:solidFill>
              </a:rPr>
              <a:t>meaning.</a:t>
            </a:r>
            <a:endParaRPr lang="tr-TR" dirty="0" smtClean="0">
              <a:solidFill>
                <a:schemeClr val="tx1"/>
              </a:solidFill>
            </a:endParaRPr>
          </a:p>
          <a:p>
            <a:endParaRPr lang="tr-TR" dirty="0">
              <a:solidFill>
                <a:schemeClr val="tx1"/>
              </a:solidFill>
            </a:endParaRPr>
          </a:p>
          <a:p>
            <a:pPr marL="0" indent="0">
              <a:buNone/>
            </a:pPr>
            <a:r>
              <a:rPr lang="tr-TR" dirty="0" err="1">
                <a:solidFill>
                  <a:schemeClr val="tx1"/>
                </a:solidFill>
              </a:rPr>
              <a:t>Here’s</a:t>
            </a:r>
            <a:r>
              <a:rPr lang="tr-TR" dirty="0">
                <a:solidFill>
                  <a:schemeClr val="tx1"/>
                </a:solidFill>
              </a:rPr>
              <a:t> a </a:t>
            </a:r>
            <a:r>
              <a:rPr lang="tr-TR" dirty="0" err="1">
                <a:solidFill>
                  <a:schemeClr val="tx1"/>
                </a:solidFill>
              </a:rPr>
              <a:t>stanza</a:t>
            </a:r>
            <a:r>
              <a:rPr lang="tr-TR" dirty="0">
                <a:solidFill>
                  <a:schemeClr val="tx1"/>
                </a:solidFill>
              </a:rPr>
              <a:t> </a:t>
            </a:r>
            <a:r>
              <a:rPr lang="tr-TR" dirty="0" err="1">
                <a:solidFill>
                  <a:schemeClr val="tx1"/>
                </a:solidFill>
              </a:rPr>
              <a:t>from</a:t>
            </a:r>
            <a:r>
              <a:rPr lang="tr-TR" dirty="0">
                <a:solidFill>
                  <a:schemeClr val="tx1"/>
                </a:solidFill>
              </a:rPr>
              <a:t> </a:t>
            </a:r>
            <a:r>
              <a:rPr lang="tr-TR" b="1" dirty="0">
                <a:solidFill>
                  <a:schemeClr val="tx1"/>
                </a:solidFill>
              </a:rPr>
              <a:t>"Büyük İnsan"</a:t>
            </a:r>
            <a:r>
              <a:rPr lang="tr-TR" dirty="0">
                <a:solidFill>
                  <a:schemeClr val="tx1"/>
                </a:solidFill>
              </a:rPr>
              <a:t> </a:t>
            </a:r>
            <a:r>
              <a:rPr lang="tr-TR" dirty="0" err="1">
                <a:solidFill>
                  <a:schemeClr val="tx1"/>
                </a:solidFill>
              </a:rPr>
              <a:t>by</a:t>
            </a:r>
            <a:r>
              <a:rPr lang="tr-TR" dirty="0">
                <a:solidFill>
                  <a:schemeClr val="tx1"/>
                </a:solidFill>
              </a:rPr>
              <a:t> </a:t>
            </a:r>
            <a:r>
              <a:rPr lang="tr-TR" b="1" dirty="0">
                <a:solidFill>
                  <a:schemeClr val="tx1"/>
                </a:solidFill>
              </a:rPr>
              <a:t>Sait Faik Abasıyanık</a:t>
            </a:r>
            <a:r>
              <a:rPr lang="tr-TR" dirty="0">
                <a:solidFill>
                  <a:schemeClr val="tx1"/>
                </a:solidFill>
              </a:rPr>
              <a:t>, </a:t>
            </a:r>
            <a:r>
              <a:rPr lang="tr-TR" dirty="0" smtClean="0">
                <a:solidFill>
                  <a:schemeClr val="tx1"/>
                </a:solidFill>
              </a:rPr>
              <a:t/>
            </a:r>
            <a:br>
              <a:rPr lang="tr-TR" dirty="0" smtClean="0">
                <a:solidFill>
                  <a:schemeClr val="tx1"/>
                </a:solidFill>
              </a:rPr>
            </a:br>
            <a:r>
              <a:rPr lang="tr-TR" dirty="0" smtClean="0">
                <a:solidFill>
                  <a:schemeClr val="tx1"/>
                </a:solidFill>
              </a:rPr>
              <a:t/>
            </a:r>
            <a:br>
              <a:rPr lang="tr-TR" dirty="0" smtClean="0">
                <a:solidFill>
                  <a:schemeClr val="tx1"/>
                </a:solidFill>
              </a:rPr>
            </a:br>
            <a:r>
              <a:rPr lang="tr-TR" i="1" dirty="0" smtClean="0">
                <a:solidFill>
                  <a:schemeClr val="tx1"/>
                </a:solidFill>
              </a:rPr>
              <a:t>"</a:t>
            </a:r>
            <a:r>
              <a:rPr lang="tr-TR" i="1" dirty="0">
                <a:solidFill>
                  <a:schemeClr val="tx1"/>
                </a:solidFill>
              </a:rPr>
              <a:t>Denizin maviliği,</a:t>
            </a:r>
            <a:br>
              <a:rPr lang="tr-TR" i="1" dirty="0">
                <a:solidFill>
                  <a:schemeClr val="tx1"/>
                </a:solidFill>
              </a:rPr>
            </a:br>
            <a:r>
              <a:rPr lang="tr-TR" i="1" dirty="0">
                <a:solidFill>
                  <a:schemeClr val="tx1"/>
                </a:solidFill>
              </a:rPr>
              <a:t>Her zaman olduğu gibi,</a:t>
            </a:r>
            <a:br>
              <a:rPr lang="tr-TR" i="1" dirty="0">
                <a:solidFill>
                  <a:schemeClr val="tx1"/>
                </a:solidFill>
              </a:rPr>
            </a:br>
            <a:r>
              <a:rPr lang="tr-TR" i="1" dirty="0">
                <a:solidFill>
                  <a:schemeClr val="tx1"/>
                </a:solidFill>
              </a:rPr>
              <a:t>Bana huzur verir.</a:t>
            </a:r>
            <a:br>
              <a:rPr lang="tr-TR" i="1" dirty="0">
                <a:solidFill>
                  <a:schemeClr val="tx1"/>
                </a:solidFill>
              </a:rPr>
            </a:br>
            <a:r>
              <a:rPr lang="tr-TR" i="1" dirty="0">
                <a:solidFill>
                  <a:schemeClr val="tx1"/>
                </a:solidFill>
              </a:rPr>
              <a:t>Birçok şeyin anlamını kaybettiği,</a:t>
            </a:r>
            <a:br>
              <a:rPr lang="tr-TR" i="1" dirty="0">
                <a:solidFill>
                  <a:schemeClr val="tx1"/>
                </a:solidFill>
              </a:rPr>
            </a:br>
            <a:r>
              <a:rPr lang="tr-TR" i="1" dirty="0">
                <a:solidFill>
                  <a:schemeClr val="tx1"/>
                </a:solidFill>
              </a:rPr>
              <a:t>O sonsuz denizde."</a:t>
            </a:r>
            <a:endParaRPr lang="tr-TR" dirty="0">
              <a:solidFill>
                <a:schemeClr val="tx1"/>
              </a:solidFill>
            </a:endParaRPr>
          </a:p>
          <a:p>
            <a:pPr marL="0" indent="0">
              <a:buNone/>
            </a:pPr>
            <a:r>
              <a:rPr lang="tr-TR" dirty="0" err="1">
                <a:solidFill>
                  <a:schemeClr val="tx1"/>
                </a:solidFill>
              </a:rPr>
              <a:t>In</a:t>
            </a:r>
            <a:r>
              <a:rPr lang="tr-TR" dirty="0">
                <a:solidFill>
                  <a:schemeClr val="tx1"/>
                </a:solidFill>
              </a:rPr>
              <a:t> </a:t>
            </a:r>
            <a:r>
              <a:rPr lang="tr-TR" dirty="0" err="1">
                <a:solidFill>
                  <a:schemeClr val="tx1"/>
                </a:solidFill>
              </a:rPr>
              <a:t>this</a:t>
            </a:r>
            <a:r>
              <a:rPr lang="tr-TR" dirty="0">
                <a:solidFill>
                  <a:schemeClr val="tx1"/>
                </a:solidFill>
              </a:rPr>
              <a:t> </a:t>
            </a:r>
            <a:r>
              <a:rPr lang="tr-TR" dirty="0" err="1">
                <a:solidFill>
                  <a:schemeClr val="tx1"/>
                </a:solidFill>
              </a:rPr>
              <a:t>stanza</a:t>
            </a:r>
            <a:r>
              <a:rPr lang="tr-TR" dirty="0">
                <a:solidFill>
                  <a:schemeClr val="tx1"/>
                </a:solidFill>
              </a:rPr>
              <a:t>, </a:t>
            </a:r>
            <a:r>
              <a:rPr lang="tr-TR" dirty="0" err="1">
                <a:solidFill>
                  <a:schemeClr val="tx1"/>
                </a:solidFill>
              </a:rPr>
              <a:t>the</a:t>
            </a:r>
            <a:r>
              <a:rPr lang="tr-TR" dirty="0">
                <a:solidFill>
                  <a:schemeClr val="tx1"/>
                </a:solidFill>
              </a:rPr>
              <a:t> </a:t>
            </a:r>
            <a:r>
              <a:rPr lang="tr-TR" dirty="0" err="1">
                <a:solidFill>
                  <a:schemeClr val="tx1"/>
                </a:solidFill>
              </a:rPr>
              <a:t>sea</a:t>
            </a:r>
            <a:r>
              <a:rPr lang="tr-TR" dirty="0">
                <a:solidFill>
                  <a:schemeClr val="tx1"/>
                </a:solidFill>
              </a:rPr>
              <a:t> </a:t>
            </a:r>
            <a:r>
              <a:rPr lang="tr-TR" dirty="0" err="1">
                <a:solidFill>
                  <a:schemeClr val="tx1"/>
                </a:solidFill>
              </a:rPr>
              <a:t>symbolizes</a:t>
            </a:r>
            <a:r>
              <a:rPr lang="tr-TR" dirty="0">
                <a:solidFill>
                  <a:schemeClr val="tx1"/>
                </a:solidFill>
              </a:rPr>
              <a:t> a sense of </a:t>
            </a:r>
            <a:r>
              <a:rPr lang="tr-TR" dirty="0" err="1">
                <a:solidFill>
                  <a:schemeClr val="tx1"/>
                </a:solidFill>
              </a:rPr>
              <a:t>peace</a:t>
            </a:r>
            <a:r>
              <a:rPr lang="tr-TR" dirty="0">
                <a:solidFill>
                  <a:schemeClr val="tx1"/>
                </a:solidFill>
              </a:rPr>
              <a:t> </a:t>
            </a:r>
            <a:r>
              <a:rPr lang="tr-TR" dirty="0" err="1">
                <a:solidFill>
                  <a:schemeClr val="tx1"/>
                </a:solidFill>
              </a:rPr>
              <a:t>and</a:t>
            </a:r>
            <a:r>
              <a:rPr lang="tr-TR" dirty="0">
                <a:solidFill>
                  <a:schemeClr val="tx1"/>
                </a:solidFill>
              </a:rPr>
              <a:t> </a:t>
            </a:r>
            <a:r>
              <a:rPr lang="tr-TR" dirty="0" err="1" smtClean="0">
                <a:solidFill>
                  <a:schemeClr val="tx1"/>
                </a:solidFill>
              </a:rPr>
              <a:t>freedom</a:t>
            </a:r>
            <a:r>
              <a:rPr lang="tr-TR" dirty="0" smtClean="0">
                <a:solidFill>
                  <a:schemeClr val="tx1"/>
                </a:solidFill>
              </a:rPr>
              <a:t> </a:t>
            </a:r>
            <a:r>
              <a:rPr lang="tr-TR" dirty="0" err="1" smtClean="0">
                <a:solidFill>
                  <a:schemeClr val="tx1"/>
                </a:solidFill>
              </a:rPr>
              <a:t>for</a:t>
            </a:r>
            <a:r>
              <a:rPr lang="tr-TR" dirty="0" smtClean="0">
                <a:solidFill>
                  <a:schemeClr val="tx1"/>
                </a:solidFill>
              </a:rPr>
              <a:t> </a:t>
            </a:r>
            <a:r>
              <a:rPr lang="tr-TR" dirty="0" err="1" smtClean="0">
                <a:solidFill>
                  <a:schemeClr val="tx1"/>
                </a:solidFill>
              </a:rPr>
              <a:t>the</a:t>
            </a:r>
            <a:r>
              <a:rPr lang="tr-TR" dirty="0" smtClean="0">
                <a:solidFill>
                  <a:schemeClr val="tx1"/>
                </a:solidFill>
              </a:rPr>
              <a:t> </a:t>
            </a:r>
            <a:r>
              <a:rPr lang="tr-TR" dirty="0" err="1" smtClean="0">
                <a:solidFill>
                  <a:schemeClr val="tx1"/>
                </a:solidFill>
              </a:rPr>
              <a:t>character</a:t>
            </a:r>
            <a:endParaRPr lang="tr-TR" dirty="0">
              <a:solidFill>
                <a:schemeClr val="tx1"/>
              </a:solidFill>
            </a:endParaRPr>
          </a:p>
        </p:txBody>
      </p:sp>
    </p:spTree>
    <p:extLst>
      <p:ext uri="{BB962C8B-B14F-4D97-AF65-F5344CB8AC3E}">
        <p14:creationId xmlns:p14="http://schemas.microsoft.com/office/powerpoint/2010/main" val="9121714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620688"/>
            <a:ext cx="8712968" cy="6048672"/>
          </a:xfrm>
        </p:spPr>
        <p:txBody>
          <a:bodyPr>
            <a:normAutofit fontScale="92500"/>
          </a:bodyPr>
          <a:lstStyle/>
          <a:p>
            <a:r>
              <a:rPr lang="en-US" dirty="0">
                <a:solidFill>
                  <a:schemeClr val="tx1"/>
                </a:solidFill>
              </a:rPr>
              <a:t>"</a:t>
            </a:r>
            <a:r>
              <a:rPr lang="en-US" dirty="0" err="1">
                <a:solidFill>
                  <a:schemeClr val="tx1"/>
                </a:solidFill>
              </a:rPr>
              <a:t>İstanbul'u</a:t>
            </a:r>
            <a:r>
              <a:rPr lang="en-US" dirty="0">
                <a:solidFill>
                  <a:schemeClr val="tx1"/>
                </a:solidFill>
              </a:rPr>
              <a:t> </a:t>
            </a:r>
            <a:r>
              <a:rPr lang="en-US" dirty="0" err="1">
                <a:solidFill>
                  <a:schemeClr val="tx1"/>
                </a:solidFill>
              </a:rPr>
              <a:t>dinliyorum</a:t>
            </a:r>
            <a:r>
              <a:rPr lang="en-US" dirty="0">
                <a:solidFill>
                  <a:schemeClr val="tx1"/>
                </a:solidFill>
              </a:rPr>
              <a:t>, </a:t>
            </a:r>
            <a:r>
              <a:rPr lang="en-US" dirty="0" err="1">
                <a:solidFill>
                  <a:schemeClr val="tx1"/>
                </a:solidFill>
              </a:rPr>
              <a:t>gözlerim</a:t>
            </a:r>
            <a:r>
              <a:rPr lang="en-US" dirty="0">
                <a:solidFill>
                  <a:schemeClr val="tx1"/>
                </a:solidFill>
              </a:rPr>
              <a:t> </a:t>
            </a:r>
            <a:r>
              <a:rPr lang="en-US" dirty="0" err="1">
                <a:solidFill>
                  <a:schemeClr val="tx1"/>
                </a:solidFill>
              </a:rPr>
              <a:t>kapalı</a:t>
            </a:r>
            <a:r>
              <a:rPr lang="en-US" dirty="0" smtClean="0">
                <a:solidFill>
                  <a:schemeClr val="tx1"/>
                </a:solidFill>
              </a:rPr>
              <a:t>.</a:t>
            </a:r>
            <a:r>
              <a:rPr lang="tr-TR" dirty="0" smtClean="0">
                <a:solidFill>
                  <a:schemeClr val="tx1"/>
                </a:solidFill>
              </a:rPr>
              <a:t>»</a:t>
            </a:r>
            <a:br>
              <a:rPr lang="tr-TR" dirty="0" smtClean="0">
                <a:solidFill>
                  <a:schemeClr val="tx1"/>
                </a:solidFill>
              </a:rPr>
            </a:br>
            <a:r>
              <a:rPr lang="en-US" dirty="0" smtClean="0">
                <a:solidFill>
                  <a:schemeClr val="tx1"/>
                </a:solidFill>
              </a:rPr>
              <a:t>(“</a:t>
            </a:r>
            <a:r>
              <a:rPr lang="en-US" dirty="0">
                <a:solidFill>
                  <a:schemeClr val="tx1"/>
                </a:solidFill>
              </a:rPr>
              <a:t>I am listening to Istanbul, my eyes closed</a:t>
            </a:r>
            <a:r>
              <a:rPr lang="en-US" dirty="0" smtClean="0">
                <a:solidFill>
                  <a:schemeClr val="tx1"/>
                </a:solidFill>
              </a:rPr>
              <a:t>.”)</a:t>
            </a:r>
            <a:endParaRPr lang="tr-TR" dirty="0" smtClean="0">
              <a:solidFill>
                <a:schemeClr val="tx1"/>
              </a:solidFill>
            </a:endParaRPr>
          </a:p>
          <a:p>
            <a:pPr marL="0" indent="0">
              <a:buNone/>
            </a:pPr>
            <a:r>
              <a:rPr lang="en-US" dirty="0" smtClean="0">
                <a:solidFill>
                  <a:schemeClr val="tx1"/>
                </a:solidFill>
              </a:rPr>
              <a:t>In </a:t>
            </a:r>
            <a:r>
              <a:rPr lang="en-US" dirty="0">
                <a:solidFill>
                  <a:schemeClr val="tx1"/>
                </a:solidFill>
              </a:rPr>
              <a:t>this line, Istanbul is symbolic of more than just a city—it represents a deep emotional </a:t>
            </a:r>
            <a:r>
              <a:rPr lang="en-US" dirty="0" smtClean="0">
                <a:solidFill>
                  <a:schemeClr val="tx1"/>
                </a:solidFill>
              </a:rPr>
              <a:t>connection</a:t>
            </a:r>
            <a:endParaRPr lang="tr-TR" dirty="0" smtClean="0">
              <a:solidFill>
                <a:schemeClr val="tx1"/>
              </a:solidFill>
            </a:endParaRPr>
          </a:p>
          <a:p>
            <a:pPr marL="0" indent="0">
              <a:buNone/>
            </a:pPr>
            <a:endParaRPr lang="tr-TR" dirty="0">
              <a:solidFill>
                <a:schemeClr val="tx1"/>
              </a:solidFill>
            </a:endParaRPr>
          </a:p>
          <a:p>
            <a:r>
              <a:rPr lang="en-US" dirty="0">
                <a:solidFill>
                  <a:schemeClr val="tx1"/>
                </a:solidFill>
              </a:rPr>
              <a:t>In the short story </a:t>
            </a:r>
            <a:r>
              <a:rPr lang="en-US" b="1" dirty="0">
                <a:solidFill>
                  <a:schemeClr val="tx1"/>
                </a:solidFill>
              </a:rPr>
              <a:t>"The Gift of the Magi"</a:t>
            </a:r>
            <a:r>
              <a:rPr lang="en-US" dirty="0">
                <a:solidFill>
                  <a:schemeClr val="tx1"/>
                </a:solidFill>
              </a:rPr>
              <a:t> by </a:t>
            </a:r>
            <a:r>
              <a:rPr lang="en-US" b="1" dirty="0">
                <a:solidFill>
                  <a:schemeClr val="tx1"/>
                </a:solidFill>
              </a:rPr>
              <a:t>O. Henry</a:t>
            </a:r>
            <a:r>
              <a:rPr lang="en-US" dirty="0">
                <a:solidFill>
                  <a:schemeClr val="tx1"/>
                </a:solidFill>
              </a:rPr>
              <a:t>, </a:t>
            </a:r>
            <a:r>
              <a:rPr lang="en-US" b="1" dirty="0">
                <a:solidFill>
                  <a:schemeClr val="tx1"/>
                </a:solidFill>
              </a:rPr>
              <a:t>the </a:t>
            </a:r>
            <a:r>
              <a:rPr lang="en-US" b="1" dirty="0" err="1" smtClean="0">
                <a:solidFill>
                  <a:schemeClr val="tx1"/>
                </a:solidFill>
              </a:rPr>
              <a:t>hai</a:t>
            </a:r>
            <a:r>
              <a:rPr lang="tr-TR" b="1" dirty="0" smtClean="0">
                <a:solidFill>
                  <a:schemeClr val="tx1"/>
                </a:solidFill>
              </a:rPr>
              <a:t>r</a:t>
            </a:r>
          </a:p>
          <a:p>
            <a:pPr marL="0" indent="0">
              <a:buNone/>
            </a:pPr>
            <a:r>
              <a:rPr lang="en-US" dirty="0" smtClean="0">
                <a:solidFill>
                  <a:schemeClr val="tx1"/>
                </a:solidFill>
              </a:rPr>
              <a:t>and </a:t>
            </a:r>
            <a:r>
              <a:rPr lang="en-US" b="1" dirty="0">
                <a:solidFill>
                  <a:schemeClr val="tx1"/>
                </a:solidFill>
              </a:rPr>
              <a:t>the watch</a:t>
            </a:r>
            <a:r>
              <a:rPr lang="en-US" dirty="0">
                <a:solidFill>
                  <a:schemeClr val="tx1"/>
                </a:solidFill>
              </a:rPr>
              <a:t> are symbols of </a:t>
            </a:r>
            <a:r>
              <a:rPr lang="en-US" b="1" dirty="0">
                <a:solidFill>
                  <a:schemeClr val="tx1"/>
                </a:solidFill>
              </a:rPr>
              <a:t>love and sacrifice</a:t>
            </a:r>
            <a:r>
              <a:rPr lang="en-US" dirty="0">
                <a:solidFill>
                  <a:schemeClr val="tx1"/>
                </a:solidFill>
              </a:rPr>
              <a:t>.</a:t>
            </a:r>
          </a:p>
          <a:p>
            <a:pPr marL="0" indent="0">
              <a:buNone/>
            </a:pPr>
            <a:r>
              <a:rPr lang="en-US" dirty="0">
                <a:solidFill>
                  <a:schemeClr val="tx1"/>
                </a:solidFill>
              </a:rPr>
              <a:t>The wife, Della, sells her long hair to buy a chain for her husband's watch, while he sells his watch to buy a comb for her hair. The </a:t>
            </a:r>
            <a:r>
              <a:rPr lang="en-US" b="1" dirty="0">
                <a:solidFill>
                  <a:schemeClr val="tx1"/>
                </a:solidFill>
              </a:rPr>
              <a:t>hair</a:t>
            </a:r>
            <a:r>
              <a:rPr lang="en-US" dirty="0">
                <a:solidFill>
                  <a:schemeClr val="tx1"/>
                </a:solidFill>
              </a:rPr>
              <a:t> symbolizes Della's love, and the </a:t>
            </a:r>
            <a:r>
              <a:rPr lang="en-US" b="1" dirty="0">
                <a:solidFill>
                  <a:schemeClr val="tx1"/>
                </a:solidFill>
              </a:rPr>
              <a:t>watch</a:t>
            </a:r>
            <a:r>
              <a:rPr lang="en-US" dirty="0">
                <a:solidFill>
                  <a:schemeClr val="tx1"/>
                </a:solidFill>
              </a:rPr>
              <a:t> symbolizes Jim’s love. Both characters sacrifice something precious to show how much they care for each other.</a:t>
            </a:r>
          </a:p>
          <a:p>
            <a:pPr marL="0" indent="0">
              <a:buNone/>
            </a:pPr>
            <a:r>
              <a:rPr lang="en-US" dirty="0">
                <a:solidFill>
                  <a:schemeClr val="tx1"/>
                </a:solidFill>
              </a:rPr>
              <a:t>Here’s a line from the story:</a:t>
            </a:r>
          </a:p>
          <a:p>
            <a:r>
              <a:rPr lang="en-US" i="1" dirty="0">
                <a:solidFill>
                  <a:schemeClr val="tx1"/>
                </a:solidFill>
              </a:rPr>
              <a:t>"She had beautiful hair. It reached below her knee </a:t>
            </a:r>
            <a:r>
              <a:rPr lang="en-US" i="1" dirty="0" smtClean="0">
                <a:solidFill>
                  <a:schemeClr val="tx1"/>
                </a:solidFill>
              </a:rPr>
              <a:t>and</a:t>
            </a:r>
            <a:endParaRPr lang="tr-TR" i="1" dirty="0" smtClean="0">
              <a:solidFill>
                <a:schemeClr val="tx1"/>
              </a:solidFill>
            </a:endParaRPr>
          </a:p>
          <a:p>
            <a:pPr marL="0" indent="0">
              <a:buNone/>
            </a:pPr>
            <a:r>
              <a:rPr lang="en-US" i="1" dirty="0" smtClean="0">
                <a:solidFill>
                  <a:schemeClr val="tx1"/>
                </a:solidFill>
              </a:rPr>
              <a:t>made </a:t>
            </a:r>
            <a:r>
              <a:rPr lang="en-US" i="1" dirty="0">
                <a:solidFill>
                  <a:schemeClr val="tx1"/>
                </a:solidFill>
              </a:rPr>
              <a:t>her look like a </a:t>
            </a:r>
            <a:r>
              <a:rPr lang="en-US" i="1" dirty="0" err="1">
                <a:solidFill>
                  <a:schemeClr val="tx1"/>
                </a:solidFill>
              </a:rPr>
              <a:t>queen</a:t>
            </a:r>
            <a:r>
              <a:rPr lang="en-US" i="1" dirty="0" err="1" smtClean="0">
                <a:solidFill>
                  <a:schemeClr val="tx1"/>
                </a:solidFill>
              </a:rPr>
              <a:t>."</a:t>
            </a:r>
            <a:r>
              <a:rPr lang="en-US" dirty="0" err="1" smtClean="0">
                <a:solidFill>
                  <a:schemeClr val="tx1"/>
                </a:solidFill>
              </a:rPr>
              <a:t>The</a:t>
            </a:r>
            <a:r>
              <a:rPr lang="en-US" dirty="0" smtClean="0">
                <a:solidFill>
                  <a:schemeClr val="tx1"/>
                </a:solidFill>
              </a:rPr>
              <a:t> </a:t>
            </a:r>
            <a:r>
              <a:rPr lang="en-US" b="1" dirty="0">
                <a:solidFill>
                  <a:schemeClr val="tx1"/>
                </a:solidFill>
              </a:rPr>
              <a:t>hair</a:t>
            </a:r>
            <a:r>
              <a:rPr lang="en-US" dirty="0">
                <a:solidFill>
                  <a:schemeClr val="tx1"/>
                </a:solidFill>
              </a:rPr>
              <a:t> symbolizes Della's selflessness and the depth of her love for her husband.</a:t>
            </a:r>
          </a:p>
          <a:p>
            <a:pPr marL="0" indent="0">
              <a:buNone/>
            </a:pPr>
            <a:endParaRPr lang="tr-TR" dirty="0">
              <a:solidFill>
                <a:schemeClr val="tx1"/>
              </a:solidFill>
            </a:endParaRPr>
          </a:p>
        </p:txBody>
      </p:sp>
    </p:spTree>
    <p:extLst>
      <p:ext uri="{BB962C8B-B14F-4D97-AF65-F5344CB8AC3E}">
        <p14:creationId xmlns:p14="http://schemas.microsoft.com/office/powerpoint/2010/main" val="386255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Motif</a:t>
            </a:r>
            <a:endParaRPr lang="tr-TR" dirty="0"/>
          </a:p>
        </p:txBody>
      </p:sp>
      <p:sp>
        <p:nvSpPr>
          <p:cNvPr id="3" name="İçerik Yer Tutucusu 2"/>
          <p:cNvSpPr>
            <a:spLocks noGrp="1"/>
          </p:cNvSpPr>
          <p:nvPr>
            <p:ph idx="1"/>
          </p:nvPr>
        </p:nvSpPr>
        <p:spPr>
          <a:xfrm>
            <a:off x="457200" y="1600200"/>
            <a:ext cx="8229600" cy="5069160"/>
          </a:xfrm>
        </p:spPr>
        <p:txBody>
          <a:bodyPr>
            <a:normAutofit lnSpcReduction="10000"/>
          </a:bodyPr>
          <a:lstStyle/>
          <a:p>
            <a:r>
              <a:rPr lang="en-US" dirty="0">
                <a:solidFill>
                  <a:schemeClr val="tx1"/>
                </a:solidFill>
              </a:rPr>
              <a:t>A </a:t>
            </a:r>
            <a:r>
              <a:rPr lang="en-US" b="1" dirty="0">
                <a:solidFill>
                  <a:schemeClr val="tx1"/>
                </a:solidFill>
              </a:rPr>
              <a:t>motif</a:t>
            </a:r>
            <a:r>
              <a:rPr lang="en-US" dirty="0">
                <a:solidFill>
                  <a:schemeClr val="tx1"/>
                </a:solidFill>
              </a:rPr>
              <a:t> is a recurring idea, symbol, or image in </a:t>
            </a:r>
            <a:r>
              <a:rPr lang="en-US" dirty="0" smtClean="0">
                <a:solidFill>
                  <a:schemeClr val="tx1"/>
                </a:solidFill>
              </a:rPr>
              <a:t>a</a:t>
            </a:r>
            <a:endParaRPr lang="tr-TR" dirty="0" smtClean="0">
              <a:solidFill>
                <a:schemeClr val="tx1"/>
              </a:solidFill>
            </a:endParaRPr>
          </a:p>
          <a:p>
            <a:pPr marL="0" indent="0">
              <a:buNone/>
            </a:pPr>
            <a:r>
              <a:rPr lang="en-US" dirty="0" smtClean="0">
                <a:solidFill>
                  <a:schemeClr val="tx1"/>
                </a:solidFill>
              </a:rPr>
              <a:t>story </a:t>
            </a:r>
            <a:r>
              <a:rPr lang="en-US" dirty="0">
                <a:solidFill>
                  <a:schemeClr val="tx1"/>
                </a:solidFill>
              </a:rPr>
              <a:t>that helps to emphasize the main themes</a:t>
            </a:r>
            <a:r>
              <a:rPr lang="en-US" dirty="0" smtClean="0">
                <a:solidFill>
                  <a:schemeClr val="tx1"/>
                </a:solidFill>
              </a:rPr>
              <a:t>.</a:t>
            </a:r>
            <a:r>
              <a:rPr lang="tr-TR" dirty="0" smtClean="0">
                <a:solidFill>
                  <a:schemeClr val="tx1"/>
                </a:solidFill>
              </a:rPr>
              <a:t/>
            </a:r>
            <a:br>
              <a:rPr lang="tr-TR" dirty="0" smtClean="0">
                <a:solidFill>
                  <a:schemeClr val="tx1"/>
                </a:solidFill>
              </a:rPr>
            </a:br>
            <a:endParaRPr lang="en-US" dirty="0">
              <a:solidFill>
                <a:schemeClr val="tx1"/>
              </a:solidFill>
            </a:endParaRPr>
          </a:p>
          <a:p>
            <a:r>
              <a:rPr lang="en-US" b="1" dirty="0">
                <a:solidFill>
                  <a:schemeClr val="tx1"/>
                </a:solidFill>
              </a:rPr>
              <a:t>Example:</a:t>
            </a:r>
            <a:endParaRPr lang="en-US" dirty="0">
              <a:solidFill>
                <a:schemeClr val="tx1"/>
              </a:solidFill>
            </a:endParaRPr>
          </a:p>
          <a:p>
            <a:pPr marL="0" indent="0">
              <a:buNone/>
            </a:pPr>
            <a:r>
              <a:rPr lang="en-US" dirty="0">
                <a:solidFill>
                  <a:schemeClr val="tx1"/>
                </a:solidFill>
              </a:rPr>
              <a:t>In </a:t>
            </a:r>
            <a:r>
              <a:rPr lang="en-US" b="1" dirty="0">
                <a:solidFill>
                  <a:schemeClr val="tx1"/>
                </a:solidFill>
              </a:rPr>
              <a:t>"Harry Potter"</a:t>
            </a:r>
            <a:r>
              <a:rPr lang="en-US" dirty="0">
                <a:solidFill>
                  <a:schemeClr val="tx1"/>
                </a:solidFill>
              </a:rPr>
              <a:t> by </a:t>
            </a:r>
            <a:r>
              <a:rPr lang="en-US" b="1" dirty="0">
                <a:solidFill>
                  <a:schemeClr val="tx1"/>
                </a:solidFill>
              </a:rPr>
              <a:t>J.K. Rowling</a:t>
            </a:r>
            <a:r>
              <a:rPr lang="en-US" dirty="0">
                <a:solidFill>
                  <a:schemeClr val="tx1"/>
                </a:solidFill>
              </a:rPr>
              <a:t>, the motif of </a:t>
            </a:r>
            <a:r>
              <a:rPr lang="en-US" b="1" dirty="0">
                <a:solidFill>
                  <a:schemeClr val="tx1"/>
                </a:solidFill>
              </a:rPr>
              <a:t>light vs. darkness</a:t>
            </a:r>
            <a:r>
              <a:rPr lang="en-US" dirty="0">
                <a:solidFill>
                  <a:schemeClr val="tx1"/>
                </a:solidFill>
              </a:rPr>
              <a:t> appears throughout the series. Light often symbolizes good, and darkness represents evil. For instance, the </a:t>
            </a:r>
            <a:r>
              <a:rPr lang="en-US" b="1" dirty="0">
                <a:solidFill>
                  <a:schemeClr val="tx1"/>
                </a:solidFill>
              </a:rPr>
              <a:t>light from wands</a:t>
            </a:r>
            <a:r>
              <a:rPr lang="en-US" dirty="0">
                <a:solidFill>
                  <a:schemeClr val="tx1"/>
                </a:solidFill>
              </a:rPr>
              <a:t> in battles against dark magic is a recurring image, emphasizing the ongoing fight between good and evil.</a:t>
            </a:r>
          </a:p>
          <a:p>
            <a:pPr marL="0" indent="0">
              <a:buNone/>
            </a:pPr>
            <a:r>
              <a:rPr lang="en-US" dirty="0">
                <a:solidFill>
                  <a:schemeClr val="tx1"/>
                </a:solidFill>
              </a:rPr>
              <a:t>The </a:t>
            </a:r>
            <a:r>
              <a:rPr lang="en-US" b="1" dirty="0">
                <a:solidFill>
                  <a:schemeClr val="tx1"/>
                </a:solidFill>
              </a:rPr>
              <a:t>light</a:t>
            </a:r>
            <a:r>
              <a:rPr lang="en-US" dirty="0">
                <a:solidFill>
                  <a:schemeClr val="tx1"/>
                </a:solidFill>
              </a:rPr>
              <a:t> and </a:t>
            </a:r>
            <a:r>
              <a:rPr lang="en-US" b="1" dirty="0">
                <a:solidFill>
                  <a:schemeClr val="tx1"/>
                </a:solidFill>
              </a:rPr>
              <a:t>darkness</a:t>
            </a:r>
            <a:r>
              <a:rPr lang="en-US" dirty="0">
                <a:solidFill>
                  <a:schemeClr val="tx1"/>
                </a:solidFill>
              </a:rPr>
              <a:t> are motifs because they show up repeatedly and help develop the main idea of the struggle between good and bad.</a:t>
            </a:r>
          </a:p>
          <a:p>
            <a:pPr marL="0" indent="0">
              <a:buNone/>
            </a:pPr>
            <a:endParaRPr lang="tr-TR" dirty="0">
              <a:solidFill>
                <a:schemeClr val="tx1"/>
              </a:solidFill>
            </a:endParaRPr>
          </a:p>
        </p:txBody>
      </p:sp>
    </p:spTree>
    <p:extLst>
      <p:ext uri="{BB962C8B-B14F-4D97-AF65-F5344CB8AC3E}">
        <p14:creationId xmlns:p14="http://schemas.microsoft.com/office/powerpoint/2010/main" val="19822003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Allegory</a:t>
            </a:r>
            <a:endParaRPr lang="tr-TR" dirty="0"/>
          </a:p>
        </p:txBody>
      </p:sp>
      <p:sp>
        <p:nvSpPr>
          <p:cNvPr id="3" name="İçerik Yer Tutucusu 2"/>
          <p:cNvSpPr>
            <a:spLocks noGrp="1"/>
          </p:cNvSpPr>
          <p:nvPr>
            <p:ph idx="1"/>
          </p:nvPr>
        </p:nvSpPr>
        <p:spPr/>
        <p:txBody>
          <a:bodyPr>
            <a:normAutofit fontScale="92500" lnSpcReduction="10000"/>
          </a:bodyPr>
          <a:lstStyle/>
          <a:p>
            <a:r>
              <a:rPr lang="en-US" dirty="0">
                <a:solidFill>
                  <a:schemeClr val="tx1"/>
                </a:solidFill>
              </a:rPr>
              <a:t>An </a:t>
            </a:r>
            <a:r>
              <a:rPr lang="en-US" i="1" dirty="0">
                <a:solidFill>
                  <a:schemeClr val="tx1"/>
                </a:solidFill>
              </a:rPr>
              <a:t>allegory</a:t>
            </a:r>
            <a:r>
              <a:rPr lang="en-US" dirty="0">
                <a:solidFill>
                  <a:schemeClr val="tx1"/>
                </a:solidFill>
              </a:rPr>
              <a:t> is a story in which characters, events, or settings symbolize something deeper, often representing abstract ideas or moral lessons</a:t>
            </a:r>
            <a:r>
              <a:rPr lang="en-US" dirty="0" smtClean="0">
                <a:solidFill>
                  <a:schemeClr val="tx1"/>
                </a:solidFill>
              </a:rPr>
              <a:t>.</a:t>
            </a:r>
            <a:r>
              <a:rPr lang="tr-TR" dirty="0" smtClean="0">
                <a:solidFill>
                  <a:schemeClr val="tx1"/>
                </a:solidFill>
              </a:rPr>
              <a:t/>
            </a:r>
            <a:br>
              <a:rPr lang="tr-TR" dirty="0" smtClean="0">
                <a:solidFill>
                  <a:schemeClr val="tx1"/>
                </a:solidFill>
              </a:rPr>
            </a:br>
            <a:endParaRPr lang="tr-TR" dirty="0" smtClean="0">
              <a:solidFill>
                <a:schemeClr val="tx1"/>
              </a:solidFill>
            </a:endParaRPr>
          </a:p>
          <a:p>
            <a:r>
              <a:rPr lang="en-US" dirty="0">
                <a:solidFill>
                  <a:schemeClr val="tx1"/>
                </a:solidFill>
              </a:rPr>
              <a:t>In </a:t>
            </a:r>
            <a:r>
              <a:rPr lang="en-US" b="1" dirty="0">
                <a:solidFill>
                  <a:schemeClr val="tx1"/>
                </a:solidFill>
              </a:rPr>
              <a:t>"Animal Farm"</a:t>
            </a:r>
            <a:r>
              <a:rPr lang="en-US" dirty="0">
                <a:solidFill>
                  <a:schemeClr val="tx1"/>
                </a:solidFill>
              </a:rPr>
              <a:t> by </a:t>
            </a:r>
            <a:r>
              <a:rPr lang="en-US" b="1" dirty="0">
                <a:solidFill>
                  <a:schemeClr val="tx1"/>
                </a:solidFill>
              </a:rPr>
              <a:t>George Orwell</a:t>
            </a:r>
            <a:r>
              <a:rPr lang="en-US" dirty="0">
                <a:solidFill>
                  <a:schemeClr val="tx1"/>
                </a:solidFill>
              </a:rPr>
              <a:t>, the story is an allegory for the Russian Revolution and the rise of communism. The animals on the farm represent different groups in society (like the working class and political leaders). For example, </a:t>
            </a:r>
            <a:r>
              <a:rPr lang="en-US" b="1" dirty="0">
                <a:solidFill>
                  <a:schemeClr val="tx1"/>
                </a:solidFill>
              </a:rPr>
              <a:t>Napoleon</a:t>
            </a:r>
            <a:r>
              <a:rPr lang="en-US" dirty="0">
                <a:solidFill>
                  <a:schemeClr val="tx1"/>
                </a:solidFill>
              </a:rPr>
              <a:t>, the pig, represents </a:t>
            </a:r>
            <a:r>
              <a:rPr lang="en-US" b="1" dirty="0">
                <a:solidFill>
                  <a:schemeClr val="tx1"/>
                </a:solidFill>
              </a:rPr>
              <a:t>Joseph Stalin</a:t>
            </a:r>
            <a:r>
              <a:rPr lang="en-US" dirty="0">
                <a:solidFill>
                  <a:schemeClr val="tx1"/>
                </a:solidFill>
              </a:rPr>
              <a:t>, and </a:t>
            </a:r>
            <a:r>
              <a:rPr lang="en-US" b="1" dirty="0">
                <a:solidFill>
                  <a:schemeClr val="tx1"/>
                </a:solidFill>
              </a:rPr>
              <a:t>Boxer</a:t>
            </a:r>
            <a:r>
              <a:rPr lang="en-US" dirty="0">
                <a:solidFill>
                  <a:schemeClr val="tx1"/>
                </a:solidFill>
              </a:rPr>
              <a:t>, the horse, symbolizes the </a:t>
            </a:r>
            <a:r>
              <a:rPr lang="en-US" b="1" dirty="0">
                <a:solidFill>
                  <a:schemeClr val="tx1"/>
                </a:solidFill>
              </a:rPr>
              <a:t>loyal working class</a:t>
            </a:r>
            <a:r>
              <a:rPr lang="en-US" dirty="0">
                <a:solidFill>
                  <a:schemeClr val="tx1"/>
                </a:solidFill>
              </a:rPr>
              <a:t>. Through the story, Orwell critiques power, corruption, and inequality.</a:t>
            </a:r>
          </a:p>
          <a:p>
            <a:pPr marL="0" indent="0">
              <a:buNone/>
            </a:pPr>
            <a:r>
              <a:rPr lang="en-US" dirty="0">
                <a:solidFill>
                  <a:schemeClr val="tx1"/>
                </a:solidFill>
              </a:rPr>
              <a:t>In this case, the story itself is a </a:t>
            </a:r>
            <a:r>
              <a:rPr lang="en-US" b="1" dirty="0">
                <a:solidFill>
                  <a:schemeClr val="tx1"/>
                </a:solidFill>
              </a:rPr>
              <a:t>symbolic representation</a:t>
            </a:r>
            <a:r>
              <a:rPr lang="en-US" dirty="0">
                <a:solidFill>
                  <a:schemeClr val="tx1"/>
                </a:solidFill>
              </a:rPr>
              <a:t> of real-world historical events and political ideas.</a:t>
            </a:r>
          </a:p>
          <a:p>
            <a:endParaRPr lang="tr-TR" dirty="0">
              <a:solidFill>
                <a:schemeClr val="tx1"/>
              </a:solidFill>
            </a:endParaRPr>
          </a:p>
        </p:txBody>
      </p:sp>
    </p:spTree>
    <p:extLst>
      <p:ext uri="{BB962C8B-B14F-4D97-AF65-F5344CB8AC3E}">
        <p14:creationId xmlns:p14="http://schemas.microsoft.com/office/powerpoint/2010/main" val="10360370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Allegory</a:t>
            </a:r>
            <a:endParaRPr lang="tr-TR" dirty="0"/>
          </a:p>
        </p:txBody>
      </p:sp>
      <p:sp>
        <p:nvSpPr>
          <p:cNvPr id="3" name="İçerik Yer Tutucusu 2"/>
          <p:cNvSpPr>
            <a:spLocks noGrp="1"/>
          </p:cNvSpPr>
          <p:nvPr>
            <p:ph idx="1"/>
          </p:nvPr>
        </p:nvSpPr>
        <p:spPr/>
        <p:txBody>
          <a:bodyPr>
            <a:normAutofit fontScale="92500" lnSpcReduction="20000"/>
          </a:bodyPr>
          <a:lstStyle/>
          <a:p>
            <a:r>
              <a:rPr lang="en-US" b="1" dirty="0">
                <a:solidFill>
                  <a:schemeClr val="tx1"/>
                </a:solidFill>
              </a:rPr>
              <a:t>Story:</a:t>
            </a:r>
            <a:r>
              <a:rPr lang="en-US" dirty="0">
                <a:solidFill>
                  <a:schemeClr val="tx1"/>
                </a:solidFill>
              </a:rPr>
              <a:t> In this fable, the </a:t>
            </a:r>
            <a:r>
              <a:rPr lang="en-US" b="1" dirty="0">
                <a:solidFill>
                  <a:schemeClr val="tx1"/>
                </a:solidFill>
              </a:rPr>
              <a:t>hare</a:t>
            </a:r>
            <a:r>
              <a:rPr lang="en-US" dirty="0">
                <a:solidFill>
                  <a:schemeClr val="tx1"/>
                </a:solidFill>
              </a:rPr>
              <a:t> (a fast animal) boasts about how quickly he can run and challenges the </a:t>
            </a:r>
            <a:r>
              <a:rPr lang="en-US" b="1" dirty="0">
                <a:solidFill>
                  <a:schemeClr val="tx1"/>
                </a:solidFill>
              </a:rPr>
              <a:t>tortoise</a:t>
            </a:r>
            <a:r>
              <a:rPr lang="en-US" dirty="0">
                <a:solidFill>
                  <a:schemeClr val="tx1"/>
                </a:solidFill>
              </a:rPr>
              <a:t> (a slow animal) to a race. Confident that he will win easily, the hare takes a nap during the race. Meanwhile, the tortoise keeps moving steadily and eventually wins the race, showing that slow and steady effort can triumph over arrogance and laziness</a:t>
            </a:r>
            <a:r>
              <a:rPr lang="en-US" dirty="0" smtClean="0">
                <a:solidFill>
                  <a:schemeClr val="tx1"/>
                </a:solidFill>
              </a:rPr>
              <a:t>.</a:t>
            </a:r>
            <a:r>
              <a:rPr lang="tr-TR" dirty="0" smtClean="0">
                <a:solidFill>
                  <a:schemeClr val="tx1"/>
                </a:solidFill>
              </a:rPr>
              <a:t/>
            </a:r>
            <a:br>
              <a:rPr lang="tr-TR" dirty="0" smtClean="0">
                <a:solidFill>
                  <a:schemeClr val="tx1"/>
                </a:solidFill>
              </a:rPr>
            </a:br>
            <a:endParaRPr lang="en-US" dirty="0">
              <a:solidFill>
                <a:schemeClr val="tx1"/>
              </a:solidFill>
            </a:endParaRPr>
          </a:p>
          <a:p>
            <a:r>
              <a:rPr lang="en-US" b="1" dirty="0">
                <a:solidFill>
                  <a:schemeClr val="tx1"/>
                </a:solidFill>
              </a:rPr>
              <a:t>Moral/Allegory:</a:t>
            </a:r>
            <a:r>
              <a:rPr lang="en-US" dirty="0">
                <a:solidFill>
                  <a:schemeClr val="tx1"/>
                </a:solidFill>
              </a:rPr>
              <a:t> The tortoise and hare are </a:t>
            </a:r>
            <a:r>
              <a:rPr lang="en-US" b="1" dirty="0">
                <a:solidFill>
                  <a:schemeClr val="tx1"/>
                </a:solidFill>
              </a:rPr>
              <a:t>symbols</a:t>
            </a:r>
            <a:r>
              <a:rPr lang="en-US" dirty="0">
                <a:solidFill>
                  <a:schemeClr val="tx1"/>
                </a:solidFill>
              </a:rPr>
              <a:t> of </a:t>
            </a:r>
            <a:r>
              <a:rPr lang="en-US" b="1" dirty="0">
                <a:solidFill>
                  <a:schemeClr val="tx1"/>
                </a:solidFill>
              </a:rPr>
              <a:t>persistence</a:t>
            </a:r>
            <a:r>
              <a:rPr lang="en-US" dirty="0">
                <a:solidFill>
                  <a:schemeClr val="tx1"/>
                </a:solidFill>
              </a:rPr>
              <a:t> and </a:t>
            </a:r>
            <a:r>
              <a:rPr lang="en-US" b="1" dirty="0">
                <a:solidFill>
                  <a:schemeClr val="tx1"/>
                </a:solidFill>
              </a:rPr>
              <a:t>overconfidence</a:t>
            </a:r>
            <a:r>
              <a:rPr lang="en-US" dirty="0">
                <a:solidFill>
                  <a:schemeClr val="tx1"/>
                </a:solidFill>
              </a:rPr>
              <a:t>. The story teaches that </a:t>
            </a:r>
            <a:r>
              <a:rPr lang="en-US" b="1" dirty="0">
                <a:solidFill>
                  <a:schemeClr val="tx1"/>
                </a:solidFill>
              </a:rPr>
              <a:t>slow and steady effort</a:t>
            </a:r>
            <a:r>
              <a:rPr lang="en-US" dirty="0">
                <a:solidFill>
                  <a:schemeClr val="tx1"/>
                </a:solidFill>
              </a:rPr>
              <a:t> is often more successful than rushing or being overly confident. The race represents the idea that </a:t>
            </a:r>
            <a:r>
              <a:rPr lang="en-US" b="1" dirty="0">
                <a:solidFill>
                  <a:schemeClr val="tx1"/>
                </a:solidFill>
              </a:rPr>
              <a:t>hard work</a:t>
            </a:r>
            <a:r>
              <a:rPr lang="en-US" dirty="0">
                <a:solidFill>
                  <a:schemeClr val="tx1"/>
                </a:solidFill>
              </a:rPr>
              <a:t> and </a:t>
            </a:r>
            <a:r>
              <a:rPr lang="en-US" b="1" dirty="0">
                <a:solidFill>
                  <a:schemeClr val="tx1"/>
                </a:solidFill>
              </a:rPr>
              <a:t>consistent effort</a:t>
            </a:r>
            <a:r>
              <a:rPr lang="en-US" dirty="0">
                <a:solidFill>
                  <a:schemeClr val="tx1"/>
                </a:solidFill>
              </a:rPr>
              <a:t> can lead to success, while </a:t>
            </a:r>
            <a:r>
              <a:rPr lang="en-US" b="1" dirty="0">
                <a:solidFill>
                  <a:schemeClr val="tx1"/>
                </a:solidFill>
              </a:rPr>
              <a:t>arrogance</a:t>
            </a:r>
            <a:r>
              <a:rPr lang="en-US" dirty="0">
                <a:solidFill>
                  <a:schemeClr val="tx1"/>
                </a:solidFill>
              </a:rPr>
              <a:t> and </a:t>
            </a:r>
            <a:r>
              <a:rPr lang="en-US" b="1" dirty="0">
                <a:solidFill>
                  <a:schemeClr val="tx1"/>
                </a:solidFill>
              </a:rPr>
              <a:t>complacency</a:t>
            </a:r>
            <a:r>
              <a:rPr lang="en-US" dirty="0">
                <a:solidFill>
                  <a:schemeClr val="tx1"/>
                </a:solidFill>
              </a:rPr>
              <a:t> can lead to failure.</a:t>
            </a:r>
          </a:p>
          <a:p>
            <a:endParaRPr lang="tr-TR" dirty="0">
              <a:solidFill>
                <a:schemeClr val="tx1"/>
              </a:solidFill>
            </a:endParaRPr>
          </a:p>
        </p:txBody>
      </p:sp>
    </p:spTree>
    <p:extLst>
      <p:ext uri="{BB962C8B-B14F-4D97-AF65-F5344CB8AC3E}">
        <p14:creationId xmlns:p14="http://schemas.microsoft.com/office/powerpoint/2010/main" val="40473789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7048" y="116632"/>
            <a:ext cx="8229600" cy="1600200"/>
          </a:xfrm>
        </p:spPr>
        <p:txBody>
          <a:bodyPr/>
          <a:lstStyle/>
          <a:p>
            <a:r>
              <a:rPr lang="en-US" sz="4000" dirty="0"/>
              <a:t>Literary Studies and Its Importance</a:t>
            </a:r>
            <a:endParaRPr lang="tr-TR" sz="4000" dirty="0"/>
          </a:p>
        </p:txBody>
      </p:sp>
      <p:sp>
        <p:nvSpPr>
          <p:cNvPr id="3" name="İçerik Yer Tutucusu 2"/>
          <p:cNvSpPr>
            <a:spLocks noGrp="1"/>
          </p:cNvSpPr>
          <p:nvPr>
            <p:ph idx="1"/>
          </p:nvPr>
        </p:nvSpPr>
        <p:spPr/>
        <p:txBody>
          <a:bodyPr/>
          <a:lstStyle/>
          <a:p>
            <a:r>
              <a:rPr lang="tr-TR" dirty="0" smtClean="0"/>
              <a:t>Do </a:t>
            </a:r>
            <a:r>
              <a:rPr lang="tr-TR" dirty="0" err="1" smtClean="0"/>
              <a:t>you</a:t>
            </a:r>
            <a:r>
              <a:rPr lang="tr-TR" dirty="0" smtClean="0"/>
              <a:t> </a:t>
            </a:r>
            <a:r>
              <a:rPr lang="tr-TR" dirty="0" err="1" smtClean="0"/>
              <a:t>think</a:t>
            </a:r>
            <a:r>
              <a:rPr lang="tr-TR" dirty="0" smtClean="0"/>
              <a:t> </a:t>
            </a:r>
            <a:r>
              <a:rPr lang="tr-TR" dirty="0" err="1" smtClean="0"/>
              <a:t>Literature</a:t>
            </a:r>
            <a:r>
              <a:rPr lang="tr-TR" dirty="0" smtClean="0"/>
              <a:t> is </a:t>
            </a:r>
            <a:r>
              <a:rPr lang="tr-TR" dirty="0" err="1" smtClean="0"/>
              <a:t>important</a:t>
            </a:r>
            <a:r>
              <a:rPr lang="tr-TR" dirty="0" smtClean="0"/>
              <a:t>?</a:t>
            </a:r>
            <a:endParaRPr lang="tr-TR" dirty="0"/>
          </a:p>
        </p:txBody>
      </p:sp>
      <p:pic>
        <p:nvPicPr>
          <p:cNvPr id="1026" name="Picture 2" descr="C:\Users\17290215816\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88592" y="2564904"/>
            <a:ext cx="4558704" cy="36246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381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1340768"/>
          </a:xfrm>
        </p:spPr>
        <p:txBody>
          <a:bodyPr/>
          <a:lstStyle/>
          <a:p>
            <a:r>
              <a:rPr lang="tr-TR" dirty="0" err="1" smtClean="0"/>
              <a:t>Metaphor</a:t>
            </a:r>
            <a:endParaRPr lang="tr-TR" dirty="0"/>
          </a:p>
        </p:txBody>
      </p:sp>
      <p:sp>
        <p:nvSpPr>
          <p:cNvPr id="3" name="İçerik Yer Tutucusu 2"/>
          <p:cNvSpPr>
            <a:spLocks noGrp="1"/>
          </p:cNvSpPr>
          <p:nvPr>
            <p:ph idx="1"/>
          </p:nvPr>
        </p:nvSpPr>
        <p:spPr>
          <a:xfrm>
            <a:off x="457200" y="1196753"/>
            <a:ext cx="8229600" cy="3816424"/>
          </a:xfrm>
        </p:spPr>
        <p:txBody>
          <a:bodyPr>
            <a:normAutofit lnSpcReduction="10000"/>
          </a:bodyPr>
          <a:lstStyle/>
          <a:p>
            <a:r>
              <a:rPr lang="en-US" dirty="0">
                <a:solidFill>
                  <a:schemeClr val="tx1"/>
                </a:solidFill>
              </a:rPr>
              <a:t>A </a:t>
            </a:r>
            <a:r>
              <a:rPr lang="en-US" b="1" dirty="0">
                <a:solidFill>
                  <a:schemeClr val="tx1"/>
                </a:solidFill>
              </a:rPr>
              <a:t>metaphor</a:t>
            </a:r>
            <a:r>
              <a:rPr lang="en-US" dirty="0">
                <a:solidFill>
                  <a:schemeClr val="tx1"/>
                </a:solidFill>
              </a:rPr>
              <a:t> is a literary device that directly compares two unrelated things to suggest they are alike in some </a:t>
            </a:r>
            <a:r>
              <a:rPr lang="en-US" dirty="0" smtClean="0">
                <a:solidFill>
                  <a:schemeClr val="tx1"/>
                </a:solidFill>
              </a:rPr>
              <a:t>way</a:t>
            </a:r>
            <a:r>
              <a:rPr lang="tr-TR" dirty="0" smtClean="0">
                <a:solidFill>
                  <a:schemeClr val="tx1"/>
                </a:solidFill>
              </a:rPr>
              <a:t>. </a:t>
            </a:r>
            <a:r>
              <a:rPr lang="en-US" dirty="0">
                <a:solidFill>
                  <a:schemeClr val="tx1"/>
                </a:solidFill>
              </a:rPr>
              <a:t>It creates deeper meaning and imagery in writing</a:t>
            </a:r>
            <a:r>
              <a:rPr lang="en-US" dirty="0" smtClean="0">
                <a:solidFill>
                  <a:schemeClr val="tx1"/>
                </a:solidFill>
              </a:rPr>
              <a:t>.</a:t>
            </a:r>
            <a:endParaRPr lang="tr-TR" dirty="0" smtClean="0">
              <a:solidFill>
                <a:schemeClr val="tx1"/>
              </a:solidFill>
            </a:endParaRPr>
          </a:p>
          <a:p>
            <a:r>
              <a:rPr lang="en-US" b="1" dirty="0"/>
              <a:t>"</a:t>
            </a:r>
            <a:r>
              <a:rPr lang="en-US" b="1" dirty="0">
                <a:solidFill>
                  <a:schemeClr val="tx1"/>
                </a:solidFill>
              </a:rPr>
              <a:t>All the world's a stage, and all the men and women merely players."</a:t>
            </a:r>
            <a:r>
              <a:rPr lang="en-US" dirty="0">
                <a:solidFill>
                  <a:schemeClr val="tx1"/>
                </a:solidFill>
              </a:rPr>
              <a:t/>
            </a:r>
            <a:br>
              <a:rPr lang="en-US" dirty="0">
                <a:solidFill>
                  <a:schemeClr val="tx1"/>
                </a:solidFill>
              </a:rPr>
            </a:br>
            <a:r>
              <a:rPr lang="en-US" dirty="0">
                <a:solidFill>
                  <a:schemeClr val="tx1"/>
                </a:solidFill>
              </a:rPr>
              <a:t>📖 </a:t>
            </a:r>
            <a:r>
              <a:rPr lang="en-US" i="1" dirty="0">
                <a:solidFill>
                  <a:schemeClr val="tx1"/>
                </a:solidFill>
              </a:rPr>
              <a:t>William Shakespeare –</a:t>
            </a:r>
            <a:r>
              <a:rPr lang="en-US" dirty="0">
                <a:solidFill>
                  <a:schemeClr val="tx1"/>
                </a:solidFill>
              </a:rPr>
              <a:t> </a:t>
            </a:r>
            <a:r>
              <a:rPr lang="en-US" i="1" dirty="0">
                <a:solidFill>
                  <a:schemeClr val="tx1"/>
                </a:solidFill>
              </a:rPr>
              <a:t>As You Like It</a:t>
            </a:r>
            <a:endParaRPr lang="en-US" dirty="0">
              <a:solidFill>
                <a:schemeClr val="tx1"/>
              </a:solidFill>
            </a:endParaRPr>
          </a:p>
          <a:p>
            <a:r>
              <a:rPr lang="en-US" b="1" dirty="0">
                <a:solidFill>
                  <a:schemeClr val="tx1"/>
                </a:solidFill>
              </a:rPr>
              <a:t>Meaning:</a:t>
            </a:r>
            <a:r>
              <a:rPr lang="en-US" dirty="0">
                <a:solidFill>
                  <a:schemeClr val="tx1"/>
                </a:solidFill>
              </a:rPr>
              <a:t> Life is compared to a </a:t>
            </a:r>
            <a:r>
              <a:rPr lang="en-US" b="1" dirty="0">
                <a:solidFill>
                  <a:schemeClr val="tx1"/>
                </a:solidFill>
              </a:rPr>
              <a:t>stage</a:t>
            </a:r>
            <a:r>
              <a:rPr lang="en-US" dirty="0">
                <a:solidFill>
                  <a:schemeClr val="tx1"/>
                </a:solidFill>
              </a:rPr>
              <a:t>, and people are </a:t>
            </a:r>
            <a:r>
              <a:rPr lang="en-US" b="1" dirty="0">
                <a:solidFill>
                  <a:schemeClr val="tx1"/>
                </a:solidFill>
              </a:rPr>
              <a:t>actors</a:t>
            </a:r>
            <a:r>
              <a:rPr lang="en-US" dirty="0">
                <a:solidFill>
                  <a:schemeClr val="tx1"/>
                </a:solidFill>
              </a:rPr>
              <a:t> playing different roles throughout their lives.</a:t>
            </a:r>
          </a:p>
          <a:p>
            <a:endParaRPr lang="tr-TR" dirty="0">
              <a:solidFill>
                <a:schemeClr val="tx1"/>
              </a:solidFill>
            </a:endParaRPr>
          </a:p>
        </p:txBody>
      </p:sp>
      <p:pic>
        <p:nvPicPr>
          <p:cNvPr id="3076" name="Picture 4" descr="C:\Users\17290215816\Desktop\images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128" y="4509120"/>
            <a:ext cx="2827015" cy="21358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36853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Metaphor</a:t>
            </a:r>
            <a:endParaRPr lang="tr-TR" dirty="0"/>
          </a:p>
        </p:txBody>
      </p:sp>
      <p:sp>
        <p:nvSpPr>
          <p:cNvPr id="3" name="İçerik Yer Tutucusu 2"/>
          <p:cNvSpPr>
            <a:spLocks noGrp="1"/>
          </p:cNvSpPr>
          <p:nvPr>
            <p:ph idx="1"/>
          </p:nvPr>
        </p:nvSpPr>
        <p:spPr/>
        <p:txBody>
          <a:bodyPr/>
          <a:lstStyle/>
          <a:p>
            <a:r>
              <a:rPr lang="en-US" b="1" dirty="0">
                <a:solidFill>
                  <a:schemeClr val="tx1"/>
                </a:solidFill>
              </a:rPr>
              <a:t>"He has a heart of stone."</a:t>
            </a:r>
            <a:r>
              <a:rPr lang="en-US" dirty="0">
                <a:solidFill>
                  <a:schemeClr val="tx1"/>
                </a:solidFill>
              </a:rPr>
              <a:t/>
            </a:r>
            <a:br>
              <a:rPr lang="en-US" dirty="0">
                <a:solidFill>
                  <a:schemeClr val="tx1"/>
                </a:solidFill>
              </a:rPr>
            </a:br>
            <a:r>
              <a:rPr lang="en-US" dirty="0">
                <a:solidFill>
                  <a:schemeClr val="tx1"/>
                </a:solidFill>
              </a:rPr>
              <a:t>📖 (Common Literary Metaphor)</a:t>
            </a:r>
          </a:p>
          <a:p>
            <a:r>
              <a:rPr lang="en-US" b="1" dirty="0">
                <a:solidFill>
                  <a:schemeClr val="tx1"/>
                </a:solidFill>
              </a:rPr>
              <a:t>Meaning:</a:t>
            </a:r>
            <a:r>
              <a:rPr lang="en-US" dirty="0">
                <a:solidFill>
                  <a:schemeClr val="tx1"/>
                </a:solidFill>
              </a:rPr>
              <a:t> This suggests that the person is </a:t>
            </a:r>
            <a:r>
              <a:rPr lang="en-US" b="1" dirty="0">
                <a:solidFill>
                  <a:schemeClr val="tx1"/>
                </a:solidFill>
              </a:rPr>
              <a:t>emotionally cold and unfeeling</a:t>
            </a:r>
            <a:r>
              <a:rPr lang="en-US" dirty="0">
                <a:solidFill>
                  <a:schemeClr val="tx1"/>
                </a:solidFill>
              </a:rPr>
              <a:t>, without literally having a stone for a heart</a:t>
            </a:r>
            <a:r>
              <a:rPr lang="en-US" dirty="0" smtClean="0">
                <a:solidFill>
                  <a:schemeClr val="tx1"/>
                </a:solidFill>
              </a:rPr>
              <a:t>.</a:t>
            </a:r>
            <a:endParaRPr lang="tr-TR" dirty="0" smtClean="0">
              <a:solidFill>
                <a:schemeClr val="tx1"/>
              </a:solidFill>
            </a:endParaRPr>
          </a:p>
          <a:p>
            <a:r>
              <a:rPr lang="en-US" b="1" dirty="0">
                <a:solidFill>
                  <a:schemeClr val="tx1"/>
                </a:solidFill>
              </a:rPr>
              <a:t>"Hope is the thing with feathers."</a:t>
            </a:r>
            <a:r>
              <a:rPr lang="en-US" dirty="0">
                <a:solidFill>
                  <a:schemeClr val="tx1"/>
                </a:solidFill>
              </a:rPr>
              <a:t/>
            </a:r>
            <a:br>
              <a:rPr lang="en-US" dirty="0">
                <a:solidFill>
                  <a:schemeClr val="tx1"/>
                </a:solidFill>
              </a:rPr>
            </a:br>
            <a:r>
              <a:rPr lang="en-US" dirty="0">
                <a:solidFill>
                  <a:schemeClr val="tx1"/>
                </a:solidFill>
              </a:rPr>
              <a:t>📖 </a:t>
            </a:r>
            <a:r>
              <a:rPr lang="en-US" i="1" dirty="0">
                <a:solidFill>
                  <a:schemeClr val="tx1"/>
                </a:solidFill>
              </a:rPr>
              <a:t>Emily Dickinson</a:t>
            </a:r>
            <a:endParaRPr lang="en-US" dirty="0">
              <a:solidFill>
                <a:schemeClr val="tx1"/>
              </a:solidFill>
            </a:endParaRPr>
          </a:p>
          <a:p>
            <a:r>
              <a:rPr lang="en-US" b="1" dirty="0">
                <a:solidFill>
                  <a:schemeClr val="tx1"/>
                </a:solidFill>
              </a:rPr>
              <a:t>Meaning:</a:t>
            </a:r>
            <a:r>
              <a:rPr lang="en-US" dirty="0">
                <a:solidFill>
                  <a:schemeClr val="tx1"/>
                </a:solidFill>
              </a:rPr>
              <a:t> Hope is described as a </a:t>
            </a:r>
            <a:r>
              <a:rPr lang="en-US" b="1" dirty="0">
                <a:solidFill>
                  <a:schemeClr val="tx1"/>
                </a:solidFill>
              </a:rPr>
              <a:t>bird</a:t>
            </a:r>
            <a:r>
              <a:rPr lang="en-US" dirty="0">
                <a:solidFill>
                  <a:schemeClr val="tx1"/>
                </a:solidFill>
              </a:rPr>
              <a:t>, symbolizing its lightness, persistence, and ability to uplift people even in difficult times.</a:t>
            </a:r>
          </a:p>
          <a:p>
            <a:endParaRPr lang="en-US" dirty="0">
              <a:solidFill>
                <a:schemeClr val="tx1"/>
              </a:solidFill>
            </a:endParaRPr>
          </a:p>
          <a:p>
            <a:endParaRPr lang="tr-TR" dirty="0">
              <a:solidFill>
                <a:schemeClr val="tx1"/>
              </a:solidFill>
            </a:endParaRPr>
          </a:p>
        </p:txBody>
      </p:sp>
    </p:spTree>
    <p:extLst>
      <p:ext uri="{BB962C8B-B14F-4D97-AF65-F5344CB8AC3E}">
        <p14:creationId xmlns:p14="http://schemas.microsoft.com/office/powerpoint/2010/main" val="27802596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1196752"/>
          </a:xfrm>
        </p:spPr>
        <p:txBody>
          <a:bodyPr/>
          <a:lstStyle/>
          <a:p>
            <a:r>
              <a:rPr lang="tr-TR" dirty="0" smtClean="0"/>
              <a:t/>
            </a:r>
            <a:br>
              <a:rPr lang="tr-TR" dirty="0" smtClean="0"/>
            </a:br>
            <a:r>
              <a:rPr lang="tr-TR" dirty="0"/>
              <a:t/>
            </a:r>
            <a:br>
              <a:rPr lang="tr-TR" dirty="0"/>
            </a:br>
            <a:r>
              <a:rPr lang="tr-TR" dirty="0" err="1" smtClean="0"/>
              <a:t>Simile</a:t>
            </a:r>
            <a:endParaRPr lang="tr-TR" dirty="0"/>
          </a:p>
        </p:txBody>
      </p:sp>
      <p:sp>
        <p:nvSpPr>
          <p:cNvPr id="3" name="İçerik Yer Tutucusu 2"/>
          <p:cNvSpPr>
            <a:spLocks noGrp="1"/>
          </p:cNvSpPr>
          <p:nvPr>
            <p:ph idx="1"/>
          </p:nvPr>
        </p:nvSpPr>
        <p:spPr>
          <a:xfrm>
            <a:off x="395536" y="1052736"/>
            <a:ext cx="8579296" cy="3528393"/>
          </a:xfrm>
        </p:spPr>
        <p:txBody>
          <a:bodyPr>
            <a:normAutofit fontScale="92500" lnSpcReduction="10000"/>
          </a:bodyPr>
          <a:lstStyle/>
          <a:p>
            <a:r>
              <a:rPr lang="en-US" dirty="0">
                <a:solidFill>
                  <a:schemeClr val="tx1"/>
                </a:solidFill>
              </a:rPr>
              <a:t>A </a:t>
            </a:r>
            <a:r>
              <a:rPr lang="en-US" b="1" dirty="0">
                <a:solidFill>
                  <a:schemeClr val="tx1"/>
                </a:solidFill>
              </a:rPr>
              <a:t>simile</a:t>
            </a:r>
            <a:r>
              <a:rPr lang="en-US" dirty="0">
                <a:solidFill>
                  <a:schemeClr val="tx1"/>
                </a:solidFill>
              </a:rPr>
              <a:t> is a literary device that compares two different </a:t>
            </a:r>
            <a:r>
              <a:rPr lang="en-US" dirty="0" smtClean="0">
                <a:solidFill>
                  <a:schemeClr val="tx1"/>
                </a:solidFill>
              </a:rPr>
              <a:t>things </a:t>
            </a:r>
            <a:r>
              <a:rPr lang="en-US" dirty="0">
                <a:solidFill>
                  <a:schemeClr val="tx1"/>
                </a:solidFill>
              </a:rPr>
              <a:t>using the words </a:t>
            </a:r>
            <a:r>
              <a:rPr lang="en-US" b="1" dirty="0">
                <a:solidFill>
                  <a:schemeClr val="tx1"/>
                </a:solidFill>
              </a:rPr>
              <a:t>"like"</a:t>
            </a:r>
            <a:r>
              <a:rPr lang="en-US" dirty="0">
                <a:solidFill>
                  <a:schemeClr val="tx1"/>
                </a:solidFill>
              </a:rPr>
              <a:t> or </a:t>
            </a:r>
            <a:r>
              <a:rPr lang="en-US" b="1" dirty="0">
                <a:solidFill>
                  <a:schemeClr val="tx1"/>
                </a:solidFill>
              </a:rPr>
              <a:t>"</a:t>
            </a:r>
            <a:r>
              <a:rPr lang="en-US" b="1" dirty="0" smtClean="0">
                <a:solidFill>
                  <a:schemeClr val="tx1"/>
                </a:solidFill>
              </a:rPr>
              <a:t>as"</a:t>
            </a:r>
            <a:endParaRPr lang="tr-TR" b="1" dirty="0" smtClean="0">
              <a:solidFill>
                <a:schemeClr val="tx1"/>
              </a:solidFill>
            </a:endParaRPr>
          </a:p>
          <a:p>
            <a:r>
              <a:rPr lang="en-US" b="1" dirty="0">
                <a:solidFill>
                  <a:schemeClr val="tx1"/>
                </a:solidFill>
              </a:rPr>
              <a:t>"My love is like a red, red rose."</a:t>
            </a:r>
            <a:r>
              <a:rPr lang="en-US" dirty="0">
                <a:solidFill>
                  <a:schemeClr val="tx1"/>
                </a:solidFill>
              </a:rPr>
              <a:t/>
            </a:r>
            <a:br>
              <a:rPr lang="en-US" dirty="0">
                <a:solidFill>
                  <a:schemeClr val="tx1"/>
                </a:solidFill>
              </a:rPr>
            </a:br>
            <a:r>
              <a:rPr lang="en-US" dirty="0">
                <a:solidFill>
                  <a:schemeClr val="tx1"/>
                </a:solidFill>
              </a:rPr>
              <a:t>📖 </a:t>
            </a:r>
            <a:r>
              <a:rPr lang="en-US" i="1" dirty="0">
                <a:solidFill>
                  <a:schemeClr val="tx1"/>
                </a:solidFill>
              </a:rPr>
              <a:t>Robert Burns –</a:t>
            </a:r>
            <a:r>
              <a:rPr lang="en-US" dirty="0">
                <a:solidFill>
                  <a:schemeClr val="tx1"/>
                </a:solidFill>
              </a:rPr>
              <a:t> </a:t>
            </a:r>
            <a:r>
              <a:rPr lang="en-US" i="1" dirty="0">
                <a:solidFill>
                  <a:schemeClr val="tx1"/>
                </a:solidFill>
              </a:rPr>
              <a:t>A Red, Red Rose</a:t>
            </a:r>
            <a:endParaRPr lang="en-US" dirty="0">
              <a:solidFill>
                <a:schemeClr val="tx1"/>
              </a:solidFill>
            </a:endParaRPr>
          </a:p>
          <a:p>
            <a:r>
              <a:rPr lang="en-US" b="1" dirty="0">
                <a:solidFill>
                  <a:schemeClr val="tx1"/>
                </a:solidFill>
              </a:rPr>
              <a:t>Meaning:</a:t>
            </a:r>
            <a:r>
              <a:rPr lang="en-US" dirty="0">
                <a:solidFill>
                  <a:schemeClr val="tx1"/>
                </a:solidFill>
              </a:rPr>
              <a:t> Love is compared to a </a:t>
            </a:r>
            <a:r>
              <a:rPr lang="en-US" b="1" dirty="0">
                <a:solidFill>
                  <a:schemeClr val="tx1"/>
                </a:solidFill>
              </a:rPr>
              <a:t>red rose</a:t>
            </a:r>
            <a:r>
              <a:rPr lang="en-US" dirty="0">
                <a:solidFill>
                  <a:schemeClr val="tx1"/>
                </a:solidFill>
              </a:rPr>
              <a:t>, symbolizing beauty, passion, and deep emotions.</a:t>
            </a:r>
          </a:p>
          <a:p>
            <a:r>
              <a:rPr lang="en-US" b="1" dirty="0">
                <a:solidFill>
                  <a:schemeClr val="tx1"/>
                </a:solidFill>
              </a:rPr>
              <a:t>"She was as innocent as an angel."</a:t>
            </a:r>
            <a:r>
              <a:rPr lang="en-US" dirty="0">
                <a:solidFill>
                  <a:schemeClr val="tx1"/>
                </a:solidFill>
              </a:rPr>
              <a:t/>
            </a:r>
            <a:br>
              <a:rPr lang="en-US" dirty="0">
                <a:solidFill>
                  <a:schemeClr val="tx1"/>
                </a:solidFill>
              </a:rPr>
            </a:br>
            <a:r>
              <a:rPr lang="en-US" dirty="0">
                <a:solidFill>
                  <a:schemeClr val="tx1"/>
                </a:solidFill>
              </a:rPr>
              <a:t>📖 (Common Literary Simile)</a:t>
            </a:r>
          </a:p>
          <a:p>
            <a:r>
              <a:rPr lang="en-US" b="1" dirty="0">
                <a:solidFill>
                  <a:schemeClr val="tx1"/>
                </a:solidFill>
              </a:rPr>
              <a:t>Meaning:</a:t>
            </a:r>
            <a:r>
              <a:rPr lang="en-US" dirty="0">
                <a:solidFill>
                  <a:schemeClr val="tx1"/>
                </a:solidFill>
              </a:rPr>
              <a:t> The person's innocence is directly compared to an </a:t>
            </a:r>
            <a:r>
              <a:rPr lang="en-US" b="1" dirty="0">
                <a:solidFill>
                  <a:schemeClr val="tx1"/>
                </a:solidFill>
              </a:rPr>
              <a:t>angel</a:t>
            </a:r>
            <a:r>
              <a:rPr lang="en-US" dirty="0">
                <a:solidFill>
                  <a:schemeClr val="tx1"/>
                </a:solidFill>
              </a:rPr>
              <a:t>, emphasizing purity and goodness.</a:t>
            </a:r>
          </a:p>
          <a:p>
            <a:endParaRPr lang="tr-TR" dirty="0">
              <a:solidFill>
                <a:schemeClr val="tx1"/>
              </a:solidFill>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95256" y="4409256"/>
            <a:ext cx="2448744" cy="2448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558508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Hyperbole</a:t>
            </a:r>
            <a:endParaRPr lang="tr-TR" dirty="0"/>
          </a:p>
        </p:txBody>
      </p:sp>
      <p:sp>
        <p:nvSpPr>
          <p:cNvPr id="3" name="İçerik Yer Tutucusu 2"/>
          <p:cNvSpPr>
            <a:spLocks noGrp="1"/>
          </p:cNvSpPr>
          <p:nvPr>
            <p:ph idx="1"/>
          </p:nvPr>
        </p:nvSpPr>
        <p:spPr/>
        <p:txBody>
          <a:bodyPr>
            <a:normAutofit lnSpcReduction="10000"/>
          </a:bodyPr>
          <a:lstStyle/>
          <a:p>
            <a:r>
              <a:rPr lang="en-US" b="1" dirty="0">
                <a:solidFill>
                  <a:schemeClr val="tx1"/>
                </a:solidFill>
              </a:rPr>
              <a:t>Hyperbole</a:t>
            </a:r>
            <a:r>
              <a:rPr lang="en-US" dirty="0">
                <a:solidFill>
                  <a:schemeClr val="tx1"/>
                </a:solidFill>
              </a:rPr>
              <a:t> is a literary device that involves </a:t>
            </a:r>
            <a:r>
              <a:rPr lang="en-US" b="1" dirty="0">
                <a:solidFill>
                  <a:schemeClr val="tx1"/>
                </a:solidFill>
              </a:rPr>
              <a:t>extreme exaggeration</a:t>
            </a:r>
            <a:r>
              <a:rPr lang="en-US" dirty="0">
                <a:solidFill>
                  <a:schemeClr val="tx1"/>
                </a:solidFill>
              </a:rPr>
              <a:t> to emphasize a point or create a dramatic </a:t>
            </a:r>
            <a:r>
              <a:rPr lang="en-US" dirty="0" smtClean="0">
                <a:solidFill>
                  <a:schemeClr val="tx1"/>
                </a:solidFill>
              </a:rPr>
              <a:t>effect</a:t>
            </a:r>
            <a:r>
              <a:rPr lang="tr-TR" dirty="0" smtClean="0">
                <a:solidFill>
                  <a:schemeClr val="tx1"/>
                </a:solidFill>
              </a:rPr>
              <a:t>.</a:t>
            </a:r>
          </a:p>
          <a:p>
            <a:r>
              <a:rPr lang="en-US" b="1" dirty="0">
                <a:solidFill>
                  <a:schemeClr val="tx1"/>
                </a:solidFill>
              </a:rPr>
              <a:t>"I am so hungry I could eat a horse."</a:t>
            </a:r>
            <a:r>
              <a:rPr lang="en-US" dirty="0">
                <a:solidFill>
                  <a:schemeClr val="tx1"/>
                </a:solidFill>
              </a:rPr>
              <a:t/>
            </a:r>
            <a:br>
              <a:rPr lang="en-US" dirty="0">
                <a:solidFill>
                  <a:schemeClr val="tx1"/>
                </a:solidFill>
              </a:rPr>
            </a:br>
            <a:r>
              <a:rPr lang="en-US" dirty="0">
                <a:solidFill>
                  <a:schemeClr val="tx1"/>
                </a:solidFill>
              </a:rPr>
              <a:t>📖 (Common Hyperbole)</a:t>
            </a:r>
          </a:p>
          <a:p>
            <a:r>
              <a:rPr lang="en-US" b="1" dirty="0">
                <a:solidFill>
                  <a:schemeClr val="tx1"/>
                </a:solidFill>
              </a:rPr>
              <a:t>Meaning:</a:t>
            </a:r>
            <a:r>
              <a:rPr lang="en-US" dirty="0">
                <a:solidFill>
                  <a:schemeClr val="tx1"/>
                </a:solidFill>
              </a:rPr>
              <a:t> The speaker </a:t>
            </a:r>
            <a:r>
              <a:rPr lang="en-US" b="1" dirty="0">
                <a:solidFill>
                  <a:schemeClr val="tx1"/>
                </a:solidFill>
              </a:rPr>
              <a:t>isn't actually going to eat a horse</a:t>
            </a:r>
            <a:r>
              <a:rPr lang="en-US" dirty="0">
                <a:solidFill>
                  <a:schemeClr val="tx1"/>
                </a:solidFill>
              </a:rPr>
              <a:t>, but this exaggeration emphasizes extreme hunger.</a:t>
            </a:r>
          </a:p>
          <a:p>
            <a:r>
              <a:rPr lang="en-US" b="1" dirty="0">
                <a:solidFill>
                  <a:schemeClr val="tx1"/>
                </a:solidFill>
              </a:rPr>
              <a:t>"She cried so long that she made a lake of tears."</a:t>
            </a:r>
            <a:r>
              <a:rPr lang="en-US" dirty="0">
                <a:solidFill>
                  <a:schemeClr val="tx1"/>
                </a:solidFill>
              </a:rPr>
              <a:t/>
            </a:r>
            <a:br>
              <a:rPr lang="en-US" dirty="0">
                <a:solidFill>
                  <a:schemeClr val="tx1"/>
                </a:solidFill>
              </a:rPr>
            </a:br>
            <a:r>
              <a:rPr lang="en-US" dirty="0">
                <a:solidFill>
                  <a:schemeClr val="tx1"/>
                </a:solidFill>
              </a:rPr>
              <a:t>📖 (Common Hyperbole)</a:t>
            </a:r>
          </a:p>
          <a:p>
            <a:r>
              <a:rPr lang="en-US" b="1" dirty="0">
                <a:solidFill>
                  <a:schemeClr val="tx1"/>
                </a:solidFill>
              </a:rPr>
              <a:t>Meaning:</a:t>
            </a:r>
            <a:r>
              <a:rPr lang="en-US" dirty="0">
                <a:solidFill>
                  <a:schemeClr val="tx1"/>
                </a:solidFill>
              </a:rPr>
              <a:t> This exaggerates how much someone cried, making it more dramatic and emotional.</a:t>
            </a:r>
          </a:p>
          <a:p>
            <a:endParaRPr lang="tr-TR" dirty="0">
              <a:solidFill>
                <a:schemeClr val="tx1"/>
              </a:solidFill>
            </a:endParaRPr>
          </a:p>
        </p:txBody>
      </p:sp>
    </p:spTree>
    <p:extLst>
      <p:ext uri="{BB962C8B-B14F-4D97-AF65-F5344CB8AC3E}">
        <p14:creationId xmlns:p14="http://schemas.microsoft.com/office/powerpoint/2010/main" val="3205590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sz="4000" dirty="0"/>
              <a:t>Literary Studies and Its Importance</a:t>
            </a:r>
            <a:endParaRPr lang="tr-TR" sz="4000" dirty="0"/>
          </a:p>
        </p:txBody>
      </p:sp>
      <p:sp>
        <p:nvSpPr>
          <p:cNvPr id="3" name="İçerik Yer Tutucusu 2"/>
          <p:cNvSpPr>
            <a:spLocks noGrp="1"/>
          </p:cNvSpPr>
          <p:nvPr>
            <p:ph idx="1"/>
          </p:nvPr>
        </p:nvSpPr>
        <p:spPr/>
        <p:txBody>
          <a:bodyPr>
            <a:noAutofit/>
          </a:bodyPr>
          <a:lstStyle/>
          <a:p>
            <a:r>
              <a:rPr lang="en-US" sz="2000" dirty="0">
                <a:solidFill>
                  <a:schemeClr val="tx1"/>
                </a:solidFill>
              </a:rPr>
              <a:t>Literary studies play a crucial role in understanding human culture, history, and emotions through written works. By analyzing literature, scholars gain insight into different societies, ideologies, and artistic expressions across time. </a:t>
            </a:r>
            <a:endParaRPr lang="tr-TR" sz="2000" dirty="0" smtClean="0">
              <a:solidFill>
                <a:schemeClr val="tx1"/>
              </a:solidFill>
            </a:endParaRPr>
          </a:p>
          <a:p>
            <a:r>
              <a:rPr lang="en-US" sz="2000" dirty="0" smtClean="0">
                <a:solidFill>
                  <a:schemeClr val="tx1"/>
                </a:solidFill>
              </a:rPr>
              <a:t>Literature </a:t>
            </a:r>
            <a:r>
              <a:rPr lang="en-US" sz="2000" dirty="0">
                <a:solidFill>
                  <a:schemeClr val="tx1"/>
                </a:solidFill>
              </a:rPr>
              <a:t>not only reflects historical events and social structures but also explores universal themes such as love, conflict, identity, and morality. </a:t>
            </a:r>
            <a:endParaRPr lang="tr-TR" sz="2000" dirty="0" smtClean="0">
              <a:solidFill>
                <a:schemeClr val="tx1"/>
              </a:solidFill>
            </a:endParaRPr>
          </a:p>
          <a:p>
            <a:r>
              <a:rPr lang="en-US" sz="2000" dirty="0" smtClean="0">
                <a:solidFill>
                  <a:schemeClr val="tx1"/>
                </a:solidFill>
              </a:rPr>
              <a:t>Through </a:t>
            </a:r>
            <a:r>
              <a:rPr lang="en-US" sz="2000" dirty="0">
                <a:solidFill>
                  <a:schemeClr val="tx1"/>
                </a:solidFill>
              </a:rPr>
              <a:t>literary studies, students develop critical thinking, analytical skills, and a deeper appreciation for language and storytelling. </a:t>
            </a:r>
            <a:endParaRPr lang="tr-TR" sz="2000" dirty="0" smtClean="0">
              <a:solidFill>
                <a:schemeClr val="tx1"/>
              </a:solidFill>
            </a:endParaRPr>
          </a:p>
          <a:p>
            <a:r>
              <a:rPr lang="en-US" sz="2000" dirty="0" smtClean="0">
                <a:solidFill>
                  <a:schemeClr val="tx1"/>
                </a:solidFill>
              </a:rPr>
              <a:t>Moreover</a:t>
            </a:r>
            <a:r>
              <a:rPr lang="en-US" sz="2000" dirty="0">
                <a:solidFill>
                  <a:schemeClr val="tx1"/>
                </a:solidFill>
              </a:rPr>
              <a:t>, literature serves as a bridge between past and present, allowing us to connect with different perspectives and experiences, making it an essential field for cultural and intellectual growth.</a:t>
            </a:r>
            <a:endParaRPr lang="tr-TR" sz="2000" dirty="0">
              <a:solidFill>
                <a:schemeClr val="tx1"/>
              </a:solidFill>
            </a:endParaRPr>
          </a:p>
        </p:txBody>
      </p:sp>
    </p:spTree>
    <p:extLst>
      <p:ext uri="{BB962C8B-B14F-4D97-AF65-F5344CB8AC3E}">
        <p14:creationId xmlns:p14="http://schemas.microsoft.com/office/powerpoint/2010/main" val="34745136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88640"/>
            <a:ext cx="8229600" cy="2160240"/>
          </a:xfrm>
        </p:spPr>
        <p:txBody>
          <a:bodyPr/>
          <a:lstStyle/>
          <a:p>
            <a:r>
              <a:rPr lang="tr-TR" sz="3600" dirty="0"/>
              <a:t/>
            </a:r>
            <a:br>
              <a:rPr lang="tr-TR" sz="3600" dirty="0"/>
            </a:br>
            <a:r>
              <a:rPr lang="tr-TR" sz="3600" dirty="0"/>
              <a:t/>
            </a:r>
            <a:br>
              <a:rPr lang="tr-TR" sz="3600" dirty="0"/>
            </a:br>
            <a:r>
              <a:rPr lang="tr-TR" sz="3600" dirty="0" smtClean="0"/>
              <a:t/>
            </a:r>
            <a:br>
              <a:rPr lang="tr-TR" sz="3600" dirty="0" smtClean="0"/>
            </a:br>
            <a:r>
              <a:rPr lang="tr-TR" sz="3600" dirty="0"/>
              <a:t/>
            </a:r>
            <a:br>
              <a:rPr lang="tr-TR" sz="3600" dirty="0"/>
            </a:br>
            <a:r>
              <a:rPr lang="tr-TR" sz="3600" dirty="0" smtClean="0"/>
              <a:t/>
            </a:r>
            <a:br>
              <a:rPr lang="tr-TR" sz="3600" dirty="0" smtClean="0"/>
            </a:br>
            <a:r>
              <a:rPr lang="tr-TR" sz="3600" dirty="0"/>
              <a:t/>
            </a:r>
            <a:br>
              <a:rPr lang="tr-TR" sz="3600" dirty="0"/>
            </a:br>
            <a:r>
              <a:rPr lang="tr-TR" sz="3600" dirty="0" smtClean="0"/>
              <a:t/>
            </a:r>
            <a:br>
              <a:rPr lang="tr-TR" sz="3600" dirty="0" smtClean="0"/>
            </a:br>
            <a:r>
              <a:rPr lang="tr-TR" sz="3600" dirty="0"/>
              <a:t/>
            </a:r>
            <a:br>
              <a:rPr lang="tr-TR" sz="3600" dirty="0"/>
            </a:br>
            <a:r>
              <a:rPr lang="tr-TR" sz="3600" dirty="0" smtClean="0"/>
              <a:t>«</a:t>
            </a:r>
            <a:r>
              <a:rPr lang="tr-TR" sz="3600" dirty="0"/>
              <a:t>General </a:t>
            </a:r>
            <a:r>
              <a:rPr lang="tr-TR" sz="3600" dirty="0" err="1"/>
              <a:t>Literary</a:t>
            </a:r>
            <a:r>
              <a:rPr lang="tr-TR" sz="3600" dirty="0"/>
              <a:t> </a:t>
            </a:r>
            <a:r>
              <a:rPr lang="tr-TR" sz="3600" dirty="0" err="1"/>
              <a:t>Terms</a:t>
            </a:r>
            <a:r>
              <a:rPr lang="tr-TR" sz="3600" dirty="0"/>
              <a:t>»</a:t>
            </a:r>
            <a:br>
              <a:rPr lang="tr-TR" sz="3600" dirty="0"/>
            </a:br>
            <a:r>
              <a:rPr lang="en-US" sz="3600" dirty="0" smtClean="0"/>
              <a:t>What </a:t>
            </a:r>
            <a:r>
              <a:rPr lang="en-US" sz="3600" dirty="0"/>
              <a:t>do you think these words </a:t>
            </a:r>
            <a:r>
              <a:rPr lang="en-US" sz="3600" dirty="0" smtClean="0"/>
              <a:t>mean</a:t>
            </a:r>
            <a:r>
              <a:rPr lang="tr-TR" sz="3600" dirty="0" smtClean="0"/>
              <a:t>?</a:t>
            </a:r>
            <a:endParaRPr lang="tr-TR" sz="3600" dirty="0"/>
          </a:p>
        </p:txBody>
      </p:sp>
      <p:sp>
        <p:nvSpPr>
          <p:cNvPr id="5" name="İçerik Yer Tutucusu 4"/>
          <p:cNvSpPr>
            <a:spLocks noGrp="1"/>
          </p:cNvSpPr>
          <p:nvPr>
            <p:ph idx="1"/>
          </p:nvPr>
        </p:nvSpPr>
        <p:spPr>
          <a:xfrm>
            <a:off x="611560" y="2348880"/>
            <a:ext cx="7992888" cy="4104456"/>
          </a:xfrm>
        </p:spPr>
        <p:txBody>
          <a:bodyPr numCol="2">
            <a:normAutofit lnSpcReduction="10000"/>
          </a:bodyPr>
          <a:lstStyle/>
          <a:p>
            <a:r>
              <a:rPr lang="tr-TR" dirty="0" err="1">
                <a:solidFill>
                  <a:schemeClr val="tx1"/>
                </a:solidFill>
              </a:rPr>
              <a:t>Literature</a:t>
            </a:r>
            <a:r>
              <a:rPr lang="tr-TR" dirty="0">
                <a:solidFill>
                  <a:schemeClr val="tx1"/>
                </a:solidFill>
              </a:rPr>
              <a:t> </a:t>
            </a:r>
            <a:r>
              <a:rPr lang="tr-TR" dirty="0" smtClean="0">
                <a:solidFill>
                  <a:schemeClr val="tx1"/>
                </a:solidFill>
              </a:rPr>
              <a:t>                      </a:t>
            </a:r>
            <a:endParaRPr lang="tr-TR" dirty="0">
              <a:solidFill>
                <a:schemeClr val="tx1"/>
              </a:solidFill>
            </a:endParaRPr>
          </a:p>
          <a:p>
            <a:r>
              <a:rPr lang="tr-TR" dirty="0" err="1">
                <a:solidFill>
                  <a:schemeClr val="tx1"/>
                </a:solidFill>
              </a:rPr>
              <a:t>Genre</a:t>
            </a:r>
            <a:r>
              <a:rPr lang="tr-TR" dirty="0">
                <a:solidFill>
                  <a:schemeClr val="tx1"/>
                </a:solidFill>
              </a:rPr>
              <a:t> </a:t>
            </a:r>
          </a:p>
          <a:p>
            <a:r>
              <a:rPr lang="tr-TR" dirty="0" err="1">
                <a:solidFill>
                  <a:schemeClr val="tx1"/>
                </a:solidFill>
              </a:rPr>
              <a:t>Narrative</a:t>
            </a:r>
            <a:r>
              <a:rPr lang="tr-TR" dirty="0">
                <a:solidFill>
                  <a:schemeClr val="tx1"/>
                </a:solidFill>
              </a:rPr>
              <a:t> </a:t>
            </a:r>
          </a:p>
          <a:p>
            <a:r>
              <a:rPr lang="tr-TR" dirty="0" err="1">
                <a:solidFill>
                  <a:schemeClr val="tx1"/>
                </a:solidFill>
              </a:rPr>
              <a:t>Plot</a:t>
            </a:r>
            <a:r>
              <a:rPr lang="tr-TR" dirty="0">
                <a:solidFill>
                  <a:schemeClr val="tx1"/>
                </a:solidFill>
              </a:rPr>
              <a:t> </a:t>
            </a:r>
          </a:p>
          <a:p>
            <a:r>
              <a:rPr lang="tr-TR" dirty="0" err="1">
                <a:solidFill>
                  <a:schemeClr val="tx1"/>
                </a:solidFill>
              </a:rPr>
              <a:t>Theme</a:t>
            </a:r>
            <a:r>
              <a:rPr lang="tr-TR" dirty="0">
                <a:solidFill>
                  <a:schemeClr val="tx1"/>
                </a:solidFill>
              </a:rPr>
              <a:t> </a:t>
            </a:r>
          </a:p>
          <a:p>
            <a:r>
              <a:rPr lang="tr-TR" dirty="0" err="1">
                <a:solidFill>
                  <a:schemeClr val="tx1"/>
                </a:solidFill>
              </a:rPr>
              <a:t>Character</a:t>
            </a:r>
            <a:r>
              <a:rPr lang="tr-TR" dirty="0">
                <a:solidFill>
                  <a:schemeClr val="tx1"/>
                </a:solidFill>
              </a:rPr>
              <a:t> </a:t>
            </a:r>
          </a:p>
          <a:p>
            <a:r>
              <a:rPr lang="tr-TR" dirty="0" err="1">
                <a:solidFill>
                  <a:schemeClr val="tx1"/>
                </a:solidFill>
              </a:rPr>
              <a:t>Setting</a:t>
            </a:r>
            <a:r>
              <a:rPr lang="tr-TR" dirty="0">
                <a:solidFill>
                  <a:schemeClr val="tx1"/>
                </a:solidFill>
              </a:rPr>
              <a:t> </a:t>
            </a:r>
          </a:p>
          <a:p>
            <a:pPr marL="0" indent="0">
              <a:buNone/>
            </a:pPr>
            <a:endParaRPr lang="tr-TR" dirty="0">
              <a:solidFill>
                <a:schemeClr val="tx1"/>
              </a:solidFill>
            </a:endParaRPr>
          </a:p>
          <a:p>
            <a:pPr marL="0" indent="0">
              <a:buNone/>
            </a:pPr>
            <a:endParaRPr lang="tr-TR" dirty="0" smtClean="0">
              <a:solidFill>
                <a:schemeClr val="tx1"/>
              </a:solidFill>
            </a:endParaRPr>
          </a:p>
          <a:p>
            <a:endParaRPr lang="tr-TR" dirty="0" smtClean="0">
              <a:solidFill>
                <a:schemeClr val="tx1"/>
              </a:solidFill>
            </a:endParaRPr>
          </a:p>
          <a:p>
            <a:pPr marL="0" indent="0">
              <a:buNone/>
            </a:pPr>
            <a:endParaRPr lang="tr-TR" dirty="0" smtClean="0">
              <a:solidFill>
                <a:schemeClr val="tx1"/>
              </a:solidFill>
            </a:endParaRPr>
          </a:p>
          <a:p>
            <a:r>
              <a:rPr lang="tr-TR" dirty="0" err="1" smtClean="0">
                <a:solidFill>
                  <a:schemeClr val="tx1"/>
                </a:solidFill>
              </a:rPr>
              <a:t>Symbolism</a:t>
            </a:r>
            <a:r>
              <a:rPr lang="tr-TR" dirty="0" smtClean="0">
                <a:solidFill>
                  <a:schemeClr val="tx1"/>
                </a:solidFill>
              </a:rPr>
              <a:t> ,</a:t>
            </a:r>
          </a:p>
          <a:p>
            <a:r>
              <a:rPr lang="tr-TR" dirty="0" smtClean="0">
                <a:solidFill>
                  <a:schemeClr val="tx1"/>
                </a:solidFill>
              </a:rPr>
              <a:t>Motif </a:t>
            </a:r>
          </a:p>
          <a:p>
            <a:r>
              <a:rPr lang="tr-TR" dirty="0" err="1" smtClean="0">
                <a:solidFill>
                  <a:schemeClr val="tx1"/>
                </a:solidFill>
              </a:rPr>
              <a:t>Allegory</a:t>
            </a:r>
            <a:endParaRPr lang="tr-TR" dirty="0" smtClean="0">
              <a:solidFill>
                <a:schemeClr val="tx1"/>
              </a:solidFill>
            </a:endParaRPr>
          </a:p>
          <a:p>
            <a:r>
              <a:rPr lang="tr-TR" dirty="0" err="1" smtClean="0">
                <a:solidFill>
                  <a:schemeClr val="tx1"/>
                </a:solidFill>
              </a:rPr>
              <a:t>Metaphor</a:t>
            </a:r>
            <a:endParaRPr lang="tr-TR" dirty="0" smtClean="0">
              <a:solidFill>
                <a:schemeClr val="tx1"/>
              </a:solidFill>
            </a:endParaRPr>
          </a:p>
          <a:p>
            <a:r>
              <a:rPr lang="tr-TR" dirty="0" err="1" smtClean="0">
                <a:solidFill>
                  <a:schemeClr val="tx1"/>
                </a:solidFill>
              </a:rPr>
              <a:t>Simile</a:t>
            </a:r>
            <a:endParaRPr lang="tr-TR" dirty="0" smtClean="0">
              <a:solidFill>
                <a:schemeClr val="tx1"/>
              </a:solidFill>
            </a:endParaRPr>
          </a:p>
          <a:p>
            <a:r>
              <a:rPr lang="tr-TR" dirty="0" err="1" smtClean="0">
                <a:solidFill>
                  <a:schemeClr val="tx1"/>
                </a:solidFill>
              </a:rPr>
              <a:t>Hyperbole</a:t>
            </a:r>
            <a:endParaRPr lang="tr-TR" dirty="0" smtClean="0">
              <a:solidFill>
                <a:schemeClr val="tx1"/>
              </a:solidFill>
            </a:endParaRPr>
          </a:p>
          <a:p>
            <a:pPr marL="0" indent="0">
              <a:buNone/>
            </a:pPr>
            <a:endParaRPr lang="tr-TR" dirty="0" smtClean="0">
              <a:solidFill>
                <a:schemeClr val="tx1"/>
              </a:solidFill>
            </a:endParaRPr>
          </a:p>
          <a:p>
            <a:pPr marL="0" indent="0">
              <a:buNone/>
            </a:pPr>
            <a:endParaRPr lang="tr-TR" dirty="0">
              <a:solidFill>
                <a:schemeClr val="tx1"/>
              </a:solidFill>
            </a:endParaRPr>
          </a:p>
          <a:p>
            <a:endParaRPr lang="tr-TR" dirty="0">
              <a:solidFill>
                <a:schemeClr val="tx1"/>
              </a:solidFill>
            </a:endParaRPr>
          </a:p>
        </p:txBody>
      </p:sp>
    </p:spTree>
    <p:extLst>
      <p:ext uri="{BB962C8B-B14F-4D97-AF65-F5344CB8AC3E}">
        <p14:creationId xmlns:p14="http://schemas.microsoft.com/office/powerpoint/2010/main" val="7723859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88640"/>
            <a:ext cx="8229600" cy="1051520"/>
          </a:xfrm>
        </p:spPr>
        <p:txBody>
          <a:bodyPr/>
          <a:lstStyle/>
          <a:p>
            <a:r>
              <a:rPr lang="tr-TR" dirty="0" err="1" smtClean="0"/>
              <a:t>Literature</a:t>
            </a:r>
            <a:endParaRPr lang="tr-TR" dirty="0"/>
          </a:p>
        </p:txBody>
      </p:sp>
      <p:sp>
        <p:nvSpPr>
          <p:cNvPr id="3" name="İçerik Yer Tutucusu 2"/>
          <p:cNvSpPr>
            <a:spLocks noGrp="1"/>
          </p:cNvSpPr>
          <p:nvPr>
            <p:ph idx="1"/>
          </p:nvPr>
        </p:nvSpPr>
        <p:spPr>
          <a:xfrm>
            <a:off x="457200" y="1268760"/>
            <a:ext cx="8229600" cy="5328592"/>
          </a:xfrm>
        </p:spPr>
        <p:txBody>
          <a:bodyPr>
            <a:normAutofit/>
          </a:bodyPr>
          <a:lstStyle/>
          <a:p>
            <a:r>
              <a:rPr lang="en-US" i="1" u="sng" dirty="0">
                <a:solidFill>
                  <a:schemeClr val="tx1"/>
                </a:solidFill>
              </a:rPr>
              <a:t>Literature</a:t>
            </a:r>
            <a:r>
              <a:rPr lang="en-US" dirty="0">
                <a:solidFill>
                  <a:schemeClr val="tx1"/>
                </a:solidFill>
              </a:rPr>
              <a:t> is written works like </a:t>
            </a:r>
            <a:r>
              <a:rPr lang="tr-TR" dirty="0" err="1" smtClean="0">
                <a:solidFill>
                  <a:schemeClr val="tx1"/>
                </a:solidFill>
              </a:rPr>
              <a:t>novels</a:t>
            </a:r>
            <a:r>
              <a:rPr lang="tr-TR" dirty="0" smtClean="0">
                <a:solidFill>
                  <a:schemeClr val="tx1"/>
                </a:solidFill>
              </a:rPr>
              <a:t>, </a:t>
            </a:r>
            <a:r>
              <a:rPr lang="en-US" dirty="0" smtClean="0">
                <a:solidFill>
                  <a:schemeClr val="tx1"/>
                </a:solidFill>
              </a:rPr>
              <a:t>stories</a:t>
            </a:r>
            <a:r>
              <a:rPr lang="en-US" dirty="0">
                <a:solidFill>
                  <a:schemeClr val="tx1"/>
                </a:solidFill>
              </a:rPr>
              <a:t>, poems, or plays that express ideas and feelings</a:t>
            </a:r>
            <a:r>
              <a:rPr lang="en-US" dirty="0" smtClean="0">
                <a:solidFill>
                  <a:schemeClr val="tx1"/>
                </a:solidFill>
              </a:rPr>
              <a:t>.</a:t>
            </a:r>
            <a:r>
              <a:rPr lang="tr-TR" dirty="0" smtClean="0">
                <a:solidFill>
                  <a:schemeClr val="tx1"/>
                </a:solidFill>
              </a:rPr>
              <a:t/>
            </a:r>
            <a:br>
              <a:rPr lang="tr-TR" dirty="0" smtClean="0">
                <a:solidFill>
                  <a:schemeClr val="tx1"/>
                </a:solidFill>
              </a:rPr>
            </a:br>
            <a:endParaRPr lang="tr-TR" dirty="0" smtClean="0">
              <a:solidFill>
                <a:schemeClr val="tx1"/>
              </a:solidFill>
            </a:endParaRPr>
          </a:p>
          <a:p>
            <a:r>
              <a:rPr lang="tr-TR" b="1" dirty="0" smtClean="0">
                <a:solidFill>
                  <a:schemeClr val="tx1"/>
                </a:solidFill>
              </a:rPr>
              <a:t>"</a:t>
            </a:r>
            <a:r>
              <a:rPr lang="tr-TR" b="1" dirty="0">
                <a:solidFill>
                  <a:schemeClr val="tx1"/>
                </a:solidFill>
              </a:rPr>
              <a:t>Kürk Mantolu Madonna" </a:t>
            </a:r>
            <a:r>
              <a:rPr lang="tr-TR" dirty="0" err="1">
                <a:solidFill>
                  <a:schemeClr val="tx1"/>
                </a:solidFill>
              </a:rPr>
              <a:t>by</a:t>
            </a:r>
            <a:r>
              <a:rPr lang="tr-TR" dirty="0">
                <a:solidFill>
                  <a:schemeClr val="tx1"/>
                </a:solidFill>
              </a:rPr>
              <a:t> Sabahattin Ali – A </a:t>
            </a:r>
            <a:r>
              <a:rPr lang="tr-TR" dirty="0" err="1">
                <a:solidFill>
                  <a:schemeClr val="tx1"/>
                </a:solidFill>
              </a:rPr>
              <a:t>novel</a:t>
            </a:r>
            <a:r>
              <a:rPr lang="tr-TR" dirty="0">
                <a:solidFill>
                  <a:schemeClr val="tx1"/>
                </a:solidFill>
              </a:rPr>
              <a:t> </a:t>
            </a:r>
            <a:r>
              <a:rPr lang="tr-TR" dirty="0" err="1">
                <a:solidFill>
                  <a:schemeClr val="tx1"/>
                </a:solidFill>
              </a:rPr>
              <a:t>about</a:t>
            </a:r>
            <a:r>
              <a:rPr lang="tr-TR" dirty="0">
                <a:solidFill>
                  <a:schemeClr val="tx1"/>
                </a:solidFill>
              </a:rPr>
              <a:t> </a:t>
            </a:r>
            <a:r>
              <a:rPr lang="tr-TR" dirty="0" err="1">
                <a:solidFill>
                  <a:schemeClr val="tx1"/>
                </a:solidFill>
              </a:rPr>
              <a:t>love</a:t>
            </a:r>
            <a:r>
              <a:rPr lang="tr-TR" dirty="0">
                <a:solidFill>
                  <a:schemeClr val="tx1"/>
                </a:solidFill>
              </a:rPr>
              <a:t>, </a:t>
            </a:r>
            <a:r>
              <a:rPr lang="tr-TR" dirty="0" err="1">
                <a:solidFill>
                  <a:schemeClr val="tx1"/>
                </a:solidFill>
              </a:rPr>
              <a:t>loneliness</a:t>
            </a:r>
            <a:r>
              <a:rPr lang="tr-TR" dirty="0">
                <a:solidFill>
                  <a:schemeClr val="tx1"/>
                </a:solidFill>
              </a:rPr>
              <a:t>, </a:t>
            </a:r>
            <a:r>
              <a:rPr lang="tr-TR" dirty="0" err="1">
                <a:solidFill>
                  <a:schemeClr val="tx1"/>
                </a:solidFill>
              </a:rPr>
              <a:t>and</a:t>
            </a:r>
            <a:r>
              <a:rPr lang="tr-TR" dirty="0">
                <a:solidFill>
                  <a:schemeClr val="tx1"/>
                </a:solidFill>
              </a:rPr>
              <a:t> </a:t>
            </a:r>
            <a:r>
              <a:rPr lang="tr-TR" dirty="0" err="1">
                <a:solidFill>
                  <a:schemeClr val="tx1"/>
                </a:solidFill>
              </a:rPr>
              <a:t>personal</a:t>
            </a:r>
            <a:r>
              <a:rPr lang="tr-TR" dirty="0">
                <a:solidFill>
                  <a:schemeClr val="tx1"/>
                </a:solidFill>
              </a:rPr>
              <a:t> </a:t>
            </a:r>
            <a:r>
              <a:rPr lang="tr-TR" dirty="0" err="1">
                <a:solidFill>
                  <a:schemeClr val="tx1"/>
                </a:solidFill>
              </a:rPr>
              <a:t>struggles</a:t>
            </a:r>
            <a:r>
              <a:rPr lang="tr-TR" dirty="0" smtClean="0">
                <a:solidFill>
                  <a:schemeClr val="tx1"/>
                </a:solidFill>
              </a:rPr>
              <a:t>.</a:t>
            </a:r>
          </a:p>
          <a:p>
            <a:pPr marL="0" indent="0">
              <a:buNone/>
            </a:pPr>
            <a:endParaRPr lang="tr-TR" dirty="0" smtClean="0">
              <a:solidFill>
                <a:schemeClr val="tx1"/>
              </a:solidFill>
            </a:endParaRPr>
          </a:p>
          <a:p>
            <a:r>
              <a:rPr lang="en-US" b="1" dirty="0" smtClean="0">
                <a:solidFill>
                  <a:schemeClr val="tx1"/>
                </a:solidFill>
              </a:rPr>
              <a:t>"</a:t>
            </a:r>
            <a:r>
              <a:rPr lang="en-US" b="1" dirty="0" err="1" smtClean="0">
                <a:solidFill>
                  <a:schemeClr val="tx1"/>
                </a:solidFill>
              </a:rPr>
              <a:t>Kaşağı</a:t>
            </a:r>
            <a:r>
              <a:rPr lang="tr-TR" b="1" dirty="0" smtClean="0">
                <a:solidFill>
                  <a:schemeClr val="tx1"/>
                </a:solidFill>
              </a:rPr>
              <a:t> </a:t>
            </a:r>
            <a:r>
              <a:rPr lang="tr-TR" dirty="0" smtClean="0">
                <a:solidFill>
                  <a:schemeClr val="tx1"/>
                </a:solidFill>
              </a:rPr>
              <a:t>is</a:t>
            </a:r>
            <a:r>
              <a:rPr lang="tr-TR" b="1" dirty="0" smtClean="0">
                <a:solidFill>
                  <a:schemeClr val="tx1"/>
                </a:solidFill>
              </a:rPr>
              <a:t> </a:t>
            </a:r>
            <a:r>
              <a:rPr lang="tr-TR" dirty="0">
                <a:solidFill>
                  <a:schemeClr val="tx1"/>
                </a:solidFill>
              </a:rPr>
              <a:t>a</a:t>
            </a:r>
            <a:r>
              <a:rPr lang="en-US" dirty="0" smtClean="0">
                <a:solidFill>
                  <a:schemeClr val="tx1"/>
                </a:solidFill>
              </a:rPr>
              <a:t> </a:t>
            </a:r>
            <a:r>
              <a:rPr lang="en-US" dirty="0">
                <a:solidFill>
                  <a:schemeClr val="tx1"/>
                </a:solidFill>
              </a:rPr>
              <a:t>well-known short story in Turkish literature is</a:t>
            </a:r>
            <a:r>
              <a:rPr lang="en-US" dirty="0" smtClean="0">
                <a:solidFill>
                  <a:schemeClr val="tx1"/>
                </a:solidFill>
              </a:rPr>
              <a:t> </a:t>
            </a:r>
            <a:r>
              <a:rPr lang="en-US" dirty="0">
                <a:solidFill>
                  <a:schemeClr val="tx1"/>
                </a:solidFill>
              </a:rPr>
              <a:t>by </a:t>
            </a:r>
            <a:r>
              <a:rPr lang="en-US" b="1" dirty="0" err="1">
                <a:solidFill>
                  <a:schemeClr val="tx1"/>
                </a:solidFill>
              </a:rPr>
              <a:t>Ömer</a:t>
            </a:r>
            <a:r>
              <a:rPr lang="en-US" b="1" dirty="0">
                <a:solidFill>
                  <a:schemeClr val="tx1"/>
                </a:solidFill>
              </a:rPr>
              <a:t> </a:t>
            </a:r>
            <a:r>
              <a:rPr lang="en-US" b="1" dirty="0" err="1" smtClean="0">
                <a:solidFill>
                  <a:schemeClr val="tx1"/>
                </a:solidFill>
              </a:rPr>
              <a:t>Seyfettin</a:t>
            </a:r>
            <a:r>
              <a:rPr lang="tr-TR" dirty="0" smtClean="0">
                <a:solidFill>
                  <a:schemeClr val="tx1"/>
                </a:solidFill>
              </a:rPr>
              <a:t>. </a:t>
            </a:r>
            <a:r>
              <a:rPr lang="en-US" dirty="0">
                <a:solidFill>
                  <a:schemeClr val="tx1"/>
                </a:solidFill>
              </a:rPr>
              <a:t>The story teaches a </a:t>
            </a:r>
            <a:r>
              <a:rPr lang="en-US" b="1" dirty="0">
                <a:solidFill>
                  <a:schemeClr val="tx1"/>
                </a:solidFill>
              </a:rPr>
              <a:t>moral lesson</a:t>
            </a:r>
            <a:r>
              <a:rPr lang="en-US" dirty="0">
                <a:solidFill>
                  <a:schemeClr val="tx1"/>
                </a:solidFill>
              </a:rPr>
              <a:t> about the consequences of lying.</a:t>
            </a:r>
            <a:endParaRPr lang="tr-TR" dirty="0" smtClean="0">
              <a:solidFill>
                <a:schemeClr val="tx1"/>
              </a:solidFill>
            </a:endParaRPr>
          </a:p>
        </p:txBody>
      </p:sp>
    </p:spTree>
    <p:extLst>
      <p:ext uri="{BB962C8B-B14F-4D97-AF65-F5344CB8AC3E}">
        <p14:creationId xmlns:p14="http://schemas.microsoft.com/office/powerpoint/2010/main" val="126798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476672"/>
            <a:ext cx="8507288" cy="6120680"/>
          </a:xfrm>
        </p:spPr>
        <p:txBody>
          <a:bodyPr>
            <a:normAutofit lnSpcReduction="10000"/>
          </a:bodyPr>
          <a:lstStyle/>
          <a:p>
            <a:r>
              <a:rPr lang="tr-TR" dirty="0">
                <a:solidFill>
                  <a:schemeClr val="tx1"/>
                </a:solidFill>
              </a:rPr>
              <a:t>Cemal </a:t>
            </a:r>
            <a:r>
              <a:rPr lang="tr-TR" dirty="0" err="1">
                <a:solidFill>
                  <a:schemeClr val="tx1"/>
                </a:solidFill>
              </a:rPr>
              <a:t>Süreya</a:t>
            </a:r>
            <a:r>
              <a:rPr lang="tr-TR" dirty="0">
                <a:solidFill>
                  <a:schemeClr val="tx1"/>
                </a:solidFill>
              </a:rPr>
              <a:t> </a:t>
            </a:r>
            <a:r>
              <a:rPr lang="tr-TR" dirty="0" err="1">
                <a:solidFill>
                  <a:schemeClr val="tx1"/>
                </a:solidFill>
              </a:rPr>
              <a:t>called</a:t>
            </a:r>
            <a:r>
              <a:rPr lang="tr-TR" dirty="0">
                <a:solidFill>
                  <a:schemeClr val="tx1"/>
                </a:solidFill>
              </a:rPr>
              <a:t> "Sevda Sözleri</a:t>
            </a:r>
            <a:r>
              <a:rPr lang="tr-TR" dirty="0" smtClean="0">
                <a:solidFill>
                  <a:schemeClr val="tx1"/>
                </a:solidFill>
              </a:rPr>
              <a:t>":</a:t>
            </a:r>
            <a:br>
              <a:rPr lang="tr-TR" dirty="0" smtClean="0">
                <a:solidFill>
                  <a:schemeClr val="tx1"/>
                </a:solidFill>
              </a:rPr>
            </a:br>
            <a:endParaRPr lang="tr-TR" dirty="0" smtClean="0">
              <a:solidFill>
                <a:schemeClr val="tx1"/>
              </a:solidFill>
            </a:endParaRPr>
          </a:p>
          <a:p>
            <a:pPr marL="0" indent="0">
              <a:buNone/>
            </a:pPr>
            <a:r>
              <a:rPr lang="tr-TR" i="1" dirty="0" smtClean="0">
                <a:solidFill>
                  <a:schemeClr val="tx1"/>
                </a:solidFill>
              </a:rPr>
              <a:t>"</a:t>
            </a:r>
            <a:r>
              <a:rPr lang="tr-TR" i="1" dirty="0">
                <a:solidFill>
                  <a:schemeClr val="tx1"/>
                </a:solidFill>
              </a:rPr>
              <a:t>Bir çiçek gibi açtım </a:t>
            </a:r>
            <a:r>
              <a:rPr lang="tr-TR" i="1" dirty="0" smtClean="0">
                <a:solidFill>
                  <a:schemeClr val="tx1"/>
                </a:solidFill>
              </a:rPr>
              <a:t>sana</a:t>
            </a:r>
          </a:p>
          <a:p>
            <a:pPr marL="0" indent="0">
              <a:buNone/>
            </a:pPr>
            <a:r>
              <a:rPr lang="tr-TR" i="1" dirty="0" smtClean="0">
                <a:solidFill>
                  <a:schemeClr val="tx1"/>
                </a:solidFill>
              </a:rPr>
              <a:t>Bir kuş gibi uçtum sana       </a:t>
            </a:r>
          </a:p>
          <a:p>
            <a:pPr marL="0" indent="0">
              <a:buNone/>
            </a:pPr>
            <a:r>
              <a:rPr lang="tr-TR" i="1" dirty="0" smtClean="0">
                <a:solidFill>
                  <a:schemeClr val="tx1"/>
                </a:solidFill>
              </a:rPr>
              <a:t>Bir </a:t>
            </a:r>
            <a:r>
              <a:rPr lang="tr-TR" i="1" dirty="0">
                <a:solidFill>
                  <a:schemeClr val="tx1"/>
                </a:solidFill>
              </a:rPr>
              <a:t>çiçek gibi </a:t>
            </a:r>
            <a:r>
              <a:rPr lang="tr-TR" i="1" dirty="0" smtClean="0">
                <a:solidFill>
                  <a:schemeClr val="tx1"/>
                </a:solidFill>
              </a:rPr>
              <a:t>solmuşsam</a:t>
            </a:r>
          </a:p>
          <a:p>
            <a:pPr marL="0" indent="0">
              <a:buNone/>
            </a:pPr>
            <a:r>
              <a:rPr lang="tr-TR" i="1" dirty="0" smtClean="0">
                <a:solidFill>
                  <a:schemeClr val="tx1"/>
                </a:solidFill>
              </a:rPr>
              <a:t>Bir </a:t>
            </a:r>
            <a:r>
              <a:rPr lang="tr-TR" i="1" dirty="0">
                <a:solidFill>
                  <a:schemeClr val="tx1"/>
                </a:solidFill>
              </a:rPr>
              <a:t>kuş gibi </a:t>
            </a:r>
            <a:r>
              <a:rPr lang="tr-TR" i="1" dirty="0" smtClean="0">
                <a:solidFill>
                  <a:schemeClr val="tx1"/>
                </a:solidFill>
              </a:rPr>
              <a:t>düşmüşsem</a:t>
            </a:r>
          </a:p>
          <a:p>
            <a:pPr marL="0" indent="0">
              <a:buNone/>
            </a:pPr>
            <a:r>
              <a:rPr lang="tr-TR" i="1" dirty="0" smtClean="0">
                <a:solidFill>
                  <a:schemeClr val="tx1"/>
                </a:solidFill>
              </a:rPr>
              <a:t>Bunu </a:t>
            </a:r>
            <a:r>
              <a:rPr lang="tr-TR" i="1" dirty="0">
                <a:solidFill>
                  <a:schemeClr val="tx1"/>
                </a:solidFill>
              </a:rPr>
              <a:t>sana anlatamam</a:t>
            </a:r>
            <a:r>
              <a:rPr lang="tr-TR" i="1" dirty="0" smtClean="0">
                <a:solidFill>
                  <a:schemeClr val="tx1"/>
                </a:solidFill>
              </a:rPr>
              <a:t>.«</a:t>
            </a:r>
            <a:br>
              <a:rPr lang="tr-TR" i="1" dirty="0" smtClean="0">
                <a:solidFill>
                  <a:schemeClr val="tx1"/>
                </a:solidFill>
              </a:rPr>
            </a:br>
            <a:endParaRPr lang="tr-TR" i="1" dirty="0" smtClean="0">
              <a:solidFill>
                <a:schemeClr val="tx1"/>
              </a:solidFill>
            </a:endParaRPr>
          </a:p>
          <a:p>
            <a:pPr marL="0" indent="0">
              <a:buNone/>
            </a:pPr>
            <a:r>
              <a:rPr lang="tr-TR" dirty="0" err="1" smtClean="0">
                <a:solidFill>
                  <a:schemeClr val="tx1"/>
                </a:solidFill>
              </a:rPr>
              <a:t>In</a:t>
            </a:r>
            <a:r>
              <a:rPr lang="tr-TR" dirty="0" smtClean="0">
                <a:solidFill>
                  <a:schemeClr val="tx1"/>
                </a:solidFill>
              </a:rPr>
              <a:t> </a:t>
            </a:r>
            <a:r>
              <a:rPr lang="tr-TR" dirty="0" err="1">
                <a:solidFill>
                  <a:schemeClr val="tx1"/>
                </a:solidFill>
              </a:rPr>
              <a:t>this</a:t>
            </a:r>
            <a:r>
              <a:rPr lang="tr-TR" dirty="0">
                <a:solidFill>
                  <a:schemeClr val="tx1"/>
                </a:solidFill>
              </a:rPr>
              <a:t> </a:t>
            </a:r>
            <a:r>
              <a:rPr lang="tr-TR" dirty="0" err="1">
                <a:solidFill>
                  <a:schemeClr val="tx1"/>
                </a:solidFill>
              </a:rPr>
              <a:t>poem</a:t>
            </a:r>
            <a:r>
              <a:rPr lang="tr-TR" dirty="0">
                <a:solidFill>
                  <a:schemeClr val="tx1"/>
                </a:solidFill>
              </a:rPr>
              <a:t>, Cemal </a:t>
            </a:r>
            <a:r>
              <a:rPr lang="tr-TR" dirty="0" err="1">
                <a:solidFill>
                  <a:schemeClr val="tx1"/>
                </a:solidFill>
              </a:rPr>
              <a:t>Süreya</a:t>
            </a:r>
            <a:r>
              <a:rPr lang="tr-TR" dirty="0">
                <a:solidFill>
                  <a:schemeClr val="tx1"/>
                </a:solidFill>
              </a:rPr>
              <a:t> </a:t>
            </a:r>
            <a:r>
              <a:rPr lang="tr-TR" dirty="0" err="1">
                <a:solidFill>
                  <a:schemeClr val="tx1"/>
                </a:solidFill>
              </a:rPr>
              <a:t>explores</a:t>
            </a:r>
            <a:r>
              <a:rPr lang="tr-TR" dirty="0">
                <a:solidFill>
                  <a:schemeClr val="tx1"/>
                </a:solidFill>
              </a:rPr>
              <a:t> </a:t>
            </a:r>
            <a:r>
              <a:rPr lang="tr-TR" dirty="0" err="1">
                <a:solidFill>
                  <a:schemeClr val="tx1"/>
                </a:solidFill>
              </a:rPr>
              <a:t>the</a:t>
            </a:r>
            <a:r>
              <a:rPr lang="tr-TR" dirty="0">
                <a:solidFill>
                  <a:schemeClr val="tx1"/>
                </a:solidFill>
              </a:rPr>
              <a:t> </a:t>
            </a:r>
            <a:r>
              <a:rPr lang="tr-TR" dirty="0" err="1">
                <a:solidFill>
                  <a:schemeClr val="tx1"/>
                </a:solidFill>
              </a:rPr>
              <a:t>theme</a:t>
            </a:r>
            <a:r>
              <a:rPr lang="tr-TR" dirty="0">
                <a:solidFill>
                  <a:schemeClr val="tx1"/>
                </a:solidFill>
              </a:rPr>
              <a:t> of </a:t>
            </a:r>
            <a:r>
              <a:rPr lang="tr-TR" dirty="0" err="1" smtClean="0">
                <a:solidFill>
                  <a:schemeClr val="tx1"/>
                </a:solidFill>
              </a:rPr>
              <a:t>love</a:t>
            </a:r>
            <a:r>
              <a:rPr lang="tr-TR" dirty="0" smtClean="0">
                <a:solidFill>
                  <a:schemeClr val="tx1"/>
                </a:solidFill>
              </a:rPr>
              <a:t>. </a:t>
            </a:r>
            <a:r>
              <a:rPr lang="tr-TR" dirty="0">
                <a:solidFill>
                  <a:schemeClr val="tx1"/>
                </a:solidFill>
              </a:rPr>
              <a:t>He </a:t>
            </a:r>
            <a:r>
              <a:rPr lang="tr-TR" dirty="0" err="1">
                <a:solidFill>
                  <a:schemeClr val="tx1"/>
                </a:solidFill>
              </a:rPr>
              <a:t>uses</a:t>
            </a:r>
            <a:r>
              <a:rPr lang="tr-TR" dirty="0">
                <a:solidFill>
                  <a:schemeClr val="tx1"/>
                </a:solidFill>
              </a:rPr>
              <a:t> </a:t>
            </a:r>
            <a:r>
              <a:rPr lang="tr-TR" dirty="0" err="1">
                <a:solidFill>
                  <a:schemeClr val="tx1"/>
                </a:solidFill>
              </a:rPr>
              <a:t>metaphors</a:t>
            </a:r>
            <a:r>
              <a:rPr lang="tr-TR" dirty="0">
                <a:solidFill>
                  <a:schemeClr val="tx1"/>
                </a:solidFill>
              </a:rPr>
              <a:t> </a:t>
            </a:r>
            <a:r>
              <a:rPr lang="tr-TR" dirty="0" err="1">
                <a:solidFill>
                  <a:schemeClr val="tx1"/>
                </a:solidFill>
              </a:rPr>
              <a:t>like</a:t>
            </a:r>
            <a:r>
              <a:rPr lang="tr-TR" dirty="0">
                <a:solidFill>
                  <a:schemeClr val="tx1"/>
                </a:solidFill>
              </a:rPr>
              <a:t> </a:t>
            </a:r>
            <a:r>
              <a:rPr lang="tr-TR" dirty="0" err="1">
                <a:solidFill>
                  <a:schemeClr val="tx1"/>
                </a:solidFill>
              </a:rPr>
              <a:t>flowers</a:t>
            </a:r>
            <a:r>
              <a:rPr lang="tr-TR" dirty="0">
                <a:solidFill>
                  <a:schemeClr val="tx1"/>
                </a:solidFill>
              </a:rPr>
              <a:t> </a:t>
            </a:r>
            <a:r>
              <a:rPr lang="tr-TR" dirty="0" err="1">
                <a:solidFill>
                  <a:schemeClr val="tx1"/>
                </a:solidFill>
              </a:rPr>
              <a:t>and</a:t>
            </a:r>
            <a:r>
              <a:rPr lang="tr-TR" dirty="0">
                <a:solidFill>
                  <a:schemeClr val="tx1"/>
                </a:solidFill>
              </a:rPr>
              <a:t> </a:t>
            </a:r>
            <a:r>
              <a:rPr lang="tr-TR" dirty="0" err="1" smtClean="0">
                <a:solidFill>
                  <a:schemeClr val="tx1"/>
                </a:solidFill>
              </a:rPr>
              <a:t>birds</a:t>
            </a:r>
            <a:r>
              <a:rPr lang="tr-TR" dirty="0" smtClean="0">
                <a:solidFill>
                  <a:schemeClr val="tx1"/>
                </a:solidFill>
              </a:rPr>
              <a:t> </a:t>
            </a:r>
            <a:r>
              <a:rPr lang="tr-TR" dirty="0" err="1" smtClean="0">
                <a:solidFill>
                  <a:schemeClr val="tx1"/>
                </a:solidFill>
              </a:rPr>
              <a:t>and</a:t>
            </a:r>
            <a:r>
              <a:rPr lang="tr-TR" dirty="0" smtClean="0">
                <a:solidFill>
                  <a:schemeClr val="tx1"/>
                </a:solidFill>
              </a:rPr>
              <a:t> </a:t>
            </a:r>
            <a:r>
              <a:rPr lang="tr-TR" dirty="0" err="1">
                <a:solidFill>
                  <a:schemeClr val="tx1"/>
                </a:solidFill>
              </a:rPr>
              <a:t>beauty</a:t>
            </a:r>
            <a:r>
              <a:rPr lang="tr-TR" dirty="0">
                <a:solidFill>
                  <a:schemeClr val="tx1"/>
                </a:solidFill>
              </a:rPr>
              <a:t> of </a:t>
            </a:r>
            <a:r>
              <a:rPr lang="tr-TR" dirty="0" err="1" smtClean="0">
                <a:solidFill>
                  <a:schemeClr val="tx1"/>
                </a:solidFill>
              </a:rPr>
              <a:t>love</a:t>
            </a:r>
            <a:r>
              <a:rPr lang="tr-TR" dirty="0" smtClean="0">
                <a:solidFill>
                  <a:schemeClr val="tx1"/>
                </a:solidFill>
              </a:rPr>
              <a:t>.</a:t>
            </a:r>
          </a:p>
          <a:p>
            <a:pPr marL="0" indent="0">
              <a:buNone/>
            </a:pPr>
            <a:endParaRPr lang="tr-TR" dirty="0" smtClean="0">
              <a:solidFill>
                <a:schemeClr val="tx1"/>
              </a:solidFill>
            </a:endParaRPr>
          </a:p>
          <a:p>
            <a:r>
              <a:rPr lang="en-US" b="1" dirty="0" smtClean="0">
                <a:solidFill>
                  <a:schemeClr val="tx1"/>
                </a:solidFill>
              </a:rPr>
              <a:t>"</a:t>
            </a:r>
            <a:r>
              <a:rPr lang="en-US" b="1" dirty="0" err="1">
                <a:solidFill>
                  <a:schemeClr val="tx1"/>
                </a:solidFill>
              </a:rPr>
              <a:t>Keşanlı</a:t>
            </a:r>
            <a:r>
              <a:rPr lang="en-US" b="1" dirty="0">
                <a:solidFill>
                  <a:schemeClr val="tx1"/>
                </a:solidFill>
              </a:rPr>
              <a:t> Ali </a:t>
            </a:r>
            <a:r>
              <a:rPr lang="en-US" b="1" dirty="0" err="1" smtClean="0">
                <a:solidFill>
                  <a:schemeClr val="tx1"/>
                </a:solidFill>
              </a:rPr>
              <a:t>Destanı</a:t>
            </a:r>
            <a:r>
              <a:rPr lang="en-US" b="1" dirty="0">
                <a:solidFill>
                  <a:schemeClr val="tx1"/>
                </a:solidFill>
              </a:rPr>
              <a:t>"</a:t>
            </a:r>
            <a:r>
              <a:rPr lang="tr-TR" b="1" dirty="0" smtClean="0">
                <a:solidFill>
                  <a:schemeClr val="tx1"/>
                </a:solidFill>
              </a:rPr>
              <a:t> </a:t>
            </a:r>
            <a:r>
              <a:rPr lang="en-US" dirty="0" smtClean="0">
                <a:solidFill>
                  <a:schemeClr val="tx1"/>
                </a:solidFill>
              </a:rPr>
              <a:t>is</a:t>
            </a:r>
            <a:r>
              <a:rPr lang="tr-TR" dirty="0" smtClean="0">
                <a:solidFill>
                  <a:schemeClr val="tx1"/>
                </a:solidFill>
              </a:rPr>
              <a:t> a</a:t>
            </a:r>
            <a:r>
              <a:rPr lang="en-US" dirty="0" smtClean="0">
                <a:solidFill>
                  <a:schemeClr val="tx1"/>
                </a:solidFill>
              </a:rPr>
              <a:t> </a:t>
            </a:r>
            <a:r>
              <a:rPr lang="en-US" dirty="0">
                <a:solidFill>
                  <a:schemeClr val="tx1"/>
                </a:solidFill>
              </a:rPr>
              <a:t>well-known play in </a:t>
            </a:r>
            <a:r>
              <a:rPr lang="en-US" dirty="0" smtClean="0">
                <a:solidFill>
                  <a:schemeClr val="tx1"/>
                </a:solidFill>
              </a:rPr>
              <a:t>Turkish</a:t>
            </a:r>
            <a:endParaRPr lang="tr-TR" dirty="0" smtClean="0">
              <a:solidFill>
                <a:schemeClr val="tx1"/>
              </a:solidFill>
            </a:endParaRPr>
          </a:p>
          <a:p>
            <a:pPr marL="0" indent="0">
              <a:buNone/>
            </a:pPr>
            <a:r>
              <a:rPr lang="en-US" dirty="0" smtClean="0">
                <a:solidFill>
                  <a:schemeClr val="tx1"/>
                </a:solidFill>
              </a:rPr>
              <a:t>literature </a:t>
            </a:r>
            <a:r>
              <a:rPr lang="en-US" dirty="0">
                <a:solidFill>
                  <a:schemeClr val="tx1"/>
                </a:solidFill>
              </a:rPr>
              <a:t>by </a:t>
            </a:r>
            <a:r>
              <a:rPr lang="en-US" b="1" dirty="0" err="1">
                <a:solidFill>
                  <a:schemeClr val="tx1"/>
                </a:solidFill>
              </a:rPr>
              <a:t>Haldun</a:t>
            </a:r>
            <a:r>
              <a:rPr lang="en-US" b="1" dirty="0">
                <a:solidFill>
                  <a:schemeClr val="tx1"/>
                </a:solidFill>
              </a:rPr>
              <a:t> </a:t>
            </a:r>
            <a:r>
              <a:rPr lang="en-US" b="1" dirty="0" err="1">
                <a:solidFill>
                  <a:schemeClr val="tx1"/>
                </a:solidFill>
              </a:rPr>
              <a:t>Taner</a:t>
            </a:r>
            <a:r>
              <a:rPr lang="en-US" dirty="0" smtClean="0">
                <a:solidFill>
                  <a:schemeClr val="tx1"/>
                </a:solidFill>
              </a:rPr>
              <a:t>.</a:t>
            </a:r>
            <a:r>
              <a:rPr lang="tr-TR" dirty="0" smtClean="0">
                <a:solidFill>
                  <a:schemeClr val="tx1"/>
                </a:solidFill>
              </a:rPr>
              <a:t> </a:t>
            </a:r>
            <a:r>
              <a:rPr lang="en-US" dirty="0">
                <a:solidFill>
                  <a:schemeClr val="tx1"/>
                </a:solidFill>
              </a:rPr>
              <a:t>It mixes </a:t>
            </a:r>
            <a:r>
              <a:rPr lang="en-US" b="1" dirty="0">
                <a:solidFill>
                  <a:schemeClr val="tx1"/>
                </a:solidFill>
              </a:rPr>
              <a:t>traditional Turkish storytelling</a:t>
            </a:r>
            <a:r>
              <a:rPr lang="en-US" dirty="0">
                <a:solidFill>
                  <a:schemeClr val="tx1"/>
                </a:solidFill>
              </a:rPr>
              <a:t> with modern theatre techniques.</a:t>
            </a:r>
            <a:endParaRPr lang="tr-TR" dirty="0">
              <a:solidFill>
                <a:schemeClr val="tx1"/>
              </a:solidFill>
            </a:endParaRPr>
          </a:p>
        </p:txBody>
      </p:sp>
    </p:spTree>
    <p:extLst>
      <p:ext uri="{BB962C8B-B14F-4D97-AF65-F5344CB8AC3E}">
        <p14:creationId xmlns:p14="http://schemas.microsoft.com/office/powerpoint/2010/main" val="41291180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5083"/>
            <a:ext cx="8229600" cy="1267544"/>
          </a:xfrm>
        </p:spPr>
        <p:txBody>
          <a:bodyPr/>
          <a:lstStyle/>
          <a:p>
            <a:r>
              <a:rPr lang="tr-TR" dirty="0" err="1" smtClean="0"/>
              <a:t>Genre</a:t>
            </a:r>
            <a:endParaRPr lang="tr-TR" dirty="0"/>
          </a:p>
        </p:txBody>
      </p:sp>
      <p:sp>
        <p:nvSpPr>
          <p:cNvPr id="3" name="İçerik Yer Tutucusu 2"/>
          <p:cNvSpPr>
            <a:spLocks noGrp="1"/>
          </p:cNvSpPr>
          <p:nvPr>
            <p:ph idx="1"/>
          </p:nvPr>
        </p:nvSpPr>
        <p:spPr>
          <a:xfrm>
            <a:off x="457200" y="1412776"/>
            <a:ext cx="8229600" cy="5328592"/>
          </a:xfrm>
        </p:spPr>
        <p:txBody>
          <a:bodyPr>
            <a:normAutofit lnSpcReduction="10000"/>
          </a:bodyPr>
          <a:lstStyle/>
          <a:p>
            <a:r>
              <a:rPr lang="en-US" dirty="0">
                <a:solidFill>
                  <a:schemeClr val="tx1"/>
                </a:solidFill>
              </a:rPr>
              <a:t>A </a:t>
            </a:r>
            <a:r>
              <a:rPr lang="en-US" i="1" dirty="0">
                <a:solidFill>
                  <a:schemeClr val="tx1"/>
                </a:solidFill>
              </a:rPr>
              <a:t>genre</a:t>
            </a:r>
            <a:r>
              <a:rPr lang="en-US" dirty="0">
                <a:solidFill>
                  <a:schemeClr val="tx1"/>
                </a:solidFill>
              </a:rPr>
              <a:t> is a type or category of literature or art that shares similar features</a:t>
            </a:r>
            <a:r>
              <a:rPr lang="en-US" dirty="0" smtClean="0">
                <a:solidFill>
                  <a:schemeClr val="tx1"/>
                </a:solidFill>
              </a:rPr>
              <a:t>.</a:t>
            </a:r>
            <a:r>
              <a:rPr lang="tr-TR" dirty="0" smtClean="0">
                <a:solidFill>
                  <a:schemeClr val="tx1"/>
                </a:solidFill>
              </a:rPr>
              <a:t/>
            </a:r>
            <a:br>
              <a:rPr lang="tr-TR" dirty="0" smtClean="0">
                <a:solidFill>
                  <a:schemeClr val="tx1"/>
                </a:solidFill>
              </a:rPr>
            </a:br>
            <a:endParaRPr lang="en-US" dirty="0">
              <a:solidFill>
                <a:schemeClr val="tx1"/>
              </a:solidFill>
            </a:endParaRPr>
          </a:p>
          <a:p>
            <a:r>
              <a:rPr lang="en-US" b="1" dirty="0">
                <a:solidFill>
                  <a:schemeClr val="tx1"/>
                </a:solidFill>
              </a:rPr>
              <a:t>Examples of genres in literature</a:t>
            </a:r>
            <a:r>
              <a:rPr lang="en-US" b="1" dirty="0" smtClean="0">
                <a:solidFill>
                  <a:schemeClr val="tx1"/>
                </a:solidFill>
              </a:rPr>
              <a:t>:</a:t>
            </a:r>
            <a:r>
              <a:rPr lang="tr-TR" b="1" dirty="0" smtClean="0">
                <a:solidFill>
                  <a:schemeClr val="tx1"/>
                </a:solidFill>
              </a:rPr>
              <a:t/>
            </a:r>
            <a:br>
              <a:rPr lang="tr-TR" b="1" dirty="0" smtClean="0">
                <a:solidFill>
                  <a:schemeClr val="tx1"/>
                </a:solidFill>
              </a:rPr>
            </a:br>
            <a:endParaRPr lang="en-US" dirty="0">
              <a:solidFill>
                <a:schemeClr val="tx1"/>
              </a:solidFill>
            </a:endParaRPr>
          </a:p>
          <a:p>
            <a:pPr marL="0" indent="0">
              <a:buNone/>
            </a:pPr>
            <a:r>
              <a:rPr lang="en-US" b="1" dirty="0">
                <a:solidFill>
                  <a:schemeClr val="tx1"/>
                </a:solidFill>
              </a:rPr>
              <a:t>Poetry</a:t>
            </a:r>
            <a:r>
              <a:rPr lang="en-US" dirty="0">
                <a:solidFill>
                  <a:schemeClr val="tx1"/>
                </a:solidFill>
              </a:rPr>
              <a:t> – Short, creative writing with rhythm and emotions. Example: A well-known poem in Turkish literature is "</a:t>
            </a:r>
            <a:r>
              <a:rPr lang="en-US" dirty="0" err="1">
                <a:solidFill>
                  <a:schemeClr val="tx1"/>
                </a:solidFill>
              </a:rPr>
              <a:t>Sessiz</a:t>
            </a:r>
            <a:r>
              <a:rPr lang="en-US" dirty="0">
                <a:solidFill>
                  <a:schemeClr val="tx1"/>
                </a:solidFill>
              </a:rPr>
              <a:t> </a:t>
            </a:r>
            <a:r>
              <a:rPr lang="en-US" dirty="0" err="1">
                <a:solidFill>
                  <a:schemeClr val="tx1"/>
                </a:solidFill>
              </a:rPr>
              <a:t>Gemi</a:t>
            </a:r>
            <a:r>
              <a:rPr lang="en-US" dirty="0">
                <a:solidFill>
                  <a:schemeClr val="tx1"/>
                </a:solidFill>
              </a:rPr>
              <a:t>" by </a:t>
            </a:r>
            <a:r>
              <a:rPr lang="en-US" dirty="0" err="1">
                <a:solidFill>
                  <a:schemeClr val="tx1"/>
                </a:solidFill>
              </a:rPr>
              <a:t>Yahya</a:t>
            </a:r>
            <a:r>
              <a:rPr lang="en-US" dirty="0">
                <a:solidFill>
                  <a:schemeClr val="tx1"/>
                </a:solidFill>
              </a:rPr>
              <a:t> Kemal </a:t>
            </a:r>
            <a:r>
              <a:rPr lang="en-US" dirty="0" err="1">
                <a:solidFill>
                  <a:schemeClr val="tx1"/>
                </a:solidFill>
              </a:rPr>
              <a:t>Beyatlı</a:t>
            </a:r>
            <a:r>
              <a:rPr lang="en-US" dirty="0" smtClean="0">
                <a:solidFill>
                  <a:schemeClr val="tx1"/>
                </a:solidFill>
              </a:rPr>
              <a:t>.</a:t>
            </a:r>
            <a:endParaRPr lang="tr-TR" dirty="0" smtClean="0">
              <a:solidFill>
                <a:schemeClr val="tx1"/>
              </a:solidFill>
            </a:endParaRPr>
          </a:p>
          <a:p>
            <a:pPr marL="0" indent="0">
              <a:buNone/>
            </a:pPr>
            <a:r>
              <a:rPr lang="en-US" b="1" dirty="0" smtClean="0">
                <a:solidFill>
                  <a:schemeClr val="tx1"/>
                </a:solidFill>
              </a:rPr>
              <a:t>Novel</a:t>
            </a:r>
            <a:r>
              <a:rPr lang="en-US" dirty="0" smtClean="0">
                <a:solidFill>
                  <a:schemeClr val="tx1"/>
                </a:solidFill>
              </a:rPr>
              <a:t> </a:t>
            </a:r>
            <a:r>
              <a:rPr lang="en-US" dirty="0">
                <a:solidFill>
                  <a:schemeClr val="tx1"/>
                </a:solidFill>
              </a:rPr>
              <a:t>– A long story about characters and events. Example: "</a:t>
            </a:r>
            <a:r>
              <a:rPr lang="en-US" dirty="0" err="1">
                <a:solidFill>
                  <a:schemeClr val="tx1"/>
                </a:solidFill>
              </a:rPr>
              <a:t>İnce</a:t>
            </a:r>
            <a:r>
              <a:rPr lang="en-US" dirty="0">
                <a:solidFill>
                  <a:schemeClr val="tx1"/>
                </a:solidFill>
              </a:rPr>
              <a:t> </a:t>
            </a:r>
            <a:r>
              <a:rPr lang="en-US" dirty="0" err="1">
                <a:solidFill>
                  <a:schemeClr val="tx1"/>
                </a:solidFill>
              </a:rPr>
              <a:t>Memed</a:t>
            </a:r>
            <a:r>
              <a:rPr lang="en-US" dirty="0">
                <a:solidFill>
                  <a:schemeClr val="tx1"/>
                </a:solidFill>
              </a:rPr>
              <a:t>" by </a:t>
            </a:r>
            <a:r>
              <a:rPr lang="en-US" dirty="0" err="1">
                <a:solidFill>
                  <a:schemeClr val="tx1"/>
                </a:solidFill>
              </a:rPr>
              <a:t>Yaşar</a:t>
            </a:r>
            <a:r>
              <a:rPr lang="en-US" dirty="0">
                <a:solidFill>
                  <a:schemeClr val="tx1"/>
                </a:solidFill>
              </a:rPr>
              <a:t> Kemal.</a:t>
            </a:r>
          </a:p>
          <a:p>
            <a:pPr marL="0" indent="0">
              <a:buNone/>
            </a:pPr>
            <a:r>
              <a:rPr lang="en-US" b="1" dirty="0">
                <a:solidFill>
                  <a:schemeClr val="tx1"/>
                </a:solidFill>
              </a:rPr>
              <a:t>Drama</a:t>
            </a:r>
            <a:r>
              <a:rPr lang="en-US" dirty="0">
                <a:solidFill>
                  <a:schemeClr val="tx1"/>
                </a:solidFill>
              </a:rPr>
              <a:t> – A play meant to be performed. Example: "</a:t>
            </a:r>
            <a:r>
              <a:rPr lang="en-US" dirty="0" err="1">
                <a:solidFill>
                  <a:schemeClr val="tx1"/>
                </a:solidFill>
              </a:rPr>
              <a:t>Ferhat</a:t>
            </a:r>
            <a:r>
              <a:rPr lang="en-US" dirty="0">
                <a:solidFill>
                  <a:schemeClr val="tx1"/>
                </a:solidFill>
              </a:rPr>
              <a:t> </a:t>
            </a:r>
            <a:r>
              <a:rPr lang="en-US" dirty="0" err="1">
                <a:solidFill>
                  <a:schemeClr val="tx1"/>
                </a:solidFill>
              </a:rPr>
              <a:t>ile</a:t>
            </a:r>
            <a:r>
              <a:rPr lang="en-US" dirty="0">
                <a:solidFill>
                  <a:schemeClr val="tx1"/>
                </a:solidFill>
              </a:rPr>
              <a:t> </a:t>
            </a:r>
            <a:r>
              <a:rPr lang="en-US" dirty="0" err="1">
                <a:solidFill>
                  <a:schemeClr val="tx1"/>
                </a:solidFill>
              </a:rPr>
              <a:t>Şirin</a:t>
            </a:r>
            <a:r>
              <a:rPr lang="en-US" dirty="0">
                <a:solidFill>
                  <a:schemeClr val="tx1"/>
                </a:solidFill>
              </a:rPr>
              <a:t>" by </a:t>
            </a:r>
            <a:r>
              <a:rPr lang="en-US" dirty="0" err="1">
                <a:solidFill>
                  <a:schemeClr val="tx1"/>
                </a:solidFill>
              </a:rPr>
              <a:t>Şahabettin</a:t>
            </a:r>
            <a:r>
              <a:rPr lang="en-US" dirty="0">
                <a:solidFill>
                  <a:schemeClr val="tx1"/>
                </a:solidFill>
              </a:rPr>
              <a:t> </a:t>
            </a:r>
            <a:r>
              <a:rPr lang="en-US" dirty="0" err="1">
                <a:solidFill>
                  <a:schemeClr val="tx1"/>
                </a:solidFill>
              </a:rPr>
              <a:t>Süleyman</a:t>
            </a:r>
            <a:r>
              <a:rPr lang="en-US" dirty="0">
                <a:solidFill>
                  <a:schemeClr val="tx1"/>
                </a:solidFill>
              </a:rPr>
              <a:t>.</a:t>
            </a:r>
          </a:p>
          <a:p>
            <a:pPr marL="0" indent="0">
              <a:buNone/>
            </a:pPr>
            <a:r>
              <a:rPr lang="en-US" b="1" dirty="0">
                <a:solidFill>
                  <a:schemeClr val="tx1"/>
                </a:solidFill>
              </a:rPr>
              <a:t>Short Story</a:t>
            </a:r>
            <a:r>
              <a:rPr lang="en-US" dirty="0">
                <a:solidFill>
                  <a:schemeClr val="tx1"/>
                </a:solidFill>
              </a:rPr>
              <a:t> – A brief story focusing on one idea. Example: "</a:t>
            </a:r>
            <a:r>
              <a:rPr lang="en-US" dirty="0" err="1">
                <a:solidFill>
                  <a:schemeClr val="tx1"/>
                </a:solidFill>
              </a:rPr>
              <a:t>Büyük</a:t>
            </a:r>
            <a:r>
              <a:rPr lang="en-US" dirty="0">
                <a:solidFill>
                  <a:schemeClr val="tx1"/>
                </a:solidFill>
              </a:rPr>
              <a:t> </a:t>
            </a:r>
            <a:r>
              <a:rPr lang="en-US" dirty="0" err="1">
                <a:solidFill>
                  <a:schemeClr val="tx1"/>
                </a:solidFill>
              </a:rPr>
              <a:t>İnsan</a:t>
            </a:r>
            <a:r>
              <a:rPr lang="en-US" dirty="0">
                <a:solidFill>
                  <a:schemeClr val="tx1"/>
                </a:solidFill>
              </a:rPr>
              <a:t>" by </a:t>
            </a:r>
            <a:r>
              <a:rPr lang="en-US" dirty="0" err="1">
                <a:solidFill>
                  <a:schemeClr val="tx1"/>
                </a:solidFill>
              </a:rPr>
              <a:t>Sait</a:t>
            </a:r>
            <a:r>
              <a:rPr lang="en-US" dirty="0">
                <a:solidFill>
                  <a:schemeClr val="tx1"/>
                </a:solidFill>
              </a:rPr>
              <a:t> </a:t>
            </a:r>
            <a:r>
              <a:rPr lang="en-US" dirty="0" err="1">
                <a:solidFill>
                  <a:schemeClr val="tx1"/>
                </a:solidFill>
              </a:rPr>
              <a:t>Faik</a:t>
            </a:r>
            <a:r>
              <a:rPr lang="en-US" dirty="0">
                <a:solidFill>
                  <a:schemeClr val="tx1"/>
                </a:solidFill>
              </a:rPr>
              <a:t> </a:t>
            </a:r>
            <a:r>
              <a:rPr lang="en-US" dirty="0" err="1">
                <a:solidFill>
                  <a:schemeClr val="tx1"/>
                </a:solidFill>
              </a:rPr>
              <a:t>Abasıyanık</a:t>
            </a:r>
            <a:r>
              <a:rPr lang="en-US" dirty="0">
                <a:solidFill>
                  <a:schemeClr val="tx1"/>
                </a:solidFill>
              </a:rPr>
              <a:t>.</a:t>
            </a:r>
          </a:p>
          <a:p>
            <a:endParaRPr lang="tr-TR" dirty="0">
              <a:solidFill>
                <a:schemeClr val="tx1"/>
              </a:solidFill>
            </a:endParaRPr>
          </a:p>
        </p:txBody>
      </p:sp>
    </p:spTree>
    <p:extLst>
      <p:ext uri="{BB962C8B-B14F-4D97-AF65-F5344CB8AC3E}">
        <p14:creationId xmlns:p14="http://schemas.microsoft.com/office/powerpoint/2010/main" val="1592785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60648"/>
            <a:ext cx="8229600" cy="1123528"/>
          </a:xfrm>
        </p:spPr>
        <p:txBody>
          <a:bodyPr/>
          <a:lstStyle/>
          <a:p>
            <a:r>
              <a:rPr lang="tr-TR" dirty="0" err="1" smtClean="0"/>
              <a:t>Narrative</a:t>
            </a:r>
            <a:endParaRPr lang="tr-TR" dirty="0"/>
          </a:p>
        </p:txBody>
      </p:sp>
      <p:sp>
        <p:nvSpPr>
          <p:cNvPr id="3" name="İçerik Yer Tutucusu 2"/>
          <p:cNvSpPr>
            <a:spLocks noGrp="1"/>
          </p:cNvSpPr>
          <p:nvPr>
            <p:ph idx="1"/>
          </p:nvPr>
        </p:nvSpPr>
        <p:spPr/>
        <p:txBody>
          <a:bodyPr/>
          <a:lstStyle/>
          <a:p>
            <a:r>
              <a:rPr lang="en-US" dirty="0">
                <a:solidFill>
                  <a:schemeClr val="tx1"/>
                </a:solidFill>
              </a:rPr>
              <a:t>A </a:t>
            </a:r>
            <a:r>
              <a:rPr lang="en-US" i="1" dirty="0">
                <a:solidFill>
                  <a:schemeClr val="tx1"/>
                </a:solidFill>
              </a:rPr>
              <a:t>narrative </a:t>
            </a:r>
            <a:r>
              <a:rPr lang="en-US" dirty="0">
                <a:solidFill>
                  <a:schemeClr val="tx1"/>
                </a:solidFill>
              </a:rPr>
              <a:t>is a story told from a certain point of view. It describes events, characters, and actions. The point of view is how the story is told—whether through the eyes of a character (first person), an outside observer (third person), or another perspective</a:t>
            </a:r>
            <a:r>
              <a:rPr lang="en-US" dirty="0" smtClean="0">
                <a:solidFill>
                  <a:schemeClr val="tx1"/>
                </a:solidFill>
              </a:rPr>
              <a:t>.</a:t>
            </a:r>
            <a:r>
              <a:rPr lang="tr-TR" dirty="0" smtClean="0">
                <a:solidFill>
                  <a:schemeClr val="tx1"/>
                </a:solidFill>
              </a:rPr>
              <a:t/>
            </a:r>
            <a:br>
              <a:rPr lang="tr-TR" dirty="0" smtClean="0">
                <a:solidFill>
                  <a:schemeClr val="tx1"/>
                </a:solidFill>
              </a:rPr>
            </a:br>
            <a:endParaRPr lang="tr-TR" dirty="0" smtClean="0">
              <a:solidFill>
                <a:schemeClr val="tx1"/>
              </a:solidFill>
            </a:endParaRPr>
          </a:p>
          <a:p>
            <a:r>
              <a:rPr lang="tr-TR" dirty="0" err="1" smtClean="0">
                <a:solidFill>
                  <a:schemeClr val="tx1"/>
                </a:solidFill>
              </a:rPr>
              <a:t>What</a:t>
            </a:r>
            <a:r>
              <a:rPr lang="tr-TR" dirty="0" smtClean="0">
                <a:solidFill>
                  <a:schemeClr val="tx1"/>
                </a:solidFill>
              </a:rPr>
              <a:t> is </a:t>
            </a:r>
            <a:r>
              <a:rPr lang="tr-TR" b="1" dirty="0" err="1" smtClean="0">
                <a:solidFill>
                  <a:schemeClr val="tx1"/>
                </a:solidFill>
              </a:rPr>
              <a:t>first</a:t>
            </a:r>
            <a:r>
              <a:rPr lang="tr-TR" b="1" dirty="0" smtClean="0">
                <a:solidFill>
                  <a:schemeClr val="tx1"/>
                </a:solidFill>
              </a:rPr>
              <a:t> </a:t>
            </a:r>
            <a:r>
              <a:rPr lang="tr-TR" b="1" dirty="0" err="1" smtClean="0">
                <a:solidFill>
                  <a:schemeClr val="tx1"/>
                </a:solidFill>
              </a:rPr>
              <a:t>person</a:t>
            </a:r>
            <a:r>
              <a:rPr lang="tr-TR" b="1" dirty="0" smtClean="0">
                <a:solidFill>
                  <a:schemeClr val="tx1"/>
                </a:solidFill>
              </a:rPr>
              <a:t> </a:t>
            </a:r>
            <a:r>
              <a:rPr lang="tr-TR" b="1" dirty="0" err="1" smtClean="0">
                <a:solidFill>
                  <a:schemeClr val="tx1"/>
                </a:solidFill>
              </a:rPr>
              <a:t>narrator</a:t>
            </a:r>
            <a:r>
              <a:rPr lang="tr-TR" dirty="0" smtClean="0">
                <a:solidFill>
                  <a:schemeClr val="tx1"/>
                </a:solidFill>
              </a:rPr>
              <a:t> </a:t>
            </a:r>
            <a:r>
              <a:rPr lang="tr-TR" dirty="0" err="1" smtClean="0">
                <a:solidFill>
                  <a:schemeClr val="tx1"/>
                </a:solidFill>
              </a:rPr>
              <a:t>and</a:t>
            </a:r>
            <a:r>
              <a:rPr lang="tr-TR" dirty="0" smtClean="0">
                <a:solidFill>
                  <a:schemeClr val="tx1"/>
                </a:solidFill>
              </a:rPr>
              <a:t> </a:t>
            </a:r>
            <a:r>
              <a:rPr lang="tr-TR" b="1" dirty="0" err="1" smtClean="0">
                <a:solidFill>
                  <a:schemeClr val="tx1"/>
                </a:solidFill>
              </a:rPr>
              <a:t>third</a:t>
            </a:r>
            <a:r>
              <a:rPr lang="tr-TR" b="1" dirty="0" smtClean="0">
                <a:solidFill>
                  <a:schemeClr val="tx1"/>
                </a:solidFill>
              </a:rPr>
              <a:t> </a:t>
            </a:r>
            <a:r>
              <a:rPr lang="tr-TR" b="1" dirty="0" err="1" smtClean="0">
                <a:solidFill>
                  <a:schemeClr val="tx1"/>
                </a:solidFill>
              </a:rPr>
              <a:t>person</a:t>
            </a:r>
            <a:r>
              <a:rPr lang="tr-TR" b="1" dirty="0" smtClean="0">
                <a:solidFill>
                  <a:schemeClr val="tx1"/>
                </a:solidFill>
              </a:rPr>
              <a:t> </a:t>
            </a:r>
            <a:r>
              <a:rPr lang="tr-TR" b="1" dirty="0" err="1" smtClean="0">
                <a:solidFill>
                  <a:schemeClr val="tx1"/>
                </a:solidFill>
              </a:rPr>
              <a:t>narrator</a:t>
            </a:r>
            <a:r>
              <a:rPr lang="tr-TR" dirty="0" smtClean="0">
                <a:solidFill>
                  <a:schemeClr val="tx1"/>
                </a:solidFill>
              </a:rPr>
              <a:t>?</a:t>
            </a:r>
            <a:endParaRPr lang="tr-TR" dirty="0">
              <a:solidFill>
                <a:schemeClr val="tx1"/>
              </a:solidFill>
            </a:endParaRPr>
          </a:p>
        </p:txBody>
      </p:sp>
    </p:spTree>
    <p:extLst>
      <p:ext uri="{BB962C8B-B14F-4D97-AF65-F5344CB8AC3E}">
        <p14:creationId xmlns:p14="http://schemas.microsoft.com/office/powerpoint/2010/main" val="6414084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107504" y="1600200"/>
            <a:ext cx="9036496" cy="4525963"/>
          </a:xfrm>
        </p:spPr>
        <p:txBody>
          <a:bodyPr>
            <a:normAutofit lnSpcReduction="10000"/>
          </a:bodyPr>
          <a:lstStyle/>
          <a:p>
            <a:pPr marL="0" indent="0">
              <a:buNone/>
            </a:pPr>
            <a:r>
              <a:rPr lang="en-US" b="1" dirty="0">
                <a:solidFill>
                  <a:schemeClr val="tx1"/>
                </a:solidFill>
              </a:rPr>
              <a:t>"</a:t>
            </a:r>
            <a:r>
              <a:rPr lang="en-US" b="1" dirty="0" err="1">
                <a:solidFill>
                  <a:schemeClr val="tx1"/>
                </a:solidFill>
              </a:rPr>
              <a:t>Küçük</a:t>
            </a:r>
            <a:r>
              <a:rPr lang="en-US" b="1" dirty="0">
                <a:solidFill>
                  <a:schemeClr val="tx1"/>
                </a:solidFill>
              </a:rPr>
              <a:t> </a:t>
            </a:r>
            <a:r>
              <a:rPr lang="en-US" b="1" dirty="0" err="1">
                <a:solidFill>
                  <a:schemeClr val="tx1"/>
                </a:solidFill>
              </a:rPr>
              <a:t>Prens</a:t>
            </a:r>
            <a:r>
              <a:rPr lang="en-US" b="1" dirty="0">
                <a:solidFill>
                  <a:schemeClr val="tx1"/>
                </a:solidFill>
              </a:rPr>
              <a:t>" (The Little Prince) by Antoine de </a:t>
            </a:r>
            <a:r>
              <a:rPr lang="en-US" b="1" dirty="0" smtClean="0">
                <a:solidFill>
                  <a:schemeClr val="tx1"/>
                </a:solidFill>
              </a:rPr>
              <a:t>Saint-</a:t>
            </a:r>
            <a:r>
              <a:rPr lang="en-US" b="1" dirty="0" err="1" smtClean="0">
                <a:solidFill>
                  <a:schemeClr val="tx1"/>
                </a:solidFill>
              </a:rPr>
              <a:t>Exupér</a:t>
            </a:r>
            <a:r>
              <a:rPr lang="tr-TR" b="1" dirty="0" smtClean="0">
                <a:solidFill>
                  <a:schemeClr val="tx1"/>
                </a:solidFill>
              </a:rPr>
              <a:t/>
            </a:r>
            <a:br>
              <a:rPr lang="tr-TR" b="1" dirty="0" smtClean="0">
                <a:solidFill>
                  <a:schemeClr val="tx1"/>
                </a:solidFill>
              </a:rPr>
            </a:br>
            <a:r>
              <a:rPr lang="tr-TR" b="1" dirty="0" smtClean="0">
                <a:solidFill>
                  <a:schemeClr val="tx1"/>
                </a:solidFill>
              </a:rPr>
              <a:t/>
            </a:r>
            <a:br>
              <a:rPr lang="tr-TR" b="1" dirty="0" smtClean="0">
                <a:solidFill>
                  <a:schemeClr val="tx1"/>
                </a:solidFill>
              </a:rPr>
            </a:br>
            <a:endParaRPr lang="tr-TR" b="1" dirty="0" smtClean="0">
              <a:solidFill>
                <a:schemeClr val="tx1"/>
              </a:solidFill>
            </a:endParaRPr>
          </a:p>
          <a:p>
            <a:r>
              <a:rPr lang="en-US" dirty="0">
                <a:solidFill>
                  <a:schemeClr val="tx1"/>
                </a:solidFill>
              </a:rPr>
              <a:t>This story is told from the point of view of a pilot who meets a young prince. The narrative shows the prince's adventures and lessons about life, told through the eyes of the pilot.</a:t>
            </a:r>
          </a:p>
          <a:p>
            <a:r>
              <a:rPr lang="en-US" dirty="0">
                <a:solidFill>
                  <a:schemeClr val="tx1"/>
                </a:solidFill>
              </a:rPr>
              <a:t>In this narrative, the point of view is </a:t>
            </a:r>
            <a:r>
              <a:rPr lang="en-US" b="1" u="sng" dirty="0">
                <a:solidFill>
                  <a:schemeClr val="tx1"/>
                </a:solidFill>
              </a:rPr>
              <a:t>first person </a:t>
            </a:r>
            <a:r>
              <a:rPr lang="en-US" dirty="0">
                <a:solidFill>
                  <a:schemeClr val="tx1"/>
                </a:solidFill>
              </a:rPr>
              <a:t>because the pilot is telling the story from his perspective</a:t>
            </a:r>
            <a:r>
              <a:rPr lang="en-US" dirty="0" smtClean="0">
                <a:solidFill>
                  <a:schemeClr val="tx1"/>
                </a:solidFill>
              </a:rPr>
              <a:t>.</a:t>
            </a:r>
            <a:r>
              <a:rPr lang="tr-TR" dirty="0" smtClean="0">
                <a:solidFill>
                  <a:schemeClr val="tx1"/>
                </a:solidFill>
              </a:rPr>
              <a:t> </a:t>
            </a:r>
            <a:r>
              <a:rPr lang="tr-TR" dirty="0" err="1" smtClean="0">
                <a:solidFill>
                  <a:schemeClr val="tx1"/>
                </a:solidFill>
              </a:rPr>
              <a:t>Narrator</a:t>
            </a:r>
            <a:r>
              <a:rPr lang="tr-TR" dirty="0" smtClean="0">
                <a:solidFill>
                  <a:schemeClr val="tx1"/>
                </a:solidFill>
              </a:rPr>
              <a:t> </a:t>
            </a:r>
            <a:r>
              <a:rPr lang="tr-TR" dirty="0" err="1" smtClean="0">
                <a:solidFill>
                  <a:schemeClr val="tx1"/>
                </a:solidFill>
              </a:rPr>
              <a:t>uses</a:t>
            </a:r>
            <a:r>
              <a:rPr lang="tr-TR" dirty="0" smtClean="0">
                <a:solidFill>
                  <a:schemeClr val="tx1"/>
                </a:solidFill>
              </a:rPr>
              <a:t> "</a:t>
            </a:r>
            <a:r>
              <a:rPr lang="tr-TR" b="1" dirty="0" smtClean="0">
                <a:solidFill>
                  <a:schemeClr val="tx1"/>
                </a:solidFill>
              </a:rPr>
              <a:t>I" </a:t>
            </a:r>
            <a:r>
              <a:rPr lang="tr-TR" dirty="0" err="1" smtClean="0">
                <a:solidFill>
                  <a:schemeClr val="tx1"/>
                </a:solidFill>
              </a:rPr>
              <a:t>pronoun</a:t>
            </a:r>
            <a:r>
              <a:rPr lang="tr-TR" dirty="0" smtClean="0">
                <a:solidFill>
                  <a:schemeClr val="tx1"/>
                </a:solidFill>
              </a:rPr>
              <a:t>.</a:t>
            </a:r>
            <a:br>
              <a:rPr lang="tr-TR" dirty="0" smtClean="0">
                <a:solidFill>
                  <a:schemeClr val="tx1"/>
                </a:solidFill>
              </a:rPr>
            </a:br>
            <a:endParaRPr lang="tr-TR" dirty="0" smtClean="0">
              <a:solidFill>
                <a:schemeClr val="tx1"/>
              </a:solidFill>
            </a:endParaRPr>
          </a:p>
          <a:p>
            <a:r>
              <a:rPr lang="tr-TR" dirty="0" err="1" smtClean="0">
                <a:solidFill>
                  <a:schemeClr val="tx1"/>
                </a:solidFill>
              </a:rPr>
              <a:t>Example</a:t>
            </a:r>
            <a:r>
              <a:rPr lang="tr-TR" dirty="0" smtClean="0">
                <a:solidFill>
                  <a:schemeClr val="tx1"/>
                </a:solidFill>
              </a:rPr>
              <a:t>: </a:t>
            </a:r>
            <a:r>
              <a:rPr lang="en-US" b="1" i="1" u="sng" dirty="0" smtClean="0">
                <a:solidFill>
                  <a:schemeClr val="tx1"/>
                </a:solidFill>
              </a:rPr>
              <a:t>"I </a:t>
            </a:r>
            <a:r>
              <a:rPr lang="en-US" b="1" i="1" u="sng" dirty="0">
                <a:solidFill>
                  <a:schemeClr val="tx1"/>
                </a:solidFill>
              </a:rPr>
              <a:t>asked the little prince, 'What is your story?'"</a:t>
            </a:r>
          </a:p>
          <a:p>
            <a:endParaRPr lang="tr-TR" b="1" dirty="0">
              <a:solidFill>
                <a:schemeClr val="tx1"/>
              </a:solidFill>
            </a:endParaRPr>
          </a:p>
        </p:txBody>
      </p:sp>
    </p:spTree>
    <p:extLst>
      <p:ext uri="{BB962C8B-B14F-4D97-AF65-F5344CB8AC3E}">
        <p14:creationId xmlns:p14="http://schemas.microsoft.com/office/powerpoint/2010/main" val="143296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Üst Düzey">
  <a:themeElements>
    <a:clrScheme name="Üst Düzey">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Üst Düzey">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Üst Düzey">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326</TotalTime>
  <Words>812</Words>
  <Application>Microsoft Office PowerPoint</Application>
  <PresentationFormat>Ekran Gösterisi (4:3)</PresentationFormat>
  <Paragraphs>125</Paragraphs>
  <Slides>23</Slides>
  <Notes>0</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Üst Düzey</vt:lpstr>
      <vt:lpstr> «Introduction to Literature»   ING-404</vt:lpstr>
      <vt:lpstr>Literary Studies and Its Importance</vt:lpstr>
      <vt:lpstr>Literary Studies and Its Importance</vt:lpstr>
      <vt:lpstr>        «General Literary Terms» What do you think these words mean?</vt:lpstr>
      <vt:lpstr>Literature</vt:lpstr>
      <vt:lpstr>PowerPoint Sunusu</vt:lpstr>
      <vt:lpstr>Genre</vt:lpstr>
      <vt:lpstr>Narrative</vt:lpstr>
      <vt:lpstr>PowerPoint Sunusu</vt:lpstr>
      <vt:lpstr>PowerPoint Sunusu</vt:lpstr>
      <vt:lpstr>Plot</vt:lpstr>
      <vt:lpstr>Theme</vt:lpstr>
      <vt:lpstr>Character</vt:lpstr>
      <vt:lpstr>Setting</vt:lpstr>
      <vt:lpstr>Symbolism</vt:lpstr>
      <vt:lpstr>PowerPoint Sunusu</vt:lpstr>
      <vt:lpstr>Motif</vt:lpstr>
      <vt:lpstr>Allegory</vt:lpstr>
      <vt:lpstr>Allegory</vt:lpstr>
      <vt:lpstr>Metaphor</vt:lpstr>
      <vt:lpstr>Metaphor</vt:lpstr>
      <vt:lpstr>  Simile</vt:lpstr>
      <vt:lpstr>Hyperbole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«Exploring Literary Terms in English &amp; Turkish Literature»   ING-404</dc:title>
  <dc:creator>Merih ÖZBAYRAK</dc:creator>
  <cp:lastModifiedBy>Merih ÖZBAYRAK</cp:lastModifiedBy>
  <cp:revision>20</cp:revision>
  <dcterms:created xsi:type="dcterms:W3CDTF">2025-02-14T10:57:26Z</dcterms:created>
  <dcterms:modified xsi:type="dcterms:W3CDTF">2025-02-19T06:59:23Z</dcterms:modified>
</cp:coreProperties>
</file>