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13.10.2021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13.10.2021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13.10.2021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13.10.2021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13.10.2021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13.10.2021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13.10.2021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13.10.2021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13.10.2021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13.10.2021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13.10.2021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13.10.2021</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0"/>
            <a:ext cx="7543800" cy="3324200"/>
          </a:xfrm>
        </p:spPr>
        <p:txBody>
          <a:bodyPr/>
          <a:lstStyle/>
          <a:p>
            <a:pPr algn="ctr"/>
            <a:r>
              <a:rPr lang="tr-TR" sz="3600" b="1" dirty="0"/>
              <a:t>TEBLİGATIN ÖNEMİ, </a:t>
            </a:r>
            <a:br>
              <a:rPr lang="tr-TR" sz="3600" b="1" dirty="0"/>
            </a:br>
            <a:r>
              <a:rPr lang="tr-TR" sz="3600" b="1" dirty="0"/>
              <a:t>HUKUKİ NİTELİĞİ</a:t>
            </a:r>
            <a:br>
              <a:rPr lang="tr-TR" sz="3600" b="1" dirty="0"/>
            </a:br>
            <a:r>
              <a:rPr lang="tr-TR" sz="3600" b="1" dirty="0"/>
              <a:t>VE </a:t>
            </a:r>
            <a:br>
              <a:rPr lang="tr-TR" sz="3600" b="1" dirty="0"/>
            </a:br>
            <a:r>
              <a:rPr lang="tr-TR" sz="3600" b="1" dirty="0"/>
              <a:t>TEBLİĞ KURALLARINA UYGUN</a:t>
            </a:r>
            <a:br>
              <a:rPr lang="tr-TR" sz="3600" b="1" dirty="0"/>
            </a:br>
            <a:r>
              <a:rPr lang="tr-TR" sz="3600" b="1" dirty="0"/>
              <a:t>DAVRANILDIĞININ İLGİLİ MERCİ</a:t>
            </a:r>
            <a:br>
              <a:rPr lang="tr-TR" sz="3600" b="1" dirty="0"/>
            </a:br>
            <a:r>
              <a:rPr lang="tr-TR" sz="3600" b="1" dirty="0"/>
              <a:t>TARAFINDAN KENDİLİĞİNDEN</a:t>
            </a:r>
            <a:br>
              <a:rPr lang="tr-TR" sz="3600" b="1" dirty="0"/>
            </a:br>
            <a:r>
              <a:rPr lang="tr-TR" sz="3600" b="1" dirty="0"/>
              <a:t>DİKKATE ALINMASI</a:t>
            </a:r>
          </a:p>
        </p:txBody>
      </p:sp>
    </p:spTree>
    <p:extLst>
      <p:ext uri="{BB962C8B-B14F-4D97-AF65-F5344CB8AC3E}">
        <p14:creationId xmlns:p14="http://schemas.microsoft.com/office/powerpoint/2010/main" val="845626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7620000" cy="5492080"/>
          </a:xfrm>
        </p:spPr>
        <p:txBody>
          <a:bodyPr>
            <a:normAutofit fontScale="92500" lnSpcReduction="10000"/>
          </a:bodyPr>
          <a:lstStyle/>
          <a:p>
            <a:pPr algn="just"/>
            <a:r>
              <a:rPr lang="tr-TR" dirty="0"/>
              <a:t>Tebliği yapan mercii---tebliğ evrakını doğru şekilde muhataba ulaştırmalıdır. </a:t>
            </a:r>
          </a:p>
          <a:p>
            <a:pPr algn="just"/>
            <a:endParaRPr lang="tr-TR" dirty="0"/>
          </a:p>
          <a:p>
            <a:pPr algn="just"/>
            <a:r>
              <a:rPr lang="tr-TR" dirty="0"/>
              <a:t>Tebliği yapan merciin tebliği yapmaması, bir işlemin süreye bağlı olduğu ve buna uygun tebliğ yapamayacağının anlaşıldığı durumlarda tebliğ evrakını kabul etmemesi, usulüne göre yapılan tebliğlerde tebliğ parçasının tebliği çıkaran mercie geri dönmesini sağlaması gerekir.</a:t>
            </a:r>
          </a:p>
          <a:p>
            <a:pPr marL="114300" indent="0" algn="just">
              <a:buNone/>
            </a:pPr>
            <a:endParaRPr lang="tr-TR" dirty="0"/>
          </a:p>
          <a:p>
            <a:pPr algn="just"/>
            <a:r>
              <a:rPr lang="tr-TR" b="1" dirty="0"/>
              <a:t>Tebligat İşletme Usul ve Esasları m. 14/1/(ğ)</a:t>
            </a:r>
            <a:r>
              <a:rPr lang="tr-TR" dirty="0"/>
              <a:t>----tebliği yapacak merciin tebliğ evrak ve zarfını inceleme hakkı.</a:t>
            </a:r>
          </a:p>
          <a:p>
            <a:pPr algn="just"/>
            <a:endParaRPr lang="tr-TR" dirty="0"/>
          </a:p>
          <a:p>
            <a:pPr marL="114300" indent="0" algn="just">
              <a:buNone/>
            </a:pPr>
            <a:r>
              <a:rPr lang="tr-TR" dirty="0"/>
              <a:t>--- Bir kişi kendisine yapılacak tebliğin kabulü için bir başkasını yetkilendirebilir mi??? </a:t>
            </a:r>
            <a:r>
              <a:rPr lang="tr-TR" b="1" dirty="0"/>
              <a:t>(</a:t>
            </a:r>
            <a:r>
              <a:rPr lang="tr-TR" b="1" dirty="0" err="1"/>
              <a:t>Teb</a:t>
            </a:r>
            <a:r>
              <a:rPr lang="tr-TR" b="1" dirty="0"/>
              <a:t>. K. m.47)--- </a:t>
            </a:r>
            <a:r>
              <a:rPr lang="tr-TR" b="1" i="1" dirty="0"/>
              <a:t>«</a:t>
            </a:r>
            <a:r>
              <a:rPr lang="tr-TR" i="1" dirty="0"/>
              <a:t>Birden ziyade şahsı temsil eden kimseye tebliğ olunacak evrakın ancak bir nüshası verilir. Şu kadar ki, yalnız evrakı tebellüğ için tevkil olunan kimseyi temsil ettiği şahısların adedi kadar nüsha verilmek lazımdır.»</a:t>
            </a:r>
          </a:p>
        </p:txBody>
      </p:sp>
    </p:spTree>
    <p:extLst>
      <p:ext uri="{BB962C8B-B14F-4D97-AF65-F5344CB8AC3E}">
        <p14:creationId xmlns:p14="http://schemas.microsoft.com/office/powerpoint/2010/main" val="460988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dirty="0"/>
              <a:t>Açılan davada davalı B. Ltd. Şti. aleyhine karar verilmiş olup, verilen karar şirkete tebliğe çıkarılmıştır. Tebliğ evrakı, araştırma yapılmaksızın doğrudan şirketin girişindeki danışma kısmında oturan </a:t>
            </a:r>
            <a:r>
              <a:rPr lang="tr-TR" u="sng" dirty="0"/>
              <a:t>Sekreter S’ye </a:t>
            </a:r>
            <a:r>
              <a:rPr lang="tr-TR" dirty="0">
                <a:highlight>
                  <a:srgbClr val="FFFF00"/>
                </a:highlight>
              </a:rPr>
              <a:t>02.02.2018</a:t>
            </a:r>
            <a:r>
              <a:rPr lang="tr-TR" dirty="0"/>
              <a:t> tarihinde teslim edilmiştir. S, çalıştığı kısım amirliğine tebliği bir sonraki gün teslim etmiş, ilgili kısım amirliği de 03.02.2018 tarihinde iş gezisine giden şirket müdürü Erkan’ın iş gezisinden döneceği </a:t>
            </a:r>
            <a:r>
              <a:rPr lang="tr-TR" dirty="0">
                <a:highlight>
                  <a:srgbClr val="FFFF00"/>
                </a:highlight>
              </a:rPr>
              <a:t>04.03.2018</a:t>
            </a:r>
            <a:r>
              <a:rPr lang="tr-TR" dirty="0"/>
              <a:t> tarihini beklemiş ve tebliğ evrakını söz konusu tarihte Erkan’a ulaştırmıştır.</a:t>
            </a:r>
          </a:p>
          <a:p>
            <a:pPr algn="just"/>
            <a:endParaRPr lang="tr-TR" dirty="0"/>
          </a:p>
          <a:p>
            <a:pPr marL="114300" indent="0" algn="just">
              <a:buNone/>
            </a:pPr>
            <a:r>
              <a:rPr lang="tr-TR" b="1" dirty="0"/>
              <a:t>SORU: </a:t>
            </a:r>
            <a:r>
              <a:rPr lang="tr-TR" dirty="0"/>
              <a:t>Hüküm aleyhine olan şirket müdürü Erkan, hükme karşı kanun yoluna başvurabilir mi?</a:t>
            </a:r>
          </a:p>
        </p:txBody>
      </p:sp>
    </p:spTree>
    <p:extLst>
      <p:ext uri="{BB962C8B-B14F-4D97-AF65-F5344CB8AC3E}">
        <p14:creationId xmlns:p14="http://schemas.microsoft.com/office/powerpoint/2010/main" val="591198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normAutofit/>
          </a:bodyPr>
          <a:lstStyle/>
          <a:p>
            <a:pPr algn="just"/>
            <a:r>
              <a:rPr lang="tr-TR" dirty="0"/>
              <a:t>İcra dairesi, takip talebinde borçlu gözüken Mustafa’ya ödeme emrinin tebliği işlemini takip talebinde gösterilen adrese çıkarmıştır. Ödeme emri </a:t>
            </a:r>
            <a:r>
              <a:rPr lang="tr-TR" dirty="0">
                <a:highlight>
                  <a:srgbClr val="FFFF00"/>
                </a:highlight>
              </a:rPr>
              <a:t>02.04.2018 </a:t>
            </a:r>
            <a:r>
              <a:rPr lang="tr-TR" dirty="0"/>
              <a:t>tarihinde Mustafa’nın bilinen adresinde </a:t>
            </a:r>
            <a:r>
              <a:rPr lang="tr-TR" u="sng" dirty="0"/>
              <a:t>ev arkadaşı Suat’a </a:t>
            </a:r>
            <a:r>
              <a:rPr lang="tr-TR" i="1" dirty="0"/>
              <a:t>“Mustafa </a:t>
            </a:r>
            <a:r>
              <a:rPr lang="tr-TR" i="1" u="sng" dirty="0" err="1"/>
              <a:t>Erasmus</a:t>
            </a:r>
            <a:r>
              <a:rPr lang="tr-TR" i="1" u="sng" dirty="0"/>
              <a:t> Programı kapsamında </a:t>
            </a:r>
            <a:r>
              <a:rPr lang="tr-TR" i="1" u="sng" dirty="0" err="1"/>
              <a:t>Polanya’ya</a:t>
            </a:r>
            <a:r>
              <a:rPr lang="tr-TR" i="1" u="sng" dirty="0"/>
              <a:t> gitti,</a:t>
            </a:r>
            <a:r>
              <a:rPr lang="tr-TR" i="1" dirty="0"/>
              <a:t> altı ay sonra gelecek. Ben ev arkadaşı Suat B’yim” </a:t>
            </a:r>
            <a:r>
              <a:rPr lang="tr-TR" dirty="0"/>
              <a:t>ibaresini barındıran mazbata ile tebliğ edilir. </a:t>
            </a:r>
            <a:r>
              <a:rPr lang="tr-TR" u="sng" dirty="0"/>
              <a:t>Sekiz gün sonra </a:t>
            </a:r>
            <a:r>
              <a:rPr lang="tr-TR" dirty="0"/>
              <a:t>aynı eve yapılan hacizde Mustafa’ya ait piyano haczedilir ve bir ay sonra satılır.</a:t>
            </a:r>
          </a:p>
          <a:p>
            <a:pPr marL="114300" indent="0" algn="just">
              <a:buNone/>
            </a:pPr>
            <a:endParaRPr lang="tr-TR" dirty="0"/>
          </a:p>
          <a:p>
            <a:pPr marL="114300" indent="0" algn="just">
              <a:buNone/>
            </a:pPr>
            <a:r>
              <a:rPr lang="tr-TR" b="1" dirty="0"/>
              <a:t>SORU-II: </a:t>
            </a:r>
            <a:r>
              <a:rPr lang="tr-TR" dirty="0"/>
              <a:t>Mustafa, 1 Ekim 2018 tarihinde yurda geri döndüğünde yapılan işlemlerin haksız olduğunu ileri sürerek piyanosuna kavuşabilir mi?</a:t>
            </a:r>
          </a:p>
        </p:txBody>
      </p:sp>
    </p:spTree>
    <p:extLst>
      <p:ext uri="{BB962C8B-B14F-4D97-AF65-F5344CB8AC3E}">
        <p14:creationId xmlns:p14="http://schemas.microsoft.com/office/powerpoint/2010/main" val="389315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836712"/>
            <a:ext cx="7620000" cy="5564088"/>
          </a:xfrm>
        </p:spPr>
        <p:txBody>
          <a:bodyPr/>
          <a:lstStyle/>
          <a:p>
            <a:r>
              <a:rPr lang="tr-TR" dirty="0"/>
              <a:t>Tebligat işlemlerinde şekli kurallara uygunluk.</a:t>
            </a:r>
          </a:p>
          <a:p>
            <a:pPr marL="114300" indent="0">
              <a:buNone/>
            </a:pPr>
            <a:endParaRPr lang="tr-TR" dirty="0"/>
          </a:p>
          <a:p>
            <a:r>
              <a:rPr lang="tr-TR" dirty="0"/>
              <a:t>Gönderi konusunun taşıdığı önem</a:t>
            </a:r>
          </a:p>
          <a:p>
            <a:pPr marL="114300" indent="0">
              <a:buNone/>
            </a:pPr>
            <a:endParaRPr lang="tr-TR" dirty="0"/>
          </a:p>
          <a:p>
            <a:r>
              <a:rPr lang="tr-TR" dirty="0"/>
              <a:t>Tebliğin amacı---geçerli bir tebligat neticesinde doğan sonuçlar</a:t>
            </a:r>
          </a:p>
          <a:p>
            <a:pPr marL="114300" indent="0">
              <a:buNone/>
            </a:pPr>
            <a:endParaRPr lang="tr-TR" dirty="0"/>
          </a:p>
          <a:p>
            <a:r>
              <a:rPr lang="tr-TR" dirty="0"/>
              <a:t>ÖRN: olağan vade----ihtar---temerrüt</a:t>
            </a:r>
          </a:p>
          <a:p>
            <a:pPr marL="114300" indent="0">
              <a:buNone/>
            </a:pPr>
            <a:endParaRPr lang="tr-TR" dirty="0"/>
          </a:p>
          <a:p>
            <a:r>
              <a:rPr lang="tr-TR" dirty="0"/>
              <a:t>Adil yargılanma hakkı ve hukuki dinlenilme hakkı ile tebligat bağlantısı</a:t>
            </a:r>
          </a:p>
          <a:p>
            <a:pPr marL="114300" indent="0">
              <a:buNone/>
            </a:pPr>
            <a:endParaRPr lang="tr-TR" dirty="0"/>
          </a:p>
          <a:p>
            <a:r>
              <a:rPr lang="tr-TR" dirty="0"/>
              <a:t>Dava ve takiplerde tebligatın önemi</a:t>
            </a:r>
          </a:p>
        </p:txBody>
      </p:sp>
    </p:spTree>
    <p:extLst>
      <p:ext uri="{BB962C8B-B14F-4D97-AF65-F5344CB8AC3E}">
        <p14:creationId xmlns:p14="http://schemas.microsoft.com/office/powerpoint/2010/main" val="3798895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OLAY-III</a:t>
            </a:r>
          </a:p>
        </p:txBody>
      </p:sp>
      <p:sp>
        <p:nvSpPr>
          <p:cNvPr id="3" name="İçerik Yer Tutucusu 2"/>
          <p:cNvSpPr>
            <a:spLocks noGrp="1"/>
          </p:cNvSpPr>
          <p:nvPr>
            <p:ph idx="1"/>
          </p:nvPr>
        </p:nvSpPr>
        <p:spPr/>
        <p:txBody>
          <a:bodyPr>
            <a:normAutofit fontScale="92500"/>
          </a:bodyPr>
          <a:lstStyle/>
          <a:p>
            <a:pPr algn="just"/>
            <a:r>
              <a:rPr lang="tr-TR" dirty="0"/>
              <a:t>Ali, Bartu’ya açtığı davayı kazanır. Bartu bir para borcu ödemeye </a:t>
            </a:r>
            <a:r>
              <a:rPr lang="tr-TR" dirty="0" err="1"/>
              <a:t>mâhkum</a:t>
            </a:r>
            <a:r>
              <a:rPr lang="tr-TR" dirty="0"/>
              <a:t> edilir. Bartu davayı kaybettikten sonra ilamda yazılı adresi olan Menekşe Sokak’tan taşınır ve anneannesi Gülsüm’ün İzmir Buca’daki ev adresine taşındığını, noter vasıtasıyla Ali’ye bildirir. 3 ay sonra Ali, Bartu’nun Menekşe Sokak’taki adresini göstermek suretiyle bu defa alacağının ferilerine yönelik yeni bir dava açar, dava dilekçesi Menekşe Sokak adresine gönderilir; fakat tebligat yapılamaz. Bu defa MERNİS araştırması yapılır; fakat bu araştırmadan sonuç alınamayınca ilan suretiyle tebliğ yapılarak neticede Bartu aleyhine hüküm kurulur. Bartu E-devlet şifresi edinerek UYAP Vatandaş </a:t>
            </a:r>
            <a:r>
              <a:rPr lang="tr-TR" dirty="0" err="1"/>
              <a:t>portalına</a:t>
            </a:r>
            <a:r>
              <a:rPr lang="tr-TR" dirty="0"/>
              <a:t> giriş yaptığı gün dört ay evvel aleyhine bir karar verildiğini ve kararın kesinleştiğini öğrenir.</a:t>
            </a:r>
          </a:p>
          <a:p>
            <a:pPr marL="114300" indent="0">
              <a:buNone/>
            </a:pPr>
            <a:endParaRPr lang="tr-TR" dirty="0"/>
          </a:p>
          <a:p>
            <a:pPr marL="114300" indent="0" algn="just">
              <a:buNone/>
            </a:pPr>
            <a:r>
              <a:rPr lang="tr-TR" b="1" dirty="0"/>
              <a:t>SORU-III: </a:t>
            </a:r>
            <a:r>
              <a:rPr lang="tr-TR" dirty="0"/>
              <a:t>Bartu’nun buradaki mağduriyetini nasıl açıklarsınız ve ne yapmasını tavsiye edersiniz?</a:t>
            </a:r>
          </a:p>
        </p:txBody>
      </p:sp>
    </p:spTree>
    <p:extLst>
      <p:ext uri="{BB962C8B-B14F-4D97-AF65-F5344CB8AC3E}">
        <p14:creationId xmlns:p14="http://schemas.microsoft.com/office/powerpoint/2010/main" val="3984631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OLAY-IV</a:t>
            </a:r>
          </a:p>
        </p:txBody>
      </p:sp>
      <p:sp>
        <p:nvSpPr>
          <p:cNvPr id="3" name="İçerik Yer Tutucusu 2"/>
          <p:cNvSpPr>
            <a:spLocks noGrp="1"/>
          </p:cNvSpPr>
          <p:nvPr>
            <p:ph idx="1"/>
          </p:nvPr>
        </p:nvSpPr>
        <p:spPr/>
        <p:txBody>
          <a:bodyPr>
            <a:normAutofit/>
          </a:bodyPr>
          <a:lstStyle/>
          <a:p>
            <a:pPr algn="just"/>
            <a:r>
              <a:rPr lang="tr-TR" dirty="0"/>
              <a:t>Öğrenci B, sınavda kopya çekerken fark edilmiş ve hakkında disiplin soruşturması başlatılmıştır. Disiplin soruşturmasını yürütmesi amacıyla okulun disiplin kurulu görevlendirilmiş ve görevlendirme </a:t>
            </a:r>
            <a:r>
              <a:rPr lang="tr-TR" u="sng" dirty="0"/>
              <a:t>Disiplin Kurulu üyelerine 15.05.2018 tarihinde tebliğ edilmiştir.</a:t>
            </a:r>
            <a:r>
              <a:rPr lang="tr-TR" dirty="0"/>
              <a:t> Öte taraftan disiplin kurulu üyesi Canan, Burdur yolunda hız kurallarına uymadığını aynı gün evine tebliğ edilen </a:t>
            </a:r>
            <a:r>
              <a:rPr lang="tr-TR" u="sng" dirty="0"/>
              <a:t>trafik cezasıyla </a:t>
            </a:r>
            <a:r>
              <a:rPr lang="tr-TR" dirty="0"/>
              <a:t>öğrenir.</a:t>
            </a:r>
          </a:p>
          <a:p>
            <a:pPr marL="114300" indent="0">
              <a:buNone/>
            </a:pPr>
            <a:endParaRPr lang="tr-TR" dirty="0"/>
          </a:p>
          <a:p>
            <a:pPr marL="114300" indent="0" algn="just">
              <a:buNone/>
            </a:pPr>
            <a:r>
              <a:rPr lang="tr-TR" b="1" dirty="0"/>
              <a:t>SORU-IV: </a:t>
            </a:r>
            <a:r>
              <a:rPr lang="tr-TR" dirty="0"/>
              <a:t>Somut olaya göre yapılan tebligat işlemleri idari bir işlem midir?</a:t>
            </a:r>
          </a:p>
        </p:txBody>
      </p:sp>
    </p:spTree>
    <p:extLst>
      <p:ext uri="{BB962C8B-B14F-4D97-AF65-F5344CB8AC3E}">
        <p14:creationId xmlns:p14="http://schemas.microsoft.com/office/powerpoint/2010/main" val="1223308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84784"/>
            <a:ext cx="7620000" cy="4916016"/>
          </a:xfrm>
        </p:spPr>
        <p:txBody>
          <a:bodyPr/>
          <a:lstStyle/>
          <a:p>
            <a:r>
              <a:rPr lang="tr-TR" dirty="0"/>
              <a:t>Şekli bir hukuk dalı</a:t>
            </a:r>
          </a:p>
          <a:p>
            <a:pPr algn="just"/>
            <a:r>
              <a:rPr lang="tr-TR" dirty="0"/>
              <a:t>Bir tanığın davetiyesinin nasıl yapılacağı, </a:t>
            </a:r>
          </a:p>
          <a:p>
            <a:pPr algn="just"/>
            <a:r>
              <a:rPr lang="tr-TR" dirty="0"/>
              <a:t>verilen bir hükmün nasıl bildirileceği, </a:t>
            </a:r>
          </a:p>
          <a:p>
            <a:pPr algn="just"/>
            <a:r>
              <a:rPr lang="tr-TR" dirty="0"/>
              <a:t>açılan bir davadan davalının haberdar edilmesi, </a:t>
            </a:r>
          </a:p>
          <a:p>
            <a:pPr algn="just"/>
            <a:r>
              <a:rPr lang="tr-TR" dirty="0"/>
              <a:t>açılan davanın yürütülmesine ilişkin kurallar </a:t>
            </a:r>
          </a:p>
          <a:p>
            <a:pPr algn="just"/>
            <a:r>
              <a:rPr lang="tr-TR" dirty="0"/>
              <a:t>bir idari kararın alınması gibi şeklidir. </a:t>
            </a:r>
          </a:p>
          <a:p>
            <a:pPr algn="just"/>
            <a:r>
              <a:rPr lang="tr-TR" dirty="0"/>
              <a:t>Bu şekle muhatap ayırımı yapılmaksızın </a:t>
            </a:r>
            <a:r>
              <a:rPr lang="tr-TR" b="1" dirty="0"/>
              <a:t>bütün ayrıntılarıyla uyuluyor olması</a:t>
            </a:r>
            <a:r>
              <a:rPr lang="tr-TR" dirty="0"/>
              <a:t>, hem </a:t>
            </a:r>
            <a:r>
              <a:rPr lang="tr-TR" u="sng" dirty="0"/>
              <a:t>keyfiliğin önüne geçmekte </a:t>
            </a:r>
            <a:r>
              <a:rPr lang="tr-TR" dirty="0"/>
              <a:t>hem de </a:t>
            </a:r>
            <a:r>
              <a:rPr lang="tr-TR" u="sng" dirty="0"/>
              <a:t>hukukun objektif uygulanmasına </a:t>
            </a:r>
            <a:r>
              <a:rPr lang="tr-TR" dirty="0"/>
              <a:t>katkı sağlamaktadır</a:t>
            </a:r>
          </a:p>
        </p:txBody>
      </p:sp>
    </p:spTree>
    <p:extLst>
      <p:ext uri="{BB962C8B-B14F-4D97-AF65-F5344CB8AC3E}">
        <p14:creationId xmlns:p14="http://schemas.microsoft.com/office/powerpoint/2010/main" val="3829259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 V</a:t>
            </a:r>
          </a:p>
        </p:txBody>
      </p:sp>
      <p:sp>
        <p:nvSpPr>
          <p:cNvPr id="3" name="İçerik Yer Tutucusu 2"/>
          <p:cNvSpPr>
            <a:spLocks noGrp="1"/>
          </p:cNvSpPr>
          <p:nvPr>
            <p:ph idx="1"/>
          </p:nvPr>
        </p:nvSpPr>
        <p:spPr/>
        <p:txBody>
          <a:bodyPr/>
          <a:lstStyle/>
          <a:p>
            <a:pPr algn="just"/>
            <a:r>
              <a:rPr lang="tr-TR" dirty="0"/>
              <a:t>Davalı Ayhan’a tebliğe çıkarılan dava dilekçesinin mazbatası dosyaya girmiş olup, mazbatadaki “davalı Ayhan’ın evde olmaması sebebiyle komşusu Döne’ye teslim edilmiştir” ifadesi mahkeme başkanı Haluk’un dikkatini çeker.</a:t>
            </a:r>
          </a:p>
          <a:p>
            <a:pPr marL="114300" indent="0">
              <a:buNone/>
            </a:pPr>
            <a:endParaRPr lang="tr-TR" dirty="0"/>
          </a:p>
          <a:p>
            <a:pPr marL="114300" indent="0">
              <a:buNone/>
            </a:pPr>
            <a:endParaRPr lang="tr-TR" dirty="0"/>
          </a:p>
          <a:p>
            <a:pPr marL="114300" indent="0">
              <a:buNone/>
            </a:pPr>
            <a:r>
              <a:rPr lang="tr-TR" b="1" dirty="0"/>
              <a:t>SORU-V: </a:t>
            </a:r>
            <a:r>
              <a:rPr lang="tr-TR" dirty="0"/>
              <a:t>Haluk tebligattaki bu usulsüzlüğü kendiliğinden dikkate</a:t>
            </a:r>
          </a:p>
          <a:p>
            <a:pPr marL="114300" indent="0">
              <a:buNone/>
            </a:pPr>
            <a:r>
              <a:rPr lang="tr-TR" dirty="0"/>
              <a:t>alarak tebliğin yeniden gönderilmesine karar verebilir mi? Tebliğ evrakının, zarfın içinde olmaması ihtimalini de değerlendiriniz.</a:t>
            </a:r>
          </a:p>
        </p:txBody>
      </p:sp>
    </p:spTree>
    <p:extLst>
      <p:ext uri="{BB962C8B-B14F-4D97-AF65-F5344CB8AC3E}">
        <p14:creationId xmlns:p14="http://schemas.microsoft.com/office/powerpoint/2010/main" val="2191346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fontScale="92500"/>
          </a:bodyPr>
          <a:lstStyle/>
          <a:p>
            <a:pPr algn="just"/>
            <a:r>
              <a:rPr lang="tr-TR" b="1" dirty="0"/>
              <a:t>Şekli kurallar olan tebligat hükümlerine uygunluk</a:t>
            </a:r>
            <a:r>
              <a:rPr lang="tr-TR" dirty="0"/>
              <a:t>--- </a:t>
            </a:r>
            <a:r>
              <a:rPr lang="tr-TR" u="sng" dirty="0"/>
              <a:t>tebliği çıkaran merci</a:t>
            </a:r>
            <a:r>
              <a:rPr lang="tr-TR" dirty="0"/>
              <a:t> ve </a:t>
            </a:r>
            <a:r>
              <a:rPr lang="tr-TR" u="sng" dirty="0"/>
              <a:t>tebligatı yapan merci </a:t>
            </a:r>
            <a:r>
              <a:rPr lang="tr-TR" dirty="0"/>
              <a:t>tarafından dikkate alınmalıdır.</a:t>
            </a:r>
          </a:p>
          <a:p>
            <a:pPr marL="114300" indent="0" algn="just">
              <a:buNone/>
            </a:pPr>
            <a:endParaRPr lang="tr-TR" dirty="0"/>
          </a:p>
          <a:p>
            <a:pPr algn="just"/>
            <a:r>
              <a:rPr lang="tr-TR" b="1" dirty="0"/>
              <a:t>Tebliğ çıkaran merciin</a:t>
            </a:r>
            <a:r>
              <a:rPr lang="tr-TR" dirty="0"/>
              <a:t>, tebligat zarfına tebliğ evrakını koymayı </a:t>
            </a:r>
            <a:r>
              <a:rPr lang="tr-TR" u="sng" dirty="0"/>
              <a:t>unutmamış olması </a:t>
            </a:r>
            <a:r>
              <a:rPr lang="tr-TR" dirty="0"/>
              <a:t>-------- bilgilendirme </a:t>
            </a:r>
          </a:p>
          <a:p>
            <a:pPr algn="just"/>
            <a:endParaRPr lang="tr-TR" dirty="0"/>
          </a:p>
          <a:p>
            <a:pPr algn="just"/>
            <a:r>
              <a:rPr lang="tr-TR" dirty="0"/>
              <a:t>Tebliği çıkaran memurun, tebliğ zarfına tebliğ etmeye çalıştığı işlem veya kararı koymaması----muhatabın işlemden veya karardan haberdar edilmemiş olması</a:t>
            </a:r>
          </a:p>
          <a:p>
            <a:pPr marL="114300" indent="0" algn="just">
              <a:buNone/>
            </a:pPr>
            <a:endParaRPr lang="tr-TR" dirty="0"/>
          </a:p>
          <a:p>
            <a:pPr algn="just"/>
            <a:r>
              <a:rPr lang="tr-TR" dirty="0"/>
              <a:t>Bu hususta Yargıtay yaklaşımı??</a:t>
            </a:r>
          </a:p>
          <a:p>
            <a:pPr algn="just"/>
            <a:endParaRPr lang="tr-TR" dirty="0"/>
          </a:p>
          <a:p>
            <a:pPr algn="just"/>
            <a:r>
              <a:rPr lang="tr-TR" dirty="0"/>
              <a:t>Tebliği çıkaran merciin kendiliğinden dikkate alacağı hususlar:</a:t>
            </a:r>
          </a:p>
          <a:p>
            <a:pPr marL="114300" indent="0" algn="just">
              <a:buNone/>
            </a:pPr>
            <a:r>
              <a:rPr lang="tr-TR" dirty="0"/>
              <a:t>	a) tebliğ evrakını usulüne uygun hazırlamak</a:t>
            </a:r>
          </a:p>
          <a:p>
            <a:pPr marL="114300" indent="0" algn="just">
              <a:buNone/>
            </a:pPr>
            <a:r>
              <a:rPr lang="tr-TR" dirty="0"/>
              <a:t>	b)tebliğ yapacak mercie teslim etmek </a:t>
            </a:r>
          </a:p>
          <a:p>
            <a:pPr marL="114300" indent="0" algn="just">
              <a:buNone/>
            </a:pPr>
            <a:r>
              <a:rPr lang="tr-TR" dirty="0"/>
              <a:t>	c) tebliğ evrakının usulüne uygun tebliğ edilip edilmediği</a:t>
            </a:r>
          </a:p>
        </p:txBody>
      </p:sp>
    </p:spTree>
    <p:extLst>
      <p:ext uri="{BB962C8B-B14F-4D97-AF65-F5344CB8AC3E}">
        <p14:creationId xmlns:p14="http://schemas.microsoft.com/office/powerpoint/2010/main" val="20070551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489</TotalTime>
  <Words>778</Words>
  <Application>Microsoft Office PowerPoint</Application>
  <PresentationFormat>Ekran Gösterisi (4:3)</PresentationFormat>
  <Paragraphs>60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Cambria</vt:lpstr>
      <vt:lpstr>Bitişiklik</vt:lpstr>
      <vt:lpstr>TEBLİGATIN ÖNEMİ,  HUKUKİ NİTELİĞİ VE  TEBLİĞ KURALLARINA UYGUN DAVRANILDIĞININ İLGİLİ MERCİ TARAFINDAN KENDİLİĞİNDEN DİKKATE ALINMASI</vt:lpstr>
      <vt:lpstr>OLAY-I</vt:lpstr>
      <vt:lpstr>OLAY-II</vt:lpstr>
      <vt:lpstr>PowerPoint Sunusu</vt:lpstr>
      <vt:lpstr>OLAY-III</vt:lpstr>
      <vt:lpstr>OLAY-IV</vt:lpstr>
      <vt:lpstr>PowerPoint Sunusu</vt:lpstr>
      <vt:lpstr>OLAY- V</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Nurdan</cp:lastModifiedBy>
  <cp:revision>16</cp:revision>
  <dcterms:created xsi:type="dcterms:W3CDTF">2021-09-07T20:03:52Z</dcterms:created>
  <dcterms:modified xsi:type="dcterms:W3CDTF">2021-10-13T12:54:33Z</dcterms:modified>
</cp:coreProperties>
</file>