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7" r:id="rId2"/>
    <p:sldId id="258" r:id="rId3"/>
    <p:sldId id="259" r:id="rId4"/>
    <p:sldId id="261" r:id="rId5"/>
    <p:sldId id="262" r:id="rId6"/>
    <p:sldId id="263" r:id="rId7"/>
    <p:sldId id="264" r:id="rId8"/>
    <p:sldId id="265" r:id="rId9"/>
    <p:sldId id="266" r:id="rId10"/>
    <p:sldId id="268" r:id="rId11"/>
    <p:sldId id="269" r:id="rId12"/>
    <p:sldId id="270" r:id="rId13"/>
    <p:sldId id="267"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4" r:id="rId37"/>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6D9C3BC-21CF-4F71-9D13-3B0681A7BA1D}" type="datetimeFigureOut">
              <a:rPr lang="tr-TR" smtClean="0"/>
              <a:t>24.04.2025</a:t>
            </a:fld>
            <a:endParaRPr lang="tr-TR"/>
          </a:p>
        </p:txBody>
      </p:sp>
      <p:sp>
        <p:nvSpPr>
          <p:cNvPr id="4" name="Altbilgi Yer Tutucusu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D27CEF1-C11C-4558-B84B-FA573CE8B101}" type="slidenum">
              <a:rPr lang="tr-TR" smtClean="0"/>
              <a:t>‹#›</a:t>
            </a:fld>
            <a:endParaRPr lang="tr-TR"/>
          </a:p>
        </p:txBody>
      </p:sp>
    </p:spTree>
    <p:extLst>
      <p:ext uri="{BB962C8B-B14F-4D97-AF65-F5344CB8AC3E}">
        <p14:creationId xmlns:p14="http://schemas.microsoft.com/office/powerpoint/2010/main" val="98394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7CCD818-E9F4-4CBB-8802-8287CE921B6A}" type="datetimeFigureOut">
              <a:rPr lang="tr-TR" smtClean="0"/>
              <a:t>24.04.2025</a:t>
            </a:fld>
            <a:endParaRPr lang="tr-TR"/>
          </a:p>
        </p:txBody>
      </p:sp>
      <p:sp>
        <p:nvSpPr>
          <p:cNvPr id="4" name="Slayt Resmi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FE4EB97-5F9A-4806-B200-BB70100FE12A}" type="slidenum">
              <a:rPr lang="tr-TR" smtClean="0"/>
              <a:t>‹#›</a:t>
            </a:fld>
            <a:endParaRPr lang="tr-TR"/>
          </a:p>
        </p:txBody>
      </p:sp>
    </p:spTree>
    <p:extLst>
      <p:ext uri="{BB962C8B-B14F-4D97-AF65-F5344CB8AC3E}">
        <p14:creationId xmlns:p14="http://schemas.microsoft.com/office/powerpoint/2010/main" val="412272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F6F5F7FF-ECC1-4BD6-93D1-1FFDCB053527}" type="datetimeFigureOut">
              <a:rPr lang="tr-TR" smtClean="0"/>
              <a:t>24.04.2025</a:t>
            </a:fld>
            <a:endParaRPr lang="tr-TR"/>
          </a:p>
        </p:txBody>
      </p:sp>
      <p:sp>
        <p:nvSpPr>
          <p:cNvPr id="17" name="Altbilgi Yer Tutucusu 16"/>
          <p:cNvSpPr>
            <a:spLocks noGrp="1"/>
          </p:cNvSpPr>
          <p:nvPr>
            <p:ph type="ftr" sz="quarter" idx="11"/>
          </p:nvPr>
        </p:nvSpPr>
        <p:spPr>
          <a:xfrm>
            <a:off x="5410200" y="4205288"/>
            <a:ext cx="1295400" cy="457200"/>
          </a:xfrm>
        </p:spPr>
        <p:txBody>
          <a:bodyPr/>
          <a:lstStyle/>
          <a:p>
            <a:endParaRPr lang="tr-T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6B2F517-D47A-4B65-8629-CCDBA2D71D2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6F5F7FF-ECC1-4BD6-93D1-1FFDCB053527}"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6F5F7FF-ECC1-4BD6-93D1-1FFDCB053527}"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6F5F7FF-ECC1-4BD6-93D1-1FFDCB053527}"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F6F5F7FF-ECC1-4BD6-93D1-1FFDCB053527}"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F6F5F7FF-ECC1-4BD6-93D1-1FFDCB053527}" type="datetimeFigureOut">
              <a:rPr lang="tr-TR" smtClean="0"/>
              <a:t>24.04.2025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Veri Yer Tutucusu 25"/>
          <p:cNvSpPr>
            <a:spLocks noGrp="1"/>
          </p:cNvSpPr>
          <p:nvPr>
            <p:ph type="dt" sz="half" idx="10"/>
          </p:nvPr>
        </p:nvSpPr>
        <p:spPr/>
        <p:txBody>
          <a:bodyPr rtlCol="0"/>
          <a:lstStyle/>
          <a:p>
            <a:fld id="{F6F5F7FF-ECC1-4BD6-93D1-1FFDCB053527}" type="datetimeFigureOut">
              <a:rPr lang="tr-TR" smtClean="0"/>
              <a:t>24.04.2025</a:t>
            </a:fld>
            <a:endParaRPr lang="tr-TR"/>
          </a:p>
        </p:txBody>
      </p:sp>
      <p:sp>
        <p:nvSpPr>
          <p:cNvPr id="27" name="Slayt Numarası Yer Tutucusu 26"/>
          <p:cNvSpPr>
            <a:spLocks noGrp="1"/>
          </p:cNvSpPr>
          <p:nvPr>
            <p:ph type="sldNum" sz="quarter" idx="11"/>
          </p:nvPr>
        </p:nvSpPr>
        <p:spPr/>
        <p:txBody>
          <a:bodyPr rtlCol="0"/>
          <a:lstStyle/>
          <a:p>
            <a:fld id="{06B2F517-D47A-4B65-8629-CCDBA2D71D2A}" type="slidenum">
              <a:rPr lang="tr-TR" smtClean="0"/>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F6F5F7FF-ECC1-4BD6-93D1-1FFDCB053527}" type="datetimeFigureOut">
              <a:rPr lang="tr-TR" smtClean="0"/>
              <a:t>24.04.2025</a:t>
            </a:fld>
            <a:endParaRPr lang="tr-TR"/>
          </a:p>
        </p:txBody>
      </p:sp>
      <p:sp>
        <p:nvSpPr>
          <p:cNvPr id="4" name="Altbilgi Yer Tutucusu 3"/>
          <p:cNvSpPr>
            <a:spLocks noGrp="1"/>
          </p:cNvSpPr>
          <p:nvPr>
            <p:ph type="ftr" sz="quarter" idx="11"/>
          </p:nvPr>
        </p:nvSpPr>
        <p:spPr>
          <a:xfrm>
            <a:off x="5257800" y="612648"/>
            <a:ext cx="1325880" cy="457200"/>
          </a:xfrm>
        </p:spPr>
        <p:txBody>
          <a:bodyPr/>
          <a:lstStyle/>
          <a:p>
            <a:endParaRPr lang="tr-TR"/>
          </a:p>
        </p:txBody>
      </p:sp>
      <p:sp>
        <p:nvSpPr>
          <p:cNvPr id="5" name="Slayt Numarası Yer Tutucusu 4"/>
          <p:cNvSpPr>
            <a:spLocks noGrp="1"/>
          </p:cNvSpPr>
          <p:nvPr>
            <p:ph type="sldNum" sz="quarter" idx="12"/>
          </p:nvPr>
        </p:nvSpPr>
        <p:spPr>
          <a:xfrm>
            <a:off x="8174736" y="2272"/>
            <a:ext cx="762000" cy="365760"/>
          </a:xfrm>
        </p:spPr>
        <p:txBody>
          <a:bodyPr/>
          <a:lstStyle/>
          <a:p>
            <a:fld id="{06B2F517-D47A-4B65-8629-CCDBA2D71D2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6F5F7FF-ECC1-4BD6-93D1-1FFDCB053527}" type="datetimeFigureOut">
              <a:rPr lang="tr-TR" smtClean="0"/>
              <a:t>24.04.2025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F6F5F7FF-ECC1-4BD6-93D1-1FFDCB053527}" type="datetimeFigureOut">
              <a:rPr lang="tr-TR" smtClean="0"/>
              <a:t>24.04.2025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5" name="Veri Yer Tutucusu 4"/>
          <p:cNvSpPr>
            <a:spLocks noGrp="1"/>
          </p:cNvSpPr>
          <p:nvPr>
            <p:ph type="dt" sz="half" idx="10"/>
          </p:nvPr>
        </p:nvSpPr>
        <p:spPr/>
        <p:txBody>
          <a:bodyPr/>
          <a:lstStyle/>
          <a:p>
            <a:fld id="{F6F5F7FF-ECC1-4BD6-93D1-1FFDCB053527}" type="datetimeFigureOut">
              <a:rPr lang="tr-TR" smtClean="0"/>
              <a:t>24.04.2025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B2F517-D47A-4B65-8629-CCDBA2D71D2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6F5F7FF-ECC1-4BD6-93D1-1FFDCB053527}" type="datetimeFigureOut">
              <a:rPr lang="tr-TR" smtClean="0"/>
              <a:t>24.04.2025</a:t>
            </a:fld>
            <a:endParaRPr lang="tr-T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6B2F517-D47A-4B65-8629-CCDBA2D71D2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75645" y="3922197"/>
            <a:ext cx="7772400" cy="1470025"/>
          </a:xfrm>
        </p:spPr>
        <p:txBody>
          <a:bodyPr/>
          <a:lstStyle/>
          <a:p>
            <a:r>
              <a:rPr lang="tr-TR" dirty="0"/>
              <a:t>ADALET PSİKOLOJİSİ</a:t>
            </a:r>
          </a:p>
        </p:txBody>
      </p:sp>
      <p:sp>
        <p:nvSpPr>
          <p:cNvPr id="3" name="Alt Başlık 2"/>
          <p:cNvSpPr>
            <a:spLocks noGrp="1"/>
          </p:cNvSpPr>
          <p:nvPr>
            <p:ph type="subTitle" idx="1"/>
          </p:nvPr>
        </p:nvSpPr>
        <p:spPr>
          <a:xfrm>
            <a:off x="1439207" y="5445224"/>
            <a:ext cx="6400800" cy="766936"/>
          </a:xfrm>
        </p:spPr>
        <p:txBody>
          <a:bodyPr>
            <a:normAutofit fontScale="92500" lnSpcReduction="10000"/>
          </a:bodyPr>
          <a:lstStyle/>
          <a:p>
            <a:pPr algn="ctr"/>
            <a:r>
              <a:rPr lang="tr-TR" dirty="0">
                <a:solidFill>
                  <a:schemeClr val="tx1"/>
                </a:solidFill>
              </a:rPr>
              <a:t>2024- 2025 YILI BAHAR DÖNEMİ </a:t>
            </a:r>
          </a:p>
          <a:p>
            <a:pPr algn="ctr"/>
            <a:r>
              <a:rPr lang="tr-TR" dirty="0">
                <a:solidFill>
                  <a:schemeClr val="tx1"/>
                </a:solidFill>
              </a:rPr>
              <a:t>7. Ders</a:t>
            </a:r>
            <a:endParaRPr lang="tr-TR" dirty="0"/>
          </a:p>
        </p:txBody>
      </p:sp>
      <p:pic>
        <p:nvPicPr>
          <p:cNvPr id="102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26609"/>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05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6" y="332655"/>
            <a:ext cx="9144000" cy="2862322"/>
          </a:xfrm>
          <a:prstGeom prst="rect">
            <a:avLst/>
          </a:prstGeom>
        </p:spPr>
        <p:txBody>
          <a:bodyPr wrap="square">
            <a:spAutoFit/>
          </a:bodyPr>
          <a:lstStyle/>
          <a:p>
            <a:r>
              <a:rPr lang="tr-TR" b="1" dirty="0"/>
              <a:t>DOĞRUDAN SORU YÖNELTME</a:t>
            </a:r>
          </a:p>
          <a:p>
            <a:r>
              <a:rPr lang="tr-TR" b="1" dirty="0"/>
              <a:t>CMK Madde 201</a:t>
            </a:r>
            <a:r>
              <a:rPr lang="tr-TR" dirty="0"/>
              <a:t> - (1) Cumhuriyet savcısı, müdafi veya vekil sıfatıyla duruşmaya katılan avukat; sanığa, katılana, tanıklara, bilirkişilere ve duruşmaya çağrılmış diğer kişilere, duruşma disiplinine uygun olarak doğrudan soru yöneltebilirler. Sanık ve katılan da mahkeme başkanı veya hâkim aracılığı ile soru yöneltebilir. Yöneltilen soruya itiraz edildiğinde sorunun yöneltilmesinin gerekip gerekmediğine, mahkeme başkanı karar verir. Gerektiğinde ilgililer yeniden soru sorabilir.</a:t>
            </a:r>
          </a:p>
          <a:p>
            <a:endParaRPr lang="tr-TR" dirty="0"/>
          </a:p>
          <a:p>
            <a:r>
              <a:rPr lang="tr-TR" dirty="0"/>
              <a:t>(2) Heyet halinde görev yapan mahkemelerde, heyeti oluşturan hâkimler, birinci fıkrada belirtilen kişilere soru sorabilir.</a:t>
            </a:r>
          </a:p>
        </p:txBody>
      </p:sp>
      <p:pic>
        <p:nvPicPr>
          <p:cNvPr id="14338" name="Picture 2" descr="çapraz sorg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4003"/>
            <a:ext cx="9144000" cy="368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0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752" y="620688"/>
            <a:ext cx="9036496" cy="1477328"/>
          </a:xfrm>
          <a:prstGeom prst="rect">
            <a:avLst/>
          </a:prstGeom>
        </p:spPr>
        <p:txBody>
          <a:bodyPr wrap="square">
            <a:spAutoFit/>
          </a:bodyPr>
          <a:lstStyle/>
          <a:p>
            <a:r>
              <a:rPr lang="tr-TR" b="1" dirty="0"/>
              <a:t>DİNLEME VE OKUMADAN SONRA DİYECEĞİN SORULMASI</a:t>
            </a:r>
          </a:p>
          <a:p>
            <a:endParaRPr lang="tr-TR" b="1" dirty="0"/>
          </a:p>
          <a:p>
            <a:r>
              <a:rPr lang="tr-TR" b="1" dirty="0"/>
              <a:t>Madde 215 - </a:t>
            </a:r>
            <a:r>
              <a:rPr lang="tr-TR" dirty="0"/>
              <a:t>(1) Suç ortağının, tanığın veya bilirkişinin dinlenmesinden ve herhangi bir belgenin okunmasından sonra bunlara karşı bir diyecekleri olup olmadığı katılana veya vekiline, Cumhuriyet savcısına, sanığa ve </a:t>
            </a:r>
            <a:r>
              <a:rPr lang="tr-TR" dirty="0" err="1"/>
              <a:t>müdafiine</a:t>
            </a:r>
            <a:r>
              <a:rPr lang="tr-TR" dirty="0"/>
              <a:t> sorulur.</a:t>
            </a:r>
          </a:p>
        </p:txBody>
      </p:sp>
      <p:sp>
        <p:nvSpPr>
          <p:cNvPr id="3" name="Dikdörtgen 2"/>
          <p:cNvSpPr/>
          <p:nvPr/>
        </p:nvSpPr>
        <p:spPr>
          <a:xfrm>
            <a:off x="17124" y="2492896"/>
            <a:ext cx="9144000" cy="2862322"/>
          </a:xfrm>
          <a:prstGeom prst="rect">
            <a:avLst/>
          </a:prstGeom>
        </p:spPr>
        <p:txBody>
          <a:bodyPr wrap="square">
            <a:spAutoFit/>
          </a:bodyPr>
          <a:lstStyle/>
          <a:p>
            <a:pPr algn="just"/>
            <a:r>
              <a:rPr lang="tr-TR" b="1" dirty="0"/>
              <a:t>DELİLLERİN TARTIŞILMASI</a:t>
            </a:r>
          </a:p>
          <a:p>
            <a:pPr algn="just"/>
            <a:endParaRPr lang="tr-TR" b="1" dirty="0"/>
          </a:p>
          <a:p>
            <a:pPr algn="just"/>
            <a:r>
              <a:rPr lang="tr-TR" b="1" dirty="0"/>
              <a:t>Madde 216</a:t>
            </a:r>
            <a:r>
              <a:rPr lang="tr-TR" dirty="0"/>
              <a:t> - (1) Ortaya konulan delillerle ilgili tartışmada söz, sırasıyla katılana veya vekiline, Cumhuriyet savcısına, sanığa ve </a:t>
            </a:r>
            <a:r>
              <a:rPr lang="tr-TR" dirty="0" err="1"/>
              <a:t>müdafiine</a:t>
            </a:r>
            <a:r>
              <a:rPr lang="tr-TR" dirty="0"/>
              <a:t> veya kanunî temsilcisine verilir.</a:t>
            </a:r>
          </a:p>
          <a:p>
            <a:pPr algn="just"/>
            <a:endParaRPr lang="tr-TR" dirty="0"/>
          </a:p>
          <a:p>
            <a:pPr algn="just"/>
            <a:r>
              <a:rPr lang="tr-TR" dirty="0"/>
              <a:t>(2) Cumhuriyet savcısı, katılan veya vekili, sanığın, </a:t>
            </a:r>
            <a:r>
              <a:rPr lang="tr-TR" dirty="0" err="1"/>
              <a:t>müdafiinin</a:t>
            </a:r>
            <a:r>
              <a:rPr lang="tr-TR" dirty="0"/>
              <a:t> veya kanunî temsilcisinin açıklamalarına; sanık ve </a:t>
            </a:r>
            <a:r>
              <a:rPr lang="tr-TR" dirty="0" err="1"/>
              <a:t>müdafii</a:t>
            </a:r>
            <a:r>
              <a:rPr lang="tr-TR" dirty="0"/>
              <a:t> ya da kanunî temsilcisi de Cumhuriyet savcısının ve katılanın veya vekilinin açıklamalarına cevap verebilir.</a:t>
            </a:r>
          </a:p>
          <a:p>
            <a:pPr algn="just"/>
            <a:endParaRPr lang="tr-TR" dirty="0"/>
          </a:p>
          <a:p>
            <a:pPr algn="just"/>
            <a:r>
              <a:rPr lang="tr-TR" dirty="0"/>
              <a:t>(3) Hükümden önce son söz, hazır bulunan sanığa verilir.</a:t>
            </a:r>
          </a:p>
        </p:txBody>
      </p:sp>
    </p:spTree>
    <p:extLst>
      <p:ext uri="{BB962C8B-B14F-4D97-AF65-F5344CB8AC3E}">
        <p14:creationId xmlns:p14="http://schemas.microsoft.com/office/powerpoint/2010/main" val="56888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71" y="590789"/>
            <a:ext cx="6025899" cy="266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54949"/>
            <a:ext cx="9036496" cy="330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62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09832"/>
          </a:xfrm>
        </p:spPr>
        <p:txBody>
          <a:bodyPr>
            <a:normAutofit fontScale="85000" lnSpcReduction="20000"/>
          </a:bodyPr>
          <a:lstStyle/>
          <a:p>
            <a:pPr marL="109728" indent="0" algn="just">
              <a:buNone/>
            </a:pPr>
            <a:r>
              <a:rPr lang="tr-TR" b="1" dirty="0">
                <a:solidFill>
                  <a:schemeClr val="accent2">
                    <a:lumMod val="75000"/>
                  </a:schemeClr>
                </a:solidFill>
              </a:rPr>
              <a:t>Çapraz sorguda</a:t>
            </a:r>
          </a:p>
          <a:p>
            <a:pPr marL="109728" indent="0" algn="just">
              <a:buNone/>
            </a:pPr>
            <a:r>
              <a:rPr lang="tr-TR" b="1" dirty="0">
                <a:solidFill>
                  <a:schemeClr val="accent2">
                    <a:lumMod val="75000"/>
                  </a:schemeClr>
                </a:solidFill>
              </a:rPr>
              <a:t>ilk aşama:</a:t>
            </a:r>
          </a:p>
          <a:p>
            <a:pPr marL="109728" indent="0" algn="just">
              <a:buNone/>
            </a:pPr>
            <a:r>
              <a:rPr lang="tr-TR" b="1" dirty="0"/>
              <a:t>	</a:t>
            </a:r>
            <a:r>
              <a:rPr lang="tr-TR" dirty="0"/>
              <a:t>tarafların doğrudan kendi tanıklarına soru sorma aşamasıdır. Yönlendirici soru sorulmaz.</a:t>
            </a:r>
          </a:p>
          <a:p>
            <a:pPr marL="109728" indent="0" algn="just">
              <a:buNone/>
            </a:pPr>
            <a:endParaRPr lang="tr-TR" dirty="0"/>
          </a:p>
          <a:p>
            <a:pPr marL="109728" indent="0" algn="just">
              <a:buNone/>
            </a:pPr>
            <a:r>
              <a:rPr lang="tr-TR" b="1" dirty="0">
                <a:solidFill>
                  <a:schemeClr val="accent2">
                    <a:lumMod val="75000"/>
                  </a:schemeClr>
                </a:solidFill>
              </a:rPr>
              <a:t>İkinci aşama:</a:t>
            </a:r>
          </a:p>
          <a:p>
            <a:pPr marL="109728" indent="0" algn="just">
              <a:buNone/>
            </a:pPr>
            <a:r>
              <a:rPr lang="tr-TR" dirty="0"/>
              <a:t>	diğer tarafın tanığına soru sorulması (çapraz sorgulama). Yönlendirici soru sorulabilir.</a:t>
            </a:r>
          </a:p>
          <a:p>
            <a:pPr marL="109728" indent="0" algn="just">
              <a:buNone/>
            </a:pPr>
            <a:endParaRPr lang="tr-TR" dirty="0"/>
          </a:p>
          <a:p>
            <a:pPr marL="109728" indent="0" algn="just">
              <a:buNone/>
            </a:pPr>
            <a:r>
              <a:rPr lang="tr-TR" b="1" dirty="0">
                <a:solidFill>
                  <a:schemeClr val="accent2">
                    <a:lumMod val="75000"/>
                  </a:schemeClr>
                </a:solidFill>
              </a:rPr>
              <a:t>Üçüncü aşama:</a:t>
            </a:r>
          </a:p>
          <a:p>
            <a:pPr marL="109728" indent="0" algn="just">
              <a:buNone/>
            </a:pPr>
            <a:r>
              <a:rPr lang="tr-TR" dirty="0"/>
              <a:t>	ikinci aşamadan sonra tanığın yeniden sorgulanması. Karşı tarafın doğrudan sorduğu sorular neticesinde ortaya çıkan bir belirsizlik varsa aydınlatılmasının gerçekleştirilmesi</a:t>
            </a:r>
          </a:p>
          <a:p>
            <a:pPr marL="109728" indent="0" algn="just">
              <a:buNone/>
            </a:pPr>
            <a:endParaRPr lang="tr-TR" dirty="0"/>
          </a:p>
          <a:p>
            <a:pPr marL="109728" indent="0" algn="just">
              <a:buNone/>
            </a:pPr>
            <a:r>
              <a:rPr lang="tr-TR" b="1" dirty="0">
                <a:solidFill>
                  <a:schemeClr val="accent2">
                    <a:lumMod val="75000"/>
                  </a:schemeClr>
                </a:solidFill>
              </a:rPr>
              <a:t>Dördüncü aşama:</a:t>
            </a:r>
          </a:p>
          <a:p>
            <a:pPr marL="109728" indent="0" algn="just">
              <a:buNone/>
            </a:pPr>
            <a:r>
              <a:rPr lang="tr-TR" dirty="0"/>
              <a:t>	silahların eşitliği ilkesi gereğince. Ancak karşı taraf isterse veya ihtiyaç olunursa başvurulabilir</a:t>
            </a:r>
          </a:p>
        </p:txBody>
      </p:sp>
    </p:spTree>
    <p:extLst>
      <p:ext uri="{BB962C8B-B14F-4D97-AF65-F5344CB8AC3E}">
        <p14:creationId xmlns:p14="http://schemas.microsoft.com/office/powerpoint/2010/main" val="266202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09832"/>
          </a:xfrm>
        </p:spPr>
        <p:txBody>
          <a:bodyPr>
            <a:normAutofit/>
          </a:bodyPr>
          <a:lstStyle/>
          <a:p>
            <a:pPr marL="109728" indent="0" algn="just">
              <a:buNone/>
            </a:pPr>
            <a:r>
              <a:rPr lang="tr-TR" b="1" dirty="0">
                <a:solidFill>
                  <a:schemeClr val="accent2">
                    <a:lumMod val="75000"/>
                  </a:schemeClr>
                </a:solidFill>
              </a:rPr>
              <a:t>Çapraz sorgunun uygulanması</a:t>
            </a:r>
          </a:p>
          <a:p>
            <a:pPr marL="109728" indent="0" algn="just">
              <a:buNone/>
            </a:pPr>
            <a:r>
              <a:rPr lang="tr-TR" dirty="0"/>
              <a:t>	</a:t>
            </a:r>
          </a:p>
          <a:p>
            <a:pPr marL="109728" indent="0" algn="just">
              <a:buNone/>
            </a:pPr>
            <a:r>
              <a:rPr lang="tr-TR" dirty="0"/>
              <a:t>	temel amaç tanığın doğru söyleyip söylemediğini anlamaktır, bu nedenle soru sorma biçimleri farklılaşır. Sorular algılama, hafıza ve samimiyetin anlaşılmasına yöneliktir.</a:t>
            </a:r>
          </a:p>
          <a:p>
            <a:pPr marL="109728" indent="0" algn="just">
              <a:buNone/>
            </a:pPr>
            <a:r>
              <a:rPr lang="tr-TR" dirty="0"/>
              <a:t>	</a:t>
            </a:r>
          </a:p>
          <a:p>
            <a:pPr marL="109728" indent="0" algn="just">
              <a:buNone/>
            </a:pPr>
            <a:endParaRPr lang="tr-TR" i="1" dirty="0"/>
          </a:p>
          <a:p>
            <a:pPr marL="109728" indent="0" algn="just">
              <a:buNone/>
            </a:pPr>
            <a:r>
              <a:rPr lang="tr-TR" i="1" dirty="0"/>
              <a:t>	algılama</a:t>
            </a:r>
            <a:r>
              <a:rPr lang="tr-TR" dirty="0"/>
              <a:t> nedeniyle ilgili olarak sanığın 5 duyu organı ve kapasitesi anlaşılmaya çalışılır.</a:t>
            </a:r>
          </a:p>
          <a:p>
            <a:pPr marL="109728" indent="0" algn="just">
              <a:buNone/>
            </a:pPr>
            <a:r>
              <a:rPr lang="tr-TR" i="1" dirty="0"/>
              <a:t>	</a:t>
            </a:r>
            <a:endParaRPr lang="tr-TR" dirty="0"/>
          </a:p>
        </p:txBody>
      </p:sp>
    </p:spTree>
    <p:extLst>
      <p:ext uri="{BB962C8B-B14F-4D97-AF65-F5344CB8AC3E}">
        <p14:creationId xmlns:p14="http://schemas.microsoft.com/office/powerpoint/2010/main" val="370920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521800"/>
          </a:xfrm>
        </p:spPr>
        <p:txBody>
          <a:bodyPr/>
          <a:lstStyle/>
          <a:p>
            <a:pPr marL="109728" indent="0" algn="just">
              <a:buNone/>
            </a:pPr>
            <a:r>
              <a:rPr lang="tr-TR" i="1" dirty="0"/>
              <a:t>	</a:t>
            </a:r>
            <a:r>
              <a:rPr lang="tr-TR" b="1" i="1" dirty="0"/>
              <a:t>hafıza</a:t>
            </a:r>
            <a:r>
              <a:rPr lang="tr-TR" i="1" dirty="0"/>
              <a:t> </a:t>
            </a:r>
            <a:r>
              <a:rPr lang="tr-TR" dirty="0"/>
              <a:t>açısından sorgulama ile olayın aydınlatılması açısından bilgiler sınanır. Olayın üzerinden geçen süre, kişinin yaşı, olayın aynı zamanda mağduru olması gibi etkenler göz önünde tutularak gerçek aydınlatılmaya çalışılır. (mağdurluk, olay esnasında şokta olma açısından değerlendirme)</a:t>
            </a:r>
          </a:p>
          <a:p>
            <a:pPr marL="109728" indent="0" algn="just">
              <a:buNone/>
            </a:pPr>
            <a:r>
              <a:rPr lang="tr-TR" b="1" i="1" dirty="0"/>
              <a:t>	samimiyet </a:t>
            </a:r>
            <a:r>
              <a:rPr lang="tr-TR" dirty="0"/>
              <a:t>açısından değerlendirme yapılır. </a:t>
            </a:r>
            <a:r>
              <a:rPr lang="tr-TR" dirty="0" err="1"/>
              <a:t>Örn</a:t>
            </a:r>
            <a:r>
              <a:rPr lang="tr-TR" dirty="0"/>
              <a:t> aynı zamanda mağdur ise taraf tutabilir ya da tarafsızlığı etkileyecek başkaca nedenler olabilir</a:t>
            </a:r>
          </a:p>
          <a:p>
            <a:pPr marL="109728" indent="0" algn="just">
              <a:buNone/>
            </a:pPr>
            <a:endParaRPr lang="tr-TR" dirty="0"/>
          </a:p>
          <a:p>
            <a:pPr marL="109728" indent="0">
              <a:buNone/>
            </a:pPr>
            <a:endParaRPr lang="tr-TR" dirty="0"/>
          </a:p>
        </p:txBody>
      </p:sp>
    </p:spTree>
    <p:extLst>
      <p:ext uri="{BB962C8B-B14F-4D97-AF65-F5344CB8AC3E}">
        <p14:creationId xmlns:p14="http://schemas.microsoft.com/office/powerpoint/2010/main" val="409495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8" y="711990"/>
            <a:ext cx="9108229" cy="444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42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8" y="836712"/>
            <a:ext cx="8929479" cy="499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47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 y="332656"/>
            <a:ext cx="9137466" cy="501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731" y="5429917"/>
            <a:ext cx="7900067" cy="108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82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617" y="548680"/>
            <a:ext cx="9036496" cy="5324535"/>
          </a:xfrm>
          <a:prstGeom prst="rect">
            <a:avLst/>
          </a:prstGeom>
        </p:spPr>
        <p:txBody>
          <a:bodyPr wrap="square">
            <a:spAutoFit/>
          </a:bodyPr>
          <a:lstStyle/>
          <a:p>
            <a:pPr algn="just"/>
            <a:r>
              <a:rPr lang="tr-TR" sz="2000" b="1" dirty="0"/>
              <a:t>İFADE ALMA VE SORGUDA YASAK USULLER</a:t>
            </a:r>
          </a:p>
          <a:p>
            <a:pPr algn="just"/>
            <a:r>
              <a:rPr lang="tr-TR" sz="2000" b="1" dirty="0"/>
              <a:t>Madde 148 - </a:t>
            </a:r>
            <a:r>
              <a:rPr lang="tr-TR" sz="2000" dirty="0"/>
              <a:t>(1) Şüphelinin ve sanığın beyanı özgür iradesine dayanmalıdır. Bunu engelleyici nitelikte kötü davranma, işkence, ilâç verme, yorma, aldatma, cebir veya tehditte bulunma, bazı araçları kullanma gibi bedensel veya ruhsal müdahaleler yapılamaz.</a:t>
            </a:r>
          </a:p>
          <a:p>
            <a:pPr algn="just"/>
            <a:endParaRPr lang="tr-TR" sz="2000" dirty="0"/>
          </a:p>
          <a:p>
            <a:pPr algn="just"/>
            <a:r>
              <a:rPr lang="tr-TR" sz="2000" dirty="0"/>
              <a:t>(2) Kanuna aykırı bir yarar vaat edilemez.</a:t>
            </a:r>
          </a:p>
          <a:p>
            <a:pPr algn="just"/>
            <a:endParaRPr lang="tr-TR" sz="2000" dirty="0"/>
          </a:p>
          <a:p>
            <a:pPr algn="just"/>
            <a:r>
              <a:rPr lang="tr-TR" sz="2000" dirty="0"/>
              <a:t>(3) Yasak usullerle elde edilen ifadeler rıza ile verilmiş olsa da delil olarak değerlendirilemez.</a:t>
            </a:r>
          </a:p>
          <a:p>
            <a:pPr algn="just"/>
            <a:endParaRPr lang="tr-TR" sz="2000" dirty="0"/>
          </a:p>
          <a:p>
            <a:pPr algn="just"/>
            <a:r>
              <a:rPr lang="tr-TR" sz="2000" dirty="0"/>
              <a:t>(4) Müdafi hazır bulunmaksızın kollukça alınan ifade, hâkim veya mahkeme huzurunda şüpheli veya sanık tarafından doğrulanmadıkça hükme esas alınamaz.</a:t>
            </a:r>
          </a:p>
          <a:p>
            <a:pPr algn="just"/>
            <a:endParaRPr lang="tr-TR" sz="2000" dirty="0"/>
          </a:p>
          <a:p>
            <a:pPr algn="just"/>
            <a:r>
              <a:rPr lang="tr-TR" sz="2000" dirty="0"/>
              <a:t>(5) Şüphelinin aynı olayla ilgili olarak yeniden ifadesinin alınması ihtiyacı ortaya çıktığında, bu işlem ancak Cumhuriyet savcısı tarafından yapılabilir.</a:t>
            </a:r>
          </a:p>
        </p:txBody>
      </p:sp>
    </p:spTree>
    <p:extLst>
      <p:ext uri="{BB962C8B-B14F-4D97-AF65-F5344CB8AC3E}">
        <p14:creationId xmlns:p14="http://schemas.microsoft.com/office/powerpoint/2010/main" val="232514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485800"/>
          </a:xfrm>
        </p:spPr>
        <p:txBody>
          <a:bodyPr>
            <a:noAutofit/>
          </a:bodyPr>
          <a:lstStyle/>
          <a:p>
            <a:r>
              <a:rPr lang="tr-TR" sz="2400" dirty="0"/>
              <a:t>e. Sanık Psikolojisi Açısından Sorgulama Ve İfade Alma</a:t>
            </a:r>
          </a:p>
        </p:txBody>
      </p:sp>
      <p:sp>
        <p:nvSpPr>
          <p:cNvPr id="3" name="İçerik Yer Tutucusu 2"/>
          <p:cNvSpPr>
            <a:spLocks noGrp="1"/>
          </p:cNvSpPr>
          <p:nvPr>
            <p:ph idx="1"/>
          </p:nvPr>
        </p:nvSpPr>
        <p:spPr>
          <a:xfrm>
            <a:off x="457200" y="1700808"/>
            <a:ext cx="8229600" cy="4873728"/>
          </a:xfrm>
        </p:spPr>
        <p:txBody>
          <a:bodyPr>
            <a:normAutofit fontScale="85000" lnSpcReduction="20000"/>
          </a:bodyPr>
          <a:lstStyle/>
          <a:p>
            <a:pPr algn="just"/>
            <a:r>
              <a:rPr lang="tr-TR" dirty="0"/>
              <a:t>Modern muhakeme sistemleri giderek detaylanan ve insan hakları bağlamında şekillenen sorgulamaya dayalı yöntemi benimsemiştir.</a:t>
            </a:r>
          </a:p>
          <a:p>
            <a:pPr algn="just"/>
            <a:endParaRPr lang="tr-TR" dirty="0"/>
          </a:p>
          <a:p>
            <a:pPr algn="just"/>
            <a:r>
              <a:rPr lang="tr-TR" dirty="0"/>
              <a:t>Yöntem olarak sorgulamanın her devlet ve toplumsal yapıda kendine özgü bir gelişme çizgisi vardır. </a:t>
            </a:r>
          </a:p>
          <a:p>
            <a:pPr algn="just"/>
            <a:endParaRPr lang="tr-TR" dirty="0"/>
          </a:p>
          <a:p>
            <a:pPr algn="just"/>
            <a:r>
              <a:rPr lang="tr-TR" dirty="0"/>
              <a:t>Sorgunun ilk amacı bilgi elde etme ve buna bağlı olarak maddi gerçeği ortaya çıkarmaktır. Bir sorgulama sürecinin başarılı olması demek yer ve duruma göre en uygun yöntemin kullanılması demektir.</a:t>
            </a:r>
          </a:p>
          <a:p>
            <a:pPr algn="just"/>
            <a:endParaRPr lang="tr-TR" dirty="0"/>
          </a:p>
          <a:p>
            <a:pPr algn="just"/>
            <a:r>
              <a:rPr lang="tr-TR" dirty="0"/>
              <a:t>Sorgunun yanında başvurulan iki yöntem daha vardır. bunlar, bilgisine başvurma ve ifade alma</a:t>
            </a:r>
          </a:p>
        </p:txBody>
      </p:sp>
    </p:spTree>
    <p:extLst>
      <p:ext uri="{BB962C8B-B14F-4D97-AF65-F5344CB8AC3E}">
        <p14:creationId xmlns:p14="http://schemas.microsoft.com/office/powerpoint/2010/main" val="464497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18436"/>
            <a:ext cx="8507288" cy="4756100"/>
          </a:xfrm>
        </p:spPr>
        <p:txBody>
          <a:bodyPr>
            <a:normAutofit fontScale="92500" lnSpcReduction="10000"/>
          </a:bodyPr>
          <a:lstStyle/>
          <a:p>
            <a:pPr marL="109728" indent="0" algn="just">
              <a:buNone/>
            </a:pPr>
            <a:r>
              <a:rPr lang="tr-TR" dirty="0"/>
              <a:t>	burada özel olarak kişiliğe ilişkin ifade üzerinde durmak gerekir. Kişiliğe ilişkin ifade almada ailevi, maddi durum, eylemi gerçekleştirme kapasitesi, kusur ve cezanın belirlenmesinde önem taşıyabilecek tüm unsurlar üzerinde durulur.</a:t>
            </a:r>
          </a:p>
          <a:p>
            <a:pPr marL="109728" indent="0" algn="just">
              <a:buNone/>
            </a:pPr>
            <a:r>
              <a:rPr lang="tr-TR" dirty="0"/>
              <a:t>	</a:t>
            </a:r>
          </a:p>
          <a:p>
            <a:pPr marL="109728" indent="0" algn="just">
              <a:buNone/>
            </a:pPr>
            <a:r>
              <a:rPr lang="tr-TR" dirty="0"/>
              <a:t>	şu sıralama da önemlidir;</a:t>
            </a:r>
          </a:p>
          <a:p>
            <a:pPr marL="109728" indent="0" algn="just">
              <a:buNone/>
            </a:pPr>
            <a:r>
              <a:rPr lang="tr-TR" dirty="0"/>
              <a:t>		- açık kimlik bilgisi</a:t>
            </a:r>
          </a:p>
          <a:p>
            <a:pPr marL="109728" indent="0" algn="just">
              <a:buNone/>
            </a:pPr>
            <a:r>
              <a:rPr lang="tr-TR" dirty="0"/>
              <a:t>		- ifadesi alınan kişi gerçekten ifadesi alınması gereken kişi  midir?</a:t>
            </a:r>
          </a:p>
          <a:p>
            <a:pPr marL="109728" indent="0" algn="just">
              <a:buNone/>
            </a:pPr>
            <a:r>
              <a:rPr lang="tr-TR" dirty="0"/>
              <a:t>		- soruşturma konusunun ifadesi alınanla ilişkisi</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2" y="404664"/>
            <a:ext cx="8878344" cy="141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84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76872"/>
            <a:ext cx="8229600" cy="141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4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485800"/>
          </a:xfrm>
        </p:spPr>
        <p:txBody>
          <a:bodyPr>
            <a:normAutofit fontScale="90000"/>
          </a:bodyPr>
          <a:lstStyle/>
          <a:p>
            <a:r>
              <a:rPr lang="tr-TR" dirty="0"/>
              <a:t>5) Sağır dilsizlerin ifadesinin alınması</a:t>
            </a:r>
          </a:p>
        </p:txBody>
      </p:sp>
      <p:sp>
        <p:nvSpPr>
          <p:cNvPr id="3" name="İçerik Yer Tutucusu 2"/>
          <p:cNvSpPr>
            <a:spLocks noGrp="1"/>
          </p:cNvSpPr>
          <p:nvPr>
            <p:ph idx="1"/>
          </p:nvPr>
        </p:nvSpPr>
        <p:spPr>
          <a:xfrm>
            <a:off x="457200" y="4221088"/>
            <a:ext cx="8229600" cy="2353448"/>
          </a:xfrm>
        </p:spPr>
        <p:txBody>
          <a:bodyPr/>
          <a:lstStyle/>
          <a:p>
            <a:pPr marL="109728" indent="0">
              <a:buNone/>
            </a:pPr>
            <a:r>
              <a:rPr lang="tr-TR" dirty="0"/>
              <a:t>	onlarda yalnızca dış dünyayı algılamaktaki eksiklikten kaynaklanan tecrübe yoksunluğu vardır.</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716" y="692696"/>
            <a:ext cx="8819903" cy="304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0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068960"/>
            <a:ext cx="8229600" cy="3505576"/>
          </a:xfrm>
        </p:spPr>
        <p:txBody>
          <a:bodyPr/>
          <a:lstStyle/>
          <a:p>
            <a:pPr marL="109728" indent="0" algn="just">
              <a:buNone/>
            </a:pPr>
            <a:r>
              <a:rPr lang="tr-TR" dirty="0"/>
              <a:t>TCK m33’ün gerekçesinde «işitme yeteneğine doğuştan sahip olmayan veya küçük yaşta bu yeteneği tamamen yitiren insanın algılama yeteneği tamamen gelişmez» denmektedir.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63" y="620688"/>
            <a:ext cx="8957237" cy="221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54360"/>
            <a:ext cx="5604124" cy="45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93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4" y="836712"/>
            <a:ext cx="9147856" cy="431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06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9885"/>
            <a:ext cx="8199351" cy="65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657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854" y="692696"/>
            <a:ext cx="8568952" cy="467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54" y="4671598"/>
            <a:ext cx="7857423" cy="91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79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 y="548680"/>
            <a:ext cx="910346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3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95" y="1340768"/>
            <a:ext cx="8912840" cy="379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13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665816"/>
          </a:xfrm>
        </p:spPr>
        <p:txBody>
          <a:bodyPr>
            <a:normAutofit fontScale="92500"/>
          </a:bodyPr>
          <a:lstStyle/>
          <a:p>
            <a:pPr marL="109728" indent="0" algn="just">
              <a:buNone/>
            </a:pPr>
            <a:r>
              <a:rPr lang="tr-TR" b="1" dirty="0"/>
              <a:t>	CMK m.239/2:  </a:t>
            </a:r>
            <a:r>
              <a:rPr lang="tr-TR" dirty="0"/>
              <a:t>Mağdur veya suçtan zarar görenin çocuk, sağır ve dilsiz veya kendisini savunamayacak derecede akıl hastası olması halinde avukat görevlendirilmesi için istem aranmaz. </a:t>
            </a:r>
          </a:p>
          <a:p>
            <a:pPr marL="109728" indent="0" algn="just">
              <a:buNone/>
            </a:pPr>
            <a:r>
              <a:rPr lang="tr-TR" b="1" dirty="0"/>
              <a:t>	</a:t>
            </a:r>
            <a:r>
              <a:rPr lang="tr-TR" b="1"/>
              <a:t>CMK 150/2</a:t>
            </a:r>
            <a:r>
              <a:rPr lang="tr-TR" b="1" dirty="0"/>
              <a:t>: </a:t>
            </a:r>
            <a:r>
              <a:rPr lang="tr-TR" dirty="0" err="1"/>
              <a:t>Müdafii</a:t>
            </a:r>
            <a:r>
              <a:rPr lang="tr-TR" dirty="0"/>
              <a:t> bulunmayan şüpheli veya sanık; çocuk, kendisini savunamayacak derecede malul veya sağır ve dilsiz ise, istemi aranmaksızın bir müdafi görevlendirilir.</a:t>
            </a:r>
          </a:p>
          <a:p>
            <a:pPr marL="109728" indent="0" algn="just">
              <a:buNone/>
            </a:pPr>
            <a:r>
              <a:rPr lang="tr-TR" b="1" dirty="0"/>
              <a:t>	CMK 223/3: </a:t>
            </a:r>
            <a:r>
              <a:rPr lang="tr-TR" dirty="0"/>
              <a:t>Sanık hakkında; a) Yüklenen suçla bağlantılı olarak yaş küçüklüğü, akıl hastalığı veya sağır ve dilsizlik hali ya da geçici nedenlerin bulunması, …… Hallerinde, kusurunun bulunmaması dolayısıyla ceza verilmesine yer olmadığı kararı verilir. </a:t>
            </a:r>
          </a:p>
        </p:txBody>
      </p:sp>
    </p:spTree>
    <p:extLst>
      <p:ext uri="{BB962C8B-B14F-4D97-AF65-F5344CB8AC3E}">
        <p14:creationId xmlns:p14="http://schemas.microsoft.com/office/powerpoint/2010/main" val="69170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80728"/>
            <a:ext cx="8229600" cy="5616624"/>
          </a:xfrm>
        </p:spPr>
        <p:txBody>
          <a:bodyPr/>
          <a:lstStyle/>
          <a:p>
            <a:pPr marL="109728" indent="0" algn="just">
              <a:buNone/>
            </a:pPr>
            <a:r>
              <a:rPr lang="tr-TR" b="1" dirty="0">
                <a:solidFill>
                  <a:schemeClr val="accent2">
                    <a:lumMod val="75000"/>
                  </a:schemeClr>
                </a:solidFill>
              </a:rPr>
              <a:t>Bilgisine başvurma: </a:t>
            </a:r>
            <a:r>
              <a:rPr lang="tr-TR" dirty="0"/>
              <a:t>bir suçun tespiti ve aydınlatılmasına yönelik olarak henüz suç işleme şüphesi altında bulunmayan kişi, tanık veya mağdurun dinlenmesi ve tutanağa geçirilmesi</a:t>
            </a:r>
          </a:p>
          <a:p>
            <a:pPr marL="109728" indent="0" algn="just">
              <a:buNone/>
            </a:pPr>
            <a:endParaRPr lang="tr-TR" b="1" dirty="0">
              <a:solidFill>
                <a:schemeClr val="accent2">
                  <a:lumMod val="75000"/>
                </a:schemeClr>
              </a:solidFill>
            </a:endParaRPr>
          </a:p>
          <a:p>
            <a:pPr marL="109728" indent="0" algn="just">
              <a:buNone/>
            </a:pPr>
            <a:r>
              <a:rPr lang="tr-TR" b="1" dirty="0">
                <a:solidFill>
                  <a:schemeClr val="accent2">
                    <a:lumMod val="75000"/>
                  </a:schemeClr>
                </a:solidFill>
              </a:rPr>
              <a:t>İfade alma: </a:t>
            </a:r>
            <a:r>
              <a:rPr lang="tr-TR" dirty="0"/>
              <a:t>kolluk ve c. Savcısının kendisine isnat edilen eylem bakımından sanığın dinlenmesi. Eğer hakim dinliyorsa: sorgu</a:t>
            </a:r>
            <a:endParaRPr lang="tr-TR" b="1" dirty="0"/>
          </a:p>
        </p:txBody>
      </p:sp>
    </p:spTree>
    <p:extLst>
      <p:ext uri="{BB962C8B-B14F-4D97-AF65-F5344CB8AC3E}">
        <p14:creationId xmlns:p14="http://schemas.microsoft.com/office/powerpoint/2010/main" val="3259781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67" y="836712"/>
            <a:ext cx="8712817" cy="331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836" y="4437112"/>
            <a:ext cx="9012235" cy="197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958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92696"/>
            <a:ext cx="8229600" cy="629816"/>
          </a:xfrm>
        </p:spPr>
        <p:txBody>
          <a:bodyPr>
            <a:normAutofit fontScale="90000"/>
          </a:bodyPr>
          <a:lstStyle/>
          <a:p>
            <a:r>
              <a:rPr lang="tr-TR" dirty="0"/>
              <a:t>D. Usul psikolojisi</a:t>
            </a:r>
          </a:p>
        </p:txBody>
      </p:sp>
      <p:sp>
        <p:nvSpPr>
          <p:cNvPr id="3" name="İçerik Yer Tutucusu 2"/>
          <p:cNvSpPr>
            <a:spLocks noGrp="1"/>
          </p:cNvSpPr>
          <p:nvPr>
            <p:ph idx="1"/>
          </p:nvPr>
        </p:nvSpPr>
        <p:spPr>
          <a:xfrm>
            <a:off x="457200" y="1412776"/>
            <a:ext cx="8229600" cy="5161760"/>
          </a:xfrm>
        </p:spPr>
        <p:txBody>
          <a:bodyPr>
            <a:normAutofit fontScale="85000" lnSpcReduction="10000"/>
          </a:bodyPr>
          <a:lstStyle/>
          <a:p>
            <a:pPr algn="just"/>
            <a:r>
              <a:rPr lang="tr-TR" dirty="0"/>
              <a:t>Adalet psikolojisi açısından </a:t>
            </a:r>
          </a:p>
          <a:p>
            <a:pPr marL="109728" indent="0" algn="just">
              <a:buNone/>
            </a:pPr>
            <a:r>
              <a:rPr lang="tr-TR" dirty="0"/>
              <a:t>	</a:t>
            </a:r>
          </a:p>
          <a:p>
            <a:pPr marL="109728" indent="0" algn="just">
              <a:buNone/>
            </a:pPr>
            <a:r>
              <a:rPr lang="tr-TR" dirty="0"/>
              <a:t>	takibi gereken eylemin meydana geldiği yer 	</a:t>
            </a:r>
          </a:p>
          <a:p>
            <a:pPr marL="109728" indent="0" algn="just">
              <a:buNone/>
            </a:pPr>
            <a:r>
              <a:rPr lang="tr-TR" dirty="0"/>
              <a:t>	</a:t>
            </a:r>
          </a:p>
          <a:p>
            <a:pPr marL="109728" indent="0" algn="just">
              <a:buNone/>
            </a:pPr>
            <a:r>
              <a:rPr lang="tr-TR" dirty="0"/>
              <a:t>	olayın aydınlatılması için kullanılacak tüm delillerin toplanmasına ilişkin olay yeri incelemesi 	</a:t>
            </a:r>
          </a:p>
          <a:p>
            <a:pPr marL="109728" indent="0" algn="just">
              <a:buNone/>
            </a:pPr>
            <a:r>
              <a:rPr lang="tr-TR" dirty="0"/>
              <a:t>	suçun aydınlatılması açısından değerlendirilerek tanık beyanları </a:t>
            </a:r>
          </a:p>
          <a:p>
            <a:pPr marL="109728" indent="0" algn="just">
              <a:buNone/>
            </a:pPr>
            <a:endParaRPr lang="tr-TR" dirty="0"/>
          </a:p>
          <a:p>
            <a:pPr marL="109728" indent="0" algn="just">
              <a:buNone/>
            </a:pPr>
            <a:r>
              <a:rPr lang="tr-TR" dirty="0"/>
              <a:t>	sağlık meslek mensuplarının tanıklığı ve adalet psikolojisi açısından ortaya çıkan mensuplarının tanıklığı </a:t>
            </a:r>
          </a:p>
          <a:p>
            <a:pPr marL="109728" indent="0" algn="just">
              <a:buNone/>
            </a:pPr>
            <a:r>
              <a:rPr lang="tr-TR" dirty="0"/>
              <a:t>	</a:t>
            </a:r>
          </a:p>
          <a:p>
            <a:pPr marL="109728" indent="0" algn="just">
              <a:buNone/>
            </a:pPr>
            <a:r>
              <a:rPr lang="tr-TR" dirty="0"/>
              <a:t>adalet psikolojisi açısından ortaya çıkan sorunların anlaşılmasına ayrılmış bölüm</a:t>
            </a:r>
          </a:p>
        </p:txBody>
      </p:sp>
    </p:spTree>
    <p:extLst>
      <p:ext uri="{BB962C8B-B14F-4D97-AF65-F5344CB8AC3E}">
        <p14:creationId xmlns:p14="http://schemas.microsoft.com/office/powerpoint/2010/main" val="3898151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836712"/>
            <a:ext cx="8229600" cy="648072"/>
          </a:xfrm>
        </p:spPr>
        <p:txBody>
          <a:bodyPr>
            <a:normAutofit fontScale="90000"/>
          </a:bodyPr>
          <a:lstStyle/>
          <a:p>
            <a:r>
              <a:rPr lang="tr-TR" dirty="0"/>
              <a:t>Olay yeri inceleme</a:t>
            </a:r>
          </a:p>
        </p:txBody>
      </p:sp>
      <p:sp>
        <p:nvSpPr>
          <p:cNvPr id="3" name="İçerik Yer Tutucusu 2"/>
          <p:cNvSpPr>
            <a:spLocks noGrp="1"/>
          </p:cNvSpPr>
          <p:nvPr>
            <p:ph idx="1"/>
          </p:nvPr>
        </p:nvSpPr>
        <p:spPr>
          <a:xfrm>
            <a:off x="457200" y="1556792"/>
            <a:ext cx="8229600" cy="5017744"/>
          </a:xfrm>
        </p:spPr>
        <p:txBody>
          <a:bodyPr/>
          <a:lstStyle/>
          <a:p>
            <a:pPr algn="just"/>
            <a:r>
              <a:rPr lang="tr-TR" dirty="0"/>
              <a:t>Suçla mücadelede usul, delilden sanığa dönüşmüştür.</a:t>
            </a:r>
          </a:p>
          <a:p>
            <a:pPr algn="just"/>
            <a:endParaRPr lang="tr-TR" dirty="0"/>
          </a:p>
          <a:p>
            <a:pPr algn="just"/>
            <a:r>
              <a:rPr lang="tr-TR" dirty="0"/>
              <a:t>Suçun aydınlatılmasında delil birinci plandadır.</a:t>
            </a:r>
          </a:p>
          <a:p>
            <a:pPr algn="just"/>
            <a:endParaRPr lang="tr-TR" dirty="0"/>
          </a:p>
          <a:p>
            <a:pPr algn="just"/>
            <a:r>
              <a:rPr lang="tr-TR" dirty="0"/>
              <a:t>Yargılama aşamasına gelmeden önce suçla ilk kez karşılaşıp ilk resmi işlemleri başlatan kolluk güçleridir. İlgili birim ise «olay yeri inceleme»</a:t>
            </a:r>
          </a:p>
        </p:txBody>
      </p:sp>
    </p:spTree>
    <p:extLst>
      <p:ext uri="{BB962C8B-B14F-4D97-AF65-F5344CB8AC3E}">
        <p14:creationId xmlns:p14="http://schemas.microsoft.com/office/powerpoint/2010/main" val="947088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593808"/>
          </a:xfrm>
        </p:spPr>
        <p:txBody>
          <a:bodyPr/>
          <a:lstStyle/>
          <a:p>
            <a:pPr algn="just"/>
            <a:r>
              <a:rPr lang="tr-TR" b="1" dirty="0"/>
              <a:t>CMK 168 : </a:t>
            </a:r>
            <a:r>
              <a:rPr lang="tr-TR" dirty="0"/>
              <a:t>adli kolluk olay yerinde gerekli tedbirleri alır ve delilleri korur.</a:t>
            </a:r>
          </a:p>
          <a:p>
            <a:pPr algn="just"/>
            <a:endParaRPr lang="tr-TR" dirty="0"/>
          </a:p>
          <a:p>
            <a:pPr algn="just"/>
            <a:r>
              <a:rPr lang="tr-TR" b="1" dirty="0"/>
              <a:t>Polis vazife ve salahiyet kanunu (PVSK) m. 5-6</a:t>
            </a:r>
            <a:r>
              <a:rPr lang="tr-TR" dirty="0"/>
              <a:t>: polis, olay yerinde kişilerin ve toplumun sağlığına, vücut bütünlüğüne veya malvarlığına zarar gelmemesi ve suçun delillerinin kaybolmaması ya da bozulmaması için derhal gerekli tedbirleri alır</a:t>
            </a:r>
          </a:p>
        </p:txBody>
      </p:sp>
    </p:spTree>
    <p:extLst>
      <p:ext uri="{BB962C8B-B14F-4D97-AF65-F5344CB8AC3E}">
        <p14:creationId xmlns:p14="http://schemas.microsoft.com/office/powerpoint/2010/main" val="3678712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665816"/>
          </a:xfrm>
        </p:spPr>
        <p:txBody>
          <a:bodyPr/>
          <a:lstStyle/>
          <a:p>
            <a:r>
              <a:rPr lang="tr-TR" dirty="0"/>
              <a:t>Olay yeri şu aşamalar için incelenir;</a:t>
            </a:r>
          </a:p>
          <a:p>
            <a:pPr marL="109728" indent="0">
              <a:buNone/>
            </a:pPr>
            <a:r>
              <a:rPr lang="tr-TR" dirty="0"/>
              <a:t>		- gerçekten bir suçun meydana gelip gelmediğini belirlemek</a:t>
            </a:r>
          </a:p>
          <a:p>
            <a:pPr marL="109728" indent="0">
              <a:buNone/>
            </a:pPr>
            <a:r>
              <a:rPr lang="tr-TR" dirty="0"/>
              <a:t>		- suça karışan kişilerin yerini belirlemek</a:t>
            </a:r>
          </a:p>
          <a:p>
            <a:pPr marL="109728" indent="0">
              <a:buNone/>
            </a:pPr>
            <a:r>
              <a:rPr lang="tr-TR" dirty="0"/>
              <a:t>		- suça ilişkin delilleri ortaya koymak</a:t>
            </a:r>
          </a:p>
          <a:p>
            <a:pPr marL="109728" indent="0">
              <a:buNone/>
            </a:pPr>
            <a:r>
              <a:rPr lang="tr-TR" dirty="0"/>
              <a:t>		- suçun işleniş tarzını aydınlatmak</a:t>
            </a:r>
          </a:p>
        </p:txBody>
      </p:sp>
    </p:spTree>
    <p:extLst>
      <p:ext uri="{BB962C8B-B14F-4D97-AF65-F5344CB8AC3E}">
        <p14:creationId xmlns:p14="http://schemas.microsoft.com/office/powerpoint/2010/main" val="291211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737824"/>
          </a:xfrm>
        </p:spPr>
        <p:txBody>
          <a:bodyPr/>
          <a:lstStyle/>
          <a:p>
            <a:pPr algn="just"/>
            <a:r>
              <a:rPr lang="tr-TR" dirty="0"/>
              <a:t>Deliller birbirini etkilemeyecek ve niteliklerini kaybetmeyecek şekilde toplanmalı</a:t>
            </a:r>
          </a:p>
          <a:p>
            <a:pPr algn="just"/>
            <a:endParaRPr lang="tr-TR" dirty="0"/>
          </a:p>
          <a:p>
            <a:pPr algn="just"/>
            <a:r>
              <a:rPr lang="tr-TR" dirty="0"/>
              <a:t>Delil paketi uygun şekilde yapıldıktan sonra açılmayacak biçimde mühürlenerek analiz edileceği kuruma gönderilir veya mahkemeye kadar kapalı olarak muhafaza edilir.</a:t>
            </a:r>
          </a:p>
          <a:p>
            <a:pPr algn="just"/>
            <a:endParaRPr lang="tr-TR" dirty="0"/>
          </a:p>
          <a:p>
            <a:pPr algn="just"/>
            <a:r>
              <a:rPr lang="tr-TR" dirty="0"/>
              <a:t>Olay yer, türü, meydana geldiği saat, olay yerinin tanımı, olayın türü, deliller ve delillerin özellikleri ile delil konumları ve bunların muhafaza biçimleri tutanağa özenle yazılmalı.</a:t>
            </a:r>
          </a:p>
        </p:txBody>
      </p:sp>
    </p:spTree>
    <p:extLst>
      <p:ext uri="{BB962C8B-B14F-4D97-AF65-F5344CB8AC3E}">
        <p14:creationId xmlns:p14="http://schemas.microsoft.com/office/powerpoint/2010/main" val="55576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836712"/>
            <a:ext cx="8229600" cy="557808"/>
          </a:xfrm>
        </p:spPr>
        <p:txBody>
          <a:bodyPr>
            <a:noAutofit/>
          </a:bodyPr>
          <a:lstStyle/>
          <a:p>
            <a:r>
              <a:rPr lang="tr-TR" sz="3600" dirty="0"/>
              <a:t>Delil</a:t>
            </a:r>
          </a:p>
        </p:txBody>
      </p:sp>
      <p:sp>
        <p:nvSpPr>
          <p:cNvPr id="3" name="İçerik Yer Tutucusu 2"/>
          <p:cNvSpPr>
            <a:spLocks noGrp="1"/>
          </p:cNvSpPr>
          <p:nvPr>
            <p:ph idx="1"/>
          </p:nvPr>
        </p:nvSpPr>
        <p:spPr>
          <a:xfrm>
            <a:off x="457200" y="1772816"/>
            <a:ext cx="8229600" cy="4801720"/>
          </a:xfrm>
        </p:spPr>
        <p:txBody>
          <a:bodyPr>
            <a:normAutofit fontScale="85000" lnSpcReduction="20000"/>
          </a:bodyPr>
          <a:lstStyle/>
          <a:p>
            <a:pPr marL="109728" indent="0" algn="just">
              <a:buNone/>
            </a:pPr>
            <a:r>
              <a:rPr lang="tr-TR" dirty="0"/>
              <a:t>	Meydana gelen bir suçun aydınlatılması ve suç sanıklarının tespitine yarayan her türlü ispat vasıtası.</a:t>
            </a:r>
          </a:p>
          <a:p>
            <a:pPr marL="109728" indent="0" algn="just">
              <a:buNone/>
            </a:pPr>
            <a:endParaRPr lang="tr-TR" dirty="0"/>
          </a:p>
          <a:p>
            <a:pPr marL="109728" indent="0" algn="just">
              <a:buNone/>
            </a:pPr>
            <a:r>
              <a:rPr lang="tr-TR" dirty="0"/>
              <a:t>	yasada suç olarak tanımlanan eylemin belirli kişi tarafından işlendiğine dair akıl yürütme </a:t>
            </a:r>
            <a:r>
              <a:rPr lang="tr-TR" i="1" dirty="0"/>
              <a:t>ispat,</a:t>
            </a:r>
            <a:r>
              <a:rPr lang="tr-TR" dirty="0"/>
              <a:t> ispat için kullanılan vasıtalar </a:t>
            </a:r>
            <a:r>
              <a:rPr lang="tr-TR" i="1" dirty="0"/>
              <a:t>delil</a:t>
            </a:r>
          </a:p>
          <a:p>
            <a:pPr marL="109728" indent="0" algn="just">
              <a:buNone/>
            </a:pPr>
            <a:endParaRPr lang="tr-TR" dirty="0"/>
          </a:p>
          <a:p>
            <a:pPr marL="109728" indent="0" algn="just">
              <a:buNone/>
            </a:pPr>
            <a:r>
              <a:rPr lang="tr-TR" dirty="0"/>
              <a:t>	hukuka uygun olarak elde edilen deliller hüküm için kullanılabilir.</a:t>
            </a:r>
          </a:p>
          <a:p>
            <a:pPr marL="109728" indent="0" algn="just">
              <a:buNone/>
            </a:pPr>
            <a:endParaRPr lang="tr-TR" dirty="0"/>
          </a:p>
          <a:p>
            <a:pPr marL="109728" indent="0" algn="just">
              <a:buNone/>
            </a:pPr>
            <a:r>
              <a:rPr lang="tr-TR" dirty="0"/>
              <a:t>Delil olayla ilgili olacak</a:t>
            </a:r>
          </a:p>
          <a:p>
            <a:pPr marL="109728" indent="0" algn="just">
              <a:buNone/>
            </a:pPr>
            <a:r>
              <a:rPr lang="tr-TR" dirty="0"/>
              <a:t>Delil akla uygun olacak</a:t>
            </a:r>
          </a:p>
          <a:p>
            <a:pPr marL="109728" indent="0" algn="just">
              <a:buNone/>
            </a:pPr>
            <a:r>
              <a:rPr lang="tr-TR" dirty="0"/>
              <a:t>Delil maddi gerçeğe uygun olacak</a:t>
            </a:r>
          </a:p>
          <a:p>
            <a:pPr marL="109728" indent="0" algn="just">
              <a:buNone/>
            </a:pPr>
            <a:r>
              <a:rPr lang="tr-TR" dirty="0"/>
              <a:t>Delil hukuka uygun olacak</a:t>
            </a:r>
          </a:p>
        </p:txBody>
      </p:sp>
    </p:spTree>
    <p:extLst>
      <p:ext uri="{BB962C8B-B14F-4D97-AF65-F5344CB8AC3E}">
        <p14:creationId xmlns:p14="http://schemas.microsoft.com/office/powerpoint/2010/main" val="136269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7017306"/>
          </a:xfrm>
          <a:prstGeom prst="rect">
            <a:avLst/>
          </a:prstGeom>
        </p:spPr>
        <p:txBody>
          <a:bodyPr wrap="square">
            <a:spAutoFit/>
          </a:bodyPr>
          <a:lstStyle/>
          <a:p>
            <a:pPr algn="just"/>
            <a:r>
              <a:rPr lang="tr-TR" b="1" dirty="0">
                <a:solidFill>
                  <a:schemeClr val="bg1"/>
                </a:solidFill>
              </a:rPr>
              <a:t>İFADE VE SORGUNUN TARZI</a:t>
            </a:r>
          </a:p>
          <a:p>
            <a:pPr algn="just"/>
            <a:r>
              <a:rPr lang="tr-TR" b="1" dirty="0"/>
              <a:t>Madde 147</a:t>
            </a:r>
            <a:r>
              <a:rPr lang="tr-TR" dirty="0"/>
              <a:t> - (1) Şüphelinin veya sanığın ifadesinin alınmasında veya sorguya çekilmesinde aşağıdaki hususlara uyulur:</a:t>
            </a:r>
          </a:p>
          <a:p>
            <a:pPr algn="just"/>
            <a:endParaRPr lang="tr-TR" dirty="0"/>
          </a:p>
          <a:p>
            <a:pPr marL="342900" indent="-342900" algn="just">
              <a:buAutoNum type="alphaLcParenR"/>
            </a:pPr>
            <a:r>
              <a:rPr lang="tr-TR" dirty="0"/>
              <a:t>Şüpheli veya sanığın kimliği saptanır. Şüpheli veya sanık, kimliğine ilişkin soruları doğru olarak cevaplandırmakla yükümlüdür.</a:t>
            </a:r>
          </a:p>
          <a:p>
            <a:pPr algn="just"/>
            <a:endParaRPr lang="tr-TR" dirty="0"/>
          </a:p>
          <a:p>
            <a:pPr algn="just"/>
            <a:r>
              <a:rPr lang="tr-TR" dirty="0"/>
              <a:t>b) Kendisine yüklenen suç anlatılır.</a:t>
            </a:r>
          </a:p>
          <a:p>
            <a:pPr algn="just"/>
            <a:endParaRPr lang="tr-TR" dirty="0"/>
          </a:p>
          <a:p>
            <a:pPr algn="just"/>
            <a:r>
              <a:rPr lang="tr-TR" dirty="0"/>
              <a:t>c) Müdafi seçme hakkının bulunduğu ve onun hukukî yardımından yararlanabileceği, </a:t>
            </a:r>
            <a:r>
              <a:rPr lang="tr-TR" dirty="0" err="1"/>
              <a:t>müdafiin</a:t>
            </a:r>
            <a:r>
              <a:rPr lang="tr-TR" dirty="0"/>
              <a:t> ifade veya sorgusunda hazır bulunabileceği, kendisine bildirilir. Müdafi seçecek durumda olmadığı ve bir müdafi yardımından faydalanmak istediği takdirde, kendisine baro tarafından bir müdafi görevlendirilir.</a:t>
            </a:r>
          </a:p>
          <a:p>
            <a:pPr algn="just"/>
            <a:endParaRPr lang="tr-TR" dirty="0"/>
          </a:p>
          <a:p>
            <a:pPr algn="just"/>
            <a:r>
              <a:rPr lang="tr-TR" dirty="0"/>
              <a:t>d) 95 inci Madde hükmü saklı kalmak üzere, yakalanan kişinin yakınlarından istediğine yakalandığı derhâl bildirilir.</a:t>
            </a:r>
          </a:p>
          <a:p>
            <a:pPr algn="just"/>
            <a:endParaRPr lang="tr-TR" dirty="0"/>
          </a:p>
          <a:p>
            <a:pPr algn="just"/>
            <a:r>
              <a:rPr lang="tr-TR" dirty="0"/>
              <a:t>e) Yüklenen suç hakkında açıklamada bulunmamasının kanunî hakkı olduğu söylenir.</a:t>
            </a:r>
          </a:p>
          <a:p>
            <a:pPr algn="just"/>
            <a:r>
              <a:rPr lang="tr-TR" dirty="0"/>
              <a:t>f) Şüpheden kurtulması için somut delillerin toplanmasını isteyebileceği hatırlatılır ve kendisi aleyhine var olan şüphe nedenlerini ortadan kaldırmak ve lehine olan hususları ileri sürmek olanağı tanınır.</a:t>
            </a:r>
          </a:p>
          <a:p>
            <a:pPr algn="just"/>
            <a:endParaRPr lang="tr-TR" dirty="0"/>
          </a:p>
          <a:p>
            <a:pPr algn="just"/>
            <a:r>
              <a:rPr lang="tr-TR" dirty="0"/>
              <a:t>g) İfade verenin veya sorguya çekilenin kişisel ve ekonomik durumu hakkında bilgi alınır.</a:t>
            </a:r>
          </a:p>
          <a:p>
            <a:pPr algn="just"/>
            <a:r>
              <a:rPr lang="tr-TR" dirty="0"/>
              <a:t>h) İfade ve sorgu işlemlerinin kaydında, teknik imkânlardan yararlanılır.</a:t>
            </a:r>
          </a:p>
        </p:txBody>
      </p:sp>
    </p:spTree>
    <p:extLst>
      <p:ext uri="{BB962C8B-B14F-4D97-AF65-F5344CB8AC3E}">
        <p14:creationId xmlns:p14="http://schemas.microsoft.com/office/powerpoint/2010/main" val="263378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6672"/>
            <a:ext cx="9144000" cy="3970318"/>
          </a:xfrm>
          <a:prstGeom prst="rect">
            <a:avLst/>
          </a:prstGeom>
        </p:spPr>
        <p:txBody>
          <a:bodyPr wrap="square">
            <a:spAutoFit/>
          </a:bodyPr>
          <a:lstStyle/>
          <a:p>
            <a:pPr marL="400050" indent="-400050">
              <a:buAutoNum type="romanLcParenR"/>
            </a:pPr>
            <a:r>
              <a:rPr lang="tr-TR" dirty="0"/>
              <a:t>İfade veya sorgu bir tutanağa bağlanır. Bu tutanakta aşağıda belirtilen hususlar yer alır:</a:t>
            </a:r>
          </a:p>
          <a:p>
            <a:pPr marL="400050" indent="-400050">
              <a:buAutoNum type="romanLcParenR"/>
            </a:pPr>
            <a:endParaRPr lang="tr-TR" dirty="0"/>
          </a:p>
          <a:p>
            <a:pPr marL="342900" indent="-342900">
              <a:buAutoNum type="arabicPeriod"/>
            </a:pPr>
            <a:r>
              <a:rPr lang="tr-TR" dirty="0"/>
              <a:t>İfade alma veya sorguya çekme işleminin yapıldığı yer ve tarih.</a:t>
            </a:r>
          </a:p>
          <a:p>
            <a:pPr marL="342900" indent="-342900">
              <a:buAutoNum type="arabicPeriod"/>
            </a:pPr>
            <a:endParaRPr lang="tr-TR" dirty="0"/>
          </a:p>
          <a:p>
            <a:r>
              <a:rPr lang="tr-TR" dirty="0"/>
              <a:t>2. İfade alma veya sorguya çekme sırasında hazır bulunan kişilerin isim ve sıfatları ile ifade veren   veya sorguya çekilen kişinin açık kimliği.</a:t>
            </a:r>
          </a:p>
          <a:p>
            <a:endParaRPr lang="tr-TR" dirty="0"/>
          </a:p>
          <a:p>
            <a:r>
              <a:rPr lang="tr-TR" dirty="0"/>
              <a:t>3. İfade almanın veya sorgunun yapılmasında yukarıdaki işlemlerin yerine getirilip getirilmediği,  bu işlemler yerine getirilmemiş ise nedenleri.</a:t>
            </a:r>
          </a:p>
          <a:p>
            <a:endParaRPr lang="tr-TR" dirty="0"/>
          </a:p>
          <a:p>
            <a:r>
              <a:rPr lang="tr-TR" dirty="0"/>
              <a:t>4. Tutanak içeriğinin ifade veren veya sorguya çekilen ile hazır olan müdafi tarafından okunduğu   ve imzalarının alındığı.</a:t>
            </a:r>
          </a:p>
          <a:p>
            <a:endParaRPr lang="tr-TR" dirty="0"/>
          </a:p>
          <a:p>
            <a:r>
              <a:rPr lang="tr-TR" dirty="0"/>
              <a:t>5. İmzadan çekinme hâlinde bunun nedenleri.</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79894"/>
            <a:ext cx="9144000" cy="94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67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881840"/>
          </a:xfrm>
        </p:spPr>
        <p:txBody>
          <a:bodyPr>
            <a:normAutofit fontScale="85000" lnSpcReduction="20000"/>
          </a:bodyPr>
          <a:lstStyle/>
          <a:p>
            <a:pPr marL="109728" indent="0" algn="just">
              <a:buNone/>
            </a:pPr>
            <a:r>
              <a:rPr lang="tr-TR" dirty="0"/>
              <a:t>Sorgulamanın iki fonksiyonu vardır. </a:t>
            </a:r>
          </a:p>
          <a:p>
            <a:pPr marL="109728" indent="0" algn="just">
              <a:buNone/>
            </a:pPr>
            <a:r>
              <a:rPr lang="tr-TR" dirty="0"/>
              <a:t>		- olayın aydınlatılması</a:t>
            </a:r>
          </a:p>
          <a:p>
            <a:pPr marL="109728" indent="0" algn="just">
              <a:buNone/>
            </a:pPr>
            <a:r>
              <a:rPr lang="tr-TR" dirty="0"/>
              <a:t>		- sanığın savunmasına hizmet etmek</a:t>
            </a:r>
          </a:p>
          <a:p>
            <a:pPr marL="109728" indent="0" algn="just">
              <a:buNone/>
            </a:pPr>
            <a:endParaRPr lang="tr-TR" dirty="0"/>
          </a:p>
          <a:p>
            <a:pPr marL="109728" indent="0" algn="just">
              <a:buNone/>
            </a:pPr>
            <a:r>
              <a:rPr lang="tr-TR" dirty="0"/>
              <a:t>	Ayrıca yargıç önünde sanıkların kendilerine yöneltilen hususları ve eklemek istediklerini serbestçe anlatabilmeleri düzenlenmiştir. </a:t>
            </a:r>
          </a:p>
          <a:p>
            <a:pPr marL="109728" indent="0" algn="just">
              <a:buNone/>
            </a:pPr>
            <a:r>
              <a:rPr lang="tr-TR" dirty="0"/>
              <a:t>(yüklenen suç kendisine açıklandıktan sonra cevap vermek isteyip istemediğinin sorulmasından başlayarak, susma hakkı ve kendisini hiçbir baskı altında kalmadan ifade edebileceği)</a:t>
            </a:r>
          </a:p>
          <a:p>
            <a:pPr marL="109728" indent="0" algn="just">
              <a:buNone/>
            </a:pPr>
            <a:endParaRPr lang="tr-TR" dirty="0"/>
          </a:p>
          <a:p>
            <a:pPr marL="109728" indent="0" algn="just">
              <a:buNone/>
            </a:pPr>
            <a:r>
              <a:rPr lang="tr-TR" dirty="0"/>
              <a:t>	Heyecan içinde yapılan beyanlar, can çekişmekte olan kişinin beyanı ve bu beyanın nasıl anlaşıldığı, daha önceki beyanlarından şüphe duyulan kişiler, sabıkalılar, yalancı olarak </a:t>
            </a:r>
            <a:r>
              <a:rPr lang="tr-TR" dirty="0" err="1"/>
              <a:t>bilinenlerönyargı</a:t>
            </a:r>
            <a:r>
              <a:rPr lang="tr-TR" dirty="0"/>
              <a:t>, </a:t>
            </a:r>
            <a:r>
              <a:rPr lang="tr-TR" dirty="0" err="1"/>
              <a:t>inanırlığı</a:t>
            </a:r>
            <a:r>
              <a:rPr lang="tr-TR" dirty="0"/>
              <a:t> etkileyen fiziksel ya da akli </a:t>
            </a:r>
            <a:r>
              <a:rPr lang="tr-TR" dirty="0" err="1"/>
              <a:t>özüre</a:t>
            </a:r>
            <a:r>
              <a:rPr lang="tr-TR" dirty="0"/>
              <a:t> rağmen beyanda bulunanlara dikkat edilmeli</a:t>
            </a:r>
          </a:p>
        </p:txBody>
      </p:sp>
    </p:spTree>
    <p:extLst>
      <p:ext uri="{BB962C8B-B14F-4D97-AF65-F5344CB8AC3E}">
        <p14:creationId xmlns:p14="http://schemas.microsoft.com/office/powerpoint/2010/main" val="87119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09832"/>
          </a:xfrm>
        </p:spPr>
        <p:txBody>
          <a:bodyPr>
            <a:normAutofit fontScale="85000" lnSpcReduction="20000"/>
          </a:bodyPr>
          <a:lstStyle/>
          <a:p>
            <a:pPr marL="624078" indent="-514350" algn="just">
              <a:buAutoNum type="arabicParenR"/>
            </a:pPr>
            <a:r>
              <a:rPr lang="tr-TR" b="1" dirty="0">
                <a:solidFill>
                  <a:schemeClr val="accent2">
                    <a:lumMod val="75000"/>
                  </a:schemeClr>
                </a:solidFill>
              </a:rPr>
              <a:t>Sorgulama çeşitleri</a:t>
            </a:r>
          </a:p>
          <a:p>
            <a:pPr marL="624078" indent="-514350" algn="just">
              <a:buAutoNum type="arabicParenBoth"/>
            </a:pPr>
            <a:r>
              <a:rPr lang="tr-TR" b="1" dirty="0">
                <a:solidFill>
                  <a:schemeClr val="accent2">
                    <a:lumMod val="75000"/>
                  </a:schemeClr>
                </a:solidFill>
              </a:rPr>
              <a:t>Doğrudan sorgu</a:t>
            </a:r>
          </a:p>
          <a:p>
            <a:pPr marL="109728" indent="0" algn="just">
              <a:buNone/>
            </a:pPr>
            <a:r>
              <a:rPr lang="tr-TR" dirty="0">
                <a:solidFill>
                  <a:schemeClr val="accent2">
                    <a:lumMod val="75000"/>
                  </a:schemeClr>
                </a:solidFill>
              </a:rPr>
              <a:t>	</a:t>
            </a:r>
            <a:r>
              <a:rPr lang="tr-TR" dirty="0"/>
              <a:t>sanığa sorulan sorular aracılığıyla söz konusu suçu işleyip işlemediği hakkında yapılan araştırma.</a:t>
            </a:r>
          </a:p>
          <a:p>
            <a:pPr marL="109728" indent="0" algn="just">
              <a:buNone/>
            </a:pPr>
            <a:r>
              <a:rPr lang="tr-TR" dirty="0"/>
              <a:t>	iddia ve savunma makamlarının tanık veya sanığa yaptıkları sorgudur.</a:t>
            </a:r>
          </a:p>
          <a:p>
            <a:pPr marL="109728" indent="0" algn="just">
              <a:buNone/>
            </a:pPr>
            <a:r>
              <a:rPr lang="tr-TR" dirty="0"/>
              <a:t>	doğrudan sorgu aracılığıyla sorular sorularak olaya veya tanıklara ilişkin bilgisi ve varsa çelişkiler ortaya çıkarılır.</a:t>
            </a:r>
          </a:p>
          <a:p>
            <a:pPr marL="109728" indent="0" algn="just">
              <a:buNone/>
            </a:pPr>
            <a:r>
              <a:rPr lang="tr-TR" dirty="0"/>
              <a:t>	evet-hayır şeklinde cevapların yeterli olmayacağı sorular sorulur.</a:t>
            </a:r>
          </a:p>
          <a:p>
            <a:pPr marL="109728" indent="0" algn="just">
              <a:buNone/>
            </a:pPr>
            <a:endParaRPr lang="tr-TR" dirty="0"/>
          </a:p>
          <a:p>
            <a:pPr marL="109728" indent="0" algn="just">
              <a:buNone/>
            </a:pPr>
            <a:r>
              <a:rPr lang="tr-TR" dirty="0"/>
              <a:t>İki konu üzerinde durulur: </a:t>
            </a:r>
          </a:p>
          <a:p>
            <a:pPr marL="109728" indent="0" algn="just">
              <a:buNone/>
            </a:pPr>
            <a:endParaRPr lang="tr-TR" dirty="0"/>
          </a:p>
          <a:p>
            <a:pPr marL="109728" indent="0" algn="just">
              <a:buNone/>
            </a:pPr>
            <a:r>
              <a:rPr lang="tr-TR" dirty="0"/>
              <a:t>		-olayın kurgusunun belirli kronolojik çerçevede ortaya konması</a:t>
            </a:r>
          </a:p>
          <a:p>
            <a:pPr marL="109728" indent="0" algn="just">
              <a:buNone/>
            </a:pPr>
            <a:r>
              <a:rPr lang="tr-TR" dirty="0"/>
              <a:t>		-sorgulananı yönlendirmemek (olayı yaşadığı gibi anlatmasını temin etmek)</a:t>
            </a:r>
          </a:p>
        </p:txBody>
      </p:sp>
    </p:spTree>
    <p:extLst>
      <p:ext uri="{BB962C8B-B14F-4D97-AF65-F5344CB8AC3E}">
        <p14:creationId xmlns:p14="http://schemas.microsoft.com/office/powerpoint/2010/main" val="177458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881840"/>
          </a:xfrm>
        </p:spPr>
        <p:txBody>
          <a:bodyPr/>
          <a:lstStyle/>
          <a:p>
            <a:pPr marL="109728" indent="0" algn="just">
              <a:buNone/>
            </a:pPr>
            <a:r>
              <a:rPr lang="tr-TR" dirty="0"/>
              <a:t>	kronolojik değerlendirme ne, nerde, nasıl, niçin, ne zaman ve kim sorularını kapsar.</a:t>
            </a:r>
          </a:p>
          <a:p>
            <a:pPr marL="109728" indent="0" algn="just">
              <a:buNone/>
            </a:pPr>
            <a:r>
              <a:rPr lang="tr-TR" dirty="0"/>
              <a:t>	klasik olarak şu aşamalara dikkat etmek gerekir.</a:t>
            </a:r>
          </a:p>
          <a:p>
            <a:pPr marL="109728" indent="0" algn="just">
              <a:buNone/>
            </a:pP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8136904" cy="359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26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377784"/>
          </a:xfrm>
        </p:spPr>
        <p:txBody>
          <a:bodyPr>
            <a:normAutofit fontScale="85000" lnSpcReduction="10000"/>
          </a:bodyPr>
          <a:lstStyle/>
          <a:p>
            <a:pPr marL="109728" indent="0" algn="just">
              <a:buNone/>
            </a:pPr>
            <a:r>
              <a:rPr lang="tr-TR" dirty="0"/>
              <a:t>Tanıkların ve bilirkişilerin, iddia ve savunma makamı tarafından, hakim aracılığı olmaksızın ancak hakim denetiminde ve huzurunda sorgulanmasıdır.</a:t>
            </a:r>
          </a:p>
          <a:p>
            <a:pPr marL="109728" indent="0" algn="just">
              <a:buNone/>
            </a:pPr>
            <a:endParaRPr lang="tr-TR" dirty="0"/>
          </a:p>
          <a:p>
            <a:pPr marL="109728" indent="0" algn="just">
              <a:buNone/>
            </a:pPr>
            <a:r>
              <a:rPr lang="tr-TR" dirty="0"/>
              <a:t>	amacı: tarafların karşılıklı olarak sordukları sorularla karşı tarafı denetleme olanağının sağlanması</a:t>
            </a:r>
          </a:p>
          <a:p>
            <a:pPr marL="109728" indent="0" algn="just">
              <a:buNone/>
            </a:pPr>
            <a:endParaRPr lang="tr-TR" dirty="0"/>
          </a:p>
          <a:p>
            <a:pPr marL="109728" indent="0" algn="just">
              <a:buNone/>
            </a:pPr>
            <a:r>
              <a:rPr lang="tr-TR" dirty="0"/>
              <a:t>	karşı tarafın avukatının tanığı sıkıştırıcı, olaya ilişkin ipuçlarını ortaya dökmeye zorlayan, tanığın taraf tutması için sebepler bulunduğunu düşündüren yönlendirici sorular sormasıyla gerçek olayın aydınlatılma çabası</a:t>
            </a:r>
          </a:p>
          <a:p>
            <a:pPr marL="109728" indent="0" algn="just">
              <a:buNone/>
            </a:pPr>
            <a:endParaRPr lang="tr-TR" dirty="0"/>
          </a:p>
          <a:p>
            <a:pPr marL="109728" indent="0" algn="just">
              <a:buNone/>
            </a:pPr>
            <a:r>
              <a:rPr lang="tr-TR" dirty="0"/>
              <a:t>	uygulamada tanık dinlendikten sonra diğer tarafın tanığa soru sorma hakkı çapraz sorgu olarak nitelendirilebilir.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2507556" cy="580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444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Kentsel">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492</TotalTime>
  <Words>507</Words>
  <Application>Microsoft Office PowerPoint</Application>
  <PresentationFormat>Ekran Gösterisi (4:3)</PresentationFormat>
  <Paragraphs>167</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Kentsel</vt:lpstr>
      <vt:lpstr>ADALET PSİKOLOJİSİ</vt:lpstr>
      <vt:lpstr>e. Sanık Psikolojisi Açısından Sorgulama Ve İfade Alma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5) Sağır dilsizlerin ifadesinin alınması</vt:lpstr>
      <vt:lpstr>PowerPoint Sunusu</vt:lpstr>
      <vt:lpstr>PowerPoint Sunusu</vt:lpstr>
      <vt:lpstr>PowerPoint Sunusu</vt:lpstr>
      <vt:lpstr>PowerPoint Sunusu</vt:lpstr>
      <vt:lpstr>PowerPoint Sunusu</vt:lpstr>
      <vt:lpstr>PowerPoint Sunusu</vt:lpstr>
      <vt:lpstr>PowerPoint Sunusu</vt:lpstr>
      <vt:lpstr>PowerPoint Sunusu</vt:lpstr>
      <vt:lpstr>D. Usul psikolojisi</vt:lpstr>
      <vt:lpstr>Olay yeri inceleme</vt:lpstr>
      <vt:lpstr>PowerPoint Sunusu</vt:lpstr>
      <vt:lpstr>PowerPoint Sunusu</vt:lpstr>
      <vt:lpstr>PowerPoint Sunusu</vt:lpstr>
      <vt:lpstr>Delil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ADALET PSİKOLOJİSİ</dc:title>
  <dc:creator>Puren DOGANAY</dc:creator>
  <cp:lastModifiedBy>Puren DOGANAY</cp:lastModifiedBy>
  <cp:revision>21</cp:revision>
  <cp:lastPrinted>2025-04-24T07:29:39Z</cp:lastPrinted>
  <dcterms:created xsi:type="dcterms:W3CDTF">2018-11-06T08:50:15Z</dcterms:created>
  <dcterms:modified xsi:type="dcterms:W3CDTF">2025-04-24T09:37:51Z</dcterms:modified>
</cp:coreProperties>
</file>