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handoutMasterIdLst>
    <p:handoutMasterId r:id="rId29"/>
  </p:handoutMasterIdLst>
  <p:sldIdLst>
    <p:sldId id="315" r:id="rId2"/>
    <p:sldId id="597" r:id="rId3"/>
    <p:sldId id="604" r:id="rId4"/>
    <p:sldId id="606" r:id="rId5"/>
    <p:sldId id="607" r:id="rId6"/>
    <p:sldId id="610" r:id="rId7"/>
    <p:sldId id="611" r:id="rId8"/>
    <p:sldId id="612" r:id="rId9"/>
    <p:sldId id="613" r:id="rId10"/>
    <p:sldId id="614" r:id="rId11"/>
    <p:sldId id="615" r:id="rId12"/>
    <p:sldId id="619" r:id="rId13"/>
    <p:sldId id="616" r:id="rId14"/>
    <p:sldId id="645" r:id="rId15"/>
    <p:sldId id="655" r:id="rId16"/>
    <p:sldId id="651" r:id="rId17"/>
    <p:sldId id="620" r:id="rId18"/>
    <p:sldId id="617" r:id="rId19"/>
    <p:sldId id="622" r:id="rId20"/>
    <p:sldId id="626" r:id="rId21"/>
    <p:sldId id="649" r:id="rId22"/>
    <p:sldId id="656" r:id="rId23"/>
    <p:sldId id="659" r:id="rId24"/>
    <p:sldId id="657" r:id="rId25"/>
    <p:sldId id="658" r:id="rId26"/>
    <p:sldId id="637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5" autoAdjust="0"/>
    <p:restoredTop sz="95196" autoAdjust="0"/>
  </p:normalViewPr>
  <p:slideViewPr>
    <p:cSldViewPr>
      <p:cViewPr varScale="1">
        <p:scale>
          <a:sx n="85" d="100"/>
          <a:sy n="85" d="100"/>
        </p:scale>
        <p:origin x="143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70DF3-3B31-497F-AF44-6979D30DC8A5}" type="datetimeFigureOut">
              <a:rPr lang="tr-TR" smtClean="0"/>
              <a:t>13.03.2026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44CFF7-4ABE-4B79-AAC3-8F8E62A74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2935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7200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7200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8C89A42D-732A-48BA-A40E-62962C14CE6B}" type="datetimeFigureOut">
              <a:rPr lang="tr-TR" smtClean="0"/>
              <a:t>13.03.2026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31" tIns="45716" rIns="91431" bIns="45716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7200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7200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DB6D51A9-79AD-4024-8AFB-C75869903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606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10142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51A9-79AD-4024-8AFB-C75869903931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04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dirty="0"/>
              <a:t>Asıl alt başlık stilini düzenlemek için tıklatın</a:t>
            </a:r>
            <a:endParaRPr kumimoji="0" lang="en-US" dirty="0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4B55-AA2C-417D-8490-437B02A3F635}" type="datetimeFigureOut">
              <a:rPr lang="tr-TR" smtClean="0"/>
              <a:pPr/>
              <a:t>13.03.2026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5D8B47A-CC41-482B-BEEE-2DF4FDBF576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defRPr>
            </a:lvl1pPr>
          </a:lstStyle>
          <a:p>
            <a:r>
              <a:rPr kumimoji="0" lang="tr-TR" dirty="0"/>
              <a:t>Asıl başlık stili için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4B55-AA2C-417D-8490-437B02A3F635}" type="datetimeFigureOut">
              <a:rPr lang="tr-TR" smtClean="0"/>
              <a:pPr/>
              <a:t>13.03.2026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8B47A-CC41-482B-BEEE-2DF4FDBF57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4B55-AA2C-417D-8490-437B02A3F635}" type="datetimeFigureOut">
              <a:rPr lang="tr-TR" smtClean="0"/>
              <a:pPr/>
              <a:t>13.03.2026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8B47A-CC41-482B-BEEE-2DF4FDBF57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kumimoji="0" lang="tr-TR" dirty="0"/>
              <a:t>Asıl başlık stili için tıklatın</a:t>
            </a:r>
            <a:endParaRPr kumimoji="0" lang="en-US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4B55-AA2C-417D-8490-437B02A3F635}" type="datetimeFigureOut">
              <a:rPr lang="tr-TR" smtClean="0"/>
              <a:pPr/>
              <a:t>13.03.2026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8B47A-CC41-482B-BEEE-2DF4FDBF576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kumimoji="0" lang="tr-TR" dirty="0"/>
              <a:t>Asıl başlık stili için tıklatın</a:t>
            </a:r>
            <a:endParaRPr kumimoji="0" lang="en-US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dirty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4B55-AA2C-417D-8490-437B02A3F635}" type="datetimeFigureOut">
              <a:rPr lang="tr-TR" smtClean="0"/>
              <a:pPr/>
              <a:t>13.03.2026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5D8B47A-CC41-482B-BEEE-2DF4FDBF57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4B55-AA2C-417D-8490-437B02A3F635}" type="datetimeFigureOut">
              <a:rPr lang="tr-TR" smtClean="0"/>
              <a:pPr/>
              <a:t>13.03.2026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8B47A-CC41-482B-BEEE-2DF4FDBF576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4B55-AA2C-417D-8490-437B02A3F635}" type="datetimeFigureOut">
              <a:rPr lang="tr-TR" smtClean="0"/>
              <a:pPr/>
              <a:t>13.03.2026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8B47A-CC41-482B-BEEE-2DF4FDBF576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4B55-AA2C-417D-8490-437B02A3F635}" type="datetimeFigureOut">
              <a:rPr lang="tr-TR" smtClean="0"/>
              <a:pPr/>
              <a:t>13.03.2026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8B47A-CC41-482B-BEEE-2DF4FDBF57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4B55-AA2C-417D-8490-437B02A3F635}" type="datetimeFigureOut">
              <a:rPr lang="tr-TR" smtClean="0"/>
              <a:pPr/>
              <a:t>13.03.2026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8B47A-CC41-482B-BEEE-2DF4FDBF57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4B55-AA2C-417D-8490-437B02A3F635}" type="datetimeFigureOut">
              <a:rPr lang="tr-TR" smtClean="0"/>
              <a:pPr/>
              <a:t>13.03.2026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8B47A-CC41-482B-BEEE-2DF4FDBF576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64B55-AA2C-417D-8490-437B02A3F635}" type="datetimeFigureOut">
              <a:rPr lang="tr-TR" smtClean="0"/>
              <a:pPr/>
              <a:t>13.03.2026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5D8B47A-CC41-482B-BEEE-2DF4FDBF576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dirty="0"/>
              <a:t>Asıl başlık stili için tıklatın</a:t>
            </a:r>
            <a:endParaRPr kumimoji="0" lang="en-US" dirty="0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dirty="0"/>
              <a:t>Asıl metin stillerini düzenlemek için tıklatın</a:t>
            </a:r>
          </a:p>
          <a:p>
            <a:pPr lvl="1" eaLnBrk="1" latinLnBrk="0" hangingPunct="1"/>
            <a:r>
              <a:rPr kumimoji="0" lang="tr-TR" dirty="0"/>
              <a:t>İkinci düzey</a:t>
            </a:r>
          </a:p>
          <a:p>
            <a:pPr lvl="2" eaLnBrk="1" latinLnBrk="0" hangingPunct="1"/>
            <a:r>
              <a:rPr kumimoji="0" lang="tr-TR" dirty="0"/>
              <a:t>Üçüncü düzey</a:t>
            </a:r>
          </a:p>
          <a:p>
            <a:pPr lvl="3" eaLnBrk="1" latinLnBrk="0" hangingPunct="1"/>
            <a:r>
              <a:rPr kumimoji="0" lang="tr-TR" dirty="0"/>
              <a:t>Dördüncü düzey</a:t>
            </a:r>
          </a:p>
          <a:p>
            <a:pPr lvl="4" eaLnBrk="1" latinLnBrk="0" hangingPunct="1"/>
            <a:r>
              <a:rPr kumimoji="0" lang="tr-TR" dirty="0"/>
              <a:t>Beşinci düzey</a:t>
            </a:r>
            <a:endParaRPr kumimoji="0" lang="en-US" dirty="0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9564B55-AA2C-417D-8490-437B02A3F635}" type="datetimeFigureOut">
              <a:rPr lang="tr-TR" smtClean="0"/>
              <a:pPr/>
              <a:t>13.03.2026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5D8B47A-CC41-482B-BEEE-2DF4FDBF576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libri" pitchFamily="34" charset="0"/>
          <a:ea typeface="+mj-ea"/>
          <a:cs typeface="Calibri" pitchFamily="34" charset="0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8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8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4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4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5400" dirty="0"/>
              <a:t>PSİKOLOJİDE ANA KURAMLAR</a:t>
            </a:r>
            <a:br>
              <a:rPr lang="tr-TR" sz="5400" dirty="0"/>
            </a:br>
            <a:r>
              <a:rPr lang="tr-TR" sz="2700" dirty="0"/>
              <a:t>PSİ 305</a:t>
            </a:r>
          </a:p>
        </p:txBody>
      </p:sp>
      <p:sp>
        <p:nvSpPr>
          <p:cNvPr id="5" name="2 Alt Başlık"/>
          <p:cNvSpPr txBox="1">
            <a:spLocks/>
          </p:cNvSpPr>
          <p:nvPr/>
        </p:nvSpPr>
        <p:spPr>
          <a:xfrm>
            <a:off x="467544" y="3789040"/>
            <a:ext cx="7848872" cy="2160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n-ea"/>
                <a:cs typeface="Calibri" pitchFamily="34" charset="0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4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b="1" dirty="0"/>
              <a:t>Kuram nedir?</a:t>
            </a:r>
          </a:p>
          <a:p>
            <a:endParaRPr lang="tr-TR" sz="2000" b="1" dirty="0"/>
          </a:p>
          <a:p>
            <a:r>
              <a:rPr lang="tr-TR" sz="1800" b="1" dirty="0"/>
              <a:t>Fen-Edebiyat Fakültesi</a:t>
            </a:r>
          </a:p>
          <a:p>
            <a:r>
              <a:rPr lang="tr-TR" sz="1800" b="1" dirty="0"/>
              <a:t>Psikoloji Bölümü</a:t>
            </a:r>
          </a:p>
        </p:txBody>
      </p:sp>
      <p:pic>
        <p:nvPicPr>
          <p:cNvPr id="1026" name="Picture 2" descr="C:\Users\ASUS\Desktop\Çağ Üniversitesi Logo (Mersin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34695"/>
            <a:ext cx="1196615" cy="1196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3557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r>
              <a:rPr lang="tr-TR" dirty="0"/>
              <a:t>Bilimin amacı</a:t>
            </a:r>
            <a:endParaRPr lang="tr-TR" sz="2200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7748264" cy="381642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Kavramları, olguları: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1. Betimleme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2. Açıklama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3. Yordama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4. Denetimleme</a:t>
            </a:r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4293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pPr marL="342900" indent="-342900"/>
            <a:r>
              <a:rPr lang="tr-TR" dirty="0"/>
              <a:t>1. Betimleme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7748264" cy="381642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Bilimsel çalışmanın ilk basamağı (hedefi) betimlemedir.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Bilimin öncelikli amaçlarındandır.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‘Olayın’ nasıl olduğunu, ne olduğunu ayrıntılı bir şekilde ortaya koymak, ‘ne, nedir?’ sorusunu yanıtlamak ve betimlemedir.</a:t>
            </a:r>
          </a:p>
        </p:txBody>
      </p:sp>
    </p:spTree>
    <p:extLst>
      <p:ext uri="{BB962C8B-B14F-4D97-AF65-F5344CB8AC3E}">
        <p14:creationId xmlns:p14="http://schemas.microsoft.com/office/powerpoint/2010/main" val="208160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pPr marL="342900" indent="-342900"/>
            <a:r>
              <a:rPr lang="tr-TR" dirty="0"/>
              <a:t>1. Betimleme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8352928" cy="3816424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Devlet hastanelerinin psikiyatri polikliniklerine başvuran hastaların: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cinsiyeti,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yaşları,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medeni durumu,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başvurma amacı,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yapılan işlem,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aldıkları tanılar,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tedavi kapsamında düzenlenen ilaçlar nelerdir vb. soruları yanıtlamak betimlemedir.</a:t>
            </a:r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5761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pPr marL="342900" indent="-342900"/>
            <a:r>
              <a:rPr lang="tr-TR" dirty="0"/>
              <a:t>2. Açıklama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8280920" cy="381642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Doğadaki olayların </a:t>
            </a:r>
            <a:r>
              <a:rPr lang="tr-TR" b="1" dirty="0">
                <a:solidFill>
                  <a:srgbClr val="00B0F0"/>
                </a:solidFill>
              </a:rPr>
              <a:t>nedenler</a:t>
            </a:r>
            <a:r>
              <a:rPr lang="tr-TR" dirty="0"/>
              <a:t>ini </a:t>
            </a:r>
            <a:r>
              <a:rPr lang="tr-TR" b="1" dirty="0">
                <a:solidFill>
                  <a:srgbClr val="FFC000"/>
                </a:solidFill>
              </a:rPr>
              <a:t>sonuçlar</a:t>
            </a:r>
            <a:r>
              <a:rPr lang="tr-TR" dirty="0"/>
              <a:t>ını veya </a:t>
            </a:r>
            <a:r>
              <a:rPr lang="tr-TR" b="1" dirty="0">
                <a:solidFill>
                  <a:srgbClr val="00B050"/>
                </a:solidFill>
              </a:rPr>
              <a:t>karşılıklı ilişki düzeyleri</a:t>
            </a:r>
            <a:r>
              <a:rPr lang="tr-TR" dirty="0"/>
              <a:t>ni bularak, ortak genellemelere ulaşma, ilke ve kuramlar geliştirme, açıklamadır.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Açıklama bilimin temel amaçlarından biridir.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Açıklama ilgili olayın betimlemesini de içerir.</a:t>
            </a:r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0100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pPr marL="342900" indent="-342900"/>
            <a:r>
              <a:rPr lang="tr-TR" dirty="0"/>
              <a:t>2. Açıklama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8280920" cy="381642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Araştırmacılar açıklamada bulunmak için </a:t>
            </a:r>
            <a:r>
              <a:rPr lang="tr-TR" b="1" dirty="0">
                <a:solidFill>
                  <a:srgbClr val="7030A0"/>
                </a:solidFill>
              </a:rPr>
              <a:t>sınanmak amacıyla </a:t>
            </a:r>
            <a:r>
              <a:rPr lang="tr-TR" b="1" dirty="0">
                <a:solidFill>
                  <a:srgbClr val="00B050"/>
                </a:solidFill>
              </a:rPr>
              <a:t>önermeler</a:t>
            </a:r>
            <a:r>
              <a:rPr lang="tr-TR" dirty="0"/>
              <a:t> ileri sürerler </a:t>
            </a:r>
            <a:r>
              <a:rPr lang="tr-TR" sz="1400" dirty="0">
                <a:solidFill>
                  <a:srgbClr val="FF0000"/>
                </a:solidFill>
              </a:rPr>
              <a:t>(nicel araştırmalarda)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Tüm bilimsel etkinlik süreci bu önermelerin sınanmasını kapsar.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Bu önermeler; </a:t>
            </a:r>
            <a:r>
              <a:rPr lang="tr-TR" b="1" dirty="0">
                <a:solidFill>
                  <a:srgbClr val="FFC000"/>
                </a:solidFill>
              </a:rPr>
              <a:t>hipotez</a:t>
            </a:r>
            <a:r>
              <a:rPr lang="tr-TR" dirty="0"/>
              <a:t> veya </a:t>
            </a:r>
            <a:r>
              <a:rPr lang="tr-TR" b="1" dirty="0">
                <a:solidFill>
                  <a:srgbClr val="0070C0"/>
                </a:solidFill>
              </a:rPr>
              <a:t>denence</a:t>
            </a:r>
            <a:r>
              <a:rPr lang="tr-TR" dirty="0"/>
              <a:t> olarak adlandırılır.</a:t>
            </a:r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225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pPr marL="342900" indent="-342900"/>
            <a:r>
              <a:rPr lang="tr-TR" dirty="0"/>
              <a:t>Hipotez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7748264" cy="381642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Olgular veya olgular arası ilişkileri açıklamak için kurulan açıklama taslağıdır.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Henüz </a:t>
            </a:r>
            <a:r>
              <a:rPr lang="tr-TR" b="1" dirty="0">
                <a:solidFill>
                  <a:srgbClr val="0070C0"/>
                </a:solidFill>
              </a:rPr>
              <a:t>doğrulanmamış</a:t>
            </a:r>
            <a:r>
              <a:rPr lang="tr-TR" dirty="0"/>
              <a:t> kavramsal genellemelerdir.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Hipotez, bir araştırmanın </a:t>
            </a:r>
            <a:r>
              <a:rPr lang="tr-TR" b="1" dirty="0">
                <a:solidFill>
                  <a:srgbClr val="00B050"/>
                </a:solidFill>
              </a:rPr>
              <a:t>olası sonuc</a:t>
            </a:r>
            <a:r>
              <a:rPr lang="tr-TR" dirty="0"/>
              <a:t>una dair yapılan </a:t>
            </a:r>
            <a:r>
              <a:rPr lang="tr-TR" b="1" dirty="0">
                <a:solidFill>
                  <a:srgbClr val="FF0000"/>
                </a:solidFill>
              </a:rPr>
              <a:t>tahminler</a:t>
            </a:r>
            <a:r>
              <a:rPr lang="tr-TR" dirty="0"/>
              <a:t>in ifadesidir.</a:t>
            </a:r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8813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pPr marL="342900" indent="-342900"/>
            <a:r>
              <a:rPr lang="tr-TR" dirty="0"/>
              <a:t>2. Açıklama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8280920" cy="3816424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 err="1"/>
              <a:t>Örn</a:t>
            </a:r>
            <a:r>
              <a:rPr lang="tr-TR" dirty="0"/>
              <a:t>: Bütün kuğular beyazdır.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Araştırma kapsamında hipotez test edilir.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1000 adet kuğunun rengine bakılır.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Yapılan araştırma sonucunda hipotez kabul edilir veya reddedilir.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Bütün kuğular beyazdır.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Ancak doğrulanan hipotez bile kesin bilgi olarak kabul edilmez.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Başka araştırmacılar tarafından </a:t>
            </a:r>
            <a:r>
              <a:rPr lang="tr-TR" dirty="0" err="1"/>
              <a:t>yanlışlanabilir</a:t>
            </a:r>
            <a:r>
              <a:rPr lang="tr-TR" dirty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Bunun için 1 tane siyah kuğunun bulunması yeterlidir.</a:t>
            </a:r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</p:txBody>
      </p:sp>
      <p:pic>
        <p:nvPicPr>
          <p:cNvPr id="6" name="Picture 2" descr="Mute Swan Overview, All About Birds, Cornell Lab of Ornitholog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7" y="260648"/>
            <a:ext cx="3674107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7104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pPr marL="342900" indent="-342900"/>
            <a:r>
              <a:rPr lang="tr-TR" dirty="0"/>
              <a:t>2. Açıklama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7748264" cy="381642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Psikolojik özellikler söz konusu olduğunda, açıklamanın fizik bilimlerindeki gibi yasa boyutuna ulaşması güçtür.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Araştırma sonuçları örneklem ile sınırlıdır.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Zeka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Tutum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Düşünce (biliş)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Duygu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Psikopatolojiler…</a:t>
            </a:r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534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pPr marL="342900" indent="-342900"/>
            <a:r>
              <a:rPr lang="tr-TR" dirty="0"/>
              <a:t>3. Yordama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8280920" cy="381642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İlgilendiğimiz olayın diğer olaylarla ilişkisini </a:t>
            </a:r>
            <a:r>
              <a:rPr lang="tr-TR" dirty="0" err="1"/>
              <a:t>görgül</a:t>
            </a:r>
            <a:r>
              <a:rPr lang="tr-TR" dirty="0"/>
              <a:t> olarak saptamak ve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 durumdan bakıp daha ileride ne olabileceği ya da incelenen olayların dışında kalan olaylar hakkında 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tahminde bulunma</a:t>
            </a:r>
            <a:r>
              <a:rPr lang="tr-TR" dirty="0"/>
              <a:t>, yordamadır.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Yapılan bu tahmin rastgele yapılan bir tahmin değil (</a:t>
            </a:r>
            <a:r>
              <a:rPr lang="tr-TR" strike="sngStrike" dirty="0">
                <a:solidFill>
                  <a:srgbClr val="FF0000"/>
                </a:solidFill>
              </a:rPr>
              <a:t>uydurmak,</a:t>
            </a:r>
            <a:r>
              <a:rPr lang="tr-TR" dirty="0"/>
              <a:t> </a:t>
            </a:r>
            <a:r>
              <a:rPr lang="tr-TR" strike="sngStrike" dirty="0">
                <a:solidFill>
                  <a:srgbClr val="FF0000"/>
                </a:solidFill>
              </a:rPr>
              <a:t>sallamak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strike="sngStrike" dirty="0">
                <a:solidFill>
                  <a:srgbClr val="FF0000"/>
                </a:solidFill>
              </a:rPr>
              <a:t>kafadan atmak</a:t>
            </a:r>
            <a:r>
              <a:rPr lang="tr-TR" dirty="0"/>
              <a:t>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Bulunan sayısal ilişkilerden hareketle yapılan tahmindir (öngörü)</a:t>
            </a:r>
          </a:p>
        </p:txBody>
      </p:sp>
    </p:spTree>
    <p:extLst>
      <p:ext uri="{BB962C8B-B14F-4D97-AF65-F5344CB8AC3E}">
        <p14:creationId xmlns:p14="http://schemas.microsoft.com/office/powerpoint/2010/main" val="3679733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pPr marL="342900" indent="-342900"/>
            <a:r>
              <a:rPr lang="tr-TR" dirty="0"/>
              <a:t>3. Yordama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8280920" cy="381642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b="1" dirty="0">
                <a:solidFill>
                  <a:srgbClr val="00B0F0"/>
                </a:solidFill>
              </a:rPr>
              <a:t>Bilimsel</a:t>
            </a:r>
            <a:r>
              <a:rPr lang="tr-TR" dirty="0"/>
              <a:t> araştırmalar sonucu elde edilen </a:t>
            </a:r>
            <a:r>
              <a:rPr lang="tr-TR" b="1" dirty="0">
                <a:solidFill>
                  <a:srgbClr val="00B0F0"/>
                </a:solidFill>
              </a:rPr>
              <a:t>bilginin</a:t>
            </a:r>
            <a:r>
              <a:rPr lang="tr-TR" dirty="0"/>
              <a:t>, </a:t>
            </a:r>
            <a:r>
              <a:rPr lang="tr-TR" b="1" dirty="0">
                <a:solidFill>
                  <a:srgbClr val="00B050"/>
                </a:solidFill>
              </a:rPr>
              <a:t>başka olayları</a:t>
            </a:r>
            <a:r>
              <a:rPr lang="tr-TR" dirty="0"/>
              <a:t>, olguları ve süreçleri </a:t>
            </a:r>
            <a:r>
              <a:rPr lang="tr-TR" b="1" dirty="0">
                <a:solidFill>
                  <a:srgbClr val="FFC000"/>
                </a:solidFill>
              </a:rPr>
              <a:t>açıklamada</a:t>
            </a:r>
            <a:r>
              <a:rPr lang="tr-TR" dirty="0"/>
              <a:t>, </a:t>
            </a:r>
            <a:r>
              <a:rPr lang="tr-TR" b="1" dirty="0">
                <a:solidFill>
                  <a:srgbClr val="7030A0"/>
                </a:solidFill>
              </a:rPr>
              <a:t>anlamada</a:t>
            </a:r>
            <a:r>
              <a:rPr lang="tr-TR" dirty="0"/>
              <a:t> kullanılır olması gerekir.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‘</a:t>
            </a:r>
            <a:r>
              <a:rPr lang="tr-TR" dirty="0">
                <a:solidFill>
                  <a:srgbClr val="FF0000"/>
                </a:solidFill>
              </a:rPr>
              <a:t>Kupkuru</a:t>
            </a:r>
            <a:r>
              <a:rPr lang="tr-TR" dirty="0"/>
              <a:t>’ bir bilginin bilimsel </a:t>
            </a:r>
            <a:r>
              <a:rPr lang="tr-TR" b="1" dirty="0">
                <a:solidFill>
                  <a:srgbClr val="C00000"/>
                </a:solidFill>
              </a:rPr>
              <a:t>işlerliği olmaz </a:t>
            </a:r>
            <a:r>
              <a:rPr lang="tr-TR" dirty="0"/>
              <a:t>(Erkuş, 2017).</a:t>
            </a:r>
          </a:p>
        </p:txBody>
      </p:sp>
    </p:spTree>
    <p:extLst>
      <p:ext uri="{BB962C8B-B14F-4D97-AF65-F5344CB8AC3E}">
        <p14:creationId xmlns:p14="http://schemas.microsoft.com/office/powerpoint/2010/main" val="940097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r>
              <a:rPr lang="tr-TR" dirty="0"/>
              <a:t>Zorlu Yaşam Koşulları ile Mücadele</a:t>
            </a:r>
            <a:endParaRPr lang="tr-TR" sz="2200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7748264" cy="381642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Tarih boyunca insanlar </a:t>
            </a:r>
            <a:r>
              <a:rPr lang="tr-TR" b="1" dirty="0">
                <a:solidFill>
                  <a:srgbClr val="FF0000"/>
                </a:solidFill>
              </a:rPr>
              <a:t>karşılaştıkları problemlerin </a:t>
            </a:r>
            <a:r>
              <a:rPr lang="tr-TR" dirty="0"/>
              <a:t>çözümünde çeşitli </a:t>
            </a:r>
            <a:r>
              <a:rPr lang="tr-TR" b="1" dirty="0">
                <a:solidFill>
                  <a:srgbClr val="00B0F0"/>
                </a:solidFill>
              </a:rPr>
              <a:t>bilgi kaynakları</a:t>
            </a:r>
            <a:r>
              <a:rPr lang="tr-TR" dirty="0"/>
              <a:t>na başvurmuşlardır. Bunlar: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1. Bireysel deneyimler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2. Gelenekler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3. Doğaüstü güçler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4. Otoriteler</a:t>
            </a:r>
          </a:p>
        </p:txBody>
      </p:sp>
    </p:spTree>
    <p:extLst>
      <p:ext uri="{BB962C8B-B14F-4D97-AF65-F5344CB8AC3E}">
        <p14:creationId xmlns:p14="http://schemas.microsoft.com/office/powerpoint/2010/main" val="3625504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pPr marL="342900" indent="-342900"/>
            <a:r>
              <a:rPr lang="tr-TR" dirty="0"/>
              <a:t>3. Yordama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8280920" cy="3816424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Depresyon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İntihar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Cinsel istismar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 err="1"/>
              <a:t>Psikoaktif</a:t>
            </a:r>
            <a:r>
              <a:rPr lang="tr-TR" dirty="0"/>
              <a:t> Madde Bağımlılığı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Tükenmişlik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Boşanma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Davranış Problemleri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DEHB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Zihinsel yetersizlik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Psikopatolojiler…</a:t>
            </a:r>
          </a:p>
        </p:txBody>
      </p:sp>
    </p:spTree>
    <p:extLst>
      <p:ext uri="{BB962C8B-B14F-4D97-AF65-F5344CB8AC3E}">
        <p14:creationId xmlns:p14="http://schemas.microsoft.com/office/powerpoint/2010/main" val="250513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pPr marL="342900" indent="-342900"/>
            <a:r>
              <a:rPr lang="tr-TR" dirty="0"/>
              <a:t>Bilimsel yöntemin işleyişi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7748264" cy="381642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Problem saptanır ve tanımlanır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Hipotezler veya araştırma soruları belirlenir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Araştırmanın nasıl yapılacağına karar verilir (</a:t>
            </a:r>
            <a:r>
              <a:rPr lang="tr-TR" dirty="0" err="1"/>
              <a:t>design</a:t>
            </a:r>
            <a:r>
              <a:rPr lang="tr-TR" dirty="0"/>
              <a:t>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Veriler toplanır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Veriler çözümlenir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Yorumlanır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 err="1"/>
              <a:t>Genellenir</a:t>
            </a:r>
            <a:endParaRPr lang="tr-TR" dirty="0"/>
          </a:p>
          <a:p>
            <a:pPr marL="342900" indent="-342900">
              <a:buFont typeface="Arial" pitchFamily="34" charset="0"/>
              <a:buChar char="•"/>
            </a:pPr>
            <a:r>
              <a:rPr lang="tr-TR" dirty="0" err="1"/>
              <a:t>Raporlaştırılır</a:t>
            </a:r>
            <a:endParaRPr lang="tr-TR" dirty="0"/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83418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pPr marL="342900" indent="-342900"/>
            <a:r>
              <a:rPr lang="tr-TR" dirty="0"/>
              <a:t>Kuram (Teori)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7748264" cy="381642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Doğrulanmış hipotezlerdir.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Kuram, bilgi edinme sürecinde ortaya atılan, geçerlik ve güvenirliği bilimsel yöntemlerle saptanmış olan, iç tutarlılığı bulunan bilgiler, açıklamalar bütünüdür.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Kuram, bilimsel yollarla elde edilen verilerin bir bütün halinde, sistematik olarak anlamlı hale getirilmesi, genellemeye gidilmesidir.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Teori, davranışı tanımlayan, açıklayan ve tahmin eden; düzenli ve bütünleşik bir dizi ifadedir.</a:t>
            </a:r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4700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952501"/>
            <a:ext cx="8027169" cy="892324"/>
          </a:xfrm>
        </p:spPr>
        <p:txBody>
          <a:bodyPr>
            <a:normAutofit fontScale="90000"/>
          </a:bodyPr>
          <a:lstStyle/>
          <a:p>
            <a:pPr marL="342900" indent="-342900"/>
            <a:r>
              <a:rPr lang="tr-TR" dirty="0"/>
              <a:t>Kuramların sahip olması gereken özellikler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7748264" cy="381642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 err="1"/>
              <a:t>Görgül</a:t>
            </a:r>
            <a:r>
              <a:rPr lang="tr-TR" dirty="0"/>
              <a:t> bilimsel verilere dayalı olması gerekir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Bilinmeyen konularda denenebilir yordamalar yapmayı sağlamalıdır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Doğruluğu kesin olan sistemler değildir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Bir dünya görüşü kadar geniş değil, daha çok olgu düzeyindedir.</a:t>
            </a:r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1595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pPr marL="342900" indent="-342900"/>
            <a:r>
              <a:rPr lang="tr-TR" dirty="0"/>
              <a:t>Kuram (Teori)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7748264" cy="381642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Teoriler iki nedenle önemli araçlardır: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1. Teori bize davranışları gözlemlememiz için düzenli çerçeveler sunar.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2. Araştırma ile doğrulanan teoriler, uygulamaya sağlam temel oluşturur</a:t>
            </a:r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608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pPr marL="342900" indent="-342900"/>
            <a:r>
              <a:rPr lang="tr-TR" dirty="0"/>
              <a:t>Kuram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7748264" cy="3816424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Teoriler kendi zamanlarının inanç sistemlerinden ve kültüründen etkilenirler.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Buna karşın teori; görüş ve inançtan farklıdır.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Teorinin varlığını sürdürebilmesi bilimsel olarak doğrulanmasına bağlıdır.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Olguları bütün yönleri ile tek başına açıklayan bir teori yoktur.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Araştırmacıların sürekli farklı bakış açılarını destekleme, çürütme ve ilişkilendirme çabaları, birçok teorinin varlığını sürdürmesine ve bilginin gelişmesine yardımcı olur (Berk, 2020).</a:t>
            </a:r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973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952501"/>
            <a:ext cx="8496943" cy="892324"/>
          </a:xfrm>
        </p:spPr>
        <p:txBody>
          <a:bodyPr>
            <a:normAutofit fontScale="90000"/>
          </a:bodyPr>
          <a:lstStyle/>
          <a:p>
            <a:pPr marL="342900" indent="-342900"/>
            <a:r>
              <a:rPr lang="tr-TR" dirty="0"/>
              <a:t>Psikolojide neden kuramlara ihtiyaç duyarız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8280920" cy="381642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İnsan davranışlarını </a:t>
            </a:r>
            <a:r>
              <a:rPr lang="tr-TR" b="1" dirty="0">
                <a:solidFill>
                  <a:srgbClr val="FF0000"/>
                </a:solidFill>
              </a:rPr>
              <a:t>anlamak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İnsan davranışlarını </a:t>
            </a:r>
            <a:r>
              <a:rPr lang="tr-TR" b="1" dirty="0">
                <a:solidFill>
                  <a:srgbClr val="00B050"/>
                </a:solidFill>
              </a:rPr>
              <a:t>açıklamak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İnsan davranışlarını </a:t>
            </a:r>
            <a:r>
              <a:rPr lang="tr-TR" b="1" dirty="0">
                <a:solidFill>
                  <a:srgbClr val="7030A0"/>
                </a:solidFill>
              </a:rPr>
              <a:t>öngörmek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İnsan davranışlarını </a:t>
            </a:r>
            <a:r>
              <a:rPr lang="tr-TR" b="1" dirty="0">
                <a:solidFill>
                  <a:srgbClr val="FFC000"/>
                </a:solidFill>
              </a:rPr>
              <a:t>denetlemek</a:t>
            </a:r>
          </a:p>
        </p:txBody>
      </p:sp>
    </p:spTree>
    <p:extLst>
      <p:ext uri="{BB962C8B-B14F-4D97-AF65-F5344CB8AC3E}">
        <p14:creationId xmlns:p14="http://schemas.microsoft.com/office/powerpoint/2010/main" val="803087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r>
              <a:rPr lang="tr-TR" dirty="0"/>
              <a:t>1. Bireysel deneyimler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7748264" cy="381642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Bireyin kendi yaşantıları da bilgi sağlayabilir.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Bir balıkçı bulutlara ve rüzgara bakarak fırtınanın geleceğini öngörebilir.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Çiftçi nehir taşkınının getirdiği toprağın verimli olduğunu bilir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Doğada hangi meyvelerin yenilebilir olduğunu bilir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Deneyim/yaşantı/öğrenme/bilgi</a:t>
            </a:r>
          </a:p>
        </p:txBody>
      </p:sp>
    </p:spTree>
    <p:extLst>
      <p:ext uri="{BB962C8B-B14F-4D97-AF65-F5344CB8AC3E}">
        <p14:creationId xmlns:p14="http://schemas.microsoft.com/office/powerpoint/2010/main" val="3939992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r>
              <a:rPr lang="tr-TR" dirty="0"/>
              <a:t>2. Gelenekler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7748264" cy="381642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Bazı bilgiler, alışkanlıklar şeklinde, ailede ya da bir kültürde kuşaktan kuşağa aktarılarak elde edilir.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Bu bilgiler;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yararlı olabilir (kekik mide rahatsızlıklarına iyi gelir),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yararı sınırlı (kas ağrılarına masaj yapma),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şüpheli (sülük, balık, hacamat vb.)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veya zararlı olabilir (kocakarı ilaçları, batıl inançlar, töre cinayetleri, kan davası </a:t>
            </a:r>
            <a:r>
              <a:rPr lang="tr-TR" dirty="0" err="1"/>
              <a:t>vb</a:t>
            </a:r>
            <a:r>
              <a:rPr lang="tr-TR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216419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r>
              <a:rPr lang="tr-TR" dirty="0"/>
              <a:t>3. Doğaüstü güçler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7748264" cy="381642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Anlayamadıkları, sebebini bilemedikleri, açıklayamadıkları olayların kaynağını doğaüstü güçlerde aramaya çalışmışlardır.</a:t>
            </a:r>
          </a:p>
        </p:txBody>
      </p:sp>
    </p:spTree>
    <p:extLst>
      <p:ext uri="{BB962C8B-B14F-4D97-AF65-F5344CB8AC3E}">
        <p14:creationId xmlns:p14="http://schemas.microsoft.com/office/powerpoint/2010/main" val="708261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r>
              <a:rPr lang="tr-TR" dirty="0"/>
              <a:t>3. Doğaüstü güçler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7748264" cy="3816424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Bugün de özellikle eğitim düzeyi düşük bireylerin çaresizlik ve bunalım dönemlerinde  doğaüstü güçlerden bilgi edinmeye başvurdukları gözlenmektedir (Erkuş, 2017).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Hastalık &gt; nazar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Aile içi problemler &gt; büyü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Sınav kaygısı &gt; kurban/adak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Fizyolojik anomali &gt; türbe ziyareti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Madde bağımlılığı &gt; şeyhin duası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Maddi yetersizlik &gt; evrene mesaj gönderme</a:t>
            </a:r>
          </a:p>
        </p:txBody>
      </p:sp>
    </p:spTree>
    <p:extLst>
      <p:ext uri="{BB962C8B-B14F-4D97-AF65-F5344CB8AC3E}">
        <p14:creationId xmlns:p14="http://schemas.microsoft.com/office/powerpoint/2010/main" val="241392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r>
              <a:rPr lang="tr-TR" dirty="0"/>
              <a:t>4. Otoriteler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7748264" cy="381642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Bilgi üreticisi olarak kabul edilmiş kişi ya da kurumlar otorite olarak kabul edilebilir.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Yöneticiler, siyasetçiler, din adamları, toplum liderleri (aşiret, cemaat, cemiyet vb.), kanaat önderleri, ‘fenomen’/’</a:t>
            </a:r>
            <a:r>
              <a:rPr lang="tr-TR" dirty="0" err="1"/>
              <a:t>influencer</a:t>
            </a:r>
            <a:r>
              <a:rPr lang="tr-TR" dirty="0"/>
              <a:t>’…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Bu kişiler kendi alanları dışında da düşünce bildirebildiklerinden, bu tür bilgiler sakıncalı olabilir.</a:t>
            </a:r>
          </a:p>
        </p:txBody>
      </p:sp>
    </p:spTree>
    <p:extLst>
      <p:ext uri="{BB962C8B-B14F-4D97-AF65-F5344CB8AC3E}">
        <p14:creationId xmlns:p14="http://schemas.microsoft.com/office/powerpoint/2010/main" val="928534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r>
              <a:rPr lang="tr-TR" dirty="0"/>
              <a:t>Bilgi Kaynakları</a:t>
            </a:r>
            <a:endParaRPr lang="tr-TR" sz="2200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7748264" cy="3816424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1. Bireysel deneyimler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2. Gelenekler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3. Doğaüstü güçler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4. Otoriteler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Tüm bu bilgi kaynakları güvenilir ve geçerli bilgi sunmaktan çok uzaktır.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Ancak bu bilgilerden bazılarının gerçekleşme olasılığı her zaman olasıdır.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‘Sanal nedensellik’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Tesadüfi/Rastlantısal</a:t>
            </a:r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5130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1"/>
            <a:ext cx="7772400" cy="892324"/>
          </a:xfrm>
        </p:spPr>
        <p:txBody>
          <a:bodyPr>
            <a:normAutofit/>
          </a:bodyPr>
          <a:lstStyle/>
          <a:p>
            <a:r>
              <a:rPr lang="tr-TR" dirty="0"/>
              <a:t>Bilgi Kaynakları</a:t>
            </a:r>
            <a:endParaRPr lang="tr-TR" sz="2200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9552" y="2636912"/>
            <a:ext cx="7748264" cy="3816424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Güvenilir ve geçerli bilgi üretmenin yolu ‘</a:t>
            </a:r>
            <a:r>
              <a:rPr lang="tr-TR" dirty="0" err="1"/>
              <a:t>bilim’den</a:t>
            </a:r>
            <a:r>
              <a:rPr lang="tr-TR" dirty="0"/>
              <a:t> geçer.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Bilim, inanç yerine </a:t>
            </a:r>
            <a:r>
              <a:rPr lang="tr-TR" dirty="0" err="1"/>
              <a:t>akıl’a</a:t>
            </a:r>
            <a:endParaRPr lang="tr-TR" dirty="0"/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Kişisel gözleme değil  deney ve nesnel gözleme dayanır.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dirty="0"/>
              <a:t>Bilim’in amacı güvenilir ve geçerli bilgiye ulaşmaktır.</a:t>
            </a:r>
          </a:p>
          <a:p>
            <a:pPr marL="342900" indent="-342900">
              <a:buFont typeface="Arial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130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3814</TotalTime>
  <Words>1027</Words>
  <Application>Microsoft Office PowerPoint</Application>
  <PresentationFormat>Ekran Gösterisi (4:3)</PresentationFormat>
  <Paragraphs>181</Paragraphs>
  <Slides>26</Slides>
  <Notes>26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32" baseType="lpstr">
      <vt:lpstr>Arial</vt:lpstr>
      <vt:lpstr>Calibri</vt:lpstr>
      <vt:lpstr>Franklin Gothic Book</vt:lpstr>
      <vt:lpstr>Perpetua</vt:lpstr>
      <vt:lpstr>Wingdings 2</vt:lpstr>
      <vt:lpstr>Hisse Senedi</vt:lpstr>
      <vt:lpstr>PSİKOLOJİDE ANA KURAMLAR PSİ 305</vt:lpstr>
      <vt:lpstr>Zorlu Yaşam Koşulları ile Mücadele</vt:lpstr>
      <vt:lpstr>1. Bireysel deneyimler</vt:lpstr>
      <vt:lpstr>2. Gelenekler</vt:lpstr>
      <vt:lpstr>3. Doğaüstü güçler</vt:lpstr>
      <vt:lpstr>3. Doğaüstü güçler</vt:lpstr>
      <vt:lpstr>4. Otoriteler</vt:lpstr>
      <vt:lpstr>Bilgi Kaynakları</vt:lpstr>
      <vt:lpstr>Bilgi Kaynakları</vt:lpstr>
      <vt:lpstr>Bilimin amacı</vt:lpstr>
      <vt:lpstr>1. Betimleme</vt:lpstr>
      <vt:lpstr>1. Betimleme</vt:lpstr>
      <vt:lpstr>2. Açıklama</vt:lpstr>
      <vt:lpstr>2. Açıklama</vt:lpstr>
      <vt:lpstr>Hipotez</vt:lpstr>
      <vt:lpstr>2. Açıklama</vt:lpstr>
      <vt:lpstr>2. Açıklama</vt:lpstr>
      <vt:lpstr>3. Yordama</vt:lpstr>
      <vt:lpstr>3. Yordama</vt:lpstr>
      <vt:lpstr>3. Yordama</vt:lpstr>
      <vt:lpstr>Bilimsel yöntemin işleyişi</vt:lpstr>
      <vt:lpstr>Kuram (Teori)</vt:lpstr>
      <vt:lpstr>Kuramların sahip olması gereken özellikler</vt:lpstr>
      <vt:lpstr>Kuram (Teori)</vt:lpstr>
      <vt:lpstr>Kuram</vt:lpstr>
      <vt:lpstr>Psikolojide neden kuramlara ihtiyaç duyarız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ÖZEL EĞİTİM</dc:title>
  <dc:creator>KIRDÖK</dc:creator>
  <cp:lastModifiedBy>Sena D</cp:lastModifiedBy>
  <cp:revision>801</cp:revision>
  <cp:lastPrinted>2022-03-11T06:24:03Z</cp:lastPrinted>
  <dcterms:created xsi:type="dcterms:W3CDTF">2012-10-08T08:09:00Z</dcterms:created>
  <dcterms:modified xsi:type="dcterms:W3CDTF">2026-03-13T11:20:23Z</dcterms:modified>
</cp:coreProperties>
</file>