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9" r:id="rId4"/>
    <p:sldId id="280" r:id="rId5"/>
    <p:sldId id="276" r:id="rId6"/>
    <p:sldId id="277" r:id="rId7"/>
    <p:sldId id="281" r:id="rId8"/>
    <p:sldId id="285" r:id="rId9"/>
    <p:sldId id="288" r:id="rId10"/>
    <p:sldId id="299" r:id="rId11"/>
    <p:sldId id="300" r:id="rId12"/>
    <p:sldId id="321" r:id="rId13"/>
    <p:sldId id="301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291" r:id="rId30"/>
    <p:sldId id="327" r:id="rId31"/>
    <p:sldId id="350" r:id="rId32"/>
    <p:sldId id="328" r:id="rId33"/>
    <p:sldId id="324" r:id="rId34"/>
    <p:sldId id="323" r:id="rId35"/>
    <p:sldId id="325" r:id="rId36"/>
    <p:sldId id="326" r:id="rId37"/>
    <p:sldId id="290" r:id="rId38"/>
    <p:sldId id="289" r:id="rId39"/>
    <p:sldId id="292" r:id="rId40"/>
    <p:sldId id="293" r:id="rId41"/>
    <p:sldId id="319" r:id="rId42"/>
    <p:sldId id="320" r:id="rId43"/>
    <p:sldId id="322" r:id="rId44"/>
    <p:sldId id="294" r:id="rId45"/>
    <p:sldId id="295" r:id="rId46"/>
    <p:sldId id="296" r:id="rId47"/>
    <p:sldId id="297" r:id="rId48"/>
    <p:sldId id="329" r:id="rId49"/>
    <p:sldId id="315" r:id="rId50"/>
    <p:sldId id="316" r:id="rId51"/>
    <p:sldId id="287" r:id="rId52"/>
    <p:sldId id="317" r:id="rId53"/>
    <p:sldId id="283" r:id="rId54"/>
    <p:sldId id="318" r:id="rId55"/>
    <p:sldId id="346" r:id="rId56"/>
    <p:sldId id="347" r:id="rId57"/>
    <p:sldId id="348" r:id="rId58"/>
    <p:sldId id="349" r:id="rId59"/>
    <p:sldId id="351" r:id="rId60"/>
    <p:sldId id="352" r:id="rId61"/>
    <p:sldId id="353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infolib.vnua.edu.vn/HUA/UpLoadFiles/Neville,%20Colin.%20The%20Complete%20Guide%20to%20Referencing%20&amp;%20Avoiding%20Plagiarism.pdf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Chapter 2.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ideas that will help in the choice of a suitable research topic;</a:t>
            </a:r>
          </a:p>
          <a:p>
            <a:r>
              <a:rPr lang="en-US" dirty="0" smtClean="0"/>
              <a:t>identify </a:t>
            </a:r>
            <a:r>
              <a:rPr lang="en-US" dirty="0"/>
              <a:t>the attributes of a good research topic;</a:t>
            </a:r>
          </a:p>
          <a:p>
            <a:r>
              <a:rPr lang="en-US" dirty="0" smtClean="0"/>
              <a:t>turn </a:t>
            </a:r>
            <a:r>
              <a:rPr lang="en-US" dirty="0"/>
              <a:t>research ideas into a research project that has clear </a:t>
            </a:r>
            <a:r>
              <a:rPr lang="en-US" dirty="0" smtClean="0"/>
              <a:t>research</a:t>
            </a:r>
            <a:r>
              <a:rPr lang="tr-TR" dirty="0" smtClean="0"/>
              <a:t> </a:t>
            </a:r>
            <a:r>
              <a:rPr lang="en-US" dirty="0" smtClean="0"/>
              <a:t>question(s</a:t>
            </a:r>
            <a:r>
              <a:rPr lang="en-US" dirty="0"/>
              <a:t>) and </a:t>
            </a:r>
            <a:r>
              <a:rPr lang="en-US" dirty="0" smtClean="0"/>
              <a:t>objectives;</a:t>
            </a:r>
            <a:endParaRPr lang="tr-TR" dirty="0" smtClean="0"/>
          </a:p>
          <a:p>
            <a:r>
              <a:rPr lang="en-US" dirty="0" smtClean="0"/>
              <a:t>draft </a:t>
            </a:r>
            <a:r>
              <a:rPr lang="en-US" dirty="0"/>
              <a:t>a research proposal.</a:t>
            </a:r>
          </a:p>
        </p:txBody>
      </p:sp>
    </p:spTree>
    <p:extLst>
      <p:ext uri="{BB962C8B-B14F-4D97-AF65-F5344CB8AC3E}">
        <p14:creationId xmlns:p14="http://schemas.microsoft.com/office/powerpoint/2010/main" val="946099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945916"/>
              </p:ext>
            </p:extLst>
          </p:nvPr>
        </p:nvGraphicFramePr>
        <p:xfrm>
          <a:off x="152400" y="27708"/>
          <a:ext cx="8991600" cy="6692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5791200"/>
              </a:tblGrid>
              <a:tr h="818720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Creative</a:t>
                      </a:r>
                      <a:r>
                        <a:rPr lang="en-GB" sz="1700" baseline="0" dirty="0" smtClean="0">
                          <a:solidFill>
                            <a:schemeClr val="tx1"/>
                          </a:solidFill>
                        </a:rPr>
                        <a:t> thinking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8972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Keeping a notebook</a:t>
                      </a:r>
                      <a:r>
                        <a:rPr lang="en-GB" sz="1700" baseline="0" dirty="0" smtClean="0">
                          <a:solidFill>
                            <a:schemeClr val="tx1"/>
                          </a:solidFill>
                        </a:rPr>
                        <a:t> of your ideas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/>
                </a:tc>
                <a:tc>
                  <a:txBody>
                    <a:bodyPr/>
                    <a:lstStyle/>
                    <a:p>
                      <a:r>
                        <a:rPr lang="tr-TR" sz="1700" dirty="0" err="1" smtClean="0">
                          <a:solidFill>
                            <a:schemeClr val="tx1"/>
                          </a:solidFill>
                        </a:rPr>
                        <a:t>Any</a:t>
                      </a:r>
                      <a:r>
                        <a:rPr lang="tr-TR" sz="1700" baseline="0" dirty="0" err="1" smtClean="0">
                          <a:solidFill>
                            <a:schemeClr val="tx1"/>
                          </a:solidFill>
                        </a:rPr>
                        <a:t>time</a:t>
                      </a:r>
                      <a:r>
                        <a:rPr lang="tr-TR" sz="1700" baseline="0" dirty="0" smtClean="0">
                          <a:solidFill>
                            <a:schemeClr val="tx1"/>
                          </a:solidFill>
                        </a:rPr>
                        <a:t> in a </a:t>
                      </a:r>
                      <a:r>
                        <a:rPr lang="tr-TR" sz="1700" baseline="0" dirty="0" err="1" smtClean="0">
                          <a:solidFill>
                            <a:schemeClr val="tx1"/>
                          </a:solidFill>
                        </a:rPr>
                        <a:t>day</a:t>
                      </a:r>
                      <a:r>
                        <a:rPr lang="tr-TR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700" baseline="0" dirty="0" err="1" smtClean="0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tr-TR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700" baseline="0" dirty="0" err="1" smtClean="0">
                          <a:solidFill>
                            <a:schemeClr val="tx1"/>
                          </a:solidFill>
                        </a:rPr>
                        <a:t>may</a:t>
                      </a:r>
                      <a:r>
                        <a:rPr lang="tr-TR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700" baseline="0" dirty="0" err="1" smtClean="0">
                          <a:solidFill>
                            <a:schemeClr val="tx1"/>
                          </a:solidFill>
                        </a:rPr>
                        <a:t>keep</a:t>
                      </a:r>
                      <a:r>
                        <a:rPr lang="tr-TR" sz="1700" baseline="0" dirty="0" smtClean="0">
                          <a:solidFill>
                            <a:schemeClr val="tx1"/>
                          </a:solidFill>
                        </a:rPr>
                        <a:t> an idea!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28817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Exploring personal</a:t>
                      </a:r>
                      <a:r>
                        <a:rPr lang="en-GB" sz="1700" baseline="0" dirty="0" smtClean="0">
                          <a:solidFill>
                            <a:schemeClr val="tx1"/>
                          </a:solidFill>
                        </a:rPr>
                        <a:t> preferences using past projects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/>
                </a:tc>
                <a:tc>
                  <a:txBody>
                    <a:bodyPr/>
                    <a:lstStyle/>
                    <a:p>
                      <a:r>
                        <a:rPr lang="tr-TR" sz="1700" dirty="0" err="1" smtClean="0">
                          <a:solidFill>
                            <a:schemeClr val="tx1"/>
                          </a:solidFill>
                        </a:rPr>
                        <a:t>Evaluate</a:t>
                      </a:r>
                      <a:r>
                        <a:rPr lang="tr-TR" sz="17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70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tr-TR" sz="17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700" dirty="0" err="1" smtClean="0">
                          <a:solidFill>
                            <a:schemeClr val="tx1"/>
                          </a:solidFill>
                        </a:rPr>
                        <a:t>parameters</a:t>
                      </a:r>
                      <a:r>
                        <a:rPr lang="tr-TR" sz="17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700" dirty="0" err="1" smtClean="0">
                          <a:solidFill>
                            <a:schemeClr val="tx1"/>
                          </a:solidFill>
                        </a:rPr>
                        <a:t>based</a:t>
                      </a:r>
                      <a:r>
                        <a:rPr lang="tr-TR" sz="1700" dirty="0" smtClean="0">
                          <a:solidFill>
                            <a:schemeClr val="tx1"/>
                          </a:solidFill>
                        </a:rPr>
                        <a:t> on </a:t>
                      </a:r>
                      <a:r>
                        <a:rPr lang="tr-TR" sz="1700" dirty="0" err="1" smtClean="0">
                          <a:solidFill>
                            <a:schemeClr val="tx1"/>
                          </a:solidFill>
                        </a:rPr>
                        <a:t>your</a:t>
                      </a:r>
                      <a:r>
                        <a:rPr lang="tr-TR" sz="17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700" dirty="0" err="1" smtClean="0">
                          <a:solidFill>
                            <a:schemeClr val="tx1"/>
                          </a:solidFill>
                        </a:rPr>
                        <a:t>past</a:t>
                      </a:r>
                      <a:r>
                        <a:rPr lang="tr-TR" sz="17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700" dirty="0" err="1" smtClean="0">
                          <a:solidFill>
                            <a:schemeClr val="tx1"/>
                          </a:solidFill>
                        </a:rPr>
                        <a:t>experiences</a:t>
                      </a:r>
                      <a:r>
                        <a:rPr lang="tr-TR" sz="170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89224">
                <a:tc rowSpan="2"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Relevance trees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/>
                </a:tc>
                <a:tc>
                  <a:txBody>
                    <a:bodyPr/>
                    <a:lstStyle/>
                    <a:p>
                      <a:r>
                        <a:rPr lang="tr-TR" sz="1700" dirty="0" smtClean="0">
                          <a:solidFill>
                            <a:schemeClr val="tx1"/>
                          </a:solidFill>
                        </a:rPr>
                        <a:t>Mind mapping. in which you start</a:t>
                      </a:r>
                      <a:r>
                        <a:rPr lang="tr-TR" sz="1700" baseline="0" dirty="0" smtClean="0">
                          <a:solidFill>
                            <a:schemeClr val="tx1"/>
                          </a:solidFill>
                        </a:rPr>
                        <a:t> with a broad concept from which you generate further topics, more ideas are generated with the tree’s  sub branches.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308">
                <a:tc vMerge="1">
                  <a:txBody>
                    <a:bodyPr/>
                    <a:lstStyle/>
                    <a:p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Exploring</a:t>
                      </a:r>
                      <a:r>
                        <a:rPr lang="en-GB" sz="1700" baseline="0" dirty="0" smtClean="0">
                          <a:solidFill>
                            <a:schemeClr val="tx1"/>
                          </a:solidFill>
                        </a:rPr>
                        <a:t> relevance to business using the literature</a:t>
                      </a:r>
                      <a:endParaRPr lang="en-GB" sz="17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32241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Brainstorming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/>
                </a:tc>
                <a:tc>
                  <a:txBody>
                    <a:bodyPr/>
                    <a:lstStyle/>
                    <a:p>
                      <a:r>
                        <a:rPr lang="tr-TR" sz="1700" dirty="0" smtClean="0">
                          <a:solidFill>
                            <a:schemeClr val="tx1"/>
                          </a:solidFill>
                        </a:rPr>
                        <a:t>A problem-</a:t>
                      </a:r>
                      <a:r>
                        <a:rPr lang="tr-TR" sz="1700" dirty="0" err="1" smtClean="0">
                          <a:solidFill>
                            <a:schemeClr val="tx1"/>
                          </a:solidFill>
                        </a:rPr>
                        <a:t>solving</a:t>
                      </a:r>
                      <a:r>
                        <a:rPr lang="tr-TR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700" baseline="0" dirty="0" err="1" smtClean="0">
                          <a:solidFill>
                            <a:schemeClr val="tx1"/>
                          </a:solidFill>
                        </a:rPr>
                        <a:t>technique</a:t>
                      </a:r>
                      <a:r>
                        <a:rPr lang="tr-TR" sz="170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Brainstorming is a group creativity technique by which efforts are made to find a conclusion for a specific problem by gathering a list of ideas spontaneously contributed by its members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uring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brainstorming sessions, </a:t>
                      </a: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should avoid criticizing or rewarding ideas.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You're trying to open up possibilities and break down incorrect assumptions about the problem's limits. 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18720">
                <a:tc>
                  <a:txBody>
                    <a:bodyPr/>
                    <a:lstStyle/>
                    <a:p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3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66725"/>
            <a:ext cx="733425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7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4516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362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brainsto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324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297763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1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Refining</a:t>
            </a:r>
            <a:r>
              <a:rPr lang="tr-TR" dirty="0" smtClean="0"/>
              <a:t> </a:t>
            </a:r>
            <a:r>
              <a:rPr lang="tr-TR" dirty="0" err="1" smtClean="0"/>
              <a:t>research</a:t>
            </a:r>
            <a:r>
              <a:rPr lang="tr-TR" dirty="0" smtClean="0"/>
              <a:t> </a:t>
            </a:r>
            <a:r>
              <a:rPr lang="tr-TR" dirty="0" err="1" smtClean="0"/>
              <a:t>ideas</a:t>
            </a:r>
            <a:r>
              <a:rPr lang="tr-TR" dirty="0" smtClean="0"/>
              <a:t>…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Delphi method </a:t>
            </a:r>
            <a:r>
              <a:rPr lang="en-US" sz="2800" dirty="0"/>
              <a:t>is a structured communication technique or </a:t>
            </a:r>
            <a:r>
              <a:rPr lang="en-US" sz="2800" dirty="0" smtClean="0"/>
              <a:t>method,</a:t>
            </a:r>
            <a:r>
              <a:rPr lang="tr-TR" sz="2800" dirty="0" smtClean="0"/>
              <a:t> </a:t>
            </a:r>
            <a:r>
              <a:rPr lang="en-US" sz="2800" dirty="0" smtClean="0"/>
              <a:t>originally </a:t>
            </a:r>
            <a:r>
              <a:rPr lang="en-US" sz="2800" dirty="0"/>
              <a:t>developed as a </a:t>
            </a:r>
            <a:r>
              <a:rPr lang="en-US" sz="2800" b="1" i="1" dirty="0"/>
              <a:t>systematic, interactive forecasting method </a:t>
            </a:r>
            <a:r>
              <a:rPr lang="en-US" sz="2800" dirty="0"/>
              <a:t>which relies on a panel of experts. </a:t>
            </a:r>
            <a:endParaRPr lang="tr-TR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experts answer questionnaires in two or more </a:t>
            </a:r>
            <a:r>
              <a:rPr lang="en-US" sz="2800" dirty="0" smtClean="0"/>
              <a:t>rounds</a:t>
            </a:r>
            <a:r>
              <a:rPr lang="tr-TR" sz="2800" dirty="0" smtClean="0"/>
              <a:t>.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029200"/>
            <a:ext cx="4191000" cy="186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7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preliminary</a:t>
            </a:r>
            <a:r>
              <a:rPr lang="tr-TR" dirty="0" smtClean="0"/>
              <a:t> </a:t>
            </a:r>
            <a:r>
              <a:rPr lang="tr-TR" dirty="0" err="1" smtClean="0"/>
              <a:t>study</a:t>
            </a:r>
            <a:r>
              <a:rPr lang="tr-TR" dirty="0" smtClean="0"/>
              <a:t>…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Preliminary study</a:t>
            </a:r>
            <a:r>
              <a:rPr lang="en-US" sz="2800" dirty="0"/>
              <a:t> is an initial exploration of issues related to a proposed quality review or evaluation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r>
              <a:rPr lang="en-US" sz="2800" b="1" dirty="0" smtClean="0"/>
              <a:t>Preliminary </a:t>
            </a:r>
            <a:r>
              <a:rPr lang="en-US" sz="2800" b="1" dirty="0"/>
              <a:t>studies</a:t>
            </a:r>
            <a:r>
              <a:rPr lang="en-US" sz="2800" dirty="0"/>
              <a:t> do not happen in all systems but they may be used to identify </a:t>
            </a:r>
            <a:r>
              <a:rPr lang="en-US" sz="2800" i="1" dirty="0"/>
              <a:t>key features to be addressed in a quality process</a:t>
            </a:r>
            <a:r>
              <a:rPr lang="en-US" sz="2800" dirty="0"/>
              <a:t>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361848"/>
            <a:ext cx="3429000" cy="357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09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Integrating</a:t>
            </a:r>
            <a:r>
              <a:rPr lang="tr-TR" dirty="0" smtClean="0"/>
              <a:t> </a:t>
            </a:r>
            <a:r>
              <a:rPr lang="tr-TR" dirty="0" err="1" smtClean="0"/>
              <a:t>ideas</a:t>
            </a:r>
            <a:r>
              <a:rPr lang="tr-TR" dirty="0" smtClean="0"/>
              <a:t>…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Working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narrowing</a:t>
            </a:r>
            <a:r>
              <a:rPr lang="tr-TR" dirty="0" smtClean="0"/>
              <a:t> </a:t>
            </a:r>
            <a:r>
              <a:rPr lang="tr-TR" dirty="0" err="1" smtClean="0"/>
              <a:t>down</a:t>
            </a:r>
            <a:r>
              <a:rPr lang="tr-TR" dirty="0" smtClean="0"/>
              <a:t>…</a:t>
            </a:r>
          </a:p>
          <a:p>
            <a:r>
              <a:rPr lang="tr-TR" dirty="0" err="1" smtClean="0"/>
              <a:t>Know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r>
              <a:rPr lang="tr-TR" dirty="0" smtClean="0"/>
              <a:t> of </a:t>
            </a:r>
            <a:r>
              <a:rPr lang="tr-TR" dirty="0" err="1" smtClean="0"/>
              <a:t>generating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refining</a:t>
            </a:r>
            <a:r>
              <a:rPr lang="tr-TR" dirty="0" smtClean="0"/>
              <a:t> </a:t>
            </a:r>
            <a:r>
              <a:rPr lang="tr-TR" dirty="0" err="1" smtClean="0"/>
              <a:t>ideas</a:t>
            </a:r>
            <a:r>
              <a:rPr lang="tr-TR" dirty="0" smtClean="0"/>
              <a:t> is </a:t>
            </a:r>
            <a:r>
              <a:rPr lang="tr-TR" dirty="0" err="1" smtClean="0"/>
              <a:t>complete</a:t>
            </a:r>
            <a:r>
              <a:rPr lang="tr-TR" dirty="0" smtClean="0"/>
              <a:t> as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able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say « ı </a:t>
            </a:r>
            <a:r>
              <a:rPr lang="tr-TR" dirty="0" err="1" smtClean="0"/>
              <a:t>would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do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research</a:t>
            </a:r>
            <a:r>
              <a:rPr lang="tr-TR" dirty="0" smtClean="0"/>
              <a:t> on…» </a:t>
            </a:r>
            <a:r>
              <a:rPr lang="tr-TR" dirty="0" err="1" smtClean="0"/>
              <a:t>obviously</a:t>
            </a:r>
            <a:r>
              <a:rPr lang="tr-TR" dirty="0" smtClean="0"/>
              <a:t> </a:t>
            </a:r>
            <a:r>
              <a:rPr lang="tr-TR" dirty="0" err="1" smtClean="0"/>
              <a:t>still</a:t>
            </a:r>
            <a:r>
              <a:rPr lang="tr-TR" dirty="0" smtClean="0"/>
              <a:t> be a </a:t>
            </a:r>
            <a:r>
              <a:rPr lang="tr-TR" dirty="0" err="1" smtClean="0"/>
              <a:t>big</a:t>
            </a:r>
            <a:r>
              <a:rPr lang="tr-TR" dirty="0" smtClean="0"/>
              <a:t> </a:t>
            </a:r>
            <a:r>
              <a:rPr lang="tr-TR" dirty="0" err="1" smtClean="0"/>
              <a:t>gap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start </a:t>
            </a:r>
            <a:r>
              <a:rPr lang="tr-TR" dirty="0" err="1" smtClean="0"/>
              <a:t>seriously</a:t>
            </a:r>
            <a:r>
              <a:rPr lang="tr-TR" dirty="0" smtClean="0"/>
              <a:t> on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work</a:t>
            </a:r>
            <a:r>
              <a:rPr lang="tr-T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755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Turning</a:t>
            </a:r>
            <a:r>
              <a:rPr lang="tr-TR" dirty="0" smtClean="0"/>
              <a:t> </a:t>
            </a:r>
            <a:r>
              <a:rPr lang="tr-TR" dirty="0" err="1" smtClean="0"/>
              <a:t>research</a:t>
            </a:r>
            <a:r>
              <a:rPr lang="tr-TR" dirty="0" smtClean="0"/>
              <a:t> </a:t>
            </a:r>
            <a:r>
              <a:rPr lang="tr-TR" dirty="0" err="1" smtClean="0"/>
              <a:t>ideas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research</a:t>
            </a:r>
            <a:r>
              <a:rPr lang="tr-TR" dirty="0" smtClean="0"/>
              <a:t> </a:t>
            </a:r>
            <a:r>
              <a:rPr lang="tr-TR" dirty="0" err="1" smtClean="0"/>
              <a:t>projects</a:t>
            </a:r>
            <a:r>
              <a:rPr lang="tr-TR" dirty="0" smtClean="0"/>
              <a:t>…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Writing</a:t>
            </a:r>
            <a:r>
              <a:rPr lang="tr-TR" dirty="0" smtClean="0"/>
              <a:t> </a:t>
            </a:r>
            <a:r>
              <a:rPr lang="tr-TR" dirty="0" err="1" smtClean="0"/>
              <a:t>research</a:t>
            </a:r>
            <a:r>
              <a:rPr lang="tr-TR" dirty="0" smtClean="0"/>
              <a:t> </a:t>
            </a:r>
            <a:r>
              <a:rPr lang="tr-TR" dirty="0" err="1" smtClean="0"/>
              <a:t>questions</a:t>
            </a:r>
            <a:endParaRPr lang="tr-TR" dirty="0" smtClean="0"/>
          </a:p>
          <a:p>
            <a:r>
              <a:rPr lang="tr-TR" dirty="0" err="1" smtClean="0"/>
              <a:t>Writing</a:t>
            </a:r>
            <a:r>
              <a:rPr lang="tr-TR" dirty="0" smtClean="0"/>
              <a:t> </a:t>
            </a:r>
            <a:r>
              <a:rPr lang="tr-TR" dirty="0" err="1" smtClean="0"/>
              <a:t>research</a:t>
            </a:r>
            <a:r>
              <a:rPr lang="tr-TR" dirty="0" smtClean="0"/>
              <a:t> </a:t>
            </a:r>
            <a:r>
              <a:rPr lang="tr-TR" dirty="0" err="1" smtClean="0"/>
              <a:t>objectives</a:t>
            </a:r>
            <a:endParaRPr lang="tr-T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11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R</a:t>
            </a:r>
            <a:r>
              <a:rPr lang="en-US" dirty="0" err="1" smtClean="0"/>
              <a:t>esearch</a:t>
            </a:r>
            <a:r>
              <a:rPr lang="en-US" dirty="0" smtClean="0"/>
              <a:t> </a:t>
            </a:r>
            <a:r>
              <a:rPr lang="en-US" dirty="0"/>
              <a:t>questions or </a:t>
            </a:r>
            <a:r>
              <a:rPr lang="en-US" dirty="0" smtClean="0"/>
              <a:t>hypotheses</a:t>
            </a:r>
            <a:r>
              <a:rPr lang="tr-TR" dirty="0" smtClean="0"/>
              <a:t>…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specification of research questions or hypotheses (i.e., </a:t>
            </a:r>
            <a:r>
              <a:rPr lang="en-US" i="1" dirty="0"/>
              <a:t>what</a:t>
            </a:r>
            <a:r>
              <a:rPr lang="en-US" dirty="0"/>
              <a:t> is to be studied) and research strategy (i.e., </a:t>
            </a:r>
            <a:r>
              <a:rPr lang="en-US" i="1" dirty="0"/>
              <a:t>how</a:t>
            </a:r>
            <a:r>
              <a:rPr lang="en-US" dirty="0"/>
              <a:t> to conduct the study) is an extremely important part of any research project </a:t>
            </a:r>
            <a:endParaRPr lang="tr-TR" dirty="0" smtClean="0"/>
          </a:p>
          <a:p>
            <a:r>
              <a:rPr lang="en-US" dirty="0" smtClean="0"/>
              <a:t>Research </a:t>
            </a:r>
            <a:r>
              <a:rPr lang="en-US" dirty="0"/>
              <a:t>questions or hypotheses influence the strategy that is employed in order to either provide answers to the questions or verify/falsify hypotheses. </a:t>
            </a:r>
            <a:endParaRPr lang="tr-TR" dirty="0" smtClean="0"/>
          </a:p>
          <a:p>
            <a:r>
              <a:rPr lang="en-US" dirty="0" smtClean="0"/>
              <a:t>What </a:t>
            </a:r>
            <a:r>
              <a:rPr lang="en-US" dirty="0"/>
              <a:t>research strategy to use ought to depend on the nature of the problem domain (i.e., sociology, biology, physics, mathematics, etc.) and exact formulation of research questions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Formulation </a:t>
            </a:r>
            <a:r>
              <a:rPr lang="en-US" dirty="0"/>
              <a:t>of precise research questions requires deep insights into the domain of study</a:t>
            </a:r>
            <a:r>
              <a:rPr lang="en-US" dirty="0" smtClean="0"/>
              <a:t>: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Do </a:t>
            </a:r>
            <a:r>
              <a:rPr lang="en-US" dirty="0"/>
              <a:t>the questions that are to be answered "fit" the research domain?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Are </a:t>
            </a:r>
            <a:r>
              <a:rPr lang="en-US" dirty="0"/>
              <a:t>they the ones most worthy of investigation?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To </a:t>
            </a:r>
            <a:r>
              <a:rPr lang="en-US" dirty="0"/>
              <a:t>which degree will answering the questions contribute to any progress within the research area? Do practitioners perceive the research questions to concern real problems?</a:t>
            </a:r>
          </a:p>
          <a:p>
            <a:endParaRPr lang="tr-TR" dirty="0" smtClean="0"/>
          </a:p>
          <a:p>
            <a:r>
              <a:rPr lang="en-US" dirty="0" smtClean="0"/>
              <a:t>Instead</a:t>
            </a:r>
            <a:r>
              <a:rPr lang="en-US" dirty="0"/>
              <a:t>, studies of the problem area were expected to result in more sophisticated understanding of dominant concepts, so that </a:t>
            </a:r>
            <a:r>
              <a:rPr lang="en-US" i="1" dirty="0"/>
              <a:t>the research questions could be adjusted accordingly. </a:t>
            </a:r>
            <a:endParaRPr lang="tr-TR" i="1" dirty="0" smtClean="0"/>
          </a:p>
          <a:p>
            <a:r>
              <a:rPr lang="en-US" dirty="0" smtClean="0"/>
              <a:t>Hence</a:t>
            </a:r>
            <a:r>
              <a:rPr lang="en-US" dirty="0"/>
              <a:t>, the research questions presented in section are a result of iteration through problem formulation and actual research. They are not just "snatched out of thin air" -- they have evolved as a part of the research process.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3855" y="4024745"/>
            <a:ext cx="8229600" cy="2819400"/>
          </a:xfrm>
        </p:spPr>
        <p:txBody>
          <a:bodyPr>
            <a:normAutofit/>
          </a:bodyPr>
          <a:lstStyle/>
          <a:p>
            <a:r>
              <a:rPr lang="tr-TR" sz="1800" dirty="0" smtClean="0"/>
              <a:t>Sufficient questions are </a:t>
            </a:r>
            <a:r>
              <a:rPr lang="tr-TR" sz="1800" dirty="0" smtClean="0"/>
              <a:t>needed</a:t>
            </a:r>
            <a:r>
              <a:rPr lang="tr-TR" sz="1800" dirty="0" smtClean="0"/>
              <a:t>!!!</a:t>
            </a: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dirty="0"/>
              <a:t/>
            </a:r>
            <a:br>
              <a:rPr lang="tr-TR" sz="1800" dirty="0"/>
            </a:br>
            <a:r>
              <a:rPr lang="tr-TR" sz="1800" dirty="0" smtClean="0"/>
              <a:t/>
            </a:r>
            <a:br>
              <a:rPr lang="tr-TR" sz="1800" dirty="0" smtClean="0"/>
            </a:br>
            <a:r>
              <a:rPr lang="tr-TR" sz="1800" b="1" i="1" dirty="0" smtClean="0"/>
              <a:t> JUST RIGHT </a:t>
            </a:r>
            <a:r>
              <a:rPr lang="tr-TR" sz="1800" dirty="0" smtClean="0"/>
              <a:t>for </a:t>
            </a:r>
            <a:r>
              <a:rPr lang="tr-TR" sz="1800" dirty="0" smtClean="0"/>
              <a:t>investigation </a:t>
            </a:r>
            <a:r>
              <a:rPr lang="tr-TR" sz="1800" b="1" i="1" dirty="0" smtClean="0"/>
              <a:t>at this</a:t>
            </a:r>
            <a:r>
              <a:rPr lang="tr-TR" sz="1800" dirty="0" smtClean="0"/>
              <a:t> time,by </a:t>
            </a:r>
            <a:r>
              <a:rPr lang="tr-TR" sz="1800" b="1" i="1" dirty="0" smtClean="0"/>
              <a:t>this</a:t>
            </a:r>
            <a:r>
              <a:rPr lang="tr-TR" sz="1800" dirty="0" smtClean="0"/>
              <a:t> researcher in </a:t>
            </a:r>
            <a:r>
              <a:rPr lang="tr-TR" sz="1800" b="1" i="1" dirty="0" smtClean="0"/>
              <a:t>this</a:t>
            </a:r>
            <a:r>
              <a:rPr lang="tr-TR" sz="1800" dirty="0" smtClean="0"/>
              <a:t> setting….</a:t>
            </a:r>
            <a:endParaRPr lang="en-US" sz="18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855"/>
            <a:ext cx="58523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2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How to decide...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clarfying. The </a:t>
            </a:r>
            <a:r>
              <a:rPr lang="en-US" dirty="0" smtClean="0"/>
              <a:t>research </a:t>
            </a:r>
            <a:r>
              <a:rPr lang="en-US" dirty="0"/>
              <a:t>topic is the most </a:t>
            </a:r>
            <a:r>
              <a:rPr lang="en-US" b="1" i="1" dirty="0"/>
              <a:t>exciting </a:t>
            </a:r>
            <a:r>
              <a:rPr lang="en-US" dirty="0" smtClean="0"/>
              <a:t>part</a:t>
            </a:r>
            <a:r>
              <a:rPr lang="tr-TR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dirty="0"/>
              <a:t>is important to </a:t>
            </a:r>
            <a:r>
              <a:rPr lang="en-US" dirty="0" smtClean="0"/>
              <a:t>choose</a:t>
            </a:r>
            <a:r>
              <a:rPr lang="tr-TR" dirty="0" smtClean="0"/>
              <a:t> </a:t>
            </a:r>
            <a:r>
              <a:rPr lang="en-US" dirty="0" smtClean="0"/>
              <a:t>something </a:t>
            </a:r>
            <a:r>
              <a:rPr lang="en-US" dirty="0"/>
              <a:t>that will </a:t>
            </a:r>
            <a:r>
              <a:rPr lang="en-US" i="1" dirty="0"/>
              <a:t>sustain your interest throughout the months </a:t>
            </a:r>
            <a:r>
              <a:rPr lang="en-US" dirty="0"/>
              <a:t>that you will need to </a:t>
            </a:r>
            <a:r>
              <a:rPr lang="en-US" dirty="0" smtClean="0"/>
              <a:t>complete</a:t>
            </a:r>
            <a:r>
              <a:rPr lang="tr-TR" dirty="0" smtClean="0"/>
              <a:t> </a:t>
            </a:r>
            <a:r>
              <a:rPr lang="en-US" dirty="0" smtClean="0"/>
              <a:t>it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You </a:t>
            </a:r>
            <a:r>
              <a:rPr lang="en-US" dirty="0"/>
              <a:t>may even decide to do some research that is something that forms part of your </a:t>
            </a:r>
            <a:r>
              <a:rPr lang="en-US" dirty="0" smtClean="0"/>
              <a:t>leisure</a:t>
            </a:r>
            <a:r>
              <a:rPr lang="tr-TR" dirty="0" smtClean="0"/>
              <a:t> </a:t>
            </a:r>
            <a:r>
              <a:rPr lang="en-US" dirty="0" smtClean="0"/>
              <a:t>activities!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85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533400"/>
            <a:ext cx="8216043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896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R</a:t>
            </a:r>
            <a:r>
              <a:rPr lang="en-US" b="1" dirty="0" err="1" smtClean="0"/>
              <a:t>esearch</a:t>
            </a:r>
            <a:r>
              <a:rPr lang="en-US" b="1" dirty="0" smtClean="0"/>
              <a:t> </a:t>
            </a:r>
            <a:r>
              <a:rPr lang="en-US" b="1" dirty="0"/>
              <a:t>objectives</a:t>
            </a:r>
            <a:r>
              <a:rPr lang="en-US" dirty="0"/>
              <a:t>.</a:t>
            </a: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Your research may begin with a general focus research question that then generates </a:t>
            </a:r>
            <a:r>
              <a:rPr lang="en-US" dirty="0" smtClean="0"/>
              <a:t>more</a:t>
            </a:r>
            <a:r>
              <a:rPr lang="tr-TR" dirty="0" smtClean="0"/>
              <a:t> </a:t>
            </a:r>
            <a:r>
              <a:rPr lang="en-US" dirty="0" smtClean="0"/>
              <a:t>detailed </a:t>
            </a:r>
            <a:r>
              <a:rPr lang="en-US" dirty="0"/>
              <a:t>research questions, or you may use your general focus research question as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base </a:t>
            </a:r>
            <a:r>
              <a:rPr lang="en-US" dirty="0"/>
              <a:t>from which you write a set of </a:t>
            </a:r>
            <a:r>
              <a:rPr lang="en-US" b="1" dirty="0"/>
              <a:t>research objectives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/>
              <a:t>Objectives are more </a:t>
            </a:r>
            <a:r>
              <a:rPr lang="en-US" dirty="0" smtClean="0"/>
              <a:t>generally</a:t>
            </a:r>
            <a:r>
              <a:rPr lang="tr-TR" dirty="0" smtClean="0"/>
              <a:t> </a:t>
            </a:r>
            <a:r>
              <a:rPr lang="en-US" dirty="0" smtClean="0"/>
              <a:t>acceptable </a:t>
            </a:r>
            <a:r>
              <a:rPr lang="en-US" dirty="0"/>
              <a:t>to the research community as evidence of </a:t>
            </a:r>
            <a:r>
              <a:rPr lang="en-US" dirty="0" err="1" smtClean="0"/>
              <a:t>th</a:t>
            </a:r>
            <a:r>
              <a:rPr lang="tr-TR" dirty="0" smtClean="0"/>
              <a:t>e </a:t>
            </a:r>
            <a:r>
              <a:rPr lang="en-US" dirty="0" smtClean="0"/>
              <a:t>researcher’s </a:t>
            </a:r>
            <a:r>
              <a:rPr lang="en-US" dirty="0"/>
              <a:t>clear sense of </a:t>
            </a:r>
            <a:r>
              <a:rPr lang="en-US" dirty="0" smtClean="0"/>
              <a:t>purpose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direction. It may be that either is satisfactory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/>
              <a:t>Do check whether your </a:t>
            </a:r>
            <a:r>
              <a:rPr lang="en-US" dirty="0" smtClean="0"/>
              <a:t>examining</a:t>
            </a:r>
            <a:r>
              <a:rPr lang="tr-TR" dirty="0" smtClean="0"/>
              <a:t> </a:t>
            </a:r>
            <a:r>
              <a:rPr lang="en-US" dirty="0" smtClean="0"/>
              <a:t>body </a:t>
            </a:r>
            <a:r>
              <a:rPr lang="en-US" dirty="0"/>
              <a:t>has a preference.</a:t>
            </a:r>
          </a:p>
        </p:txBody>
      </p:sp>
    </p:spTree>
    <p:extLst>
      <p:ext uri="{BB962C8B-B14F-4D97-AF65-F5344CB8AC3E}">
        <p14:creationId xmlns:p14="http://schemas.microsoft.com/office/powerpoint/2010/main" val="40130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800" y="-180109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6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Maylor</a:t>
            </a:r>
            <a:r>
              <a:rPr lang="en-US" dirty="0"/>
              <a:t> and </a:t>
            </a:r>
            <a:r>
              <a:rPr lang="en-US" dirty="0" smtClean="0"/>
              <a:t>Blackmon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SMART </a:t>
            </a:r>
            <a:r>
              <a:rPr lang="en-US" dirty="0"/>
              <a:t>test.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i="1" dirty="0"/>
              <a:t>Specific</a:t>
            </a:r>
            <a:r>
              <a:rPr lang="en-US" dirty="0"/>
              <a:t>. What precisely do you hope to achieve from undertaking the research?</a:t>
            </a:r>
          </a:p>
          <a:p>
            <a:r>
              <a:rPr lang="en-US" dirty="0"/>
              <a:t>• </a:t>
            </a:r>
            <a:r>
              <a:rPr lang="en-US" i="1" dirty="0"/>
              <a:t>Measurable</a:t>
            </a:r>
            <a:r>
              <a:rPr lang="en-US" dirty="0"/>
              <a:t>. What measures will you use to determine whether you have achieved</a:t>
            </a:r>
          </a:p>
          <a:p>
            <a:r>
              <a:rPr lang="en-US" dirty="0"/>
              <a:t>your objectives? (e.g. secured a career-level first job in software design).</a:t>
            </a:r>
          </a:p>
          <a:p>
            <a:r>
              <a:rPr lang="en-US" dirty="0"/>
              <a:t>• </a:t>
            </a:r>
            <a:r>
              <a:rPr lang="en-US" i="1" dirty="0"/>
              <a:t>Achievable</a:t>
            </a:r>
            <a:r>
              <a:rPr lang="en-US" dirty="0"/>
              <a:t>. Are the targets you have set for yourself achievable given all the possible</a:t>
            </a:r>
          </a:p>
          <a:p>
            <a:r>
              <a:rPr lang="en-US" dirty="0"/>
              <a:t>constraints</a:t>
            </a:r>
            <a:r>
              <a:rPr lang="en-US" dirty="0" smtClean="0"/>
              <a:t>?</a:t>
            </a:r>
            <a:endParaRPr lang="tr-TR" dirty="0" smtClean="0"/>
          </a:p>
          <a:p>
            <a:r>
              <a:rPr lang="en-US" i="1" dirty="0"/>
              <a:t>Realistic</a:t>
            </a:r>
            <a:r>
              <a:rPr lang="en-US" dirty="0"/>
              <a:t>. Given all the other demands upon your time, will you have the time and</a:t>
            </a:r>
          </a:p>
          <a:p>
            <a:r>
              <a:rPr lang="en-US" dirty="0"/>
              <a:t>energy to complete the research on time?</a:t>
            </a:r>
          </a:p>
          <a:p>
            <a:r>
              <a:rPr lang="en-US" dirty="0"/>
              <a:t>• </a:t>
            </a:r>
            <a:r>
              <a:rPr lang="en-US" i="1" dirty="0"/>
              <a:t>Timely</a:t>
            </a:r>
            <a:r>
              <a:rPr lang="en-US" dirty="0"/>
              <a:t>. Will you have time to accomplish all your objectives in the time frame you</a:t>
            </a:r>
          </a:p>
          <a:p>
            <a:r>
              <a:rPr lang="en-US" dirty="0"/>
              <a:t>have set?</a:t>
            </a:r>
          </a:p>
        </p:txBody>
      </p:sp>
    </p:spTree>
    <p:extLst>
      <p:ext uri="{BB962C8B-B14F-4D97-AF65-F5344CB8AC3E}">
        <p14:creationId xmlns:p14="http://schemas.microsoft.com/office/powerpoint/2010/main" val="558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Theory</a:t>
            </a: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Theory </a:t>
            </a:r>
            <a:r>
              <a:rPr lang="en-US" dirty="0" smtClean="0"/>
              <a:t>is </a:t>
            </a:r>
            <a:r>
              <a:rPr lang="en-US" dirty="0"/>
              <a:t>defined </a:t>
            </a:r>
            <a:r>
              <a:rPr lang="tr-TR" dirty="0" smtClean="0"/>
              <a:t> as «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formulation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regarding</a:t>
            </a:r>
            <a:r>
              <a:rPr lang="tr-T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 and effect relationships between two or more variables, which may or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r>
              <a:rPr lang="tr-T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been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tested</a:t>
            </a:r>
            <a:r>
              <a:rPr lang="tr-TR" dirty="0" smtClean="0"/>
              <a:t>&gt;&gt;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the presence of theory is to be guaranteed, the researcher must ensure that </a:t>
            </a:r>
            <a:r>
              <a:rPr lang="en-US" dirty="0" smtClean="0"/>
              <a:t>what</a:t>
            </a:r>
            <a:r>
              <a:rPr lang="tr-TR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passing as good theory includes a plausible, coherent explanation for why </a:t>
            </a:r>
            <a:r>
              <a:rPr lang="en-US" dirty="0" smtClean="0"/>
              <a:t>certain</a:t>
            </a:r>
            <a:r>
              <a:rPr lang="tr-TR" dirty="0" smtClean="0"/>
              <a:t> </a:t>
            </a:r>
            <a:r>
              <a:rPr lang="en-US" dirty="0" smtClean="0"/>
              <a:t>relationships </a:t>
            </a:r>
            <a:r>
              <a:rPr lang="en-US" dirty="0"/>
              <a:t>should be expected in our data.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397273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823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29029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ağ Ok 3"/>
          <p:cNvSpPr/>
          <p:nvPr/>
        </p:nvSpPr>
        <p:spPr>
          <a:xfrm rot="11212864">
            <a:off x="8458200" y="23622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22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66700" y="5891213"/>
            <a:ext cx="853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/>
              <a:t>Figure 2.1</a:t>
            </a:r>
            <a:r>
              <a:rPr lang="en-GB" altLang="en-US"/>
              <a:t>  Grand, middle-range and substantive theories</a:t>
            </a:r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430338"/>
            <a:ext cx="638175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3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Deductive</a:t>
            </a:r>
            <a:r>
              <a:rPr lang="tr-TR" dirty="0" smtClean="0"/>
              <a:t>/</a:t>
            </a:r>
            <a:r>
              <a:rPr lang="tr-TR" dirty="0" err="1" smtClean="0"/>
              <a:t>inductive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discussion of theory does assume that a clear theoretical position is </a:t>
            </a:r>
            <a:r>
              <a:rPr lang="en-US" dirty="0" smtClean="0"/>
              <a:t>developed</a:t>
            </a:r>
            <a:r>
              <a:rPr lang="tr-TR" dirty="0" smtClean="0"/>
              <a:t>.</a:t>
            </a:r>
            <a:endParaRPr lang="en-US" dirty="0"/>
          </a:p>
          <a:p>
            <a:r>
              <a:rPr lang="en-US" dirty="0"/>
              <a:t>prior to the collection of data (the </a:t>
            </a:r>
            <a:r>
              <a:rPr lang="en-US" b="1" dirty="0"/>
              <a:t>deductive approach</a:t>
            </a:r>
            <a:r>
              <a:rPr lang="en-US" dirty="0"/>
              <a:t>). </a:t>
            </a:r>
            <a:endParaRPr lang="tr-TR" dirty="0" smtClean="0"/>
          </a:p>
          <a:p>
            <a:r>
              <a:rPr lang="en-US" dirty="0" smtClean="0"/>
              <a:t>It </a:t>
            </a:r>
            <a:r>
              <a:rPr lang="en-US" dirty="0"/>
              <a:t>may be that your study is based on the principle of developing theory after the data</a:t>
            </a:r>
          </a:p>
          <a:p>
            <a:r>
              <a:rPr lang="en-US" dirty="0"/>
              <a:t>have been collected (the </a:t>
            </a:r>
            <a:r>
              <a:rPr lang="en-US" b="1" dirty="0"/>
              <a:t>inductive approach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00983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Writing your research proposal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Organising</a:t>
            </a:r>
            <a:r>
              <a:rPr lang="en-US" i="1" dirty="0"/>
              <a:t> your </a:t>
            </a:r>
            <a:r>
              <a:rPr lang="en-US" i="1" dirty="0" smtClean="0"/>
              <a:t>ideas</a:t>
            </a:r>
            <a:endParaRPr lang="tr-TR" i="1" dirty="0"/>
          </a:p>
          <a:p>
            <a:r>
              <a:rPr lang="en-US" i="1" dirty="0"/>
              <a:t>Convincing your </a:t>
            </a:r>
            <a:r>
              <a:rPr lang="en-US" i="1" dirty="0" smtClean="0"/>
              <a:t>audience</a:t>
            </a:r>
            <a:endParaRPr lang="tr-TR" i="1" dirty="0" smtClean="0"/>
          </a:p>
          <a:p>
            <a:r>
              <a:rPr lang="en-US" i="1" dirty="0"/>
              <a:t>Contracting with your ‘client</a:t>
            </a:r>
            <a:r>
              <a:rPr lang="en-US" i="1" dirty="0" smtClean="0"/>
              <a:t>’</a:t>
            </a:r>
            <a:endParaRPr lang="tr-TR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82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52400" y="2057400"/>
            <a:ext cx="899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 Finding a topic and </a:t>
            </a:r>
          </a:p>
          <a:p>
            <a:pPr algn="ctr"/>
            <a:r>
              <a:rPr lang="tr-TR" sz="3200" b="1" dirty="0" smtClean="0"/>
              <a:t>doing  critical literature review (Chapter 3)</a:t>
            </a:r>
          </a:p>
          <a:p>
            <a:pPr algn="ctr"/>
            <a:r>
              <a:rPr lang="tr-TR" sz="3200" b="1" dirty="0" smtClean="0"/>
              <a:t>&amp; </a:t>
            </a:r>
          </a:p>
          <a:p>
            <a:pPr algn="ctr"/>
            <a:r>
              <a:rPr lang="tr-TR" sz="3200" b="1" dirty="0" smtClean="0"/>
              <a:t>How to </a:t>
            </a:r>
            <a:r>
              <a:rPr lang="tr-TR" sz="3200" b="1" dirty="0"/>
              <a:t>r</a:t>
            </a:r>
            <a:r>
              <a:rPr lang="tr-TR" sz="3200" b="1" dirty="0" smtClean="0"/>
              <a:t>each to the databases…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818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</a:t>
            </a:r>
            <a:r>
              <a:rPr lang="en-US" dirty="0" smtClean="0"/>
              <a:t> start</a:t>
            </a:r>
            <a:r>
              <a:rPr lang="tr-TR" dirty="0" smtClean="0"/>
              <a:t>ing to</a:t>
            </a:r>
            <a:r>
              <a:rPr lang="en-US" dirty="0" smtClean="0"/>
              <a:t> </a:t>
            </a:r>
            <a:r>
              <a:rPr lang="en-US" dirty="0"/>
              <a:t>your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Y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/>
              <a:t>need to have at least some idea of what you want to do.</a:t>
            </a:r>
          </a:p>
          <a:p>
            <a:r>
              <a:rPr lang="en-US" dirty="0"/>
              <a:t>This is </a:t>
            </a:r>
            <a:r>
              <a:rPr lang="en-US" dirty="0" smtClean="0"/>
              <a:t>probably</a:t>
            </a:r>
            <a:endParaRPr lang="tr-TR" dirty="0" smtClean="0"/>
          </a:p>
          <a:p>
            <a:r>
              <a:rPr lang="en-US" dirty="0" smtClean="0"/>
              <a:t> </a:t>
            </a:r>
            <a:r>
              <a:rPr lang="en-US" dirty="0"/>
              <a:t>the most </a:t>
            </a:r>
            <a:r>
              <a:rPr lang="en-US" dirty="0" smtClean="0"/>
              <a:t>difficult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most important, part of your research project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r>
              <a:rPr lang="en-US" dirty="0"/>
              <a:t>This chapter is concerned with </a:t>
            </a:r>
            <a:r>
              <a:rPr lang="en-US" b="1" dirty="0"/>
              <a:t>how to formulate and clarify your </a:t>
            </a:r>
            <a:r>
              <a:rPr lang="en-US" b="1" dirty="0" smtClean="0"/>
              <a:t>research</a:t>
            </a:r>
            <a:r>
              <a:rPr lang="tr-TR" b="1" dirty="0" smtClean="0"/>
              <a:t> </a:t>
            </a:r>
            <a:r>
              <a:rPr lang="en-US" b="1" dirty="0" smtClean="0"/>
              <a:t>topic </a:t>
            </a:r>
            <a:r>
              <a:rPr lang="en-US" b="1" dirty="0"/>
              <a:t>and your research question</a:t>
            </a:r>
            <a:r>
              <a:rPr lang="en-US" dirty="0"/>
              <a:t>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US" dirty="0" smtClean="0"/>
              <a:t>Without </a:t>
            </a:r>
            <a:r>
              <a:rPr lang="en-US" dirty="0"/>
              <a:t>being clear about what you are going to research </a:t>
            </a:r>
            <a:r>
              <a:rPr lang="en-US" b="1" dirty="0" smtClean="0"/>
              <a:t>it</a:t>
            </a:r>
            <a:r>
              <a:rPr lang="tr-TR" b="1" dirty="0" smtClean="0"/>
              <a:t> </a:t>
            </a:r>
            <a:r>
              <a:rPr lang="en-US" b="1" dirty="0" smtClean="0"/>
              <a:t>is </a:t>
            </a:r>
            <a:r>
              <a:rPr lang="en-US" b="1" dirty="0"/>
              <a:t>difficult to plan </a:t>
            </a:r>
            <a:r>
              <a:rPr lang="en-US" dirty="0"/>
              <a:t>how you are going to research it.</a:t>
            </a:r>
          </a:p>
        </p:txBody>
      </p:sp>
    </p:spTree>
    <p:extLst>
      <p:ext uri="{BB962C8B-B14F-4D97-AF65-F5344CB8AC3E}">
        <p14:creationId xmlns:p14="http://schemas.microsoft.com/office/powerpoint/2010/main" val="1955519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381000"/>
            <a:ext cx="14003867" cy="787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6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066800"/>
            <a:ext cx="609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When planning your literature search you need to</a:t>
            </a:r>
            <a:r>
              <a:rPr lang="en-US" b="1" dirty="0" smtClean="0"/>
              <a:t>:</a:t>
            </a:r>
            <a:endParaRPr lang="tr-TR" b="1" dirty="0" smtClean="0"/>
          </a:p>
          <a:p>
            <a:endParaRPr lang="en-US" dirty="0"/>
          </a:p>
          <a:p>
            <a:r>
              <a:rPr lang="en-US" dirty="0"/>
              <a:t>– have clearly defined research question(s) and objectives</a:t>
            </a:r>
            <a:r>
              <a:rPr lang="en-US" dirty="0" smtClean="0"/>
              <a:t>;</a:t>
            </a:r>
            <a:endParaRPr lang="tr-TR" dirty="0" smtClean="0"/>
          </a:p>
          <a:p>
            <a:endParaRPr lang="en-US" dirty="0"/>
          </a:p>
          <a:p>
            <a:r>
              <a:rPr lang="en-US" dirty="0"/>
              <a:t>– define the parameters of your search</a:t>
            </a:r>
            <a:r>
              <a:rPr lang="en-US" dirty="0" smtClean="0"/>
              <a:t>;</a:t>
            </a:r>
            <a:endParaRPr lang="tr-TR" dirty="0" smtClean="0"/>
          </a:p>
          <a:p>
            <a:endParaRPr lang="en-US" dirty="0"/>
          </a:p>
          <a:p>
            <a:r>
              <a:rPr lang="en-US" dirty="0"/>
              <a:t>– generate key words and search terms</a:t>
            </a:r>
            <a:r>
              <a:rPr lang="en-US" dirty="0" smtClean="0"/>
              <a:t>;</a:t>
            </a:r>
            <a:endParaRPr lang="tr-TR" dirty="0" smtClean="0"/>
          </a:p>
          <a:p>
            <a:endParaRPr lang="en-US" dirty="0"/>
          </a:p>
          <a:p>
            <a:r>
              <a:rPr lang="en-US" dirty="0"/>
              <a:t>– discuss your ideas as widely as possible</a:t>
            </a:r>
            <a:r>
              <a:rPr lang="en-US" dirty="0" smtClean="0"/>
              <a:t>.</a:t>
            </a:r>
            <a:endParaRPr lang="tr-T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65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Bookmarking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Once you have found a useful Internet site, you can note its address electronically. </a:t>
            </a:r>
            <a:endParaRPr lang="tr-TR" dirty="0" smtClean="0"/>
          </a:p>
          <a:p>
            <a:r>
              <a:rPr lang="en-US" i="1" dirty="0" smtClean="0"/>
              <a:t>This</a:t>
            </a:r>
            <a:r>
              <a:rPr lang="tr-TR" i="1" dirty="0"/>
              <a:t> </a:t>
            </a:r>
            <a:r>
              <a:rPr lang="en-US" i="1" dirty="0" smtClean="0"/>
              <a:t>process </a:t>
            </a:r>
            <a:r>
              <a:rPr lang="en-US" i="1" dirty="0"/>
              <a:t>is termed ‘bookmarking’ or ‘add to </a:t>
            </a:r>
            <a:r>
              <a:rPr lang="en-US" i="1" dirty="0" smtClean="0"/>
              <a:t>favorites' </a:t>
            </a:r>
            <a:r>
              <a:rPr lang="en-US" i="1" dirty="0"/>
              <a:t>depending on the Internet </a:t>
            </a:r>
            <a:r>
              <a:rPr lang="en-US" i="1" dirty="0" smtClean="0"/>
              <a:t>browser</a:t>
            </a:r>
            <a:r>
              <a:rPr lang="tr-TR" i="1" dirty="0" smtClean="0"/>
              <a:t> </a:t>
            </a:r>
            <a:r>
              <a:rPr lang="en-US" i="1" dirty="0" smtClean="0"/>
              <a:t>you </a:t>
            </a:r>
            <a:r>
              <a:rPr lang="en-US" i="1" dirty="0"/>
              <a:t>use</a:t>
            </a:r>
            <a:r>
              <a:rPr lang="en-US" i="1" dirty="0" smtClean="0"/>
              <a:t>.</a:t>
            </a:r>
            <a:endParaRPr lang="tr-TR" i="1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It uses the software to note the Internet address, and means that you will be </a:t>
            </a:r>
            <a:r>
              <a:rPr lang="en-US" dirty="0" smtClean="0"/>
              <a:t>able</a:t>
            </a:r>
            <a:r>
              <a:rPr lang="tr-T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access it again directly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18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48260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6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9" y="-76200"/>
            <a:ext cx="9175892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6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725" y="0"/>
            <a:ext cx="11201400" cy="750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5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29028"/>
            <a:ext cx="9658350" cy="652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4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7048"/>
            <a:ext cx="12553950" cy="705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1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63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Alice’s Adventures in Wonderland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dirty="0" smtClean="0"/>
              <a:t>favorite quote</a:t>
            </a:r>
            <a:r>
              <a:rPr lang="tr-TR" dirty="0" smtClean="0"/>
              <a:t>, </a:t>
            </a:r>
            <a:r>
              <a:rPr lang="en-US" dirty="0" smtClean="0"/>
              <a:t> is </a:t>
            </a:r>
            <a:r>
              <a:rPr lang="en-US" dirty="0"/>
              <a:t>part of Alice’s conversation with the Cheshire Cat. </a:t>
            </a:r>
            <a:endParaRPr lang="tr-TR" dirty="0"/>
          </a:p>
          <a:p>
            <a:r>
              <a:rPr lang="en-US" dirty="0"/>
              <a:t>Alice asks the Cat (Carroll 1989:63–4):</a:t>
            </a:r>
          </a:p>
          <a:p>
            <a:r>
              <a:rPr lang="en-US" dirty="0"/>
              <a:t>‘Would you tell me, please, which way I ought to walk from here?’</a:t>
            </a:r>
          </a:p>
          <a:p>
            <a:r>
              <a:rPr lang="en-US" dirty="0"/>
              <a:t>‘That depends a good deal on where you want to get to’, said the Cat.</a:t>
            </a:r>
          </a:p>
          <a:p>
            <a:r>
              <a:rPr lang="en-US" dirty="0"/>
              <a:t>‘I don’t much care where’, said Alice.</a:t>
            </a:r>
          </a:p>
          <a:p>
            <a:r>
              <a:rPr lang="en-US" dirty="0"/>
              <a:t>‘Then it doesn’t matter which way you walk’, said the Cat.</a:t>
            </a:r>
          </a:p>
        </p:txBody>
      </p:sp>
    </p:spTree>
    <p:extLst>
      <p:ext uri="{BB962C8B-B14F-4D97-AF65-F5344CB8AC3E}">
        <p14:creationId xmlns:p14="http://schemas.microsoft.com/office/powerpoint/2010/main" val="3299918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6"/>
            <a:ext cx="9144000" cy="669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676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211734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70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3648076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97" y="2971800"/>
            <a:ext cx="5248829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6" y="1"/>
            <a:ext cx="557212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Google search...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4102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4972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Google </a:t>
            </a:r>
            <a:r>
              <a:rPr lang="tr-TR" dirty="0" err="1" smtClean="0"/>
              <a:t>scholar</a:t>
            </a:r>
            <a:r>
              <a:rPr lang="tr-TR" dirty="0" smtClean="0"/>
              <a:t>…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2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77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8902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4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8600" y="-247650"/>
            <a:ext cx="15578667" cy="87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4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429491"/>
          </a:xfrm>
        </p:spPr>
        <p:txBody>
          <a:bodyPr>
            <a:normAutofit/>
          </a:bodyPr>
          <a:lstStyle/>
          <a:p>
            <a:r>
              <a:rPr lang="en-US" sz="2000" b="1" dirty="0"/>
              <a:t>The content of the research proposal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2400" y="962891"/>
            <a:ext cx="8077200" cy="5867400"/>
          </a:xfrm>
        </p:spPr>
        <p:txBody>
          <a:bodyPr>
            <a:noAutofit/>
          </a:bodyPr>
          <a:lstStyle/>
          <a:p>
            <a:r>
              <a:rPr lang="en-US" sz="1800" b="1" i="1" dirty="0"/>
              <a:t>Title</a:t>
            </a:r>
          </a:p>
          <a:p>
            <a:pPr marL="0" indent="0">
              <a:buNone/>
            </a:pPr>
            <a:r>
              <a:rPr lang="en-US" sz="1800" dirty="0"/>
              <a:t>This may be your first attempt at the title. It may change as your work progresses. At </a:t>
            </a:r>
            <a:r>
              <a:rPr lang="en-US" sz="1800" dirty="0" smtClean="0"/>
              <a:t>this</a:t>
            </a:r>
            <a:r>
              <a:rPr lang="tr-TR" sz="1800" dirty="0" smtClean="0"/>
              <a:t> </a:t>
            </a:r>
            <a:r>
              <a:rPr lang="en-US" sz="1800" dirty="0" smtClean="0"/>
              <a:t>stage </a:t>
            </a:r>
            <a:r>
              <a:rPr lang="en-US" sz="1800" dirty="0"/>
              <a:t>it should closely mirror the content of your proposal.</a:t>
            </a:r>
          </a:p>
          <a:p>
            <a:r>
              <a:rPr lang="en-US" sz="1800" b="1" i="1" dirty="0"/>
              <a:t>Background</a:t>
            </a:r>
          </a:p>
          <a:p>
            <a:pPr marL="0" indent="0">
              <a:buNone/>
            </a:pPr>
            <a:r>
              <a:rPr lang="en-US" sz="1800" dirty="0" smtClean="0"/>
              <a:t>It </a:t>
            </a:r>
            <a:r>
              <a:rPr lang="en-US" sz="1800" dirty="0"/>
              <a:t>should tell the reader why you feel </a:t>
            </a:r>
            <a:r>
              <a:rPr lang="en-US" sz="1800" dirty="0" smtClean="0"/>
              <a:t>the</a:t>
            </a:r>
            <a:r>
              <a:rPr lang="tr-TR" sz="1800" dirty="0" smtClean="0"/>
              <a:t> </a:t>
            </a:r>
            <a:r>
              <a:rPr lang="en-US" sz="1800" dirty="0" smtClean="0"/>
              <a:t>research </a:t>
            </a:r>
            <a:r>
              <a:rPr lang="en-US" sz="1800" dirty="0"/>
              <a:t>that you are planning is worth the effort. This may be expressed in the form of </a:t>
            </a:r>
            <a:r>
              <a:rPr lang="en-US" sz="1800" dirty="0" smtClean="0"/>
              <a:t>a</a:t>
            </a:r>
            <a:r>
              <a:rPr lang="tr-TR" sz="1800" dirty="0" smtClean="0"/>
              <a:t> </a:t>
            </a:r>
            <a:r>
              <a:rPr lang="en-US" sz="1800" dirty="0" smtClean="0"/>
              <a:t>problem </a:t>
            </a:r>
            <a:r>
              <a:rPr lang="en-US" sz="1800" dirty="0"/>
              <a:t>that needs solving or something that you find exciting and has aroused </a:t>
            </a:r>
            <a:r>
              <a:rPr lang="en-US" sz="1800" dirty="0" smtClean="0"/>
              <a:t>your</a:t>
            </a:r>
            <a:r>
              <a:rPr lang="tr-TR" sz="1800" dirty="0" smtClean="0"/>
              <a:t> </a:t>
            </a:r>
            <a:r>
              <a:rPr lang="en-US" sz="1800" dirty="0" smtClean="0"/>
              <a:t>curiosity. </a:t>
            </a:r>
            <a:r>
              <a:rPr lang="en-US" sz="1800" dirty="0"/>
              <a:t>It will just provide an </a:t>
            </a:r>
            <a:r>
              <a:rPr lang="en-US" sz="1800" dirty="0" smtClean="0"/>
              <a:t>overview</a:t>
            </a:r>
            <a:r>
              <a:rPr lang="tr-TR" sz="1800" dirty="0" smtClean="0"/>
              <a:t> </a:t>
            </a:r>
            <a:r>
              <a:rPr lang="en-US" sz="1800" dirty="0" smtClean="0"/>
              <a:t>of </a:t>
            </a:r>
            <a:r>
              <a:rPr lang="en-US" sz="1800" dirty="0"/>
              <a:t>the key literature sources from which you intend to draw</a:t>
            </a:r>
            <a:r>
              <a:rPr lang="en-US" sz="1800" dirty="0" smtClean="0"/>
              <a:t>.</a:t>
            </a:r>
            <a:endParaRPr lang="tr-TR" sz="1800" dirty="0" smtClean="0"/>
          </a:p>
          <a:p>
            <a:r>
              <a:rPr lang="en-US" sz="1800" b="1" i="1" dirty="0"/>
              <a:t>Research questions and objectives</a:t>
            </a:r>
          </a:p>
          <a:p>
            <a:pPr marL="0" indent="0">
              <a:buNone/>
            </a:pPr>
            <a:r>
              <a:rPr lang="en-US" sz="1800" dirty="0"/>
              <a:t>The background section should lead smoothly </a:t>
            </a:r>
            <a:r>
              <a:rPr lang="en-US" sz="1800" dirty="0" smtClean="0"/>
              <a:t>into</a:t>
            </a:r>
            <a:r>
              <a:rPr lang="tr-TR" sz="1800" dirty="0" smtClean="0"/>
              <a:t> a </a:t>
            </a:r>
            <a:r>
              <a:rPr lang="tr-TR" sz="1800" dirty="0" err="1" smtClean="0"/>
              <a:t>statement</a:t>
            </a:r>
            <a:r>
              <a:rPr lang="tr-TR" sz="1800" dirty="0" smtClean="0"/>
              <a:t> </a:t>
            </a:r>
            <a:r>
              <a:rPr lang="en-US" sz="1800" dirty="0"/>
              <a:t>of your research </a:t>
            </a:r>
            <a:r>
              <a:rPr lang="en-US" sz="1800" dirty="0" smtClean="0"/>
              <a:t>question(s</a:t>
            </a:r>
            <a:r>
              <a:rPr lang="en-US" sz="1800" dirty="0"/>
              <a:t>) and </a:t>
            </a:r>
            <a:r>
              <a:rPr lang="en-US" sz="1800" dirty="0" smtClean="0"/>
              <a:t>objectives.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98289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067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447800" y="533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Attributes</a:t>
            </a:r>
            <a:r>
              <a:rPr lang="tr-TR" dirty="0" smtClean="0"/>
              <a:t> Of a </a:t>
            </a:r>
            <a:r>
              <a:rPr lang="tr-TR" dirty="0" err="1" smtClean="0"/>
              <a:t>Good</a:t>
            </a:r>
            <a:r>
              <a:rPr lang="tr-TR" dirty="0" smtClean="0"/>
              <a:t> </a:t>
            </a:r>
            <a:r>
              <a:rPr lang="tr-TR" dirty="0" err="1" smtClean="0"/>
              <a:t>Research</a:t>
            </a:r>
            <a:r>
              <a:rPr lang="tr-TR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971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i="1" dirty="0"/>
              <a:t>Method</a:t>
            </a:r>
            <a:endParaRPr lang="tr-TR" b="1" i="1" dirty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err="1"/>
              <a:t>Two</a:t>
            </a:r>
            <a:r>
              <a:rPr lang="tr-TR" dirty="0"/>
              <a:t> </a:t>
            </a:r>
            <a:r>
              <a:rPr lang="en-US" dirty="0"/>
              <a:t>aims may be met</a:t>
            </a:r>
            <a:r>
              <a:rPr lang="tr-TR" dirty="0"/>
              <a:t> </a:t>
            </a:r>
            <a:r>
              <a:rPr lang="en-US" dirty="0"/>
              <a:t>by dividing your method section into two parts: research design and data collection.</a:t>
            </a:r>
            <a:r>
              <a:rPr lang="tr-TR" dirty="0"/>
              <a:t> </a:t>
            </a:r>
            <a:r>
              <a:rPr lang="en-US" dirty="0"/>
              <a:t>In the part on research design you will explain where you intend to carry out the</a:t>
            </a:r>
            <a:r>
              <a:rPr lang="tr-TR" dirty="0"/>
              <a:t> </a:t>
            </a:r>
            <a:r>
              <a:rPr lang="en-US" dirty="0"/>
              <a:t>research. However, if your research topic is more generic you will wish to explain, for example,</a:t>
            </a:r>
            <a:r>
              <a:rPr lang="tr-TR" dirty="0"/>
              <a:t> </a:t>
            </a:r>
            <a:r>
              <a:rPr lang="en-US" dirty="0"/>
              <a:t>which sector(s) of the economy you have chosen to research and why you chose these sectors.</a:t>
            </a:r>
            <a:r>
              <a:rPr lang="tr-TR" dirty="0"/>
              <a:t> </a:t>
            </a:r>
            <a:r>
              <a:rPr lang="en-US" dirty="0"/>
              <a:t>You will also need to explain the identity of your research population (e.g. Managers</a:t>
            </a:r>
            <a:r>
              <a:rPr lang="tr-TR" dirty="0"/>
              <a:t> </a:t>
            </a:r>
            <a:r>
              <a:rPr lang="en-US" dirty="0"/>
              <a:t>or trade union officials) and why you chose this population. The research design section gives an overall view of the method chosen and the reason</a:t>
            </a:r>
            <a:r>
              <a:rPr lang="tr-TR" dirty="0"/>
              <a:t> </a:t>
            </a:r>
            <a:r>
              <a:rPr lang="en-US" dirty="0"/>
              <a:t>for that choice. ethical guidelines.</a:t>
            </a:r>
            <a:endParaRPr lang="tr-TR" b="1" dirty="0"/>
          </a:p>
          <a:p>
            <a:r>
              <a:rPr lang="en-US" b="1" i="1" dirty="0"/>
              <a:t>Timescale</a:t>
            </a:r>
            <a:endParaRPr lang="tr-TR" b="1" i="1" dirty="0"/>
          </a:p>
          <a:p>
            <a:pPr marL="0" indent="0">
              <a:buNone/>
            </a:pPr>
            <a:r>
              <a:rPr lang="en-US" dirty="0"/>
              <a:t>This will help you and your reader to decide on the viability of your research proposal. It</a:t>
            </a:r>
            <a:r>
              <a:rPr lang="tr-TR" dirty="0"/>
              <a:t> </a:t>
            </a:r>
            <a:r>
              <a:rPr lang="en-US" dirty="0"/>
              <a:t>will be helpful if you divide your research plan into stages. This will give you a clear idea</a:t>
            </a:r>
            <a:r>
              <a:rPr lang="tr-TR" dirty="0"/>
              <a:t> </a:t>
            </a:r>
            <a:r>
              <a:rPr lang="en-US" dirty="0"/>
              <a:t>as to what is possible in the given timescale. Experience has shown that however well </a:t>
            </a:r>
            <a:r>
              <a:rPr lang="tr-TR" dirty="0"/>
              <a:t> </a:t>
            </a:r>
            <a:r>
              <a:rPr lang="en-US" dirty="0"/>
              <a:t>the</a:t>
            </a:r>
            <a:r>
              <a:rPr lang="tr-TR" dirty="0"/>
              <a:t> </a:t>
            </a:r>
            <a:r>
              <a:rPr lang="en-US" dirty="0"/>
              <a:t>researcher’s time is </a:t>
            </a:r>
            <a:r>
              <a:rPr lang="en-US" dirty="0" err="1"/>
              <a:t>organised</a:t>
            </a:r>
            <a:r>
              <a:rPr lang="en-US" dirty="0"/>
              <a:t> the whole process seems to take longer than anticipated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514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266700" y="5891213"/>
            <a:ext cx="853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/>
              <a:t>Case 2</a:t>
            </a:r>
            <a:r>
              <a:rPr lang="en-GB" altLang="en-US"/>
              <a:t>  Gantt chart</a:t>
            </a:r>
          </a:p>
        </p:txBody>
      </p:sp>
      <p:pic>
        <p:nvPicPr>
          <p:cNvPr id="717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39725"/>
            <a:ext cx="6124575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5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3048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4293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-762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9699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The viability of the proposal</a:t>
            </a:r>
            <a:br>
              <a:rPr lang="en-US" i="1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190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This </a:t>
            </a:r>
            <a:r>
              <a:rPr lang="en-US" dirty="0"/>
              <a:t>is the answer to the question: 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‘</a:t>
            </a:r>
            <a:r>
              <a:rPr lang="en-US" dirty="0"/>
              <a:t>Can this research be carried out satisfactorily </a:t>
            </a:r>
            <a:r>
              <a:rPr lang="en-US" dirty="0" smtClean="0"/>
              <a:t>within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timescale and with available resources?’</a:t>
            </a:r>
          </a:p>
        </p:txBody>
      </p:sp>
    </p:spTree>
    <p:extLst>
      <p:ext uri="{BB962C8B-B14F-4D97-AF65-F5344CB8AC3E}">
        <p14:creationId xmlns:p14="http://schemas.microsoft.com/office/powerpoint/2010/main" val="933086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plagiarism?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Easterby</a:t>
            </a:r>
            <a:r>
              <a:rPr lang="en-US" dirty="0"/>
              <a:t>-Smith </a:t>
            </a:r>
            <a:r>
              <a:rPr lang="en-US" i="1" dirty="0"/>
              <a:t>et al. </a:t>
            </a:r>
            <a:r>
              <a:rPr lang="en-US" dirty="0"/>
              <a:t>(2008 </a:t>
            </a:r>
            <a:r>
              <a:rPr lang="tr-TR" dirty="0" smtClean="0"/>
              <a:t>) </a:t>
            </a:r>
            <a:r>
              <a:rPr lang="en-US" dirty="0" smtClean="0"/>
              <a:t>Presenting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work and ideas of other people and passing them off as your own, without </a:t>
            </a:r>
            <a:r>
              <a:rPr lang="en-US" dirty="0" smtClean="0"/>
              <a:t>acknowledging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original source of the ideas </a:t>
            </a:r>
            <a:r>
              <a:rPr lang="en-US" dirty="0" smtClean="0"/>
              <a:t>used</a:t>
            </a:r>
            <a:r>
              <a:rPr lang="tr-TR" dirty="0" smtClean="0"/>
              <a:t>, </a:t>
            </a:r>
            <a:r>
              <a:rPr lang="en-US" dirty="0"/>
              <a:t>four common forms of plagiarism which are commonly found in </a:t>
            </a:r>
            <a:r>
              <a:rPr lang="en-US" dirty="0" smtClean="0"/>
              <a:t>universities</a:t>
            </a:r>
            <a:endParaRPr lang="tr-TR" dirty="0" smtClean="0"/>
          </a:p>
          <a:p>
            <a:pPr marL="0" indent="0">
              <a:buNone/>
            </a:pPr>
            <a:r>
              <a:rPr lang="tr-TR" b="1" dirty="0" smtClean="0"/>
              <a:t>1. </a:t>
            </a:r>
            <a:r>
              <a:rPr lang="en-US" b="1" i="1" dirty="0" smtClean="0"/>
              <a:t>Stealing </a:t>
            </a:r>
            <a:r>
              <a:rPr lang="en-US" b="1" i="1" dirty="0"/>
              <a:t>material from another source and passing it off as your own</a:t>
            </a:r>
            <a:r>
              <a:rPr lang="en-US" dirty="0"/>
              <a:t>, for example</a:t>
            </a:r>
            <a:r>
              <a:rPr lang="en-US" dirty="0" smtClean="0"/>
              <a:t>: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en-US" dirty="0"/>
              <a:t>buying a paper from a research service, essay bank or term-paper mill (</a:t>
            </a:r>
            <a:r>
              <a:rPr lang="en-US" dirty="0" smtClean="0"/>
              <a:t>either</a:t>
            </a:r>
            <a:r>
              <a:rPr lang="tr-TR" dirty="0" smtClean="0"/>
              <a:t> </a:t>
            </a:r>
            <a:r>
              <a:rPr lang="en-US" dirty="0" smtClean="0"/>
              <a:t>specially </a:t>
            </a:r>
            <a:r>
              <a:rPr lang="en-US" dirty="0"/>
              <a:t>written for the individual or pre-written</a:t>
            </a:r>
            <a:r>
              <a:rPr lang="en-US" dirty="0" smtClean="0"/>
              <a:t>);</a:t>
            </a:r>
            <a:r>
              <a:rPr lang="tr-TR" dirty="0" smtClean="0"/>
              <a:t> </a:t>
            </a:r>
            <a:r>
              <a:rPr lang="en-US" dirty="0" smtClean="0"/>
              <a:t>copying </a:t>
            </a:r>
            <a:r>
              <a:rPr lang="en-US" dirty="0"/>
              <a:t>a whole paper from a source text without proper acknowledgement</a:t>
            </a:r>
            <a:r>
              <a:rPr lang="en-US" dirty="0" smtClean="0"/>
              <a:t>;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2. </a:t>
            </a:r>
            <a:r>
              <a:rPr lang="tr-TR" b="1" i="1" dirty="0" smtClean="0"/>
              <a:t>S</a:t>
            </a:r>
            <a:r>
              <a:rPr lang="en-US" b="1" i="1" dirty="0" err="1" smtClean="0"/>
              <a:t>ubmitting</a:t>
            </a:r>
            <a:r>
              <a:rPr lang="en-US" b="1" i="1" dirty="0" smtClean="0"/>
              <a:t> </a:t>
            </a:r>
            <a:r>
              <a:rPr lang="en-US" b="1" i="1" dirty="0"/>
              <a:t>another student’s work with or without that student’s knowledge </a:t>
            </a:r>
            <a:r>
              <a:rPr lang="en-US" dirty="0"/>
              <a:t>(</a:t>
            </a:r>
            <a:r>
              <a:rPr lang="en-US" dirty="0" smtClean="0"/>
              <a:t>e.g.</a:t>
            </a:r>
            <a:r>
              <a:rPr lang="tr-TR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copying a computer disk</a:t>
            </a:r>
            <a:r>
              <a:rPr lang="en-US" dirty="0" smtClean="0"/>
              <a:t>);</a:t>
            </a:r>
            <a:endParaRPr lang="tr-TR" dirty="0" smtClean="0"/>
          </a:p>
          <a:p>
            <a:pPr marL="0" indent="0">
              <a:buNone/>
            </a:pPr>
            <a:r>
              <a:rPr lang="en-US" b="1" dirty="0" smtClean="0"/>
              <a:t>3</a:t>
            </a:r>
            <a:r>
              <a:rPr lang="tr-TR" b="1" i="1" dirty="0" smtClean="0"/>
              <a:t>. </a:t>
            </a:r>
            <a:r>
              <a:rPr lang="tr-TR" b="1" i="1" dirty="0"/>
              <a:t>C</a:t>
            </a:r>
            <a:r>
              <a:rPr lang="en-US" b="1" i="1" dirty="0" err="1" smtClean="0"/>
              <a:t>opying</a:t>
            </a:r>
            <a:r>
              <a:rPr lang="en-US" b="1" i="1" dirty="0" smtClean="0"/>
              <a:t> </a:t>
            </a:r>
            <a:r>
              <a:rPr lang="en-US" b="1" i="1" dirty="0"/>
              <a:t>sections of material from one or more source texts, supplying proper </a:t>
            </a:r>
            <a:r>
              <a:rPr lang="en-US" b="1" i="1" dirty="0" smtClean="0"/>
              <a:t>documentation</a:t>
            </a:r>
            <a:r>
              <a:rPr lang="tr-TR" b="1" i="1" dirty="0" smtClean="0"/>
              <a:t> </a:t>
            </a:r>
            <a:r>
              <a:rPr lang="en-US" b="1" i="1" dirty="0" smtClean="0"/>
              <a:t>(including </a:t>
            </a:r>
            <a:r>
              <a:rPr lang="en-US" b="1" i="1" dirty="0"/>
              <a:t>the full reference) but leaving out quotation marks, thus </a:t>
            </a:r>
            <a:r>
              <a:rPr lang="en-US" b="1" i="1" dirty="0" smtClean="0"/>
              <a:t>giving</a:t>
            </a:r>
            <a:r>
              <a:rPr lang="tr-TR" b="1" i="1" dirty="0" smtClean="0"/>
              <a:t> </a:t>
            </a:r>
            <a:r>
              <a:rPr lang="en-US" b="1" i="1" dirty="0" smtClean="0"/>
              <a:t>the </a:t>
            </a:r>
            <a:r>
              <a:rPr lang="en-US" b="1" i="1" dirty="0"/>
              <a:t>impression that the material has been paraphrased rather than directly quoted;</a:t>
            </a:r>
          </a:p>
          <a:p>
            <a:pPr marL="0" indent="0">
              <a:buNone/>
            </a:pPr>
            <a:r>
              <a:rPr lang="en-US" b="1" dirty="0"/>
              <a:t>4 </a:t>
            </a:r>
            <a:r>
              <a:rPr lang="tr-TR" b="1" dirty="0" smtClean="0"/>
              <a:t>. </a:t>
            </a:r>
            <a:r>
              <a:rPr lang="tr-TR" b="1" dirty="0"/>
              <a:t>P</a:t>
            </a:r>
            <a:r>
              <a:rPr lang="en-US" b="1" dirty="0" err="1" smtClean="0"/>
              <a:t>araphrasing</a:t>
            </a:r>
            <a:r>
              <a:rPr lang="en-US" b="1" dirty="0" smtClean="0"/>
              <a:t> </a:t>
            </a:r>
            <a:r>
              <a:rPr lang="en-US" b="1" dirty="0"/>
              <a:t>material from one or more source texts without supplying </a:t>
            </a:r>
            <a:r>
              <a:rPr lang="en-US" b="1" dirty="0" smtClean="0"/>
              <a:t>appropriate</a:t>
            </a:r>
            <a:r>
              <a:rPr lang="tr-TR" b="1" dirty="0" smtClean="0"/>
              <a:t> </a:t>
            </a:r>
            <a:r>
              <a:rPr lang="en-US" b="1" dirty="0" smtClean="0"/>
              <a:t>documentation</a:t>
            </a:r>
            <a:r>
              <a:rPr lang="en-US" dirty="0"/>
              <a:t>;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check </a:t>
            </a:r>
            <a:r>
              <a:rPr lang="en-US" dirty="0"/>
              <a:t>their own </a:t>
            </a:r>
            <a:r>
              <a:rPr lang="en-US" dirty="0" smtClean="0"/>
              <a:t>work</a:t>
            </a:r>
            <a:r>
              <a:rPr lang="tr-TR" dirty="0" smtClean="0"/>
              <a:t> </a:t>
            </a:r>
            <a:r>
              <a:rPr lang="en-US" dirty="0" smtClean="0"/>
              <a:t>using </a:t>
            </a:r>
            <a:r>
              <a:rPr lang="en-US" dirty="0"/>
              <a:t>plagiarism detection software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100"/>
            <a:ext cx="1571625" cy="162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6430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-152400"/>
            <a:ext cx="13546667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9815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5483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Frutiger-Bold"/>
              </a:rPr>
              <a:t>Understanding research philosophies</a:t>
            </a:r>
            <a:br>
              <a:rPr lang="en-US" sz="3200" b="1" dirty="0">
                <a:latin typeface="Frutiger-Bold"/>
              </a:rPr>
            </a:br>
            <a:r>
              <a:rPr lang="en-US" sz="3200" b="1" dirty="0">
                <a:latin typeface="Frutiger-Bold"/>
              </a:rPr>
              <a:t>and approaches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define the key terms ontology, epistemology and axiology and explain</a:t>
            </a:r>
          </a:p>
          <a:p>
            <a:r>
              <a:rPr lang="en-US" dirty="0"/>
              <a:t>their relevance to business research;</a:t>
            </a:r>
          </a:p>
          <a:p>
            <a:r>
              <a:rPr lang="en-US" dirty="0"/>
              <a:t>• explain the relevance for business research of philosophical perspectives</a:t>
            </a:r>
          </a:p>
          <a:p>
            <a:r>
              <a:rPr lang="en-US" dirty="0"/>
              <a:t>such as positivism, realism, pragmatism and </a:t>
            </a:r>
            <a:r>
              <a:rPr lang="en-US" dirty="0" err="1"/>
              <a:t>interpretivism</a:t>
            </a:r>
            <a:r>
              <a:rPr lang="en-US" dirty="0"/>
              <a:t>;</a:t>
            </a:r>
          </a:p>
          <a:p>
            <a:r>
              <a:rPr lang="en-US" dirty="0"/>
              <a:t>• understand the main research paradigms which are significant for</a:t>
            </a:r>
          </a:p>
          <a:p>
            <a:r>
              <a:rPr lang="en-US" dirty="0"/>
              <a:t>business research;</a:t>
            </a:r>
          </a:p>
          <a:p>
            <a:r>
              <a:rPr lang="en-US" dirty="0"/>
              <a:t>• distinguish between main research approaches: deductive and</a:t>
            </a:r>
          </a:p>
          <a:p>
            <a:r>
              <a:rPr lang="en-US" dirty="0"/>
              <a:t>inductive;</a:t>
            </a:r>
          </a:p>
          <a:p>
            <a:r>
              <a:rPr lang="en-US" dirty="0"/>
              <a:t>• state your own epistemological, ontological and axiological</a:t>
            </a:r>
          </a:p>
          <a:p>
            <a:r>
              <a:rPr lang="en-US" dirty="0"/>
              <a:t>positions.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186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554" y="0"/>
            <a:ext cx="942255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62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Generating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refining</a:t>
            </a:r>
            <a:r>
              <a:rPr lang="tr-TR" dirty="0" smtClean="0"/>
              <a:t> </a:t>
            </a:r>
            <a:r>
              <a:rPr lang="tr-TR" dirty="0" err="1" smtClean="0"/>
              <a:t>research</a:t>
            </a:r>
            <a:r>
              <a:rPr lang="tr-TR" dirty="0" smtClean="0"/>
              <a:t> </a:t>
            </a:r>
            <a:r>
              <a:rPr lang="tr-TR" dirty="0" err="1" smtClean="0"/>
              <a:t>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551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http://infolib.vnua.edu.vn/HUA/UpLoadFiles/Neville,%20Colin.%</a:t>
            </a:r>
            <a:r>
              <a:rPr lang="en-US" dirty="0" smtClean="0">
                <a:hlinkClick r:id="rId2"/>
              </a:rPr>
              <a:t>20The%20Complete%20Guide%20to%20Referencing%20</a:t>
            </a:r>
            <a:r>
              <a:rPr lang="en-US" dirty="0">
                <a:hlinkClick r:id="rId2"/>
              </a:rPr>
              <a:t>&amp;%</a:t>
            </a:r>
            <a:r>
              <a:rPr lang="en-US" dirty="0" smtClean="0">
                <a:hlinkClick r:id="rId2"/>
              </a:rPr>
              <a:t>20Avoiding%20Plagiarism.pdf</a:t>
            </a:r>
            <a:endParaRPr lang="tr-T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254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200" y="-28576"/>
            <a:ext cx="98552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06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research ideas</a:t>
            </a:r>
            <a:r>
              <a:rPr lang="tr-TR" dirty="0" smtClean="0"/>
              <a:t>..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Providing an initial research idea there are a lot of techniques</a:t>
            </a:r>
          </a:p>
          <a:p>
            <a:r>
              <a:rPr lang="en-US" dirty="0" smtClean="0"/>
              <a:t>The  unique technique that you choose to use and the order in which you should </a:t>
            </a:r>
            <a:r>
              <a:rPr lang="en-US" dirty="0" err="1" smtClean="0"/>
              <a:t>usethem</a:t>
            </a:r>
            <a:r>
              <a:rPr lang="en-US" dirty="0" smtClean="0"/>
              <a:t> are entirely up to you.</a:t>
            </a:r>
          </a:p>
          <a:p>
            <a:r>
              <a:rPr lang="en-US" dirty="0" smtClean="0"/>
              <a:t>It is  better to use a variety of techniques.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783" y="4800600"/>
            <a:ext cx="685799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66700" y="5884863"/>
            <a:ext cx="8697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200" dirty="0"/>
              <a:t>Table 2.1</a:t>
            </a:r>
            <a:r>
              <a:rPr lang="en-GB" altLang="en-US" dirty="0"/>
              <a:t>  More frequently used techniques for generating and refining research ideas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712950"/>
              </p:ext>
            </p:extLst>
          </p:nvPr>
        </p:nvGraphicFramePr>
        <p:xfrm>
          <a:off x="152401" y="917575"/>
          <a:ext cx="8812212" cy="332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799"/>
                <a:gridCol w="4697413"/>
              </a:tblGrid>
              <a:tr h="448741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Rational</a:t>
                      </a:r>
                      <a:r>
                        <a:rPr lang="en-GB" sz="1700" baseline="0" dirty="0" smtClean="0">
                          <a:solidFill>
                            <a:schemeClr val="tx1"/>
                          </a:solidFill>
                        </a:rPr>
                        <a:t> thinking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Creative</a:t>
                      </a:r>
                      <a:r>
                        <a:rPr lang="en-GB" sz="1700" baseline="0" dirty="0" smtClean="0">
                          <a:solidFill>
                            <a:schemeClr val="tx1"/>
                          </a:solidFill>
                        </a:rPr>
                        <a:t> thinking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69810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Examining</a:t>
                      </a:r>
                      <a:r>
                        <a:rPr lang="en-GB" sz="1700" baseline="0" dirty="0" smtClean="0">
                          <a:solidFill>
                            <a:schemeClr val="tx1"/>
                          </a:solidFill>
                        </a:rPr>
                        <a:t> your own strengths and interests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Keeping a notebook</a:t>
                      </a:r>
                      <a:r>
                        <a:rPr lang="en-GB" sz="1700" baseline="0" dirty="0" smtClean="0">
                          <a:solidFill>
                            <a:schemeClr val="tx1"/>
                          </a:solidFill>
                        </a:rPr>
                        <a:t> of your ideas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91313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Examining staff research interests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Exploring personal</a:t>
                      </a:r>
                      <a:r>
                        <a:rPr lang="en-GB" sz="1700" baseline="0" dirty="0" smtClean="0">
                          <a:solidFill>
                            <a:schemeClr val="tx1"/>
                          </a:solidFill>
                        </a:rPr>
                        <a:t> preferences using past projects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8161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Looking at past project titles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Exploring</a:t>
                      </a:r>
                      <a:r>
                        <a:rPr lang="en-GB" sz="1700" baseline="0" dirty="0" smtClean="0">
                          <a:solidFill>
                            <a:schemeClr val="tx1"/>
                          </a:solidFill>
                        </a:rPr>
                        <a:t> relevance to business using the literature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8741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Discussion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Relevance trees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8741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Searching existing literature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Brainstorming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48741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Scanning</a:t>
                      </a:r>
                      <a:r>
                        <a:rPr lang="en-GB" sz="1700" baseline="0" dirty="0" smtClean="0">
                          <a:solidFill>
                            <a:schemeClr val="tx1"/>
                          </a:solidFill>
                        </a:rPr>
                        <a:t> the media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0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914063"/>
              </p:ext>
            </p:extLst>
          </p:nvPr>
        </p:nvGraphicFramePr>
        <p:xfrm>
          <a:off x="76200" y="914400"/>
          <a:ext cx="8991600" cy="4623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2316"/>
                <a:gridCol w="4659284"/>
              </a:tblGrid>
              <a:tr h="547449">
                <a:tc gridSpan="2">
                  <a:txBody>
                    <a:bodyPr/>
                    <a:lstStyle/>
                    <a:p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Rational</a:t>
                      </a:r>
                      <a:r>
                        <a:rPr lang="en-GB" sz="1700" baseline="0" dirty="0" smtClean="0">
                          <a:solidFill>
                            <a:schemeClr val="tx1"/>
                          </a:solidFill>
                        </a:rPr>
                        <a:t> thinking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9351"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solidFill>
                            <a:schemeClr val="tx1"/>
                          </a:solidFill>
                        </a:rPr>
                        <a:t>Examining</a:t>
                      </a:r>
                      <a:r>
                        <a:rPr lang="en-GB" sz="1700" b="1" baseline="0" dirty="0" smtClean="0">
                          <a:solidFill>
                            <a:schemeClr val="tx1"/>
                          </a:solidFill>
                        </a:rPr>
                        <a:t> your own strengths and interests</a:t>
                      </a:r>
                      <a:endParaRPr lang="en-GB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noProof="0" dirty="0" smtClean="0">
                          <a:solidFill>
                            <a:schemeClr val="tx1"/>
                          </a:solidFill>
                        </a:rPr>
                        <a:t>Choose a topic you really</a:t>
                      </a:r>
                      <a:r>
                        <a:rPr lang="en-US" sz="1700" baseline="0" noProof="0" dirty="0" smtClean="0">
                          <a:solidFill>
                            <a:schemeClr val="tx1"/>
                          </a:solidFill>
                        </a:rPr>
                        <a:t> like it, and already have some academic info about. For instance, if you would like to work in finance area, it is better to  search a topic about financing and et al.    Clear your dept. of knowledge &amp; your enthusiasm</a:t>
                      </a:r>
                      <a:r>
                        <a:rPr lang="tr-TR" sz="1700" baseline="0" noProof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7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solidFill>
                            <a:schemeClr val="tx1"/>
                          </a:solidFill>
                        </a:rPr>
                        <a:t>Looking at past project titles</a:t>
                      </a:r>
                      <a:endParaRPr lang="en-GB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noProof="0" dirty="0" smtClean="0">
                          <a:solidFill>
                            <a:schemeClr val="tx1"/>
                          </a:solidFill>
                        </a:rPr>
                        <a:t>Dissertations, master thesis,</a:t>
                      </a:r>
                      <a:r>
                        <a:rPr lang="tr-TR" sz="170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700" noProof="0" dirty="0" smtClean="0">
                          <a:solidFill>
                            <a:schemeClr val="tx1"/>
                          </a:solidFill>
                        </a:rPr>
                        <a:t>et</a:t>
                      </a:r>
                      <a:r>
                        <a:rPr lang="en-US" sz="1700" baseline="0" noProof="0" dirty="0" smtClean="0">
                          <a:solidFill>
                            <a:schemeClr val="tx1"/>
                          </a:solidFill>
                        </a:rPr>
                        <a:t> al.</a:t>
                      </a:r>
                    </a:p>
                    <a:p>
                      <a:r>
                        <a:rPr lang="en-US" sz="1700" baseline="0" noProof="0" dirty="0" smtClean="0">
                          <a:solidFill>
                            <a:schemeClr val="tx1"/>
                          </a:solidFill>
                        </a:rPr>
                        <a:t>Scan your university’s  and nation,  or international databases to ident</a:t>
                      </a:r>
                      <a:r>
                        <a:rPr lang="tr-TR" sz="1700" baseline="0" noProof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700" baseline="0" noProof="0" dirty="0" err="1" smtClean="0">
                          <a:solidFill>
                            <a:schemeClr val="tx1"/>
                          </a:solidFill>
                        </a:rPr>
                        <a:t>fy</a:t>
                      </a:r>
                      <a:r>
                        <a:rPr lang="en-US" sz="1700" baseline="0" noProof="0" dirty="0" smtClean="0">
                          <a:solidFill>
                            <a:schemeClr val="tx1"/>
                          </a:solidFill>
                        </a:rPr>
                        <a:t> the titles. Based on your study, you may provide some fresh insights.</a:t>
                      </a:r>
                      <a:endParaRPr lang="en-US" sz="17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solidFill>
                            <a:schemeClr val="tx1"/>
                          </a:solidFill>
                        </a:rPr>
                        <a:t>Discussion</a:t>
                      </a:r>
                      <a:endParaRPr lang="en-GB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sz="1700" dirty="0" err="1" smtClean="0">
                          <a:solidFill>
                            <a:schemeClr val="tx1"/>
                          </a:solidFill>
                        </a:rPr>
                        <a:t>Colloehues,friends,university</a:t>
                      </a:r>
                      <a:r>
                        <a:rPr lang="tr-TR" sz="17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700" baseline="0" dirty="0" err="1" smtClean="0">
                          <a:solidFill>
                            <a:schemeClr val="tx1"/>
                          </a:solidFill>
                        </a:rPr>
                        <a:t>academic</a:t>
                      </a:r>
                      <a:r>
                        <a:rPr lang="tr-TR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700" baseline="0" dirty="0" err="1" smtClean="0">
                          <a:solidFill>
                            <a:schemeClr val="tx1"/>
                          </a:solidFill>
                        </a:rPr>
                        <a:t>staff,practioners</a:t>
                      </a:r>
                      <a:r>
                        <a:rPr lang="tr-TR" sz="17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tr-TR" sz="1700" baseline="0" dirty="0" err="1" smtClean="0">
                          <a:solidFill>
                            <a:schemeClr val="tx1"/>
                          </a:solidFill>
                        </a:rPr>
                        <a:t>professionals</a:t>
                      </a:r>
                      <a:r>
                        <a:rPr lang="tr-TR" sz="1700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5108"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solidFill>
                            <a:schemeClr val="tx1"/>
                          </a:solidFill>
                        </a:rPr>
                        <a:t>Searching existing literature</a:t>
                      </a:r>
                      <a:endParaRPr lang="en-GB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tr-TR" sz="1700" dirty="0" err="1" smtClean="0">
                          <a:solidFill>
                            <a:schemeClr val="tx1"/>
                          </a:solidFill>
                        </a:rPr>
                        <a:t>Articles</a:t>
                      </a:r>
                      <a:r>
                        <a:rPr lang="tr-TR" sz="170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tr-TR" sz="1700" dirty="0" err="1" smtClean="0">
                          <a:solidFill>
                            <a:schemeClr val="tx1"/>
                          </a:solidFill>
                        </a:rPr>
                        <a:t>academic</a:t>
                      </a:r>
                      <a:r>
                        <a:rPr lang="tr-TR" sz="17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700" dirty="0" err="1" smtClean="0">
                          <a:solidFill>
                            <a:schemeClr val="tx1"/>
                          </a:solidFill>
                        </a:rPr>
                        <a:t>journals,reports,books</a:t>
                      </a:r>
                      <a:r>
                        <a:rPr lang="tr-TR" sz="17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47449">
                <a:tc>
                  <a:txBody>
                    <a:bodyPr/>
                    <a:lstStyle/>
                    <a:p>
                      <a:r>
                        <a:rPr lang="en-GB" sz="1700" b="1" dirty="0" smtClean="0">
                          <a:solidFill>
                            <a:schemeClr val="tx1"/>
                          </a:solidFill>
                        </a:rPr>
                        <a:t>Scanning</a:t>
                      </a:r>
                      <a:r>
                        <a:rPr lang="en-GB" sz="1700" b="1" baseline="0" dirty="0" smtClean="0">
                          <a:solidFill>
                            <a:schemeClr val="tx1"/>
                          </a:solidFill>
                        </a:rPr>
                        <a:t> the media</a:t>
                      </a:r>
                      <a:endParaRPr lang="en-GB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700" dirty="0" err="1" smtClean="0">
                          <a:solidFill>
                            <a:schemeClr val="tx1"/>
                          </a:solidFill>
                        </a:rPr>
                        <a:t>Traditional</a:t>
                      </a:r>
                      <a:r>
                        <a:rPr lang="tr-TR" sz="17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700" dirty="0" err="1" smtClean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tr-TR" sz="1700" dirty="0" smtClean="0">
                          <a:solidFill>
                            <a:schemeClr val="tx1"/>
                          </a:solidFill>
                        </a:rPr>
                        <a:t> online </a:t>
                      </a:r>
                      <a:r>
                        <a:rPr lang="tr-TR" sz="1700" dirty="0" err="1" smtClean="0">
                          <a:solidFill>
                            <a:schemeClr val="tx1"/>
                          </a:solidFill>
                        </a:rPr>
                        <a:t>media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7819" marR="87819" marT="43906" marB="439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1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1876</Words>
  <Application>Microsoft Office PowerPoint</Application>
  <PresentationFormat>On-screen Show (4:3)</PresentationFormat>
  <Paragraphs>173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Chapter 2.</vt:lpstr>
      <vt:lpstr>How to decide...</vt:lpstr>
      <vt:lpstr>Before  starting to your research</vt:lpstr>
      <vt:lpstr>Alice’s Adventures in Wonderland</vt:lpstr>
      <vt:lpstr>PowerPoint Presentation</vt:lpstr>
      <vt:lpstr>Generating and refining research ideas</vt:lpstr>
      <vt:lpstr>Generating research ideas..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Refining research ideas…</vt:lpstr>
      <vt:lpstr>The preliminary study…</vt:lpstr>
      <vt:lpstr>Integrating ideas…</vt:lpstr>
      <vt:lpstr>Turning research ideas into research projects…</vt:lpstr>
      <vt:lpstr>Research questions or hypotheses…</vt:lpstr>
      <vt:lpstr>Sufficient questions are needed!!!    JUST RIGHT for investigation at this time,by this researcher in this setting….</vt:lpstr>
      <vt:lpstr>PowerPoint Presentation</vt:lpstr>
      <vt:lpstr>Research objectives. </vt:lpstr>
      <vt:lpstr>PowerPoint Presentation</vt:lpstr>
      <vt:lpstr>Maylor and Blackmon SMART test. </vt:lpstr>
      <vt:lpstr>Theory </vt:lpstr>
      <vt:lpstr>PowerPoint Presentation</vt:lpstr>
      <vt:lpstr>PowerPoint Presentation</vt:lpstr>
      <vt:lpstr>Deductive/inductive</vt:lpstr>
      <vt:lpstr>Writing your research proposal</vt:lpstr>
      <vt:lpstr>PowerPoint Presentation</vt:lpstr>
      <vt:lpstr>PowerPoint Presentation</vt:lpstr>
      <vt:lpstr>PowerPoint Presentation</vt:lpstr>
      <vt:lpstr>Bookmarking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Google search...</vt:lpstr>
      <vt:lpstr>Google scholar…</vt:lpstr>
      <vt:lpstr>PowerPoint Presentation</vt:lpstr>
      <vt:lpstr>PowerPoint Presentation</vt:lpstr>
      <vt:lpstr>PowerPoint Presentation</vt:lpstr>
      <vt:lpstr>PowerPoint Presentation</vt:lpstr>
      <vt:lpstr>The content of the research proposal</vt:lpstr>
      <vt:lpstr>PowerPoint Presentation</vt:lpstr>
      <vt:lpstr>PowerPoint Presentation</vt:lpstr>
      <vt:lpstr>PowerPoint Presentation</vt:lpstr>
      <vt:lpstr>PowerPoint Presentation</vt:lpstr>
      <vt:lpstr>The viability of the proposal </vt:lpstr>
      <vt:lpstr>plagiarism?</vt:lpstr>
      <vt:lpstr>PowerPoint Presentation</vt:lpstr>
      <vt:lpstr>PowerPoint Presentation</vt:lpstr>
      <vt:lpstr>Understanding research philosophies and approaches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nature of business and management research and structure of this book</dc:title>
  <dc:creator>Eda YASA</dc:creator>
  <cp:lastModifiedBy>none</cp:lastModifiedBy>
  <cp:revision>33</cp:revision>
  <dcterms:created xsi:type="dcterms:W3CDTF">2006-08-16T00:00:00Z</dcterms:created>
  <dcterms:modified xsi:type="dcterms:W3CDTF">2018-02-19T10:27:14Z</dcterms:modified>
</cp:coreProperties>
</file>