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55" d="100"/>
          <a:sy n="155" d="100"/>
        </p:scale>
        <p:origin x="49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25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0B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iran_map.jpg"/>
          <p:cNvPicPr>
            <a:picLocks noChangeAspect="1"/>
          </p:cNvPicPr>
          <p:nvPr/>
        </p:nvPicPr>
        <p:blipFill>
          <a:blip r:embed="rId3"/>
          <a:srcRect l="10133" r="10133"/>
          <a:stretch/>
        </p:blipFill>
        <p:spPr>
          <a:xfrm>
            <a:off x="6720840" y="0"/>
            <a:ext cx="546811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6702552" cy="6858000"/>
          </a:xfrm>
          <a:prstGeom prst="rect">
            <a:avLst/>
          </a:prstGeom>
          <a:solidFill>
            <a:srgbClr val="0B1018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 dirty="0"/>
          </a:p>
        </p:txBody>
      </p:sp>
      <p:sp>
        <p:nvSpPr>
          <p:cNvPr id="4" name="Shape 1"/>
          <p:cNvSpPr/>
          <p:nvPr/>
        </p:nvSpPr>
        <p:spPr>
          <a:xfrm>
            <a:off x="640080" y="658368"/>
            <a:ext cx="1234440" cy="329184"/>
          </a:xfrm>
          <a:prstGeom prst="roundRect">
            <a:avLst>
              <a:gd name="adj" fmla="val 19444"/>
            </a:avLst>
          </a:prstGeom>
          <a:solidFill>
            <a:srgbClr val="C26A4A"/>
          </a:solidFill>
          <a:ln w="12700">
            <a:solidFill>
              <a:srgbClr val="C26A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5" name="Text 2"/>
          <p:cNvSpPr/>
          <p:nvPr/>
        </p:nvSpPr>
        <p:spPr>
          <a:xfrm>
            <a:off x="713232" y="740664"/>
            <a:ext cx="108813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</a:rPr>
              <a:t>HAFTA 1 / 4</a:t>
            </a:r>
            <a:endParaRPr lang="en-US" sz="900" dirty="0"/>
          </a:p>
        </p:txBody>
      </p:sp>
      <p:sp>
        <p:nvSpPr>
          <p:cNvPr id="6" name="Text 3"/>
          <p:cNvSpPr/>
          <p:nvPr/>
        </p:nvSpPr>
        <p:spPr>
          <a:xfrm>
            <a:off x="640080" y="1508760"/>
            <a:ext cx="56692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3EFE4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İran–ABD Savaşı</a:t>
            </a:r>
            <a:endParaRPr lang="en-US" sz="3600" dirty="0"/>
          </a:p>
        </p:txBody>
      </p:sp>
      <p:sp>
        <p:nvSpPr>
          <p:cNvPr id="7" name="Text 4"/>
          <p:cNvSpPr/>
          <p:nvPr/>
        </p:nvSpPr>
        <p:spPr>
          <a:xfrm>
            <a:off x="658368" y="2176272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dirty="0">
                <a:solidFill>
                  <a:srgbClr val="C8A64C"/>
                </a:solidFill>
              </a:rPr>
              <a:t>Tarihsel kökenlerden bugünkü krize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713232" y="2816352"/>
            <a:ext cx="4983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B7B2A7"/>
                </a:solidFill>
              </a:rPr>
              <a:t>Uluslararası Güncel Sorunlar · Tezsiz çevrimiçi yüksek </a:t>
            </a:r>
            <a:r>
              <a:rPr lang="en-US" sz="1200" dirty="0" err="1">
                <a:solidFill>
                  <a:srgbClr val="B7B2A7"/>
                </a:solidFill>
              </a:rPr>
              <a:t>lisans</a:t>
            </a:r>
            <a:r>
              <a:rPr lang="en-US" sz="1200" dirty="0">
                <a:solidFill>
                  <a:srgbClr val="B7B2A7"/>
                </a:solidFill>
              </a:rPr>
              <a:t> </a:t>
            </a:r>
            <a:r>
              <a:rPr lang="en-US" sz="1200" dirty="0" err="1">
                <a:solidFill>
                  <a:srgbClr val="B7B2A7"/>
                </a:solidFill>
              </a:rPr>
              <a:t>dersi</a:t>
            </a:r>
            <a:endParaRPr lang="tr-TR" sz="1200" dirty="0">
              <a:solidFill>
                <a:srgbClr val="B7B2A7"/>
              </a:solidFill>
            </a:endParaRPr>
          </a:p>
          <a:p>
            <a:pPr marL="0" indent="0">
              <a:buNone/>
            </a:pPr>
            <a:endParaRPr lang="tr-TR" sz="1200" dirty="0">
              <a:solidFill>
                <a:srgbClr val="B7B2A7"/>
              </a:solidFill>
            </a:endParaRPr>
          </a:p>
          <a:p>
            <a:pPr marL="0" indent="0">
              <a:buNone/>
            </a:pPr>
            <a:r>
              <a:rPr lang="tr-TR" sz="1600" dirty="0">
                <a:solidFill>
                  <a:srgbClr val="00B050"/>
                </a:solidFill>
              </a:rPr>
              <a:t>Prof. Dr. Ali Engin Oba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658368" y="5285232"/>
            <a:ext cx="57607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F3EFE4"/>
                </a:solidFill>
              </a:rPr>
              <a:t>1953 darbesinden 1979 kopuşuna: ABD–İran düşmanlığının hafızası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1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955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3EFE4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Modernleşme, kalkınma, baskı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96112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7B2A7"/>
                </a:solidFill>
              </a:rPr>
              <a:t>Şah dönemi sadece “Batı yanlısı modernleşme” değil, aynı zamanda güvenlik devletiydi.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914400" y="1417320"/>
            <a:ext cx="1828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C8A64C"/>
                </a:solidFill>
              </a:rPr>
              <a:t>BEYAZ DEVRIM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4572000" y="1417320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C26A4A"/>
                </a:solidFill>
              </a:rPr>
              <a:t>GÜVENLIK DEVLETI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8229600" y="1417320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2A9D8F"/>
                </a:solidFill>
              </a:rPr>
              <a:t>MEŞRUIYET KRIZI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868680" y="1920240"/>
            <a:ext cx="2743200" cy="1463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F3EFE4"/>
                </a:solidFill>
              </a:rPr>
              <a:t>Toprak reformu, eğitim, kadın hakları, sanayileşme, devlet merkezli kalkınma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4297680" y="1920240"/>
            <a:ext cx="2743200" cy="1463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F3EFE4"/>
                </a:solidFill>
              </a:rPr>
              <a:t>SAVAK, muhalefete baskı, siyasi katılımın sınırlanması, saray merkezli iktidar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7863840" y="1920240"/>
            <a:ext cx="2743200" cy="1463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F3EFE4"/>
                </a:solidFill>
              </a:rPr>
              <a:t>Hızlı dönüşümün eşitsizlik, kimlik ve dindar-muhafazakâr tepki üretmesi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4937760"/>
            <a:ext cx="102412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3EFE4"/>
                </a:solidFill>
              </a:rPr>
              <a:t>Ana ders: dış ittifak + hızlı modernleşme, toplumsal rızanın yerine geçmedi.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02920" y="6473952"/>
            <a:ext cx="7589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1 / 4  ·  Uluslararası Güncel Sorunlar</a:t>
            </a:r>
            <a:endParaRPr lang="en-US" sz="750" dirty="0"/>
          </a:p>
        </p:txBody>
      </p:sp>
      <p:sp>
        <p:nvSpPr>
          <p:cNvPr id="12" name="Text 10"/>
          <p:cNvSpPr/>
          <p:nvPr/>
        </p:nvSpPr>
        <p:spPr>
          <a:xfrm>
            <a:off x="8275320" y="6473952"/>
            <a:ext cx="3383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İran–ABD Savaşı: tarihsel kökenlerden günümüze</a:t>
            </a:r>
            <a:endParaRPr lang="en-US" sz="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955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3EFE4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1970’ler: müttefikliğin zirvesi ve kırılganlığı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96112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7B2A7"/>
                </a:solidFill>
              </a:rPr>
              <a:t>Petrol gelirleri, silahlanma ve bölgesel rol artarken rejim toplumsal tabanını kaybetti.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914400" y="150876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C8A64C"/>
                </a:solidFill>
              </a:rPr>
              <a:t>Petrol patlaması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3520440" y="1517904"/>
            <a:ext cx="694944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B7B2A7"/>
                </a:solidFill>
              </a:rPr>
              <a:t>Devlet kapasitesi ve silah alımları arttı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914400" y="2011680"/>
            <a:ext cx="9966960" cy="0"/>
          </a:xfrm>
          <a:prstGeom prst="line">
            <a:avLst/>
          </a:prstGeom>
          <a:noFill/>
          <a:ln w="8890">
            <a:solidFill>
              <a:srgbClr val="293242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tr-TR"/>
          </a:p>
        </p:txBody>
      </p:sp>
      <p:sp>
        <p:nvSpPr>
          <p:cNvPr id="7" name="Text 5"/>
          <p:cNvSpPr/>
          <p:nvPr/>
        </p:nvSpPr>
        <p:spPr>
          <a:xfrm>
            <a:off x="914400" y="246888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A9D8F"/>
                </a:solidFill>
              </a:rPr>
              <a:t>ABD bağlantısı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3520440" y="2478024"/>
            <a:ext cx="694944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B7B2A7"/>
                </a:solidFill>
              </a:rPr>
              <a:t>Rejim güvenliği dış desteğe daha bağımlı göründü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914400" y="2971800"/>
            <a:ext cx="9966960" cy="0"/>
          </a:xfrm>
          <a:prstGeom prst="line">
            <a:avLst/>
          </a:prstGeom>
          <a:noFill/>
          <a:ln w="8890">
            <a:solidFill>
              <a:srgbClr val="293242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tr-TR"/>
          </a:p>
        </p:txBody>
      </p:sp>
      <p:sp>
        <p:nvSpPr>
          <p:cNvPr id="10" name="Text 8"/>
          <p:cNvSpPr/>
          <p:nvPr/>
        </p:nvSpPr>
        <p:spPr>
          <a:xfrm>
            <a:off x="914400" y="342900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C26A4A"/>
                </a:solidFill>
              </a:rPr>
              <a:t>Toplumsal gerilim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3520440" y="3438144"/>
            <a:ext cx="694944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B7B2A7"/>
                </a:solidFill>
              </a:rPr>
              <a:t>Eşitsizlik, baskı ve kültürel yabancılaşma eleştirileri büyüdü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914400" y="3931920"/>
            <a:ext cx="9966960" cy="0"/>
          </a:xfrm>
          <a:prstGeom prst="line">
            <a:avLst/>
          </a:prstGeom>
          <a:noFill/>
          <a:ln w="8890">
            <a:solidFill>
              <a:srgbClr val="293242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tr-TR"/>
          </a:p>
        </p:txBody>
      </p:sp>
      <p:sp>
        <p:nvSpPr>
          <p:cNvPr id="13" name="Text 11"/>
          <p:cNvSpPr/>
          <p:nvPr/>
        </p:nvSpPr>
        <p:spPr>
          <a:xfrm>
            <a:off x="914400" y="438912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3EFE4"/>
                </a:solidFill>
              </a:rPr>
              <a:t>Sonuç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3520440" y="4398264"/>
            <a:ext cx="694944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B7B2A7"/>
                </a:solidFill>
              </a:rPr>
              <a:t>Anti-Şah muhalefeti içinde anti-Amerikancılık ortak dil haline geldi</a:t>
            </a:r>
            <a:endParaRPr lang="en-US" sz="1500" dirty="0"/>
          </a:p>
        </p:txBody>
      </p:sp>
      <p:sp>
        <p:nvSpPr>
          <p:cNvPr id="15" name="Shape 13"/>
          <p:cNvSpPr/>
          <p:nvPr/>
        </p:nvSpPr>
        <p:spPr>
          <a:xfrm>
            <a:off x="914400" y="4892040"/>
            <a:ext cx="9966960" cy="0"/>
          </a:xfrm>
          <a:prstGeom prst="line">
            <a:avLst/>
          </a:prstGeom>
          <a:noFill/>
          <a:ln w="8890">
            <a:solidFill>
              <a:srgbClr val="293242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tr-TR"/>
          </a:p>
        </p:txBody>
      </p:sp>
      <p:sp>
        <p:nvSpPr>
          <p:cNvPr id="16" name="Text 14"/>
          <p:cNvSpPr/>
          <p:nvPr/>
        </p:nvSpPr>
        <p:spPr>
          <a:xfrm>
            <a:off x="502920" y="6473952"/>
            <a:ext cx="7589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1 / 4  ·  Uluslararası Güncel Sorunlar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8275320" y="6473952"/>
            <a:ext cx="3383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İran–ABD Savaşı: tarihsel kökenlerden günümüze</a:t>
            </a:r>
            <a:endParaRPr lang="en-US" sz="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1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955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3EFE4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1979 Devrimi: rejim, kimlik ve dış politika değişti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96112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7B2A7"/>
                </a:solidFill>
              </a:rPr>
              <a:t>Devrim, İran’ın devlet kimliğini ve ABD’ye bakışını kökten dönüştürdü.</a:t>
            </a:r>
            <a:endParaRPr lang="en-US" sz="1150" dirty="0"/>
          </a:p>
        </p:txBody>
      </p:sp>
      <p:pic>
        <p:nvPicPr>
          <p:cNvPr id="4" name="Image 0" descr="/mnt/data/khomeini_return.jpg"/>
          <p:cNvPicPr>
            <a:picLocks noChangeAspect="1"/>
          </p:cNvPicPr>
          <p:nvPr/>
        </p:nvPicPr>
        <p:blipFill>
          <a:blip r:embed="rId3"/>
          <a:srcRect l="10123" r="10123"/>
          <a:stretch/>
        </p:blipFill>
        <p:spPr>
          <a:xfrm>
            <a:off x="731520" y="1325880"/>
            <a:ext cx="4892040" cy="41148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126480" y="1691640"/>
            <a:ext cx="5074920" cy="33375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3EFE4"/>
                </a:solidFill>
              </a:rPr>
              <a:t>• Şah monarşisi yıkıldı; İslam Cumhuriyeti kuruldu.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F3EFE4"/>
                </a:solidFill>
              </a:rPr>
              <a:t>• “Bağımsızlık” ve “ne Doğu ne Batı” söylemi dış politika merkezine yerleşti.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F3EFE4"/>
                </a:solidFill>
              </a:rPr>
              <a:t>• ABD artık sadece eski müttefik değil, devrimin karşı-kimliğini kuran ana “öteki” oldu.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512064" y="6254496"/>
            <a:ext cx="111556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60" dirty="0">
                <a:solidFill>
                  <a:srgbClr val="68717F"/>
                </a:solidFill>
              </a:rPr>
              <a:t>Görsel: Khomeini’nin İran’a dönüşü, 1979; Bettmann/CORBIS üzerinden LifeGate.</a:t>
            </a:r>
            <a:endParaRPr lang="en-US" sz="560" dirty="0"/>
          </a:p>
        </p:txBody>
      </p:sp>
      <p:sp>
        <p:nvSpPr>
          <p:cNvPr id="7" name="Text 4"/>
          <p:cNvSpPr/>
          <p:nvPr/>
        </p:nvSpPr>
        <p:spPr>
          <a:xfrm>
            <a:off x="502920" y="6473952"/>
            <a:ext cx="7589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1 / 4  ·  Uluslararası Güncel Sorunlar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8275320" y="6473952"/>
            <a:ext cx="3383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İran–ABD Savaşı: tarihsel kökenlerden günümüze</a:t>
            </a:r>
            <a:endParaRPr lang="en-US" sz="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955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3EFE4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Rehine krizi: diplomatik kopuşun ritüeli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96112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7B2A7"/>
                </a:solidFill>
              </a:rPr>
              <a:t>4 Kasım 1979’da ABD Büyükelçiliği işgal edildi; kriz 444 gün sürdü.</a:t>
            </a:r>
            <a:endParaRPr lang="en-US" sz="1150" dirty="0"/>
          </a:p>
        </p:txBody>
      </p:sp>
      <p:pic>
        <p:nvPicPr>
          <p:cNvPr id="4" name="Image 0" descr="/mnt/data/hostages.jpg"/>
          <p:cNvPicPr>
            <a:picLocks noChangeAspect="1"/>
          </p:cNvPicPr>
          <p:nvPr/>
        </p:nvPicPr>
        <p:blipFill>
          <a:blip r:embed="rId3"/>
          <a:srcRect l="220" r="220"/>
          <a:stretch/>
        </p:blipFill>
        <p:spPr>
          <a:xfrm>
            <a:off x="685800" y="1325880"/>
            <a:ext cx="5303520" cy="41148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46520" y="1600200"/>
            <a:ext cx="4617720" cy="31089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3EFE4"/>
                </a:solidFill>
              </a:rPr>
              <a:t>• Kriz, İran devrimi içindeki güç mücadelesini radikalleştirdi.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F3EFE4"/>
                </a:solidFill>
              </a:rPr>
              <a:t>• ABD kamuoyunda İran kalıcı bir tehdit imgesine dönüştü.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F3EFE4"/>
                </a:solidFill>
              </a:rPr>
              <a:t>• Diplomatik ilişki kesildi; yaptırımlar ve karşılıklı güvensizlik kurumsallaştı.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512064" y="6254496"/>
            <a:ext cx="111556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60" dirty="0">
                <a:solidFill>
                  <a:srgbClr val="68717F"/>
                </a:solidFill>
              </a:rPr>
              <a:t>Kaynak: Office of the Historian; Görsel: Wikimedia Commons, 4 Kasım 1979.</a:t>
            </a:r>
            <a:endParaRPr lang="en-US" sz="560" dirty="0"/>
          </a:p>
        </p:txBody>
      </p:sp>
      <p:sp>
        <p:nvSpPr>
          <p:cNvPr id="7" name="Text 4"/>
          <p:cNvSpPr/>
          <p:nvPr/>
        </p:nvSpPr>
        <p:spPr>
          <a:xfrm>
            <a:off x="502920" y="6473952"/>
            <a:ext cx="7589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1 / 4  ·  Uluslararası Güncel Sorunlar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8275320" y="6473952"/>
            <a:ext cx="3383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İran–ABD Savaşı: tarihsel kökenlerden günümüze</a:t>
            </a:r>
            <a:endParaRPr lang="en-US" sz="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1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955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3EFE4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İki tarafın “kurucu travmaları”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96112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7B2A7"/>
                </a:solidFill>
              </a:rPr>
              <a:t>Aynı olaylar iki başkentte farklı hikâyelere dönüştü.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914400" y="1508760"/>
            <a:ext cx="1828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2A9D8F"/>
                </a:solidFill>
              </a:rPr>
              <a:t>TAHRAN ANLATISI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6492240" y="1508760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C26A4A"/>
                </a:solidFill>
              </a:rPr>
              <a:t>WASHINGTON ANLATISI</a:t>
            </a:r>
            <a:endParaRPr lang="en-US" sz="850" dirty="0"/>
          </a:p>
        </p:txBody>
      </p:sp>
      <p:sp>
        <p:nvSpPr>
          <p:cNvPr id="6" name="Shape 4"/>
          <p:cNvSpPr/>
          <p:nvPr/>
        </p:nvSpPr>
        <p:spPr>
          <a:xfrm>
            <a:off x="685800" y="1417320"/>
            <a:ext cx="5166360" cy="4343400"/>
          </a:xfrm>
          <a:prstGeom prst="rect">
            <a:avLst/>
          </a:prstGeom>
          <a:solidFill>
            <a:srgbClr val="141D2B"/>
          </a:solidFill>
          <a:ln w="12700">
            <a:solidFill>
              <a:srgbClr val="28314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6327648" y="1417320"/>
            <a:ext cx="5166360" cy="4343400"/>
          </a:xfrm>
          <a:prstGeom prst="rect">
            <a:avLst/>
          </a:prstGeom>
          <a:solidFill>
            <a:srgbClr val="141D2B"/>
          </a:solidFill>
          <a:ln w="12700">
            <a:solidFill>
              <a:srgbClr val="28314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987552" y="1737360"/>
            <a:ext cx="4526280" cy="35661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F3EFE4"/>
                </a:solidFill>
              </a:rPr>
              <a:t>1953: dış müdahale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F3EFE4"/>
                </a:solidFill>
              </a:rPr>
              <a:t>Şah: ABD destekli baskı rejimi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F3EFE4"/>
                </a:solidFill>
              </a:rPr>
              <a:t>1979: egemenlik ve devrim savunusu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F3EFE4"/>
                </a:solidFill>
              </a:rPr>
              <a:t>ABD: müdahaleci ve güvenilmez aktör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629400" y="1737360"/>
            <a:ext cx="4526280" cy="35661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F3EFE4"/>
                </a:solidFill>
              </a:rPr>
              <a:t>1979: elçilik işgali ve rehine krizi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F3EFE4"/>
                </a:solidFill>
              </a:rPr>
              <a:t>Devrim: radikal anti-Amerikan rejim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F3EFE4"/>
                </a:solidFill>
              </a:rPr>
              <a:t>İran: terör, vekil güçler ve nükleer risk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F3EFE4"/>
                </a:solidFill>
              </a:rPr>
              <a:t>Diplomasi: sürekli aldatılma ihtimali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502920" y="6473952"/>
            <a:ext cx="7589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1 / 4  ·  Uluslararası Güncel Sorunlar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8275320" y="6473952"/>
            <a:ext cx="3383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İran–ABD Savaşı: tarihsel kökenlerden günümüze</a:t>
            </a:r>
            <a:endParaRPr lang="en-US" sz="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955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3EFE4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Teorik okuma: realizm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96112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7B2A7"/>
                </a:solidFill>
              </a:rPr>
              <a:t>Rejimler değişse de güvenlik ikilemi ve güç dengesi kalır.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868680" y="1417320"/>
            <a:ext cx="5257800" cy="32918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3EFE4"/>
                </a:solidFill>
              </a:rPr>
              <a:t>Realist açıklama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F3EFE4"/>
                </a:solidFill>
              </a:rPr>
              <a:t>• İran, coğrafi kuşatma ve askeri üstünlük karşısında caydırıcılık arar.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F3EFE4"/>
                </a:solidFill>
              </a:rPr>
              <a:t>• ABD, Körfez enerji akışını ve bölgesel güç dengesini korumak ister.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F3EFE4"/>
                </a:solidFill>
              </a:rPr>
              <a:t>• Güvensizlik, niyetlerden çok kapasitelere bakılarak üretilir.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0" y="1783080"/>
            <a:ext cx="4754880" cy="21945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C8A64C"/>
                </a:solidFill>
              </a:rPr>
              <a:t>Ders sorusu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C8A64C"/>
                </a:solidFill>
              </a:rPr>
              <a:t>1953 ve 1979 olmasaydı da ABD–İran çatışması çıkar mıydı?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C8A64C"/>
                </a:solidFill>
              </a:rPr>
              <a:t>Realist cevap: Muhtemelen evet; ama biçimi ve yoğunluğu farklı olurdu.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502920" y="6473952"/>
            <a:ext cx="7589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1 / 4  ·  Uluslararası Güncel Sorunlar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8275320" y="6473952"/>
            <a:ext cx="3383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İran–ABD Savaşı: tarihsel kökenlerden günümüze</a:t>
            </a:r>
            <a:endParaRPr lang="en-US" sz="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1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955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3EFE4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Teorik okuma: inşacılık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96112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7B2A7"/>
                </a:solidFill>
              </a:rPr>
              <a:t>Çıkarlar sabit değil; tehdit, kimlik ve tarihsel anlatı içinde kurulur.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1828800" y="2331720"/>
            <a:ext cx="1325880" cy="1325880"/>
          </a:xfrm>
          <a:prstGeom prst="ellipse">
            <a:avLst/>
          </a:prstGeom>
          <a:solidFill>
            <a:srgbClr val="2A9D8F">
              <a:alpha val="97000"/>
            </a:srgbClr>
          </a:solidFill>
          <a:ln w="6350">
            <a:solidFill>
              <a:srgbClr val="F3EFE4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5" name="Text 3"/>
          <p:cNvSpPr/>
          <p:nvPr/>
        </p:nvSpPr>
        <p:spPr>
          <a:xfrm>
            <a:off x="1508760" y="1947672"/>
            <a:ext cx="19659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3EFE4"/>
                </a:solidFill>
              </a:rPr>
              <a:t>Kimlik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1280160" y="3931920"/>
            <a:ext cx="242316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50" dirty="0">
                <a:solidFill>
                  <a:srgbClr val="B7B2A7"/>
                </a:solidFill>
              </a:rPr>
              <a:t>İslam Cumhuriyeti / Amerikan liderliği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5166360" y="2331720"/>
            <a:ext cx="1325880" cy="1325880"/>
          </a:xfrm>
          <a:prstGeom prst="ellipse">
            <a:avLst/>
          </a:prstGeom>
          <a:solidFill>
            <a:srgbClr val="C8A64C">
              <a:alpha val="97000"/>
            </a:srgbClr>
          </a:solidFill>
          <a:ln w="6350">
            <a:solidFill>
              <a:srgbClr val="F3EFE4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4846320" y="1947672"/>
            <a:ext cx="19659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3EFE4"/>
                </a:solidFill>
              </a:rPr>
              <a:t>Hafıza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4617720" y="3931920"/>
            <a:ext cx="242316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50" dirty="0">
                <a:solidFill>
                  <a:srgbClr val="B7B2A7"/>
                </a:solidFill>
              </a:rPr>
              <a:t>1953 darbesi / 1979 rehine krizi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8503920" y="2331720"/>
            <a:ext cx="1325880" cy="1325880"/>
          </a:xfrm>
          <a:prstGeom prst="ellipse">
            <a:avLst/>
          </a:prstGeom>
          <a:solidFill>
            <a:srgbClr val="C26A4A">
              <a:alpha val="97000"/>
            </a:srgbClr>
          </a:solidFill>
          <a:ln w="6350">
            <a:solidFill>
              <a:srgbClr val="F3EFE4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 9"/>
          <p:cNvSpPr/>
          <p:nvPr/>
        </p:nvSpPr>
        <p:spPr>
          <a:xfrm>
            <a:off x="8183880" y="1947672"/>
            <a:ext cx="19659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3EFE4"/>
                </a:solidFill>
              </a:rPr>
              <a:t>Tehdit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7955280" y="3931920"/>
            <a:ext cx="242316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50" dirty="0">
                <a:solidFill>
                  <a:srgbClr val="B7B2A7"/>
                </a:solidFill>
              </a:rPr>
              <a:t>Nükleer program / rejim değişikliği korkusu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3200400" y="2999232"/>
            <a:ext cx="1874520" cy="0"/>
          </a:xfrm>
          <a:prstGeom prst="line">
            <a:avLst/>
          </a:prstGeom>
          <a:noFill/>
          <a:ln w="15240">
            <a:solidFill>
              <a:srgbClr val="7F8794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tr-TR"/>
          </a:p>
        </p:txBody>
      </p:sp>
      <p:sp>
        <p:nvSpPr>
          <p:cNvPr id="14" name="Shape 12"/>
          <p:cNvSpPr/>
          <p:nvPr/>
        </p:nvSpPr>
        <p:spPr>
          <a:xfrm>
            <a:off x="6510528" y="2999232"/>
            <a:ext cx="1901952" cy="0"/>
          </a:xfrm>
          <a:prstGeom prst="line">
            <a:avLst/>
          </a:prstGeom>
          <a:noFill/>
          <a:ln w="15240">
            <a:solidFill>
              <a:srgbClr val="7F8794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tr-TR"/>
          </a:p>
        </p:txBody>
      </p:sp>
      <p:sp>
        <p:nvSpPr>
          <p:cNvPr id="15" name="Text 13"/>
          <p:cNvSpPr/>
          <p:nvPr/>
        </p:nvSpPr>
        <p:spPr>
          <a:xfrm>
            <a:off x="1143000" y="5257800"/>
            <a:ext cx="9875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3EFE4"/>
                </a:solidFill>
              </a:rPr>
              <a:t>Bu nedenle taraflar yalnızca “ne yapıyor?” diye değil, “bunu hangi tarihsel anlamla yapıyor?” diye okunmalı.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502920" y="6473952"/>
            <a:ext cx="7589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1 / 4  ·  Uluslararası Güncel Sorunlar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8275320" y="6473952"/>
            <a:ext cx="3383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İran–ABD Savaşı: tarihsel kökenlerden günümüze</a:t>
            </a:r>
            <a:endParaRPr lang="en-US" sz="7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955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3EFE4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1953–1979 hattından bugüne miras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96112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7B2A7"/>
                </a:solidFill>
              </a:rPr>
              <a:t>Hafta 1’in bugünkü savaşa bağladığı dört mekanizma.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868680" y="1325880"/>
            <a:ext cx="384048" cy="329184"/>
          </a:xfrm>
          <a:prstGeom prst="roundRect">
            <a:avLst>
              <a:gd name="adj" fmla="val 19444"/>
            </a:avLst>
          </a:prstGeom>
          <a:solidFill>
            <a:srgbClr val="C26A4A"/>
          </a:solidFill>
          <a:ln w="12700">
            <a:solidFill>
              <a:srgbClr val="C26A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5" name="Text 3"/>
          <p:cNvSpPr/>
          <p:nvPr/>
        </p:nvSpPr>
        <p:spPr>
          <a:xfrm>
            <a:off x="941832" y="1408176"/>
            <a:ext cx="2377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</a:rPr>
              <a:t>1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1508760" y="1344168"/>
            <a:ext cx="2331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3EFE4"/>
                </a:solidFill>
              </a:rPr>
              <a:t>Müdahale korkusu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4251960" y="1344168"/>
            <a:ext cx="6492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B7B2A7"/>
                </a:solidFill>
              </a:rPr>
              <a:t>Rejim değişikliği ihtimalinin İran güvenlik kültüründeki ağırlığı</a:t>
            </a:r>
            <a:endParaRPr lang="en-US" sz="1320" dirty="0"/>
          </a:p>
        </p:txBody>
      </p:sp>
      <p:sp>
        <p:nvSpPr>
          <p:cNvPr id="8" name="Shape 6"/>
          <p:cNvSpPr/>
          <p:nvPr/>
        </p:nvSpPr>
        <p:spPr>
          <a:xfrm>
            <a:off x="868680" y="2468880"/>
            <a:ext cx="384048" cy="329184"/>
          </a:xfrm>
          <a:prstGeom prst="roundRect">
            <a:avLst>
              <a:gd name="adj" fmla="val 19444"/>
            </a:avLst>
          </a:prstGeom>
          <a:solidFill>
            <a:srgbClr val="2A9D8F"/>
          </a:solidFill>
          <a:ln w="12700">
            <a:solidFill>
              <a:srgbClr val="2A9D8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9" name="Text 7"/>
          <p:cNvSpPr/>
          <p:nvPr/>
        </p:nvSpPr>
        <p:spPr>
          <a:xfrm>
            <a:off x="941832" y="2551176"/>
            <a:ext cx="2377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</a:rPr>
              <a:t>2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1508760" y="2487168"/>
            <a:ext cx="2331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3EFE4"/>
                </a:solidFill>
              </a:rPr>
              <a:t>Caydırıcılık arayışı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251960" y="2487168"/>
            <a:ext cx="6492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B7B2A7"/>
                </a:solidFill>
              </a:rPr>
              <a:t>Konvansiyonel zayıflığı dengeleyen füze, vekil ve nükleer eşik stratejileri</a:t>
            </a:r>
            <a:endParaRPr lang="en-US" sz="1320" dirty="0"/>
          </a:p>
        </p:txBody>
      </p:sp>
      <p:sp>
        <p:nvSpPr>
          <p:cNvPr id="12" name="Shape 10"/>
          <p:cNvSpPr/>
          <p:nvPr/>
        </p:nvSpPr>
        <p:spPr>
          <a:xfrm>
            <a:off x="868680" y="3611880"/>
            <a:ext cx="384048" cy="329184"/>
          </a:xfrm>
          <a:prstGeom prst="roundRect">
            <a:avLst>
              <a:gd name="adj" fmla="val 19444"/>
            </a:avLst>
          </a:prstGeom>
          <a:solidFill>
            <a:srgbClr val="C8A64C"/>
          </a:solidFill>
          <a:ln w="12700">
            <a:solidFill>
              <a:srgbClr val="C8A64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3" name="Text 11"/>
          <p:cNvSpPr/>
          <p:nvPr/>
        </p:nvSpPr>
        <p:spPr>
          <a:xfrm>
            <a:off x="941832" y="3694176"/>
            <a:ext cx="2377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</a:rPr>
              <a:t>3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1508760" y="3630168"/>
            <a:ext cx="2331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3EFE4"/>
                </a:solidFill>
              </a:rPr>
              <a:t>Yaptırım siyaseti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251960" y="3630168"/>
            <a:ext cx="6492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B7B2A7"/>
                </a:solidFill>
              </a:rPr>
              <a:t>Ekonomik baskının dış politika aracına dönüşmesi</a:t>
            </a:r>
            <a:endParaRPr lang="en-US" sz="1320" dirty="0"/>
          </a:p>
        </p:txBody>
      </p:sp>
      <p:sp>
        <p:nvSpPr>
          <p:cNvPr id="16" name="Shape 14"/>
          <p:cNvSpPr/>
          <p:nvPr/>
        </p:nvSpPr>
        <p:spPr>
          <a:xfrm>
            <a:off x="868680" y="4754880"/>
            <a:ext cx="384048" cy="329184"/>
          </a:xfrm>
          <a:prstGeom prst="roundRect">
            <a:avLst>
              <a:gd name="adj" fmla="val 19444"/>
            </a:avLst>
          </a:prstGeom>
          <a:solidFill>
            <a:srgbClr val="6A7FDB"/>
          </a:solidFill>
          <a:ln w="12700">
            <a:solidFill>
              <a:srgbClr val="6A7FD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7" name="Text 15"/>
          <p:cNvSpPr/>
          <p:nvPr/>
        </p:nvSpPr>
        <p:spPr>
          <a:xfrm>
            <a:off x="941832" y="4837176"/>
            <a:ext cx="2377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</a:rPr>
              <a:t>4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1508760" y="4773168"/>
            <a:ext cx="2331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3EFE4"/>
                </a:solidFill>
              </a:rPr>
              <a:t>Karşılıklı şeytanlaştırma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251960" y="4773168"/>
            <a:ext cx="6492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B7B2A7"/>
                </a:solidFill>
              </a:rPr>
              <a:t>Diplomasiyi zorlaştıran toplumsal ve ideolojik hafıza</a:t>
            </a:r>
            <a:endParaRPr lang="en-US" sz="1320" dirty="0"/>
          </a:p>
        </p:txBody>
      </p:sp>
      <p:sp>
        <p:nvSpPr>
          <p:cNvPr id="20" name="Text 18"/>
          <p:cNvSpPr/>
          <p:nvPr/>
        </p:nvSpPr>
        <p:spPr>
          <a:xfrm>
            <a:off x="502920" y="6473952"/>
            <a:ext cx="7589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1 / 4  ·  Uluslararası Güncel Sorunlar</a:t>
            </a:r>
            <a:endParaRPr lang="en-US" sz="750" dirty="0"/>
          </a:p>
        </p:txBody>
      </p:sp>
      <p:sp>
        <p:nvSpPr>
          <p:cNvPr id="21" name="Text 19"/>
          <p:cNvSpPr/>
          <p:nvPr/>
        </p:nvSpPr>
        <p:spPr>
          <a:xfrm>
            <a:off x="8275320" y="6473952"/>
            <a:ext cx="3383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İran–ABD Savaşı: tarihsel kökenlerden günümüze</a:t>
            </a:r>
            <a:endParaRPr lang="en-US" sz="7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1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955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3EFE4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Ders içi tartışma: tarih mi yapı mı?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96112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7B2A7"/>
                </a:solidFill>
              </a:rPr>
              <a:t>Öğrenciye tek doğru vermek yerine açıklama düzeylerini ayırıyoruz.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822960" y="1874520"/>
            <a:ext cx="3063240" cy="2331720"/>
          </a:xfrm>
          <a:prstGeom prst="roundRect">
            <a:avLst>
              <a:gd name="adj" fmla="val 4706"/>
            </a:avLst>
          </a:prstGeom>
          <a:solidFill>
            <a:srgbClr val="141D2B"/>
          </a:solidFill>
          <a:ln w="1397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5" name="Text 3"/>
          <p:cNvSpPr/>
          <p:nvPr/>
        </p:nvSpPr>
        <p:spPr>
          <a:xfrm>
            <a:off x="1005840" y="2148840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2A9D8F"/>
                </a:solidFill>
              </a:rPr>
              <a:t>Tarihsel hafıza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1051560" y="2743200"/>
            <a:ext cx="2560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F3EFE4"/>
                </a:solidFill>
              </a:rPr>
              <a:t>1953 ve 1979 olmasaydı kriz aynı şekilde yaşanır mıydı?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4526280" y="1874520"/>
            <a:ext cx="3063240" cy="2331720"/>
          </a:xfrm>
          <a:prstGeom prst="roundRect">
            <a:avLst>
              <a:gd name="adj" fmla="val 4706"/>
            </a:avLst>
          </a:prstGeom>
          <a:solidFill>
            <a:srgbClr val="141D2B"/>
          </a:solidFill>
          <a:ln w="13970">
            <a:solidFill>
              <a:srgbClr val="C8A64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4709160" y="2148840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C8A64C"/>
                </a:solidFill>
              </a:rPr>
              <a:t>Jeopolitik yapı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4754880" y="2743200"/>
            <a:ext cx="2560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F3EFE4"/>
                </a:solidFill>
              </a:rPr>
              <a:t>Hürmüz ve Körfez güvenliği değişmeden kalıyorsa çatışma kaçınılmaz mı?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8229600" y="1874520"/>
            <a:ext cx="3063240" cy="2331720"/>
          </a:xfrm>
          <a:prstGeom prst="roundRect">
            <a:avLst>
              <a:gd name="adj" fmla="val 4706"/>
            </a:avLst>
          </a:prstGeom>
          <a:solidFill>
            <a:srgbClr val="141D2B"/>
          </a:solidFill>
          <a:ln w="13970">
            <a:solidFill>
              <a:srgbClr val="C26A4A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 9"/>
          <p:cNvSpPr/>
          <p:nvPr/>
        </p:nvSpPr>
        <p:spPr>
          <a:xfrm>
            <a:off x="8412480" y="2148840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C26A4A"/>
                </a:solidFill>
              </a:rPr>
              <a:t>Rejim güvenliği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8458200" y="2743200"/>
            <a:ext cx="2560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F3EFE4"/>
                </a:solidFill>
              </a:rPr>
              <a:t>İran açısından nükleer eşik bir saldırı daveti mi, saldırı sigortası mı?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502920" y="6473952"/>
            <a:ext cx="7589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1 / 4  ·  Uluslararası Güncel Sorunlar</a:t>
            </a:r>
            <a:endParaRPr lang="en-US" sz="750" dirty="0"/>
          </a:p>
        </p:txBody>
      </p:sp>
      <p:sp>
        <p:nvSpPr>
          <p:cNvPr id="14" name="Text 12"/>
          <p:cNvSpPr/>
          <p:nvPr/>
        </p:nvSpPr>
        <p:spPr>
          <a:xfrm>
            <a:off x="8275320" y="6473952"/>
            <a:ext cx="3383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İran–ABD Savaşı: tarihsel kökenlerden günümüze</a:t>
            </a:r>
            <a:endParaRPr lang="en-US" sz="7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955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3EFE4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Mini etkinlik: 8 dakikalık hızlı analiz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96112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7B2A7"/>
                </a:solidFill>
              </a:rPr>
              <a:t>Çevrimiçi ders için kullanılabilir uygulama.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868680" y="1417320"/>
            <a:ext cx="64008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F3EFE4"/>
                </a:solidFill>
              </a:rPr>
              <a:t>Öğrencilerden üç gruba ayrılmalarını isteyin: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914400" y="2057400"/>
            <a:ext cx="2011680" cy="512064"/>
          </a:xfrm>
          <a:prstGeom prst="rect">
            <a:avLst/>
          </a:prstGeom>
          <a:solidFill>
            <a:srgbClr val="C26A4A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Text 4"/>
          <p:cNvSpPr/>
          <p:nvPr/>
        </p:nvSpPr>
        <p:spPr>
          <a:xfrm>
            <a:off x="1024128" y="2221992"/>
            <a:ext cx="1737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Grup A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0" y="2148840"/>
            <a:ext cx="6858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B7B2A7"/>
                </a:solidFill>
              </a:rPr>
              <a:t>1953 darbesi bugünkü İran stratejik kültürünü nasıl etkiler?</a:t>
            </a:r>
            <a:endParaRPr lang="en-US" sz="1500" dirty="0"/>
          </a:p>
        </p:txBody>
      </p:sp>
      <p:sp>
        <p:nvSpPr>
          <p:cNvPr id="8" name="Shape 6"/>
          <p:cNvSpPr/>
          <p:nvPr/>
        </p:nvSpPr>
        <p:spPr>
          <a:xfrm>
            <a:off x="914400" y="3081528"/>
            <a:ext cx="2011680" cy="512064"/>
          </a:xfrm>
          <a:prstGeom prst="rect">
            <a:avLst/>
          </a:prstGeom>
          <a:solidFill>
            <a:srgbClr val="2A9D8F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9" name="Text 7"/>
          <p:cNvSpPr/>
          <p:nvPr/>
        </p:nvSpPr>
        <p:spPr>
          <a:xfrm>
            <a:off x="1024128" y="3246120"/>
            <a:ext cx="1737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Grup B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3200400" y="3172968"/>
            <a:ext cx="6858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B7B2A7"/>
                </a:solidFill>
              </a:rPr>
              <a:t>Rehine krizi ABD kamuoyu ve karar alıcıları için neyi simgeler?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914400" y="4105656"/>
            <a:ext cx="2011680" cy="512064"/>
          </a:xfrm>
          <a:prstGeom prst="rect">
            <a:avLst/>
          </a:prstGeom>
          <a:solidFill>
            <a:srgbClr val="C8A64C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2" name="Text 10"/>
          <p:cNvSpPr/>
          <p:nvPr/>
        </p:nvSpPr>
        <p:spPr>
          <a:xfrm>
            <a:off x="1024128" y="4270248"/>
            <a:ext cx="1737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Grup C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3200400" y="4197096"/>
            <a:ext cx="6858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B7B2A7"/>
                </a:solidFill>
              </a:rPr>
              <a:t>Şah dönemi ittifakı neden kalıcı meşruiyet üretmedi?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914400" y="5486400"/>
            <a:ext cx="10241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C8A64C"/>
                </a:solidFill>
              </a:rPr>
              <a:t>Çıktı: Her grup 1 dakikada “bugünkü savaşa bağlanan tek mekanizma” söyler.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502920" y="6473952"/>
            <a:ext cx="7589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1 / 4  ·  Uluslararası Güncel Sorunlar</a:t>
            </a:r>
            <a:endParaRPr lang="en-US" sz="750" dirty="0"/>
          </a:p>
        </p:txBody>
      </p:sp>
      <p:sp>
        <p:nvSpPr>
          <p:cNvPr id="16" name="Text 14"/>
          <p:cNvSpPr/>
          <p:nvPr/>
        </p:nvSpPr>
        <p:spPr>
          <a:xfrm>
            <a:off x="8275320" y="6473952"/>
            <a:ext cx="3383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İran–ABD Savaşı: tarihsel kökenlerden günümüze</a:t>
            </a:r>
            <a:endParaRPr lang="en-US" sz="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1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955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3EFE4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Dört haftalık ders yolu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96112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7B2A7"/>
                </a:solidFill>
              </a:rPr>
              <a:t>Bugünkü savaş tek başına bugünün ürünü değil; uzun bir güvenlik ikileminin son halkası.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685800" y="1828800"/>
            <a:ext cx="2331720" cy="2926080"/>
          </a:xfrm>
          <a:prstGeom prst="roundRect">
            <a:avLst>
              <a:gd name="adj" fmla="val 4706"/>
            </a:avLst>
          </a:prstGeom>
          <a:solidFill>
            <a:srgbClr val="1E2B3D"/>
          </a:solidFill>
          <a:ln w="22860">
            <a:solidFill>
              <a:srgbClr val="C8A64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5" name="Text 3"/>
          <p:cNvSpPr/>
          <p:nvPr/>
        </p:nvSpPr>
        <p:spPr>
          <a:xfrm>
            <a:off x="841248" y="1993392"/>
            <a:ext cx="502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C8A64C"/>
                </a:solidFill>
              </a:rPr>
              <a:t>1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868680" y="260604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F3EFE4"/>
                </a:solidFill>
              </a:rPr>
              <a:t>1953–1979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868680" y="3154680"/>
            <a:ext cx="19202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B7B2A7"/>
                </a:solidFill>
              </a:rPr>
              <a:t>Darbe, Şah ittifakı, devrim, rehine krizi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3474720" y="1828800"/>
            <a:ext cx="2331720" cy="2926080"/>
          </a:xfrm>
          <a:prstGeom prst="roundRect">
            <a:avLst>
              <a:gd name="adj" fmla="val 4706"/>
            </a:avLst>
          </a:prstGeom>
          <a:solidFill>
            <a:srgbClr val="131C29"/>
          </a:solidFill>
          <a:ln w="10160">
            <a:solidFill>
              <a:srgbClr val="2B354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9" name="Text 7"/>
          <p:cNvSpPr/>
          <p:nvPr/>
        </p:nvSpPr>
        <p:spPr>
          <a:xfrm>
            <a:off x="3630168" y="1993392"/>
            <a:ext cx="502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7F8794"/>
                </a:solidFill>
              </a:rPr>
              <a:t>2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3657600" y="260604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F3EFE4"/>
                </a:solidFill>
              </a:rPr>
              <a:t>1979–2003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3657600" y="3154680"/>
            <a:ext cx="19202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B7B2A7"/>
                </a:solidFill>
              </a:rPr>
              <a:t>İran-Irak Savaşı, Körfez güvenliği, yaptırımlar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6263640" y="1828800"/>
            <a:ext cx="2331720" cy="2926080"/>
          </a:xfrm>
          <a:prstGeom prst="roundRect">
            <a:avLst>
              <a:gd name="adj" fmla="val 4706"/>
            </a:avLst>
          </a:prstGeom>
          <a:solidFill>
            <a:srgbClr val="131C29"/>
          </a:solidFill>
          <a:ln w="10160">
            <a:solidFill>
              <a:srgbClr val="2B354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3" name="Text 11"/>
          <p:cNvSpPr/>
          <p:nvPr/>
        </p:nvSpPr>
        <p:spPr>
          <a:xfrm>
            <a:off x="6419088" y="1993392"/>
            <a:ext cx="502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7F8794"/>
                </a:solidFill>
              </a:rPr>
              <a:t>3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6446520" y="260604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F3EFE4"/>
                </a:solidFill>
              </a:rPr>
              <a:t>2003–2024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6446520" y="3154680"/>
            <a:ext cx="19202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B7B2A7"/>
                </a:solidFill>
              </a:rPr>
              <a:t>Nükleer kriz, vekil ağları, JCPOA ve maksimum baskı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9052560" y="1828800"/>
            <a:ext cx="2331720" cy="2926080"/>
          </a:xfrm>
          <a:prstGeom prst="roundRect">
            <a:avLst>
              <a:gd name="adj" fmla="val 4706"/>
            </a:avLst>
          </a:prstGeom>
          <a:solidFill>
            <a:srgbClr val="131C29"/>
          </a:solidFill>
          <a:ln w="10160">
            <a:solidFill>
              <a:srgbClr val="2B354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7" name="Text 15"/>
          <p:cNvSpPr/>
          <p:nvPr/>
        </p:nvSpPr>
        <p:spPr>
          <a:xfrm>
            <a:off x="9208008" y="1993392"/>
            <a:ext cx="502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7F8794"/>
                </a:solidFill>
              </a:rPr>
              <a:t>4</a:t>
            </a:r>
            <a:endParaRPr lang="en-US" sz="2800" dirty="0"/>
          </a:p>
        </p:txBody>
      </p:sp>
      <p:sp>
        <p:nvSpPr>
          <p:cNvPr id="18" name="Text 16"/>
          <p:cNvSpPr/>
          <p:nvPr/>
        </p:nvSpPr>
        <p:spPr>
          <a:xfrm>
            <a:off x="9235440" y="260604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rgbClr val="F3EFE4"/>
                </a:solidFill>
              </a:rPr>
              <a:t>2025–2026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9235440" y="3154680"/>
            <a:ext cx="19202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B7B2A7"/>
                </a:solidFill>
              </a:rPr>
              <a:t>Savaşa giden tırmanma, aktörler, hukuk ve senaryolar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502920" y="6473952"/>
            <a:ext cx="7589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1 / 4  ·  Uluslararası Güncel Sorunlar</a:t>
            </a:r>
            <a:endParaRPr lang="en-US" sz="750" dirty="0"/>
          </a:p>
        </p:txBody>
      </p:sp>
      <p:sp>
        <p:nvSpPr>
          <p:cNvPr id="21" name="Text 19"/>
          <p:cNvSpPr/>
          <p:nvPr/>
        </p:nvSpPr>
        <p:spPr>
          <a:xfrm>
            <a:off x="8275320" y="6473952"/>
            <a:ext cx="3383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İran–ABD Savaşı: tarihsel kökenlerden günümüze</a:t>
            </a:r>
            <a:endParaRPr lang="en-US" sz="7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11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955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3EFE4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Hafta 1 kapanış tezi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96112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7B2A7"/>
                </a:solidFill>
              </a:rPr>
              <a:t>1953–1979, bugünkü savaşı açıklamaz; ama savaşın anlam dünyasını kurar.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914400" y="1508760"/>
            <a:ext cx="10332720" cy="2194560"/>
          </a:xfrm>
          <a:prstGeom prst="rect">
            <a:avLst/>
          </a:prstGeom>
          <a:solidFill>
            <a:srgbClr val="141D2B">
              <a:alpha val="95000"/>
            </a:srgbClr>
          </a:solidFill>
          <a:ln w="12700">
            <a:solidFill>
              <a:srgbClr val="273140">
                <a:alpha val="8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5" name="Text 3"/>
          <p:cNvSpPr/>
          <p:nvPr/>
        </p:nvSpPr>
        <p:spPr>
          <a:xfrm>
            <a:off x="1143000" y="1764792"/>
            <a:ext cx="98755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F3EFE4"/>
                </a:solidFill>
              </a:rPr>
              <a:t>“ABD için İran: rehine krizi, vekil tehditler, nükleer risk. İran için ABD: darbe, yaptırım, rejim değişikliği tehdidi.”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1143000" y="3355848"/>
            <a:ext cx="9875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B7B2A7"/>
                </a:solidFill>
              </a:rPr>
              <a:t>Kapanış cümlesi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280160" y="4343400"/>
            <a:ext cx="9692640" cy="8686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3EFE4"/>
                </a:solidFill>
              </a:rPr>
              <a:t>Gelecek hafta bu anlam dünyasının nasıl askeri ve bölgesel çatışma mimarisine dönüştüğünü izleyeceğiz: İran-Irak Savaşı, Körfez güvenliği, yaptırımlar ve vekil aktörler.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502920" y="6473952"/>
            <a:ext cx="7589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1 / 4  ·  Uluslararası Güncel Sorunlar</a:t>
            </a:r>
            <a:endParaRPr lang="en-US" sz="750" dirty="0"/>
          </a:p>
        </p:txBody>
      </p:sp>
      <p:sp>
        <p:nvSpPr>
          <p:cNvPr id="9" name="Text 7"/>
          <p:cNvSpPr/>
          <p:nvPr/>
        </p:nvSpPr>
        <p:spPr>
          <a:xfrm>
            <a:off x="8275320" y="6473952"/>
            <a:ext cx="3383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İran–ABD Savaşı: tarihsel kökenlerden günümüze</a:t>
            </a:r>
            <a:endParaRPr lang="en-US" sz="7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B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955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3EFE4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Okuma / izleme önerileri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96112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7B2A7"/>
                </a:solidFill>
              </a:rPr>
              <a:t>Tezsiz çevrimiçi yüksek lisans düzeyi için seçilmiş kaynaklar.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914400" y="1417320"/>
            <a:ext cx="10058400" cy="32004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F3EFE4"/>
                </a:solidFill>
              </a:rPr>
              <a:t>• Ervand Abrahamian – Iran Between Two Revolutions</a:t>
            </a:r>
            <a:endParaRPr lang="en-US" sz="1700" dirty="0"/>
          </a:p>
          <a:p>
            <a:pPr marL="0" indent="0">
              <a:buNone/>
            </a:pPr>
            <a:r>
              <a:rPr lang="en-US" sz="1700" dirty="0">
                <a:solidFill>
                  <a:srgbClr val="F3EFE4"/>
                </a:solidFill>
              </a:rPr>
              <a:t>• Mark J. Gasiorowski &amp; Malcolm Byrne (eds.) – Mohammad Mosaddeq and the 1953 Coup in Iran</a:t>
            </a:r>
            <a:endParaRPr lang="en-US" sz="1700" dirty="0"/>
          </a:p>
          <a:p>
            <a:pPr marL="0" indent="0">
              <a:buNone/>
            </a:pPr>
            <a:r>
              <a:rPr lang="en-US" sz="1700" dirty="0">
                <a:solidFill>
                  <a:srgbClr val="F3EFE4"/>
                </a:solidFill>
              </a:rPr>
              <a:t>• Office of the Historian – The Iranian Hostage Crisis</a:t>
            </a:r>
            <a:endParaRPr lang="en-US" sz="1700" dirty="0"/>
          </a:p>
          <a:p>
            <a:pPr marL="0" indent="0">
              <a:buNone/>
            </a:pPr>
            <a:r>
              <a:rPr lang="en-US" sz="1700" dirty="0">
                <a:solidFill>
                  <a:srgbClr val="F3EFE4"/>
                </a:solidFill>
              </a:rPr>
              <a:t>• National Security Archive – Iran: Mosaddeq Overthrow, 1953</a:t>
            </a:r>
            <a:endParaRPr lang="en-US" sz="1700" dirty="0"/>
          </a:p>
          <a:p>
            <a:pPr marL="0" indent="0">
              <a:buNone/>
            </a:pPr>
            <a:r>
              <a:rPr lang="en-US" sz="1700" dirty="0">
                <a:solidFill>
                  <a:srgbClr val="F3EFE4"/>
                </a:solidFill>
              </a:rPr>
              <a:t>• Trita Parsi – Treacherous Alliance (arka plan için seçici bölümler)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502920" y="6473952"/>
            <a:ext cx="7589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1 / 4  ·  Uluslararası Güncel Sorunlar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8275320" y="6473952"/>
            <a:ext cx="3383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İran–ABD Savaşı: tarihsel kökenlerden günümüze</a:t>
            </a:r>
            <a:endParaRPr lang="en-US" sz="7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11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955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3EFE4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Kullanılan kaynaklar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96112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7B2A7"/>
                </a:solidFill>
              </a:rPr>
              <a:t>Sunumdaki ana tarihsel veriler ve görseller.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868680" y="1325880"/>
            <a:ext cx="10607040" cy="42062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280" dirty="0">
                <a:solidFill>
                  <a:srgbClr val="B7B2A7"/>
                </a:solidFill>
              </a:rPr>
              <a:t>National Security Archive, “Iran – Mosaddeq Overthrow, 1953”; “Iran 1953: State Department Releases Updated Official History.”</a:t>
            </a:r>
            <a:endParaRPr lang="en-US" sz="1280" dirty="0"/>
          </a:p>
          <a:p>
            <a:pPr marL="0" indent="0">
              <a:buNone/>
            </a:pPr>
            <a:r>
              <a:rPr lang="en-US" sz="1280" dirty="0">
                <a:solidFill>
                  <a:srgbClr val="B7B2A7"/>
                </a:solidFill>
              </a:rPr>
              <a:t>U.S. Department of State, Office of the Historian, “The Iranian Hostage Crisis”; FRUS 1977–1980, Iran: Hostage Crisis.</a:t>
            </a:r>
            <a:endParaRPr lang="en-US" sz="1280" dirty="0"/>
          </a:p>
          <a:p>
            <a:pPr marL="0" indent="0">
              <a:buNone/>
            </a:pPr>
            <a:r>
              <a:rPr lang="en-US" sz="1280" dirty="0">
                <a:solidFill>
                  <a:srgbClr val="B7B2A7"/>
                </a:solidFill>
              </a:rPr>
              <a:t>Gregory Brew, “The Collapse Narrative,” Texas National Security Review, 2019.</a:t>
            </a:r>
            <a:endParaRPr lang="en-US" sz="1280" dirty="0"/>
          </a:p>
          <a:p>
            <a:pPr marL="0" indent="0">
              <a:buNone/>
            </a:pPr>
            <a:r>
              <a:rPr lang="en-US" sz="1280" dirty="0">
                <a:solidFill>
                  <a:srgbClr val="B7B2A7"/>
                </a:solidFill>
              </a:rPr>
              <a:t>AP / Reuters / Guardian / Al Jazeera haber akışları: 2026 savaşının güncel çerçevesi ve Hürmüz krizi.</a:t>
            </a:r>
            <a:endParaRPr lang="en-US" sz="1280" dirty="0"/>
          </a:p>
          <a:p>
            <a:pPr marL="0" indent="0">
              <a:buNone/>
            </a:pPr>
            <a:r>
              <a:rPr lang="en-US" sz="1280" dirty="0">
                <a:solidFill>
                  <a:srgbClr val="B7B2A7"/>
                </a:solidFill>
              </a:rPr>
              <a:t>Görseller: Wikimedia Commons; Nixon Foundation; LifeGate/Bettmann; bölgesel harita görsel araması.</a:t>
            </a:r>
            <a:endParaRPr lang="en-US" sz="1280" dirty="0"/>
          </a:p>
        </p:txBody>
      </p:sp>
      <p:sp>
        <p:nvSpPr>
          <p:cNvPr id="5" name="Text 3"/>
          <p:cNvSpPr/>
          <p:nvPr/>
        </p:nvSpPr>
        <p:spPr>
          <a:xfrm>
            <a:off x="502920" y="6473952"/>
            <a:ext cx="7589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1 / 4  ·  Uluslararası Güncel Sorunlar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8275320" y="6473952"/>
            <a:ext cx="3383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İran–ABD Savaşı: tarihsel kökenlerden günümüze</a:t>
            </a:r>
            <a:endParaRPr lang="en-US" sz="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955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3EFE4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Bu haftanın ana sorusu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96112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7B2A7"/>
                </a:solidFill>
              </a:rPr>
              <a:t>Neden 1953 ve 1979, 2026 savaşını anlamak için hâlâ merkezî?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777240" y="1508760"/>
            <a:ext cx="10652760" cy="1828800"/>
          </a:xfrm>
          <a:prstGeom prst="rect">
            <a:avLst/>
          </a:prstGeom>
          <a:solidFill>
            <a:srgbClr val="141D2B">
              <a:alpha val="95000"/>
            </a:srgbClr>
          </a:solidFill>
          <a:ln w="12700">
            <a:solidFill>
              <a:srgbClr val="273140">
                <a:alpha val="8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5" name="Text 3"/>
          <p:cNvSpPr/>
          <p:nvPr/>
        </p:nvSpPr>
        <p:spPr>
          <a:xfrm>
            <a:off x="1005840" y="1764792"/>
            <a:ext cx="101955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F3EFE4"/>
                </a:solidFill>
              </a:rPr>
              <a:t>“İran–ABD çatışması yalnızca çıkar çatışması değil; birbirini tehdit olarak okuyan iki tarihsel hafızanın çatışmasıdır.”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1005840" y="2990088"/>
            <a:ext cx="10195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dirty="0">
                <a:solidFill>
                  <a:srgbClr val="B7B2A7"/>
                </a:solidFill>
              </a:rPr>
              <a:t>Dersin analitik tezi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868680" y="3794760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C8A64C"/>
                </a:solidFill>
              </a:rPr>
              <a:t>BUGÜN IÇIN ÜÇ ANAHTAR</a:t>
            </a:r>
            <a:endParaRPr lang="en-US" sz="850" dirty="0"/>
          </a:p>
        </p:txBody>
      </p:sp>
      <p:sp>
        <p:nvSpPr>
          <p:cNvPr id="8" name="Text 6"/>
          <p:cNvSpPr/>
          <p:nvPr/>
        </p:nvSpPr>
        <p:spPr>
          <a:xfrm>
            <a:off x="914400" y="4160520"/>
            <a:ext cx="9966960" cy="13258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3EFE4"/>
                </a:solidFill>
              </a:rPr>
              <a:t>1. Egemenlik ve dış müdahale hafızası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F3EFE4"/>
                </a:solidFill>
              </a:rPr>
              <a:t>2. Rejim güvenliği ve güvenlik devleti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F3EFE4"/>
                </a:solidFill>
              </a:rPr>
              <a:t>3. Devrim sonrası kimlik ve karşılıklı düşman imgesi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502920" y="6473952"/>
            <a:ext cx="7589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1 / 4  ·  Uluslararası Güncel Sorunlar</a:t>
            </a:r>
            <a:endParaRPr lang="en-US" sz="750" dirty="0"/>
          </a:p>
        </p:txBody>
      </p:sp>
      <p:sp>
        <p:nvSpPr>
          <p:cNvPr id="10" name="Text 8"/>
          <p:cNvSpPr/>
          <p:nvPr/>
        </p:nvSpPr>
        <p:spPr>
          <a:xfrm>
            <a:off x="8275320" y="6473952"/>
            <a:ext cx="3383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İran–ABD Savaşı: tarihsel kökenlerden günümüze</a:t>
            </a:r>
            <a:endParaRPr lang="en-US" sz="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1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955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3EFE4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Harita olmadan kriz okunmaz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96112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7B2A7"/>
                </a:solidFill>
              </a:rPr>
              <a:t>İran sadece bir ülke değil; enerji, kara bağlantıları ve deniz geçişleri düğümü.</a:t>
            </a:r>
            <a:endParaRPr lang="en-US" sz="1150" dirty="0"/>
          </a:p>
        </p:txBody>
      </p:sp>
      <p:pic>
        <p:nvPicPr>
          <p:cNvPr id="4" name="Image 0" descr="/mnt/data/iran_map.jpg"/>
          <p:cNvPicPr>
            <a:picLocks noChangeAspect="1"/>
          </p:cNvPicPr>
          <p:nvPr/>
        </p:nvPicPr>
        <p:blipFill>
          <a:blip r:embed="rId3"/>
          <a:srcRect t="11667" b="11667"/>
          <a:stretch/>
        </p:blipFill>
        <p:spPr>
          <a:xfrm>
            <a:off x="731520" y="1417320"/>
            <a:ext cx="5486400" cy="42062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629400" y="1645920"/>
            <a:ext cx="4754880" cy="34747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3EFE4"/>
                </a:solidFill>
              </a:rPr>
              <a:t>• Basra Körfezi ve Hürmüz Boğazı enerji güvenliği için kritik geçiştir.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F3EFE4"/>
                </a:solidFill>
              </a:rPr>
              <a:t>• İran; Irak, Kafkasya, Orta Asya, Afganistan ve Körfez’i birbirine bağlar.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F3EFE4"/>
                </a:solidFill>
              </a:rPr>
              <a:t>• Coğrafya, hem ABD’nin çevreleme stratejisini hem İran’ın asimetrik savunmasını açıklar.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512064" y="6254496"/>
            <a:ext cx="111556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60" dirty="0">
                <a:solidFill>
                  <a:srgbClr val="68717F"/>
                </a:solidFill>
              </a:rPr>
              <a:t>Görsel: bölgesel İran haritası / Hürmüz Boğazı vurgusu.</a:t>
            </a:r>
            <a:endParaRPr lang="en-US" sz="560" dirty="0"/>
          </a:p>
        </p:txBody>
      </p:sp>
      <p:sp>
        <p:nvSpPr>
          <p:cNvPr id="7" name="Text 4"/>
          <p:cNvSpPr/>
          <p:nvPr/>
        </p:nvSpPr>
        <p:spPr>
          <a:xfrm>
            <a:off x="502920" y="6473952"/>
            <a:ext cx="7589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1 / 4  ·  Uluslararası Güncel Sorunlar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8275320" y="6473952"/>
            <a:ext cx="3383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İran–ABD Savaşı: tarihsel kökenlerden günümüze</a:t>
            </a:r>
            <a:endParaRPr lang="en-US" sz="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955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3EFE4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Analitik çerçeve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96112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7B2A7"/>
                </a:solidFill>
              </a:rPr>
              <a:t>Bir olayı anlatmak değil, mekanizmayı göstermek.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1554480" y="1828800"/>
            <a:ext cx="914400" cy="914400"/>
          </a:xfrm>
          <a:prstGeom prst="ellipse">
            <a:avLst/>
          </a:prstGeom>
          <a:solidFill>
            <a:srgbClr val="C26A4A"/>
          </a:solidFill>
          <a:ln w="6350">
            <a:solidFill>
              <a:srgbClr val="F3EFE4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5" name="Text 3"/>
          <p:cNvSpPr/>
          <p:nvPr/>
        </p:nvSpPr>
        <p:spPr>
          <a:xfrm>
            <a:off x="914400" y="2907792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3EFE4"/>
                </a:solidFill>
              </a:rPr>
              <a:t>Hafıza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914400" y="3401568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rgbClr val="B7B2A7"/>
                </a:solidFill>
              </a:rPr>
              <a:t>1953 darbesi ve 1979 devrimi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4343400" y="1828800"/>
            <a:ext cx="914400" cy="914400"/>
          </a:xfrm>
          <a:prstGeom prst="ellipse">
            <a:avLst/>
          </a:prstGeom>
          <a:solidFill>
            <a:srgbClr val="2A9D8F"/>
          </a:solidFill>
          <a:ln w="6350">
            <a:solidFill>
              <a:srgbClr val="F3EFE4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3703320" y="2907792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3EFE4"/>
                </a:solidFill>
              </a:rPr>
              <a:t>Güvenlik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3703320" y="3401568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rgbClr val="B7B2A7"/>
                </a:solidFill>
              </a:rPr>
              <a:t>Rejim bekası ve dış tehdit algısı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7132320" y="1828800"/>
            <a:ext cx="914400" cy="914400"/>
          </a:xfrm>
          <a:prstGeom prst="ellipse">
            <a:avLst/>
          </a:prstGeom>
          <a:solidFill>
            <a:srgbClr val="C8A64C"/>
          </a:solidFill>
          <a:ln w="6350">
            <a:solidFill>
              <a:srgbClr val="F3EFE4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 9"/>
          <p:cNvSpPr/>
          <p:nvPr/>
        </p:nvSpPr>
        <p:spPr>
          <a:xfrm>
            <a:off x="6492240" y="2907792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3EFE4"/>
                </a:solidFill>
              </a:rPr>
              <a:t>Ekonomi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6492240" y="3401568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rgbClr val="B7B2A7"/>
                </a:solidFill>
              </a:rPr>
              <a:t>Petrol, yaptırım, enerji geçişleri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9921240" y="1828800"/>
            <a:ext cx="914400" cy="914400"/>
          </a:xfrm>
          <a:prstGeom prst="ellipse">
            <a:avLst/>
          </a:prstGeom>
          <a:solidFill>
            <a:srgbClr val="6A7FDB"/>
          </a:solidFill>
          <a:ln w="6350">
            <a:solidFill>
              <a:srgbClr val="F3EFE4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Text 12"/>
          <p:cNvSpPr/>
          <p:nvPr/>
        </p:nvSpPr>
        <p:spPr>
          <a:xfrm>
            <a:off x="9281160" y="2907792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3EFE4"/>
                </a:solidFill>
              </a:rPr>
              <a:t>Kimlik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9281160" y="3401568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rgbClr val="B7B2A7"/>
                </a:solidFill>
              </a:rPr>
              <a:t>Anti-emperyalizm, devrim, egemenlik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1143000" y="5166360"/>
            <a:ext cx="9875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8A64C"/>
                </a:solidFill>
              </a:rPr>
              <a:t>Ders boyunca her hafta bu dört lensi yeniden kullanacağız.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502920" y="6473952"/>
            <a:ext cx="7589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1 / 4  ·  Uluslararası Güncel Sorunlar</a:t>
            </a:r>
            <a:endParaRPr lang="en-US" sz="750" dirty="0"/>
          </a:p>
        </p:txBody>
      </p:sp>
      <p:sp>
        <p:nvSpPr>
          <p:cNvPr id="18" name="Text 16"/>
          <p:cNvSpPr/>
          <p:nvPr/>
        </p:nvSpPr>
        <p:spPr>
          <a:xfrm>
            <a:off x="8275320" y="6473952"/>
            <a:ext cx="3383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İran–ABD Savaşı: tarihsel kökenlerden günümüze</a:t>
            </a:r>
            <a:endParaRPr lang="en-US" sz="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1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955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3EFE4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1953 öncesi düğüm: petrol ve egemenlik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96112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7B2A7"/>
                </a:solidFill>
              </a:rPr>
              <a:t>Musaddık krizi, petrolün ulusal kontrolü ile dış güçlerin enerji çıkarını karşı karşıya getirdi.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822960" y="1444752"/>
            <a:ext cx="1371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2A9D8F"/>
                </a:solidFill>
              </a:rPr>
              <a:t>İRAN AÇISINDAN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6400800" y="1444752"/>
            <a:ext cx="2377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50" b="1" dirty="0">
                <a:solidFill>
                  <a:srgbClr val="C26A4A"/>
                </a:solidFill>
              </a:rPr>
              <a:t>BRITANYA/ABD AÇISINDAN</a:t>
            </a:r>
            <a:endParaRPr lang="en-US" sz="850" dirty="0"/>
          </a:p>
        </p:txBody>
      </p:sp>
      <p:sp>
        <p:nvSpPr>
          <p:cNvPr id="6" name="Shape 4"/>
          <p:cNvSpPr/>
          <p:nvPr/>
        </p:nvSpPr>
        <p:spPr>
          <a:xfrm>
            <a:off x="685800" y="1417320"/>
            <a:ext cx="5166360" cy="4343400"/>
          </a:xfrm>
          <a:prstGeom prst="rect">
            <a:avLst/>
          </a:prstGeom>
          <a:solidFill>
            <a:srgbClr val="141D2B"/>
          </a:solidFill>
          <a:ln w="12700">
            <a:solidFill>
              <a:srgbClr val="28314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6327648" y="1417320"/>
            <a:ext cx="5166360" cy="4343400"/>
          </a:xfrm>
          <a:prstGeom prst="rect">
            <a:avLst/>
          </a:prstGeom>
          <a:solidFill>
            <a:srgbClr val="141D2B"/>
          </a:solidFill>
          <a:ln w="12700">
            <a:solidFill>
              <a:srgbClr val="283142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987552" y="1737360"/>
            <a:ext cx="4526280" cy="35661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F3EFE4"/>
                </a:solidFill>
              </a:rPr>
              <a:t>Petrol gelirinin ve üretiminin ulusal denetimi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F3EFE4"/>
                </a:solidFill>
              </a:rPr>
              <a:t>Parlamenter meşruiyet ve milliyetçilik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F3EFE4"/>
                </a:solidFill>
              </a:rPr>
              <a:t>Dış ekonomik baskıya karşı egemenlik iddiası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629400" y="1737360"/>
            <a:ext cx="4526280" cy="35661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F3EFE4"/>
                </a:solidFill>
              </a:rPr>
              <a:t>Soğuk Savaş bağlamında komünizm kaygısı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F3EFE4"/>
                </a:solidFill>
              </a:rPr>
              <a:t>Britanya petrol imtiyazlarının korunması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F3EFE4"/>
                </a:solidFill>
              </a:rPr>
              <a:t>İran’ın “çöküş” ihtimalinin stratejik risk sayılması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512064" y="6254496"/>
            <a:ext cx="111556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60" dirty="0">
                <a:solidFill>
                  <a:srgbClr val="68717F"/>
                </a:solidFill>
              </a:rPr>
              <a:t>Kaynak: National Security Archive; Texas National Security Review, 2019.</a:t>
            </a:r>
            <a:endParaRPr lang="en-US" sz="560" dirty="0"/>
          </a:p>
        </p:txBody>
      </p:sp>
      <p:sp>
        <p:nvSpPr>
          <p:cNvPr id="11" name="Text 9"/>
          <p:cNvSpPr/>
          <p:nvPr/>
        </p:nvSpPr>
        <p:spPr>
          <a:xfrm>
            <a:off x="502920" y="6473952"/>
            <a:ext cx="7589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1 / 4  ·  Uluslararası Güncel Sorunlar</a:t>
            </a:r>
            <a:endParaRPr lang="en-US" sz="750" dirty="0"/>
          </a:p>
        </p:txBody>
      </p:sp>
      <p:sp>
        <p:nvSpPr>
          <p:cNvPr id="12" name="Text 10"/>
          <p:cNvSpPr/>
          <p:nvPr/>
        </p:nvSpPr>
        <p:spPr>
          <a:xfrm>
            <a:off x="8275320" y="6473952"/>
            <a:ext cx="3383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İran–ABD Savaşı: tarihsel kökenlerden günümüze</a:t>
            </a:r>
            <a:endParaRPr lang="en-US" sz="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955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3EFE4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1953 Darbesi: kırılma anı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96112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7B2A7"/>
                </a:solidFill>
              </a:rPr>
              <a:t>ABD ve Britanya destekli operasyon, İran siyasal hafızasında dış müdahalenin kurucu örneği oldu.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640080" y="1353312"/>
            <a:ext cx="10972800" cy="1097280"/>
          </a:xfrm>
          <a:prstGeom prst="rect">
            <a:avLst/>
          </a:prstGeom>
          <a:solidFill>
            <a:srgbClr val="141D2B"/>
          </a:solidFill>
          <a:ln w="12700">
            <a:solidFill>
              <a:srgbClr val="273140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5" name="Text 3"/>
          <p:cNvSpPr/>
          <p:nvPr/>
        </p:nvSpPr>
        <p:spPr>
          <a:xfrm>
            <a:off x="960120" y="1691640"/>
            <a:ext cx="10241280" cy="3657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3EFE4"/>
                </a:solidFill>
              </a:rPr>
              <a:t>15–19 Ağustos 1953: Başbakan Muhammed Musaddık devrildi; Şah’ın iktidarı güçlendi.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822960" y="3291840"/>
            <a:ext cx="10424160" cy="0"/>
          </a:xfrm>
          <a:prstGeom prst="line">
            <a:avLst/>
          </a:prstGeom>
          <a:noFill/>
          <a:ln w="25400">
            <a:solidFill>
              <a:srgbClr val="C8A64C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813816" y="3191256"/>
            <a:ext cx="201168" cy="201168"/>
          </a:xfrm>
          <a:prstGeom prst="ellipse">
            <a:avLst/>
          </a:prstGeom>
          <a:solidFill>
            <a:srgbClr val="C26A4A"/>
          </a:solidFill>
          <a:ln w="6350">
            <a:solidFill>
              <a:srgbClr val="F3EFE4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502920" y="2697480"/>
            <a:ext cx="822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3EFE4"/>
                </a:solidFill>
              </a:rPr>
              <a:t>1951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182880" y="3520440"/>
            <a:ext cx="1463040" cy="6858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870" dirty="0">
                <a:solidFill>
                  <a:srgbClr val="B7B2A7"/>
                </a:solidFill>
              </a:rPr>
              <a:t>Petrol millîleştirme</a:t>
            </a:r>
            <a:endParaRPr lang="en-US" sz="870" dirty="0"/>
          </a:p>
        </p:txBody>
      </p:sp>
      <p:sp>
        <p:nvSpPr>
          <p:cNvPr id="10" name="Shape 8"/>
          <p:cNvSpPr/>
          <p:nvPr/>
        </p:nvSpPr>
        <p:spPr>
          <a:xfrm>
            <a:off x="3351276" y="3191256"/>
            <a:ext cx="201168" cy="201168"/>
          </a:xfrm>
          <a:prstGeom prst="ellipse">
            <a:avLst/>
          </a:prstGeom>
          <a:solidFill>
            <a:srgbClr val="2A9D8F"/>
          </a:solidFill>
          <a:ln w="6350">
            <a:solidFill>
              <a:srgbClr val="F3EFE4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 9"/>
          <p:cNvSpPr/>
          <p:nvPr/>
        </p:nvSpPr>
        <p:spPr>
          <a:xfrm>
            <a:off x="3040380" y="2697480"/>
            <a:ext cx="822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3EFE4"/>
                </a:solidFill>
              </a:rPr>
              <a:t>1952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2720340" y="3520440"/>
            <a:ext cx="1463040" cy="6858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870" dirty="0">
                <a:solidFill>
                  <a:srgbClr val="B7B2A7"/>
                </a:solidFill>
              </a:rPr>
              <a:t>Abadan krizi ve baskı</a:t>
            </a:r>
            <a:endParaRPr lang="en-US" sz="870" dirty="0"/>
          </a:p>
        </p:txBody>
      </p:sp>
      <p:sp>
        <p:nvSpPr>
          <p:cNvPr id="13" name="Shape 11"/>
          <p:cNvSpPr/>
          <p:nvPr/>
        </p:nvSpPr>
        <p:spPr>
          <a:xfrm>
            <a:off x="5888736" y="3191256"/>
            <a:ext cx="201168" cy="201168"/>
          </a:xfrm>
          <a:prstGeom prst="ellipse">
            <a:avLst/>
          </a:prstGeom>
          <a:solidFill>
            <a:srgbClr val="C26A4A"/>
          </a:solidFill>
          <a:ln w="6350">
            <a:solidFill>
              <a:srgbClr val="F3EFE4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Text 12"/>
          <p:cNvSpPr/>
          <p:nvPr/>
        </p:nvSpPr>
        <p:spPr>
          <a:xfrm>
            <a:off x="5577840" y="2697480"/>
            <a:ext cx="822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3EFE4"/>
                </a:solidFill>
              </a:rPr>
              <a:t>1953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5257800" y="3520440"/>
            <a:ext cx="1463040" cy="6858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870" dirty="0">
                <a:solidFill>
                  <a:srgbClr val="B7B2A7"/>
                </a:solidFill>
              </a:rPr>
              <a:t>Ajax / darbe</a:t>
            </a:r>
            <a:endParaRPr lang="en-US" sz="870" dirty="0"/>
          </a:p>
        </p:txBody>
      </p:sp>
      <p:sp>
        <p:nvSpPr>
          <p:cNvPr id="16" name="Shape 14"/>
          <p:cNvSpPr/>
          <p:nvPr/>
        </p:nvSpPr>
        <p:spPr>
          <a:xfrm>
            <a:off x="8426196" y="3191256"/>
            <a:ext cx="201168" cy="201168"/>
          </a:xfrm>
          <a:prstGeom prst="ellipse">
            <a:avLst/>
          </a:prstGeom>
          <a:solidFill>
            <a:srgbClr val="2A9D8F"/>
          </a:solidFill>
          <a:ln w="6350">
            <a:solidFill>
              <a:srgbClr val="F3EFE4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7" name="Text 15"/>
          <p:cNvSpPr/>
          <p:nvPr/>
        </p:nvSpPr>
        <p:spPr>
          <a:xfrm>
            <a:off x="8115300" y="2697480"/>
            <a:ext cx="822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3EFE4"/>
                </a:solidFill>
              </a:rPr>
              <a:t>1954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7795260" y="3520440"/>
            <a:ext cx="1463040" cy="6858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870" dirty="0">
                <a:solidFill>
                  <a:srgbClr val="B7B2A7"/>
                </a:solidFill>
              </a:rPr>
              <a:t>Petrol konsorsiyumu</a:t>
            </a:r>
            <a:endParaRPr lang="en-US" sz="870" dirty="0"/>
          </a:p>
        </p:txBody>
      </p:sp>
      <p:sp>
        <p:nvSpPr>
          <p:cNvPr id="19" name="Shape 17"/>
          <p:cNvSpPr/>
          <p:nvPr/>
        </p:nvSpPr>
        <p:spPr>
          <a:xfrm>
            <a:off x="10963656" y="3191256"/>
            <a:ext cx="201168" cy="201168"/>
          </a:xfrm>
          <a:prstGeom prst="ellipse">
            <a:avLst/>
          </a:prstGeom>
          <a:solidFill>
            <a:srgbClr val="C26A4A"/>
          </a:solidFill>
          <a:ln w="6350">
            <a:solidFill>
              <a:srgbClr val="F3EFE4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0" name="Text 18"/>
          <p:cNvSpPr/>
          <p:nvPr/>
        </p:nvSpPr>
        <p:spPr>
          <a:xfrm>
            <a:off x="10652760" y="2697480"/>
            <a:ext cx="822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3EFE4"/>
                </a:solidFill>
              </a:rPr>
              <a:t>1979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10332720" y="3520440"/>
            <a:ext cx="1463040" cy="68580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870" dirty="0">
                <a:solidFill>
                  <a:srgbClr val="B7B2A7"/>
                </a:solidFill>
              </a:rPr>
              <a:t>Devrimle geri dönüş</a:t>
            </a:r>
            <a:endParaRPr lang="en-US" sz="870" dirty="0"/>
          </a:p>
        </p:txBody>
      </p:sp>
      <p:sp>
        <p:nvSpPr>
          <p:cNvPr id="22" name="Text 20"/>
          <p:cNvSpPr/>
          <p:nvPr/>
        </p:nvSpPr>
        <p:spPr>
          <a:xfrm>
            <a:off x="512064" y="6254496"/>
            <a:ext cx="111556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60" dirty="0">
                <a:solidFill>
                  <a:srgbClr val="68717F"/>
                </a:solidFill>
              </a:rPr>
              <a:t>Kaynak: National Security Archive; Office of the Historian / FRUS Iran 1951–1954.</a:t>
            </a:r>
            <a:endParaRPr lang="en-US" sz="560" dirty="0"/>
          </a:p>
        </p:txBody>
      </p:sp>
      <p:sp>
        <p:nvSpPr>
          <p:cNvPr id="23" name="Text 21"/>
          <p:cNvSpPr/>
          <p:nvPr/>
        </p:nvSpPr>
        <p:spPr>
          <a:xfrm>
            <a:off x="502920" y="6473952"/>
            <a:ext cx="7589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1 / 4  ·  Uluslararası Güncel Sorunlar</a:t>
            </a:r>
            <a:endParaRPr lang="en-US" sz="750" dirty="0"/>
          </a:p>
        </p:txBody>
      </p:sp>
      <p:sp>
        <p:nvSpPr>
          <p:cNvPr id="24" name="Text 22"/>
          <p:cNvSpPr/>
          <p:nvPr/>
        </p:nvSpPr>
        <p:spPr>
          <a:xfrm>
            <a:off x="8275320" y="6473952"/>
            <a:ext cx="3383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İran–ABD Savaşı: tarihsel kökenlerden günümüze</a:t>
            </a:r>
            <a:endParaRPr lang="en-US" sz="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1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955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3EFE4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Darbe sadece rejim değişikliği değildi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96112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7B2A7"/>
                </a:solidFill>
              </a:rPr>
              <a:t>Sonuç: monarşinin güçlenmesi, muhalefetin bastırılması ve uzun vadeli anti-Amerikan hafıza.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822960" y="1828800"/>
            <a:ext cx="2743200" cy="1097280"/>
          </a:xfrm>
          <a:prstGeom prst="chevron">
            <a:avLst/>
          </a:prstGeom>
          <a:solidFill>
            <a:srgbClr val="C26A4A"/>
          </a:solidFill>
          <a:ln w="6350">
            <a:solidFill>
              <a:srgbClr val="0B1018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5" name="Text 3"/>
          <p:cNvSpPr/>
          <p:nvPr/>
        </p:nvSpPr>
        <p:spPr>
          <a:xfrm>
            <a:off x="1024128" y="2212848"/>
            <a:ext cx="21945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Siyasal sonuç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868680" y="3246120"/>
            <a:ext cx="2651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340" dirty="0">
                <a:solidFill>
                  <a:srgbClr val="B7B2A7"/>
                </a:solidFill>
              </a:rPr>
              <a:t>Şah, ABD desteğiyle daha merkezî ve otoriter bir monarşi kurdu.</a:t>
            </a:r>
            <a:endParaRPr lang="en-US" sz="1340" dirty="0"/>
          </a:p>
        </p:txBody>
      </p:sp>
      <p:sp>
        <p:nvSpPr>
          <p:cNvPr id="7" name="Shape 5"/>
          <p:cNvSpPr/>
          <p:nvPr/>
        </p:nvSpPr>
        <p:spPr>
          <a:xfrm>
            <a:off x="3657600" y="2395728"/>
            <a:ext cx="502920" cy="0"/>
          </a:xfrm>
          <a:prstGeom prst="line">
            <a:avLst/>
          </a:prstGeom>
          <a:noFill/>
          <a:ln w="17780">
            <a:solidFill>
              <a:srgbClr val="7F8794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tr-TR"/>
          </a:p>
        </p:txBody>
      </p:sp>
      <p:sp>
        <p:nvSpPr>
          <p:cNvPr id="8" name="Shape 6"/>
          <p:cNvSpPr/>
          <p:nvPr/>
        </p:nvSpPr>
        <p:spPr>
          <a:xfrm>
            <a:off x="4206240" y="1828800"/>
            <a:ext cx="2743200" cy="1097280"/>
          </a:xfrm>
          <a:prstGeom prst="chevron">
            <a:avLst/>
          </a:prstGeom>
          <a:solidFill>
            <a:srgbClr val="2A9D8F"/>
          </a:solidFill>
          <a:ln w="6350">
            <a:solidFill>
              <a:srgbClr val="0B1018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9" name="Text 7"/>
          <p:cNvSpPr/>
          <p:nvPr/>
        </p:nvSpPr>
        <p:spPr>
          <a:xfrm>
            <a:off x="4407408" y="2212848"/>
            <a:ext cx="21945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Toplumsal sonuç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251960" y="3246120"/>
            <a:ext cx="2651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340" dirty="0">
                <a:solidFill>
                  <a:srgbClr val="B7B2A7"/>
                </a:solidFill>
              </a:rPr>
              <a:t>Milliyetçi-demokratik ihtimalin dış müdahaleyle kesildiği algısı yerleşti.</a:t>
            </a:r>
            <a:endParaRPr lang="en-US" sz="1340" dirty="0"/>
          </a:p>
        </p:txBody>
      </p:sp>
      <p:sp>
        <p:nvSpPr>
          <p:cNvPr id="11" name="Shape 9"/>
          <p:cNvSpPr/>
          <p:nvPr/>
        </p:nvSpPr>
        <p:spPr>
          <a:xfrm>
            <a:off x="7040880" y="2395728"/>
            <a:ext cx="502920" cy="0"/>
          </a:xfrm>
          <a:prstGeom prst="line">
            <a:avLst/>
          </a:prstGeom>
          <a:noFill/>
          <a:ln w="17780">
            <a:solidFill>
              <a:srgbClr val="7F8794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tr-TR"/>
          </a:p>
        </p:txBody>
      </p:sp>
      <p:sp>
        <p:nvSpPr>
          <p:cNvPr id="12" name="Shape 10"/>
          <p:cNvSpPr/>
          <p:nvPr/>
        </p:nvSpPr>
        <p:spPr>
          <a:xfrm>
            <a:off x="7589520" y="1828800"/>
            <a:ext cx="2743200" cy="1097280"/>
          </a:xfrm>
          <a:prstGeom prst="chevron">
            <a:avLst/>
          </a:prstGeom>
          <a:solidFill>
            <a:srgbClr val="C8A64C"/>
          </a:solidFill>
          <a:ln w="6350">
            <a:solidFill>
              <a:srgbClr val="0B1018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3" name="Text 11"/>
          <p:cNvSpPr/>
          <p:nvPr/>
        </p:nvSpPr>
        <p:spPr>
          <a:xfrm>
            <a:off x="7790688" y="2212848"/>
            <a:ext cx="21945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Bugüne kalan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635240" y="3246120"/>
            <a:ext cx="2651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340" dirty="0">
                <a:solidFill>
                  <a:srgbClr val="B7B2A7"/>
                </a:solidFill>
              </a:rPr>
              <a:t>ABD, İran anlatısında “dış müdahale” ve “egemenlik ihlali” sembolüne dönüştü.</a:t>
            </a:r>
            <a:endParaRPr lang="en-US" sz="1340" dirty="0"/>
          </a:p>
        </p:txBody>
      </p:sp>
      <p:sp>
        <p:nvSpPr>
          <p:cNvPr id="15" name="Text 13"/>
          <p:cNvSpPr/>
          <p:nvPr/>
        </p:nvSpPr>
        <p:spPr>
          <a:xfrm>
            <a:off x="502920" y="6473952"/>
            <a:ext cx="7589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1 / 4  ·  Uluslararası Güncel Sorunlar</a:t>
            </a:r>
            <a:endParaRPr lang="en-US" sz="750" dirty="0"/>
          </a:p>
        </p:txBody>
      </p:sp>
      <p:sp>
        <p:nvSpPr>
          <p:cNvPr id="16" name="Text 14"/>
          <p:cNvSpPr/>
          <p:nvPr/>
        </p:nvSpPr>
        <p:spPr>
          <a:xfrm>
            <a:off x="8275320" y="6473952"/>
            <a:ext cx="3383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İran–ABD Savaşı: tarihsel kökenlerden günümüze</a:t>
            </a:r>
            <a:endParaRPr lang="en-US" sz="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1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955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3EFE4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Soğuk Savaş ittifakı: Şah ve Washington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21208" y="896112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7B2A7"/>
                </a:solidFill>
              </a:rPr>
              <a:t>1953 sonrası İran, ABD’nin bölgesel düzeninde kilit müttefik oldu.</a:t>
            </a:r>
            <a:endParaRPr lang="en-US" sz="1150" dirty="0"/>
          </a:p>
        </p:txBody>
      </p:sp>
      <p:pic>
        <p:nvPicPr>
          <p:cNvPr id="4" name="Image 0" descr="/mnt/data/nixon_shah.jpg"/>
          <p:cNvPicPr>
            <a:picLocks noChangeAspect="1"/>
          </p:cNvPicPr>
          <p:nvPr/>
        </p:nvPicPr>
        <p:blipFill>
          <a:blip r:embed="rId3"/>
          <a:srcRect l="6234" r="6234"/>
          <a:stretch/>
        </p:blipFill>
        <p:spPr>
          <a:xfrm>
            <a:off x="731520" y="1325880"/>
            <a:ext cx="5166360" cy="40233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55080" y="1600200"/>
            <a:ext cx="4892040" cy="34747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3EFE4"/>
                </a:solidFill>
              </a:rPr>
              <a:t>• ABD açısından İran: Sovyetler’e karşı güney kuşağı, petrol ve Körfez güvenliği.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F3EFE4"/>
                </a:solidFill>
              </a:rPr>
              <a:t>• Şah açısından ABD: güvenlik garantisi, silah, teknoloji ve rejim desteği.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F3EFE4"/>
                </a:solidFill>
              </a:rPr>
              <a:t>• Sorun: dış güvenlik ortaklığı, içeride meşruiyet krizini çözmedi.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512064" y="6254496"/>
            <a:ext cx="111556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560" dirty="0">
                <a:solidFill>
                  <a:srgbClr val="68717F"/>
                </a:solidFill>
              </a:rPr>
              <a:t>Görsel: Nixon Foundation arşiv fotoğrafı, 1972 Tahran ziyareti.</a:t>
            </a:r>
            <a:endParaRPr lang="en-US" sz="560" dirty="0"/>
          </a:p>
        </p:txBody>
      </p:sp>
      <p:sp>
        <p:nvSpPr>
          <p:cNvPr id="7" name="Text 4"/>
          <p:cNvSpPr/>
          <p:nvPr/>
        </p:nvSpPr>
        <p:spPr>
          <a:xfrm>
            <a:off x="502920" y="6473952"/>
            <a:ext cx="7589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1 / 4  ·  Uluslararası Güncel Sorunlar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8275320" y="6473952"/>
            <a:ext cx="3383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7F879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İran–ABD Savaşı: tarihsel kökenlerden günümüze</a:t>
            </a:r>
            <a:endParaRPr lang="en-US" sz="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1817</Words>
  <Application>Microsoft Office PowerPoint</Application>
  <PresentationFormat>Geniş ekran</PresentationFormat>
  <Paragraphs>261</Paragraphs>
  <Slides>22</Slides>
  <Notes>22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İran-ABD Savaşı: Tarihsel Kökenlerden Günümüze – Hafta 1</dc:title>
  <dc:subject>Uluslararası Güncel Sorunlar – İran-ABD çatışmasının tarihsel kökenleri</dc:subject>
  <dc:creator>OpenAI</dc:creator>
  <cp:lastModifiedBy>İrfan Bahadır Işık</cp:lastModifiedBy>
  <cp:revision>2</cp:revision>
  <dcterms:created xsi:type="dcterms:W3CDTF">2026-07-15T05:24:42Z</dcterms:created>
  <dcterms:modified xsi:type="dcterms:W3CDTF">2026-07-21T07:55:28Z</dcterms:modified>
</cp:coreProperties>
</file>