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9" r:id="rId22"/>
    <p:sldId id="275" r:id="rId23"/>
    <p:sldId id="300" r:id="rId24"/>
    <p:sldId id="276" r:id="rId25"/>
    <p:sldId id="277" r:id="rId26"/>
    <p:sldId id="280" r:id="rId27"/>
    <p:sldId id="278" r:id="rId28"/>
    <p:sldId id="295" r:id="rId29"/>
    <p:sldId id="279" r:id="rId30"/>
    <p:sldId id="281" r:id="rId31"/>
    <p:sldId id="282" r:id="rId32"/>
    <p:sldId id="283" r:id="rId33"/>
    <p:sldId id="284" r:id="rId34"/>
    <p:sldId id="301" r:id="rId35"/>
    <p:sldId id="285" r:id="rId36"/>
    <p:sldId id="286" r:id="rId37"/>
    <p:sldId id="287" r:id="rId38"/>
    <p:sldId id="288" r:id="rId39"/>
    <p:sldId id="289" r:id="rId40"/>
    <p:sldId id="290" r:id="rId41"/>
    <p:sldId id="291" r:id="rId42"/>
    <p:sldId id="292" r:id="rId43"/>
    <p:sldId id="293" r:id="rId44"/>
    <p:sldId id="294" r:id="rId45"/>
    <p:sldId id="302" r:id="rId46"/>
    <p:sldId id="297"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Başlık 7"/>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Alt Başlı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bwMode="auto">
          <a:xfrm rot="5400000">
            <a:off x="7764621" y="1174097"/>
            <a:ext cx="2286000" cy="381000"/>
          </a:xfrm>
        </p:spPr>
        <p:txBody>
          <a:bodyPr/>
          <a:lstStyle/>
          <a:p>
            <a:fld id="{22AD9365-003A-4269-AE6E-7D4CF2F1F0B7}" type="datetimeFigureOut">
              <a:rPr lang="tr-TR" smtClean="0"/>
              <a:t>29.04.2024</a:t>
            </a:fld>
            <a:endParaRPr lang="tr-TR" dirty="0"/>
          </a:p>
        </p:txBody>
      </p:sp>
      <p:sp>
        <p:nvSpPr>
          <p:cNvPr id="17" name="Altbilgi Yer Tutucusu 16"/>
          <p:cNvSpPr>
            <a:spLocks noGrp="1"/>
          </p:cNvSpPr>
          <p:nvPr>
            <p:ph type="ftr" sz="quarter" idx="11"/>
          </p:nvPr>
        </p:nvSpPr>
        <p:spPr bwMode="auto">
          <a:xfrm rot="5400000">
            <a:off x="7077269" y="4181669"/>
            <a:ext cx="3657600" cy="384048"/>
          </a:xfrm>
        </p:spPr>
        <p:txBody>
          <a:bodyPr/>
          <a:lstStyle/>
          <a:p>
            <a:endParaRPr lang="tr-TR" dirty="0"/>
          </a:p>
        </p:txBody>
      </p:sp>
      <p:sp>
        <p:nvSpPr>
          <p:cNvPr id="10" name="Dikdörtgen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Dikdörtgen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Dikdörtgen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üz Bağlayıcı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Düz Bağlayıcı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Düz Bağlayıcı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Dikdörtgen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ayt Numarası Yer Tutucusu 28"/>
          <p:cNvSpPr>
            <a:spLocks noGrp="1"/>
          </p:cNvSpPr>
          <p:nvPr>
            <p:ph type="sldNum" sz="quarter" idx="12"/>
          </p:nvPr>
        </p:nvSpPr>
        <p:spPr bwMode="auto">
          <a:xfrm>
            <a:off x="1325544" y="4928702"/>
            <a:ext cx="609600" cy="517524"/>
          </a:xfrm>
        </p:spPr>
        <p:txBody>
          <a:bodyPr/>
          <a:lstStyle/>
          <a:p>
            <a:fld id="{3C956F3A-0683-4956-B8AF-247E9966B729}" type="slidenum">
              <a:rPr lang="tr-TR" smtClean="0"/>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2AD9365-003A-4269-AE6E-7D4CF2F1F0B7}" type="datetimeFigureOut">
              <a:rPr lang="tr-TR" smtClean="0"/>
              <a:t>29.04.2024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C956F3A-0683-4956-B8AF-247E9966B729}"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22AD9365-003A-4269-AE6E-7D4CF2F1F0B7}" type="datetimeFigureOut">
              <a:rPr lang="tr-TR" smtClean="0"/>
              <a:t>29.04.2024</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3C956F3A-0683-4956-B8AF-247E9966B729}"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8" name="İçerik Yer Tutucusu 7"/>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4"/>
          </p:nvPr>
        </p:nvSpPr>
        <p:spPr/>
        <p:txBody>
          <a:bodyPr rtlCol="0"/>
          <a:lstStyle/>
          <a:p>
            <a:fld id="{22AD9365-003A-4269-AE6E-7D4CF2F1F0B7}" type="datetimeFigureOut">
              <a:rPr lang="tr-TR" smtClean="0"/>
              <a:t>29.04.2024</a:t>
            </a:fld>
            <a:endParaRPr lang="tr-TR" dirty="0"/>
          </a:p>
        </p:txBody>
      </p:sp>
      <p:sp>
        <p:nvSpPr>
          <p:cNvPr id="9" name="Slayt Numarası Yer Tutucusu 8"/>
          <p:cNvSpPr>
            <a:spLocks noGrp="1"/>
          </p:cNvSpPr>
          <p:nvPr>
            <p:ph type="sldNum" sz="quarter" idx="15"/>
          </p:nvPr>
        </p:nvSpPr>
        <p:spPr/>
        <p:txBody>
          <a:bodyPr rtlCol="0"/>
          <a:lstStyle/>
          <a:p>
            <a:fld id="{3C956F3A-0683-4956-B8AF-247E9966B729}" type="slidenum">
              <a:rPr lang="tr-TR" smtClean="0"/>
              <a:t>‹#›</a:t>
            </a:fld>
            <a:endParaRPr lang="tr-TR" dirty="0"/>
          </a:p>
        </p:txBody>
      </p:sp>
      <p:sp>
        <p:nvSpPr>
          <p:cNvPr id="10" name="Altbilgi Yer Tutucusu 9"/>
          <p:cNvSpPr>
            <a:spLocks noGrp="1"/>
          </p:cNvSpPr>
          <p:nvPr>
            <p:ph type="ftr" sz="quarter" idx="16"/>
          </p:nvPr>
        </p:nvSpPr>
        <p:spPr/>
        <p:txBody>
          <a:bodyPr rtlCol="0"/>
          <a:lstStyle/>
          <a:p>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bwMode="auto">
          <a:xfrm rot="5400000">
            <a:off x="7763256" y="1170432"/>
            <a:ext cx="2286000" cy="381000"/>
          </a:xfrm>
        </p:spPr>
        <p:txBody>
          <a:bodyPr/>
          <a:lstStyle/>
          <a:p>
            <a:fld id="{22AD9365-003A-4269-AE6E-7D4CF2F1F0B7}" type="datetimeFigureOut">
              <a:rPr lang="tr-TR" smtClean="0"/>
              <a:t>29.04.2024</a:t>
            </a:fld>
            <a:endParaRPr lang="tr-TR" dirty="0"/>
          </a:p>
        </p:txBody>
      </p:sp>
      <p:sp>
        <p:nvSpPr>
          <p:cNvPr id="5" name="Altbilgi Yer Tutucusu 4"/>
          <p:cNvSpPr>
            <a:spLocks noGrp="1"/>
          </p:cNvSpPr>
          <p:nvPr>
            <p:ph type="ftr" sz="quarter" idx="11"/>
          </p:nvPr>
        </p:nvSpPr>
        <p:spPr bwMode="auto">
          <a:xfrm rot="5400000">
            <a:off x="7077456" y="4178808"/>
            <a:ext cx="3657600" cy="384048"/>
          </a:xfrm>
        </p:spPr>
        <p:txBody>
          <a:bodyPr/>
          <a:lstStyle/>
          <a:p>
            <a:endParaRPr lang="tr-TR" dirty="0"/>
          </a:p>
        </p:txBody>
      </p:sp>
      <p:sp>
        <p:nvSpPr>
          <p:cNvPr id="9" name="Dikdörtgen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ikdörtgen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üz Bağlayıcı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Düz Bağlayıcı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Düz Bağlayıcı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üz Bağlayıcı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Dikdörtgen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Düz Bağlayıcı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ayt Numarası Yer Tutucusu 5"/>
          <p:cNvSpPr>
            <a:spLocks noGrp="1"/>
          </p:cNvSpPr>
          <p:nvPr>
            <p:ph type="sldNum" sz="quarter" idx="12"/>
          </p:nvPr>
        </p:nvSpPr>
        <p:spPr bwMode="auto">
          <a:xfrm>
            <a:off x="1340616" y="4928702"/>
            <a:ext cx="609600" cy="517524"/>
          </a:xfrm>
        </p:spPr>
        <p:txBody>
          <a:bodyPr/>
          <a:lstStyle/>
          <a:p>
            <a:fld id="{3C956F3A-0683-4956-B8AF-247E9966B729}"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22AD9365-003A-4269-AE6E-7D4CF2F1F0B7}" type="datetimeFigureOut">
              <a:rPr lang="tr-TR" smtClean="0"/>
              <a:t>29.04.2024</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3C956F3A-0683-4956-B8AF-247E9966B729}" type="slidenum">
              <a:rPr lang="tr-TR" smtClean="0"/>
              <a:t>‹#›</a:t>
            </a:fld>
            <a:endParaRPr lang="tr-TR" dirty="0"/>
          </a:p>
        </p:txBody>
      </p:sp>
      <p:sp>
        <p:nvSpPr>
          <p:cNvPr id="9" name="İçerik Yer Tutucusu 8"/>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Veri Yer Tutucusu 6"/>
          <p:cNvSpPr>
            <a:spLocks noGrp="1"/>
          </p:cNvSpPr>
          <p:nvPr>
            <p:ph type="dt" sz="half" idx="10"/>
          </p:nvPr>
        </p:nvSpPr>
        <p:spPr/>
        <p:txBody>
          <a:bodyPr/>
          <a:lstStyle/>
          <a:p>
            <a:fld id="{22AD9365-003A-4269-AE6E-7D4CF2F1F0B7}" type="datetimeFigureOut">
              <a:rPr lang="tr-TR" smtClean="0"/>
              <a:t>29.04.2024</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3C956F3A-0683-4956-B8AF-247E9966B729}" type="slidenum">
              <a:rPr lang="tr-TR" smtClean="0"/>
              <a:t>‹#›</a:t>
            </a:fld>
            <a:endParaRPr lang="tr-TR" dirty="0"/>
          </a:p>
        </p:txBody>
      </p:sp>
      <p:sp>
        <p:nvSpPr>
          <p:cNvPr id="11" name="İçerik Yer Tutucusu 10"/>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Metin Yer Tutucus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Metin Yer Tutucus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6" name="Veri Yer Tutucusu 5"/>
          <p:cNvSpPr>
            <a:spLocks noGrp="1"/>
          </p:cNvSpPr>
          <p:nvPr>
            <p:ph type="dt" sz="half" idx="10"/>
          </p:nvPr>
        </p:nvSpPr>
        <p:spPr/>
        <p:txBody>
          <a:bodyPr rtlCol="0"/>
          <a:lstStyle/>
          <a:p>
            <a:fld id="{22AD9365-003A-4269-AE6E-7D4CF2F1F0B7}" type="datetimeFigureOut">
              <a:rPr lang="tr-TR" smtClean="0"/>
              <a:t>29.04.2024</a:t>
            </a:fld>
            <a:endParaRPr lang="tr-TR" dirty="0"/>
          </a:p>
        </p:txBody>
      </p:sp>
      <p:sp>
        <p:nvSpPr>
          <p:cNvPr id="7" name="Slayt Numarası Yer Tutucusu 6"/>
          <p:cNvSpPr>
            <a:spLocks noGrp="1"/>
          </p:cNvSpPr>
          <p:nvPr>
            <p:ph type="sldNum" sz="quarter" idx="11"/>
          </p:nvPr>
        </p:nvSpPr>
        <p:spPr/>
        <p:txBody>
          <a:bodyPr rtlCol="0"/>
          <a:lstStyle/>
          <a:p>
            <a:fld id="{3C956F3A-0683-4956-B8AF-247E9966B729}" type="slidenum">
              <a:rPr lang="tr-TR" smtClean="0"/>
              <a:t>‹#›</a:t>
            </a:fld>
            <a:endParaRPr lang="tr-TR" dirty="0"/>
          </a:p>
        </p:txBody>
      </p:sp>
      <p:sp>
        <p:nvSpPr>
          <p:cNvPr id="8" name="Altbilgi Yer Tutucusu 7"/>
          <p:cNvSpPr>
            <a:spLocks noGrp="1"/>
          </p:cNvSpPr>
          <p:nvPr>
            <p:ph type="ftr" sz="quarter" idx="12"/>
          </p:nvPr>
        </p:nvSpPr>
        <p:spPr/>
        <p:txBody>
          <a:bodyPr rtlCol="0"/>
          <a:lstStyle/>
          <a:p>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2AD9365-003A-4269-AE6E-7D4CF2F1F0B7}" type="datetimeFigureOut">
              <a:rPr lang="tr-TR" smtClean="0"/>
              <a:t>29.04.2024</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3C956F3A-0683-4956-B8AF-247E9966B729}"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Başlı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üz Bağlayıcı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Düz Bağlayıcı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Düz Bağlayıcı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ikdörtgen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üz Bağlayıcı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İçerik Yer Tutucusu 17"/>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Veri Yer Tutucusu 20"/>
          <p:cNvSpPr>
            <a:spLocks noGrp="1"/>
          </p:cNvSpPr>
          <p:nvPr>
            <p:ph type="dt" sz="half" idx="14"/>
          </p:nvPr>
        </p:nvSpPr>
        <p:spPr/>
        <p:txBody>
          <a:bodyPr rtlCol="0"/>
          <a:lstStyle/>
          <a:p>
            <a:fld id="{22AD9365-003A-4269-AE6E-7D4CF2F1F0B7}" type="datetimeFigureOut">
              <a:rPr lang="tr-TR" smtClean="0"/>
              <a:t>29.04.2024</a:t>
            </a:fld>
            <a:endParaRPr lang="tr-TR" dirty="0"/>
          </a:p>
        </p:txBody>
      </p:sp>
      <p:sp>
        <p:nvSpPr>
          <p:cNvPr id="22" name="Slayt Numarası Yer Tutucusu 21"/>
          <p:cNvSpPr>
            <a:spLocks noGrp="1"/>
          </p:cNvSpPr>
          <p:nvPr>
            <p:ph type="sldNum" sz="quarter" idx="15"/>
          </p:nvPr>
        </p:nvSpPr>
        <p:spPr/>
        <p:txBody>
          <a:bodyPr rtlCol="0"/>
          <a:lstStyle/>
          <a:p>
            <a:fld id="{3C956F3A-0683-4956-B8AF-247E9966B729}" type="slidenum">
              <a:rPr lang="tr-TR" smtClean="0"/>
              <a:t>‹#›</a:t>
            </a:fld>
            <a:endParaRPr lang="tr-TR" dirty="0"/>
          </a:p>
        </p:txBody>
      </p:sp>
      <p:sp>
        <p:nvSpPr>
          <p:cNvPr id="23" name="Altbilgi Yer Tutucusu 22"/>
          <p:cNvSpPr>
            <a:spLocks noGrp="1"/>
          </p:cNvSpPr>
          <p:nvPr>
            <p:ph type="ftr" sz="quarter" idx="16"/>
          </p:nvPr>
        </p:nvSpPr>
        <p:spPr/>
        <p:txBody>
          <a:bodyPr rtlCol="0"/>
          <a:lstStyle/>
          <a:p>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Düz Bağlayıcı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Başlık 1"/>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Düz Bağlayıcı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ikdörtgen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üz Bağlayıcı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Düz Bağlayıcı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Düz Bağlayıcı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Veri Yer Tutucusu 16"/>
          <p:cNvSpPr>
            <a:spLocks noGrp="1"/>
          </p:cNvSpPr>
          <p:nvPr>
            <p:ph type="dt" sz="half" idx="10"/>
          </p:nvPr>
        </p:nvSpPr>
        <p:spPr/>
        <p:txBody>
          <a:bodyPr rtlCol="0"/>
          <a:lstStyle/>
          <a:p>
            <a:fld id="{22AD9365-003A-4269-AE6E-7D4CF2F1F0B7}" type="datetimeFigureOut">
              <a:rPr lang="tr-TR" smtClean="0"/>
              <a:t>29.04.2024</a:t>
            </a:fld>
            <a:endParaRPr lang="tr-TR" dirty="0"/>
          </a:p>
        </p:txBody>
      </p:sp>
      <p:sp>
        <p:nvSpPr>
          <p:cNvPr id="18" name="Slayt Numarası Yer Tutucusu 17"/>
          <p:cNvSpPr>
            <a:spLocks noGrp="1"/>
          </p:cNvSpPr>
          <p:nvPr>
            <p:ph type="sldNum" sz="quarter" idx="11"/>
          </p:nvPr>
        </p:nvSpPr>
        <p:spPr/>
        <p:txBody>
          <a:bodyPr rtlCol="0"/>
          <a:lstStyle/>
          <a:p>
            <a:fld id="{3C956F3A-0683-4956-B8AF-247E9966B729}" type="slidenum">
              <a:rPr lang="tr-TR" smtClean="0"/>
              <a:t>‹#›</a:t>
            </a:fld>
            <a:endParaRPr lang="tr-TR" dirty="0"/>
          </a:p>
        </p:txBody>
      </p:sp>
      <p:sp>
        <p:nvSpPr>
          <p:cNvPr id="21" name="Altbilgi Yer Tutucusu 20"/>
          <p:cNvSpPr>
            <a:spLocks noGrp="1"/>
          </p:cNvSpPr>
          <p:nvPr>
            <p:ph type="ftr" sz="quarter" idx="12"/>
          </p:nvPr>
        </p:nvSpPr>
        <p:spPr/>
        <p:txBody>
          <a:bodyPr rtlCol="0"/>
          <a:lstStyle/>
          <a:p>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Düz Bağlayıcı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Başlık Yer Tutucusu 21"/>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2AD9365-003A-4269-AE6E-7D4CF2F1F0B7}" type="datetimeFigureOut">
              <a:rPr lang="tr-TR" smtClean="0"/>
              <a:t>29.04.2024</a:t>
            </a:fld>
            <a:endParaRPr lang="tr-TR" dirty="0"/>
          </a:p>
        </p:txBody>
      </p:sp>
      <p:sp>
        <p:nvSpPr>
          <p:cNvPr id="3" name="Altbilgi Yer Tutucusu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dirty="0"/>
          </a:p>
        </p:txBody>
      </p:sp>
      <p:sp>
        <p:nvSpPr>
          <p:cNvPr id="7" name="Düz Bağlayıcı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üz Bağlayıcı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dörtgen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üz Bağlayıcı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ayt Numarası Yer Tutucus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C956F3A-0683-4956-B8AF-247E9966B729}"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53732" y="1700808"/>
            <a:ext cx="8784976" cy="1470025"/>
          </a:xfrm>
        </p:spPr>
        <p:txBody>
          <a:bodyPr>
            <a:normAutofit/>
          </a:bodyPr>
          <a:lstStyle/>
          <a:p>
            <a:r>
              <a:rPr lang="tr-TR" sz="3600" dirty="0" smtClean="0"/>
              <a:t>BAYRAMLAR, TÖRENLER, KUTLAMALAR</a:t>
            </a:r>
            <a:endParaRPr lang="tr-TR" sz="3600" dirty="0"/>
          </a:p>
        </p:txBody>
      </p:sp>
      <p:sp>
        <p:nvSpPr>
          <p:cNvPr id="3" name="Alt Başlık 2"/>
          <p:cNvSpPr>
            <a:spLocks noGrp="1"/>
          </p:cNvSpPr>
          <p:nvPr>
            <p:ph type="subTitle" idx="1"/>
          </p:nvPr>
        </p:nvSpPr>
        <p:spPr/>
        <p:txBody>
          <a:bodyPr/>
          <a:lstStyle/>
          <a:p>
            <a:r>
              <a:rPr lang="tr-TR" dirty="0" smtClean="0"/>
              <a:t>Prof. Dr. Sevin Arslan</a:t>
            </a:r>
            <a:endParaRPr lang="tr-TR" dirty="0"/>
          </a:p>
        </p:txBody>
      </p:sp>
    </p:spTree>
    <p:extLst>
      <p:ext uri="{BB962C8B-B14F-4D97-AF65-F5344CB8AC3E}">
        <p14:creationId xmlns:p14="http://schemas.microsoft.com/office/powerpoint/2010/main" val="190838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a:bodyPr>
          <a:lstStyle/>
          <a:p>
            <a:r>
              <a:rPr lang="tr-TR" dirty="0" smtClean="0"/>
              <a:t>1. ESKİ TÜRK BAYRAMLARI </a:t>
            </a:r>
            <a:endParaRPr lang="tr-TR" dirty="0"/>
          </a:p>
        </p:txBody>
      </p:sp>
      <p:sp>
        <p:nvSpPr>
          <p:cNvPr id="3" name="İçerik Yer Tutucusu 2"/>
          <p:cNvSpPr>
            <a:spLocks noGrp="1"/>
          </p:cNvSpPr>
          <p:nvPr>
            <p:ph sz="quarter" idx="1"/>
          </p:nvPr>
        </p:nvSpPr>
        <p:spPr>
          <a:xfrm>
            <a:off x="0" y="836712"/>
            <a:ext cx="9144000" cy="6192688"/>
          </a:xfrm>
        </p:spPr>
        <p:txBody>
          <a:bodyPr/>
          <a:lstStyle/>
          <a:p>
            <a:pPr>
              <a:lnSpc>
                <a:spcPct val="150000"/>
              </a:lnSpc>
              <a:spcBef>
                <a:spcPts val="0"/>
              </a:spcBef>
            </a:pPr>
            <a:r>
              <a:rPr lang="tr-TR" dirty="0" smtClean="0"/>
              <a:t>Eski Türk bayramlarında dört öge görülür. Bunları şu şekilde belirlemek mümkündür. </a:t>
            </a:r>
          </a:p>
          <a:p>
            <a:pPr marL="457200" lvl="1" indent="0">
              <a:lnSpc>
                <a:spcPct val="150000"/>
              </a:lnSpc>
              <a:spcBef>
                <a:spcPts val="0"/>
              </a:spcBef>
              <a:buNone/>
            </a:pPr>
            <a:r>
              <a:rPr lang="tr-TR" dirty="0" smtClean="0"/>
              <a:t>A) Ritüel değer taşıyan davranışlar,</a:t>
            </a:r>
          </a:p>
          <a:p>
            <a:pPr marL="457200" lvl="1" indent="0">
              <a:lnSpc>
                <a:spcPct val="150000"/>
              </a:lnSpc>
              <a:spcBef>
                <a:spcPts val="0"/>
              </a:spcBef>
              <a:buNone/>
            </a:pPr>
            <a:r>
              <a:rPr lang="tr-TR" dirty="0" smtClean="0"/>
              <a:t>B) Hayatlarında rol oynayan nesneler,</a:t>
            </a:r>
          </a:p>
          <a:p>
            <a:pPr marL="457200" lvl="1" indent="0">
              <a:lnSpc>
                <a:spcPct val="150000"/>
              </a:lnSpc>
              <a:spcBef>
                <a:spcPts val="0"/>
              </a:spcBef>
              <a:buNone/>
            </a:pPr>
            <a:r>
              <a:rPr lang="tr-TR" dirty="0" smtClean="0"/>
              <a:t>C) Eğlence ile ilgili unsurlar,</a:t>
            </a:r>
          </a:p>
          <a:p>
            <a:pPr marL="457200" lvl="1" indent="0">
              <a:lnSpc>
                <a:spcPct val="150000"/>
              </a:lnSpc>
              <a:spcBef>
                <a:spcPts val="0"/>
              </a:spcBef>
              <a:buNone/>
            </a:pPr>
            <a:r>
              <a:rPr lang="tr-TR" dirty="0" smtClean="0"/>
              <a:t>D) Giyim, süslenme ve süsleme ile ilgili unsurlar. taşıyan davranışlar </a:t>
            </a:r>
          </a:p>
        </p:txBody>
      </p:sp>
    </p:spTree>
    <p:extLst>
      <p:ext uri="{BB962C8B-B14F-4D97-AF65-F5344CB8AC3E}">
        <p14:creationId xmlns:p14="http://schemas.microsoft.com/office/powerpoint/2010/main" val="56288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0"/>
            <a:ext cx="8928992" cy="1052736"/>
          </a:xfrm>
        </p:spPr>
        <p:txBody>
          <a:bodyPr>
            <a:noAutofit/>
          </a:bodyPr>
          <a:lstStyle/>
          <a:p>
            <a:r>
              <a:rPr lang="tr-TR" sz="3600" b="1" i="0" dirty="0" smtClean="0">
                <a:effectLst/>
                <a:latin typeface="+mn-lt"/>
              </a:rPr>
              <a:t>A) RİTÜEL DEĞERTAŞIYAN DAVRANIŞLAR</a:t>
            </a: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sz="quarter" idx="1"/>
          </p:nvPr>
        </p:nvSpPr>
        <p:spPr>
          <a:xfrm>
            <a:off x="0" y="836712"/>
            <a:ext cx="9036496" cy="6021288"/>
          </a:xfrm>
        </p:spPr>
        <p:txBody>
          <a:bodyPr>
            <a:normAutofit fontScale="40000" lnSpcReduction="20000"/>
          </a:bodyPr>
          <a:lstStyle/>
          <a:p>
            <a:pPr algn="just" fontAlgn="b">
              <a:lnSpc>
                <a:spcPct val="170000"/>
              </a:lnSpc>
              <a:spcBef>
                <a:spcPts val="0"/>
              </a:spcBef>
            </a:pPr>
            <a:r>
              <a:rPr lang="tr-TR" sz="4000" b="0" i="0" dirty="0" smtClean="0">
                <a:solidFill>
                  <a:srgbClr val="FF0000"/>
                </a:solidFill>
                <a:effectLst/>
              </a:rPr>
              <a:t>Dinî inançların tören ve kurallarına “</a:t>
            </a:r>
            <a:r>
              <a:rPr lang="tr-TR" sz="4000" b="0" i="0" dirty="0" err="1" smtClean="0">
                <a:solidFill>
                  <a:srgbClr val="FF0000"/>
                </a:solidFill>
                <a:effectLst/>
              </a:rPr>
              <a:t>rit</a:t>
            </a:r>
            <a:r>
              <a:rPr lang="tr-TR" sz="4000" b="0" i="0" dirty="0" smtClean="0">
                <a:solidFill>
                  <a:srgbClr val="FF0000"/>
                </a:solidFill>
                <a:effectLst/>
              </a:rPr>
              <a:t>” denir. Başka bir ifade ile “</a:t>
            </a:r>
            <a:r>
              <a:rPr lang="tr-TR" sz="4000" b="0" i="0" dirty="0" err="1" smtClean="0">
                <a:solidFill>
                  <a:srgbClr val="FF0000"/>
                </a:solidFill>
                <a:effectLst/>
              </a:rPr>
              <a:t>rit</a:t>
            </a:r>
            <a:r>
              <a:rPr lang="tr-TR" sz="4000" b="0" i="0" dirty="0" smtClean="0">
                <a:solidFill>
                  <a:srgbClr val="FF0000"/>
                </a:solidFill>
                <a:effectLst/>
              </a:rPr>
              <a:t>”, dinî tören ve tapınmanın şeklidir. Tapınma ile ilgili davranışlara ve dinî törenlerde kullanılan nesnelere de “ritüel” adı verilir. Bu davranışlar insanda heyecan yaratır; nesnelerin de uğur getireceğine inanılır. Eski Türk topluluklarının bayramlarında da ritüel değer taşıyan bazı davranışlar ve nesneler bulunmaktadır. Meselâ kurban ve yağmur </a:t>
            </a:r>
            <a:r>
              <a:rPr lang="tr-TR" sz="4000" b="0" i="0" dirty="0" err="1" smtClean="0">
                <a:solidFill>
                  <a:srgbClr val="FF0000"/>
                </a:solidFill>
                <a:effectLst/>
              </a:rPr>
              <a:t>riti</a:t>
            </a:r>
            <a:r>
              <a:rPr lang="tr-TR" sz="4000" b="0" i="0" dirty="0" smtClean="0">
                <a:solidFill>
                  <a:srgbClr val="FF0000"/>
                </a:solidFill>
                <a:effectLst/>
              </a:rPr>
              <a:t> bunların başında geliyordu.</a:t>
            </a:r>
          </a:p>
          <a:p>
            <a:pPr algn="just" fontAlgn="b">
              <a:lnSpc>
                <a:spcPct val="170000"/>
              </a:lnSpc>
              <a:spcBef>
                <a:spcPts val="0"/>
              </a:spcBef>
            </a:pPr>
            <a:r>
              <a:rPr lang="tr-TR" sz="4000" b="0" i="0" dirty="0" smtClean="0">
                <a:solidFill>
                  <a:srgbClr val="515151"/>
                </a:solidFill>
                <a:effectLst/>
              </a:rPr>
              <a:t>Eski Türk dini “Gök Tanrı” inancına dayanıyordu. Bu, tek Tanrılı bir inanış idi. Türk inancının merkezine oturtulmuş olan “Gök Tanrı”, evrenin ve bütün canlıların yaratıcısı durumundaydı. Başta insan olmak üzere bütün canlılar onun iradesine bağlıydı. Yeryüzündeki hayatı, tabiatı ve iklimi o düzenlemekteydi. Hâkimiyet ve hükümdarlık, onun bağışıyla gerçekleşmekteydi. Ancak ondan dilekte bulunulabilmekteydi. Kısaca söylemek gerekirse, onun her şeyde rolü ve etkisi vardı. Dolayısıyla Türkler kendilerini daima, hayatları üzerinde tek ve mutlak söz sahibi olan “Gök Tanrı’nın destek ve himayesini almak durumunda hissetmişlerdir. Bunun için de bayramlarına önce “Gök Tanrı’ya kurban kesmekle başlamışlardır. Kurban olarak da, hayatlarında önemli bir unsur olan ve başlıca rol oynayan atı tercih etmişlerdir.</a:t>
            </a:r>
          </a:p>
          <a:p>
            <a:endParaRPr lang="tr-TR" dirty="0"/>
          </a:p>
        </p:txBody>
      </p:sp>
    </p:spTree>
    <p:extLst>
      <p:ext uri="{BB962C8B-B14F-4D97-AF65-F5344CB8AC3E}">
        <p14:creationId xmlns:p14="http://schemas.microsoft.com/office/powerpoint/2010/main" val="1860739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5324"/>
            <a:ext cx="8964488" cy="554004"/>
          </a:xfrm>
        </p:spPr>
        <p:txBody>
          <a:bodyPr>
            <a:normAutofit fontScale="90000"/>
          </a:bodyPr>
          <a:lstStyle/>
          <a:p>
            <a:r>
              <a:rPr lang="tr-TR" sz="3600" b="1" dirty="0" smtClean="0"/>
              <a:t>B) Hayatlarında Rol Oynayan Nesneler</a:t>
            </a:r>
            <a:endParaRPr lang="tr-TR" sz="3600" b="1" dirty="0"/>
          </a:p>
        </p:txBody>
      </p:sp>
      <p:sp>
        <p:nvSpPr>
          <p:cNvPr id="3" name="İçerik Yer Tutucusu 2"/>
          <p:cNvSpPr>
            <a:spLocks noGrp="1"/>
          </p:cNvSpPr>
          <p:nvPr>
            <p:ph sz="quarter" idx="1"/>
          </p:nvPr>
        </p:nvSpPr>
        <p:spPr>
          <a:xfrm>
            <a:off x="0" y="548680"/>
            <a:ext cx="9144000" cy="6309320"/>
          </a:xfrm>
        </p:spPr>
        <p:txBody>
          <a:bodyPr>
            <a:normAutofit fontScale="92500"/>
          </a:bodyPr>
          <a:lstStyle/>
          <a:p>
            <a:pPr algn="just">
              <a:lnSpc>
                <a:spcPct val="170000"/>
              </a:lnSpc>
              <a:spcBef>
                <a:spcPts val="0"/>
              </a:spcBef>
            </a:pPr>
            <a:r>
              <a:rPr lang="tr-TR" sz="1600" dirty="0" smtClean="0"/>
              <a:t>Türklerin büyük devletler kurarak Orta Asya’ya hâkim olmalarında ve yayılmalarında başlıca iki unsur rol oynamıştır. Bunlardan biri at, diğeri demirdir. Bilindiği gibi demir silâh sanayiinin başlıca madenidir. Kılıç, süngü, bıçak, topuz, kalkan, temren (</a:t>
            </a:r>
            <a:r>
              <a:rPr lang="tr-TR" sz="1600" dirty="0" err="1" smtClean="0"/>
              <a:t>temürgen</a:t>
            </a:r>
            <a:r>
              <a:rPr lang="tr-TR" sz="1600" dirty="0" smtClean="0"/>
              <a:t>), zırh (yarık) ve tolga gibi bütün savaş araç ve gereçleri hep demirden yapılmaktaydı. Tarihî kayıtlara göre, Göktürkler demiri işlemek ve bu madenden silâh yapmak suretiyle uzun süre geçinmişler ve güçlü bir kavim haline gelmişlerdir.</a:t>
            </a:r>
          </a:p>
          <a:p>
            <a:pPr algn="just">
              <a:lnSpc>
                <a:spcPct val="170000"/>
              </a:lnSpc>
              <a:spcBef>
                <a:spcPts val="0"/>
              </a:spcBef>
            </a:pPr>
            <a:r>
              <a:rPr lang="tr-TR" sz="1600" dirty="0" smtClean="0"/>
              <a:t> Daha doğrusu, demircilik Göktürklerin ata sanatı durumundadır. Hatta onlar, meslekî tecrübelerini kullanarak, yani demir dağı eritmek suretiyle Ergenekon’dan çıkabilmişlerdir. Demir dağın eritilmesinde ve Göktürklerin kurtuluşunda, şüphesiz ateş de rol oynamıştır. Bundan dolayı ateş, Türklerin hayatında önemli bir unsur haline gelmiştir. Burada hemen belirtelim ki, Türklerde ateşin İranlılarda ve </a:t>
            </a:r>
            <a:r>
              <a:rPr lang="tr-TR" sz="1600" dirty="0" err="1" smtClean="0"/>
              <a:t>Hindûlarda</a:t>
            </a:r>
            <a:r>
              <a:rPr lang="tr-TR" sz="1600" dirty="0" smtClean="0"/>
              <a:t> olduğu gibi ritüel bir anlamı ve değeri bulunmamaktadır. Türklerde de ateş kutsaldır; fakat tapınmanın bir objesi değildir. </a:t>
            </a:r>
            <a:r>
              <a:rPr lang="tr-TR" sz="1600" dirty="0" err="1" smtClean="0">
                <a:solidFill>
                  <a:srgbClr val="FF0000"/>
                </a:solidFill>
              </a:rPr>
              <a:t>Simocatt</a:t>
            </a:r>
            <a:r>
              <a:rPr lang="tr-TR" sz="1600" dirty="0" smtClean="0">
                <a:solidFill>
                  <a:srgbClr val="FF0000"/>
                </a:solidFill>
              </a:rPr>
              <a:t> adlı bir Bizans tarihçisinin eski Türk inancı hakkında verdiği bilgi, bu durumu açıkça ortaya koymaktadır. </a:t>
            </a:r>
            <a:r>
              <a:rPr lang="tr-TR" sz="1600" dirty="0" err="1" smtClean="0">
                <a:solidFill>
                  <a:srgbClr val="FF0000"/>
                </a:solidFill>
              </a:rPr>
              <a:t>Simocatt’ın</a:t>
            </a:r>
            <a:r>
              <a:rPr lang="tr-TR" sz="1600" dirty="0" smtClean="0">
                <a:solidFill>
                  <a:srgbClr val="FF0000"/>
                </a:solidFill>
              </a:rPr>
              <a:t> bu husustaki tespiti aynen şöyledir: “Türkler; toprağı, suyu, ateşi ve havayı kutsal sayarlar ve onlara saygı gösterirler. Bununla birlikte gökyüzü ile yeri yaratan tek bir Tanrı’dan başka bir şeye tapmazlar. Ona atlar, sığırlar ve koyunlar kurban ederler.”[13]</a:t>
            </a:r>
            <a:endParaRPr lang="tr-TR" sz="1600" dirty="0">
              <a:solidFill>
                <a:srgbClr val="FF0000"/>
              </a:solidFill>
            </a:endParaRPr>
          </a:p>
        </p:txBody>
      </p:sp>
    </p:spTree>
    <p:extLst>
      <p:ext uri="{BB962C8B-B14F-4D97-AF65-F5344CB8AC3E}">
        <p14:creationId xmlns:p14="http://schemas.microsoft.com/office/powerpoint/2010/main" val="47591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548680"/>
          </a:xfrm>
        </p:spPr>
        <p:txBody>
          <a:bodyPr>
            <a:normAutofit fontScale="90000"/>
          </a:bodyPr>
          <a:lstStyle/>
          <a:p>
            <a:r>
              <a:rPr lang="tr-TR" sz="3600" b="1" dirty="0" smtClean="0"/>
              <a:t>C) Eğlence İle </a:t>
            </a:r>
            <a:r>
              <a:rPr lang="tr-TR" sz="3600" b="1" dirty="0" err="1" smtClean="0"/>
              <a:t>İlgİlİ</a:t>
            </a:r>
            <a:r>
              <a:rPr lang="tr-TR" sz="3600" b="1" dirty="0" smtClean="0"/>
              <a:t> Unsurlar</a:t>
            </a:r>
            <a:endParaRPr lang="tr-TR" sz="3600" b="1" dirty="0"/>
          </a:p>
        </p:txBody>
      </p:sp>
      <p:sp>
        <p:nvSpPr>
          <p:cNvPr id="3" name="İçerik Yer Tutucusu 2"/>
          <p:cNvSpPr>
            <a:spLocks noGrp="1"/>
          </p:cNvSpPr>
          <p:nvPr>
            <p:ph sz="quarter" idx="1"/>
          </p:nvPr>
        </p:nvSpPr>
        <p:spPr>
          <a:xfrm>
            <a:off x="0" y="548680"/>
            <a:ext cx="9144000" cy="6309320"/>
          </a:xfrm>
        </p:spPr>
        <p:txBody>
          <a:bodyPr>
            <a:normAutofit fontScale="92500" lnSpcReduction="10000"/>
          </a:bodyPr>
          <a:lstStyle/>
          <a:p>
            <a:pPr algn="just">
              <a:lnSpc>
                <a:spcPct val="160000"/>
              </a:lnSpc>
              <a:spcBef>
                <a:spcPts val="0"/>
              </a:spcBef>
            </a:pPr>
            <a:r>
              <a:rPr lang="tr-TR" dirty="0" smtClean="0"/>
              <a:t>Eski Türk bayramlarının en önemli kısmını eğlenceler oluşturuyordu. Zira Türkler, hayata bağlı, hayatı seven, gülmekten ve eğlenmekten hoşlanan, son derece canlı, dinamik, hareketli, dışa dönük ve neşeli bir karakter yapısına sahip idiler. Türklerin bu özellikleri bayramlarda daha belirgin bir şekilde görülmekteydi. Onların bayram yerleri, özellikle yeteneklerin gösterildiği ve sergilendiği bir eğlence şöleni ve şenlik yeri olmaktaydı. Kaynakların sınırlı bilgilerinden öğrendiğimize göre, burada at ve ok yarışları yapılmakta, ayak topu oynanmakta, ayrı ayrı veya gruplar halinde neşeli şarkılar söylenmekte ve bolca kımız içilmekteydi. Böylece hoşça vakit geçirmek suretiyle eğlenilmekteydi. Bu eğlenceye toplumun hemen hemen her kesimi katılmaktaydı</a:t>
            </a:r>
            <a:endParaRPr lang="tr-TR" dirty="0"/>
          </a:p>
        </p:txBody>
      </p:sp>
    </p:spTree>
    <p:extLst>
      <p:ext uri="{BB962C8B-B14F-4D97-AF65-F5344CB8AC3E}">
        <p14:creationId xmlns:p14="http://schemas.microsoft.com/office/powerpoint/2010/main" val="2188135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8640"/>
            <a:ext cx="9144000" cy="576064"/>
          </a:xfrm>
        </p:spPr>
        <p:txBody>
          <a:bodyPr>
            <a:noAutofit/>
          </a:bodyPr>
          <a:lstStyle/>
          <a:p>
            <a:r>
              <a:rPr lang="tr-TR" sz="3200" b="1" dirty="0" smtClean="0"/>
              <a:t>D) Giyim, Süslenme ve Süsleme İle </a:t>
            </a:r>
            <a:r>
              <a:rPr lang="tr-TR" sz="3200" b="1" dirty="0" err="1" smtClean="0"/>
              <a:t>İlgİlİ</a:t>
            </a:r>
            <a:r>
              <a:rPr lang="tr-TR" sz="3200" b="1" dirty="0" smtClean="0"/>
              <a:t> Unsurlar</a:t>
            </a:r>
            <a:endParaRPr lang="tr-TR" sz="3200" b="1" dirty="0"/>
          </a:p>
        </p:txBody>
      </p:sp>
      <p:sp>
        <p:nvSpPr>
          <p:cNvPr id="3" name="İçerik Yer Tutucusu 2"/>
          <p:cNvSpPr>
            <a:spLocks noGrp="1"/>
          </p:cNvSpPr>
          <p:nvPr>
            <p:ph sz="quarter" idx="1"/>
          </p:nvPr>
        </p:nvSpPr>
        <p:spPr>
          <a:xfrm>
            <a:off x="0" y="692696"/>
            <a:ext cx="9144000" cy="6165304"/>
          </a:xfrm>
        </p:spPr>
        <p:txBody>
          <a:bodyPr>
            <a:normAutofit fontScale="70000" lnSpcReduction="20000"/>
          </a:bodyPr>
          <a:lstStyle/>
          <a:p>
            <a:pPr algn="just">
              <a:lnSpc>
                <a:spcPct val="170000"/>
              </a:lnSpc>
              <a:spcBef>
                <a:spcPts val="0"/>
              </a:spcBef>
            </a:pPr>
            <a:r>
              <a:rPr lang="tr-TR" dirty="0" smtClean="0"/>
              <a:t>Türkler, hiç şüphesiz bayramların ruhuna ve havasına uygun bir şekilde giyinmekteydiler. Özellikle onların kıyafetlerinde </a:t>
            </a:r>
            <a:r>
              <a:rPr lang="tr-TR" dirty="0" smtClean="0">
                <a:solidFill>
                  <a:srgbClr val="FF0000"/>
                </a:solidFill>
              </a:rPr>
              <a:t>kırmızı, yeşil ve sarı renkler </a:t>
            </a:r>
            <a:r>
              <a:rPr lang="tr-TR" dirty="0" smtClean="0"/>
              <a:t>hâkimdi. Meselâ, </a:t>
            </a:r>
            <a:r>
              <a:rPr lang="tr-TR" dirty="0" err="1" smtClean="0"/>
              <a:t>Tüekta</a:t>
            </a:r>
            <a:r>
              <a:rPr lang="tr-TR" dirty="0" smtClean="0"/>
              <a:t> kurganında ortaya çıkarılmış olan bir prens (</a:t>
            </a:r>
            <a:r>
              <a:rPr lang="tr-TR" dirty="0" err="1" smtClean="0"/>
              <a:t>tigin</a:t>
            </a:r>
            <a:r>
              <a:rPr lang="tr-TR" dirty="0" smtClean="0"/>
              <a:t>) cesedinin üzerinde üst üste kırmızı, yeşil ve sarı renklerde üç çeşit elbise giydirilmiş durumdadır. Kırmızı, yeşil ve sarı renkler Osmanlı ordularının bayraklarında da yan yana bulunmaktaydı. Bu renklerden özellikle kırmızı Türklerin rengi idi. Zira, </a:t>
            </a:r>
            <a:r>
              <a:rPr lang="tr-TR" dirty="0" err="1" smtClean="0"/>
              <a:t>Karahanlı</a:t>
            </a:r>
            <a:r>
              <a:rPr lang="tr-TR" dirty="0" smtClean="0"/>
              <a:t> ve Selçuklu hükümdarlarının bayrakları, tuğları, saltanat şemsiyeleri (</a:t>
            </a:r>
            <a:r>
              <a:rPr lang="tr-TR" dirty="0" err="1" smtClean="0"/>
              <a:t>çetr</a:t>
            </a:r>
            <a:r>
              <a:rPr lang="tr-TR" dirty="0" smtClean="0"/>
              <a:t>), otağları ve giydikleri çizmeleri hep kırmızı renkteydi. Öte yandan halk kesiminde de kırmızı renk çok sevilmekteydi. Türklerde kırmızı renk hemen hemen her devirde moda idi. Meselâ </a:t>
            </a:r>
            <a:r>
              <a:rPr lang="tr-TR" dirty="0" err="1" smtClean="0"/>
              <a:t>Vambery’nin</a:t>
            </a:r>
            <a:r>
              <a:rPr lang="tr-TR" dirty="0" smtClean="0"/>
              <a:t> tespitine göre, Türkistan’da kadınlar ve erkekler hep kırmızı renkli gömlekler giymekteydiler. Kadınlar özellikle düğün ve bayram günlerinde giydikleri uzun gömleklerinin üzerine şal sarıp, bu şalın iki ucunu sarkıtmaktaydılar. Ayrıca onlar, elbiselerine uygun kırmızı ve sarı renkte çizmeler giymekteydiler. Öte yandan, Türk mimarî yapılarının süslemelerinde de kırmızı ve sarı renkler hâkimdi. Eski Türk çadır ve halılarının nakışları da hep kırmızı ve sarı renkte idi.</a:t>
            </a:r>
            <a:endParaRPr lang="tr-TR" dirty="0"/>
          </a:p>
        </p:txBody>
      </p:sp>
    </p:spTree>
    <p:extLst>
      <p:ext uri="{BB962C8B-B14F-4D97-AF65-F5344CB8AC3E}">
        <p14:creationId xmlns:p14="http://schemas.microsoft.com/office/powerpoint/2010/main" val="508129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453336"/>
          </a:xfrm>
        </p:spPr>
        <p:txBody>
          <a:bodyPr>
            <a:normAutofit/>
          </a:bodyPr>
          <a:lstStyle/>
          <a:p>
            <a:pPr algn="just">
              <a:lnSpc>
                <a:spcPct val="150000"/>
              </a:lnSpc>
              <a:spcBef>
                <a:spcPts val="0"/>
              </a:spcBef>
            </a:pPr>
            <a:r>
              <a:rPr lang="tr-TR" dirty="0" smtClean="0"/>
              <a:t>Türkler, bayramlarında hem kendileri süslenmekte, hem de bayram yerlerini süslemekteydiler. Daha önce belirttiğimiz gibi, bayram yerleri ışıklarla aydınlatılmakta, çiçeklerle donatılmaktaydı. Türklerde bayram süslemeleri, müsabakaya sokulan hayvanlar için de yapılmaktaydı. Hayvanlar çeşitli boyalar, kınalar, boncuklar, nazarlıklar, türlü renklerde ve desenlerde kumaşlar ile süslenmekteydi.</a:t>
            </a:r>
            <a:endParaRPr lang="tr-TR" dirty="0"/>
          </a:p>
        </p:txBody>
      </p:sp>
    </p:spTree>
    <p:extLst>
      <p:ext uri="{BB962C8B-B14F-4D97-AF65-F5344CB8AC3E}">
        <p14:creationId xmlns:p14="http://schemas.microsoft.com/office/powerpoint/2010/main" val="3862558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92500"/>
          </a:bodyPr>
          <a:lstStyle/>
          <a:p>
            <a:pPr algn="just">
              <a:lnSpc>
                <a:spcPct val="150000"/>
              </a:lnSpc>
              <a:spcBef>
                <a:spcPts val="0"/>
              </a:spcBef>
            </a:pPr>
            <a:r>
              <a:rPr lang="tr-TR" dirty="0" smtClean="0"/>
              <a:t>Bayramlar bir sıra gösterilerden meydana gelir. Onların biçimlerini, kurallarını gelenek belirler. Dinlik bayramlarda, geleneksel bahar bayramları devlet sınırlarını da aşar; milli bayramlar ise bir milletin ortaklaşa katıldıkları gösterilerdir. Bayramlar tek bir kurala göre değil, çok yönlü olarak gösterilerdir. Bu biçimde bayramların çeşitli yönleri görülebilir. Buna göre bayramları aşağıdaki gibi kümeleyebiliriz.</a:t>
            </a:r>
          </a:p>
          <a:p>
            <a:pPr marL="0" indent="0" algn="just">
              <a:lnSpc>
                <a:spcPct val="150000"/>
              </a:lnSpc>
              <a:spcBef>
                <a:spcPts val="0"/>
              </a:spcBef>
              <a:buNone/>
            </a:pPr>
            <a:r>
              <a:rPr lang="tr-TR" dirty="0" smtClean="0"/>
              <a:t>	</a:t>
            </a:r>
            <a:r>
              <a:rPr lang="tr-TR" b="1" dirty="0" smtClean="0"/>
              <a:t>a) Bayramlara katılanların dinlerine göre- </a:t>
            </a:r>
            <a:r>
              <a:rPr lang="tr-TR" dirty="0" smtClean="0"/>
              <a:t>Hristiyan Bayramları, Müslüman Bayramları vb.</a:t>
            </a:r>
          </a:p>
          <a:p>
            <a:pPr marL="0" indent="0" algn="just">
              <a:lnSpc>
                <a:spcPct val="150000"/>
              </a:lnSpc>
              <a:spcBef>
                <a:spcPts val="0"/>
              </a:spcBef>
              <a:buNone/>
            </a:pPr>
            <a:r>
              <a:rPr lang="tr-TR" dirty="0"/>
              <a:t> </a:t>
            </a:r>
            <a:r>
              <a:rPr lang="tr-TR" dirty="0" smtClean="0"/>
              <a:t>	</a:t>
            </a:r>
            <a:r>
              <a:rPr lang="tr-TR" b="1" dirty="0" smtClean="0"/>
              <a:t>b) Resmi Ulusal Bayramlar </a:t>
            </a:r>
            <a:r>
              <a:rPr lang="tr-TR" dirty="0" smtClean="0"/>
              <a:t>– 30 Ağustos Zafer Bayramı, Cumhuriyet Bayramı, 23 Nisan Çocuk Bayramı  gibi.</a:t>
            </a:r>
          </a:p>
          <a:p>
            <a:pPr marL="0" indent="0" algn="just">
              <a:lnSpc>
                <a:spcPct val="150000"/>
              </a:lnSpc>
              <a:spcBef>
                <a:spcPts val="0"/>
              </a:spcBef>
              <a:buNone/>
            </a:pPr>
            <a:r>
              <a:rPr lang="tr-TR" dirty="0"/>
              <a:t>	</a:t>
            </a:r>
            <a:r>
              <a:rPr lang="tr-TR" b="1" dirty="0" smtClean="0"/>
              <a:t>c) Etnik nitelikte bayramlar </a:t>
            </a:r>
            <a:r>
              <a:rPr lang="tr-TR" dirty="0" smtClean="0"/>
              <a:t>– Daha önceki dönemlerde İzmir, İstanbul, Manisa gibi şehirlerdeki Afrika asıllı zencilerin kullandıkları «dana bayramı» veya çingene bayramı vb. </a:t>
            </a:r>
          </a:p>
          <a:p>
            <a:pPr marL="0" indent="0">
              <a:buNone/>
            </a:pPr>
            <a:endParaRPr lang="tr-TR" dirty="0"/>
          </a:p>
        </p:txBody>
      </p:sp>
    </p:spTree>
    <p:extLst>
      <p:ext uri="{BB962C8B-B14F-4D97-AF65-F5344CB8AC3E}">
        <p14:creationId xmlns:p14="http://schemas.microsoft.com/office/powerpoint/2010/main" val="376001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764704"/>
          </a:xfrm>
        </p:spPr>
        <p:txBody>
          <a:bodyPr>
            <a:normAutofit/>
          </a:bodyPr>
          <a:lstStyle/>
          <a:p>
            <a:r>
              <a:rPr lang="tr-TR" sz="3600" b="1" dirty="0" smtClean="0"/>
              <a:t>2. DİNİ BAYARAMLAR</a:t>
            </a:r>
            <a:endParaRPr lang="tr-TR" sz="3600" b="1" dirty="0"/>
          </a:p>
        </p:txBody>
      </p:sp>
      <p:sp>
        <p:nvSpPr>
          <p:cNvPr id="3" name="İçerik Yer Tutucusu 2"/>
          <p:cNvSpPr>
            <a:spLocks noGrp="1"/>
          </p:cNvSpPr>
          <p:nvPr>
            <p:ph sz="quarter" idx="1"/>
          </p:nvPr>
        </p:nvSpPr>
        <p:spPr>
          <a:xfrm>
            <a:off x="0" y="620688"/>
            <a:ext cx="9144000" cy="6237312"/>
          </a:xfrm>
        </p:spPr>
        <p:txBody>
          <a:bodyPr>
            <a:normAutofit fontScale="77500" lnSpcReduction="20000"/>
          </a:bodyPr>
          <a:lstStyle/>
          <a:p>
            <a:pPr algn="just">
              <a:lnSpc>
                <a:spcPct val="170000"/>
              </a:lnSpc>
              <a:spcBef>
                <a:spcPts val="0"/>
              </a:spcBef>
            </a:pPr>
            <a:r>
              <a:rPr lang="tr-TR" dirty="0" smtClean="0"/>
              <a:t>Dini bayramların günleri kameri takvime göre hesaplandığı için her yıl dönümünde güneş takviminin aynı günlerine rastlamaz yılda on gün geriler. Uzun bir zaman diliminde bayramların mevsimleri de değişir. Bu değişim bayramların her mevsimde yapılmasını sağlayarak bayramlara bir çeşitlilik kazandırır. </a:t>
            </a:r>
          </a:p>
          <a:p>
            <a:pPr algn="just">
              <a:lnSpc>
                <a:spcPct val="170000"/>
              </a:lnSpc>
              <a:spcBef>
                <a:spcPts val="0"/>
              </a:spcBef>
            </a:pPr>
            <a:r>
              <a:rPr lang="tr-TR" dirty="0" smtClean="0"/>
              <a:t>Dini bayramlar Ramazan ve Kurban Bayramlarıdır. Bayramlar. değerlendirirken kutsal geceleri yani kandilleri ve kutsal ayları ele almak gerekir. Bu gün ve aylar bize dini bayramları müjdelemektir. Kandiller kadar önemli olan ve dini bayramların müjdecisi olan diğer günler ise Recep, Şaban, Ramazan aylarında yer alan günlerdir. Bu aylara »kutsal aylar», »üç aylar« da denilmektedir.</a:t>
            </a:r>
          </a:p>
          <a:p>
            <a:pPr algn="just">
              <a:lnSpc>
                <a:spcPct val="170000"/>
              </a:lnSpc>
              <a:spcBef>
                <a:spcPts val="0"/>
              </a:spcBef>
            </a:pPr>
            <a:r>
              <a:rPr lang="tr-TR" dirty="0" smtClean="0"/>
              <a:t>Bu bayramlarda dini görevlerini yerine getiren insanlar daha sonra eş dost ziyaretlerine ve eğlencelere geçer. Özellikler köylerde güzel giysilerini giyen genç kızlar, köyün belirli yerlerinde (harman yeri, köy meydan.; kış mevsiminde ise büyük salonu olan bir ev) toplanır, türküler, maniler söyleyip dans eder.</a:t>
            </a:r>
            <a:endParaRPr lang="tr-TR" dirty="0"/>
          </a:p>
        </p:txBody>
      </p:sp>
    </p:spTree>
    <p:extLst>
      <p:ext uri="{BB962C8B-B14F-4D97-AF65-F5344CB8AC3E}">
        <p14:creationId xmlns:p14="http://schemas.microsoft.com/office/powerpoint/2010/main" val="931108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Autofit/>
          </a:bodyPr>
          <a:lstStyle/>
          <a:p>
            <a:pPr algn="just">
              <a:lnSpc>
                <a:spcPct val="150000"/>
              </a:lnSpc>
              <a:spcBef>
                <a:spcPts val="0"/>
              </a:spcBef>
            </a:pPr>
            <a:r>
              <a:rPr lang="tr-TR" sz="2000" dirty="0" smtClean="0"/>
              <a:t>Ramazan ve Kurban Bayramıyla ilgili adet ve inanmalara baktığımızda İslami kültürden pek fazla ayrılmadığını görüyoruz. Bayram namazına gitme, namazdan çıkınca bayramlaşma, Kurban Bayramında kurban kesme, etlerin üç parçaya bölünüp dağıtılması, bayram ziyaretine gitme İslamiyet’in gereğindendir. </a:t>
            </a:r>
          </a:p>
          <a:p>
            <a:pPr algn="just">
              <a:lnSpc>
                <a:spcPct val="150000"/>
              </a:lnSpc>
              <a:spcBef>
                <a:spcPts val="0"/>
              </a:spcBef>
            </a:pPr>
            <a:r>
              <a:rPr lang="tr-TR" sz="2000" dirty="0" smtClean="0"/>
              <a:t>Arife günü - Arife (Arapça: </a:t>
            </a:r>
            <a:r>
              <a:rPr lang="ar-AE" sz="2000" dirty="0" smtClean="0"/>
              <a:t>يوم عرفة) </a:t>
            </a:r>
            <a:r>
              <a:rPr lang="tr-TR" sz="2000" dirty="0" smtClean="0"/>
              <a:t>) herhangi bir dinî bayramdan önceki gün. Arife günü aslen hicrî </a:t>
            </a:r>
            <a:r>
              <a:rPr lang="tr-TR" sz="2000" dirty="0" err="1" smtClean="0"/>
              <a:t>kâmerî</a:t>
            </a:r>
            <a:r>
              <a:rPr lang="tr-TR" sz="2000" dirty="0" smtClean="0"/>
              <a:t> Zilhicce ayının 9. günüdür ve bu gün Kurban Bayramı'ndan önceki, </a:t>
            </a:r>
            <a:r>
              <a:rPr lang="tr-TR" sz="2000" dirty="0" err="1" smtClean="0"/>
              <a:t>terviye</a:t>
            </a:r>
            <a:r>
              <a:rPr lang="tr-TR" sz="2000" dirty="0" smtClean="0"/>
              <a:t> gününden sonraki gündür. ... Bunun yanı sıra herhangi bir şeyden önceki gün anlamında da kullanılır.</a:t>
            </a:r>
          </a:p>
          <a:p>
            <a:pPr algn="just">
              <a:lnSpc>
                <a:spcPct val="150000"/>
              </a:lnSpc>
              <a:spcBef>
                <a:spcPts val="0"/>
              </a:spcBef>
            </a:pPr>
            <a:r>
              <a:rPr lang="tr-TR" sz="2000" dirty="0" smtClean="0"/>
              <a:t>Dini bayramlardan bir önceki gün olan arife gününde bayram için hazırlıklar yapılır. Arife günü bayram günün yemekleri hazırlanır. Çörek ve lokma yapılıp komşulara dağıtılır</a:t>
            </a:r>
            <a:r>
              <a:rPr lang="tr-TR" sz="2300" dirty="0" smtClean="0"/>
              <a:t>. </a:t>
            </a:r>
            <a:endParaRPr lang="tr-TR" sz="2300" dirty="0"/>
          </a:p>
        </p:txBody>
      </p:sp>
    </p:spTree>
    <p:extLst>
      <p:ext uri="{BB962C8B-B14F-4D97-AF65-F5344CB8AC3E}">
        <p14:creationId xmlns:p14="http://schemas.microsoft.com/office/powerpoint/2010/main" val="284241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404664"/>
          </a:xfrm>
        </p:spPr>
        <p:txBody>
          <a:bodyPr>
            <a:normAutofit fontScale="90000"/>
          </a:bodyPr>
          <a:lstStyle/>
          <a:p>
            <a:r>
              <a:rPr lang="tr-TR" dirty="0" smtClean="0"/>
              <a:t>a) RAMAZAN BAYRAMI</a:t>
            </a:r>
            <a:endParaRPr lang="tr-TR" dirty="0"/>
          </a:p>
        </p:txBody>
      </p:sp>
      <p:sp>
        <p:nvSpPr>
          <p:cNvPr id="3" name="İçerik Yer Tutucusu 2"/>
          <p:cNvSpPr>
            <a:spLocks noGrp="1"/>
          </p:cNvSpPr>
          <p:nvPr>
            <p:ph sz="quarter" idx="1"/>
          </p:nvPr>
        </p:nvSpPr>
        <p:spPr>
          <a:xfrm>
            <a:off x="0" y="332656"/>
            <a:ext cx="9144000" cy="6525344"/>
          </a:xfrm>
        </p:spPr>
        <p:txBody>
          <a:bodyPr>
            <a:noAutofit/>
          </a:bodyPr>
          <a:lstStyle/>
          <a:p>
            <a:pPr algn="just">
              <a:lnSpc>
                <a:spcPct val="160000"/>
              </a:lnSpc>
              <a:spcBef>
                <a:spcPts val="0"/>
              </a:spcBef>
            </a:pPr>
            <a:r>
              <a:rPr lang="tr-TR" sz="1800" b="0" i="0" u="none" strike="noStrike" baseline="0" dirty="0" smtClean="0">
                <a:solidFill>
                  <a:srgbClr val="000000"/>
                </a:solidFill>
              </a:rPr>
              <a:t>Ramazan Bayramı, </a:t>
            </a:r>
            <a:r>
              <a:rPr lang="tr-TR" sz="1800" dirty="0">
                <a:solidFill>
                  <a:srgbClr val="000000"/>
                </a:solidFill>
              </a:rPr>
              <a:t>Ş</a:t>
            </a:r>
            <a:r>
              <a:rPr lang="tr-TR" sz="1800" b="0" i="0" u="none" strike="noStrike" baseline="0" dirty="0" smtClean="0">
                <a:solidFill>
                  <a:srgbClr val="000000"/>
                </a:solidFill>
              </a:rPr>
              <a:t>evval ayının ilk üç gününde kutlanan dini bayramdır. Bu bayramın kutlamalarına günümüzde de önem verilmekte ve halkın geleneklerinde canlılığını korumaktadır.</a:t>
            </a:r>
          </a:p>
          <a:p>
            <a:pPr algn="just">
              <a:lnSpc>
                <a:spcPct val="160000"/>
              </a:lnSpc>
              <a:spcBef>
                <a:spcPts val="0"/>
              </a:spcBef>
            </a:pPr>
            <a:r>
              <a:rPr lang="tr-TR" sz="1800" b="0" i="0" u="none" strike="noStrike" baseline="0" dirty="0" smtClean="0">
                <a:solidFill>
                  <a:srgbClr val="000000"/>
                </a:solidFill>
              </a:rPr>
              <a:t>Ramazan ayı da her ne kadar “bayram” diye adlanmazsa da, hele büyük </a:t>
            </a:r>
            <a:r>
              <a:rPr lang="tr-TR" sz="1800" dirty="0">
                <a:solidFill>
                  <a:srgbClr val="000000"/>
                </a:solidFill>
              </a:rPr>
              <a:t>ş</a:t>
            </a:r>
            <a:r>
              <a:rPr lang="tr-TR" sz="1800" b="0" i="0" u="none" strike="noStrike" baseline="0" dirty="0" smtClean="0">
                <a:solidFill>
                  <a:srgbClr val="000000"/>
                </a:solidFill>
              </a:rPr>
              <a:t>ehirlerin geleneğinde, kimi yönleriyle bayram nitelikleri gösteren bir dönemdir.</a:t>
            </a:r>
          </a:p>
          <a:p>
            <a:pPr algn="just">
              <a:lnSpc>
                <a:spcPct val="160000"/>
              </a:lnSpc>
              <a:spcBef>
                <a:spcPts val="0"/>
              </a:spcBef>
            </a:pPr>
            <a:r>
              <a:rPr lang="tr-TR" sz="1800" dirty="0" smtClean="0"/>
              <a:t>Ramazan bayramında uygulanan geleneklerin birçoğu Anadolu'nun genelinde uygulanan uygulamalardır. Bayramdan bir hafta önce temizlik yapılır. Bayram sabahı erken kalkılır. Kızlar erkenden kuyudan veya çeşmeden suyu alırlar. Erkekler bayram namazı için camiye giderler. Kadınlar küçük çocuklara bayramlıklarını giydirirler. Erkekler namazdan çıkınca iki üç el tabanca veya tüfekle ateş edilip namazın bittiği haber verilir. Namaz bitene kadar oruçlu durulur. Camide bayramlaşılır.</a:t>
            </a:r>
            <a:endParaRPr lang="tr-TR" sz="1800" dirty="0"/>
          </a:p>
        </p:txBody>
      </p:sp>
    </p:spTree>
    <p:extLst>
      <p:ext uri="{BB962C8B-B14F-4D97-AF65-F5344CB8AC3E}">
        <p14:creationId xmlns:p14="http://schemas.microsoft.com/office/powerpoint/2010/main" val="952171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8748464" cy="4938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0" y="4869160"/>
            <a:ext cx="8676456" cy="1988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Osmanlı’da Bayram Kutlamaları</a:t>
            </a:r>
          </a:p>
          <a:p>
            <a:pPr algn="ctr"/>
            <a:r>
              <a:rPr lang="tr-TR" dirty="0"/>
              <a:t>Bayram günleri Sultanahmet Meydanı'nda panayır kurulurdu. Halk bu panayır sayesinde Padişahı uzaktan da olsa görme şansı buluyordu. Panayırda; oyuncakçılar, şerbetçiler, yiyecek tezgahları bulunurdu. Panayırda herkesin pişen yemeklerden yiyebilmesi için maddi durumu iyi olanlar söz konusu ürünlerin paralarını kendi ceplerinden karşılardı</a:t>
            </a:r>
          </a:p>
          <a:p>
            <a:pPr algn="ctr"/>
            <a:endParaRPr lang="tr-TR" dirty="0"/>
          </a:p>
        </p:txBody>
      </p:sp>
    </p:spTree>
    <p:extLst>
      <p:ext uri="{BB962C8B-B14F-4D97-AF65-F5344CB8AC3E}">
        <p14:creationId xmlns:p14="http://schemas.microsoft.com/office/powerpoint/2010/main" val="2980693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5436096" cy="6858000"/>
          </a:xfrm>
        </p:spPr>
        <p:txBody>
          <a:bodyPr>
            <a:normAutofit lnSpcReduction="10000"/>
          </a:bodyPr>
          <a:lstStyle/>
          <a:p>
            <a:pPr algn="just">
              <a:lnSpc>
                <a:spcPct val="150000"/>
              </a:lnSpc>
              <a:spcBef>
                <a:spcPts val="0"/>
              </a:spcBef>
            </a:pPr>
            <a:r>
              <a:rPr lang="tr-TR" dirty="0" smtClean="0"/>
              <a:t>Bayram sabahı erkekler camiden eve gelince evde bayramlaşılır, yemek yenir. Herkes önce akrabaları sonra komşu ve hastaları ziyaret ederek bayramlaşır. Bayram sabahı mezarlık ziyaret edilir. Ramazanda herkes tatlı yapar. Daha çok baklava yapılır. Ziyarete gelenlere Ramazan Bayramında şeker ikram edildiğinden bu bayrama «Şeker Bayramı» da denir. Eğer o evin damadı varsa sabah tatlıyı ilk olarak o açar.</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16632"/>
            <a:ext cx="377991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5148064" y="5661248"/>
            <a:ext cx="302433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Bayram Geleneklerinden Bayram Yemeği</a:t>
            </a:r>
            <a:endParaRPr lang="tr-TR" dirty="0"/>
          </a:p>
        </p:txBody>
      </p:sp>
    </p:spTree>
    <p:extLst>
      <p:ext uri="{BB962C8B-B14F-4D97-AF65-F5344CB8AC3E}">
        <p14:creationId xmlns:p14="http://schemas.microsoft.com/office/powerpoint/2010/main" val="3823125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8784976" cy="558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07504" y="5528309"/>
            <a:ext cx="7992888" cy="90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Bayramlarda çocukların kapı </a:t>
            </a:r>
            <a:r>
              <a:rPr lang="tr-TR" dirty="0" err="1" smtClean="0"/>
              <a:t>kapı</a:t>
            </a:r>
            <a:r>
              <a:rPr lang="tr-TR" dirty="0" smtClean="0"/>
              <a:t>  dolaşması</a:t>
            </a:r>
            <a:endParaRPr lang="tr-TR" dirty="0"/>
          </a:p>
        </p:txBody>
      </p:sp>
    </p:spTree>
    <p:extLst>
      <p:ext uri="{BB962C8B-B14F-4D97-AF65-F5344CB8AC3E}">
        <p14:creationId xmlns:p14="http://schemas.microsoft.com/office/powerpoint/2010/main" val="1624483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908720"/>
          </a:xfrm>
        </p:spPr>
        <p:txBody>
          <a:bodyPr/>
          <a:lstStyle/>
          <a:p>
            <a:r>
              <a:rPr lang="tr-TR" dirty="0" smtClean="0"/>
              <a:t>b)</a:t>
            </a:r>
            <a:r>
              <a:rPr lang="tr-TR" dirty="0"/>
              <a:t> </a:t>
            </a:r>
            <a:r>
              <a:rPr lang="tr-TR" dirty="0" smtClean="0"/>
              <a:t>KURBAN BAYRAMI </a:t>
            </a:r>
            <a:endParaRPr lang="tr-TR"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424847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987824" y="6237312"/>
            <a:ext cx="33123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İsmail’in kurban edilişi</a:t>
            </a:r>
            <a:endParaRPr lang="tr-TR"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08720"/>
            <a:ext cx="410445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616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8892480" cy="6858000"/>
          </a:xfrm>
        </p:spPr>
        <p:txBody>
          <a:bodyPr>
            <a:normAutofit/>
          </a:bodyPr>
          <a:lstStyle/>
          <a:p>
            <a:pPr lvl="0" algn="just">
              <a:lnSpc>
                <a:spcPct val="170000"/>
              </a:lnSpc>
              <a:spcBef>
                <a:spcPts val="0"/>
              </a:spcBef>
              <a:buClr>
                <a:srgbClr val="FE8637"/>
              </a:buClr>
            </a:pPr>
            <a:r>
              <a:rPr lang="tr-TR" sz="2000" dirty="0">
                <a:solidFill>
                  <a:prstClr val="black"/>
                </a:solidFill>
              </a:rPr>
              <a:t>Kurban Bayramı, eğlenceler yönünden, Ramazan Bayramı'na göre daha sönük geçer. İbrahim Peygamber’in oğlunu, Tanrı’ya kurban etmek üzere keseceği sırada gökten inen bir koçun Tanrı’nın emriyle oğlunun yerine geçmesinin bir anısı olarak İslam dinine geçmiştir. Kurban Bayramı’nda bayram yeri varsa, çocuklar bayram yerine giderek eğlenir.</a:t>
            </a:r>
          </a:p>
          <a:p>
            <a:pPr lvl="0" algn="just">
              <a:lnSpc>
                <a:spcPct val="170000"/>
              </a:lnSpc>
              <a:spcBef>
                <a:spcPts val="0"/>
              </a:spcBef>
              <a:buClr>
                <a:srgbClr val="FE8637"/>
              </a:buClr>
            </a:pPr>
            <a:r>
              <a:rPr lang="tr-TR" sz="2000" dirty="0">
                <a:solidFill>
                  <a:prstClr val="black"/>
                </a:solidFill>
              </a:rPr>
              <a:t>Kurban Bayramı’ndaki bütün bu uygulamaların yanı sıra, bazı uygulamaların ise eskiden yapılıp, günümüzde yapılmadığını görmekteyiz. Kurban Bayramı’nda kurban edilecek koçlara kına yakılması, koçların gelin telleri, kurdele ile süslenmesi, kurban kimin adına kesilecekse, o kişinin oruç tutması, kurulan bayram yerlerinde çocukların eğlenmesi gibi uygulamaların giderek zayıfladığını, hatta görülmediğini söyleyebilmek mümkündür</a:t>
            </a:r>
          </a:p>
          <a:p>
            <a:endParaRPr lang="tr-TR" dirty="0"/>
          </a:p>
        </p:txBody>
      </p:sp>
    </p:spTree>
    <p:extLst>
      <p:ext uri="{BB962C8B-B14F-4D97-AF65-F5344CB8AC3E}">
        <p14:creationId xmlns:p14="http://schemas.microsoft.com/office/powerpoint/2010/main" val="767366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346050"/>
          </a:xfrm>
        </p:spPr>
        <p:txBody>
          <a:bodyPr>
            <a:normAutofit fontScale="90000"/>
          </a:bodyPr>
          <a:lstStyle/>
          <a:p>
            <a:pPr algn="ctr"/>
            <a:r>
              <a:rPr lang="tr-TR" dirty="0"/>
              <a:t>c</a:t>
            </a:r>
            <a:r>
              <a:rPr lang="tr-TR" dirty="0" smtClean="0"/>
              <a:t>) KANDİLLER</a:t>
            </a:r>
            <a:endParaRPr lang="tr-TR" dirty="0"/>
          </a:p>
        </p:txBody>
      </p:sp>
      <p:sp>
        <p:nvSpPr>
          <p:cNvPr id="3" name="İçerik Yer Tutucusu 2"/>
          <p:cNvSpPr>
            <a:spLocks noGrp="1"/>
          </p:cNvSpPr>
          <p:nvPr>
            <p:ph sz="quarter" idx="1"/>
          </p:nvPr>
        </p:nvSpPr>
        <p:spPr>
          <a:xfrm>
            <a:off x="179512" y="908720"/>
            <a:ext cx="4968552" cy="5565232"/>
          </a:xfrm>
        </p:spPr>
        <p:txBody>
          <a:bodyPr/>
          <a:lstStyle/>
          <a:p>
            <a:pPr algn="just"/>
            <a:r>
              <a:rPr lang="tr-TR" dirty="0" smtClean="0"/>
              <a:t>Kandiller günümüzde bayram olarak kutlanmaktadır. Geleneklere bağlı ailelerde, kandil çöreği yeme «kandiliniz kutlu olsun» diyerek el öpme gelenekleri sürmektedir. Eskiden bu günleri kutlamaya hazırlanma işlemleri ve kandil gecesi şenlikleri çocuk toplulukları için bir bayram anlamı taşırdı.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764704"/>
            <a:ext cx="3600400" cy="424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285362" y="4985853"/>
            <a:ext cx="353511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Osmanlı’da  mübarek gün ve geceler</a:t>
            </a:r>
            <a:endParaRPr lang="tr-TR" dirty="0"/>
          </a:p>
        </p:txBody>
      </p:sp>
    </p:spTree>
    <p:extLst>
      <p:ext uri="{BB962C8B-B14F-4D97-AF65-F5344CB8AC3E}">
        <p14:creationId xmlns:p14="http://schemas.microsoft.com/office/powerpoint/2010/main" val="1943514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8531"/>
            <a:ext cx="8229600" cy="562074"/>
          </a:xfrm>
        </p:spPr>
        <p:txBody>
          <a:bodyPr>
            <a:normAutofit fontScale="90000"/>
          </a:bodyPr>
          <a:lstStyle/>
          <a:p>
            <a:r>
              <a:rPr lang="tr-TR" dirty="0" smtClean="0"/>
              <a:t>d) </a:t>
            </a:r>
            <a:r>
              <a:rPr lang="tr-TR" sz="3600" b="1" dirty="0" smtClean="0"/>
              <a:t>KUTSAL AYLAR VE GÜNLER </a:t>
            </a:r>
            <a:endParaRPr lang="tr-TR" sz="3600" b="1" dirty="0"/>
          </a:p>
        </p:txBody>
      </p:sp>
      <p:sp>
        <p:nvSpPr>
          <p:cNvPr id="3" name="İçerik Yer Tutucusu 2"/>
          <p:cNvSpPr>
            <a:spLocks noGrp="1"/>
          </p:cNvSpPr>
          <p:nvPr>
            <p:ph sz="quarter" idx="1"/>
          </p:nvPr>
        </p:nvSpPr>
        <p:spPr>
          <a:xfrm>
            <a:off x="0" y="620688"/>
            <a:ext cx="5436096" cy="6237312"/>
          </a:xfrm>
        </p:spPr>
        <p:txBody>
          <a:bodyPr>
            <a:normAutofit fontScale="70000" lnSpcReduction="20000"/>
          </a:bodyPr>
          <a:lstStyle/>
          <a:p>
            <a:pPr algn="just">
              <a:lnSpc>
                <a:spcPct val="170000"/>
              </a:lnSpc>
              <a:spcBef>
                <a:spcPts val="0"/>
              </a:spcBef>
            </a:pPr>
            <a:r>
              <a:rPr lang="tr-TR" dirty="0" smtClean="0"/>
              <a:t>Ramazan ayı her ne kadar «bayram» diye adlandırılmazsa da hele büyük şehirlerin geleneğinde, kimi yönleriyle bayram nitelikleri gösteren bir dönemdir. Eskiden oruç tutanlar, hele gecelerin kutsal olduğu yaz mevsimine rastlayan ramazanlarda yatıp uyumayıp, sabaha karşı yenen sahur yemeğini beklerlerdi. Böyle olunca da gecenin teravih namazından  sahur zamanı arasındaki süresi türlü eğlencelerle  geçirilirdi. Ramazan gecelerine özgü gösterilerin başında Karagöz, ortaoyunu gelirdi.  Taşra kasaba ve şehirlerinde de, evlerde düzenlenen toplantılardan başka kahvelerde aşıkların çalıp çağırmaları dinlenirdi.  </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620688"/>
            <a:ext cx="3168352" cy="500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459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4788024" cy="6858000"/>
          </a:xfrm>
        </p:spPr>
        <p:txBody>
          <a:bodyPr>
            <a:normAutofit fontScale="77500" lnSpcReduction="20000"/>
          </a:bodyPr>
          <a:lstStyle/>
          <a:p>
            <a:pPr algn="just">
              <a:lnSpc>
                <a:spcPct val="170000"/>
              </a:lnSpc>
              <a:spcBef>
                <a:spcPts val="0"/>
              </a:spcBef>
            </a:pPr>
            <a:r>
              <a:rPr lang="tr-TR" dirty="0"/>
              <a:t>Ramazan-Davulcu Manileri Genç kız toplantılarında maniler, evlilik niyet ve temennisi üzerine duygu ve düşünceleri bir deyişle dile getirmek ve hoşça vakit geçirmek için söylenir. Maniler yoluyla açığa vurulmayan </a:t>
            </a:r>
            <a:r>
              <a:rPr lang="tr-TR" dirty="0" smtClean="0"/>
              <a:t>kız erkek </a:t>
            </a:r>
            <a:r>
              <a:rPr lang="tr-TR" dirty="0"/>
              <a:t>arkadaşlığı öğrenilmeye çalışılır. Kızlar beğendiklerini sezdirir. Evlilikte aranılan özellikler dışa vurulur. Anlamazdan gelen delikanlıya sitem edilir. Bazen de delikanlıyı beğenmediklerini söylerler. Davulumun ipi koptu </a:t>
            </a:r>
            <a:endParaRPr lang="tr-TR" dirty="0" smtClean="0"/>
          </a:p>
          <a:p>
            <a:pPr marL="0" indent="0" algn="just">
              <a:lnSpc>
                <a:spcPct val="170000"/>
              </a:lnSpc>
              <a:spcBef>
                <a:spcPts val="0"/>
              </a:spcBef>
              <a:buNone/>
            </a:pPr>
            <a:r>
              <a:rPr lang="tr-TR" dirty="0" smtClean="0"/>
              <a:t>Çocuklar </a:t>
            </a:r>
            <a:r>
              <a:rPr lang="tr-TR" dirty="0"/>
              <a:t>neden korktu </a:t>
            </a:r>
            <a:endParaRPr lang="tr-TR" dirty="0" smtClean="0"/>
          </a:p>
          <a:p>
            <a:pPr marL="0" indent="0" algn="just">
              <a:lnSpc>
                <a:spcPct val="170000"/>
              </a:lnSpc>
              <a:spcBef>
                <a:spcPts val="0"/>
              </a:spcBef>
              <a:buNone/>
            </a:pPr>
            <a:r>
              <a:rPr lang="tr-TR" dirty="0" smtClean="0"/>
              <a:t>Şu </a:t>
            </a:r>
            <a:r>
              <a:rPr lang="tr-TR" dirty="0"/>
              <a:t>sokaktan geçerken </a:t>
            </a:r>
            <a:endParaRPr lang="tr-TR" dirty="0" smtClean="0"/>
          </a:p>
          <a:p>
            <a:pPr marL="0" indent="0" algn="just">
              <a:lnSpc>
                <a:spcPct val="170000"/>
              </a:lnSpc>
              <a:spcBef>
                <a:spcPts val="0"/>
              </a:spcBef>
              <a:buNone/>
            </a:pPr>
            <a:r>
              <a:rPr lang="tr-TR" dirty="0" smtClean="0"/>
              <a:t>Burnuma </a:t>
            </a:r>
            <a:r>
              <a:rPr lang="tr-TR" dirty="0"/>
              <a:t>börek </a:t>
            </a:r>
            <a:r>
              <a:rPr lang="tr-TR" dirty="0">
                <a:solidFill>
                  <a:srgbClr val="FF0000"/>
                </a:solidFill>
              </a:rPr>
              <a:t>koktu</a:t>
            </a:r>
            <a:r>
              <a:rPr lang="tr-TR" dirty="0"/>
              <a:t> ( Artun, 2000:234)</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6632"/>
            <a:ext cx="3888432"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201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r>
              <a:rPr lang="tr-TR" dirty="0" smtClean="0"/>
              <a:t>3.  MİLLİ BAYRAMLAR</a:t>
            </a:r>
            <a:endParaRPr lang="tr-TR" dirty="0"/>
          </a:p>
        </p:txBody>
      </p:sp>
      <p:sp>
        <p:nvSpPr>
          <p:cNvPr id="3" name="İçerik Yer Tutucusu 2"/>
          <p:cNvSpPr>
            <a:spLocks noGrp="1"/>
          </p:cNvSpPr>
          <p:nvPr>
            <p:ph sz="quarter" idx="1"/>
          </p:nvPr>
        </p:nvSpPr>
        <p:spPr>
          <a:xfrm>
            <a:off x="0" y="692696"/>
            <a:ext cx="9144000" cy="6165304"/>
          </a:xfrm>
        </p:spPr>
        <p:txBody>
          <a:bodyPr>
            <a:normAutofit fontScale="92500"/>
          </a:bodyPr>
          <a:lstStyle/>
          <a:p>
            <a:pPr algn="just">
              <a:lnSpc>
                <a:spcPct val="170000"/>
              </a:lnSpc>
              <a:spcBef>
                <a:spcPts val="0"/>
              </a:spcBef>
            </a:pPr>
            <a:r>
              <a:rPr lang="tr-TR" dirty="0" smtClean="0"/>
              <a:t>Şehir ve kasabalarda bir şenlik havası içinde kutlanan milli bayramların  (30 Ağustos Cumhuriyet Bayramı…), askeri geçitler , fener alayları, vb. «resmi» gösterilerde geleneksel tek öge </a:t>
            </a:r>
            <a:r>
              <a:rPr lang="tr-TR" dirty="0" err="1" smtClean="0"/>
              <a:t>seymenler</a:t>
            </a:r>
            <a:r>
              <a:rPr lang="tr-TR" dirty="0" smtClean="0"/>
              <a:t>, zeybekler vb. gibi bugün artık yaşamayan eski kuruluşlar temsilcilerinin özel kıyafetleriyle katılmalarıdır. Ama bu bayramlar vesilesiyle resmi gösteriler bittikten sonra, kimi yerlerde geç vakitlere kadar, işçilerin, esnafın kendi aralarında hükümet ya da belediye meydanında düzenledikleri </a:t>
            </a:r>
            <a:r>
              <a:rPr lang="tr-TR" dirty="0" smtClean="0"/>
              <a:t>eğlenceler, </a:t>
            </a:r>
            <a:r>
              <a:rPr lang="tr-TR" dirty="0" smtClean="0"/>
              <a:t>bu şenliklere öteki bayramların yerli renklerini verir. Eğlenceler en çok davul zurna takımlarının </a:t>
            </a:r>
            <a:r>
              <a:rPr lang="tr-TR" dirty="0" err="1" smtClean="0"/>
              <a:t>katıması</a:t>
            </a:r>
            <a:r>
              <a:rPr lang="tr-TR" dirty="0" smtClean="0"/>
              <a:t> ile canlandırılan oyun toplantılarıdır. </a:t>
            </a:r>
          </a:p>
        </p:txBody>
      </p:sp>
    </p:spTree>
    <p:extLst>
      <p:ext uri="{BB962C8B-B14F-4D97-AF65-F5344CB8AC3E}">
        <p14:creationId xmlns:p14="http://schemas.microsoft.com/office/powerpoint/2010/main" val="19202454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126163"/>
          </a:xfrm>
        </p:spPr>
        <p:txBody>
          <a:bodyPr>
            <a:normAutofit lnSpcReduction="10000"/>
          </a:bodyPr>
          <a:lstStyle/>
          <a:p>
            <a:pPr marL="0" indent="0" algn="just">
              <a:lnSpc>
                <a:spcPct val="150000"/>
              </a:lnSpc>
              <a:spcBef>
                <a:spcPts val="0"/>
              </a:spcBef>
              <a:buNone/>
            </a:pPr>
            <a:r>
              <a:rPr lang="tr-TR" dirty="0" smtClean="0">
                <a:solidFill>
                  <a:srgbClr val="000000"/>
                </a:solidFill>
              </a:rPr>
              <a:t>	29 </a:t>
            </a:r>
            <a:r>
              <a:rPr lang="tr-TR" dirty="0">
                <a:solidFill>
                  <a:srgbClr val="000000"/>
                </a:solidFill>
              </a:rPr>
              <a:t>Ekim Cumhuriyet Bayramı, 23 Nisan Ulusal Egemenlik ve Çocuk Bayramı, 19 Mayıs </a:t>
            </a:r>
            <a:r>
              <a:rPr lang="tr-TR" dirty="0" err="1">
                <a:solidFill>
                  <a:srgbClr val="000000"/>
                </a:solidFill>
              </a:rPr>
              <a:t>Atatürk‟ü</a:t>
            </a:r>
            <a:r>
              <a:rPr lang="tr-TR" dirty="0">
                <a:solidFill>
                  <a:srgbClr val="000000"/>
                </a:solidFill>
              </a:rPr>
              <a:t> Anma, Gençlik ve Spor Bayramı, 30 Ağustos Zafer Bayramı ulusumuzun milli, resmi gün ve </a:t>
            </a:r>
            <a:r>
              <a:rPr lang="tr-TR" dirty="0" smtClean="0">
                <a:solidFill>
                  <a:srgbClr val="000000"/>
                </a:solidFill>
              </a:rPr>
              <a:t>bayramlarıdır.</a:t>
            </a:r>
          </a:p>
          <a:p>
            <a:pPr marL="0" indent="0" algn="just">
              <a:lnSpc>
                <a:spcPct val="150000"/>
              </a:lnSpc>
              <a:spcBef>
                <a:spcPts val="0"/>
              </a:spcBef>
              <a:buNone/>
            </a:pPr>
            <a:r>
              <a:rPr lang="tr-TR" dirty="0" smtClean="0"/>
              <a:t>	Milli bayramın yaklaşmasıyla </a:t>
            </a:r>
            <a:r>
              <a:rPr lang="tr-TR" dirty="0"/>
              <a:t>okullarda </a:t>
            </a:r>
            <a:r>
              <a:rPr lang="tr-TR" dirty="0" smtClean="0"/>
              <a:t>süsleme çalışmaları hız kazanır</a:t>
            </a:r>
            <a:r>
              <a:rPr lang="tr-TR" dirty="0"/>
              <a:t>. Her yer renkli </a:t>
            </a:r>
            <a:r>
              <a:rPr lang="tr-TR" dirty="0" smtClean="0"/>
              <a:t>kağıtlardan yapılan süsler </a:t>
            </a:r>
            <a:r>
              <a:rPr lang="tr-TR" dirty="0"/>
              <a:t>ve </a:t>
            </a:r>
            <a:r>
              <a:rPr lang="tr-TR" dirty="0" smtClean="0"/>
              <a:t>Türk bayraklarıyla süslenir. </a:t>
            </a:r>
            <a:r>
              <a:rPr lang="tr-TR" dirty="0"/>
              <a:t>Okul </a:t>
            </a:r>
            <a:r>
              <a:rPr lang="tr-TR" dirty="0" smtClean="0"/>
              <a:t>binasına Türk bayrak.., Atatürk </a:t>
            </a:r>
            <a:r>
              <a:rPr lang="tr-TR" dirty="0"/>
              <a:t>portresi </a:t>
            </a:r>
            <a:r>
              <a:rPr lang="tr-TR" dirty="0" smtClean="0"/>
              <a:t>asılır</a:t>
            </a:r>
            <a:r>
              <a:rPr lang="tr-TR" dirty="0"/>
              <a:t>. </a:t>
            </a:r>
            <a:r>
              <a:rPr lang="tr-TR" dirty="0" smtClean="0"/>
              <a:t>Günler öncesinden </a:t>
            </a:r>
            <a:r>
              <a:rPr lang="tr-TR" dirty="0"/>
              <a:t>okullarda bir </a:t>
            </a:r>
            <a:r>
              <a:rPr lang="tr-TR" dirty="0" smtClean="0"/>
              <a:t>şenlik havası oluşturulur</a:t>
            </a:r>
            <a:r>
              <a:rPr lang="tr-TR" dirty="0"/>
              <a:t>. Milli </a:t>
            </a:r>
            <a:r>
              <a:rPr lang="tr-TR" dirty="0" smtClean="0"/>
              <a:t>bayramın olduğu gün </a:t>
            </a:r>
            <a:r>
              <a:rPr lang="tr-TR" dirty="0"/>
              <a:t>okullarda kutlama program. sunulur. Bu programa okul </a:t>
            </a:r>
            <a:r>
              <a:rPr lang="tr-TR" dirty="0" smtClean="0"/>
              <a:t>çevresindeki </a:t>
            </a:r>
            <a:r>
              <a:rPr lang="tr-TR" dirty="0"/>
              <a:t>ailelerde </a:t>
            </a:r>
            <a:r>
              <a:rPr lang="tr-TR" dirty="0" smtClean="0"/>
              <a:t>katılır</a:t>
            </a:r>
            <a:r>
              <a:rPr lang="tr-TR" dirty="0"/>
              <a:t>. Programda dans </a:t>
            </a:r>
            <a:r>
              <a:rPr lang="tr-TR" dirty="0" smtClean="0"/>
              <a:t>gösterileri, </a:t>
            </a:r>
            <a:r>
              <a:rPr lang="tr-TR" dirty="0"/>
              <a:t>piyesler, </a:t>
            </a:r>
            <a:r>
              <a:rPr lang="tr-TR" dirty="0" smtClean="0"/>
              <a:t>şiirler sunulur.</a:t>
            </a:r>
            <a:endParaRPr lang="tr-TR" dirty="0"/>
          </a:p>
        </p:txBody>
      </p:sp>
    </p:spTree>
    <p:extLst>
      <p:ext uri="{BB962C8B-B14F-4D97-AF65-F5344CB8AC3E}">
        <p14:creationId xmlns:p14="http://schemas.microsoft.com/office/powerpoint/2010/main" val="2408709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836712"/>
          </a:xfrm>
        </p:spPr>
        <p:txBody>
          <a:bodyPr>
            <a:noAutofit/>
          </a:bodyPr>
          <a:lstStyle/>
          <a:p>
            <a:r>
              <a:rPr lang="tr-TR" sz="2400" b="1" dirty="0" smtClean="0"/>
              <a:t>B) TÖRENLER</a:t>
            </a:r>
            <a:br>
              <a:rPr lang="tr-TR" sz="2400" b="1" dirty="0" smtClean="0"/>
            </a:br>
            <a:r>
              <a:rPr lang="tr-TR" sz="2400" b="1" dirty="0" smtClean="0"/>
              <a:t>1. DİNİ - MİLLİ KÖKENLİ TÖRENLER</a:t>
            </a:r>
            <a:endParaRPr lang="tr-TR" sz="2400" b="1" dirty="0"/>
          </a:p>
        </p:txBody>
      </p:sp>
      <p:sp>
        <p:nvSpPr>
          <p:cNvPr id="3" name="İçerik Yer Tutucusu 2"/>
          <p:cNvSpPr>
            <a:spLocks noGrp="1"/>
          </p:cNvSpPr>
          <p:nvPr>
            <p:ph sz="quarter" idx="1"/>
          </p:nvPr>
        </p:nvSpPr>
        <p:spPr>
          <a:xfrm>
            <a:off x="0" y="908720"/>
            <a:ext cx="5940152" cy="5949280"/>
          </a:xfrm>
        </p:spPr>
        <p:txBody>
          <a:bodyPr>
            <a:normAutofit fontScale="85000" lnSpcReduction="20000"/>
          </a:bodyPr>
          <a:lstStyle/>
          <a:p>
            <a:pPr marL="0" indent="0" algn="just">
              <a:lnSpc>
                <a:spcPct val="160000"/>
              </a:lnSpc>
              <a:spcBef>
                <a:spcPts val="0"/>
              </a:spcBef>
              <a:buNone/>
            </a:pPr>
            <a:r>
              <a:rPr lang="tr-TR" dirty="0" smtClean="0"/>
              <a:t>a) Sünnet Törenleri</a:t>
            </a:r>
          </a:p>
          <a:p>
            <a:pPr marL="0" indent="0" algn="just">
              <a:lnSpc>
                <a:spcPct val="160000"/>
              </a:lnSpc>
              <a:spcBef>
                <a:spcPts val="0"/>
              </a:spcBef>
              <a:buNone/>
            </a:pPr>
            <a:r>
              <a:rPr lang="tr-TR" dirty="0"/>
              <a:t>	</a:t>
            </a:r>
            <a:r>
              <a:rPr lang="tr-TR" dirty="0" smtClean="0">
                <a:solidFill>
                  <a:srgbClr val="2C2F34"/>
                </a:solidFill>
              </a:rPr>
              <a:t>Sünnet</a:t>
            </a:r>
            <a:r>
              <a:rPr lang="tr-TR" dirty="0">
                <a:solidFill>
                  <a:srgbClr val="2C2F34"/>
                </a:solidFill>
              </a:rPr>
              <a:t> Arapça kökenli bir kelime olup sözlük anlamı olarak</a:t>
            </a:r>
            <a:r>
              <a:rPr lang="tr-TR" b="1" dirty="0">
                <a:solidFill>
                  <a:srgbClr val="2C2F34"/>
                </a:solidFill>
              </a:rPr>
              <a:t> “tarz, yol, prensip”</a:t>
            </a:r>
            <a:r>
              <a:rPr lang="tr-TR" dirty="0">
                <a:solidFill>
                  <a:srgbClr val="2C2F34"/>
                </a:solidFill>
              </a:rPr>
              <a:t> anlamlarına gelmektedir.</a:t>
            </a:r>
          </a:p>
          <a:p>
            <a:pPr marL="0" indent="0" algn="just">
              <a:lnSpc>
                <a:spcPct val="160000"/>
              </a:lnSpc>
              <a:spcBef>
                <a:spcPts val="0"/>
              </a:spcBef>
              <a:buNone/>
            </a:pPr>
            <a:r>
              <a:rPr lang="tr-TR" dirty="0" smtClean="0">
                <a:solidFill>
                  <a:srgbClr val="2C2F34"/>
                </a:solidFill>
              </a:rPr>
              <a:t>	Sünnet kelimesinin sözlük anlamı «1. Hz. Muhammed’in Müslümanlarca uyulması gerekli sayılan davranışları ve herhangi bir konuda söylemiş olduğu söz. </a:t>
            </a:r>
            <a:r>
              <a:rPr lang="tr-TR" dirty="0" smtClean="0"/>
              <a:t>2. (Erkek çocukta) Erkeklik organının ucundaki derinin çepeçevre kesilmesi, 3. Sünnet düğünüdür. </a:t>
            </a:r>
          </a:p>
          <a:p>
            <a:pPr marL="0" indent="0" algn="just">
              <a:lnSpc>
                <a:spcPct val="160000"/>
              </a:lnSpc>
              <a:spcBef>
                <a:spcPts val="0"/>
              </a:spcBef>
              <a:buNone/>
            </a:pPr>
            <a:r>
              <a:rPr lang="tr-TR" dirty="0" smtClean="0">
                <a:solidFill>
                  <a:srgbClr val="2C2F34"/>
                </a:solidFill>
              </a:rPr>
              <a:t>Sünnetin hem dini hem de bilimsel yönü bulunmaktadır. Sünnetin çocukluk döneminde yapılması tavsiye edilmiştir.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829680"/>
            <a:ext cx="3203848" cy="5949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884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 BAYRAMLAR </a:t>
            </a:r>
            <a:endParaRPr lang="tr-TR" dirty="0"/>
          </a:p>
        </p:txBody>
      </p:sp>
      <p:sp>
        <p:nvSpPr>
          <p:cNvPr id="3" name="İçerik Yer Tutucusu 2"/>
          <p:cNvSpPr>
            <a:spLocks noGrp="1"/>
          </p:cNvSpPr>
          <p:nvPr>
            <p:ph sz="quarter" idx="1"/>
          </p:nvPr>
        </p:nvSpPr>
        <p:spPr>
          <a:xfrm>
            <a:off x="457200" y="1600200"/>
            <a:ext cx="8363272" cy="4873752"/>
          </a:xfrm>
        </p:spPr>
        <p:txBody>
          <a:bodyPr>
            <a:normAutofit lnSpcReduction="10000"/>
          </a:bodyPr>
          <a:lstStyle/>
          <a:p>
            <a:pPr algn="just">
              <a:lnSpc>
                <a:spcPct val="170000"/>
              </a:lnSpc>
              <a:spcBef>
                <a:spcPts val="0"/>
              </a:spcBef>
            </a:pPr>
            <a:r>
              <a:rPr lang="tr-TR" b="0" i="0" dirty="0" smtClean="0">
                <a:solidFill>
                  <a:srgbClr val="FF0000"/>
                </a:solidFill>
                <a:effectLst/>
                <a:latin typeface="arial"/>
              </a:rPr>
              <a:t>Bayram</a:t>
            </a:r>
            <a:r>
              <a:rPr lang="tr-TR" b="0" i="0" dirty="0" smtClean="0">
                <a:solidFill>
                  <a:srgbClr val="222222"/>
                </a:solidFill>
                <a:effectLst/>
                <a:latin typeface="arial"/>
              </a:rPr>
              <a:t> ,»1. </a:t>
            </a:r>
            <a:r>
              <a:rPr lang="tr-TR" dirty="0">
                <a:solidFill>
                  <a:srgbClr val="222222"/>
                </a:solidFill>
                <a:latin typeface="arial"/>
              </a:rPr>
              <a:t>M</a:t>
            </a:r>
            <a:r>
              <a:rPr lang="tr-TR" dirty="0" smtClean="0">
                <a:solidFill>
                  <a:srgbClr val="222222"/>
                </a:solidFill>
                <a:latin typeface="arial"/>
              </a:rPr>
              <a:t>illi</a:t>
            </a:r>
            <a:r>
              <a:rPr lang="es-ES" b="0" i="0" dirty="0" smtClean="0">
                <a:solidFill>
                  <a:srgbClr val="222222"/>
                </a:solidFill>
                <a:effectLst/>
                <a:latin typeface="arial"/>
              </a:rPr>
              <a:t> </a:t>
            </a:r>
            <a:r>
              <a:rPr lang="tr-TR" b="0" i="0" dirty="0" smtClean="0">
                <a:solidFill>
                  <a:srgbClr val="222222"/>
                </a:solidFill>
                <a:effectLst/>
                <a:latin typeface="arial"/>
              </a:rPr>
              <a:t>ve </a:t>
            </a:r>
            <a:r>
              <a:rPr lang="es-ES" b="0" i="0" dirty="0" smtClean="0">
                <a:solidFill>
                  <a:srgbClr val="222222"/>
                </a:solidFill>
                <a:effectLst/>
                <a:latin typeface="arial"/>
              </a:rPr>
              <a:t>din</a:t>
            </a:r>
            <a:r>
              <a:rPr lang="tr-TR" b="0" i="0" dirty="0" smtClean="0">
                <a:solidFill>
                  <a:srgbClr val="222222"/>
                </a:solidFill>
                <a:effectLst/>
                <a:latin typeface="arial"/>
              </a:rPr>
              <a:t>i bakımından </a:t>
            </a:r>
            <a:r>
              <a:rPr lang="es-ES" b="0" i="0" dirty="0" smtClean="0">
                <a:solidFill>
                  <a:srgbClr val="222222"/>
                </a:solidFill>
                <a:effectLst/>
                <a:latin typeface="arial"/>
              </a:rPr>
              <a:t> önemi olan</a:t>
            </a:r>
            <a:r>
              <a:rPr lang="tr-TR" b="0" i="0" dirty="0" smtClean="0">
                <a:solidFill>
                  <a:srgbClr val="222222"/>
                </a:solidFill>
                <a:effectLst/>
                <a:latin typeface="arial"/>
              </a:rPr>
              <a:t> ve kutlanan gün veya günler. </a:t>
            </a:r>
            <a:r>
              <a:rPr lang="es-ES" b="0" i="0" dirty="0" smtClean="0">
                <a:solidFill>
                  <a:srgbClr val="222222"/>
                </a:solidFill>
                <a:effectLst/>
                <a:latin typeface="arial"/>
              </a:rPr>
              <a:t> kutsal sayılan ve ulusça kutlanan gün.</a:t>
            </a:r>
            <a:r>
              <a:rPr lang="tr-TR" b="0" i="0" dirty="0" smtClean="0">
                <a:solidFill>
                  <a:srgbClr val="222222"/>
                </a:solidFill>
                <a:effectLst/>
                <a:latin typeface="arial"/>
              </a:rPr>
              <a:t> 2. Sevinç, 3. Özel olarak kutlanan gün» anlamına gelmektedir. </a:t>
            </a:r>
          </a:p>
          <a:p>
            <a:pPr algn="just">
              <a:lnSpc>
                <a:spcPct val="170000"/>
              </a:lnSpc>
              <a:spcBef>
                <a:spcPts val="0"/>
              </a:spcBef>
            </a:pPr>
            <a:r>
              <a:rPr lang="tr-TR" dirty="0" smtClean="0">
                <a:solidFill>
                  <a:srgbClr val="FF0000"/>
                </a:solidFill>
                <a:latin typeface="arial"/>
              </a:rPr>
              <a:t>Tören </a:t>
            </a:r>
            <a:r>
              <a:rPr lang="tr-TR" dirty="0" smtClean="0">
                <a:solidFill>
                  <a:srgbClr val="222222"/>
                </a:solidFill>
                <a:latin typeface="arial"/>
              </a:rPr>
              <a:t>ise, «Bir toplulukta, </a:t>
            </a:r>
            <a:r>
              <a:rPr lang="tr-TR" dirty="0" err="1" smtClean="0">
                <a:solidFill>
                  <a:srgbClr val="222222"/>
                </a:solidFill>
                <a:latin typeface="arial"/>
              </a:rPr>
              <a:t>üyellerin</a:t>
            </a:r>
            <a:r>
              <a:rPr lang="tr-TR" dirty="0" smtClean="0">
                <a:solidFill>
                  <a:srgbClr val="222222"/>
                </a:solidFill>
                <a:latin typeface="arial"/>
              </a:rPr>
              <a:t> belli bir olayı, kişiyi veya değeri ayırt edip sembolleştirmesi, bunların anlam ve öneminin güçlendirilmesi gibi amaçlarla düzenlenen hareket dizisi, merasim» anlamına gelmektedir.  </a:t>
            </a:r>
            <a:r>
              <a:rPr lang="tr-TR" b="0" i="0" dirty="0" smtClean="0">
                <a:solidFill>
                  <a:srgbClr val="222222"/>
                </a:solidFill>
                <a:effectLst/>
                <a:latin typeface="arial"/>
              </a:rPr>
              <a:t> </a:t>
            </a:r>
            <a:endParaRPr lang="tr-TR" dirty="0"/>
          </a:p>
        </p:txBody>
      </p:sp>
    </p:spTree>
    <p:extLst>
      <p:ext uri="{BB962C8B-B14F-4D97-AF65-F5344CB8AC3E}">
        <p14:creationId xmlns:p14="http://schemas.microsoft.com/office/powerpoint/2010/main" val="2822487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692696"/>
          </a:xfrm>
        </p:spPr>
        <p:txBody>
          <a:bodyPr>
            <a:noAutofit/>
          </a:bodyPr>
          <a:lstStyle/>
          <a:p>
            <a:r>
              <a:rPr lang="tr-TR" sz="2400" dirty="0" smtClean="0"/>
              <a:t>1. Sünnet Çocuğunun Yaşı ve Sünnet Zamanı</a:t>
            </a:r>
            <a:endParaRPr lang="tr-TR" sz="2400" dirty="0"/>
          </a:p>
        </p:txBody>
      </p:sp>
      <p:sp>
        <p:nvSpPr>
          <p:cNvPr id="3" name="İçerik Yer Tutucusu 2"/>
          <p:cNvSpPr>
            <a:spLocks noGrp="1"/>
          </p:cNvSpPr>
          <p:nvPr>
            <p:ph sz="quarter" idx="1"/>
          </p:nvPr>
        </p:nvSpPr>
        <p:spPr>
          <a:xfrm>
            <a:off x="0" y="692696"/>
            <a:ext cx="9144000" cy="6165304"/>
          </a:xfrm>
        </p:spPr>
        <p:txBody>
          <a:bodyPr>
            <a:normAutofit fontScale="70000" lnSpcReduction="20000"/>
          </a:bodyPr>
          <a:lstStyle/>
          <a:p>
            <a:pPr algn="just">
              <a:lnSpc>
                <a:spcPct val="160000"/>
              </a:lnSpc>
              <a:spcBef>
                <a:spcPts val="0"/>
              </a:spcBef>
            </a:pPr>
            <a:r>
              <a:rPr lang="tr-TR" dirty="0"/>
              <a:t>S</a:t>
            </a:r>
            <a:r>
              <a:rPr lang="tr-TR" dirty="0" smtClean="0"/>
              <a:t>ünnet çocuğunun yaşı ve sünnet töreninin zamanı konusunda kesin bir kural yoktur. </a:t>
            </a:r>
            <a:r>
              <a:rPr lang="tr-TR" dirty="0"/>
              <a:t>Ç</a:t>
            </a:r>
            <a:r>
              <a:rPr lang="tr-TR" dirty="0" smtClean="0"/>
              <a:t>ocuklar genellikle okul çağına yakın veya ilkokul yıllarında ergenlik çağına girmeden sünnet edilmektedirler. Son yıllarda büyük kentlerde kimi aileler çocuklarını bilinçli acı çekmesini ve korkmasını önlemek için doğumdan hemen sonra hastanede sünnet ettirmektedirler. Bu tür erken sünnet uygulamasına geleneksel kesimde rastlanmamaktadır.  </a:t>
            </a:r>
          </a:p>
          <a:p>
            <a:pPr algn="just">
              <a:lnSpc>
                <a:spcPct val="160000"/>
              </a:lnSpc>
              <a:spcBef>
                <a:spcPts val="0"/>
              </a:spcBef>
            </a:pPr>
            <a:r>
              <a:rPr lang="tr-TR" dirty="0" smtClean="0"/>
              <a:t>Toplumumuzda, aileler çocuklarının sünnet olmasına son derece önem verdikleri için sünnet törenlerini bir bayram ve şölen havasında gerçekleştirirler. Dost, akraba ve komşular sünnete katılarak sünnet olan çocuğa takı takarlar. Bu arada tören sahipleri de misafirlere çeşitli ikramlarda bulunurlar.  Sünnet düğünleri gösterişli yapılmaktadır.  Bazen düğünler bir iki gün sürebilir. Müzikli, davul-zurna çalınır. Düğüne gelenler çalgıcılara bahşiş verirler. Bazı düğünler hem yemekli hem içkili olur. </a:t>
            </a:r>
          </a:p>
          <a:p>
            <a:pPr algn="just">
              <a:lnSpc>
                <a:spcPct val="160000"/>
              </a:lnSpc>
              <a:spcBef>
                <a:spcPts val="0"/>
              </a:spcBef>
            </a:pPr>
            <a:r>
              <a:rPr lang="tr-TR" dirty="0" smtClean="0"/>
              <a:t>Sünnet zamanı ve mevsimi olarak daha çok ilkbahar, yaz ve sonbahar mevsimi tercih edilmektedir.  Günümüzde özellikle kentlerde sünnet düğünü için Cumartesi ve Pazar günleri seçilmektedir. Geçmişte Cuma günlerinin tatil olması ve Cuma gününün uğurlu sayılması nedeniyle sünnetler daha çok Perşembe gününden başlardı. </a:t>
            </a:r>
            <a:endParaRPr lang="tr-TR" dirty="0"/>
          </a:p>
        </p:txBody>
      </p:sp>
    </p:spTree>
    <p:extLst>
      <p:ext uri="{BB962C8B-B14F-4D97-AF65-F5344CB8AC3E}">
        <p14:creationId xmlns:p14="http://schemas.microsoft.com/office/powerpoint/2010/main" val="2403898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036496" cy="6741368"/>
          </a:xfrm>
        </p:spPr>
        <p:txBody>
          <a:bodyPr>
            <a:normAutofit fontScale="85000" lnSpcReduction="10000"/>
          </a:bodyPr>
          <a:lstStyle/>
          <a:p>
            <a:pPr marL="0" indent="0" algn="just">
              <a:lnSpc>
                <a:spcPct val="170000"/>
              </a:lnSpc>
              <a:spcBef>
                <a:spcPts val="0"/>
              </a:spcBef>
              <a:buNone/>
            </a:pPr>
            <a:r>
              <a:rPr lang="tr-TR" dirty="0" smtClean="0"/>
              <a:t>2. Sünnet Töreni Hazırlıkları.  Çocuğun yaşı ve ekonomik durumuna göre her aile kendine sünnet düğünden önce hazırlıklara başlar. ( Çocuğa kıyafet alınması, sünnet yatağının hazırlanması, tören hazırlıkları, yapılacak ikram hazırlıkları vb. aylar önce başlar)</a:t>
            </a:r>
          </a:p>
          <a:p>
            <a:pPr marL="0" indent="0" algn="just">
              <a:lnSpc>
                <a:spcPct val="170000"/>
              </a:lnSpc>
              <a:spcBef>
                <a:spcPts val="0"/>
              </a:spcBef>
              <a:buNone/>
            </a:pPr>
            <a:r>
              <a:rPr lang="tr-TR" dirty="0" smtClean="0"/>
              <a:t>3. Sünnet İşlemi ve Sünnetçi – Sünnet işlemi cinsel organın uç kısmındaki derinin çepeçevre kesilmesinden ibarettir. Çocuk varsa kirvesinin yoksa bir yakının kucağına oturtularak çocuğun bacaklarını iki yana açılması sağlanmakta, Kucağına oturduğu kişi çocuğun kollarını sıkı sıkı tutmaktadır ve bu sırada çocuğu yüreklendirmek amacıyla erkekliği vurgulayıcı sözler söylenir. Samsun yöresinde sünnet yapıldıktan sonra kesilen parça mutlaka toprağa gömülmektedir. Yine buralarda okul kenarına atıldığında okuyacağına ,camiye atıldığında dindar olacağına vb. düşünülür. Doğu tarafında sünnetçiye «abdal» derler.</a:t>
            </a:r>
            <a:endParaRPr lang="tr-TR" dirty="0"/>
          </a:p>
        </p:txBody>
      </p:sp>
    </p:spTree>
    <p:extLst>
      <p:ext uri="{BB962C8B-B14F-4D97-AF65-F5344CB8AC3E}">
        <p14:creationId xmlns:p14="http://schemas.microsoft.com/office/powerpoint/2010/main" val="1828399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20688"/>
          </a:xfrm>
        </p:spPr>
        <p:txBody>
          <a:bodyPr>
            <a:normAutofit fontScale="90000"/>
          </a:bodyPr>
          <a:lstStyle/>
          <a:p>
            <a:r>
              <a:rPr lang="tr-TR" sz="4000" dirty="0" smtClean="0"/>
              <a:t>4. </a:t>
            </a:r>
            <a:r>
              <a:rPr lang="tr-TR" sz="4000" dirty="0" err="1" smtClean="0"/>
              <a:t>Kİrvelİk</a:t>
            </a:r>
            <a:endParaRPr lang="tr-TR" sz="4000" dirty="0"/>
          </a:p>
        </p:txBody>
      </p:sp>
      <p:sp>
        <p:nvSpPr>
          <p:cNvPr id="3" name="İçerik Yer Tutucusu 2"/>
          <p:cNvSpPr>
            <a:spLocks noGrp="1"/>
          </p:cNvSpPr>
          <p:nvPr>
            <p:ph sz="quarter" idx="1"/>
          </p:nvPr>
        </p:nvSpPr>
        <p:spPr>
          <a:xfrm>
            <a:off x="0" y="764704"/>
            <a:ext cx="9144000" cy="6093296"/>
          </a:xfrm>
        </p:spPr>
        <p:txBody>
          <a:bodyPr/>
          <a:lstStyle/>
          <a:p>
            <a:pPr algn="just"/>
            <a:r>
              <a:rPr lang="tr-TR" dirty="0" smtClean="0"/>
              <a:t>Türk halk kültüründe kirvelik, bir erkek çocuğun sünnet töreninin külfet ve masraflarını, başka bir aile büyüğünün üzerine almasıyla iki aile arasında kurulan «hısımlığa» verilen isimdir. Kirvelik geleneği bu geleneği takip eden kişiye pek çok sosyal ve kültürel görevler yükler. Çocuğun akrabaları artık ona kirve diye seslenirler. Kirve çocuğun evlenmesinde, askere gidişinde, her önemli işinde bir baba gibi ilgi gösterir. </a:t>
            </a:r>
            <a:endParaRPr lang="tr-TR" dirty="0"/>
          </a:p>
        </p:txBody>
      </p:sp>
    </p:spTree>
    <p:extLst>
      <p:ext uri="{BB962C8B-B14F-4D97-AF65-F5344CB8AC3E}">
        <p14:creationId xmlns:p14="http://schemas.microsoft.com/office/powerpoint/2010/main" val="852818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764704"/>
          </a:xfrm>
        </p:spPr>
        <p:txBody>
          <a:bodyPr>
            <a:normAutofit/>
          </a:bodyPr>
          <a:lstStyle/>
          <a:p>
            <a:r>
              <a:rPr lang="tr-TR" sz="2800" dirty="0" smtClean="0"/>
              <a:t>b) Asker Uğurlama, Asker Karşılama Törenleri </a:t>
            </a:r>
            <a:endParaRPr lang="tr-TR" sz="2800" dirty="0"/>
          </a:p>
        </p:txBody>
      </p:sp>
      <p:sp>
        <p:nvSpPr>
          <p:cNvPr id="3" name="İçerik Yer Tutucusu 2"/>
          <p:cNvSpPr>
            <a:spLocks noGrp="1"/>
          </p:cNvSpPr>
          <p:nvPr>
            <p:ph sz="quarter" idx="1"/>
          </p:nvPr>
        </p:nvSpPr>
        <p:spPr>
          <a:xfrm>
            <a:off x="0" y="908720"/>
            <a:ext cx="4279210" cy="5760640"/>
          </a:xfrm>
        </p:spPr>
        <p:txBody>
          <a:bodyPr>
            <a:normAutofit fontScale="62500" lnSpcReduction="20000"/>
          </a:bodyPr>
          <a:lstStyle/>
          <a:p>
            <a:pPr marL="0" indent="0" algn="just">
              <a:lnSpc>
                <a:spcPct val="170000"/>
              </a:lnSpc>
              <a:spcBef>
                <a:spcPts val="0"/>
              </a:spcBef>
              <a:buNone/>
            </a:pPr>
            <a:r>
              <a:rPr lang="tr-TR" dirty="0" smtClean="0"/>
              <a:t>	Türk </a:t>
            </a:r>
            <a:r>
              <a:rPr lang="tr-TR" dirty="0"/>
              <a:t>halkı askerliği kutsal bir görev sayar. Askerlik çağına gelmiş delikanlının askere yolcu edilmesi, askerlik dönüşü karşılanması bir gelenektir. Askerlik, delikanlının askere gideceğinin belli olmasından, askere uğurlanmasından, şiirlere konu olmasından, ardından ağıt yakılmasından, gönderdiği mektuplara, karşılanmasına kadar geleneği olan bir geçiş dönemidir. Her törende olduğu gibi askerliğin etrafında da bir âdetler, inanmalar, pratikler zinciri oluşmuştur.</a:t>
            </a:r>
          </a:p>
          <a:p>
            <a:pPr algn="just">
              <a:lnSpc>
                <a:spcPct val="170000"/>
              </a:lnSpc>
              <a:spcBef>
                <a:spcPts val="0"/>
              </a:spcBef>
            </a:pPr>
            <a:endParaRPr lang="tr-TR" dirty="0"/>
          </a:p>
          <a:p>
            <a:pPr marL="0" indent="0" algn="just">
              <a:lnSpc>
                <a:spcPct val="170000"/>
              </a:lnSpc>
              <a:spcBef>
                <a:spcPts val="0"/>
              </a:spcBef>
              <a:buNone/>
            </a:pPr>
            <a:r>
              <a:rPr lang="tr-TR" dirty="0" smtClean="0"/>
              <a:t>	.</a:t>
            </a:r>
            <a:endParaRPr lang="tr-TR"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764704"/>
            <a:ext cx="4788024"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337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4644008" cy="6473952"/>
          </a:xfrm>
        </p:spPr>
        <p:txBody>
          <a:bodyPr/>
          <a:lstStyle/>
          <a:p>
            <a:pPr marL="0" lvl="0" indent="0" algn="just">
              <a:lnSpc>
                <a:spcPct val="170000"/>
              </a:lnSpc>
              <a:spcBef>
                <a:spcPts val="0"/>
              </a:spcBef>
              <a:buClr>
                <a:srgbClr val="FE8637"/>
              </a:buClr>
              <a:buNone/>
            </a:pPr>
            <a:r>
              <a:rPr lang="tr-TR" sz="2000" dirty="0">
                <a:solidFill>
                  <a:prstClr val="black"/>
                </a:solidFill>
              </a:rPr>
              <a:t>Türkiye’de askerliğini yapmamış insan yarım insan sayılır. Askerlik bir eğitim yuvası olarak görülür, insan hayatının bir dönüm noktası olarak kabul edilir. Bu nedenle askere gönderme, karşılama asker mektupları köylerde önemlidir; gururlanılır, ağlanır, uygulanılır.</a:t>
            </a:r>
          </a:p>
          <a:p>
            <a:endParaRPr lang="tr-TR"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
            <a:ext cx="421196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749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85000" lnSpcReduction="10000"/>
          </a:bodyPr>
          <a:lstStyle/>
          <a:p>
            <a:pPr marL="0" indent="0" algn="just">
              <a:lnSpc>
                <a:spcPct val="170000"/>
              </a:lnSpc>
              <a:spcBef>
                <a:spcPts val="0"/>
              </a:spcBef>
              <a:buNone/>
            </a:pPr>
            <a:r>
              <a:rPr lang="tr-TR" dirty="0" smtClean="0">
                <a:solidFill>
                  <a:srgbClr val="000000"/>
                </a:solidFill>
              </a:rPr>
              <a:t>	Köyde </a:t>
            </a:r>
            <a:r>
              <a:rPr lang="tr-TR" dirty="0">
                <a:solidFill>
                  <a:srgbClr val="000000"/>
                </a:solidFill>
              </a:rPr>
              <a:t>gençleri askere uğurlamak önemli bir olaydır. Askere gidecek olan delikanlı askere gitmeden on, </a:t>
            </a:r>
            <a:r>
              <a:rPr lang="tr-TR" dirty="0" smtClean="0">
                <a:solidFill>
                  <a:srgbClr val="000000"/>
                </a:solidFill>
              </a:rPr>
              <a:t>on beş </a:t>
            </a:r>
            <a:r>
              <a:rPr lang="tr-TR" dirty="0">
                <a:solidFill>
                  <a:srgbClr val="000000"/>
                </a:solidFill>
              </a:rPr>
              <a:t>gün önce bütün işlerden el çektirilir. Delikanlı bu süre </a:t>
            </a:r>
            <a:r>
              <a:rPr lang="tr-TR" dirty="0" smtClean="0">
                <a:solidFill>
                  <a:srgbClr val="000000"/>
                </a:solidFill>
              </a:rPr>
              <a:t>dinlenir </a:t>
            </a:r>
            <a:r>
              <a:rPr lang="tr-TR" dirty="0">
                <a:solidFill>
                  <a:srgbClr val="000000"/>
                </a:solidFill>
              </a:rPr>
              <a:t>gezer, eğlenir. Tüm tertipler son günlerinde birbirlerini evlerine davet ederek birbirlerine ziyafet çekerler. Davetlilere çerez ikram edilir, çalıp oynanır. Ailesinin maddi durumu iyi olanlar ise davar kesip mevlit okuturlar. Askere gidecek olan delikanlı askere gitmeden önce bütün akrabalarını ve yakın dostlarını ziyarete gider. Ziyarete çıkmasa bile akraba ve yakın dostlar, genci yemeğe davet ederler. Bu yemeği veda yemeği şeklinde düzenlerler. Ziyaret ettiği akrabalar askere uğurlama sırasında belli bir miktar para verirler. Bu paranın miktarı önemli değildir, önemli olan verilmesidir. Bu bir gelenektir. Delikanlının askere gideceği yerin belli olacağı gün köydeki bütün gençler toplanarak giderler. Askere gidecek genci yalnız bırakmazlar.</a:t>
            </a:r>
            <a:endParaRPr lang="tr-TR" dirty="0"/>
          </a:p>
        </p:txBody>
      </p:sp>
    </p:spTree>
    <p:extLst>
      <p:ext uri="{BB962C8B-B14F-4D97-AF65-F5344CB8AC3E}">
        <p14:creationId xmlns:p14="http://schemas.microsoft.com/office/powerpoint/2010/main" val="2569492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70000" lnSpcReduction="20000"/>
          </a:bodyPr>
          <a:lstStyle/>
          <a:p>
            <a:pPr marL="0" indent="0" algn="just">
              <a:lnSpc>
                <a:spcPct val="170000"/>
              </a:lnSpc>
              <a:spcBef>
                <a:spcPts val="0"/>
              </a:spcBef>
              <a:buNone/>
            </a:pPr>
            <a:r>
              <a:rPr lang="tr-TR" dirty="0" smtClean="0"/>
              <a:t>	Asker </a:t>
            </a:r>
            <a:r>
              <a:rPr lang="tr-TR" dirty="0"/>
              <a:t>adayı yola çıkmadan bir veya iki gün önce davetlilerle birlikte türbe ziyaretine gidilir. Bu ziyaretlere asker adayının götürülüş amacı, askerden sağ salim gelmesi için yardım dilemektir. Delikanlı kurban adar. Bazı aileler kına törenini yönetecek kına bayraktarını çağırır, bayraktar kına yakılırken kına ve asker duası okur.[1] Askere gidecek gencin ailesinin durumu uygunsa mevlit okutur. Mevlit gencin askerliğini kazasız belasız bitirmesi için okutulur. Mevlit sırasında da bu niyetle dualar edilir. Âdete göre bir kurban kesilir. Kesilen kurbandan yemekler yapılır ve gelen misafirlere ikram edilir. Misafirlerle askere gidecek genç ilgilenir. Askere gidecek gencin askere gitmesine bir kaç gün kala sağ serçe parmağına kına yakılır. Halk kültüründe kına yakılması yaygındır. İnanışa göre koçlara yakılan kına, Allah'a kurban etmek için; kızların saçlarına gelinin ellerine yakılan kına, kocasına kurban etmek için; askere gidecek gencin eline yakılan kına, vatana kurban etmek içindir. Kınada davul zurnayla akraba, yakın dostlar ve köyün gençleri eğlenirler. Kınaya gelenler askere gidecek gence hediyeler getirirler. Kınadan sonra askere gidecek genç ve arkadaşları köyde erkeklerin toplu halde bulunduğu yerlere giderek herkesle tek tek vedalaşıp, helallik ister.</a:t>
            </a:r>
          </a:p>
        </p:txBody>
      </p:sp>
    </p:spTree>
    <p:extLst>
      <p:ext uri="{BB962C8B-B14F-4D97-AF65-F5344CB8AC3E}">
        <p14:creationId xmlns:p14="http://schemas.microsoft.com/office/powerpoint/2010/main" val="2951657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70000" lnSpcReduction="20000"/>
          </a:bodyPr>
          <a:lstStyle/>
          <a:p>
            <a:pPr marL="0" indent="0" algn="just">
              <a:lnSpc>
                <a:spcPct val="170000"/>
              </a:lnSpc>
              <a:spcBef>
                <a:spcPts val="0"/>
              </a:spcBef>
              <a:buNone/>
            </a:pPr>
            <a:r>
              <a:rPr lang="tr-TR" dirty="0" smtClean="0"/>
              <a:t>Askere </a:t>
            </a:r>
            <a:r>
              <a:rPr lang="tr-TR" dirty="0"/>
              <a:t>gideceği gün davul zurna getirtilir, Askere gidecek delikanlının arkadaşları evin önünde oynarlar. Evden ayrılırken üç el ateş edilir. Genci şehre götürecek araba gelin arabası gibi süslenir. Oğlanın koluna kırmızı kurdele bağlanır. Genci genellikle akşam gönderirler, otogarda herkes toplanır. Genç ailesi, yakın akrabaları, dostları ve köyün gençleri tarafından davul zurna eşliğinde uğurlanır. Gençler toplu halde halay çekerek genci oynatırlar. </a:t>
            </a:r>
            <a:r>
              <a:rPr lang="tr-TR" dirty="0" smtClean="0"/>
              <a:t>Vedalaşırlarken </a:t>
            </a:r>
            <a:r>
              <a:rPr lang="tr-TR" dirty="0"/>
              <a:t>gencin cebine para veya mendil konur. Delikanlının uzun süre ailesinden uzak kalacağı için her isteği yerine getirilir. Otobüse binmeden önce herkesle vedalaşır. Annesiyle vedalaşırken annesi oğluna simitten bir parça ısırttırır, simidi saklar. Simit evde bir odaya asılarak delikanlı askerden gelene kadar saklanır. Kısmetinin onu geri getireceğine inanılır. Genç askerden döndüğünde simit suda ıslatılarak kuşlar yesin diye atılır. Delikanlı eğer sözlüyse, sözlüsü ona bir mendil hediye eder. Bu dantelli mendili genç kız eliyle işler. Delikanlı bu mendili askerde kesinlikle kullanmaz, askerden geldikten sonra da saklar; bu gelenektir. Askere gidecek gencin durumu iyi değilse köyde para toplanarak gence asker harçlığı verilir.</a:t>
            </a:r>
          </a:p>
        </p:txBody>
      </p:sp>
    </p:spTree>
    <p:extLst>
      <p:ext uri="{BB962C8B-B14F-4D97-AF65-F5344CB8AC3E}">
        <p14:creationId xmlns:p14="http://schemas.microsoft.com/office/powerpoint/2010/main" val="1065604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92500" lnSpcReduction="20000"/>
          </a:bodyPr>
          <a:lstStyle/>
          <a:p>
            <a:pPr marL="0" indent="0" algn="just">
              <a:lnSpc>
                <a:spcPct val="160000"/>
              </a:lnSpc>
              <a:spcBef>
                <a:spcPts val="0"/>
              </a:spcBef>
              <a:buNone/>
            </a:pPr>
            <a:r>
              <a:rPr lang="tr-TR" dirty="0" smtClean="0"/>
              <a:t>	Askere </a:t>
            </a:r>
            <a:r>
              <a:rPr lang="tr-TR" dirty="0"/>
              <a:t>giden genç adaklıysa iki koç alınır; koçlardan biri mahallede diğeriyse askere gideceği kışlanın önünde kesilir. Etler fakirlere ve askerlere verilir. Bazı köylerde asker annesi saçlarına beyaz güller bezeyerek davul zurna ve zılgıtlarla yalınayak kışla önüne kadar gelerek oğluyla helalleşir. Köylerde eskiden köyün muhtarı askerlik şubesine giderek köyden askere gideceklerin listesini alır, köyde ilan ederdi. Delikanlılar da toplu halde bütün köyü gezerek vedalaşıp helallik alırlardı; herkes asker adaylarına hediye verirdi.</a:t>
            </a:r>
          </a:p>
          <a:p>
            <a:pPr marL="0" indent="0" algn="just">
              <a:lnSpc>
                <a:spcPct val="160000"/>
              </a:lnSpc>
              <a:spcBef>
                <a:spcPts val="0"/>
              </a:spcBef>
              <a:buNone/>
            </a:pPr>
            <a:r>
              <a:rPr lang="tr-TR" dirty="0" smtClean="0"/>
              <a:t>	Asker </a:t>
            </a:r>
            <a:r>
              <a:rPr lang="tr-TR" dirty="0"/>
              <a:t>dönüşü için kurban adanmışsa kurban kesilir. Kurban eti ya eve sokulmadan fakirlere dağıtılır ya da akraba ve komşular çağırılarak yemek verilir. Son yıllarda askere gönderme ve asker karşılama törenleri daha da canlı bir biçimde yapılmaya başlanmıştır.</a:t>
            </a:r>
          </a:p>
        </p:txBody>
      </p:sp>
    </p:spTree>
    <p:extLst>
      <p:ext uri="{BB962C8B-B14F-4D97-AF65-F5344CB8AC3E}">
        <p14:creationId xmlns:p14="http://schemas.microsoft.com/office/powerpoint/2010/main" val="1647570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85000" lnSpcReduction="20000"/>
          </a:bodyPr>
          <a:lstStyle/>
          <a:p>
            <a:pPr marL="0" indent="0" algn="just">
              <a:lnSpc>
                <a:spcPct val="170000"/>
              </a:lnSpc>
              <a:spcBef>
                <a:spcPts val="0"/>
              </a:spcBef>
              <a:buNone/>
            </a:pPr>
            <a:r>
              <a:rPr lang="tr-TR" dirty="0" smtClean="0">
                <a:solidFill>
                  <a:srgbClr val="000000"/>
                </a:solidFill>
              </a:rPr>
              <a:t>	Asker </a:t>
            </a:r>
            <a:r>
              <a:rPr lang="tr-TR" dirty="0">
                <a:solidFill>
                  <a:srgbClr val="000000"/>
                </a:solidFill>
              </a:rPr>
              <a:t>uğurlama, karşılama Türk halk kültüründe günümüzde de sürdürülen bir gelenektir. Askerlik insan hayatında bir geçiş dönemi olması yönüyle çeşitli aşamaları yüzyıllardır tören olarak kutlanmaktadır. Askerliğe gönderme, karşılama törenleri dinsel, toplumsal ve kişiseldir. Bu törenlerde yemek yeme, ziyafet verme, adak, kurban vb. iç içedir. Bu önemli aşamanın çevresinde bir çok inanç, âdet, töre, tören, ayin, dinsel ve büyüsel işlem kümelenerek söz konusu geçişi bağlı bulunduğu kültürün beklentilerine ve kalıplarına uygun biçimde yönetmektedir. Bunların hepsinin amacı da askere gidecek kişinin yeni durumunu belirlemek, kutsamak, aynı zamanda askere gidecek kişiyi askerlikte yoğunlaştığına inanılan tehlikelerden ve zararlı etkilerden korumaktır. Askere yolcu etme ve karşılama çevresinde kümelenen âdetler, gelenekler, törenler ve bunların içinde yer alan işlemler ve uygulamalar o yörenin geleneksel kültürünü de yansıttığı için önemlidir.</a:t>
            </a:r>
            <a:endParaRPr lang="tr-TR" dirty="0"/>
          </a:p>
        </p:txBody>
      </p:sp>
    </p:spTree>
    <p:extLst>
      <p:ext uri="{BB962C8B-B14F-4D97-AF65-F5344CB8AC3E}">
        <p14:creationId xmlns:p14="http://schemas.microsoft.com/office/powerpoint/2010/main" val="255657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85000" lnSpcReduction="10000"/>
          </a:bodyPr>
          <a:lstStyle/>
          <a:p>
            <a:pPr algn="just">
              <a:lnSpc>
                <a:spcPct val="170000"/>
              </a:lnSpc>
              <a:spcBef>
                <a:spcPts val="0"/>
              </a:spcBef>
            </a:pPr>
            <a:r>
              <a:rPr lang="tr-TR" dirty="0" smtClean="0"/>
              <a:t>Bayram, biçimleri ve kuralları geleneksel olarak belirlenmiş bir dizi gösterilerden meydana gelir. Bayramlar kutlandıkları kültürün her çeşit geleneksel sanat ve oyun şeklini kendilerine ve kendilerini uygulayanların göreneklerine dayalı olarak muhteva işlev ve biçim özellikleri üzerinde </a:t>
            </a:r>
            <a:r>
              <a:rPr lang="tr-TR" dirty="0" err="1" smtClean="0"/>
              <a:t>variyantlaşmalar</a:t>
            </a:r>
            <a:r>
              <a:rPr lang="tr-TR" dirty="0" smtClean="0"/>
              <a:t> meydana getirmek suretiyle kullanırlar. </a:t>
            </a:r>
          </a:p>
          <a:p>
            <a:pPr algn="just">
              <a:lnSpc>
                <a:spcPct val="170000"/>
              </a:lnSpc>
              <a:spcBef>
                <a:spcPts val="0"/>
              </a:spcBef>
            </a:pPr>
            <a:r>
              <a:rPr lang="tr-TR" dirty="0" smtClean="0"/>
              <a:t>Bayram doğum, evlenme, ölüm gibi olayların vesile olduğu törenlerden ayıran en temel özellik kutlanmasına topyekun bir toplumun vesile olmasıdır.  Bayramların bir başka özelliği de  yılın belli bir gününde veya günlerinde kutlanması yani takvime bağlı olmasıdır. Bu özelliklerinden  hareketle, kaynağını topluluk hayatından alan kolektif bir olgu olarak bayramları, takvime bağlı günlerde topluluk tarafından paylaşılan ve grup kimliğinin dışa vurulduğu çok amaçlı ve çok işlevli karmaşık yapılara sahip kültürel formlar olarak tanımlayabiliriz. </a:t>
            </a:r>
            <a:endParaRPr lang="tr-TR" dirty="0"/>
          </a:p>
        </p:txBody>
      </p:sp>
    </p:spTree>
    <p:extLst>
      <p:ext uri="{BB962C8B-B14F-4D97-AF65-F5344CB8AC3E}">
        <p14:creationId xmlns:p14="http://schemas.microsoft.com/office/powerpoint/2010/main" val="17887327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a:bodyPr>
          <a:lstStyle/>
          <a:p>
            <a:pPr algn="just">
              <a:lnSpc>
                <a:spcPct val="160000"/>
              </a:lnSpc>
              <a:spcBef>
                <a:spcPts val="0"/>
              </a:spcBef>
            </a:pPr>
            <a:r>
              <a:rPr lang="tr-TR" dirty="0">
                <a:solidFill>
                  <a:srgbClr val="000000"/>
                </a:solidFill>
              </a:rPr>
              <a:t>Halk kültüründe geçiş dönemleriyle ilgili inanç adet ve pratiklerin eski Türk kültürü ve inanç sistemleriyle bağlantısı vardır. Türk kültürü yeni yurt Anadolu’da yeniden şekillenmiştir. Âdet ve inanmaların hayatın her döneminde insan üzerinde büyük bir yaptırım gücü vardır. Toplumsal ve kültürel değişiklikler âdet ve inanmaların değişmesine neden olurlar. Âdetler eski kuşaklarla yeni kuşaklar arasında bir bağlantı zinciridir. Günümüzde ritüel kökenli bir çok inanç İslamiyet’in gereğindenmiş gibi kabul edilip yaşatılmaktadır.</a:t>
            </a:r>
            <a:endParaRPr lang="tr-TR" dirty="0"/>
          </a:p>
        </p:txBody>
      </p:sp>
    </p:spTree>
    <p:extLst>
      <p:ext uri="{BB962C8B-B14F-4D97-AF65-F5344CB8AC3E}">
        <p14:creationId xmlns:p14="http://schemas.microsoft.com/office/powerpoint/2010/main" val="2753896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92500"/>
          </a:bodyPr>
          <a:lstStyle/>
          <a:p>
            <a:pPr marL="0" indent="0" algn="just">
              <a:lnSpc>
                <a:spcPct val="160000"/>
              </a:lnSpc>
              <a:spcBef>
                <a:spcPts val="0"/>
              </a:spcBef>
              <a:buNone/>
            </a:pPr>
            <a:r>
              <a:rPr lang="tr-TR" dirty="0" smtClean="0"/>
              <a:t>	Askere </a:t>
            </a:r>
            <a:r>
              <a:rPr lang="tr-TR" dirty="0"/>
              <a:t>gönderme törenlerini incelediğimizde; tören yapılması, toplu yeme içmenin olması, kurban adanması, askere gidecek delikanlıya kına bayraktarı eşliğinde kına yakılması, mevlit okutulması, askerlik duasının okutulması, kurban kesme, uğurlama sırasında davul zurna eşliğinde toplu halde yörenin halk oyunlarının oynanması, askere giden delikanlıya uğur simgesi olarak koluna kırmızı kurdele bağlanması, kısmetinin askerden delikanlıyı sağ salim getirmesi için ısırttırılan simidin askerlik boyunca saklanması vd. inanç ve pratiklerini görüyoruz. Askere giden delikanlının üzerindeki kötülükleri gidereceği inancı eski inançların kalıntılarının günümüzde de sürdüğünü göstermektedir. İslami inanca dayalı pratiklerle eski inanç kalıntıları iç içedir.</a:t>
            </a:r>
          </a:p>
        </p:txBody>
      </p:sp>
    </p:spTree>
    <p:extLst>
      <p:ext uri="{BB962C8B-B14F-4D97-AF65-F5344CB8AC3E}">
        <p14:creationId xmlns:p14="http://schemas.microsoft.com/office/powerpoint/2010/main" val="680334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a:bodyPr>
          <a:lstStyle/>
          <a:p>
            <a:pPr algn="just">
              <a:lnSpc>
                <a:spcPct val="150000"/>
              </a:lnSpc>
              <a:spcBef>
                <a:spcPts val="0"/>
              </a:spcBef>
            </a:pPr>
            <a:r>
              <a:rPr lang="tr-TR" dirty="0"/>
              <a:t>İnsan hayatında askerlik, askere gideni ve geride kalanı etkiler. Askere gitme, gidip de geri gelememe olgusu ağıtlara, türkülere, maniler vd. türlere konu olmuştur. Asker mektupları, asker manileri, askerlik hayatını yansıtır. Bu şiirlerde; özlem, haberleşme isteği, ana baba özlemi, sitem, asker dönüşü başkasına varan sevgili, asker yolu gözleme, sıla özlemi vd. konular asker için yakılan türkülere konu olur. Adana'da her konuda ağıt yakılabilir. Ağıt yakma geleneğinde asker ağıtları önemli yer tutar. Ağıtları yakanlar genellikle geride kalan eş, ana, kardeş ve askere giden delikanlıdır.</a:t>
            </a:r>
          </a:p>
        </p:txBody>
      </p:sp>
    </p:spTree>
    <p:extLst>
      <p:ext uri="{BB962C8B-B14F-4D97-AF65-F5344CB8AC3E}">
        <p14:creationId xmlns:p14="http://schemas.microsoft.com/office/powerpoint/2010/main" val="1910913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a:bodyPr>
          <a:lstStyle/>
          <a:p>
            <a:pPr algn="just">
              <a:lnSpc>
                <a:spcPct val="170000"/>
              </a:lnSpc>
              <a:spcBef>
                <a:spcPts val="0"/>
              </a:spcBef>
            </a:pPr>
            <a:r>
              <a:rPr lang="tr-TR" dirty="0">
                <a:solidFill>
                  <a:srgbClr val="000000"/>
                </a:solidFill>
                <a:latin typeface="Arial"/>
              </a:rPr>
              <a:t>Anadolu'da bir çok inanç ve bunların etrafında oluşmuş uygulamaların belirlenip ortaya konması bu ritüel diye adlandıracağımız olguların Anadolu'da aldığı şekli belirlememizi sağlayacaktır. Ayrıca bu ritüellerin iç dinamiği, çalışma prensipleri ortaya çıkacaktır. Askere gitme, gidip gelememe olgusu ağıtlara, türkülere, manilere vd. konu olmuştur. Asker mektupları, askerlik sürecinde önemli bir yer tutar. İnsan hayatında askerlik; askere gideni ve geride kalanları </a:t>
            </a:r>
            <a:r>
              <a:rPr lang="tr-TR" dirty="0" smtClean="0">
                <a:solidFill>
                  <a:srgbClr val="000000"/>
                </a:solidFill>
                <a:latin typeface="Arial"/>
              </a:rPr>
              <a:t>etkiler. Asker </a:t>
            </a:r>
            <a:r>
              <a:rPr lang="tr-TR" dirty="0">
                <a:solidFill>
                  <a:srgbClr val="000000"/>
                </a:solidFill>
                <a:latin typeface="Arial"/>
              </a:rPr>
              <a:t>mektuplarına yazılan maniler</a:t>
            </a:r>
            <a:r>
              <a:rPr lang="tr-TR" dirty="0" smtClean="0">
                <a:solidFill>
                  <a:srgbClr val="000000"/>
                </a:solidFill>
                <a:latin typeface="Arial"/>
              </a:rPr>
              <a:t>; ayrılık</a:t>
            </a:r>
            <a:r>
              <a:rPr lang="tr-TR" dirty="0">
                <a:solidFill>
                  <a:srgbClr val="000000"/>
                </a:solidFill>
                <a:latin typeface="Arial"/>
              </a:rPr>
              <a:t>, özlem ve dilekleri dile getirmesi yönüyle işlevseldir.</a:t>
            </a:r>
            <a:endParaRPr lang="tr-TR" dirty="0"/>
          </a:p>
        </p:txBody>
      </p:sp>
    </p:spTree>
    <p:extLst>
      <p:ext uri="{BB962C8B-B14F-4D97-AF65-F5344CB8AC3E}">
        <p14:creationId xmlns:p14="http://schemas.microsoft.com/office/powerpoint/2010/main" val="2567655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764704"/>
          </a:xfrm>
        </p:spPr>
        <p:txBody>
          <a:bodyPr/>
          <a:lstStyle/>
          <a:p>
            <a:r>
              <a:rPr lang="tr-TR" dirty="0" smtClean="0"/>
              <a:t>c) Hacı Uğurlama ve Karşılama </a:t>
            </a:r>
            <a:endParaRPr lang="tr-TR" dirty="0"/>
          </a:p>
        </p:txBody>
      </p:sp>
      <p:sp>
        <p:nvSpPr>
          <p:cNvPr id="3" name="İçerik Yer Tutucusu 2"/>
          <p:cNvSpPr>
            <a:spLocks noGrp="1"/>
          </p:cNvSpPr>
          <p:nvPr>
            <p:ph sz="quarter" idx="1"/>
          </p:nvPr>
        </p:nvSpPr>
        <p:spPr>
          <a:xfrm>
            <a:off x="0" y="3645024"/>
            <a:ext cx="9144000" cy="3212975"/>
          </a:xfrm>
        </p:spPr>
        <p:txBody>
          <a:bodyPr>
            <a:normAutofit/>
          </a:bodyPr>
          <a:lstStyle/>
          <a:p>
            <a:pPr marL="0" indent="0" algn="just">
              <a:lnSpc>
                <a:spcPct val="170000"/>
              </a:lnSpc>
              <a:spcBef>
                <a:spcPts val="0"/>
              </a:spcBef>
              <a:buNone/>
            </a:pPr>
            <a:r>
              <a:rPr lang="tr-TR" dirty="0" smtClean="0">
                <a:solidFill>
                  <a:srgbClr val="1C1E21"/>
                </a:solidFill>
              </a:rPr>
              <a:t>	Variyeti </a:t>
            </a:r>
            <a:r>
              <a:rPr lang="tr-TR" dirty="0">
                <a:solidFill>
                  <a:srgbClr val="1C1E21"/>
                </a:solidFill>
              </a:rPr>
              <a:t>ve beden sağlığı yerinde olup, Mekke-i </a:t>
            </a:r>
            <a:r>
              <a:rPr lang="tr-TR" dirty="0" err="1">
                <a:solidFill>
                  <a:srgbClr val="1C1E21"/>
                </a:solidFill>
              </a:rPr>
              <a:t>Mükerreme’yi</a:t>
            </a:r>
            <a:r>
              <a:rPr lang="tr-TR" dirty="0">
                <a:solidFill>
                  <a:srgbClr val="1C1E21"/>
                </a:solidFill>
              </a:rPr>
              <a:t> ziyaret ederek hac vazifesini yerine getirmek isteyenler, önce kendilerine yol arkadaşı seçerler, sonra da yol hazırlığına başlarlardı</a:t>
            </a:r>
            <a:r>
              <a:rPr lang="tr-TR" dirty="0" smtClean="0">
                <a:solidFill>
                  <a:srgbClr val="1C1E21"/>
                </a:solidFill>
              </a:rPr>
              <a:t>.</a:t>
            </a:r>
          </a:p>
          <a:p>
            <a:pPr marL="0" indent="0" algn="just">
              <a:lnSpc>
                <a:spcPct val="170000"/>
              </a:lnSpc>
              <a:spcBef>
                <a:spcPts val="0"/>
              </a:spcBef>
              <a:buNone/>
            </a:pPr>
            <a:r>
              <a:rPr lang="tr-TR" dirty="0" smtClean="0"/>
              <a:t>	</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56895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2327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8748464" cy="6858000"/>
          </a:xfrm>
        </p:spPr>
        <p:txBody>
          <a:bodyPr>
            <a:noAutofit/>
          </a:bodyPr>
          <a:lstStyle/>
          <a:p>
            <a:pPr marL="0" lvl="0" indent="0" algn="just">
              <a:lnSpc>
                <a:spcPct val="170000"/>
              </a:lnSpc>
              <a:spcBef>
                <a:spcPts val="0"/>
              </a:spcBef>
              <a:buClr>
                <a:srgbClr val="FE8637"/>
              </a:buClr>
              <a:buNone/>
            </a:pPr>
            <a:r>
              <a:rPr lang="tr-TR" sz="2000" dirty="0">
                <a:solidFill>
                  <a:srgbClr val="1C1E21"/>
                </a:solidFill>
              </a:rPr>
              <a:t>Önce gerekli mercilere müracaat edilerek resmî işlemler başlatılır. Kimlik tespiti yapılıp pasaport alındıktan sonra yol hazırlığı başlardı. Bu uzun ve zahmetli yolculukta birbirlerine destek olacak yol arkadaşları seçilirdi</a:t>
            </a:r>
            <a:r>
              <a:rPr lang="tr-TR" sz="2000" dirty="0" smtClean="0">
                <a:solidFill>
                  <a:srgbClr val="1C1E21"/>
                </a:solidFill>
              </a:rPr>
              <a:t>.</a:t>
            </a:r>
          </a:p>
          <a:p>
            <a:pPr marL="0" lvl="0" indent="0" algn="just">
              <a:lnSpc>
                <a:spcPct val="170000"/>
              </a:lnSpc>
              <a:spcBef>
                <a:spcPts val="0"/>
              </a:spcBef>
              <a:buClr>
                <a:srgbClr val="FE8637"/>
              </a:buClr>
              <a:buNone/>
            </a:pPr>
            <a:r>
              <a:rPr lang="tr-TR" sz="2000" dirty="0" smtClean="0">
                <a:solidFill>
                  <a:prstClr val="black"/>
                </a:solidFill>
              </a:rPr>
              <a:t>	</a:t>
            </a:r>
            <a:r>
              <a:rPr lang="tr-TR" sz="2000" dirty="0" smtClean="0">
                <a:solidFill>
                  <a:srgbClr val="1C1E21"/>
                </a:solidFill>
              </a:rPr>
              <a:t>Hacı </a:t>
            </a:r>
            <a:r>
              <a:rPr lang="tr-TR" sz="2000" dirty="0">
                <a:solidFill>
                  <a:srgbClr val="1C1E21"/>
                </a:solidFill>
              </a:rPr>
              <a:t>adayları bazı eşya ve çamaşırlarını, meşinden veya tahtadan bir bavula yerleştirirler, köseleden su matarası, mevcut parasını muhafaza etmek için beline bağladığı yine meşinden cepleri olan kemer ve şahsî eşyalarını hazır ederdi. Yolculuk başlamadan önce de yollarda yiyecek sıkıntısı çekmemek için, köfte, tavuk söğüş, gevrek ekmek, zeytin, peynir, kavurma gibi bozulmadan bir müddet dayanabilecek yiyecekler hazırlanırdı.</a:t>
            </a:r>
            <a:endParaRPr lang="tr-TR" sz="2000" dirty="0">
              <a:solidFill>
                <a:prstClr val="black"/>
              </a:solidFill>
            </a:endParaRPr>
          </a:p>
        </p:txBody>
      </p:sp>
    </p:spTree>
    <p:extLst>
      <p:ext uri="{BB962C8B-B14F-4D97-AF65-F5344CB8AC3E}">
        <p14:creationId xmlns:p14="http://schemas.microsoft.com/office/powerpoint/2010/main" val="2714515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85000" lnSpcReduction="20000"/>
          </a:bodyPr>
          <a:lstStyle/>
          <a:p>
            <a:pPr marL="0" indent="0" algn="just">
              <a:lnSpc>
                <a:spcPct val="170000"/>
              </a:lnSpc>
              <a:spcBef>
                <a:spcPts val="0"/>
              </a:spcBef>
              <a:buNone/>
            </a:pPr>
            <a:r>
              <a:rPr lang="tr-TR" dirty="0" smtClean="0"/>
              <a:t>	Bu </a:t>
            </a:r>
            <a:r>
              <a:rPr lang="tr-TR" dirty="0"/>
              <a:t>sırada hacı adayı, komşu ve akrabalarına uğrar, onlardan helâllik alırdı. Yola çıkılacak tarih, akraba ve yakınlarına haber verilirdi. Onlar da günü gelince hacı evinde toplanırlar, hacı adayı ailesiyle vedalaşıp helâlleştikten sonra yolcuyu ortalarına alarak imam efendi tarafından, “sağlık ve selâmet için, hac vazifesini yerine </a:t>
            </a:r>
            <a:r>
              <a:rPr lang="tr-TR" dirty="0" smtClean="0"/>
              <a:t>getirip sağlam </a:t>
            </a:r>
            <a:r>
              <a:rPr lang="tr-TR" dirty="0"/>
              <a:t>dönmesi için, ailesinin afiyeti için ve orada bulunanlara da bu ziyaretin nasip olması için” yapılan duaya hep birlikte âmin diyerek, yüksek sesle tekbir ve salâvatlar getirip uğurlarlardı</a:t>
            </a:r>
            <a:r>
              <a:rPr lang="tr-TR" dirty="0" smtClean="0"/>
              <a:t>.</a:t>
            </a:r>
          </a:p>
          <a:p>
            <a:pPr marL="0" indent="0" algn="just">
              <a:lnSpc>
                <a:spcPct val="170000"/>
              </a:lnSpc>
              <a:spcBef>
                <a:spcPts val="0"/>
              </a:spcBef>
              <a:buNone/>
            </a:pPr>
            <a:r>
              <a:rPr lang="tr-TR" dirty="0"/>
              <a:t>acı tebrikine gelen ziyaretçiler, saygıyla eğilerek yavaşça hacının avucunun içini öpmek ister, “Allah haccınızı kabul etsin, mübarek olsun” diyerek tebriklerini sunardı.</a:t>
            </a:r>
          </a:p>
          <a:p>
            <a:pPr marL="0" indent="0" algn="just">
              <a:lnSpc>
                <a:spcPct val="170000"/>
              </a:lnSpc>
              <a:spcBef>
                <a:spcPts val="0"/>
              </a:spcBef>
              <a:buNone/>
            </a:pPr>
            <a:r>
              <a:rPr lang="tr-TR" dirty="0"/>
              <a:t>Hacdan gelen bey veya hanım, ya da her ikisi birden, oradan gelirken sandal ağacından veya öd ağacından </a:t>
            </a:r>
            <a:r>
              <a:rPr lang="tr-TR" dirty="0" err="1"/>
              <a:t>tesbih</a:t>
            </a:r>
            <a:r>
              <a:rPr lang="tr-TR" dirty="0"/>
              <a:t>, sakal tarağı, kına ve halka şeklinde yüzük getirirler, ziyarete gelenlere hediye ederlerdi.</a:t>
            </a:r>
          </a:p>
        </p:txBody>
      </p:sp>
    </p:spTree>
    <p:extLst>
      <p:ext uri="{BB962C8B-B14F-4D97-AF65-F5344CB8AC3E}">
        <p14:creationId xmlns:p14="http://schemas.microsoft.com/office/powerpoint/2010/main" val="9153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116632"/>
            <a:ext cx="9144000" cy="6741368"/>
          </a:xfrm>
        </p:spPr>
        <p:txBody>
          <a:bodyPr/>
          <a:lstStyle/>
          <a:p>
            <a:pPr algn="just">
              <a:lnSpc>
                <a:spcPct val="150000"/>
              </a:lnSpc>
              <a:spcBef>
                <a:spcPts val="0"/>
              </a:spcBef>
            </a:pPr>
            <a:r>
              <a:rPr lang="tr-TR" dirty="0" smtClean="0"/>
              <a:t>Bu özellikleri ile bayramlar, bir toplumun ulusal kimliğini oluşturmada ve pekiştirerek sürdürmede kullandığı güç kaynaklarının en önemlisidir. Bayramlar, milli ve dini duyguların, inanışların pekiştirilmesi taze ve canlı tutulması gibi işlevsel yanlarının yanı sıra, topluluğun birlik ve beraberliğin sağlamada ve bunun bireylerin bilincinde yer etmesinde önemli bir rol oynamaktadır. </a:t>
            </a:r>
            <a:endParaRPr lang="tr-TR" dirty="0"/>
          </a:p>
        </p:txBody>
      </p:sp>
    </p:spTree>
    <p:extLst>
      <p:ext uri="{BB962C8B-B14F-4D97-AF65-F5344CB8AC3E}">
        <p14:creationId xmlns:p14="http://schemas.microsoft.com/office/powerpoint/2010/main" val="237455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92500" lnSpcReduction="20000"/>
          </a:bodyPr>
          <a:lstStyle/>
          <a:p>
            <a:endParaRPr lang="tr-TR" sz="3600" b="0" i="0" u="none" strike="noStrike" baseline="0" dirty="0" smtClean="0">
              <a:solidFill>
                <a:srgbClr val="000000"/>
              </a:solidFill>
              <a:latin typeface="Times New Roman"/>
            </a:endParaRPr>
          </a:p>
          <a:p>
            <a:pPr algn="just">
              <a:lnSpc>
                <a:spcPct val="170000"/>
              </a:lnSpc>
              <a:spcBef>
                <a:spcPts val="0"/>
              </a:spcBef>
            </a:pPr>
            <a:r>
              <a:rPr lang="tr-TR" sz="3600" b="0" i="0" u="none" strike="noStrike" baseline="0" dirty="0" smtClean="0">
                <a:solidFill>
                  <a:srgbClr val="000000"/>
                </a:solidFill>
                <a:latin typeface="Times New Roman"/>
              </a:rPr>
              <a:t> </a:t>
            </a:r>
            <a:r>
              <a:rPr lang="tr-TR" b="0" i="0" u="none" strike="noStrike" baseline="0" dirty="0" smtClean="0">
                <a:solidFill>
                  <a:srgbClr val="000000"/>
                </a:solidFill>
                <a:latin typeface="Times New Roman"/>
              </a:rPr>
              <a:t>Bayram kavramı ilk defa Kaşgarlı Mahmut'un XI. </a:t>
            </a:r>
            <a:r>
              <a:rPr lang="tr-TR" b="0" i="0" u="none" strike="noStrike" baseline="0" dirty="0" err="1" smtClean="0">
                <a:solidFill>
                  <a:srgbClr val="000000"/>
                </a:solidFill>
                <a:latin typeface="Times New Roman"/>
              </a:rPr>
              <a:t>yy.’da</a:t>
            </a:r>
            <a:r>
              <a:rPr lang="tr-TR" b="0" i="0" u="none" strike="noStrike" baseline="0" dirty="0" smtClean="0">
                <a:solidFill>
                  <a:srgbClr val="000000"/>
                </a:solidFill>
                <a:latin typeface="Times New Roman"/>
              </a:rPr>
              <a:t> yazdığı “Divan’da görülür. Kaşgarlı, kelimenin aslının “</a:t>
            </a:r>
            <a:r>
              <a:rPr lang="tr-TR" b="0" i="0" u="none" strike="noStrike" baseline="0" dirty="0" err="1" smtClean="0">
                <a:solidFill>
                  <a:srgbClr val="000000"/>
                </a:solidFill>
                <a:latin typeface="Times New Roman"/>
              </a:rPr>
              <a:t>bedhrem</a:t>
            </a:r>
            <a:r>
              <a:rPr lang="tr-TR" b="0" i="0" u="none" strike="noStrike" baseline="0" dirty="0" smtClean="0">
                <a:solidFill>
                  <a:srgbClr val="000000"/>
                </a:solidFill>
                <a:latin typeface="Times New Roman"/>
              </a:rPr>
              <a:t>” olduğunu, Oğuzların kelimeyi “</a:t>
            </a:r>
            <a:r>
              <a:rPr lang="tr-TR" b="0" i="0" u="none" strike="noStrike" baseline="0" dirty="0" err="1" smtClean="0">
                <a:solidFill>
                  <a:srgbClr val="000000"/>
                </a:solidFill>
                <a:latin typeface="Times New Roman"/>
              </a:rPr>
              <a:t>beyrem</a:t>
            </a:r>
            <a:r>
              <a:rPr lang="tr-TR" b="0" i="0" u="none" strike="noStrike" baseline="0" dirty="0" smtClean="0">
                <a:solidFill>
                  <a:srgbClr val="000000"/>
                </a:solidFill>
                <a:latin typeface="Times New Roman"/>
              </a:rPr>
              <a:t>” </a:t>
            </a:r>
            <a:r>
              <a:rPr lang="tr-TR" dirty="0">
                <a:solidFill>
                  <a:srgbClr val="000000"/>
                </a:solidFill>
                <a:latin typeface="Times New Roman"/>
              </a:rPr>
              <a:t>ş</a:t>
            </a:r>
            <a:r>
              <a:rPr lang="tr-TR" b="0" i="0" u="none" strike="noStrike" baseline="0" dirty="0" smtClean="0">
                <a:solidFill>
                  <a:srgbClr val="000000"/>
                </a:solidFill>
                <a:latin typeface="Times New Roman"/>
              </a:rPr>
              <a:t>ekline çevirdiklerini belirtir. Kaşgarlıya göre, bayram “eğlenme, gülme ve sevinme günüdür.”</a:t>
            </a:r>
          </a:p>
          <a:p>
            <a:pPr algn="just">
              <a:lnSpc>
                <a:spcPct val="170000"/>
              </a:lnSpc>
              <a:spcBef>
                <a:spcPts val="0"/>
              </a:spcBef>
            </a:pPr>
            <a:r>
              <a:rPr lang="tr-TR" b="0" i="0" u="none" strike="noStrike" baseline="0" dirty="0" smtClean="0">
                <a:solidFill>
                  <a:srgbClr val="000000"/>
                </a:solidFill>
                <a:latin typeface="Times New Roman"/>
              </a:rPr>
              <a:t> Bayramlar XI. </a:t>
            </a:r>
            <a:r>
              <a:rPr lang="tr-TR" dirty="0" err="1">
                <a:solidFill>
                  <a:srgbClr val="000000"/>
                </a:solidFill>
                <a:latin typeface="Times New Roman"/>
              </a:rPr>
              <a:t>y</a:t>
            </a:r>
            <a:r>
              <a:rPr lang="tr-TR" b="0" i="0" u="none" strike="noStrike" baseline="0" dirty="0" err="1" smtClean="0">
                <a:solidFill>
                  <a:srgbClr val="000000"/>
                </a:solidFill>
                <a:latin typeface="Times New Roman"/>
              </a:rPr>
              <a:t>y’.da</a:t>
            </a:r>
            <a:r>
              <a:rPr lang="tr-TR" b="0" i="0" u="none" strike="noStrike" baseline="0" dirty="0" smtClean="0">
                <a:solidFill>
                  <a:srgbClr val="000000"/>
                </a:solidFill>
                <a:latin typeface="Times New Roman"/>
              </a:rPr>
              <a:t> Türk toplumunda «bayram yeri» adı</a:t>
            </a:r>
            <a:r>
              <a:rPr lang="tr-TR" b="0" i="0" u="none" strike="noStrike" dirty="0" smtClean="0">
                <a:solidFill>
                  <a:srgbClr val="000000"/>
                </a:solidFill>
                <a:latin typeface="Times New Roman"/>
              </a:rPr>
              <a:t> </a:t>
            </a:r>
            <a:r>
              <a:rPr lang="tr-TR" b="0" i="0" u="none" strike="noStrike" baseline="0" dirty="0" smtClean="0">
                <a:solidFill>
                  <a:srgbClr val="000000"/>
                </a:solidFill>
                <a:latin typeface="Times New Roman"/>
              </a:rPr>
              <a:t>verilen bir meydanda kutlanmaktayd</a:t>
            </a:r>
            <a:r>
              <a:rPr lang="tr-TR" dirty="0">
                <a:solidFill>
                  <a:srgbClr val="000000"/>
                </a:solidFill>
                <a:latin typeface="Times New Roman"/>
              </a:rPr>
              <a:t>ı</a:t>
            </a:r>
            <a:r>
              <a:rPr lang="tr-TR" b="0" i="0" u="none" strike="noStrike" baseline="0" dirty="0" smtClean="0">
                <a:solidFill>
                  <a:srgbClr val="000000"/>
                </a:solidFill>
                <a:latin typeface="Times New Roman"/>
              </a:rPr>
              <a:t>. Bayram yeri, </a:t>
            </a:r>
            <a:r>
              <a:rPr lang="tr-TR" dirty="0">
                <a:solidFill>
                  <a:srgbClr val="000000"/>
                </a:solidFill>
                <a:latin typeface="Times New Roman"/>
              </a:rPr>
              <a:t>ö</a:t>
            </a:r>
            <a:r>
              <a:rPr lang="tr-TR" b="0" i="0" u="none" strike="noStrike" baseline="0" dirty="0" smtClean="0">
                <a:solidFill>
                  <a:srgbClr val="000000"/>
                </a:solidFill>
                <a:latin typeface="Times New Roman"/>
              </a:rPr>
              <a:t>zellikle </a:t>
            </a:r>
            <a:r>
              <a:rPr lang="tr-TR" dirty="0" smtClean="0">
                <a:solidFill>
                  <a:srgbClr val="000000"/>
                </a:solidFill>
                <a:latin typeface="Times New Roman"/>
              </a:rPr>
              <a:t>ç</a:t>
            </a:r>
            <a:r>
              <a:rPr lang="tr-TR" b="0" i="0" u="none" strike="noStrike" baseline="0" dirty="0" smtClean="0">
                <a:solidFill>
                  <a:srgbClr val="000000"/>
                </a:solidFill>
                <a:latin typeface="Times New Roman"/>
              </a:rPr>
              <a:t>içeklerle süslenmekte, </a:t>
            </a:r>
            <a:r>
              <a:rPr lang="tr-TR" dirty="0" smtClean="0">
                <a:solidFill>
                  <a:srgbClr val="000000"/>
                </a:solidFill>
                <a:latin typeface="Times New Roman"/>
              </a:rPr>
              <a:t>çı</a:t>
            </a:r>
            <a:r>
              <a:rPr lang="tr-TR" b="0" i="0" u="none" strike="noStrike" baseline="0" dirty="0" smtClean="0">
                <a:solidFill>
                  <a:srgbClr val="000000"/>
                </a:solidFill>
                <a:latin typeface="Times New Roman"/>
              </a:rPr>
              <a:t>ra veya meşalelerle aydınlatılmaktayd</a:t>
            </a:r>
            <a:r>
              <a:rPr lang="tr-TR" dirty="0" smtClean="0">
                <a:solidFill>
                  <a:srgbClr val="000000"/>
                </a:solidFill>
                <a:latin typeface="Times New Roman"/>
              </a:rPr>
              <a:t>ı.</a:t>
            </a:r>
            <a:r>
              <a:rPr lang="tr-TR" b="0" i="0" u="none" strike="noStrike" baseline="0" dirty="0" smtClean="0">
                <a:solidFill>
                  <a:srgbClr val="000000"/>
                </a:solidFill>
                <a:latin typeface="Times New Roman"/>
              </a:rPr>
              <a:t> Kaşgarlının ifadesindeki mekanın çiçeklerle süslenmesinden bayramın ilkbaharda kutland</a:t>
            </a:r>
            <a:r>
              <a:rPr lang="tr-TR" dirty="0" smtClean="0">
                <a:solidFill>
                  <a:srgbClr val="000000"/>
                </a:solidFill>
                <a:latin typeface="Times New Roman"/>
              </a:rPr>
              <a:t>ığı</a:t>
            </a:r>
            <a:r>
              <a:rPr lang="tr-TR" b="0" i="0" u="none" strike="noStrike" baseline="0" dirty="0" smtClean="0">
                <a:solidFill>
                  <a:srgbClr val="000000"/>
                </a:solidFill>
                <a:latin typeface="Times New Roman"/>
              </a:rPr>
              <a:t>nı düşünebiliriz. Bayram yerinin aydınlatılm</a:t>
            </a:r>
            <a:r>
              <a:rPr lang="tr-TR" dirty="0" smtClean="0">
                <a:solidFill>
                  <a:srgbClr val="000000"/>
                </a:solidFill>
                <a:latin typeface="Times New Roman"/>
              </a:rPr>
              <a:t>ı</a:t>
            </a:r>
            <a:r>
              <a:rPr lang="tr-TR" dirty="0">
                <a:solidFill>
                  <a:srgbClr val="000000"/>
                </a:solidFill>
                <a:latin typeface="Times New Roman"/>
              </a:rPr>
              <a:t>ş</a:t>
            </a:r>
            <a:r>
              <a:rPr lang="tr-TR" b="0" i="0" u="none" strike="noStrike" baseline="0" dirty="0" smtClean="0">
                <a:solidFill>
                  <a:srgbClr val="000000"/>
                </a:solidFill>
                <a:latin typeface="Times New Roman"/>
              </a:rPr>
              <a:t> olmasından biz bayram kutlamalarının gece de devam ettiğini düşünebiliriz. Burada hemen belirtmeliyiz ki Kaşgarl</a:t>
            </a:r>
            <a:r>
              <a:rPr lang="tr-TR" dirty="0">
                <a:solidFill>
                  <a:srgbClr val="000000"/>
                </a:solidFill>
                <a:latin typeface="Times New Roman"/>
              </a:rPr>
              <a:t>ı</a:t>
            </a:r>
            <a:r>
              <a:rPr lang="tr-TR" b="0" i="0" u="none" strike="noStrike" baseline="0" dirty="0" smtClean="0">
                <a:solidFill>
                  <a:srgbClr val="000000"/>
                </a:solidFill>
                <a:latin typeface="Times New Roman"/>
              </a:rPr>
              <a:t> Mahmut bu açıklamalarıyla Ramazan ve Kurban bayramları</a:t>
            </a:r>
            <a:r>
              <a:rPr lang="tr-TR" b="0" i="0" u="none" strike="noStrike" dirty="0" smtClean="0">
                <a:solidFill>
                  <a:srgbClr val="000000"/>
                </a:solidFill>
                <a:latin typeface="Times New Roman"/>
              </a:rPr>
              <a:t> </a:t>
            </a:r>
            <a:r>
              <a:rPr lang="tr-TR" b="0" i="0" u="none" strike="noStrike" baseline="0" dirty="0" smtClean="0">
                <a:solidFill>
                  <a:srgbClr val="000000"/>
                </a:solidFill>
                <a:latin typeface="Times New Roman"/>
              </a:rPr>
              <a:t>gibi dini bir bayramdan değil, milli bir bayramdan söz etmektedir (Koca, 2002: 51).</a:t>
            </a:r>
            <a:endParaRPr lang="tr-TR" dirty="0"/>
          </a:p>
        </p:txBody>
      </p:sp>
    </p:spTree>
    <p:extLst>
      <p:ext uri="{BB962C8B-B14F-4D97-AF65-F5344CB8AC3E}">
        <p14:creationId xmlns:p14="http://schemas.microsoft.com/office/powerpoint/2010/main" val="3518727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8520" y="0"/>
            <a:ext cx="9145016" cy="6858000"/>
          </a:xfrm>
        </p:spPr>
        <p:txBody>
          <a:bodyPr>
            <a:normAutofit/>
          </a:bodyPr>
          <a:lstStyle/>
          <a:p>
            <a:pPr algn="just">
              <a:lnSpc>
                <a:spcPct val="150000"/>
              </a:lnSpc>
              <a:spcBef>
                <a:spcPts val="0"/>
              </a:spcBef>
            </a:pPr>
            <a:r>
              <a:rPr lang="tr-TR" sz="3600" b="0" i="0" u="none" strike="noStrike" baseline="0" dirty="0" smtClean="0">
                <a:solidFill>
                  <a:srgbClr val="000000"/>
                </a:solidFill>
                <a:latin typeface="Times New Roman"/>
              </a:rPr>
              <a:t> </a:t>
            </a:r>
            <a:r>
              <a:rPr lang="tr-TR" b="0" i="0" u="none" strike="noStrike" baseline="0" dirty="0" smtClean="0">
                <a:solidFill>
                  <a:srgbClr val="000000"/>
                </a:solidFill>
                <a:latin typeface="Times New Roman"/>
              </a:rPr>
              <a:t>Tarihi kayıtlara göre, Türklerin Hunlardan beri bayram ve festival türünden birçok tören ve faaliyetleri vardır. Örneğin; Hun Türkleri beşinci ayda yani ilkbaharda “</a:t>
            </a:r>
            <a:r>
              <a:rPr lang="tr-TR" b="0" i="0" u="none" strike="noStrike" baseline="0" dirty="0" err="1" smtClean="0">
                <a:solidFill>
                  <a:srgbClr val="000000"/>
                </a:solidFill>
                <a:latin typeface="Times New Roman"/>
              </a:rPr>
              <a:t>Lung-cınğ</a:t>
            </a:r>
            <a:r>
              <a:rPr lang="tr-TR" b="0" i="0" u="none" strike="noStrike" baseline="0" dirty="0" smtClean="0">
                <a:solidFill>
                  <a:srgbClr val="000000"/>
                </a:solidFill>
                <a:latin typeface="Times New Roman"/>
              </a:rPr>
              <a:t>” adı verilen yerde büyük bir bayram yapmaktaydılar. Bu bayramda hem inançla ilgili âdetler yerine getirilmekte, hem de türlü müsabakalar düzenlenmekteydi. Dini âdet olarak “Gök Tanrı” ve kutsal sayılan “yer” için at kurban edilmekteydi. Bundan sonra bayramın yarışma ve eğlence bölümüne geçilirdi. Bu bölümde, Türklerin en sevdikleri spor türü olan at yarışları yapılmaktaydı. At yarışları sekizinci ayda, yani sonbaharda bir kere daha tekrarlanmaktaydı. (Koca, 2002: 51). </a:t>
            </a:r>
            <a:r>
              <a:rPr lang="tr-TR" dirty="0" smtClean="0">
                <a:solidFill>
                  <a:srgbClr val="000000"/>
                </a:solidFill>
                <a:latin typeface="Times New Roman"/>
              </a:rPr>
              <a:t>Yarış kulvarı olarak da bir orman etrafı ya da ağaç dallarıyla belirlenmiş bir mekan seçilmekteydi.</a:t>
            </a:r>
            <a:endParaRPr lang="tr-TR" dirty="0"/>
          </a:p>
        </p:txBody>
      </p:sp>
    </p:spTree>
    <p:extLst>
      <p:ext uri="{BB962C8B-B14F-4D97-AF65-F5344CB8AC3E}">
        <p14:creationId xmlns:p14="http://schemas.microsoft.com/office/powerpoint/2010/main" val="16460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08520" y="0"/>
            <a:ext cx="9252520" cy="6741368"/>
          </a:xfrm>
        </p:spPr>
        <p:txBody>
          <a:bodyPr>
            <a:normAutofit/>
          </a:bodyPr>
          <a:lstStyle/>
          <a:p>
            <a:pPr algn="just">
              <a:lnSpc>
                <a:spcPct val="150000"/>
              </a:lnSpc>
              <a:spcBef>
                <a:spcPts val="0"/>
              </a:spcBef>
            </a:pPr>
            <a:r>
              <a:rPr lang="tr-TR" dirty="0" smtClean="0"/>
              <a:t>Göktürklerde de Hunlarınkine benzer bayram ve festivallere rastlanmaktadır. Göktürkler, her yıl belirli zamanda “Ecdat </a:t>
            </a:r>
            <a:r>
              <a:rPr lang="tr-TR" dirty="0" err="1" smtClean="0"/>
              <a:t>mağarası”nda</a:t>
            </a:r>
            <a:r>
              <a:rPr lang="tr-TR" dirty="0" smtClean="0"/>
              <a:t> atalarına kurban kesiyorlardı. Onlar da aynı </a:t>
            </a:r>
            <a:r>
              <a:rPr lang="tr-TR" dirty="0"/>
              <a:t>ş</a:t>
            </a:r>
            <a:r>
              <a:rPr lang="tr-TR" dirty="0" smtClean="0"/>
              <a:t>ekilde beşinci ayın ikinci yarısında “Gök Tanrı” ve “kutsal yer ve su” için kurban keserek bayram kutlamalarına başlıyorlardı. Kurbandan sonra topluca eğlenceye geçilmekteydi. Özellikle kızlar ayak topu (</a:t>
            </a:r>
            <a:r>
              <a:rPr lang="tr-TR" dirty="0" err="1" smtClean="0"/>
              <a:t>tepük</a:t>
            </a:r>
            <a:r>
              <a:rPr lang="tr-TR" dirty="0" smtClean="0"/>
              <a:t>) oynamaktaydı. Herkes kımız içiyor ve </a:t>
            </a:r>
            <a:r>
              <a:rPr lang="tr-TR" dirty="0"/>
              <a:t>ş</a:t>
            </a:r>
            <a:r>
              <a:rPr lang="tr-TR" dirty="0" smtClean="0"/>
              <a:t>arkılar söyleniyordu. Türklerde bayram kutlamalarına toplumun hemen hemen her kesimi katılıyordu (Koca, 2002: 51).</a:t>
            </a:r>
            <a:endParaRPr lang="tr-TR" dirty="0"/>
          </a:p>
        </p:txBody>
      </p:sp>
    </p:spTree>
    <p:extLst>
      <p:ext uri="{BB962C8B-B14F-4D97-AF65-F5344CB8AC3E}">
        <p14:creationId xmlns:p14="http://schemas.microsoft.com/office/powerpoint/2010/main" val="4025522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0" y="0"/>
            <a:ext cx="9144000" cy="6858000"/>
          </a:xfrm>
        </p:spPr>
        <p:txBody>
          <a:bodyPr>
            <a:normAutofit fontScale="77500" lnSpcReduction="20000"/>
          </a:bodyPr>
          <a:lstStyle/>
          <a:p>
            <a:pPr algn="just">
              <a:lnSpc>
                <a:spcPct val="160000"/>
              </a:lnSpc>
              <a:spcBef>
                <a:spcPts val="0"/>
              </a:spcBef>
            </a:pPr>
            <a:r>
              <a:rPr lang="tr-TR" b="0" i="0" u="none" strike="noStrike" baseline="0" dirty="0" smtClean="0">
                <a:solidFill>
                  <a:srgbClr val="000000"/>
                </a:solidFill>
                <a:latin typeface="Times New Roman"/>
              </a:rPr>
              <a:t>Türklerin </a:t>
            </a:r>
            <a:r>
              <a:rPr lang="tr-TR" dirty="0" smtClean="0">
                <a:solidFill>
                  <a:srgbClr val="000000"/>
                </a:solidFill>
                <a:latin typeface="Times New Roman"/>
              </a:rPr>
              <a:t>İ</a:t>
            </a:r>
            <a:r>
              <a:rPr lang="tr-TR" b="0" i="0" u="none" strike="noStrike" baseline="0" dirty="0" smtClean="0">
                <a:solidFill>
                  <a:srgbClr val="000000"/>
                </a:solidFill>
                <a:latin typeface="Times New Roman"/>
              </a:rPr>
              <a:t>slamiyet’ten önce Orta Asya ‟da kendilerine özgü bir yaşama biçimleri ve inançları olduğu gibi, yine kendilerine özgü bayramları ve festivalleri de olmuştur. Bu bayramlar ve festivallerin temeli inançla ilgili davranışlara ve toplu yapılan eğlencelere dayanmaktaydı (Koca, 2002: 52). </a:t>
            </a:r>
          </a:p>
          <a:p>
            <a:pPr algn="just">
              <a:lnSpc>
                <a:spcPct val="160000"/>
              </a:lnSpc>
              <a:spcBef>
                <a:spcPts val="0"/>
              </a:spcBef>
            </a:pPr>
            <a:r>
              <a:rPr lang="tr-TR" dirty="0" smtClean="0"/>
              <a:t>Eski Türklerde Bayram ve festivallerin hangi düşünce ve inançtan doğduğunu tespit etmek gerekir. Tabiat ve iklim insan hayatının ve düşüncesinin şekillenmesinde önemli rol oynar. Türklerin ilk ana yurdu olan Orta Asya’da tabiat ve iklim şartları bakımından son derece elverişsiz ve acımasızdı. Kışlar dondurucu ve </a:t>
            </a:r>
            <a:r>
              <a:rPr lang="tr-TR" dirty="0" smtClean="0"/>
              <a:t>fırtınalı</a:t>
            </a:r>
            <a:r>
              <a:rPr lang="tr-TR" dirty="0" smtClean="0"/>
              <a:t>, yazlar ise kavurucu sıcak ve kurak geçtiğinden tarımla uğraşılamıyor. Tarımın yerini hayvancılık alıyordu. Hayvancılık ve hayvan ürünleri başlıca geçim kaynağı oluşturuyordu. Türk için kış birçok şeyden mahrum kalmak anlamına gelirken, yaz ise ekonomik sıkıntılardan kurtulmak anlamına geliyordu.  Türk için bu bir bakıma kurtuluş ve hürriyete kavuşmaydı. Böyle bir  durum da ancak bir bayramla kutlanabilirdi. Türklerin yazın müjdecisi olan ilkbaharda bayram yapmalarının en önemli nedeni budur. </a:t>
            </a:r>
            <a:endParaRPr lang="tr-TR" dirty="0"/>
          </a:p>
        </p:txBody>
      </p:sp>
    </p:spTree>
    <p:extLst>
      <p:ext uri="{BB962C8B-B14F-4D97-AF65-F5344CB8AC3E}">
        <p14:creationId xmlns:p14="http://schemas.microsoft.com/office/powerpoint/2010/main" val="2514833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1024</TotalTime>
  <Words>3451</Words>
  <Application>Microsoft Office PowerPoint</Application>
  <PresentationFormat>Ekran Gösterisi (4:3)</PresentationFormat>
  <Paragraphs>105</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Cumba</vt:lpstr>
      <vt:lpstr>BAYRAMLAR, TÖRENLER, KUTLAMALAR</vt:lpstr>
      <vt:lpstr>PowerPoint Sunusu</vt:lpstr>
      <vt:lpstr>A) BAYRAMLAR </vt:lpstr>
      <vt:lpstr>PowerPoint Sunusu</vt:lpstr>
      <vt:lpstr>PowerPoint Sunusu</vt:lpstr>
      <vt:lpstr>PowerPoint Sunusu</vt:lpstr>
      <vt:lpstr>PowerPoint Sunusu</vt:lpstr>
      <vt:lpstr>PowerPoint Sunusu</vt:lpstr>
      <vt:lpstr>PowerPoint Sunusu</vt:lpstr>
      <vt:lpstr>1. ESKİ TÜRK BAYRAMLARI </vt:lpstr>
      <vt:lpstr>A) RİTÜEL DEĞERTAŞIYAN DAVRANIŞLAR</vt:lpstr>
      <vt:lpstr>B) Hayatlarında Rol Oynayan Nesneler</vt:lpstr>
      <vt:lpstr>C) Eğlence İle İlgİlİ Unsurlar</vt:lpstr>
      <vt:lpstr>D) Giyim, Süslenme ve Süsleme İle İlgİlİ Unsurlar</vt:lpstr>
      <vt:lpstr>PowerPoint Sunusu</vt:lpstr>
      <vt:lpstr>PowerPoint Sunusu</vt:lpstr>
      <vt:lpstr>2. DİNİ BAYARAMLAR</vt:lpstr>
      <vt:lpstr>PowerPoint Sunusu</vt:lpstr>
      <vt:lpstr>a) RAMAZAN BAYRAMI</vt:lpstr>
      <vt:lpstr>PowerPoint Sunusu</vt:lpstr>
      <vt:lpstr>PowerPoint Sunusu</vt:lpstr>
      <vt:lpstr>b) KURBAN BAYRAMI </vt:lpstr>
      <vt:lpstr>PowerPoint Sunusu</vt:lpstr>
      <vt:lpstr>c) KANDİLLER</vt:lpstr>
      <vt:lpstr>d) KUTSAL AYLAR VE GÜNLER </vt:lpstr>
      <vt:lpstr>PowerPoint Sunusu</vt:lpstr>
      <vt:lpstr>3.  MİLLİ BAYRAMLAR</vt:lpstr>
      <vt:lpstr>PowerPoint Sunusu</vt:lpstr>
      <vt:lpstr>B) TÖRENLER 1. DİNİ - MİLLİ KÖKENLİ TÖRENLER</vt:lpstr>
      <vt:lpstr>1. Sünnet Çocuğunun Yaşı ve Sünnet Zamanı</vt:lpstr>
      <vt:lpstr>PowerPoint Sunusu</vt:lpstr>
      <vt:lpstr>4. Kİrvelİk</vt:lpstr>
      <vt:lpstr>b) Asker Uğurlama, Asker Karşılama Törenleri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 Hacı Uğurlama ve Karşılama </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BAYRAMLAR, TÖRENLER, KUTLAMALAR</dc:title>
  <dc:creator>HP</dc:creator>
  <cp:lastModifiedBy>ronaldinho424</cp:lastModifiedBy>
  <cp:revision>53</cp:revision>
  <dcterms:created xsi:type="dcterms:W3CDTF">2020-05-04T09:52:02Z</dcterms:created>
  <dcterms:modified xsi:type="dcterms:W3CDTF">2024-04-29T09:56:49Z</dcterms:modified>
</cp:coreProperties>
</file>