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4"/>
  </p:sldMasterIdLst>
  <p:notesMasterIdLst>
    <p:notesMasterId r:id="rId32"/>
  </p:notesMasterIdLst>
  <p:handoutMasterIdLst>
    <p:handoutMasterId r:id="rId33"/>
  </p:handoutMasterIdLst>
  <p:sldIdLst>
    <p:sldId id="318" r:id="rId5"/>
    <p:sldId id="290" r:id="rId6"/>
    <p:sldId id="307" r:id="rId7"/>
    <p:sldId id="291" r:id="rId8"/>
    <p:sldId id="322" r:id="rId9"/>
    <p:sldId id="321" r:id="rId10"/>
    <p:sldId id="309" r:id="rId11"/>
    <p:sldId id="308" r:id="rId12"/>
    <p:sldId id="293" r:id="rId13"/>
    <p:sldId id="311" r:id="rId14"/>
    <p:sldId id="294" r:id="rId15"/>
    <p:sldId id="323" r:id="rId16"/>
    <p:sldId id="313" r:id="rId17"/>
    <p:sldId id="314" r:id="rId18"/>
    <p:sldId id="297" r:id="rId19"/>
    <p:sldId id="299" r:id="rId20"/>
    <p:sldId id="320" r:id="rId21"/>
    <p:sldId id="316" r:id="rId22"/>
    <p:sldId id="300" r:id="rId23"/>
    <p:sldId id="301" r:id="rId24"/>
    <p:sldId id="324" r:id="rId25"/>
    <p:sldId id="302" r:id="rId26"/>
    <p:sldId id="303" r:id="rId27"/>
    <p:sldId id="304" r:id="rId28"/>
    <p:sldId id="325" r:id="rId29"/>
    <p:sldId id="305" r:id="rId30"/>
    <p:sldId id="306" r:id="rId3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7FBE"/>
    <a:srgbClr val="CC0000"/>
    <a:srgbClr val="FFCC00"/>
    <a:srgbClr val="000066"/>
    <a:srgbClr val="663300"/>
    <a:srgbClr val="1C1C1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5" autoAdjust="0"/>
    <p:restoredTop sz="71142" autoAdjust="0"/>
  </p:normalViewPr>
  <p:slideViewPr>
    <p:cSldViewPr snapToGrid="0">
      <p:cViewPr varScale="1">
        <p:scale>
          <a:sx n="79" d="100"/>
          <a:sy n="79" d="100"/>
        </p:scale>
        <p:origin x="22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BA630805-898C-47B2-ABD5-4F771F806ED8}" type="slidenum">
              <a:rPr lang="en-US"/>
              <a:pPr>
                <a:defRPr/>
              </a:pPr>
              <a:t>‹#›</a:t>
            </a:fld>
            <a:endParaRPr lang="en-US" dirty="0"/>
          </a:p>
        </p:txBody>
      </p:sp>
    </p:spTree>
    <p:extLst>
      <p:ext uri="{BB962C8B-B14F-4D97-AF65-F5344CB8AC3E}">
        <p14:creationId xmlns:p14="http://schemas.microsoft.com/office/powerpoint/2010/main" val="2732215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BC7EBE77-46EE-4F6C-9CC3-3CD3ACB7DBAC}" type="slidenum">
              <a:rPr lang="en-US"/>
              <a:pPr>
                <a:defRPr/>
              </a:pPr>
              <a:t>‹#›</a:t>
            </a:fld>
            <a:endParaRPr lang="en-US" dirty="0"/>
          </a:p>
        </p:txBody>
      </p:sp>
    </p:spTree>
    <p:extLst>
      <p:ext uri="{BB962C8B-B14F-4D97-AF65-F5344CB8AC3E}">
        <p14:creationId xmlns:p14="http://schemas.microsoft.com/office/powerpoint/2010/main" val="134512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7EBE77-46EE-4F6C-9CC3-3CD3ACB7DBAC}" type="slidenum">
              <a:rPr lang="en-US" smtClean="0"/>
              <a:pPr>
                <a:defRPr/>
              </a:pPr>
              <a:t>1</a:t>
            </a:fld>
            <a:endParaRPr lang="en-US" dirty="0"/>
          </a:p>
        </p:txBody>
      </p:sp>
    </p:spTree>
    <p:extLst>
      <p:ext uri="{BB962C8B-B14F-4D97-AF65-F5344CB8AC3E}">
        <p14:creationId xmlns:p14="http://schemas.microsoft.com/office/powerpoint/2010/main" val="314112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BD49A00-4495-40D6-81D4-CB152A935FBC}" type="slidenum">
              <a:rPr lang="en-US" altLang="en-US" sz="1200" b="0"/>
              <a:pPr algn="r"/>
              <a:t>10</a:t>
            </a:fld>
            <a:endParaRPr lang="en-US" altLang="en-US" sz="1200" b="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E7E420C6-EF6C-4E62-86B8-FD7C925D463E}" type="slidenum">
              <a:rPr lang="en-US" altLang="en-US" sz="1200" b="0"/>
              <a:pPr algn="r"/>
              <a:t>11</a:t>
            </a:fld>
            <a:endParaRPr lang="en-US" altLang="en-US" sz="1200" b="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E7E420C6-EF6C-4E62-86B8-FD7C925D463E}" type="slidenum">
              <a:rPr lang="en-US" altLang="en-US" sz="1200" b="0"/>
              <a:pPr algn="r"/>
              <a:t>12</a:t>
            </a:fld>
            <a:endParaRPr lang="en-US" altLang="en-US" sz="1200" b="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59154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3FF8B70-2334-4E30-A6AE-B02ED9965E2E}" type="slidenum">
              <a:rPr lang="en-US" altLang="en-US" sz="1200" b="0"/>
              <a:pPr algn="r"/>
              <a:t>13</a:t>
            </a:fld>
            <a:endParaRPr lang="en-US" altLang="en-US" sz="1200" b="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72556C21-37F6-47C6-953E-30066A2FCB76}" type="slidenum">
              <a:rPr lang="en-US" altLang="en-US" sz="1200" b="0"/>
              <a:pPr algn="r"/>
              <a:t>14</a:t>
            </a:fld>
            <a:endParaRPr lang="en-US" altLang="en-US" sz="1200" b="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20–3 shows a hypothetical breakdown between banking book and trading book assets and liabilities. Note that capital produces a cushion against losses on either the banking or trading books (see Chapter 23). </a:t>
            </a:r>
          </a:p>
          <a:p>
            <a:endParaRPr lang="en-US" sz="1200" b="0" i="0" u="none" strike="noStrike" baseline="0" dirty="0">
              <a:solidFill>
                <a:srgbClr val="424D67"/>
              </a:solidFill>
              <a:latin typeface="+mn-lt"/>
            </a:endParaRPr>
          </a:p>
          <a:p>
            <a:r>
              <a:rPr lang="en-US" sz="1200" b="0" i="0" u="none" strike="noStrike" baseline="0" dirty="0">
                <a:solidFill>
                  <a:srgbClr val="424D67"/>
                </a:solidFill>
                <a:latin typeface="+mn-lt"/>
              </a:rPr>
              <a:t>As can be seen, the banking book contains the majority of loans and deposits plus other illiquid assets. The trading book contains long and short positions in instruments such as bonds, commodities, foreign exchange, equities, and derivatives. </a:t>
            </a:r>
            <a:endParaRPr lang="en-US" alt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598ED095-BB7F-4760-A34F-F3DBC14D516E}" type="slidenum">
              <a:rPr lang="en-US" altLang="en-US" sz="1200" b="0"/>
              <a:pPr algn="r"/>
              <a:t>15</a:t>
            </a:fld>
            <a:endParaRPr lang="en-US" altLang="en-US" sz="1200" b="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6EAAB9CC-5365-437B-B62D-30E28A247AB3}" type="slidenum">
              <a:rPr lang="en-US" altLang="en-US" sz="1200" b="0"/>
              <a:pPr algn="r"/>
              <a:t>16</a:t>
            </a:fld>
            <a:endParaRPr lang="en-US" altLang="en-US" sz="1200" b="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D75685B-7B18-4941-86DB-9AA14CF5FC79}" type="slidenum">
              <a:rPr lang="en-US" altLang="en-US" sz="1200" b="0"/>
              <a:pPr algn="r"/>
              <a:t>17</a:t>
            </a:fld>
            <a:endParaRPr lang="en-US" altLang="en-US" sz="1200" b="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Consider Table 20–4. In Panel A, the value of the FI’s net worth (</a:t>
            </a:r>
            <a:r>
              <a:rPr lang="en-US" sz="1200" b="0" i="1" u="none" strike="noStrike" baseline="0" dirty="0">
                <a:solidFill>
                  <a:srgbClr val="424D67"/>
                </a:solidFill>
                <a:latin typeface="+mn-lt"/>
              </a:rPr>
              <a:t>E</a:t>
            </a:r>
            <a:r>
              <a:rPr lang="en-US" sz="1200" b="0" i="0" u="none" strike="noStrike" baseline="0" dirty="0">
                <a:solidFill>
                  <a:srgbClr val="424D67"/>
                </a:solidFill>
                <a:latin typeface="+mn-lt"/>
              </a:rPr>
              <a:t>) is calculated in the traditional way as the difference between the market values of its on-balance-sheet assets (</a:t>
            </a:r>
            <a:r>
              <a:rPr lang="en-US" sz="1200" b="0" i="1" u="none" strike="noStrike" baseline="0" dirty="0">
                <a:solidFill>
                  <a:srgbClr val="424D67"/>
                </a:solidFill>
                <a:latin typeface="+mn-lt"/>
              </a:rPr>
              <a:t>A</a:t>
            </a:r>
            <a:r>
              <a:rPr lang="en-US" sz="1200" b="0" i="0" u="none" strike="noStrike" baseline="0" dirty="0">
                <a:solidFill>
                  <a:srgbClr val="424D67"/>
                </a:solidFill>
                <a:latin typeface="+mn-lt"/>
              </a:rPr>
              <a:t>) and liabilities (</a:t>
            </a:r>
            <a:r>
              <a:rPr lang="en-US" sz="1200" b="0" i="1" u="none" strike="noStrike" baseline="0" dirty="0">
                <a:solidFill>
                  <a:srgbClr val="424D67"/>
                </a:solidFill>
                <a:latin typeface="+mn-lt"/>
              </a:rPr>
              <a:t>L</a:t>
            </a:r>
            <a:r>
              <a:rPr lang="en-US" sz="1200" b="0" i="0" u="none" strike="noStrike" baseline="0" dirty="0">
                <a:solidFill>
                  <a:srgbClr val="424D67"/>
                </a:solidFill>
                <a:latin typeface="+mn-lt"/>
              </a:rPr>
              <a:t>). Under this calculation, the market value of the stockholders’ equity stake in the FI is 10 and the ratio of the FI’s capital to assets (or capital-to-assets ratio) is 10 percent.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A more accurate picture of the FI’s economic solvency should consider the market values of both its on-balance-sheet and OBS activities (Panel B of Table 20–4). Specifically, the FI manager should value contingent or future asset and liability claims as well as current assets and liabilities.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See Example 20-5 for additional details. </a:t>
            </a:r>
            <a:endParaRPr lang="en-US" alt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1E698E13-9EA6-4004-87B4-F5A8ACF7B574}" type="slidenum">
              <a:rPr lang="en-US" altLang="en-US" sz="1200" b="0"/>
              <a:pPr algn="r"/>
              <a:t>18</a:t>
            </a:fld>
            <a:endParaRPr lang="en-US" altLang="en-US" sz="1200" b="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OBS activity is not risk free. Off-balance-sheet securities played a prominent role in the U.S. subprime mortgage crisis. </a:t>
            </a:r>
            <a:endParaRPr lang="en-US" altLang="en-US" sz="12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DE8487D1-E24C-4BFF-9644-F796617821B6}" type="slidenum">
              <a:rPr lang="en-US" altLang="en-US" sz="1200" b="0"/>
              <a:pPr algn="r"/>
              <a:t>19</a:t>
            </a:fld>
            <a:endParaRPr lang="en-US" altLang="en-US" sz="1200" b="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38DC52C3-2F0E-4CA5-8561-DDAD5D8BB921}" type="slidenum">
              <a:rPr lang="en-US" altLang="en-US" sz="1200" b="0" smtClean="0"/>
              <a:pPr/>
              <a:t>2</a:t>
            </a:fld>
            <a:endParaRPr lang="en-US" altLang="en-US" sz="1200" b="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DC3FEFC2-2E19-47F6-8189-12863CA44F6B}" type="slidenum">
              <a:rPr lang="en-US" altLang="en-US" sz="1200" b="0"/>
              <a:pPr algn="r"/>
              <a:t>20</a:t>
            </a:fld>
            <a:endParaRPr lang="en-US" altLang="en-US" sz="1200" b="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D75685B-7B18-4941-86DB-9AA14CF5FC79}" type="slidenum">
              <a:rPr lang="en-US" altLang="en-US" sz="1200" b="0"/>
              <a:pPr algn="r"/>
              <a:t>21</a:t>
            </a:fld>
            <a:endParaRPr lang="en-US" altLang="en-US" sz="1200" b="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See Figure 20–3. In this case, the U.S. FI is net long £20 million in British assets. That is, it holds more foreign assets than liabilities.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Instead, the FI could have £20 million more foreign liabilities than assets. In this case, it would be holding a net short position in foreign assets, as shown in Figure 20–4. Under this circumstance, the FI is exposed to foreign exchange risk if the pound appreciates against the dollar over the investment period. </a:t>
            </a:r>
            <a:endParaRPr lang="en-US" altLang="en-US" sz="1200" dirty="0">
              <a:latin typeface="+mn-lt"/>
            </a:endParaRPr>
          </a:p>
        </p:txBody>
      </p:sp>
    </p:spTree>
    <p:extLst>
      <p:ext uri="{BB962C8B-B14F-4D97-AF65-F5344CB8AC3E}">
        <p14:creationId xmlns:p14="http://schemas.microsoft.com/office/powerpoint/2010/main" val="2342634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AC73ACC3-9AF0-47B6-ACC3-8EEB859A8B42}" type="slidenum">
              <a:rPr lang="en-US" altLang="en-US" sz="1200" b="0"/>
              <a:pPr algn="r"/>
              <a:t>22</a:t>
            </a:fld>
            <a:endParaRPr lang="en-US" altLang="en-US" sz="1200" b="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5E17337-F751-47D7-AC0A-839B2F46FED8}" type="slidenum">
              <a:rPr lang="en-US" altLang="en-US" sz="1200" b="0"/>
              <a:pPr algn="r"/>
              <a:t>23</a:t>
            </a:fld>
            <a:endParaRPr lang="en-US" altLang="en-US" sz="1200" b="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For example, in 2001 the government of Argentina, which had pegged its peso to the dollar on a one-to-one basis since the early 1990s, had to default on its government debt largely because of an overvalued peso and the adverse effect this had on its exports and foreign currency earnings. In December 2001 Argentina ended up defaulting on $130 billion in government-issued debt, and in 2002 it passed legislation that led to defaults on $30 billion of corporate debt owed to foreign creditors. Argentina’s economic problems continued into the 2000s and even the 2010s. In September 2003, it defaulted on a $3 billion loan to the IMF, and in early 2018 Argentina was still asking for debt payment adjustments. </a:t>
            </a:r>
            <a:endParaRPr lang="en-US" alt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EFE2B2DD-FFD3-49FA-8822-48D6F53B3966}" type="slidenum">
              <a:rPr lang="en-US" altLang="en-US" sz="1200" b="0"/>
              <a:pPr algn="r"/>
              <a:t>24</a:t>
            </a:fld>
            <a:endParaRPr lang="en-US" altLang="en-US" sz="1200" b="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Technology and operational risks are closely related and in recent years have caused great concern to FI managers and regulators alike. </a:t>
            </a:r>
            <a:endParaRPr lang="en-US" alt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EFE2B2DD-FFD3-49FA-8822-48D6F53B3966}" type="slidenum">
              <a:rPr lang="en-US" altLang="en-US" sz="1200" b="0"/>
              <a:pPr algn="r"/>
              <a:t>25</a:t>
            </a:fld>
            <a:endParaRPr lang="en-US" altLang="en-US" sz="1200" b="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1178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09821591-DDED-4696-9A8C-52ADCAE9AF77}" type="slidenum">
              <a:rPr lang="en-US" altLang="en-US" sz="1200" b="0"/>
              <a:pPr algn="r"/>
              <a:t>26</a:t>
            </a:fld>
            <a:endParaRPr lang="en-US" altLang="en-US" sz="1200" b="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69770F64-D648-497F-A07F-5210099CD31B}" type="slidenum">
              <a:rPr lang="en-US" altLang="en-US" sz="1200" b="0"/>
              <a:pPr algn="r"/>
              <a:t>27</a:t>
            </a:fld>
            <a:endParaRPr lang="en-US" altLang="en-US" sz="1200" b="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012B6366-BB3B-49A2-9DC8-CCB3332D9B4D}" type="slidenum">
              <a:rPr lang="en-US" altLang="en-US" sz="1200" b="0"/>
              <a:pPr algn="r"/>
              <a:t>3</a:t>
            </a:fld>
            <a:endParaRPr lang="en-US" altLang="en-US" sz="1200" b="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Table 20–1 presents a brief definition of each of the various risks facing FIs.</a:t>
            </a:r>
            <a:endParaRPr lang="en-US" altLang="en-US" sz="120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92B1474C-13E7-45DD-99B4-292C42A5B22B}" type="slidenum">
              <a:rPr lang="en-US" altLang="en-US" sz="1200" b="0"/>
              <a:pPr algn="r"/>
              <a:t>4</a:t>
            </a:fld>
            <a:endParaRPr lang="en-US" altLang="en-US" sz="1200" b="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92B1474C-13E7-45DD-99B4-292C42A5B22B}" type="slidenum">
              <a:rPr lang="en-US" altLang="en-US" sz="1200" b="0"/>
              <a:pPr algn="r"/>
              <a:t>5</a:t>
            </a:fld>
            <a:endParaRPr lang="en-US" altLang="en-US" sz="1200" b="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9706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012B6366-BB3B-49A2-9DC8-CCB3332D9B4D}" type="slidenum">
              <a:rPr lang="en-US" altLang="en-US" sz="1200" b="0"/>
              <a:pPr algn="r"/>
              <a:t>6</a:t>
            </a:fld>
            <a:endParaRPr lang="en-US" altLang="en-US" sz="1200" b="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effects of credit risk are evident in Figure 20–1, which shows commercial bank charge-off (or write-off) rates (loans charged off as a percentage of total loans) for various types of loans between 1994 and 2022.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Notice, in particular, the high rate of charge-offs experienced on credit card loans throughout this period.</a:t>
            </a:r>
          </a:p>
          <a:p>
            <a:pPr marL="285750" indent="-285750">
              <a:buFont typeface="Arial" panose="020B0604020202020204" pitchFamily="34" charset="0"/>
              <a:buChar char="•"/>
            </a:pPr>
            <a:r>
              <a:rPr lang="en-US" sz="1200" b="0" i="0" u="none" strike="noStrike" baseline="0" dirty="0">
                <a:solidFill>
                  <a:srgbClr val="424D67"/>
                </a:solidFill>
                <a:latin typeface="+mn-lt"/>
              </a:rPr>
              <a:t>Credit card charge-offs by commercial banks increased persistently from the mid-1980s until late 1993 and again from 1995 through early 1998. </a:t>
            </a:r>
          </a:p>
          <a:p>
            <a:pPr marL="285750" indent="-285750">
              <a:buFont typeface="Arial" panose="020B0604020202020204" pitchFamily="34" charset="0"/>
              <a:buChar char="•"/>
            </a:pPr>
            <a:r>
              <a:rPr lang="en-US" sz="1200" b="0" i="0" u="none" strike="noStrike" baseline="0" dirty="0">
                <a:solidFill>
                  <a:srgbClr val="424D67"/>
                </a:solidFill>
                <a:latin typeface="+mn-lt"/>
              </a:rPr>
              <a:t>By 1999, credit card charge-offs leveled off, and they even declined after 1999. </a:t>
            </a:r>
          </a:p>
          <a:p>
            <a:pPr marL="285750" indent="-285750">
              <a:buFont typeface="Arial" panose="020B0604020202020204" pitchFamily="34" charset="0"/>
              <a:buChar char="•"/>
            </a:pPr>
            <a:r>
              <a:rPr lang="en-US" sz="1200" b="0" i="0" u="none" strike="noStrike" baseline="0" dirty="0">
                <a:solidFill>
                  <a:srgbClr val="424D67"/>
                </a:solidFill>
                <a:latin typeface="+mn-lt"/>
              </a:rPr>
              <a:t>With the downturn in the U.S. economy and an impending change in bankruptcy laws making it more difficult to declare bankruptcy, credit card charge-offs rose rapidly in 2001 and remained high through 2004. </a:t>
            </a:r>
          </a:p>
          <a:p>
            <a:pPr marL="285750" indent="-285750">
              <a:buFont typeface="Arial" panose="020B0604020202020204" pitchFamily="34" charset="0"/>
              <a:buChar char="•"/>
            </a:pPr>
            <a:r>
              <a:rPr lang="en-US" sz="1200" b="0" i="0" u="none" strike="noStrike" baseline="0" dirty="0">
                <a:solidFill>
                  <a:srgbClr val="424D67"/>
                </a:solidFill>
                <a:latin typeface="+mn-lt"/>
              </a:rPr>
              <a:t>Note particularly that in October 2005, the Bankruptcy Reform Act was signed into law. This act makes it more difficult for consumers to declare bankruptcy. As a result, there was a surge in bankruptcy filings in the summer and early fall of 2005 just before the new rules went into effect and a huge drop-off in bankruptcy filings just after the enactment of the new rules. </a:t>
            </a:r>
          </a:p>
          <a:p>
            <a:pPr marL="285750" indent="-285750">
              <a:buFont typeface="Arial" panose="020B0604020202020204" pitchFamily="34" charset="0"/>
              <a:buChar char="•"/>
            </a:pPr>
            <a:r>
              <a:rPr lang="en-US" sz="1200" b="0" i="0" u="none" strike="noStrike" baseline="0" dirty="0">
                <a:solidFill>
                  <a:srgbClr val="424D67"/>
                </a:solidFill>
                <a:latin typeface="+mn-lt"/>
              </a:rPr>
              <a:t>The financial crisis of 2008–2009 and the resulting economic recession produced a huge surge in credit card charge-off rates, which rose to an all-time high of 13.21 percent in March 2010. Despite these losses, credit card loans (including unused balances) extended by commercial banks continued to grow, from $160.8 billion in March 1994 to $421.5 billion in December 2022. </a:t>
            </a:r>
          </a:p>
          <a:p>
            <a:pPr marL="285750" indent="-285750">
              <a:buFont typeface="Arial" panose="020B0604020202020204" pitchFamily="34" charset="0"/>
              <a:buChar char="•"/>
            </a:pPr>
            <a:r>
              <a:rPr lang="en-US" sz="1200" b="0" i="0" u="none" strike="noStrike" baseline="0" dirty="0">
                <a:solidFill>
                  <a:srgbClr val="424D67"/>
                </a:solidFill>
                <a:latin typeface="+mn-lt"/>
              </a:rPr>
              <a:t>As of December 2022, credit card loans extended by commercial banks totaled $1,009.4 billion. </a:t>
            </a:r>
            <a:endParaRPr lang="en-US" altLang="en-US" sz="1200" dirty="0">
              <a:latin typeface="+mn-lt"/>
            </a:endParaRPr>
          </a:p>
        </p:txBody>
      </p:sp>
    </p:spTree>
    <p:extLst>
      <p:ext uri="{BB962C8B-B14F-4D97-AF65-F5344CB8AC3E}">
        <p14:creationId xmlns:p14="http://schemas.microsoft.com/office/powerpoint/2010/main" val="79079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B060048D-A02F-4082-A6EE-E33B773D8A8B}" type="slidenum">
              <a:rPr lang="en-US" altLang="en-US" sz="1200" b="0"/>
              <a:pPr algn="r"/>
              <a:t>7</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424D67"/>
                </a:solidFill>
                <a:latin typeface="STIX MathJax Main"/>
              </a:rPr>
              <a:t>The effects of credit risk are evident in Figure 20–2, which shows commercial bank charge-off (or write-off) rates (loans charged off as a percentage of total loans) for various types of loans between 1994 and 2022. </a:t>
            </a: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56406DC-F224-4CF2-A02F-16290919A05E}" type="slidenum">
              <a:rPr lang="en-US" altLang="en-US" sz="1200" b="0"/>
              <a:pPr algn="r"/>
              <a:t>8</a:t>
            </a:fld>
            <a:endParaRPr lang="en-US" altLang="en-US" sz="1200" b="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D618768B-4EF0-4998-BEF6-BCF5F2D99416}" type="slidenum">
              <a:rPr lang="en-US" altLang="en-US" sz="1200" b="0"/>
              <a:pPr algn="r"/>
              <a:t>9</a:t>
            </a:fld>
            <a:endParaRPr lang="en-US" altLang="en-US" sz="1200" b="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442D68FC-D9AC-4A08-A145-6CFE0AF9B1F2}"/>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D44FF510-2166-4EE4-A7EC-9D0869BEC46A}"/>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7ED69595-05C0-4D4B-B4DE-852B2A7288EC}"/>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7E891142-939E-4FF5-852C-D54739DEB735}"/>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75C5CFE4-3DEE-4040-A21A-B7E1CD3411B3}"/>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3A8D5871-1B66-459B-AC2E-190220AC645E}"/>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EEE84C15-57EA-4D4E-B1F1-02A1F283C622}"/>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1D6EE748-94BD-41E2-97CF-FDF6B34154CB}"/>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A0AA577E-1EC6-48E9-A10F-7F5465E49289}"/>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1D0AC396-FCA0-4D5A-90CE-3EEC6270F569}"/>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2AEB9BFC-557C-4F29-AE14-EDE03A940F72}"/>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A3D7DDC8-A4F8-4B22-B078-3117F85AAACA}"/>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CC920573-3050-4684-966D-A21EC8464FD9}"/>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03130A0D-11C3-4277-8647-307DC98FEC17}"/>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61398EE3-279D-4001-A436-B19DD4B75F2B}"/>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977B1F5E-CAD4-4652-BC3A-8447B14F4931}"/>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96DA3675-310F-443F-86EF-7FFA44CED9E1}"/>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BBA70DA9-253A-49C1-A68C-D1599F8E627D}"/>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57FC26FB-4826-40DD-962A-E0B2CB133C23}"/>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ABDD9602-3D9E-4B63-8ED6-D48516CCEB74}"/>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21D66DB7-0283-4CF6-AADF-D2729D98CFA2}"/>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AB1C1E0A-4D99-4137-9510-4320B53641E4}"/>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87F5C89A-5C3F-4D47-87FD-EE700FC6FB76}"/>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D19D8090-149E-4C04-919D-DFF9F30FF583}"/>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7CB7A896-6218-44F5-B4DA-FEB9535EE1F1}"/>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38135326-378B-479B-9064-29EDF7B83FAC}"/>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FEC147DF-D850-4984-BF23-4BB8B4097B36}"/>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7FF000C4-213E-4058-B98E-E7861D566143}"/>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E8EF034C-9161-4AC4-9A8B-5FCBF17CFDA8}"/>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66D38513-7247-42BD-9376-77E023F8BD9B}"/>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08DD88FA-47A6-4ACE-AE6E-C5DB83547242}"/>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F9EEC666-63F6-4EFA-8E2E-83E91E1186F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20F24170-E5CA-4381-BB14-CBAC2228E7EE}"/>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DC4B5C74-3F5A-43CF-9FF5-FBD384EDA812}"/>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F1618541-6CA9-4CA2-AA65-6DF74E7DE02F}"/>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B127930E-141F-4311-B67D-804B8D80EA69}"/>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324D3FFA-43A0-4143-ADB7-4207EB26B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3787F22E-1532-468C-9A55-7F3691B77F91}"/>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F3D3FC0B-7CAD-4D5F-882B-60D2BA42F19E}"/>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51991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8BFC96C-9E8A-46B4-96F6-2C7CFC10FE8E}"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7CFCD0B4-06F8-4AA0-A6F2-8531BE7475E3}" type="slidenum">
              <a:rPr lang="en-US" altLang="en-US"/>
              <a:pPr>
                <a:defRPr/>
              </a:pPr>
              <a:t>‹#›</a:t>
            </a:fld>
            <a:endParaRPr lang="en-US" altLang="en-US" dirty="0"/>
          </a:p>
        </p:txBody>
      </p:sp>
    </p:spTree>
    <p:extLst>
      <p:ext uri="{BB962C8B-B14F-4D97-AF65-F5344CB8AC3E}">
        <p14:creationId xmlns:p14="http://schemas.microsoft.com/office/powerpoint/2010/main" val="398768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D71F36-51B1-44B4-B61A-7EC87A36C218}"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99551B9B-A9A7-402F-9926-6E7C74B2AF9D}" type="slidenum">
              <a:rPr lang="en-US" altLang="en-US"/>
              <a:pPr>
                <a:defRPr/>
              </a:pPr>
              <a:t>‹#›</a:t>
            </a:fld>
            <a:endParaRPr lang="en-US" altLang="en-US" dirty="0"/>
          </a:p>
        </p:txBody>
      </p:sp>
    </p:spTree>
    <p:extLst>
      <p:ext uri="{BB962C8B-B14F-4D97-AF65-F5344CB8AC3E}">
        <p14:creationId xmlns:p14="http://schemas.microsoft.com/office/powerpoint/2010/main" val="179610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FCF49413-EEB3-443F-96F7-47CA1FDFAF9B}"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71EE6977-5832-49A3-B9DF-809F7E68B0EC}" type="slidenum">
              <a:rPr lang="en-US" altLang="en-US"/>
              <a:pPr>
                <a:defRPr/>
              </a:pPr>
              <a:t>‹#›</a:t>
            </a:fld>
            <a:endParaRPr lang="en-US" altLang="en-US" dirty="0"/>
          </a:p>
        </p:txBody>
      </p:sp>
    </p:spTree>
    <p:extLst>
      <p:ext uri="{BB962C8B-B14F-4D97-AF65-F5344CB8AC3E}">
        <p14:creationId xmlns:p14="http://schemas.microsoft.com/office/powerpoint/2010/main" val="296275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A88B2A3-7FCF-4AD6-9A95-99E4A4A8BC87}"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57745B5-CE01-42CD-95B3-74CE374DCFD7}" type="slidenum">
              <a:rPr lang="en-US" altLang="en-US"/>
              <a:pPr>
                <a:defRPr/>
              </a:pPr>
              <a:t>‹#›</a:t>
            </a:fld>
            <a:endParaRPr lang="en-US" altLang="en-US" dirty="0"/>
          </a:p>
        </p:txBody>
      </p:sp>
    </p:spTree>
    <p:extLst>
      <p:ext uri="{BB962C8B-B14F-4D97-AF65-F5344CB8AC3E}">
        <p14:creationId xmlns:p14="http://schemas.microsoft.com/office/powerpoint/2010/main" val="97471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43313EE6-D3BE-471C-BE70-39AE54BD916D}"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0EB011E-F7DE-4BD6-91AF-B17A646410BD}" type="slidenum">
              <a:rPr lang="en-US" altLang="en-US"/>
              <a:pPr>
                <a:defRPr/>
              </a:pPr>
              <a:t>‹#›</a:t>
            </a:fld>
            <a:endParaRPr lang="en-US" altLang="en-US" dirty="0"/>
          </a:p>
        </p:txBody>
      </p:sp>
    </p:spTree>
    <p:extLst>
      <p:ext uri="{BB962C8B-B14F-4D97-AF65-F5344CB8AC3E}">
        <p14:creationId xmlns:p14="http://schemas.microsoft.com/office/powerpoint/2010/main" val="207262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9B7A5811-8ADB-4F92-956E-109E77C68593}"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A06A77F0-9B1D-4754-B7B6-2A16959D465C}" type="slidenum">
              <a:rPr lang="en-US" altLang="en-US"/>
              <a:pPr>
                <a:defRPr/>
              </a:pPr>
              <a:t>‹#›</a:t>
            </a:fld>
            <a:endParaRPr lang="en-US" altLang="en-US" dirty="0"/>
          </a:p>
        </p:txBody>
      </p:sp>
    </p:spTree>
    <p:extLst>
      <p:ext uri="{BB962C8B-B14F-4D97-AF65-F5344CB8AC3E}">
        <p14:creationId xmlns:p14="http://schemas.microsoft.com/office/powerpoint/2010/main" val="261117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DE4FC1F7-526B-4251-B10E-1C5107BCD4DF}"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468F6022-68E8-48AE-BC91-1BE9B4B984A8}" type="slidenum">
              <a:rPr lang="en-US" altLang="en-US"/>
              <a:pPr>
                <a:defRPr/>
              </a:pPr>
              <a:t>‹#›</a:t>
            </a:fld>
            <a:endParaRPr lang="en-US" altLang="en-US" dirty="0"/>
          </a:p>
        </p:txBody>
      </p:sp>
    </p:spTree>
    <p:extLst>
      <p:ext uri="{BB962C8B-B14F-4D97-AF65-F5344CB8AC3E}">
        <p14:creationId xmlns:p14="http://schemas.microsoft.com/office/powerpoint/2010/main" val="98268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08A0DDC-24DB-4F5A-8494-1208537E3D25}"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998B6A48-9343-46BF-ACEB-E00762B4A496}" type="slidenum">
              <a:rPr lang="en-US" altLang="en-US"/>
              <a:pPr>
                <a:defRPr/>
              </a:pPr>
              <a:t>‹#›</a:t>
            </a:fld>
            <a:endParaRPr lang="en-US" altLang="en-US" dirty="0"/>
          </a:p>
        </p:txBody>
      </p:sp>
    </p:spTree>
    <p:extLst>
      <p:ext uri="{BB962C8B-B14F-4D97-AF65-F5344CB8AC3E}">
        <p14:creationId xmlns:p14="http://schemas.microsoft.com/office/powerpoint/2010/main" val="26276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BFC2731-1A13-4C0C-80AC-6CBBFFB06872}"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D4BA023-0186-4A0C-904E-584E5A6ED807}" type="slidenum">
              <a:rPr lang="en-US" altLang="en-US"/>
              <a:pPr>
                <a:defRPr/>
              </a:pPr>
              <a:t>‹#›</a:t>
            </a:fld>
            <a:endParaRPr lang="en-US" altLang="en-US" dirty="0"/>
          </a:p>
        </p:txBody>
      </p:sp>
    </p:spTree>
    <p:extLst>
      <p:ext uri="{BB962C8B-B14F-4D97-AF65-F5344CB8AC3E}">
        <p14:creationId xmlns:p14="http://schemas.microsoft.com/office/powerpoint/2010/main" val="84636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EC77003-D234-4857-94E0-7C74C5CE57BA}"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C57BA41-74FE-4CAF-9CAF-3DE940A4839D}" type="slidenum">
              <a:rPr lang="en-US" altLang="en-US"/>
              <a:pPr>
                <a:defRPr/>
              </a:pPr>
              <a:t>‹#›</a:t>
            </a:fld>
            <a:endParaRPr lang="en-US" altLang="en-US" dirty="0"/>
          </a:p>
        </p:txBody>
      </p:sp>
    </p:spTree>
    <p:extLst>
      <p:ext uri="{BB962C8B-B14F-4D97-AF65-F5344CB8AC3E}">
        <p14:creationId xmlns:p14="http://schemas.microsoft.com/office/powerpoint/2010/main" val="274481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0117"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atin typeface="+mn-lt"/>
              </a:defRPr>
            </a:lvl1pPr>
          </a:lstStyle>
          <a:p>
            <a:pPr>
              <a:defRPr/>
            </a:pPr>
            <a:fld id="{679CF8A7-E65D-4DC3-A84A-7CC7E8B4504E}" type="datetime1">
              <a:rPr lang="en-US" smtClean="0"/>
              <a:t>3/13/2024</a:t>
            </a:fld>
            <a:endParaRPr lang="en-US" altLang="en-US" dirty="0"/>
          </a:p>
        </p:txBody>
      </p:sp>
      <p:sp>
        <p:nvSpPr>
          <p:cNvPr id="9011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0119"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atin typeface="+mn-lt"/>
              </a:defRPr>
            </a:lvl1pPr>
          </a:lstStyle>
          <a:p>
            <a:pPr>
              <a:defRPr/>
            </a:pPr>
            <a:r>
              <a:rPr lang="en-US" altLang="en-US" dirty="0"/>
              <a:t>1-</a:t>
            </a:r>
            <a:fld id="{77393A01-BE7A-480B-ABCF-700F5694C35D}"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Twenty</a:t>
            </a:r>
          </a:p>
        </p:txBody>
      </p:sp>
      <p:sp>
        <p:nvSpPr>
          <p:cNvPr id="3075" name="Rectangle 5"/>
          <p:cNvSpPr>
            <a:spLocks noGrp="1" noChangeArrowheads="1"/>
          </p:cNvSpPr>
          <p:nvPr>
            <p:ph type="subTitle" idx="1"/>
          </p:nvPr>
        </p:nvSpPr>
        <p:spPr/>
        <p:txBody>
          <a:bodyPr/>
          <a:lstStyle/>
          <a:p>
            <a:pPr eaLnBrk="1" hangingPunct="1"/>
            <a:r>
              <a:rPr lang="en-US" altLang="en-US" sz="5000" dirty="0"/>
              <a:t>Types of Risks Incurred by Financial Institutions</a:t>
            </a:r>
          </a:p>
        </p:txBody>
      </p:sp>
      <p:sp>
        <p:nvSpPr>
          <p:cNvPr id="4" name="Content Placeholder 1">
            <a:extLst>
              <a:ext uri="{FF2B5EF4-FFF2-40B4-BE49-F238E27FC236}">
                <a16:creationId xmlns:a16="http://schemas.microsoft.com/office/drawing/2014/main" id="{DDF1E4F7-57A1-442E-AFB0-2F2C700E3790}"/>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0" dirty="0">
                <a:latin typeface="+mj-lt"/>
                <a:cs typeface="Calibri" panose="020F0502020204030204" pitchFamily="34" charset="0"/>
              </a:rPr>
              <a:t>©McGraw Hill LLC. All rights reserved. No reproduction or distribution without the prior written consent of McGraw Hill. </a:t>
            </a:r>
          </a:p>
          <a:p>
            <a:pPr algn="l"/>
            <a:endParaRPr lang="en-US" b="0"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2292" name="Rectangle 2"/>
          <p:cNvSpPr>
            <a:spLocks noGrp="1" noChangeArrowheads="1"/>
          </p:cNvSpPr>
          <p:nvPr>
            <p:ph type="title" idx="4294967295"/>
          </p:nvPr>
        </p:nvSpPr>
        <p:spPr>
          <a:xfrm>
            <a:off x="1" y="69230"/>
            <a:ext cx="8001000" cy="725901"/>
          </a:xfrm>
        </p:spPr>
        <p:txBody>
          <a:bodyPr anchor="ctr"/>
          <a:lstStyle/>
          <a:p>
            <a:pPr eaLnBrk="1" hangingPunct="1"/>
            <a:r>
              <a:rPr lang="en-US" altLang="en-US" sz="3200" dirty="0"/>
              <a:t>Impact of Liquidity Risk on Equity Value</a:t>
            </a:r>
          </a:p>
        </p:txBody>
      </p:sp>
      <p:sp>
        <p:nvSpPr>
          <p:cNvPr id="7" name="Footer Placeholder 3">
            <a:extLst>
              <a:ext uri="{FF2B5EF4-FFF2-40B4-BE49-F238E27FC236}">
                <a16:creationId xmlns:a16="http://schemas.microsoft.com/office/drawing/2014/main" id="{AF560635-D6C2-4F23-9BD7-4ADB34FD8B92}"/>
              </a:ext>
            </a:extLst>
          </p:cNvPr>
          <p:cNvSpPr>
            <a:spLocks noGrp="1"/>
          </p:cNvSpPr>
          <p:nvPr>
            <p:ph type="ftr" sz="quarter" idx="11"/>
          </p:nvPr>
        </p:nvSpPr>
        <p:spPr>
          <a:xfrm>
            <a:off x="1076498" y="6553200"/>
            <a:ext cx="6991004"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E18E91F9-9F45-4BC6-B50C-A95FD1D11255}"/>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10</a:t>
            </a:fld>
            <a:endParaRPr lang="en-US" altLang="en-US" dirty="0"/>
          </a:p>
        </p:txBody>
      </p:sp>
      <p:pic>
        <p:nvPicPr>
          <p:cNvPr id="4" name="Picture 3">
            <a:extLst>
              <a:ext uri="{FF2B5EF4-FFF2-40B4-BE49-F238E27FC236}">
                <a16:creationId xmlns:a16="http://schemas.microsoft.com/office/drawing/2014/main" id="{A4B75411-B161-418F-A75F-B9E5FE4CCEC2}"/>
              </a:ext>
            </a:extLst>
          </p:cNvPr>
          <p:cNvPicPr>
            <a:picLocks noChangeAspect="1"/>
          </p:cNvPicPr>
          <p:nvPr/>
        </p:nvPicPr>
        <p:blipFill>
          <a:blip r:embed="rId3"/>
          <a:stretch>
            <a:fillRect/>
          </a:stretch>
        </p:blipFill>
        <p:spPr>
          <a:xfrm>
            <a:off x="1047268" y="698299"/>
            <a:ext cx="6417434" cy="1732784"/>
          </a:xfrm>
          <a:prstGeom prst="rect">
            <a:avLst/>
          </a:prstGeom>
        </p:spPr>
      </p:pic>
      <p:pic>
        <p:nvPicPr>
          <p:cNvPr id="10" name="Picture 9" descr="A picture containing text, newspaper, screenshot, document&#10;&#10;Description automatically generated">
            <a:extLst>
              <a:ext uri="{FF2B5EF4-FFF2-40B4-BE49-F238E27FC236}">
                <a16:creationId xmlns:a16="http://schemas.microsoft.com/office/drawing/2014/main" id="{294AE0D9-6336-4C2C-85B9-D92748780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38" y="2431083"/>
            <a:ext cx="7054516" cy="4122117"/>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3316" name="Rectangle 2"/>
          <p:cNvSpPr>
            <a:spLocks noGrp="1" noChangeArrowheads="1"/>
          </p:cNvSpPr>
          <p:nvPr>
            <p:ph type="title" idx="4294967295"/>
          </p:nvPr>
        </p:nvSpPr>
        <p:spPr/>
        <p:txBody>
          <a:bodyPr anchor="ctr"/>
          <a:lstStyle/>
          <a:p>
            <a:pPr eaLnBrk="1" hangingPunct="1"/>
            <a:r>
              <a:rPr lang="en-US" altLang="en-US" sz="3500" dirty="0"/>
              <a:t>Interest Rate Risk</a:t>
            </a:r>
          </a:p>
        </p:txBody>
      </p:sp>
      <p:sp>
        <p:nvSpPr>
          <p:cNvPr id="13317" name="Rectangle 3"/>
          <p:cNvSpPr>
            <a:spLocks noGrp="1" noChangeArrowheads="1"/>
          </p:cNvSpPr>
          <p:nvPr>
            <p:ph type="body" sz="half" idx="4294967295"/>
          </p:nvPr>
        </p:nvSpPr>
        <p:spPr>
          <a:xfrm>
            <a:off x="48731" y="1719263"/>
            <a:ext cx="8971722"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b="1" dirty="0"/>
              <a:t>Interest rate risk</a:t>
            </a:r>
            <a:r>
              <a:rPr lang="en-US" altLang="en-US" sz="2300" dirty="0"/>
              <a:t> is the risk incurred by an FI when the maturities of its assets and liabilities are mismatched and interest rates are volatile</a:t>
            </a:r>
          </a:p>
          <a:p>
            <a:pPr lvl="1" eaLnBrk="1" hangingPunct="1">
              <a:lnSpc>
                <a:spcPct val="90000"/>
              </a:lnSpc>
              <a:spcBef>
                <a:spcPts val="600"/>
              </a:spcBef>
            </a:pPr>
            <a:r>
              <a:rPr lang="en-US" altLang="en-US" sz="2100" i="1" dirty="0"/>
              <a:t>Asset transformation </a:t>
            </a:r>
            <a:r>
              <a:rPr lang="en-US" altLang="en-US" sz="2100" dirty="0"/>
              <a:t>involves an FI buying primary securities/assets and issuing secondary securities/liabilities to fund the assets</a:t>
            </a:r>
          </a:p>
          <a:p>
            <a:pPr lvl="2" eaLnBrk="1" hangingPunct="1">
              <a:lnSpc>
                <a:spcPct val="90000"/>
              </a:lnSpc>
              <a:spcBef>
                <a:spcPts val="600"/>
              </a:spcBef>
            </a:pPr>
            <a:r>
              <a:rPr lang="en-US" altLang="en-US" sz="1900" dirty="0"/>
              <a:t>Primary securities that FIs purchase often have maturity characteristics different from the secondary securities that FIs sell</a:t>
            </a:r>
          </a:p>
          <a:p>
            <a:pPr lvl="1" eaLnBrk="1" hangingPunct="1">
              <a:lnSpc>
                <a:spcPct val="90000"/>
              </a:lnSpc>
              <a:spcBef>
                <a:spcPts val="600"/>
              </a:spcBef>
            </a:pPr>
            <a:r>
              <a:rPr lang="en-US" altLang="en-US" sz="2100" b="1" dirty="0"/>
              <a:t>Refinancing risk </a:t>
            </a:r>
            <a:r>
              <a:rPr lang="en-US" altLang="en-US" sz="2100" dirty="0"/>
              <a:t>is the risk that the cost of rolling over or reborrowing funds will rise above the returns being earned on asset investments</a:t>
            </a:r>
          </a:p>
          <a:p>
            <a:pPr lvl="2" eaLnBrk="1" hangingPunct="1">
              <a:lnSpc>
                <a:spcPct val="90000"/>
              </a:lnSpc>
              <a:spcBef>
                <a:spcPts val="600"/>
              </a:spcBef>
            </a:pPr>
            <a:r>
              <a:rPr lang="en-US" altLang="en-US" sz="1900" dirty="0"/>
              <a:t>Type of interest rate risk that occurs when an FI holds longer-term assets relative to liabilities </a:t>
            </a:r>
          </a:p>
          <a:p>
            <a:pPr lvl="1" eaLnBrk="1" hangingPunct="1">
              <a:lnSpc>
                <a:spcPct val="90000"/>
              </a:lnSpc>
              <a:spcBef>
                <a:spcPts val="600"/>
              </a:spcBef>
            </a:pPr>
            <a:r>
              <a:rPr lang="en-US" altLang="en-US" sz="2100" dirty="0"/>
              <a:t>By holding shorter-term assets relative to its liabilities, an FI faces </a:t>
            </a:r>
            <a:r>
              <a:rPr lang="en-US" altLang="en-US" sz="2100" b="1" dirty="0"/>
              <a:t>reinvestment risk</a:t>
            </a:r>
            <a:r>
              <a:rPr lang="en-US" altLang="en-US" sz="2100" dirty="0"/>
              <a:t>, the risk that the returns on funds to be reinvested will fall below the cost of funds</a:t>
            </a:r>
          </a:p>
        </p:txBody>
      </p:sp>
      <p:sp>
        <p:nvSpPr>
          <p:cNvPr id="6" name="Footer Placeholder 3">
            <a:extLst>
              <a:ext uri="{FF2B5EF4-FFF2-40B4-BE49-F238E27FC236}">
                <a16:creationId xmlns:a16="http://schemas.microsoft.com/office/drawing/2014/main" id="{05BDEC97-18A8-4FBF-BD53-E500ADC8B56E}"/>
              </a:ext>
            </a:extLst>
          </p:cNvPr>
          <p:cNvSpPr>
            <a:spLocks noGrp="1"/>
          </p:cNvSpPr>
          <p:nvPr>
            <p:ph type="ftr" sz="quarter" idx="11"/>
          </p:nvPr>
        </p:nvSpPr>
        <p:spPr>
          <a:xfrm>
            <a:off x="839585" y="6553200"/>
            <a:ext cx="739001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66C55C7-60E4-419A-9453-072F8F873DDB}"/>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3316" name="Rectangle 2"/>
          <p:cNvSpPr>
            <a:spLocks noGrp="1" noChangeArrowheads="1"/>
          </p:cNvSpPr>
          <p:nvPr>
            <p:ph type="title" idx="4294967295"/>
          </p:nvPr>
        </p:nvSpPr>
        <p:spPr/>
        <p:txBody>
          <a:bodyPr anchor="ctr"/>
          <a:lstStyle/>
          <a:p>
            <a:pPr eaLnBrk="1" hangingPunct="1"/>
            <a:r>
              <a:rPr lang="en-US" altLang="en-US" sz="3500" dirty="0"/>
              <a:t>Interest Rate Risk</a:t>
            </a:r>
            <a:br>
              <a:rPr lang="en-US" altLang="en-US" sz="3500" dirty="0"/>
            </a:br>
            <a:r>
              <a:rPr lang="en-US" altLang="en-US" sz="3500" dirty="0"/>
              <a:t>(Continued)</a:t>
            </a:r>
          </a:p>
        </p:txBody>
      </p:sp>
      <p:sp>
        <p:nvSpPr>
          <p:cNvPr id="13317" name="Rectangle 3"/>
          <p:cNvSpPr>
            <a:spLocks noGrp="1" noChangeArrowheads="1"/>
          </p:cNvSpPr>
          <p:nvPr>
            <p:ph type="body" sz="half" idx="4294967295"/>
          </p:nvPr>
        </p:nvSpPr>
        <p:spPr>
          <a:xfrm>
            <a:off x="86139" y="1719263"/>
            <a:ext cx="8971722"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200" b="1" dirty="0"/>
              <a:t>Price risk </a:t>
            </a:r>
            <a:r>
              <a:rPr lang="en-US" altLang="en-US" sz="2200" dirty="0"/>
              <a:t>is the risk that the price of the security will change when interest rates change</a:t>
            </a:r>
          </a:p>
          <a:p>
            <a:pPr lvl="1" eaLnBrk="1" hangingPunct="1">
              <a:lnSpc>
                <a:spcPct val="90000"/>
              </a:lnSpc>
              <a:spcBef>
                <a:spcPts val="600"/>
              </a:spcBef>
            </a:pPr>
            <a:r>
              <a:rPr lang="en-US" altLang="en-US" sz="2100" dirty="0"/>
              <a:t>Rising (falling) interest rates increase (decrease) the discount rate on future asset or liability cash flows and reduce (increase) the market price or present value of that asset or liability</a:t>
            </a:r>
          </a:p>
          <a:p>
            <a:pPr eaLnBrk="1" hangingPunct="1">
              <a:lnSpc>
                <a:spcPct val="90000"/>
              </a:lnSpc>
              <a:spcBef>
                <a:spcPts val="600"/>
              </a:spcBef>
            </a:pPr>
            <a:r>
              <a:rPr lang="en-US" altLang="en-US" sz="2200" dirty="0"/>
              <a:t>Mismatching maturities by holding longer-term assets than liabilities means that when interest rates rise, the economic or present value of the FI’s assets falls by a </a:t>
            </a:r>
            <a:r>
              <a:rPr lang="en-US" altLang="en-US" sz="2200" i="1" dirty="0"/>
              <a:t>larger amount </a:t>
            </a:r>
            <a:r>
              <a:rPr lang="en-US" altLang="en-US" sz="2200" dirty="0"/>
              <a:t>than its liabilities</a:t>
            </a:r>
          </a:p>
          <a:p>
            <a:pPr eaLnBrk="1" hangingPunct="1">
              <a:lnSpc>
                <a:spcPct val="90000"/>
              </a:lnSpc>
              <a:spcBef>
                <a:spcPts val="600"/>
              </a:spcBef>
            </a:pPr>
            <a:r>
              <a:rPr lang="en-US" altLang="en-US" sz="2200" dirty="0"/>
              <a:t>FIs can seek to hedge or protect themselves against interest rate risk by matching the maturity of their asset and liabilities, but this strategy is not necessarily consistent with an active asset transformation function for FIs </a:t>
            </a:r>
          </a:p>
          <a:p>
            <a:pPr lvl="1" eaLnBrk="1" hangingPunct="1">
              <a:lnSpc>
                <a:spcPct val="90000"/>
              </a:lnSpc>
              <a:spcBef>
                <a:spcPts val="600"/>
              </a:spcBef>
            </a:pPr>
            <a:r>
              <a:rPr lang="en-US" altLang="en-US" sz="2100" dirty="0"/>
              <a:t>Matching maturities hedges interest rate risk only in a very approximate rather than complete fashion</a:t>
            </a:r>
          </a:p>
        </p:txBody>
      </p:sp>
      <p:sp>
        <p:nvSpPr>
          <p:cNvPr id="6" name="Footer Placeholder 3">
            <a:extLst>
              <a:ext uri="{FF2B5EF4-FFF2-40B4-BE49-F238E27FC236}">
                <a16:creationId xmlns:a16="http://schemas.microsoft.com/office/drawing/2014/main" id="{05BDEC97-18A8-4FBF-BD53-E500ADC8B56E}"/>
              </a:ext>
            </a:extLst>
          </p:cNvPr>
          <p:cNvSpPr>
            <a:spLocks noGrp="1"/>
          </p:cNvSpPr>
          <p:nvPr>
            <p:ph type="ftr" sz="quarter" idx="11"/>
          </p:nvPr>
        </p:nvSpPr>
        <p:spPr>
          <a:xfrm>
            <a:off x="1086889" y="6553200"/>
            <a:ext cx="697022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66C55C7-60E4-419A-9453-072F8F873DDB}"/>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12</a:t>
            </a:fld>
            <a:endParaRPr lang="en-US" altLang="en-US" dirty="0"/>
          </a:p>
        </p:txBody>
      </p:sp>
    </p:spTree>
    <p:extLst>
      <p:ext uri="{BB962C8B-B14F-4D97-AF65-F5344CB8AC3E}">
        <p14:creationId xmlns:p14="http://schemas.microsoft.com/office/powerpoint/2010/main" val="27939047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6388" name="Rectangle 2"/>
          <p:cNvSpPr>
            <a:spLocks noGrp="1" noChangeArrowheads="1"/>
          </p:cNvSpPr>
          <p:nvPr>
            <p:ph type="title" idx="4294967295"/>
          </p:nvPr>
        </p:nvSpPr>
        <p:spPr/>
        <p:txBody>
          <a:bodyPr anchor="ctr"/>
          <a:lstStyle/>
          <a:p>
            <a:pPr eaLnBrk="1" hangingPunct="1"/>
            <a:r>
              <a:rPr lang="en-US" altLang="en-US" sz="3500" dirty="0"/>
              <a:t>Market Risk</a:t>
            </a:r>
          </a:p>
        </p:txBody>
      </p:sp>
      <p:sp>
        <p:nvSpPr>
          <p:cNvPr id="16389" name="Rectangle 3"/>
          <p:cNvSpPr>
            <a:spLocks noGrp="1" noChangeArrowheads="1"/>
          </p:cNvSpPr>
          <p:nvPr>
            <p:ph type="body" sz="half" idx="4294967295"/>
          </p:nvPr>
        </p:nvSpPr>
        <p:spPr>
          <a:xfrm>
            <a:off x="205409" y="1624820"/>
            <a:ext cx="8733182" cy="47501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b="1" dirty="0"/>
              <a:t>Market risk </a:t>
            </a:r>
            <a:r>
              <a:rPr lang="en-US" altLang="en-US" sz="2300" dirty="0"/>
              <a:t>is the risk incurred in trading assets and liabilities due to changes in interest rates, exchange rates, and other asset prices</a:t>
            </a:r>
          </a:p>
          <a:p>
            <a:pPr lvl="1" eaLnBrk="1" hangingPunct="1">
              <a:lnSpc>
                <a:spcPct val="90000"/>
              </a:lnSpc>
              <a:spcBef>
                <a:spcPts val="600"/>
              </a:spcBef>
            </a:pPr>
            <a:r>
              <a:rPr lang="en-US" altLang="en-US" sz="2100" dirty="0"/>
              <a:t>Closely related to interest rate and foreign exchange risk</a:t>
            </a:r>
          </a:p>
          <a:p>
            <a:pPr lvl="1" eaLnBrk="1" hangingPunct="1">
              <a:lnSpc>
                <a:spcPct val="90000"/>
              </a:lnSpc>
              <a:spcBef>
                <a:spcPts val="600"/>
              </a:spcBef>
            </a:pPr>
            <a:r>
              <a:rPr lang="en-US" altLang="en-US" sz="2100" dirty="0"/>
              <a:t>Adds another dimension of risk: </a:t>
            </a:r>
            <a:r>
              <a:rPr lang="en-US" altLang="en-US" sz="2100" i="1" dirty="0"/>
              <a:t>trading activity</a:t>
            </a:r>
          </a:p>
          <a:p>
            <a:pPr lvl="2" eaLnBrk="1" hangingPunct="1">
              <a:lnSpc>
                <a:spcPct val="90000"/>
              </a:lnSpc>
              <a:spcBef>
                <a:spcPts val="600"/>
              </a:spcBef>
            </a:pPr>
            <a:r>
              <a:rPr lang="en-US" altLang="en-US" sz="2000" dirty="0"/>
              <a:t>Market risk is the incremental risk incurred by an FI when interest rate and foreign exchange risks are combined with an active trading strategy, especially on that involves short trading horizons such as a day</a:t>
            </a:r>
          </a:p>
          <a:p>
            <a:pPr lvl="1" eaLnBrk="1" hangingPunct="1">
              <a:lnSpc>
                <a:spcPct val="90000"/>
              </a:lnSpc>
              <a:spcBef>
                <a:spcPts val="600"/>
              </a:spcBef>
            </a:pPr>
            <a:r>
              <a:rPr lang="en-US" altLang="en-US" sz="2100" dirty="0"/>
              <a:t>FI’s trading portfolio can be differentiated from its investment portfolio on the basis of time horizon and liquidity</a:t>
            </a:r>
          </a:p>
          <a:p>
            <a:pPr lvl="2" eaLnBrk="1" hangingPunct="1">
              <a:lnSpc>
                <a:spcPct val="90000"/>
              </a:lnSpc>
              <a:spcBef>
                <a:spcPts val="600"/>
              </a:spcBef>
            </a:pPr>
            <a:r>
              <a:rPr lang="en-US" altLang="en-US" sz="2000" i="1" dirty="0"/>
              <a:t>Trading portfolio </a:t>
            </a:r>
            <a:r>
              <a:rPr lang="en-US" altLang="en-US" sz="2000" dirty="0"/>
              <a:t>contains assets, liabilities, and derivative contracts that can be quickly bought or sold on organized financial markets, whereas </a:t>
            </a:r>
            <a:r>
              <a:rPr lang="en-US" altLang="en-US" sz="2000" i="1" dirty="0"/>
              <a:t>investment portfolio </a:t>
            </a:r>
            <a:r>
              <a:rPr lang="en-US" altLang="en-US" sz="2000" dirty="0"/>
              <a:t>contains assets and liabilities that are relatively illiquid and held for longer periods</a:t>
            </a:r>
          </a:p>
        </p:txBody>
      </p:sp>
      <p:sp>
        <p:nvSpPr>
          <p:cNvPr id="6" name="Footer Placeholder 3">
            <a:extLst>
              <a:ext uri="{FF2B5EF4-FFF2-40B4-BE49-F238E27FC236}">
                <a16:creationId xmlns:a16="http://schemas.microsoft.com/office/drawing/2014/main" id="{5E982A54-E36E-4B16-ADE6-C31CEAB2350C}"/>
              </a:ext>
            </a:extLst>
          </p:cNvPr>
          <p:cNvSpPr>
            <a:spLocks noGrp="1"/>
          </p:cNvSpPr>
          <p:nvPr>
            <p:ph type="ftr" sz="quarter" idx="11"/>
          </p:nvPr>
        </p:nvSpPr>
        <p:spPr>
          <a:xfrm>
            <a:off x="714894" y="6547658"/>
            <a:ext cx="7714211"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3B42AED5-414B-421A-962C-4051822B8AF6}"/>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8436" name="Rectangle 2"/>
          <p:cNvSpPr>
            <a:spLocks noGrp="1" noChangeArrowheads="1"/>
          </p:cNvSpPr>
          <p:nvPr>
            <p:ph type="title" idx="4294967295"/>
          </p:nvPr>
        </p:nvSpPr>
        <p:spPr>
          <a:xfrm>
            <a:off x="457200" y="161994"/>
            <a:ext cx="7543800" cy="1428266"/>
          </a:xfrm>
        </p:spPr>
        <p:txBody>
          <a:bodyPr anchor="ctr"/>
          <a:lstStyle/>
          <a:p>
            <a:pPr eaLnBrk="1" hangingPunct="1"/>
            <a:r>
              <a:rPr lang="en-US" altLang="en-US" sz="3500" dirty="0"/>
              <a:t>The Investment (Banking) Book and Trading Book of a Commercial Bank</a:t>
            </a:r>
          </a:p>
        </p:txBody>
      </p:sp>
      <p:sp>
        <p:nvSpPr>
          <p:cNvPr id="6" name="Footer Placeholder 3">
            <a:extLst>
              <a:ext uri="{FF2B5EF4-FFF2-40B4-BE49-F238E27FC236}">
                <a16:creationId xmlns:a16="http://schemas.microsoft.com/office/drawing/2014/main" id="{E760C51E-16AB-43C0-95E2-C92369B815DE}"/>
              </a:ext>
            </a:extLst>
          </p:cNvPr>
          <p:cNvSpPr>
            <a:spLocks noGrp="1"/>
          </p:cNvSpPr>
          <p:nvPr>
            <p:ph type="ftr" sz="quarter" idx="11"/>
          </p:nvPr>
        </p:nvSpPr>
        <p:spPr>
          <a:xfrm>
            <a:off x="714894" y="6543606"/>
            <a:ext cx="771421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3029BEC1-95DC-4471-9B1F-4AAA221591D2}"/>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14</a:t>
            </a:fld>
            <a:endParaRPr lang="en-US" altLang="en-US" dirty="0"/>
          </a:p>
        </p:txBody>
      </p:sp>
      <p:pic>
        <p:nvPicPr>
          <p:cNvPr id="8" name="Picture 7">
            <a:extLst>
              <a:ext uri="{FF2B5EF4-FFF2-40B4-BE49-F238E27FC236}">
                <a16:creationId xmlns:a16="http://schemas.microsoft.com/office/drawing/2014/main" id="{79352C4D-F3E6-4A72-BA85-93E443A1CDB9}"/>
              </a:ext>
            </a:extLst>
          </p:cNvPr>
          <p:cNvPicPr>
            <a:picLocks noChangeAspect="1"/>
          </p:cNvPicPr>
          <p:nvPr/>
        </p:nvPicPr>
        <p:blipFill>
          <a:blip r:embed="rId3"/>
          <a:stretch>
            <a:fillRect/>
          </a:stretch>
        </p:blipFill>
        <p:spPr>
          <a:xfrm>
            <a:off x="138821" y="2411896"/>
            <a:ext cx="8866357" cy="3220278"/>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9460" name="Rectangle 2"/>
          <p:cNvSpPr>
            <a:spLocks noGrp="1" noChangeArrowheads="1"/>
          </p:cNvSpPr>
          <p:nvPr>
            <p:ph type="title" idx="4294967295"/>
          </p:nvPr>
        </p:nvSpPr>
        <p:spPr/>
        <p:txBody>
          <a:bodyPr anchor="ctr"/>
          <a:lstStyle/>
          <a:p>
            <a:pPr eaLnBrk="1" hangingPunct="1"/>
            <a:r>
              <a:rPr lang="en-US" altLang="en-US" sz="3500" dirty="0"/>
              <a:t>Market Risk </a:t>
            </a:r>
            <a:br>
              <a:rPr lang="en-US" altLang="en-US" sz="3500" dirty="0"/>
            </a:br>
            <a:r>
              <a:rPr lang="en-US" altLang="en-US" sz="3500" dirty="0"/>
              <a:t>(Continued)</a:t>
            </a:r>
          </a:p>
        </p:txBody>
      </p:sp>
      <p:sp>
        <p:nvSpPr>
          <p:cNvPr id="19461" name="Rectangle 3"/>
          <p:cNvSpPr>
            <a:spLocks noGrp="1" noChangeArrowheads="1"/>
          </p:cNvSpPr>
          <p:nvPr>
            <p:ph type="body" sz="half" idx="4294967295"/>
          </p:nvPr>
        </p:nvSpPr>
        <p:spPr>
          <a:xfrm>
            <a:off x="225287" y="1719262"/>
            <a:ext cx="8666922"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300" dirty="0"/>
              <a:t>Traditional roles of many FIs have changed in recent years</a:t>
            </a:r>
          </a:p>
          <a:p>
            <a:pPr lvl="1" eaLnBrk="1" hangingPunct="1">
              <a:lnSpc>
                <a:spcPct val="90000"/>
              </a:lnSpc>
            </a:pPr>
            <a:r>
              <a:rPr lang="en-US" altLang="en-US" sz="2200" dirty="0"/>
              <a:t>For large commercial banks such as money center banks, decline in income from traditional deposit taking and lending activities has been matched by an increased reliance on income from trading</a:t>
            </a:r>
          </a:p>
          <a:p>
            <a:pPr lvl="1" eaLnBrk="1" hangingPunct="1">
              <a:lnSpc>
                <a:spcPct val="90000"/>
              </a:lnSpc>
            </a:pPr>
            <a:r>
              <a:rPr lang="en-US" altLang="en-US" sz="2200" dirty="0"/>
              <a:t>Decline in underwriting and brokerage income for large investment banks has also been met by more active and aggressive trading in securities, derivatives, and other assets</a:t>
            </a:r>
          </a:p>
          <a:p>
            <a:pPr eaLnBrk="1" hangingPunct="1">
              <a:lnSpc>
                <a:spcPct val="90000"/>
              </a:lnSpc>
            </a:pPr>
            <a:r>
              <a:rPr lang="en-US" altLang="en-US" sz="2300" dirty="0"/>
              <a:t>Mutual fund managers, who actively manage their asset portfolios, are also exposed to market risk</a:t>
            </a:r>
          </a:p>
          <a:p>
            <a:pPr eaLnBrk="1" hangingPunct="1">
              <a:lnSpc>
                <a:spcPct val="90000"/>
              </a:lnSpc>
            </a:pPr>
            <a:r>
              <a:rPr lang="en-US" altLang="en-US" sz="2300" dirty="0"/>
              <a:t>FIs are concerned about fluctuations in value, or </a:t>
            </a:r>
            <a:r>
              <a:rPr lang="en-US" altLang="en-US" sz="2300" i="1" dirty="0"/>
              <a:t>value at risk (VAR) </a:t>
            </a:r>
            <a:r>
              <a:rPr lang="en-US" altLang="en-US" sz="2300" dirty="0"/>
              <a:t>of their trading account assets and liabilities for periods as short as one day – so-called </a:t>
            </a:r>
            <a:r>
              <a:rPr lang="en-US" altLang="en-US" sz="2300" i="1" dirty="0"/>
              <a:t>daily earnings at risk (DEAR)</a:t>
            </a:r>
            <a:r>
              <a:rPr lang="en-US" altLang="en-US" sz="2300" dirty="0"/>
              <a:t> – especially if such fluctuations pose a threat to their solvency</a:t>
            </a:r>
          </a:p>
        </p:txBody>
      </p:sp>
      <p:sp>
        <p:nvSpPr>
          <p:cNvPr id="6" name="Footer Placeholder 3">
            <a:extLst>
              <a:ext uri="{FF2B5EF4-FFF2-40B4-BE49-F238E27FC236}">
                <a16:creationId xmlns:a16="http://schemas.microsoft.com/office/drawing/2014/main" id="{7681E4F4-2D20-4352-8E0E-E5EA03950CE1}"/>
              </a:ext>
            </a:extLst>
          </p:cNvPr>
          <p:cNvSpPr>
            <a:spLocks noGrp="1"/>
          </p:cNvSpPr>
          <p:nvPr>
            <p:ph type="ftr" sz="quarter" idx="11"/>
          </p:nvPr>
        </p:nvSpPr>
        <p:spPr>
          <a:xfrm>
            <a:off x="689173" y="6553200"/>
            <a:ext cx="773914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D0A4542-0397-4DA3-8FDC-824FD43917A0}"/>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1508" name="Rectangle 2"/>
          <p:cNvSpPr>
            <a:spLocks noGrp="1" noChangeArrowheads="1"/>
          </p:cNvSpPr>
          <p:nvPr>
            <p:ph type="title" idx="4294967295"/>
          </p:nvPr>
        </p:nvSpPr>
        <p:spPr/>
        <p:txBody>
          <a:bodyPr anchor="ctr"/>
          <a:lstStyle/>
          <a:p>
            <a:pPr eaLnBrk="1" hangingPunct="1"/>
            <a:r>
              <a:rPr lang="en-US" altLang="en-US" sz="3500" dirty="0"/>
              <a:t>Off-Balance-Sheet Risk</a:t>
            </a:r>
          </a:p>
        </p:txBody>
      </p:sp>
      <p:sp>
        <p:nvSpPr>
          <p:cNvPr id="21509" name="Rectangle 3"/>
          <p:cNvSpPr>
            <a:spLocks noGrp="1" noChangeArrowheads="1"/>
          </p:cNvSpPr>
          <p:nvPr>
            <p:ph type="body" sz="half" idx="4294967295"/>
          </p:nvPr>
        </p:nvSpPr>
        <p:spPr>
          <a:xfrm>
            <a:off x="212034" y="1643062"/>
            <a:ext cx="8719931"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b="1" dirty="0"/>
              <a:t>Off-balance-sheet (OBS) risk</a:t>
            </a:r>
            <a:r>
              <a:rPr lang="en-US" altLang="en-US" sz="2400" dirty="0"/>
              <a:t> is the risk incurred by an FI as the result of activities related to contingent assets and liabilities</a:t>
            </a:r>
          </a:p>
          <a:p>
            <a:pPr lvl="1" eaLnBrk="1" hangingPunct="1">
              <a:lnSpc>
                <a:spcPct val="90000"/>
              </a:lnSpc>
              <a:spcBef>
                <a:spcPts val="600"/>
              </a:spcBef>
            </a:pPr>
            <a:r>
              <a:rPr lang="en-US" altLang="en-US" sz="2200" dirty="0"/>
              <a:t>In 2022, commercial banks had $23.6 trillion in on-balance-sheet items, while the face or notional value of their off-balance-sheet derivative items was $191.0 trillion</a:t>
            </a:r>
          </a:p>
          <a:p>
            <a:pPr lvl="2" eaLnBrk="1" hangingPunct="1">
              <a:lnSpc>
                <a:spcPct val="90000"/>
              </a:lnSpc>
              <a:spcBef>
                <a:spcPts val="600"/>
              </a:spcBef>
            </a:pPr>
            <a:r>
              <a:rPr lang="en-US" altLang="en-US" sz="2000" dirty="0"/>
              <a:t>OBS activities do not appear on an FI’s current balance sheet since it does not involve holding a currency primary claim (asset) or the issuance of a current secondary claim (liability)</a:t>
            </a:r>
          </a:p>
          <a:p>
            <a:pPr lvl="1" eaLnBrk="1" hangingPunct="1">
              <a:lnSpc>
                <a:spcPct val="90000"/>
              </a:lnSpc>
              <a:spcBef>
                <a:spcPts val="600"/>
              </a:spcBef>
            </a:pPr>
            <a:r>
              <a:rPr lang="en-US" altLang="en-US" sz="2200" dirty="0"/>
              <a:t>OBS activities involve the creation of </a:t>
            </a:r>
            <a:r>
              <a:rPr lang="en-US" altLang="en-US" sz="2200" b="1" dirty="0"/>
              <a:t>contingent assets and liabilities</a:t>
            </a:r>
            <a:r>
              <a:rPr lang="en-US" altLang="en-US" sz="2200" dirty="0"/>
              <a:t> that give rise to their potential placement in the future on the balance sheet</a:t>
            </a:r>
          </a:p>
          <a:p>
            <a:pPr lvl="2" eaLnBrk="1" hangingPunct="1">
              <a:lnSpc>
                <a:spcPct val="90000"/>
              </a:lnSpc>
              <a:spcBef>
                <a:spcPts val="600"/>
              </a:spcBef>
            </a:pPr>
            <a:r>
              <a:rPr lang="en-US" altLang="en-US" sz="2000" dirty="0"/>
              <a:t>Contingent assets and liabilities are assets and liabilities off the balance sheet that potentially can produce positive or negative future cash flows for an FI</a:t>
            </a:r>
          </a:p>
        </p:txBody>
      </p:sp>
      <p:sp>
        <p:nvSpPr>
          <p:cNvPr id="6" name="Footer Placeholder 3">
            <a:extLst>
              <a:ext uri="{FF2B5EF4-FFF2-40B4-BE49-F238E27FC236}">
                <a16:creationId xmlns:a16="http://schemas.microsoft.com/office/drawing/2014/main" id="{DF6450C5-BA9C-4876-89B1-7F1824614773}"/>
              </a:ext>
            </a:extLst>
          </p:cNvPr>
          <p:cNvSpPr>
            <a:spLocks noGrp="1"/>
          </p:cNvSpPr>
          <p:nvPr>
            <p:ph type="ftr" sz="quarter" idx="11"/>
          </p:nvPr>
        </p:nvSpPr>
        <p:spPr>
          <a:xfrm>
            <a:off x="1064029" y="6553200"/>
            <a:ext cx="714894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98FDE3E7-708F-465C-A166-8C8892471FD2}"/>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16</a:t>
            </a:fld>
            <a:endParaRPr lang="en-US"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2532" name="Rectangle 2"/>
          <p:cNvSpPr>
            <a:spLocks noGrp="1" noChangeArrowheads="1"/>
          </p:cNvSpPr>
          <p:nvPr>
            <p:ph type="title" idx="4294967295"/>
          </p:nvPr>
        </p:nvSpPr>
        <p:spPr>
          <a:xfrm>
            <a:off x="457200" y="122238"/>
            <a:ext cx="7543800" cy="1494528"/>
          </a:xfrm>
        </p:spPr>
        <p:txBody>
          <a:bodyPr anchor="ctr"/>
          <a:lstStyle/>
          <a:p>
            <a:pPr eaLnBrk="1" hangingPunct="1"/>
            <a:r>
              <a:rPr lang="en-US" altLang="en-US" sz="3500" dirty="0"/>
              <a:t>Valuation of an FI’s Net Worth with and without Consideration of OBS Activities</a:t>
            </a:r>
          </a:p>
        </p:txBody>
      </p:sp>
      <p:sp>
        <p:nvSpPr>
          <p:cNvPr id="6" name="Footer Placeholder 3">
            <a:extLst>
              <a:ext uri="{FF2B5EF4-FFF2-40B4-BE49-F238E27FC236}">
                <a16:creationId xmlns:a16="http://schemas.microsoft.com/office/drawing/2014/main" id="{41089AB0-D4FB-401E-B019-A4EB77BCE9BC}"/>
              </a:ext>
            </a:extLst>
          </p:cNvPr>
          <p:cNvSpPr>
            <a:spLocks noGrp="1"/>
          </p:cNvSpPr>
          <p:nvPr>
            <p:ph type="ftr" sz="quarter" idx="11"/>
          </p:nvPr>
        </p:nvSpPr>
        <p:spPr>
          <a:xfrm>
            <a:off x="789708" y="6553200"/>
            <a:ext cx="756458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C49D79AC-5513-4EFD-A4B6-72E383F7CADC}"/>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17</a:t>
            </a:fld>
            <a:endParaRPr lang="en-US" altLang="en-US" dirty="0"/>
          </a:p>
        </p:txBody>
      </p:sp>
      <p:pic>
        <p:nvPicPr>
          <p:cNvPr id="4" name="Picture 3">
            <a:extLst>
              <a:ext uri="{FF2B5EF4-FFF2-40B4-BE49-F238E27FC236}">
                <a16:creationId xmlns:a16="http://schemas.microsoft.com/office/drawing/2014/main" id="{153FCBB3-3927-45EB-813D-3AEE74FE7640}"/>
              </a:ext>
            </a:extLst>
          </p:cNvPr>
          <p:cNvPicPr>
            <a:picLocks noChangeAspect="1"/>
          </p:cNvPicPr>
          <p:nvPr/>
        </p:nvPicPr>
        <p:blipFill>
          <a:blip r:embed="rId3"/>
          <a:stretch>
            <a:fillRect/>
          </a:stretch>
        </p:blipFill>
        <p:spPr>
          <a:xfrm>
            <a:off x="316694" y="2249660"/>
            <a:ext cx="8510611" cy="367064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3556" name="Rectangle 2"/>
          <p:cNvSpPr>
            <a:spLocks noGrp="1" noChangeArrowheads="1"/>
          </p:cNvSpPr>
          <p:nvPr>
            <p:ph type="title" idx="4294967295"/>
          </p:nvPr>
        </p:nvSpPr>
        <p:spPr/>
        <p:txBody>
          <a:bodyPr anchor="ctr"/>
          <a:lstStyle/>
          <a:p>
            <a:pPr eaLnBrk="1" hangingPunct="1"/>
            <a:r>
              <a:rPr lang="en-US" altLang="en-US" sz="3500" dirty="0"/>
              <a:t>Off-Balance-Sheet Risk </a:t>
            </a:r>
            <a:br>
              <a:rPr lang="en-US" altLang="en-US" sz="3500" dirty="0"/>
            </a:br>
            <a:r>
              <a:rPr lang="en-US" altLang="en-US" sz="3500" dirty="0"/>
              <a:t>(Continued)</a:t>
            </a:r>
          </a:p>
        </p:txBody>
      </p:sp>
      <p:sp>
        <p:nvSpPr>
          <p:cNvPr id="23557" name="Rectangle 3"/>
          <p:cNvSpPr>
            <a:spLocks noGrp="1" noChangeArrowheads="1"/>
          </p:cNvSpPr>
          <p:nvPr>
            <p:ph type="body" sz="half" idx="4294967295"/>
          </p:nvPr>
        </p:nvSpPr>
        <p:spPr>
          <a:xfrm>
            <a:off x="218661" y="1553817"/>
            <a:ext cx="8706677" cy="492318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dirty="0"/>
              <a:t>More attention has been drawn to the OBS activities of banks, especially large ones, as opposed to small depository institutions or insurers</a:t>
            </a:r>
          </a:p>
          <a:p>
            <a:pPr eaLnBrk="1" hangingPunct="1">
              <a:lnSpc>
                <a:spcPct val="90000"/>
              </a:lnSpc>
              <a:spcBef>
                <a:spcPts val="600"/>
              </a:spcBef>
            </a:pPr>
            <a:r>
              <a:rPr lang="en-US" altLang="en-US" sz="2300" dirty="0"/>
              <a:t>Issuing a </a:t>
            </a:r>
            <a:r>
              <a:rPr lang="en-US" altLang="en-US" sz="2300" b="1" dirty="0"/>
              <a:t>letter of credit (LC) </a:t>
            </a:r>
            <a:r>
              <a:rPr lang="en-US" altLang="en-US" sz="2300" dirty="0"/>
              <a:t>is an OBS activity</a:t>
            </a:r>
          </a:p>
          <a:p>
            <a:pPr lvl="1" eaLnBrk="1" hangingPunct="1">
              <a:lnSpc>
                <a:spcPct val="90000"/>
              </a:lnSpc>
              <a:spcBef>
                <a:spcPts val="600"/>
              </a:spcBef>
            </a:pPr>
            <a:r>
              <a:rPr lang="en-US" altLang="en-US" sz="2100" dirty="0"/>
              <a:t>LC is a credit guarantee issued by an FI for a fee on which payment is contingent on some future event occurring, most notably default of the agent that purchases the LC</a:t>
            </a:r>
          </a:p>
          <a:p>
            <a:pPr lvl="1" eaLnBrk="1" hangingPunct="1">
              <a:lnSpc>
                <a:spcPct val="90000"/>
              </a:lnSpc>
              <a:spcBef>
                <a:spcPts val="600"/>
              </a:spcBef>
            </a:pPr>
            <a:r>
              <a:rPr lang="en-US" altLang="en-US" sz="2100" dirty="0"/>
              <a:t>Other examples of OBS activities are collateralized mortgage obligations (CMOs), loan commitments by banks, mortgage servicing contracts by depository institutions, and positions in forwards, futures, swaps, and other derivative securities by almost all large FIs</a:t>
            </a:r>
          </a:p>
          <a:p>
            <a:pPr eaLnBrk="1" hangingPunct="1">
              <a:lnSpc>
                <a:spcPct val="90000"/>
              </a:lnSpc>
              <a:spcBef>
                <a:spcPts val="600"/>
              </a:spcBef>
            </a:pPr>
            <a:r>
              <a:rPr lang="en-US" altLang="en-US" sz="2300" dirty="0"/>
              <a:t>Ability to earn fee income while not loading up or expanding the balance sheet has become an important motivation for FIs to pursue OBS business</a:t>
            </a:r>
          </a:p>
          <a:p>
            <a:pPr eaLnBrk="1" hangingPunct="1">
              <a:lnSpc>
                <a:spcPct val="90000"/>
              </a:lnSpc>
              <a:spcBef>
                <a:spcPts val="600"/>
              </a:spcBef>
            </a:pPr>
            <a:endParaRPr lang="en-US" altLang="en-US" sz="2400" dirty="0"/>
          </a:p>
        </p:txBody>
      </p:sp>
      <p:sp>
        <p:nvSpPr>
          <p:cNvPr id="6" name="Footer Placeholder 3">
            <a:extLst>
              <a:ext uri="{FF2B5EF4-FFF2-40B4-BE49-F238E27FC236}">
                <a16:creationId xmlns:a16="http://schemas.microsoft.com/office/drawing/2014/main" id="{9BF4D7E6-BE10-4255-A187-FA5A0225F3C2}"/>
              </a:ext>
            </a:extLst>
          </p:cNvPr>
          <p:cNvSpPr>
            <a:spLocks noGrp="1"/>
          </p:cNvSpPr>
          <p:nvPr>
            <p:ph type="ftr" sz="quarter" idx="11"/>
          </p:nvPr>
        </p:nvSpPr>
        <p:spPr>
          <a:xfrm>
            <a:off x="1313411" y="6553200"/>
            <a:ext cx="704919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940E202D-00D5-42C4-A6BC-8F26128DA1B3}"/>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5604" name="Rectangle 2"/>
          <p:cNvSpPr>
            <a:spLocks noGrp="1" noChangeArrowheads="1"/>
          </p:cNvSpPr>
          <p:nvPr>
            <p:ph type="title" idx="4294967295"/>
          </p:nvPr>
        </p:nvSpPr>
        <p:spPr/>
        <p:txBody>
          <a:bodyPr anchor="ctr"/>
          <a:lstStyle/>
          <a:p>
            <a:pPr eaLnBrk="1" hangingPunct="1"/>
            <a:r>
              <a:rPr lang="en-US" altLang="en-US" sz="3500" dirty="0"/>
              <a:t>Foreign Exchange Risk</a:t>
            </a:r>
          </a:p>
        </p:txBody>
      </p:sp>
      <p:sp>
        <p:nvSpPr>
          <p:cNvPr id="25605" name="Rectangle 3"/>
          <p:cNvSpPr>
            <a:spLocks noGrp="1" noChangeArrowheads="1"/>
          </p:cNvSpPr>
          <p:nvPr>
            <p:ph type="body" sz="half" idx="4294967295"/>
          </p:nvPr>
        </p:nvSpPr>
        <p:spPr>
          <a:xfrm>
            <a:off x="258417" y="1681075"/>
            <a:ext cx="8627165"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b="1" dirty="0"/>
              <a:t>Foreign exchange (FX) risk</a:t>
            </a:r>
            <a:r>
              <a:rPr lang="en-US" altLang="en-US" sz="2300" dirty="0"/>
              <a:t> is the risk that exchange rate changes can affect the value of an FI’s assets and liabilities denominated in foreign currencies</a:t>
            </a:r>
          </a:p>
          <a:p>
            <a:pPr lvl="1" eaLnBrk="1" hangingPunct="1">
              <a:lnSpc>
                <a:spcPct val="90000"/>
              </a:lnSpc>
              <a:spcBef>
                <a:spcPts val="600"/>
              </a:spcBef>
            </a:pPr>
            <a:r>
              <a:rPr lang="en-US" altLang="en-US" sz="2100" dirty="0"/>
              <a:t>U.S. pension funds that held approximately 5% of their assets in foreign securities in the early 1990s now hold close to 24% of their assets in foreign securities</a:t>
            </a:r>
          </a:p>
          <a:p>
            <a:pPr lvl="1" eaLnBrk="1" hangingPunct="1">
              <a:lnSpc>
                <a:spcPct val="90000"/>
              </a:lnSpc>
              <a:spcBef>
                <a:spcPts val="600"/>
              </a:spcBef>
            </a:pPr>
            <a:r>
              <a:rPr lang="en-US" altLang="en-US" sz="2100" dirty="0"/>
              <a:t>Returns on domestic and foreign direct investments and portfolio investments are not perfectly correlated for two reasons:</a:t>
            </a:r>
          </a:p>
          <a:p>
            <a:pPr marL="1150937" lvl="2" indent="-457200" eaLnBrk="1" hangingPunct="1">
              <a:lnSpc>
                <a:spcPct val="90000"/>
              </a:lnSpc>
              <a:spcBef>
                <a:spcPts val="600"/>
              </a:spcBef>
              <a:buFont typeface="+mj-lt"/>
              <a:buAutoNum type="arabicPeriod"/>
            </a:pPr>
            <a:r>
              <a:rPr lang="en-US" altLang="en-US" sz="2000" dirty="0"/>
              <a:t>Underlying technologies of various economies differ, as do the firms in those economies</a:t>
            </a:r>
          </a:p>
          <a:p>
            <a:pPr marL="1150937" lvl="2" indent="-457200" eaLnBrk="1" hangingPunct="1">
              <a:lnSpc>
                <a:spcPct val="90000"/>
              </a:lnSpc>
              <a:spcBef>
                <a:spcPts val="600"/>
              </a:spcBef>
              <a:buFont typeface="+mj-lt"/>
              <a:buAutoNum type="arabicPeriod"/>
            </a:pPr>
            <a:r>
              <a:rPr lang="en-US" altLang="en-US" sz="2000" dirty="0"/>
              <a:t>Exchange rate changes are not perfectly correlated across countries</a:t>
            </a:r>
          </a:p>
          <a:p>
            <a:pPr lvl="1" eaLnBrk="1" hangingPunct="1">
              <a:lnSpc>
                <a:spcPct val="90000"/>
              </a:lnSpc>
              <a:spcBef>
                <a:spcPts val="600"/>
              </a:spcBef>
            </a:pPr>
            <a:r>
              <a:rPr lang="en-US" altLang="en-US" sz="2100" dirty="0"/>
              <a:t>FIs expand globally through acquiring foreign firms or opening new branches in foreign countries, as well as investing in foreign financial assets</a:t>
            </a:r>
          </a:p>
        </p:txBody>
      </p:sp>
      <p:sp>
        <p:nvSpPr>
          <p:cNvPr id="6" name="Footer Placeholder 3">
            <a:extLst>
              <a:ext uri="{FF2B5EF4-FFF2-40B4-BE49-F238E27FC236}">
                <a16:creationId xmlns:a16="http://schemas.microsoft.com/office/drawing/2014/main" id="{75956646-A5E9-4B4D-9FEB-1D82D28820DA}"/>
              </a:ext>
            </a:extLst>
          </p:cNvPr>
          <p:cNvSpPr>
            <a:spLocks noGrp="1"/>
          </p:cNvSpPr>
          <p:nvPr>
            <p:ph type="ftr" sz="quarter" idx="11"/>
          </p:nvPr>
        </p:nvSpPr>
        <p:spPr>
          <a:xfrm>
            <a:off x="1155469" y="6553200"/>
            <a:ext cx="7165571"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54C43817-A98B-42E7-B285-D0F96AEB72E5}"/>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Risks at Financial Institutions</a:t>
            </a:r>
          </a:p>
        </p:txBody>
      </p:sp>
      <p:sp>
        <p:nvSpPr>
          <p:cNvPr id="4101" name="Rectangle 3"/>
          <p:cNvSpPr>
            <a:spLocks noGrp="1" noChangeArrowheads="1"/>
          </p:cNvSpPr>
          <p:nvPr>
            <p:ph type="body" sz="half" idx="4294967295"/>
          </p:nvPr>
        </p:nvSpPr>
        <p:spPr>
          <a:xfrm>
            <a:off x="127584" y="1583531"/>
            <a:ext cx="8759686"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300" dirty="0"/>
              <a:t>A major objective of FI management is to increase the FI’s returns for its owners, but increased returns typically come at the cost of increased risk:</a:t>
            </a:r>
          </a:p>
          <a:p>
            <a:pPr lvl="1" eaLnBrk="1" hangingPunct="1">
              <a:lnSpc>
                <a:spcPct val="90000"/>
              </a:lnSpc>
            </a:pPr>
            <a:r>
              <a:rPr lang="en-US" altLang="en-US" sz="2050" dirty="0"/>
              <a:t>Credit risk</a:t>
            </a:r>
          </a:p>
          <a:p>
            <a:pPr lvl="1" eaLnBrk="1" hangingPunct="1">
              <a:lnSpc>
                <a:spcPct val="90000"/>
              </a:lnSpc>
            </a:pPr>
            <a:r>
              <a:rPr lang="en-US" altLang="en-US" sz="2050" dirty="0"/>
              <a:t>Liquidity risk</a:t>
            </a:r>
          </a:p>
          <a:p>
            <a:pPr lvl="1" eaLnBrk="1" hangingPunct="1">
              <a:lnSpc>
                <a:spcPct val="90000"/>
              </a:lnSpc>
            </a:pPr>
            <a:r>
              <a:rPr lang="en-US" altLang="en-US" sz="2050" dirty="0"/>
              <a:t>Interest rate risk</a:t>
            </a:r>
          </a:p>
          <a:p>
            <a:pPr lvl="1" eaLnBrk="1" hangingPunct="1">
              <a:lnSpc>
                <a:spcPct val="90000"/>
              </a:lnSpc>
            </a:pPr>
            <a:r>
              <a:rPr lang="en-US" altLang="en-US" sz="2050" dirty="0"/>
              <a:t>Market risk</a:t>
            </a:r>
          </a:p>
          <a:p>
            <a:pPr lvl="1" eaLnBrk="1" hangingPunct="1">
              <a:lnSpc>
                <a:spcPct val="90000"/>
              </a:lnSpc>
            </a:pPr>
            <a:r>
              <a:rPr lang="en-US" altLang="en-US" sz="2050" dirty="0"/>
              <a:t>Off-balance sheet risk</a:t>
            </a:r>
          </a:p>
          <a:p>
            <a:pPr lvl="1" eaLnBrk="1" hangingPunct="1">
              <a:lnSpc>
                <a:spcPct val="90000"/>
              </a:lnSpc>
            </a:pPr>
            <a:r>
              <a:rPr lang="en-US" altLang="en-US" sz="2050" dirty="0"/>
              <a:t>Foreign exchange risk</a:t>
            </a:r>
          </a:p>
          <a:p>
            <a:pPr lvl="1" eaLnBrk="1" hangingPunct="1">
              <a:lnSpc>
                <a:spcPct val="90000"/>
              </a:lnSpc>
            </a:pPr>
            <a:r>
              <a:rPr lang="en-US" altLang="en-US" sz="2050" dirty="0"/>
              <a:t>Country or sovereign risk</a:t>
            </a:r>
          </a:p>
          <a:p>
            <a:pPr lvl="1" eaLnBrk="1" hangingPunct="1">
              <a:lnSpc>
                <a:spcPct val="90000"/>
              </a:lnSpc>
            </a:pPr>
            <a:r>
              <a:rPr lang="en-US" altLang="en-US" sz="2050" dirty="0"/>
              <a:t>Technology risk</a:t>
            </a:r>
          </a:p>
          <a:p>
            <a:pPr lvl="1" eaLnBrk="1" hangingPunct="1">
              <a:lnSpc>
                <a:spcPct val="90000"/>
              </a:lnSpc>
            </a:pPr>
            <a:r>
              <a:rPr lang="en-US" altLang="en-US" sz="2050" dirty="0"/>
              <a:t>Operational risk</a:t>
            </a:r>
          </a:p>
          <a:p>
            <a:pPr lvl="1" eaLnBrk="1" hangingPunct="1">
              <a:lnSpc>
                <a:spcPct val="90000"/>
              </a:lnSpc>
            </a:pPr>
            <a:r>
              <a:rPr lang="en-US" altLang="en-US" sz="2050" dirty="0"/>
              <a:t>Digital disruption and fintech risk</a:t>
            </a:r>
          </a:p>
          <a:p>
            <a:pPr lvl="1" eaLnBrk="1" hangingPunct="1">
              <a:lnSpc>
                <a:spcPct val="90000"/>
              </a:lnSpc>
            </a:pPr>
            <a:r>
              <a:rPr lang="en-US" altLang="en-US" sz="2050" dirty="0"/>
              <a:t>Insolvency risk</a:t>
            </a:r>
          </a:p>
        </p:txBody>
      </p:sp>
      <p:sp>
        <p:nvSpPr>
          <p:cNvPr id="6" name="Footer Placeholder 3">
            <a:extLst>
              <a:ext uri="{FF2B5EF4-FFF2-40B4-BE49-F238E27FC236}">
                <a16:creationId xmlns:a16="http://schemas.microsoft.com/office/drawing/2014/main" id="{F5E09451-53D5-49A4-BE19-3F36C6B4CA07}"/>
              </a:ext>
            </a:extLst>
          </p:cNvPr>
          <p:cNvSpPr>
            <a:spLocks noGrp="1"/>
          </p:cNvSpPr>
          <p:nvPr>
            <p:ph type="ftr" sz="quarter" idx="11"/>
          </p:nvPr>
        </p:nvSpPr>
        <p:spPr>
          <a:xfrm>
            <a:off x="457200" y="6583362"/>
            <a:ext cx="82296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DDEE38A2-DBF9-4B3F-B48E-D6BB8EDF0CC2}"/>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6628" name="Rectangle 2"/>
          <p:cNvSpPr>
            <a:spLocks noGrp="1" noChangeArrowheads="1"/>
          </p:cNvSpPr>
          <p:nvPr>
            <p:ph type="title" idx="4294967295"/>
          </p:nvPr>
        </p:nvSpPr>
        <p:spPr/>
        <p:txBody>
          <a:bodyPr anchor="ctr"/>
          <a:lstStyle/>
          <a:p>
            <a:pPr eaLnBrk="1" hangingPunct="1"/>
            <a:r>
              <a:rPr lang="en-US" altLang="en-US" sz="3500" dirty="0"/>
              <a:t>Foreign Exchange Risk </a:t>
            </a:r>
            <a:br>
              <a:rPr lang="en-US" altLang="en-US" sz="3500" dirty="0"/>
            </a:br>
            <a:r>
              <a:rPr lang="en-US" altLang="en-US" sz="3500" dirty="0"/>
              <a:t>(Continued)</a:t>
            </a:r>
          </a:p>
        </p:txBody>
      </p:sp>
      <p:sp>
        <p:nvSpPr>
          <p:cNvPr id="26629" name="Rectangle 3"/>
          <p:cNvSpPr>
            <a:spLocks noGrp="1" noChangeArrowheads="1"/>
          </p:cNvSpPr>
          <p:nvPr>
            <p:ph type="body" sz="half" idx="4294967295"/>
          </p:nvPr>
        </p:nvSpPr>
        <p:spPr>
          <a:xfrm>
            <a:off x="205409" y="1681162"/>
            <a:ext cx="8733182"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A </a:t>
            </a:r>
            <a:r>
              <a:rPr lang="en-US" altLang="en-US" sz="2400" i="1" dirty="0"/>
              <a:t>net long position </a:t>
            </a:r>
            <a:r>
              <a:rPr lang="en-US" altLang="en-US" sz="2400" dirty="0"/>
              <a:t>in a foreign currency involves an FI holding more foreign assets than liabilities</a:t>
            </a:r>
          </a:p>
          <a:p>
            <a:pPr lvl="1" eaLnBrk="1" hangingPunct="1">
              <a:spcBef>
                <a:spcPts val="600"/>
              </a:spcBef>
            </a:pPr>
            <a:r>
              <a:rPr lang="en-US" altLang="en-US" sz="2200" dirty="0"/>
              <a:t>FI loses when foreign currency falls relative to the U.S. dollar</a:t>
            </a:r>
          </a:p>
          <a:p>
            <a:pPr lvl="1" eaLnBrk="1" hangingPunct="1">
              <a:spcBef>
                <a:spcPts val="600"/>
              </a:spcBef>
            </a:pPr>
            <a:r>
              <a:rPr lang="en-US" altLang="en-US" sz="2200" dirty="0"/>
              <a:t>FI gains when foreign currency appreciates relative to the U.S. dollar</a:t>
            </a:r>
          </a:p>
          <a:p>
            <a:pPr eaLnBrk="1" hangingPunct="1">
              <a:spcBef>
                <a:spcPts val="600"/>
              </a:spcBef>
            </a:pPr>
            <a:r>
              <a:rPr lang="en-US" altLang="en-US" sz="2400" dirty="0"/>
              <a:t>A </a:t>
            </a:r>
            <a:r>
              <a:rPr lang="en-US" altLang="en-US" sz="2400" i="1" dirty="0"/>
              <a:t>net short position </a:t>
            </a:r>
            <a:r>
              <a:rPr lang="en-US" altLang="en-US" sz="2400" dirty="0"/>
              <a:t>in a foreign currency involves an FI holding fewer foreign assets than liabilities</a:t>
            </a:r>
          </a:p>
          <a:p>
            <a:pPr lvl="1" eaLnBrk="1" hangingPunct="1">
              <a:spcBef>
                <a:spcPts val="600"/>
              </a:spcBef>
            </a:pPr>
            <a:r>
              <a:rPr lang="en-US" altLang="en-US" sz="2200" dirty="0"/>
              <a:t>FI gains when foreign currency falls relative to the U.S. dollar</a:t>
            </a:r>
          </a:p>
          <a:p>
            <a:pPr lvl="1" eaLnBrk="1" hangingPunct="1">
              <a:spcBef>
                <a:spcPts val="600"/>
              </a:spcBef>
            </a:pPr>
            <a:r>
              <a:rPr lang="en-US" altLang="en-US" sz="2200" dirty="0"/>
              <a:t>FI loses when foreign currency appreciates relative to the U.S. dollar</a:t>
            </a:r>
          </a:p>
          <a:p>
            <a:pPr eaLnBrk="1" hangingPunct="1">
              <a:spcBef>
                <a:spcPts val="600"/>
              </a:spcBef>
            </a:pPr>
            <a:r>
              <a:rPr lang="en-US" altLang="en-US" sz="2400" dirty="0"/>
              <a:t>FI is fully hedged only if we assume that it holds foreign assets and liabilities of exactly the same maturity</a:t>
            </a:r>
          </a:p>
        </p:txBody>
      </p:sp>
      <p:sp>
        <p:nvSpPr>
          <p:cNvPr id="6" name="Footer Placeholder 3">
            <a:extLst>
              <a:ext uri="{FF2B5EF4-FFF2-40B4-BE49-F238E27FC236}">
                <a16:creationId xmlns:a16="http://schemas.microsoft.com/office/drawing/2014/main" id="{E00E0B72-EE8F-40FB-809D-4E9B61EA9899}"/>
              </a:ext>
            </a:extLst>
          </p:cNvPr>
          <p:cNvSpPr>
            <a:spLocks noGrp="1"/>
          </p:cNvSpPr>
          <p:nvPr>
            <p:ph type="ftr" sz="quarter" idx="11"/>
          </p:nvPr>
        </p:nvSpPr>
        <p:spPr>
          <a:xfrm>
            <a:off x="1072342" y="6553200"/>
            <a:ext cx="699931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4953B0FB-3130-4910-B733-E6F06893149D}"/>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2532" name="Rectangle 2"/>
          <p:cNvSpPr>
            <a:spLocks noGrp="1" noChangeArrowheads="1"/>
          </p:cNvSpPr>
          <p:nvPr>
            <p:ph type="title"/>
          </p:nvPr>
        </p:nvSpPr>
        <p:spPr>
          <a:xfrm>
            <a:off x="0" y="152400"/>
            <a:ext cx="8256104" cy="1143000"/>
          </a:xfrm>
        </p:spPr>
        <p:txBody>
          <a:bodyPr anchor="ctr"/>
          <a:lstStyle/>
          <a:p>
            <a:pPr eaLnBrk="1" hangingPunct="1"/>
            <a:r>
              <a:rPr lang="en-US" altLang="en-US" sz="3500" dirty="0"/>
              <a:t>Foreign Asset and Liability Positions</a:t>
            </a:r>
          </a:p>
        </p:txBody>
      </p:sp>
      <p:sp>
        <p:nvSpPr>
          <p:cNvPr id="2" name="Text Placeholder 1">
            <a:extLst>
              <a:ext uri="{FF2B5EF4-FFF2-40B4-BE49-F238E27FC236}">
                <a16:creationId xmlns:a16="http://schemas.microsoft.com/office/drawing/2014/main" id="{B1B505CE-2B60-42CC-AEF1-E6A1B156C102}"/>
              </a:ext>
            </a:extLst>
          </p:cNvPr>
          <p:cNvSpPr>
            <a:spLocks noGrp="1"/>
          </p:cNvSpPr>
          <p:nvPr>
            <p:ph type="body" idx="1"/>
          </p:nvPr>
        </p:nvSpPr>
        <p:spPr>
          <a:xfrm>
            <a:off x="457200" y="1246188"/>
            <a:ext cx="5562600" cy="639762"/>
          </a:xfrm>
        </p:spPr>
        <p:txBody>
          <a:bodyPr/>
          <a:lstStyle/>
          <a:p>
            <a:r>
              <a:rPr lang="en-US" i="1" dirty="0"/>
              <a:t>Net Long </a:t>
            </a:r>
            <a:r>
              <a:rPr lang="en-US" dirty="0"/>
              <a:t>Asset Position in Pounds</a:t>
            </a:r>
          </a:p>
        </p:txBody>
      </p:sp>
      <p:sp>
        <p:nvSpPr>
          <p:cNvPr id="5" name="Text Placeholder 4">
            <a:extLst>
              <a:ext uri="{FF2B5EF4-FFF2-40B4-BE49-F238E27FC236}">
                <a16:creationId xmlns:a16="http://schemas.microsoft.com/office/drawing/2014/main" id="{C1C21548-70F7-4477-9858-5EA382D9CF64}"/>
              </a:ext>
            </a:extLst>
          </p:cNvPr>
          <p:cNvSpPr>
            <a:spLocks noGrp="1"/>
          </p:cNvSpPr>
          <p:nvPr>
            <p:ph type="body" sz="quarter" idx="3"/>
          </p:nvPr>
        </p:nvSpPr>
        <p:spPr>
          <a:xfrm>
            <a:off x="457200" y="3872713"/>
            <a:ext cx="6201880" cy="639762"/>
          </a:xfrm>
        </p:spPr>
        <p:txBody>
          <a:bodyPr/>
          <a:lstStyle/>
          <a:p>
            <a:r>
              <a:rPr lang="en-US" i="1" dirty="0"/>
              <a:t>Net Short </a:t>
            </a:r>
            <a:r>
              <a:rPr lang="en-US" dirty="0"/>
              <a:t>Asset Position in Pounds</a:t>
            </a:r>
          </a:p>
        </p:txBody>
      </p:sp>
      <p:sp>
        <p:nvSpPr>
          <p:cNvPr id="6" name="Footer Placeholder 3">
            <a:extLst>
              <a:ext uri="{FF2B5EF4-FFF2-40B4-BE49-F238E27FC236}">
                <a16:creationId xmlns:a16="http://schemas.microsoft.com/office/drawing/2014/main" id="{41089AB0-D4FB-401E-B019-A4EB77BCE9BC}"/>
              </a:ext>
            </a:extLst>
          </p:cNvPr>
          <p:cNvSpPr>
            <a:spLocks noGrp="1"/>
          </p:cNvSpPr>
          <p:nvPr>
            <p:ph type="ftr" sz="quarter" idx="11"/>
          </p:nvPr>
        </p:nvSpPr>
        <p:spPr>
          <a:xfrm>
            <a:off x="573578" y="6541936"/>
            <a:ext cx="7996844" cy="2286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C49D79AC-5513-4EFD-A4B6-72E383F7CADC}"/>
              </a:ext>
            </a:extLst>
          </p:cNvPr>
          <p:cNvSpPr>
            <a:spLocks noGrp="1"/>
          </p:cNvSpPr>
          <p:nvPr>
            <p:ph type="sldNum" sz="quarter" idx="12"/>
          </p:nvPr>
        </p:nvSpPr>
        <p:spPr>
          <a:xfrm>
            <a:off x="6629400" y="6526696"/>
            <a:ext cx="2133600" cy="255104"/>
          </a:xfrm>
        </p:spPr>
        <p:txBody>
          <a:bodyPr/>
          <a:lstStyle/>
          <a:p>
            <a:pPr>
              <a:defRPr/>
            </a:pPr>
            <a:r>
              <a:rPr lang="en-US" altLang="en-US" dirty="0"/>
              <a:t>20-</a:t>
            </a:r>
            <a:fld id="{7AF55BBF-CA4E-4AD6-B039-F5AB6EDCC4B9}" type="slidenum">
              <a:rPr lang="en-US" altLang="en-US" smtClean="0"/>
              <a:pPr>
                <a:defRPr/>
              </a:pPr>
              <a:t>21</a:t>
            </a:fld>
            <a:endParaRPr lang="en-US" altLang="en-US" dirty="0"/>
          </a:p>
        </p:txBody>
      </p:sp>
      <p:pic>
        <p:nvPicPr>
          <p:cNvPr id="10" name="Picture 9">
            <a:extLst>
              <a:ext uri="{FF2B5EF4-FFF2-40B4-BE49-F238E27FC236}">
                <a16:creationId xmlns:a16="http://schemas.microsoft.com/office/drawing/2014/main" id="{4C926406-811B-4CB6-8F23-B1FA2FF7D8C3}"/>
              </a:ext>
            </a:extLst>
          </p:cNvPr>
          <p:cNvPicPr>
            <a:picLocks noChangeAspect="1"/>
          </p:cNvPicPr>
          <p:nvPr/>
        </p:nvPicPr>
        <p:blipFill>
          <a:blip r:embed="rId3"/>
          <a:stretch>
            <a:fillRect/>
          </a:stretch>
        </p:blipFill>
        <p:spPr>
          <a:xfrm>
            <a:off x="1004888" y="2000250"/>
            <a:ext cx="7134224" cy="1861102"/>
          </a:xfrm>
          <a:prstGeom prst="rect">
            <a:avLst/>
          </a:prstGeom>
          <a:ln>
            <a:solidFill>
              <a:schemeClr val="tx1"/>
            </a:solidFill>
          </a:ln>
        </p:spPr>
      </p:pic>
      <p:pic>
        <p:nvPicPr>
          <p:cNvPr id="12" name="Picture 11">
            <a:extLst>
              <a:ext uri="{FF2B5EF4-FFF2-40B4-BE49-F238E27FC236}">
                <a16:creationId xmlns:a16="http://schemas.microsoft.com/office/drawing/2014/main" id="{D248CCE6-F996-4819-84B8-09371DF40A67}"/>
              </a:ext>
            </a:extLst>
          </p:cNvPr>
          <p:cNvPicPr>
            <a:picLocks noChangeAspect="1"/>
          </p:cNvPicPr>
          <p:nvPr/>
        </p:nvPicPr>
        <p:blipFill>
          <a:blip r:embed="rId4"/>
          <a:stretch>
            <a:fillRect/>
          </a:stretch>
        </p:blipFill>
        <p:spPr>
          <a:xfrm>
            <a:off x="1004888" y="4575423"/>
            <a:ext cx="7134224" cy="1881050"/>
          </a:xfrm>
          <a:prstGeom prst="rect">
            <a:avLst/>
          </a:prstGeom>
          <a:ln>
            <a:solidFill>
              <a:schemeClr val="tx1"/>
            </a:solidFill>
          </a:ln>
        </p:spPr>
      </p:pic>
    </p:spTree>
    <p:extLst>
      <p:ext uri="{BB962C8B-B14F-4D97-AF65-F5344CB8AC3E}">
        <p14:creationId xmlns:p14="http://schemas.microsoft.com/office/powerpoint/2010/main" val="120519107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8676" name="Rectangle 2"/>
          <p:cNvSpPr>
            <a:spLocks noGrp="1" noChangeArrowheads="1"/>
          </p:cNvSpPr>
          <p:nvPr>
            <p:ph type="title" idx="4294967295"/>
          </p:nvPr>
        </p:nvSpPr>
        <p:spPr/>
        <p:txBody>
          <a:bodyPr anchor="ctr"/>
          <a:lstStyle/>
          <a:p>
            <a:pPr eaLnBrk="1" hangingPunct="1"/>
            <a:r>
              <a:rPr lang="en-US" altLang="en-US" sz="3500" dirty="0"/>
              <a:t>Sovereign Risk</a:t>
            </a:r>
          </a:p>
        </p:txBody>
      </p:sp>
      <p:sp>
        <p:nvSpPr>
          <p:cNvPr id="28677" name="Rectangle 3"/>
          <p:cNvSpPr>
            <a:spLocks noGrp="1" noChangeArrowheads="1"/>
          </p:cNvSpPr>
          <p:nvPr>
            <p:ph type="body" sz="half" idx="4294967295"/>
          </p:nvPr>
        </p:nvSpPr>
        <p:spPr>
          <a:xfrm>
            <a:off x="225287" y="1719262"/>
            <a:ext cx="8640417" cy="46815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b="1" dirty="0"/>
              <a:t>Country, or sovereign, risk</a:t>
            </a:r>
            <a:r>
              <a:rPr lang="en-US" altLang="en-US" sz="2400" dirty="0"/>
              <a:t> is the risk that repayments from foreign borrowers may be interrupted because of interference from foreign governments</a:t>
            </a:r>
          </a:p>
          <a:p>
            <a:pPr lvl="1" eaLnBrk="1" hangingPunct="1">
              <a:spcBef>
                <a:spcPts val="600"/>
              </a:spcBef>
            </a:pPr>
            <a:r>
              <a:rPr lang="en-US" altLang="en-US" sz="2200" dirty="0"/>
              <a:t>Differs from the type of credit risk that is faced by an FI that purchases domestic assets, such as the bonds and loans of domestic corporations </a:t>
            </a:r>
          </a:p>
          <a:p>
            <a:pPr lvl="2" eaLnBrk="1" hangingPunct="1">
              <a:spcBef>
                <a:spcPts val="600"/>
              </a:spcBef>
            </a:pPr>
            <a:r>
              <a:rPr lang="en-US" altLang="en-US" sz="2000" dirty="0"/>
              <a:t>With domestic defaults, FIs usually have some recourse through bankruptcy courts (i.e., FIs can recoup some of their losses when defaulted firms are liquidated or restructured)</a:t>
            </a:r>
          </a:p>
          <a:p>
            <a:pPr lvl="1" eaLnBrk="1" hangingPunct="1">
              <a:spcBef>
                <a:spcPts val="600"/>
              </a:spcBef>
            </a:pPr>
            <a:r>
              <a:rPr lang="en-US" altLang="en-US" sz="2200" dirty="0"/>
              <a:t>Foreign corporations may be unable to pay principal and interest even if they desire to do so</a:t>
            </a:r>
          </a:p>
          <a:p>
            <a:pPr lvl="2" eaLnBrk="1" hangingPunct="1">
              <a:spcBef>
                <a:spcPts val="600"/>
              </a:spcBef>
            </a:pPr>
            <a:r>
              <a:rPr lang="en-US" altLang="en-US" sz="2000" dirty="0"/>
              <a:t>Foreign governments may limit or prohibit debt repayment due to foreign currency shortages or adverse political events</a:t>
            </a:r>
          </a:p>
        </p:txBody>
      </p:sp>
      <p:sp>
        <p:nvSpPr>
          <p:cNvPr id="6" name="Footer Placeholder 3">
            <a:extLst>
              <a:ext uri="{FF2B5EF4-FFF2-40B4-BE49-F238E27FC236}">
                <a16:creationId xmlns:a16="http://schemas.microsoft.com/office/drawing/2014/main" id="{7D5A5D6A-92B3-4B2E-9421-6E5EB60B2A56}"/>
              </a:ext>
            </a:extLst>
          </p:cNvPr>
          <p:cNvSpPr>
            <a:spLocks noGrp="1"/>
          </p:cNvSpPr>
          <p:nvPr>
            <p:ph type="ftr" sz="quarter" idx="11"/>
          </p:nvPr>
        </p:nvSpPr>
        <p:spPr>
          <a:xfrm>
            <a:off x="638513" y="6553200"/>
            <a:ext cx="7813964" cy="2286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3AEEDB37-CC23-495C-B9B0-8DB2B6198F14}"/>
              </a:ext>
            </a:extLst>
          </p:cNvPr>
          <p:cNvSpPr>
            <a:spLocks noGrp="1"/>
          </p:cNvSpPr>
          <p:nvPr>
            <p:ph type="sldNum" sz="quarter" idx="12"/>
          </p:nvPr>
        </p:nvSpPr>
        <p:spPr>
          <a:xfrm>
            <a:off x="6629400" y="6526696"/>
            <a:ext cx="2133600" cy="255104"/>
          </a:xfrm>
        </p:spPr>
        <p:txBody>
          <a:bodyPr/>
          <a:lstStyle/>
          <a:p>
            <a:pPr>
              <a:defRPr/>
            </a:pPr>
            <a:r>
              <a:rPr lang="en-US" altLang="en-US" dirty="0"/>
              <a:t>20-</a:t>
            </a:r>
            <a:fld id="{7AF55BBF-CA4E-4AD6-B039-F5AB6EDCC4B9}"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9700" name="Rectangle 2"/>
          <p:cNvSpPr>
            <a:spLocks noGrp="1" noChangeArrowheads="1"/>
          </p:cNvSpPr>
          <p:nvPr>
            <p:ph type="title" idx="4294967295"/>
          </p:nvPr>
        </p:nvSpPr>
        <p:spPr/>
        <p:txBody>
          <a:bodyPr anchor="ctr"/>
          <a:lstStyle/>
          <a:p>
            <a:pPr eaLnBrk="1" hangingPunct="1"/>
            <a:r>
              <a:rPr lang="en-US" altLang="en-US" sz="3500" dirty="0"/>
              <a:t>Sovereign Risk </a:t>
            </a:r>
            <a:br>
              <a:rPr lang="en-US" altLang="en-US" sz="3500" dirty="0"/>
            </a:br>
            <a:r>
              <a:rPr lang="en-US" altLang="en-US" sz="3500" dirty="0"/>
              <a:t>(Continued)</a:t>
            </a:r>
          </a:p>
        </p:txBody>
      </p:sp>
      <p:sp>
        <p:nvSpPr>
          <p:cNvPr id="29701" name="Rectangle 3"/>
          <p:cNvSpPr>
            <a:spLocks noGrp="1" noChangeArrowheads="1"/>
          </p:cNvSpPr>
          <p:nvPr>
            <p:ph type="body" sz="half" idx="4294967295"/>
          </p:nvPr>
        </p:nvSpPr>
        <p:spPr>
          <a:xfrm>
            <a:off x="291547" y="1741488"/>
            <a:ext cx="8600661" cy="47355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In the event of restrictions or outright prohibitions on the payment of debt obligations by sovereign governments, the FI claimholder has little if any recourse to local bankruptcy courts or to an international civil claims court</a:t>
            </a:r>
          </a:p>
          <a:p>
            <a:pPr eaLnBrk="1" hangingPunct="1">
              <a:lnSpc>
                <a:spcPct val="90000"/>
              </a:lnSpc>
              <a:spcBef>
                <a:spcPts val="600"/>
              </a:spcBef>
            </a:pPr>
            <a:r>
              <a:rPr lang="en-US" altLang="en-US" sz="2400" dirty="0"/>
              <a:t>Measuring sovereign risk includes an analysis of macroeconomic issues, such as the following:</a:t>
            </a:r>
          </a:p>
          <a:p>
            <a:pPr lvl="1" eaLnBrk="1" hangingPunct="1">
              <a:lnSpc>
                <a:spcPct val="90000"/>
              </a:lnSpc>
              <a:spcBef>
                <a:spcPts val="600"/>
              </a:spcBef>
            </a:pPr>
            <a:r>
              <a:rPr lang="en-US" altLang="en-US" sz="2200" dirty="0"/>
              <a:t>Trade policy;</a:t>
            </a:r>
          </a:p>
          <a:p>
            <a:pPr lvl="1" eaLnBrk="1" hangingPunct="1">
              <a:lnSpc>
                <a:spcPct val="90000"/>
              </a:lnSpc>
              <a:spcBef>
                <a:spcPts val="600"/>
              </a:spcBef>
            </a:pPr>
            <a:r>
              <a:rPr lang="en-US" altLang="en-US" sz="2200" dirty="0"/>
              <a:t>Fiscal stance (deficit or surplus) of the government;</a:t>
            </a:r>
          </a:p>
          <a:p>
            <a:pPr lvl="1" eaLnBrk="1" hangingPunct="1">
              <a:lnSpc>
                <a:spcPct val="90000"/>
              </a:lnSpc>
              <a:spcBef>
                <a:spcPts val="600"/>
              </a:spcBef>
            </a:pPr>
            <a:r>
              <a:rPr lang="en-US" altLang="en-US" sz="2200" dirty="0"/>
              <a:t>Government intervention in the economy;</a:t>
            </a:r>
          </a:p>
          <a:p>
            <a:pPr lvl="1" eaLnBrk="1" hangingPunct="1">
              <a:lnSpc>
                <a:spcPct val="90000"/>
              </a:lnSpc>
              <a:spcBef>
                <a:spcPts val="600"/>
              </a:spcBef>
            </a:pPr>
            <a:r>
              <a:rPr lang="en-US" altLang="en-US" sz="2200" dirty="0"/>
              <a:t>Its monetary policy;</a:t>
            </a:r>
          </a:p>
          <a:p>
            <a:pPr lvl="1" eaLnBrk="1" hangingPunct="1">
              <a:lnSpc>
                <a:spcPct val="90000"/>
              </a:lnSpc>
              <a:spcBef>
                <a:spcPts val="600"/>
              </a:spcBef>
            </a:pPr>
            <a:r>
              <a:rPr lang="en-US" altLang="en-US" sz="2200" dirty="0"/>
              <a:t>Capital flows and foreign investment;</a:t>
            </a:r>
          </a:p>
          <a:p>
            <a:pPr lvl="1" eaLnBrk="1" hangingPunct="1">
              <a:lnSpc>
                <a:spcPct val="90000"/>
              </a:lnSpc>
              <a:spcBef>
                <a:spcPts val="600"/>
              </a:spcBef>
            </a:pPr>
            <a:r>
              <a:rPr lang="en-US" altLang="en-US" sz="2200" dirty="0"/>
              <a:t>Inflation; and</a:t>
            </a:r>
          </a:p>
          <a:p>
            <a:pPr lvl="1" eaLnBrk="1" hangingPunct="1">
              <a:lnSpc>
                <a:spcPct val="90000"/>
              </a:lnSpc>
              <a:spcBef>
                <a:spcPts val="600"/>
              </a:spcBef>
            </a:pPr>
            <a:r>
              <a:rPr lang="en-US" altLang="en-US" sz="2200" dirty="0"/>
              <a:t>Structure of its financial system</a:t>
            </a:r>
          </a:p>
        </p:txBody>
      </p:sp>
      <p:sp>
        <p:nvSpPr>
          <p:cNvPr id="6" name="Footer Placeholder 3">
            <a:extLst>
              <a:ext uri="{FF2B5EF4-FFF2-40B4-BE49-F238E27FC236}">
                <a16:creationId xmlns:a16="http://schemas.microsoft.com/office/drawing/2014/main" id="{377B9813-0754-46E2-B231-B561033ECE78}"/>
              </a:ext>
            </a:extLst>
          </p:cNvPr>
          <p:cNvSpPr>
            <a:spLocks noGrp="1"/>
          </p:cNvSpPr>
          <p:nvPr>
            <p:ph type="ftr" sz="quarter" idx="11"/>
          </p:nvPr>
        </p:nvSpPr>
        <p:spPr>
          <a:xfrm>
            <a:off x="797117" y="6553200"/>
            <a:ext cx="7589520" cy="2286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4A35EA29-42FB-4A24-A397-CC709683242E}"/>
              </a:ext>
            </a:extLst>
          </p:cNvPr>
          <p:cNvSpPr>
            <a:spLocks noGrp="1"/>
          </p:cNvSpPr>
          <p:nvPr>
            <p:ph type="sldNum" sz="quarter" idx="12"/>
          </p:nvPr>
        </p:nvSpPr>
        <p:spPr>
          <a:xfrm>
            <a:off x="6629400" y="6526696"/>
            <a:ext cx="2133600" cy="255104"/>
          </a:xfrm>
        </p:spPr>
        <p:txBody>
          <a:bodyPr/>
          <a:lstStyle/>
          <a:p>
            <a:pPr>
              <a:defRPr/>
            </a:pPr>
            <a:r>
              <a:rPr lang="en-US" altLang="en-US" dirty="0"/>
              <a:t>20-</a:t>
            </a:r>
            <a:fld id="{7AF55BBF-CA4E-4AD6-B039-F5AB6EDCC4B9}"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0724" name="Rectangle 2"/>
          <p:cNvSpPr>
            <a:spLocks noGrp="1" noChangeArrowheads="1"/>
          </p:cNvSpPr>
          <p:nvPr>
            <p:ph type="title" idx="4294967295"/>
          </p:nvPr>
        </p:nvSpPr>
        <p:spPr/>
        <p:txBody>
          <a:bodyPr anchor="ctr"/>
          <a:lstStyle/>
          <a:p>
            <a:pPr eaLnBrk="1" hangingPunct="1"/>
            <a:r>
              <a:rPr lang="en-US" altLang="en-US" sz="3500" dirty="0"/>
              <a:t>Technology and Operational Risk</a:t>
            </a:r>
          </a:p>
        </p:txBody>
      </p:sp>
      <p:sp>
        <p:nvSpPr>
          <p:cNvPr id="30725" name="Rectangle 3"/>
          <p:cNvSpPr>
            <a:spLocks noGrp="1" noChangeArrowheads="1"/>
          </p:cNvSpPr>
          <p:nvPr>
            <p:ph type="body" sz="half" idx="4294967295"/>
          </p:nvPr>
        </p:nvSpPr>
        <p:spPr>
          <a:xfrm>
            <a:off x="119269" y="1684539"/>
            <a:ext cx="8905459" cy="480743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b="1" dirty="0"/>
              <a:t>Technology risk</a:t>
            </a:r>
            <a:r>
              <a:rPr lang="en-US" altLang="en-US" sz="2400" dirty="0"/>
              <a:t> is the risk incurred by an FI when its technological investments do not produce anticipated cost savings</a:t>
            </a:r>
          </a:p>
          <a:p>
            <a:pPr lvl="1" eaLnBrk="1" hangingPunct="1">
              <a:lnSpc>
                <a:spcPct val="90000"/>
              </a:lnSpc>
            </a:pPr>
            <a:r>
              <a:rPr lang="en-US" altLang="en-US" sz="2200" dirty="0"/>
              <a:t>Major objectives of technological expansion are to lower operating costs, increase profits, and capture new markets for an FI</a:t>
            </a:r>
          </a:p>
          <a:p>
            <a:pPr lvl="1" eaLnBrk="1" hangingPunct="1">
              <a:lnSpc>
                <a:spcPct val="90000"/>
              </a:lnSpc>
            </a:pPr>
            <a:endParaRPr lang="en-US" altLang="en-US" sz="2200" dirty="0"/>
          </a:p>
          <a:p>
            <a:pPr eaLnBrk="1" hangingPunct="1">
              <a:lnSpc>
                <a:spcPct val="90000"/>
              </a:lnSpc>
            </a:pPr>
            <a:r>
              <a:rPr lang="en-US" altLang="en-US" sz="2400" b="1" dirty="0"/>
              <a:t>Operational risk</a:t>
            </a:r>
            <a:r>
              <a:rPr lang="en-US" altLang="en-US" sz="2400" dirty="0"/>
              <a:t> is the risk that existing technology or support systems may malfunction or break down</a:t>
            </a:r>
          </a:p>
          <a:p>
            <a:pPr lvl="1" eaLnBrk="1" hangingPunct="1">
              <a:lnSpc>
                <a:spcPct val="90000"/>
              </a:lnSpc>
            </a:pPr>
            <a:r>
              <a:rPr lang="en-US" altLang="en-US" sz="2200" dirty="0"/>
              <a:t>Not exclusively the result of technological failure</a:t>
            </a:r>
          </a:p>
          <a:p>
            <a:pPr lvl="1" eaLnBrk="1" hangingPunct="1">
              <a:lnSpc>
                <a:spcPct val="90000"/>
              </a:lnSpc>
            </a:pPr>
            <a:r>
              <a:rPr lang="en-US" altLang="en-US" sz="2200" dirty="0"/>
              <a:t>Other sources of operational risk can result in direct costs, indirect costs, and opportunity costs that reduce an FI’s profitability and market value</a:t>
            </a:r>
          </a:p>
        </p:txBody>
      </p:sp>
      <p:sp>
        <p:nvSpPr>
          <p:cNvPr id="6" name="Footer Placeholder 3">
            <a:extLst>
              <a:ext uri="{FF2B5EF4-FFF2-40B4-BE49-F238E27FC236}">
                <a16:creationId xmlns:a16="http://schemas.microsoft.com/office/drawing/2014/main" id="{34B98742-FE33-4697-8374-87838D264022}"/>
              </a:ext>
            </a:extLst>
          </p:cNvPr>
          <p:cNvSpPr>
            <a:spLocks noGrp="1"/>
          </p:cNvSpPr>
          <p:nvPr>
            <p:ph type="ftr" sz="quarter" idx="11"/>
          </p:nvPr>
        </p:nvSpPr>
        <p:spPr>
          <a:xfrm>
            <a:off x="756457" y="6553200"/>
            <a:ext cx="7631084" cy="2286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63B1D73E-BEE2-487D-B8CD-5F716AD9B1FE}"/>
              </a:ext>
            </a:extLst>
          </p:cNvPr>
          <p:cNvSpPr>
            <a:spLocks noGrp="1"/>
          </p:cNvSpPr>
          <p:nvPr>
            <p:ph type="sldNum" sz="quarter" idx="12"/>
          </p:nvPr>
        </p:nvSpPr>
        <p:spPr>
          <a:xfrm>
            <a:off x="6629400" y="6526696"/>
            <a:ext cx="2133600" cy="255104"/>
          </a:xfrm>
        </p:spPr>
        <p:txBody>
          <a:bodyPr/>
          <a:lstStyle/>
          <a:p>
            <a:pPr>
              <a:defRPr/>
            </a:pPr>
            <a:r>
              <a:rPr lang="en-US" altLang="en-US" dirty="0"/>
              <a:t>20-</a:t>
            </a:r>
            <a:fld id="{7AF55BBF-CA4E-4AD6-B039-F5AB6EDCC4B9}" type="slidenum">
              <a:rPr lang="en-US" altLang="en-US" smtClean="0"/>
              <a:pPr>
                <a:defRPr/>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0724" name="Rectangle 2"/>
          <p:cNvSpPr>
            <a:spLocks noGrp="1" noChangeArrowheads="1"/>
          </p:cNvSpPr>
          <p:nvPr>
            <p:ph type="title" idx="4294967295"/>
          </p:nvPr>
        </p:nvSpPr>
        <p:spPr/>
        <p:txBody>
          <a:bodyPr anchor="ctr"/>
          <a:lstStyle/>
          <a:p>
            <a:pPr eaLnBrk="1" hangingPunct="1"/>
            <a:r>
              <a:rPr lang="en-US" altLang="en-US" sz="3500" dirty="0"/>
              <a:t>Digital Disruption and Fintech Risk</a:t>
            </a:r>
          </a:p>
        </p:txBody>
      </p:sp>
      <p:sp>
        <p:nvSpPr>
          <p:cNvPr id="30725" name="Rectangle 3"/>
          <p:cNvSpPr>
            <a:spLocks noGrp="1" noChangeArrowheads="1"/>
          </p:cNvSpPr>
          <p:nvPr>
            <p:ph type="body" sz="half" idx="4294967295"/>
          </p:nvPr>
        </p:nvSpPr>
        <p:spPr>
          <a:xfrm>
            <a:off x="119270" y="1719262"/>
            <a:ext cx="8905459" cy="480743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b="1" dirty="0"/>
              <a:t>Digital Disruption and Fintech risk </a:t>
            </a:r>
            <a:r>
              <a:rPr lang="en-US" altLang="en-US" sz="2400" dirty="0"/>
              <a:t>is the risk that fintech firms could disrupt business of financial services firms in the form of lost customers and lost revenue</a:t>
            </a:r>
          </a:p>
          <a:p>
            <a:pPr lvl="1" eaLnBrk="1" hangingPunct="1">
              <a:lnSpc>
                <a:spcPct val="90000"/>
              </a:lnSpc>
              <a:spcBef>
                <a:spcPts val="600"/>
              </a:spcBef>
            </a:pPr>
            <a:r>
              <a:rPr lang="en-US" altLang="en-US" sz="2200" dirty="0"/>
              <a:t>Broader and wider ranging than technology risk</a:t>
            </a:r>
          </a:p>
          <a:p>
            <a:pPr lvl="1" eaLnBrk="1" hangingPunct="1">
              <a:lnSpc>
                <a:spcPct val="90000"/>
              </a:lnSpc>
              <a:spcBef>
                <a:spcPts val="600"/>
              </a:spcBef>
            </a:pPr>
            <a:r>
              <a:rPr lang="en-US" altLang="en-US" sz="2200" dirty="0"/>
              <a:t>Fintech services such as cryptocurrencies (e.g., bitcoin) and blockchain provide a system that supports the exchange of value between two parties unknown to each other in a swift and effective way, without the need for financial intermediaries</a:t>
            </a:r>
          </a:p>
          <a:p>
            <a:pPr lvl="1" eaLnBrk="1" hangingPunct="1">
              <a:lnSpc>
                <a:spcPct val="90000"/>
              </a:lnSpc>
              <a:spcBef>
                <a:spcPts val="600"/>
              </a:spcBef>
            </a:pPr>
            <a:r>
              <a:rPr lang="en-US" altLang="en-US" sz="2200" dirty="0"/>
              <a:t>Largest fintech companies include the following:</a:t>
            </a:r>
          </a:p>
          <a:p>
            <a:pPr lvl="2" eaLnBrk="1" hangingPunct="1">
              <a:lnSpc>
                <a:spcPct val="90000"/>
              </a:lnSpc>
              <a:spcBef>
                <a:spcPts val="600"/>
              </a:spcBef>
            </a:pPr>
            <a:r>
              <a:rPr lang="en-US" altLang="en-US" sz="2000" dirty="0"/>
              <a:t>SoFi, an online personal finance company;</a:t>
            </a:r>
          </a:p>
          <a:p>
            <a:pPr lvl="2" eaLnBrk="1" hangingPunct="1">
              <a:lnSpc>
                <a:spcPct val="90000"/>
              </a:lnSpc>
              <a:spcBef>
                <a:spcPts val="600"/>
              </a:spcBef>
            </a:pPr>
            <a:r>
              <a:rPr lang="en-US" altLang="en-US" sz="2000" dirty="0"/>
              <a:t>Transferwise, an international money transfer provider; and</a:t>
            </a:r>
          </a:p>
          <a:p>
            <a:pPr lvl="2" eaLnBrk="1" hangingPunct="1">
              <a:lnSpc>
                <a:spcPct val="90000"/>
              </a:lnSpc>
              <a:spcBef>
                <a:spcPts val="600"/>
              </a:spcBef>
            </a:pPr>
            <a:r>
              <a:rPr lang="en-US" altLang="en-US" sz="2000" dirty="0"/>
              <a:t>Credit Karma, a platform that provides credit scores to users and also serves as a portal for people to search and apply for various financial services, like loans, credit cards, and insurance</a:t>
            </a:r>
          </a:p>
          <a:p>
            <a:pPr lvl="1" eaLnBrk="1" hangingPunct="1">
              <a:lnSpc>
                <a:spcPct val="90000"/>
              </a:lnSpc>
              <a:spcBef>
                <a:spcPts val="600"/>
              </a:spcBef>
            </a:pPr>
            <a:endParaRPr lang="en-US" altLang="en-US" sz="2200" dirty="0"/>
          </a:p>
        </p:txBody>
      </p:sp>
      <p:sp>
        <p:nvSpPr>
          <p:cNvPr id="6" name="Footer Placeholder 3">
            <a:extLst>
              <a:ext uri="{FF2B5EF4-FFF2-40B4-BE49-F238E27FC236}">
                <a16:creationId xmlns:a16="http://schemas.microsoft.com/office/drawing/2014/main" id="{34B98742-FE33-4697-8374-87838D264022}"/>
              </a:ext>
            </a:extLst>
          </p:cNvPr>
          <p:cNvSpPr>
            <a:spLocks noGrp="1"/>
          </p:cNvSpPr>
          <p:nvPr>
            <p:ph type="ftr" sz="quarter" idx="11"/>
          </p:nvPr>
        </p:nvSpPr>
        <p:spPr>
          <a:xfrm>
            <a:off x="710737" y="6555563"/>
            <a:ext cx="7722524" cy="2286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63B1D73E-BEE2-487D-B8CD-5F716AD9B1FE}"/>
              </a:ext>
            </a:extLst>
          </p:cNvPr>
          <p:cNvSpPr>
            <a:spLocks noGrp="1"/>
          </p:cNvSpPr>
          <p:nvPr>
            <p:ph type="sldNum" sz="quarter" idx="12"/>
          </p:nvPr>
        </p:nvSpPr>
        <p:spPr>
          <a:xfrm>
            <a:off x="6629400" y="6526696"/>
            <a:ext cx="2133600" cy="255104"/>
          </a:xfrm>
        </p:spPr>
        <p:txBody>
          <a:bodyPr/>
          <a:lstStyle/>
          <a:p>
            <a:pPr>
              <a:defRPr/>
            </a:pPr>
            <a:r>
              <a:rPr lang="en-US" altLang="en-US" dirty="0"/>
              <a:t>20-</a:t>
            </a:r>
            <a:fld id="{7AF55BBF-CA4E-4AD6-B039-F5AB6EDCC4B9}" type="slidenum">
              <a:rPr lang="en-US" altLang="en-US" smtClean="0"/>
              <a:pPr>
                <a:defRPr/>
              </a:pPr>
              <a:t>25</a:t>
            </a:fld>
            <a:endParaRPr lang="en-US" altLang="en-US" dirty="0"/>
          </a:p>
        </p:txBody>
      </p:sp>
    </p:spTree>
    <p:extLst>
      <p:ext uri="{BB962C8B-B14F-4D97-AF65-F5344CB8AC3E}">
        <p14:creationId xmlns:p14="http://schemas.microsoft.com/office/powerpoint/2010/main" val="30852120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1748" name="Rectangle 2"/>
          <p:cNvSpPr>
            <a:spLocks noGrp="1" noChangeArrowheads="1"/>
          </p:cNvSpPr>
          <p:nvPr>
            <p:ph type="title" idx="4294967295"/>
          </p:nvPr>
        </p:nvSpPr>
        <p:spPr/>
        <p:txBody>
          <a:bodyPr anchor="ctr"/>
          <a:lstStyle/>
          <a:p>
            <a:pPr eaLnBrk="1" hangingPunct="1"/>
            <a:r>
              <a:rPr lang="en-US" altLang="en-US" sz="3500" dirty="0"/>
              <a:t>Insolvency Risk</a:t>
            </a:r>
          </a:p>
        </p:txBody>
      </p:sp>
      <p:sp>
        <p:nvSpPr>
          <p:cNvPr id="31749" name="Rectangle 3"/>
          <p:cNvSpPr>
            <a:spLocks noGrp="1" noChangeArrowheads="1"/>
          </p:cNvSpPr>
          <p:nvPr>
            <p:ph type="body" sz="half" idx="4294967295"/>
          </p:nvPr>
        </p:nvSpPr>
        <p:spPr>
          <a:xfrm>
            <a:off x="331304" y="1482574"/>
            <a:ext cx="8431696" cy="504412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b="1" dirty="0"/>
              <a:t>Insolvency risk</a:t>
            </a:r>
            <a:r>
              <a:rPr lang="en-US" altLang="en-US" sz="2400" dirty="0"/>
              <a:t> is the risk that an FI may not have enough capital to offset a sudden decline in the value of its assets relative to its liabilities</a:t>
            </a:r>
          </a:p>
          <a:p>
            <a:pPr lvl="1" eaLnBrk="1" hangingPunct="1">
              <a:lnSpc>
                <a:spcPct val="90000"/>
              </a:lnSpc>
              <a:spcBef>
                <a:spcPts val="600"/>
              </a:spcBef>
            </a:pPr>
            <a:r>
              <a:rPr lang="en-US" altLang="en-US" sz="2200" dirty="0"/>
              <a:t>Insolvency risk is a consequence or an outcome of one or more of the risks previously described:</a:t>
            </a:r>
          </a:p>
          <a:p>
            <a:pPr lvl="2" eaLnBrk="1" hangingPunct="1">
              <a:lnSpc>
                <a:spcPct val="90000"/>
              </a:lnSpc>
              <a:spcBef>
                <a:spcPts val="600"/>
              </a:spcBef>
            </a:pPr>
            <a:r>
              <a:rPr lang="en-US" altLang="en-US" sz="2000" dirty="0"/>
              <a:t>Interest rate, market, credit, OBS, technological, digital disruption and fintech, foreign exchange, sovereign, and liquidity risk</a:t>
            </a:r>
          </a:p>
          <a:p>
            <a:pPr lvl="1" eaLnBrk="1" hangingPunct="1">
              <a:lnSpc>
                <a:spcPct val="90000"/>
              </a:lnSpc>
              <a:spcBef>
                <a:spcPts val="600"/>
              </a:spcBef>
            </a:pPr>
            <a:r>
              <a:rPr lang="en-US" altLang="en-US" sz="2200" dirty="0"/>
              <a:t>Generally, the more equity capital to borrowed funds an FI has (i.e., the lower its leverage), the better able it is to withstand losses due to risk exposures such as adverse liquidity changes, unexpected credit losses, and so on</a:t>
            </a:r>
          </a:p>
          <a:p>
            <a:pPr lvl="1" eaLnBrk="1" hangingPunct="1">
              <a:lnSpc>
                <a:spcPct val="90000"/>
              </a:lnSpc>
              <a:spcBef>
                <a:spcPts val="600"/>
              </a:spcBef>
            </a:pPr>
            <a:r>
              <a:rPr lang="en-US" altLang="en-US" sz="2200" dirty="0"/>
              <a:t>Both regulators and managers focus on capital adequacy as a key measure of an FI’s ability to remain solvent and grow in the face of a multitude of risk exposures</a:t>
            </a:r>
          </a:p>
        </p:txBody>
      </p:sp>
      <p:sp>
        <p:nvSpPr>
          <p:cNvPr id="6" name="Footer Placeholder 3">
            <a:extLst>
              <a:ext uri="{FF2B5EF4-FFF2-40B4-BE49-F238E27FC236}">
                <a16:creationId xmlns:a16="http://schemas.microsoft.com/office/drawing/2014/main" id="{0ED01BFE-36C2-4D11-8EA9-C5DC15D75335}"/>
              </a:ext>
            </a:extLst>
          </p:cNvPr>
          <p:cNvSpPr>
            <a:spLocks noGrp="1"/>
          </p:cNvSpPr>
          <p:nvPr>
            <p:ph type="ftr" sz="quarter" idx="11"/>
          </p:nvPr>
        </p:nvSpPr>
        <p:spPr>
          <a:xfrm>
            <a:off x="280554" y="6541936"/>
            <a:ext cx="7897091" cy="2286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B58820D9-EFDB-41CB-B2B9-3537039329BE}"/>
              </a:ext>
            </a:extLst>
          </p:cNvPr>
          <p:cNvSpPr>
            <a:spLocks noGrp="1"/>
          </p:cNvSpPr>
          <p:nvPr>
            <p:ph type="sldNum" sz="quarter" idx="12"/>
          </p:nvPr>
        </p:nvSpPr>
        <p:spPr>
          <a:xfrm>
            <a:off x="6629400" y="6526696"/>
            <a:ext cx="2133600" cy="255104"/>
          </a:xfrm>
        </p:spPr>
        <p:txBody>
          <a:bodyPr/>
          <a:lstStyle/>
          <a:p>
            <a:pPr>
              <a:defRPr/>
            </a:pPr>
            <a:r>
              <a:rPr lang="en-US" altLang="en-US" dirty="0"/>
              <a:t>20-</a:t>
            </a:r>
            <a:fld id="{7AF55BBF-CA4E-4AD6-B039-F5AB6EDCC4B9}" type="slidenum">
              <a:rPr lang="en-US" altLang="en-US" smtClean="0"/>
              <a:pPr>
                <a:defRPr/>
              </a:pPr>
              <a:t>26</a:t>
            </a:fld>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2772" name="Rectangle 2"/>
          <p:cNvSpPr>
            <a:spLocks noGrp="1" noChangeArrowheads="1"/>
          </p:cNvSpPr>
          <p:nvPr>
            <p:ph type="title" idx="4294967295"/>
          </p:nvPr>
        </p:nvSpPr>
        <p:spPr/>
        <p:txBody>
          <a:bodyPr anchor="ctr"/>
          <a:lstStyle/>
          <a:p>
            <a:pPr eaLnBrk="1" hangingPunct="1"/>
            <a:r>
              <a:rPr lang="en-US" altLang="en-US" sz="3500" dirty="0"/>
              <a:t>Other Risks and Interactions Among Risks</a:t>
            </a:r>
          </a:p>
        </p:txBody>
      </p:sp>
      <p:sp>
        <p:nvSpPr>
          <p:cNvPr id="32773" name="Rectangle 3"/>
          <p:cNvSpPr>
            <a:spLocks noGrp="1" noChangeArrowheads="1"/>
          </p:cNvSpPr>
          <p:nvPr>
            <p:ph type="body" sz="half" idx="4294967295"/>
          </p:nvPr>
        </p:nvSpPr>
        <p:spPr>
          <a:xfrm>
            <a:off x="185530" y="1669567"/>
            <a:ext cx="8772940" cy="473123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200" dirty="0"/>
              <a:t>All of the previously defined risks are interdependent </a:t>
            </a:r>
          </a:p>
          <a:p>
            <a:pPr lvl="1" eaLnBrk="1" hangingPunct="1">
              <a:lnSpc>
                <a:spcPct val="87000"/>
              </a:lnSpc>
              <a:spcBef>
                <a:spcPts val="600"/>
              </a:spcBef>
            </a:pPr>
            <a:r>
              <a:rPr lang="en-US" altLang="en-US" sz="2100" dirty="0"/>
              <a:t>Each risk and its interaction with other risks ultimately affects solvency risk</a:t>
            </a:r>
          </a:p>
          <a:p>
            <a:pPr eaLnBrk="1" hangingPunct="1">
              <a:lnSpc>
                <a:spcPct val="87000"/>
              </a:lnSpc>
              <a:spcBef>
                <a:spcPts val="600"/>
              </a:spcBef>
            </a:pPr>
            <a:r>
              <a:rPr lang="en-US" altLang="en-US" sz="2200" dirty="0"/>
              <a:t>Various other risks also impact FI’s profitability and risk exposure:</a:t>
            </a:r>
          </a:p>
          <a:p>
            <a:pPr marL="801687" lvl="1" indent="-457200" eaLnBrk="1" hangingPunct="1">
              <a:lnSpc>
                <a:spcPct val="87000"/>
              </a:lnSpc>
              <a:spcBef>
                <a:spcPts val="600"/>
              </a:spcBef>
              <a:buFont typeface="+mj-lt"/>
              <a:buAutoNum type="arabicPeriod"/>
            </a:pPr>
            <a:r>
              <a:rPr lang="en-US" altLang="en-US" sz="2100" dirty="0"/>
              <a:t>Discrete, or event-type, risks: </a:t>
            </a:r>
          </a:p>
          <a:p>
            <a:pPr lvl="2" eaLnBrk="1" hangingPunct="1">
              <a:lnSpc>
                <a:spcPct val="87000"/>
              </a:lnSpc>
              <a:spcBef>
                <a:spcPts val="600"/>
              </a:spcBef>
            </a:pPr>
            <a:r>
              <a:rPr lang="en-US" altLang="en-US" sz="2000" dirty="0"/>
              <a:t>Sudden change in taxation</a:t>
            </a:r>
            <a:endParaRPr lang="en-US" altLang="en-US" sz="2000" b="1" dirty="0"/>
          </a:p>
          <a:p>
            <a:pPr lvl="2" eaLnBrk="1" hangingPunct="1">
              <a:lnSpc>
                <a:spcPct val="87000"/>
              </a:lnSpc>
              <a:spcBef>
                <a:spcPts val="600"/>
              </a:spcBef>
            </a:pPr>
            <a:r>
              <a:rPr lang="en-US" altLang="en-US" sz="2000" dirty="0"/>
              <a:t>Changes in regulatory policy, including lifting the regulatory barriers to lending or to entry or on products offered </a:t>
            </a:r>
          </a:p>
          <a:p>
            <a:pPr lvl="2" eaLnBrk="1" hangingPunct="1">
              <a:lnSpc>
                <a:spcPct val="87000"/>
              </a:lnSpc>
              <a:spcBef>
                <a:spcPts val="600"/>
              </a:spcBef>
            </a:pPr>
            <a:r>
              <a:rPr lang="en-US" altLang="en-US" sz="2000" dirty="0"/>
              <a:t>Sudden and unexpected changes in financial market conditions due to war, revolutions, or sudden market collapse</a:t>
            </a:r>
          </a:p>
          <a:p>
            <a:pPr lvl="2" eaLnBrk="1" hangingPunct="1">
              <a:lnSpc>
                <a:spcPct val="87000"/>
              </a:lnSpc>
              <a:spcBef>
                <a:spcPts val="600"/>
              </a:spcBef>
            </a:pPr>
            <a:r>
              <a:rPr lang="en-US" altLang="en-US" sz="2000" dirty="0"/>
              <a:t>Theft, malfeasance, and breach of fiduciary trust</a:t>
            </a:r>
          </a:p>
          <a:p>
            <a:pPr marL="801687" lvl="1" indent="-457200" eaLnBrk="1" hangingPunct="1">
              <a:lnSpc>
                <a:spcPct val="87000"/>
              </a:lnSpc>
              <a:spcBef>
                <a:spcPts val="600"/>
              </a:spcBef>
              <a:buFont typeface="+mj-lt"/>
              <a:buAutoNum type="arabicPeriod"/>
            </a:pPr>
            <a:r>
              <a:rPr lang="en-US" altLang="en-US" sz="2100" dirty="0"/>
              <a:t>Macroeconomic risks:</a:t>
            </a:r>
          </a:p>
          <a:p>
            <a:pPr lvl="2" eaLnBrk="1" hangingPunct="1">
              <a:lnSpc>
                <a:spcPct val="87000"/>
              </a:lnSpc>
              <a:spcBef>
                <a:spcPts val="600"/>
              </a:spcBef>
            </a:pPr>
            <a:r>
              <a:rPr lang="en-US" altLang="en-US" sz="2000" dirty="0"/>
              <a:t>Increased inflation and inflation volatility</a:t>
            </a:r>
          </a:p>
          <a:p>
            <a:pPr lvl="2" eaLnBrk="1" hangingPunct="1">
              <a:lnSpc>
                <a:spcPct val="87000"/>
              </a:lnSpc>
              <a:spcBef>
                <a:spcPts val="600"/>
              </a:spcBef>
            </a:pPr>
            <a:r>
              <a:rPr lang="en-US" altLang="en-US" sz="2000" dirty="0"/>
              <a:t>Unemployment</a:t>
            </a:r>
          </a:p>
          <a:p>
            <a:pPr eaLnBrk="1" hangingPunct="1">
              <a:lnSpc>
                <a:spcPct val="87000"/>
              </a:lnSpc>
              <a:spcBef>
                <a:spcPts val="600"/>
              </a:spcBef>
            </a:pPr>
            <a:endParaRPr lang="en-US" altLang="en-US" sz="2600" b="1" dirty="0"/>
          </a:p>
        </p:txBody>
      </p:sp>
      <p:sp>
        <p:nvSpPr>
          <p:cNvPr id="6" name="Footer Placeholder 3">
            <a:extLst>
              <a:ext uri="{FF2B5EF4-FFF2-40B4-BE49-F238E27FC236}">
                <a16:creationId xmlns:a16="http://schemas.microsoft.com/office/drawing/2014/main" id="{BBD9F156-0564-4795-92C0-C4066240C51B}"/>
              </a:ext>
            </a:extLst>
          </p:cNvPr>
          <p:cNvSpPr>
            <a:spLocks noGrp="1"/>
          </p:cNvSpPr>
          <p:nvPr>
            <p:ph type="ftr" sz="quarter" idx="11"/>
          </p:nvPr>
        </p:nvSpPr>
        <p:spPr>
          <a:xfrm>
            <a:off x="872836" y="6553200"/>
            <a:ext cx="7564582" cy="2286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FE8F4B4-532C-4DAE-AA94-1B854870A56A}"/>
              </a:ext>
            </a:extLst>
          </p:cNvPr>
          <p:cNvSpPr>
            <a:spLocks noGrp="1"/>
          </p:cNvSpPr>
          <p:nvPr>
            <p:ph type="sldNum" sz="quarter" idx="12"/>
          </p:nvPr>
        </p:nvSpPr>
        <p:spPr>
          <a:xfrm>
            <a:off x="6629400" y="6526696"/>
            <a:ext cx="2133600" cy="255104"/>
          </a:xfrm>
        </p:spPr>
        <p:txBody>
          <a:bodyPr/>
          <a:lstStyle/>
          <a:p>
            <a:pPr>
              <a:defRPr/>
            </a:pPr>
            <a:r>
              <a:rPr lang="en-US" altLang="en-US" dirty="0"/>
              <a:t>20-</a:t>
            </a:r>
            <a:fld id="{7AF55BBF-CA4E-4AD6-B039-F5AB6EDCC4B9}" type="slidenum">
              <a:rPr lang="en-US" altLang="en-US" smtClean="0"/>
              <a:pPr>
                <a:defRPr/>
              </a:pPr>
              <a:t>27</a:t>
            </a:fld>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7172" name="Rectangle 2"/>
          <p:cNvSpPr>
            <a:spLocks noGrp="1" noChangeArrowheads="1"/>
          </p:cNvSpPr>
          <p:nvPr>
            <p:ph type="title"/>
          </p:nvPr>
        </p:nvSpPr>
        <p:spPr/>
        <p:txBody>
          <a:bodyPr anchor="ctr"/>
          <a:lstStyle/>
          <a:p>
            <a:pPr eaLnBrk="1" hangingPunct="1"/>
            <a:r>
              <a:rPr lang="en-US" altLang="en-US" sz="3500" dirty="0"/>
              <a:t>Risks Faced by Financial Institutions</a:t>
            </a:r>
          </a:p>
        </p:txBody>
      </p:sp>
      <p:pic>
        <p:nvPicPr>
          <p:cNvPr id="6" name="Content Placeholder 5">
            <a:extLst>
              <a:ext uri="{FF2B5EF4-FFF2-40B4-BE49-F238E27FC236}">
                <a16:creationId xmlns:a16="http://schemas.microsoft.com/office/drawing/2014/main" id="{F8676545-2424-45FA-829C-87DD531312F9}"/>
              </a:ext>
            </a:extLst>
          </p:cNvPr>
          <p:cNvPicPr>
            <a:picLocks noGrp="1" noChangeAspect="1"/>
          </p:cNvPicPr>
          <p:nvPr>
            <p:ph idx="1"/>
          </p:nvPr>
        </p:nvPicPr>
        <p:blipFill>
          <a:blip r:embed="rId3"/>
          <a:stretch>
            <a:fillRect/>
          </a:stretch>
        </p:blipFill>
        <p:spPr>
          <a:xfrm>
            <a:off x="722070" y="1321676"/>
            <a:ext cx="7014059" cy="5193424"/>
          </a:xfrm>
        </p:spPr>
      </p:pic>
      <p:sp>
        <p:nvSpPr>
          <p:cNvPr id="7" name="Footer Placeholder 3">
            <a:extLst>
              <a:ext uri="{FF2B5EF4-FFF2-40B4-BE49-F238E27FC236}">
                <a16:creationId xmlns:a16="http://schemas.microsoft.com/office/drawing/2014/main" id="{6A6A5091-7BA7-4566-9CCD-D4B271876D2A}"/>
              </a:ext>
            </a:extLst>
          </p:cNvPr>
          <p:cNvSpPr>
            <a:spLocks noGrp="1"/>
          </p:cNvSpPr>
          <p:nvPr>
            <p:ph type="ftr" sz="quarter" idx="11"/>
          </p:nvPr>
        </p:nvSpPr>
        <p:spPr>
          <a:xfrm>
            <a:off x="872836" y="6553200"/>
            <a:ext cx="7406640"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BE772D5E-6107-4855-B2A8-1DCCB4BEE042}"/>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5124" name="Rectangle 2"/>
          <p:cNvSpPr>
            <a:spLocks noGrp="1" noChangeArrowheads="1"/>
          </p:cNvSpPr>
          <p:nvPr>
            <p:ph type="title" idx="4294967295"/>
          </p:nvPr>
        </p:nvSpPr>
        <p:spPr/>
        <p:txBody>
          <a:bodyPr anchor="ctr"/>
          <a:lstStyle/>
          <a:p>
            <a:pPr eaLnBrk="1" hangingPunct="1"/>
            <a:r>
              <a:rPr lang="en-US" altLang="en-US" sz="3500" dirty="0"/>
              <a:t>Credit Risk at FIs</a:t>
            </a:r>
          </a:p>
        </p:txBody>
      </p:sp>
      <p:sp>
        <p:nvSpPr>
          <p:cNvPr id="5125" name="Rectangle 3"/>
          <p:cNvSpPr>
            <a:spLocks noGrp="1" noChangeArrowheads="1"/>
          </p:cNvSpPr>
          <p:nvPr>
            <p:ph type="body" sz="half" idx="4294967295"/>
          </p:nvPr>
        </p:nvSpPr>
        <p:spPr>
          <a:xfrm>
            <a:off x="159026" y="1719262"/>
            <a:ext cx="8812696"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b="1" dirty="0"/>
              <a:t>Credit risk</a:t>
            </a:r>
            <a:r>
              <a:rPr lang="en-US" altLang="en-US" sz="2400" dirty="0"/>
              <a:t> is the risk that the promised cash flows from loans and securities held by FIs may not be paid in full</a:t>
            </a:r>
          </a:p>
          <a:p>
            <a:pPr lvl="1" eaLnBrk="1" hangingPunct="1">
              <a:spcBef>
                <a:spcPts val="600"/>
              </a:spcBef>
            </a:pPr>
            <a:r>
              <a:rPr lang="en-US" altLang="en-US" sz="2200" dirty="0"/>
              <a:t>Virtually all types of FIs face this risk, but FIs that make loans or buy bonds with long maturities are more exposed than are FIs that make loans or buy bonds with short maturities</a:t>
            </a:r>
          </a:p>
          <a:p>
            <a:pPr lvl="1" eaLnBrk="1" hangingPunct="1">
              <a:spcBef>
                <a:spcPts val="600"/>
              </a:spcBef>
            </a:pPr>
            <a:r>
              <a:rPr lang="en-US" altLang="en-US" sz="2200" dirty="0"/>
              <a:t>Even as losses due to credit risk increase, FIs continue to willingly give loans because they charge a rate of interest on a loan that compensates for the risk of the loan</a:t>
            </a:r>
          </a:p>
          <a:p>
            <a:pPr lvl="2" eaLnBrk="1" hangingPunct="1">
              <a:spcBef>
                <a:spcPts val="600"/>
              </a:spcBef>
            </a:pPr>
            <a:r>
              <a:rPr lang="en-US" altLang="en-US" sz="2000" dirty="0"/>
              <a:t>Important element in the credit risk management process is </a:t>
            </a:r>
            <a:r>
              <a:rPr lang="en-US" altLang="en-US" sz="2000" i="1" dirty="0"/>
              <a:t>pricing</a:t>
            </a:r>
          </a:p>
          <a:p>
            <a:pPr lvl="1" eaLnBrk="1" hangingPunct="1">
              <a:spcBef>
                <a:spcPts val="600"/>
              </a:spcBef>
            </a:pPr>
            <a:r>
              <a:rPr lang="en-US" altLang="en-US" sz="2200" dirty="0"/>
              <a:t>Managerial (monitoring) efficiency and credit risk management strategies directly affect the returns and risks of the loan portfolio</a:t>
            </a:r>
          </a:p>
        </p:txBody>
      </p:sp>
      <p:sp>
        <p:nvSpPr>
          <p:cNvPr id="6" name="Footer Placeholder 3">
            <a:extLst>
              <a:ext uri="{FF2B5EF4-FFF2-40B4-BE49-F238E27FC236}">
                <a16:creationId xmlns:a16="http://schemas.microsoft.com/office/drawing/2014/main" id="{5A0DAD7D-5C30-41EC-AADE-3D031D464AF8}"/>
              </a:ext>
            </a:extLst>
          </p:cNvPr>
          <p:cNvSpPr>
            <a:spLocks noGrp="1"/>
          </p:cNvSpPr>
          <p:nvPr>
            <p:ph type="ftr" sz="quarter" idx="11"/>
          </p:nvPr>
        </p:nvSpPr>
        <p:spPr>
          <a:xfrm>
            <a:off x="612672" y="6553200"/>
            <a:ext cx="790540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4104435A-9867-4F17-B1FD-6340F0F983CA}"/>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5124" name="Rectangle 2"/>
          <p:cNvSpPr>
            <a:spLocks noGrp="1" noChangeArrowheads="1"/>
          </p:cNvSpPr>
          <p:nvPr>
            <p:ph type="title" idx="4294967295"/>
          </p:nvPr>
        </p:nvSpPr>
        <p:spPr/>
        <p:txBody>
          <a:bodyPr anchor="ctr"/>
          <a:lstStyle/>
          <a:p>
            <a:pPr eaLnBrk="1" hangingPunct="1"/>
            <a:r>
              <a:rPr lang="en-US" altLang="en-US" sz="3500" dirty="0"/>
              <a:t>Credit Risk at FIs (Continued)</a:t>
            </a:r>
          </a:p>
        </p:txBody>
      </p:sp>
      <p:sp>
        <p:nvSpPr>
          <p:cNvPr id="5125" name="Rectangle 3"/>
          <p:cNvSpPr>
            <a:spLocks noGrp="1" noChangeArrowheads="1"/>
          </p:cNvSpPr>
          <p:nvPr>
            <p:ph type="body" sz="half" idx="4294967295"/>
          </p:nvPr>
        </p:nvSpPr>
        <p:spPr>
          <a:xfrm>
            <a:off x="159026" y="1719262"/>
            <a:ext cx="8812696"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Advantage that FIs have over individual investors is their ability to diversify credit risk exposures from a single asset by exploiting the law of large numbers in their asset investment portfolios</a:t>
            </a:r>
          </a:p>
          <a:p>
            <a:pPr eaLnBrk="1" hangingPunct="1">
              <a:spcBef>
                <a:spcPts val="600"/>
              </a:spcBef>
            </a:pPr>
            <a:r>
              <a:rPr lang="en-US" altLang="en-US" sz="2400" dirty="0"/>
              <a:t>Diversification reduces </a:t>
            </a:r>
            <a:r>
              <a:rPr lang="en-US" altLang="en-US" sz="2400" b="1" dirty="0"/>
              <a:t>firm-specific credit risk</a:t>
            </a:r>
            <a:r>
              <a:rPr lang="en-US" altLang="en-US" sz="2400" dirty="0"/>
              <a:t>, the risk of default for the borrowing firm associated with the specific types of project risk taken by that firm</a:t>
            </a:r>
          </a:p>
          <a:p>
            <a:pPr lvl="1" eaLnBrk="1" hangingPunct="1">
              <a:spcBef>
                <a:spcPts val="600"/>
              </a:spcBef>
            </a:pPr>
            <a:r>
              <a:rPr lang="en-US" altLang="en-US" sz="2200" dirty="0"/>
              <a:t>E.g., risk specific to holding the bonds or loans of GM</a:t>
            </a:r>
          </a:p>
          <a:p>
            <a:pPr eaLnBrk="1" hangingPunct="1">
              <a:spcBef>
                <a:spcPts val="600"/>
              </a:spcBef>
            </a:pPr>
            <a:r>
              <a:rPr lang="en-US" altLang="en-US" sz="2400" dirty="0"/>
              <a:t>Diversification </a:t>
            </a:r>
            <a:r>
              <a:rPr lang="en-US" altLang="en-US" sz="2400" i="1" dirty="0"/>
              <a:t>does not </a:t>
            </a:r>
            <a:r>
              <a:rPr lang="en-US" altLang="en-US" sz="2400" dirty="0"/>
              <a:t>reduce </a:t>
            </a:r>
            <a:r>
              <a:rPr lang="en-US" altLang="en-US" sz="2400" b="1" dirty="0"/>
              <a:t>systemic credit risk</a:t>
            </a:r>
            <a:r>
              <a:rPr lang="en-US" altLang="en-US" sz="2400" dirty="0"/>
              <a:t>, the risk of default associated with general economy-wide or macro-conditions affecting all borrowers</a:t>
            </a:r>
          </a:p>
          <a:p>
            <a:pPr lvl="1" eaLnBrk="1" hangingPunct="1">
              <a:spcBef>
                <a:spcPts val="600"/>
              </a:spcBef>
            </a:pPr>
            <a:r>
              <a:rPr lang="en-US" altLang="en-US" sz="2200" dirty="0"/>
              <a:t>E.g., an economic recession</a:t>
            </a:r>
          </a:p>
        </p:txBody>
      </p:sp>
      <p:sp>
        <p:nvSpPr>
          <p:cNvPr id="6" name="Footer Placeholder 3">
            <a:extLst>
              <a:ext uri="{FF2B5EF4-FFF2-40B4-BE49-F238E27FC236}">
                <a16:creationId xmlns:a16="http://schemas.microsoft.com/office/drawing/2014/main" id="{5A0DAD7D-5C30-41EC-AADE-3D031D464AF8}"/>
              </a:ext>
            </a:extLst>
          </p:cNvPr>
          <p:cNvSpPr>
            <a:spLocks noGrp="1"/>
          </p:cNvSpPr>
          <p:nvPr>
            <p:ph type="ftr" sz="quarter" idx="11"/>
          </p:nvPr>
        </p:nvSpPr>
        <p:spPr>
          <a:xfrm>
            <a:off x="1109749" y="6583362"/>
            <a:ext cx="6924501"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4104435A-9867-4F17-B1FD-6340F0F983CA}"/>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5</a:t>
            </a:fld>
            <a:endParaRPr lang="en-US" altLang="en-US" dirty="0"/>
          </a:p>
        </p:txBody>
      </p:sp>
    </p:spTree>
    <p:extLst>
      <p:ext uri="{BB962C8B-B14F-4D97-AF65-F5344CB8AC3E}">
        <p14:creationId xmlns:p14="http://schemas.microsoft.com/office/powerpoint/2010/main" val="41422489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7172" name="Rectangle 2"/>
          <p:cNvSpPr>
            <a:spLocks noGrp="1" noChangeArrowheads="1"/>
          </p:cNvSpPr>
          <p:nvPr>
            <p:ph type="title"/>
          </p:nvPr>
        </p:nvSpPr>
        <p:spPr/>
        <p:txBody>
          <a:bodyPr anchor="ctr"/>
          <a:lstStyle/>
          <a:p>
            <a:pPr eaLnBrk="1" hangingPunct="1"/>
            <a:r>
              <a:rPr lang="en-US" altLang="en-US" sz="3500" dirty="0"/>
              <a:t>Charge-Off Rates for Commercial Bank Lending Activities</a:t>
            </a:r>
          </a:p>
        </p:txBody>
      </p:sp>
      <p:sp>
        <p:nvSpPr>
          <p:cNvPr id="6" name="Footer Placeholder 3">
            <a:extLst>
              <a:ext uri="{FF2B5EF4-FFF2-40B4-BE49-F238E27FC236}">
                <a16:creationId xmlns:a16="http://schemas.microsoft.com/office/drawing/2014/main" id="{9261FCA4-EE7E-4D64-94B2-0718D9300A8B}"/>
              </a:ext>
            </a:extLst>
          </p:cNvPr>
          <p:cNvSpPr>
            <a:spLocks noGrp="1"/>
          </p:cNvSpPr>
          <p:nvPr>
            <p:ph type="ftr" sz="quarter" idx="11"/>
          </p:nvPr>
        </p:nvSpPr>
        <p:spPr>
          <a:xfrm>
            <a:off x="931025" y="6553200"/>
            <a:ext cx="763939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875BCA45-FD07-460E-B3D1-1B4057B32C00}"/>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6</a:t>
            </a:fld>
            <a:endParaRPr lang="en-US" altLang="en-US" dirty="0"/>
          </a:p>
        </p:txBody>
      </p:sp>
      <p:sp>
        <p:nvSpPr>
          <p:cNvPr id="2" name="Content Placeholder 1">
            <a:extLst>
              <a:ext uri="{FF2B5EF4-FFF2-40B4-BE49-F238E27FC236}">
                <a16:creationId xmlns:a16="http://schemas.microsoft.com/office/drawing/2014/main" id="{10B3DC5C-2EEC-7221-75FB-FA2D592ED17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091694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8196" name="Rectangle 2"/>
          <p:cNvSpPr>
            <a:spLocks noGrp="1" noChangeArrowheads="1"/>
          </p:cNvSpPr>
          <p:nvPr>
            <p:ph type="title"/>
          </p:nvPr>
        </p:nvSpPr>
        <p:spPr/>
        <p:txBody>
          <a:bodyPr anchor="ctr"/>
          <a:lstStyle/>
          <a:p>
            <a:pPr eaLnBrk="1" hangingPunct="1"/>
            <a:r>
              <a:rPr lang="en-US" altLang="en-US" sz="3500" dirty="0"/>
              <a:t>Credit Card Loss Rates and Personal Bankruptcy Filings</a:t>
            </a:r>
          </a:p>
        </p:txBody>
      </p:sp>
      <p:sp>
        <p:nvSpPr>
          <p:cNvPr id="7" name="Footer Placeholder 3">
            <a:extLst>
              <a:ext uri="{FF2B5EF4-FFF2-40B4-BE49-F238E27FC236}">
                <a16:creationId xmlns:a16="http://schemas.microsoft.com/office/drawing/2014/main" id="{E64A953A-ECCC-41F7-B20D-E60A0613912B}"/>
              </a:ext>
            </a:extLst>
          </p:cNvPr>
          <p:cNvSpPr>
            <a:spLocks noGrp="1"/>
          </p:cNvSpPr>
          <p:nvPr>
            <p:ph type="ftr" sz="quarter" idx="11"/>
          </p:nvPr>
        </p:nvSpPr>
        <p:spPr>
          <a:xfrm>
            <a:off x="656704" y="6553200"/>
            <a:ext cx="7830589"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86D62B97-0BE8-4470-8A88-35B83357547A}"/>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7</a:t>
            </a:fld>
            <a:endParaRPr lang="en-US" altLang="en-US" dirty="0"/>
          </a:p>
        </p:txBody>
      </p:sp>
      <p:sp>
        <p:nvSpPr>
          <p:cNvPr id="2" name="Content Placeholder 1">
            <a:extLst>
              <a:ext uri="{FF2B5EF4-FFF2-40B4-BE49-F238E27FC236}">
                <a16:creationId xmlns:a16="http://schemas.microsoft.com/office/drawing/2014/main" id="{FE98E3D3-12B8-3686-9A34-71EBA021DBCA}"/>
              </a:ext>
            </a:extLst>
          </p:cNvPr>
          <p:cNvSpPr>
            <a:spLocks noGrp="1"/>
          </p:cNvSpPr>
          <p:nvPr>
            <p:ph idx="1"/>
          </p:nvPr>
        </p:nvSpPr>
        <p:spPr/>
        <p:txBody>
          <a:bodyPr/>
          <a:lstStyle/>
          <a:p>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9220" name="Rectangle 2"/>
          <p:cNvSpPr>
            <a:spLocks noGrp="1" noChangeArrowheads="1"/>
          </p:cNvSpPr>
          <p:nvPr>
            <p:ph type="title" idx="4294967295"/>
          </p:nvPr>
        </p:nvSpPr>
        <p:spPr/>
        <p:txBody>
          <a:bodyPr anchor="ctr"/>
          <a:lstStyle/>
          <a:p>
            <a:pPr eaLnBrk="1" hangingPunct="1"/>
            <a:r>
              <a:rPr lang="en-US" altLang="en-US" sz="3500" dirty="0"/>
              <a:t>Impact of Credit Risk on an FI’s Equity Value</a:t>
            </a:r>
          </a:p>
        </p:txBody>
      </p:sp>
      <p:pic>
        <p:nvPicPr>
          <p:cNvPr id="3" name="Picture 2">
            <a:extLst>
              <a:ext uri="{FF2B5EF4-FFF2-40B4-BE49-F238E27FC236}">
                <a16:creationId xmlns:a16="http://schemas.microsoft.com/office/drawing/2014/main" id="{88B6EE8A-589E-4924-8B85-50E5F9A0DAF9}"/>
              </a:ext>
            </a:extLst>
          </p:cNvPr>
          <p:cNvPicPr>
            <a:picLocks noChangeAspect="1"/>
          </p:cNvPicPr>
          <p:nvPr/>
        </p:nvPicPr>
        <p:blipFill>
          <a:blip r:embed="rId3"/>
          <a:stretch>
            <a:fillRect/>
          </a:stretch>
        </p:blipFill>
        <p:spPr>
          <a:xfrm>
            <a:off x="692840" y="1593822"/>
            <a:ext cx="7758320" cy="4883178"/>
          </a:xfrm>
          <a:prstGeom prst="rect">
            <a:avLst/>
          </a:prstGeom>
        </p:spPr>
      </p:pic>
      <p:sp>
        <p:nvSpPr>
          <p:cNvPr id="7" name="Footer Placeholder 3">
            <a:extLst>
              <a:ext uri="{FF2B5EF4-FFF2-40B4-BE49-F238E27FC236}">
                <a16:creationId xmlns:a16="http://schemas.microsoft.com/office/drawing/2014/main" id="{4C6327CF-C82A-42FF-BAAA-BAB68863ED79}"/>
              </a:ext>
            </a:extLst>
          </p:cNvPr>
          <p:cNvSpPr>
            <a:spLocks noGrp="1"/>
          </p:cNvSpPr>
          <p:nvPr>
            <p:ph type="ftr" sz="quarter" idx="11"/>
          </p:nvPr>
        </p:nvSpPr>
        <p:spPr>
          <a:xfrm>
            <a:off x="947651" y="6553200"/>
            <a:ext cx="7053349"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A615CD0A-4BD8-4917-A40B-12341E3E1190}"/>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0244" name="Rectangle 2"/>
          <p:cNvSpPr>
            <a:spLocks noGrp="1" noChangeArrowheads="1"/>
          </p:cNvSpPr>
          <p:nvPr>
            <p:ph type="title" idx="4294967295"/>
          </p:nvPr>
        </p:nvSpPr>
        <p:spPr/>
        <p:txBody>
          <a:bodyPr anchor="ctr"/>
          <a:lstStyle/>
          <a:p>
            <a:pPr eaLnBrk="1" hangingPunct="1"/>
            <a:r>
              <a:rPr lang="en-US" altLang="en-US" sz="3500" dirty="0"/>
              <a:t>Liquidity Risk</a:t>
            </a:r>
          </a:p>
        </p:txBody>
      </p:sp>
      <p:sp>
        <p:nvSpPr>
          <p:cNvPr id="10245" name="Rectangle 3"/>
          <p:cNvSpPr>
            <a:spLocks noGrp="1" noChangeArrowheads="1"/>
          </p:cNvSpPr>
          <p:nvPr>
            <p:ph type="body" sz="half" idx="4294967295"/>
          </p:nvPr>
        </p:nvSpPr>
        <p:spPr>
          <a:xfrm>
            <a:off x="145774" y="1719262"/>
            <a:ext cx="870667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b="1" dirty="0"/>
              <a:t>Liquidity risk</a:t>
            </a:r>
            <a:r>
              <a:rPr lang="en-US" altLang="en-US" sz="2400" dirty="0"/>
              <a:t> is the risk that a sudden and unexpected increase in liability withdrawals may require an FI to liquidate assets in a very short period and at low prices</a:t>
            </a:r>
          </a:p>
          <a:p>
            <a:pPr lvl="1" eaLnBrk="1" hangingPunct="1">
              <a:lnSpc>
                <a:spcPct val="90000"/>
              </a:lnSpc>
              <a:spcBef>
                <a:spcPts val="600"/>
              </a:spcBef>
            </a:pPr>
            <a:r>
              <a:rPr lang="en-US" altLang="en-US" sz="2200" dirty="0"/>
              <a:t>On the asset side of the balance sheet, loan requests and the exercise by borrowers of their loan commitments and other credit lines causes liquidity risk</a:t>
            </a:r>
          </a:p>
          <a:p>
            <a:pPr lvl="2" eaLnBrk="1" hangingPunct="1">
              <a:lnSpc>
                <a:spcPct val="90000"/>
              </a:lnSpc>
              <a:spcBef>
                <a:spcPts val="600"/>
              </a:spcBef>
            </a:pPr>
            <a:r>
              <a:rPr lang="en-US" altLang="en-US" sz="2000" dirty="0"/>
              <a:t>Most liquid asset of all is cash</a:t>
            </a:r>
          </a:p>
          <a:p>
            <a:pPr lvl="1" eaLnBrk="1" hangingPunct="1">
              <a:lnSpc>
                <a:spcPct val="90000"/>
              </a:lnSpc>
              <a:spcBef>
                <a:spcPts val="600"/>
              </a:spcBef>
            </a:pPr>
            <a:r>
              <a:rPr lang="en-US" altLang="en-US" sz="2200" dirty="0"/>
              <a:t>To meet the demand for cash by liability holders, FIs must either liquidate assets or borrow additional funds</a:t>
            </a:r>
          </a:p>
          <a:p>
            <a:pPr lvl="1" eaLnBrk="1" hangingPunct="1">
              <a:lnSpc>
                <a:spcPct val="90000"/>
              </a:lnSpc>
              <a:spcBef>
                <a:spcPts val="600"/>
              </a:spcBef>
            </a:pPr>
            <a:r>
              <a:rPr lang="en-US" altLang="en-US" sz="2200" dirty="0"/>
              <a:t>When all, or many, FIs face abnormally large cash demands, the cost of purchased of borrowed funds rises and the supply of such funds becomes restricted</a:t>
            </a:r>
          </a:p>
          <a:p>
            <a:pPr lvl="2" eaLnBrk="1" hangingPunct="1">
              <a:lnSpc>
                <a:spcPct val="90000"/>
              </a:lnSpc>
              <a:spcBef>
                <a:spcPts val="600"/>
              </a:spcBef>
            </a:pPr>
            <a:r>
              <a:rPr lang="en-US" altLang="en-US" sz="2000" dirty="0"/>
              <a:t>FIs may have to sell some of their less liquid assets to meet the withdrawal demands, resulting in serious liquidity risk</a:t>
            </a:r>
          </a:p>
        </p:txBody>
      </p:sp>
      <p:sp>
        <p:nvSpPr>
          <p:cNvPr id="6" name="Footer Placeholder 3">
            <a:extLst>
              <a:ext uri="{FF2B5EF4-FFF2-40B4-BE49-F238E27FC236}">
                <a16:creationId xmlns:a16="http://schemas.microsoft.com/office/drawing/2014/main" id="{2D59D660-7EDA-42D1-870C-47765D503899}"/>
              </a:ext>
            </a:extLst>
          </p:cNvPr>
          <p:cNvSpPr>
            <a:spLocks noGrp="1"/>
          </p:cNvSpPr>
          <p:nvPr>
            <p:ph type="ftr" sz="quarter" idx="11"/>
          </p:nvPr>
        </p:nvSpPr>
        <p:spPr>
          <a:xfrm>
            <a:off x="654476" y="6553200"/>
            <a:ext cx="768927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9237C3E2-DCA2-4E07-88C0-055C592F864F}"/>
              </a:ext>
            </a:extLst>
          </p:cNvPr>
          <p:cNvSpPr>
            <a:spLocks noGrp="1"/>
          </p:cNvSpPr>
          <p:nvPr>
            <p:ph type="sldNum" sz="quarter" idx="12"/>
          </p:nvPr>
        </p:nvSpPr>
        <p:spPr>
          <a:xfrm>
            <a:off x="6553200" y="6553200"/>
            <a:ext cx="2133600" cy="304800"/>
          </a:xfrm>
        </p:spPr>
        <p:txBody>
          <a:bodyPr/>
          <a:lstStyle/>
          <a:p>
            <a:pPr>
              <a:defRPr/>
            </a:pPr>
            <a:r>
              <a:rPr lang="en-US" altLang="en-US" dirty="0"/>
              <a:t>20-</a:t>
            </a:r>
            <a:fld id="{7AF55BBF-CA4E-4AD6-B039-F5AB6EDCC4B9}" type="slidenum">
              <a:rPr lang="en-US" altLang="en-US" smtClean="0"/>
              <a:pPr>
                <a:defRPr/>
              </a:pPr>
              <a:t>9</a:t>
            </a:fld>
            <a:endParaRPr lang="en-US" altLang="en-US" dirty="0"/>
          </a:p>
        </p:txBody>
      </p:sp>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6AC23-5377-4A00-B064-D9FB282184CB}">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2.xml><?xml version="1.0" encoding="utf-8"?>
<ds:datastoreItem xmlns:ds="http://schemas.openxmlformats.org/officeDocument/2006/customXml" ds:itemID="{DEED46B4-2B03-440A-A727-CFB823E87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933377-1568-4A69-9FDA-3E6027D36D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Data\Microsoft\Templates\template2ndEdS&amp;C.pot</Template>
  <TotalTime>5222</TotalTime>
  <Words>3784</Words>
  <Application>Microsoft Office PowerPoint</Application>
  <PresentationFormat>On-screen Show (4:3)</PresentationFormat>
  <Paragraphs>251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STIX MathJax Main</vt:lpstr>
      <vt:lpstr>Times New Roman</vt:lpstr>
      <vt:lpstr>Wingdings</vt:lpstr>
      <vt:lpstr>Network</vt:lpstr>
      <vt:lpstr>Chapter Twenty</vt:lpstr>
      <vt:lpstr>Risks at Financial Institutions</vt:lpstr>
      <vt:lpstr>Risks Faced by Financial Institutions</vt:lpstr>
      <vt:lpstr>Credit Risk at FIs</vt:lpstr>
      <vt:lpstr>Credit Risk at FIs (Continued)</vt:lpstr>
      <vt:lpstr>Charge-Off Rates for Commercial Bank Lending Activities</vt:lpstr>
      <vt:lpstr>Credit Card Loss Rates and Personal Bankruptcy Filings</vt:lpstr>
      <vt:lpstr>Impact of Credit Risk on an FI’s Equity Value</vt:lpstr>
      <vt:lpstr>Liquidity Risk</vt:lpstr>
      <vt:lpstr>Impact of Liquidity Risk on Equity Value</vt:lpstr>
      <vt:lpstr>Interest Rate Risk</vt:lpstr>
      <vt:lpstr>Interest Rate Risk (Continued)</vt:lpstr>
      <vt:lpstr>Market Risk</vt:lpstr>
      <vt:lpstr>The Investment (Banking) Book and Trading Book of a Commercial Bank</vt:lpstr>
      <vt:lpstr>Market Risk  (Continued)</vt:lpstr>
      <vt:lpstr>Off-Balance-Sheet Risk</vt:lpstr>
      <vt:lpstr>Valuation of an FI’s Net Worth with and without Consideration of OBS Activities</vt:lpstr>
      <vt:lpstr>Off-Balance-Sheet Risk  (Continued)</vt:lpstr>
      <vt:lpstr>Foreign Exchange Risk</vt:lpstr>
      <vt:lpstr>Foreign Exchange Risk  (Continued)</vt:lpstr>
      <vt:lpstr>Foreign Asset and Liability Positions</vt:lpstr>
      <vt:lpstr>Sovereign Risk</vt:lpstr>
      <vt:lpstr>Sovereign Risk  (Continued)</vt:lpstr>
      <vt:lpstr>Technology and Operational Risk</vt:lpstr>
      <vt:lpstr>Digital Disruption and Fintech Risk</vt:lpstr>
      <vt:lpstr>Insolvency Risk</vt:lpstr>
      <vt:lpstr>Other Risks and Interactions Among Risks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541</cp:revision>
  <dcterms:created xsi:type="dcterms:W3CDTF">2000-07-01T19:33:32Z</dcterms:created>
  <dcterms:modified xsi:type="dcterms:W3CDTF">2024-03-13T09:37:30Z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