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6" r:id="rId2"/>
  </p:sldMasterIdLst>
  <p:notesMasterIdLst>
    <p:notesMasterId r:id="rId24"/>
  </p:notesMasterIdLst>
  <p:handoutMasterIdLst>
    <p:handoutMasterId r:id="rId25"/>
  </p:handoutMasterIdLst>
  <p:sldIdLst>
    <p:sldId id="310" r:id="rId3"/>
    <p:sldId id="311" r:id="rId4"/>
    <p:sldId id="260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7" r:id="rId21"/>
    <p:sldId id="277" r:id="rId22"/>
    <p:sldId id="32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245D"/>
    <a:srgbClr val="9B4349"/>
    <a:srgbClr val="CF9A31"/>
    <a:srgbClr val="9E223D"/>
    <a:srgbClr val="898989"/>
    <a:srgbClr val="751928"/>
    <a:srgbClr val="651526"/>
    <a:srgbClr val="7F1B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1729FD-2EE1-4A5F-9096-8E35560AB97E}" v="18" dt="2020-04-28T14:36:44.4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>
      <p:cViewPr>
        <p:scale>
          <a:sx n="90" d="100"/>
          <a:sy n="90" d="100"/>
        </p:scale>
        <p:origin x="-1171" y="18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8" d="100"/>
          <a:sy n="48" d="100"/>
        </p:scale>
        <p:origin x="275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i Knight" userId="26c5f3286dc594ad" providerId="LiveId" clId="{BA1729FD-2EE1-4A5F-9096-8E35560AB97E}"/>
    <pc:docChg chg="undo custSel mod modSld">
      <pc:chgData name="Tori Knight" userId="26c5f3286dc594ad" providerId="LiveId" clId="{BA1729FD-2EE1-4A5F-9096-8E35560AB97E}" dt="2020-04-28T14:36:58.127" v="164" actId="1076"/>
      <pc:docMkLst>
        <pc:docMk/>
      </pc:docMkLst>
      <pc:sldChg chg="addSp delSp modSp">
        <pc:chgData name="Tori Knight" userId="26c5f3286dc594ad" providerId="LiveId" clId="{BA1729FD-2EE1-4A5F-9096-8E35560AB97E}" dt="2020-04-28T14:36:58.127" v="164" actId="1076"/>
        <pc:sldMkLst>
          <pc:docMk/>
          <pc:sldMk cId="1053359597" sldId="277"/>
        </pc:sldMkLst>
        <pc:picChg chg="add mod">
          <ac:chgData name="Tori Knight" userId="26c5f3286dc594ad" providerId="LiveId" clId="{BA1729FD-2EE1-4A5F-9096-8E35560AB97E}" dt="2020-04-28T14:36:58.127" v="164" actId="1076"/>
          <ac:picMkLst>
            <pc:docMk/>
            <pc:sldMk cId="1053359597" sldId="277"/>
            <ac:picMk id="3" creationId="{0580FE98-B978-4A2C-B639-438F5D628B8F}"/>
          </ac:picMkLst>
        </pc:picChg>
        <pc:picChg chg="del">
          <ac:chgData name="Tori Knight" userId="26c5f3286dc594ad" providerId="LiveId" clId="{BA1729FD-2EE1-4A5F-9096-8E35560AB97E}" dt="2020-04-28T14:36:43.759" v="161" actId="478"/>
          <ac:picMkLst>
            <pc:docMk/>
            <pc:sldMk cId="1053359597" sldId="277"/>
            <ac:picMk id="7170" creationId="{00000000-0000-0000-0000-000000000000}"/>
          </ac:picMkLst>
        </pc:picChg>
      </pc:sldChg>
      <pc:sldChg chg="modSp">
        <pc:chgData name="Tori Knight" userId="26c5f3286dc594ad" providerId="LiveId" clId="{BA1729FD-2EE1-4A5F-9096-8E35560AB97E}" dt="2020-04-28T14:15:31.757" v="37" actId="6549"/>
        <pc:sldMkLst>
          <pc:docMk/>
          <pc:sldMk cId="883466726" sldId="312"/>
        </pc:sldMkLst>
        <pc:spChg chg="mod">
          <ac:chgData name="Tori Knight" userId="26c5f3286dc594ad" providerId="LiveId" clId="{BA1729FD-2EE1-4A5F-9096-8E35560AB97E}" dt="2020-04-28T14:15:31.757" v="37" actId="6549"/>
          <ac:spMkLst>
            <pc:docMk/>
            <pc:sldMk cId="883466726" sldId="312"/>
            <ac:spMk id="5124" creationId="{00000000-0000-0000-0000-000000000000}"/>
          </ac:spMkLst>
        </pc:spChg>
      </pc:sldChg>
      <pc:sldChg chg="modSp">
        <pc:chgData name="Tori Knight" userId="26c5f3286dc594ad" providerId="LiveId" clId="{BA1729FD-2EE1-4A5F-9096-8E35560AB97E}" dt="2020-04-28T14:17:31.012" v="38" actId="20577"/>
        <pc:sldMkLst>
          <pc:docMk/>
          <pc:sldMk cId="3199632800" sldId="314"/>
        </pc:sldMkLst>
        <pc:spChg chg="mod">
          <ac:chgData name="Tori Knight" userId="26c5f3286dc594ad" providerId="LiveId" clId="{BA1729FD-2EE1-4A5F-9096-8E35560AB97E}" dt="2020-04-28T14:17:31.012" v="38" actId="20577"/>
          <ac:spMkLst>
            <pc:docMk/>
            <pc:sldMk cId="3199632800" sldId="314"/>
            <ac:spMk id="7172" creationId="{00000000-0000-0000-0000-000000000000}"/>
          </ac:spMkLst>
        </pc:spChg>
      </pc:sldChg>
      <pc:sldChg chg="modSp">
        <pc:chgData name="Tori Knight" userId="26c5f3286dc594ad" providerId="LiveId" clId="{BA1729FD-2EE1-4A5F-9096-8E35560AB97E}" dt="2020-04-28T14:19:58.755" v="40" actId="20577"/>
        <pc:sldMkLst>
          <pc:docMk/>
          <pc:sldMk cId="3282437088" sldId="315"/>
        </pc:sldMkLst>
        <pc:spChg chg="mod">
          <ac:chgData name="Tori Knight" userId="26c5f3286dc594ad" providerId="LiveId" clId="{BA1729FD-2EE1-4A5F-9096-8E35560AB97E}" dt="2020-04-28T14:19:58.755" v="40" actId="20577"/>
          <ac:spMkLst>
            <pc:docMk/>
            <pc:sldMk cId="3282437088" sldId="315"/>
            <ac:spMk id="8196" creationId="{00000000-0000-0000-0000-000000000000}"/>
          </ac:spMkLst>
        </pc:spChg>
      </pc:sldChg>
      <pc:sldChg chg="modSp">
        <pc:chgData name="Tori Knight" userId="26c5f3286dc594ad" providerId="LiveId" clId="{BA1729FD-2EE1-4A5F-9096-8E35560AB97E}" dt="2020-04-28T14:20:11.141" v="42" actId="20577"/>
        <pc:sldMkLst>
          <pc:docMk/>
          <pc:sldMk cId="3110300628" sldId="316"/>
        </pc:sldMkLst>
        <pc:spChg chg="mod">
          <ac:chgData name="Tori Knight" userId="26c5f3286dc594ad" providerId="LiveId" clId="{BA1729FD-2EE1-4A5F-9096-8E35560AB97E}" dt="2020-04-28T14:20:11.141" v="42" actId="20577"/>
          <ac:spMkLst>
            <pc:docMk/>
            <pc:sldMk cId="3110300628" sldId="316"/>
            <ac:spMk id="9220" creationId="{00000000-0000-0000-0000-000000000000}"/>
          </ac:spMkLst>
        </pc:spChg>
      </pc:sldChg>
      <pc:sldChg chg="modSp">
        <pc:chgData name="Tori Knight" userId="26c5f3286dc594ad" providerId="LiveId" clId="{BA1729FD-2EE1-4A5F-9096-8E35560AB97E}" dt="2020-04-28T14:20:49.268" v="45" actId="20577"/>
        <pc:sldMkLst>
          <pc:docMk/>
          <pc:sldMk cId="1460644749" sldId="317"/>
        </pc:sldMkLst>
        <pc:spChg chg="mod">
          <ac:chgData name="Tori Knight" userId="26c5f3286dc594ad" providerId="LiveId" clId="{BA1729FD-2EE1-4A5F-9096-8E35560AB97E}" dt="2020-04-28T14:20:49.268" v="45" actId="20577"/>
          <ac:spMkLst>
            <pc:docMk/>
            <pc:sldMk cId="1460644749" sldId="317"/>
            <ac:spMk id="10244" creationId="{00000000-0000-0000-0000-000000000000}"/>
          </ac:spMkLst>
        </pc:spChg>
      </pc:sldChg>
      <pc:sldChg chg="modSp">
        <pc:chgData name="Tori Knight" userId="26c5f3286dc594ad" providerId="LiveId" clId="{BA1729FD-2EE1-4A5F-9096-8E35560AB97E}" dt="2020-04-28T14:22:05.359" v="49" actId="20577"/>
        <pc:sldMkLst>
          <pc:docMk/>
          <pc:sldMk cId="1822409429" sldId="318"/>
        </pc:sldMkLst>
        <pc:spChg chg="mod">
          <ac:chgData name="Tori Knight" userId="26c5f3286dc594ad" providerId="LiveId" clId="{BA1729FD-2EE1-4A5F-9096-8E35560AB97E}" dt="2020-04-28T14:22:05.359" v="49" actId="20577"/>
          <ac:spMkLst>
            <pc:docMk/>
            <pc:sldMk cId="1822409429" sldId="318"/>
            <ac:spMk id="11268" creationId="{00000000-0000-0000-0000-000000000000}"/>
          </ac:spMkLst>
        </pc:spChg>
      </pc:sldChg>
      <pc:sldChg chg="modSp">
        <pc:chgData name="Tori Knight" userId="26c5f3286dc594ad" providerId="LiveId" clId="{BA1729FD-2EE1-4A5F-9096-8E35560AB97E}" dt="2020-04-28T14:22:39.696" v="50" actId="14100"/>
        <pc:sldMkLst>
          <pc:docMk/>
          <pc:sldMk cId="371753837" sldId="319"/>
        </pc:sldMkLst>
        <pc:spChg chg="mod">
          <ac:chgData name="Tori Knight" userId="26c5f3286dc594ad" providerId="LiveId" clId="{BA1729FD-2EE1-4A5F-9096-8E35560AB97E}" dt="2020-04-28T14:22:39.696" v="50" actId="14100"/>
          <ac:spMkLst>
            <pc:docMk/>
            <pc:sldMk cId="371753837" sldId="319"/>
            <ac:spMk id="12292" creationId="{00000000-0000-0000-0000-000000000000}"/>
          </ac:spMkLst>
        </pc:spChg>
      </pc:sldChg>
      <pc:sldChg chg="addSp delSp modSp">
        <pc:chgData name="Tori Knight" userId="26c5f3286dc594ad" providerId="LiveId" clId="{BA1729FD-2EE1-4A5F-9096-8E35560AB97E}" dt="2020-04-28T14:31:41.286" v="135" actId="1076"/>
        <pc:sldMkLst>
          <pc:docMk/>
          <pc:sldMk cId="563728492" sldId="320"/>
        </pc:sldMkLst>
        <pc:picChg chg="add mod">
          <ac:chgData name="Tori Knight" userId="26c5f3286dc594ad" providerId="LiveId" clId="{BA1729FD-2EE1-4A5F-9096-8E35560AB97E}" dt="2020-04-28T14:31:41.286" v="135" actId="1076"/>
          <ac:picMkLst>
            <pc:docMk/>
            <pc:sldMk cId="563728492" sldId="320"/>
            <ac:picMk id="3" creationId="{642BF97F-25FA-445C-8A53-4F18520C132D}"/>
          </ac:picMkLst>
        </pc:picChg>
        <pc:picChg chg="del">
          <ac:chgData name="Tori Knight" userId="26c5f3286dc594ad" providerId="LiveId" clId="{BA1729FD-2EE1-4A5F-9096-8E35560AB97E}" dt="2020-04-28T14:31:36.369" v="133" actId="478"/>
          <ac:picMkLst>
            <pc:docMk/>
            <pc:sldMk cId="563728492" sldId="320"/>
            <ac:picMk id="2050" creationId="{00000000-0000-0000-0000-000000000000}"/>
          </ac:picMkLst>
        </pc:picChg>
      </pc:sldChg>
      <pc:sldChg chg="addSp delSp modSp">
        <pc:chgData name="Tori Knight" userId="26c5f3286dc594ad" providerId="LiveId" clId="{BA1729FD-2EE1-4A5F-9096-8E35560AB97E}" dt="2020-04-28T14:32:46.897" v="138" actId="1076"/>
        <pc:sldMkLst>
          <pc:docMk/>
          <pc:sldMk cId="2674496016" sldId="321"/>
        </pc:sldMkLst>
        <pc:picChg chg="add mod">
          <ac:chgData name="Tori Knight" userId="26c5f3286dc594ad" providerId="LiveId" clId="{BA1729FD-2EE1-4A5F-9096-8E35560AB97E}" dt="2020-04-28T14:32:46.897" v="138" actId="1076"/>
          <ac:picMkLst>
            <pc:docMk/>
            <pc:sldMk cId="2674496016" sldId="321"/>
            <ac:picMk id="3" creationId="{496BABAB-8D0B-46C7-A990-999D609CECE7}"/>
          </ac:picMkLst>
        </pc:picChg>
        <pc:picChg chg="del">
          <ac:chgData name="Tori Knight" userId="26c5f3286dc594ad" providerId="LiveId" clId="{BA1729FD-2EE1-4A5F-9096-8E35560AB97E}" dt="2020-04-28T14:32:35.481" v="136" actId="478"/>
          <ac:picMkLst>
            <pc:docMk/>
            <pc:sldMk cId="2674496016" sldId="321"/>
            <ac:picMk id="3074" creationId="{00000000-0000-0000-0000-000000000000}"/>
          </ac:picMkLst>
        </pc:picChg>
      </pc:sldChg>
      <pc:sldChg chg="addSp delSp modSp">
        <pc:chgData name="Tori Knight" userId="26c5f3286dc594ad" providerId="LiveId" clId="{BA1729FD-2EE1-4A5F-9096-8E35560AB97E}" dt="2020-04-28T14:33:43.120" v="141" actId="1076"/>
        <pc:sldMkLst>
          <pc:docMk/>
          <pc:sldMk cId="3910772170" sldId="322"/>
        </pc:sldMkLst>
        <pc:picChg chg="add mod">
          <ac:chgData name="Tori Knight" userId="26c5f3286dc594ad" providerId="LiveId" clId="{BA1729FD-2EE1-4A5F-9096-8E35560AB97E}" dt="2020-04-28T14:33:43.120" v="141" actId="1076"/>
          <ac:picMkLst>
            <pc:docMk/>
            <pc:sldMk cId="3910772170" sldId="322"/>
            <ac:picMk id="3" creationId="{17D4AAB1-E0D4-4E01-A60A-E8870843B4F4}"/>
          </ac:picMkLst>
        </pc:picChg>
        <pc:picChg chg="del">
          <ac:chgData name="Tori Knight" userId="26c5f3286dc594ad" providerId="LiveId" clId="{BA1729FD-2EE1-4A5F-9096-8E35560AB97E}" dt="2020-04-28T14:33:36.964" v="139" actId="478"/>
          <ac:picMkLst>
            <pc:docMk/>
            <pc:sldMk cId="3910772170" sldId="322"/>
            <ac:picMk id="4098" creationId="{00000000-0000-0000-0000-000000000000}"/>
          </ac:picMkLst>
        </pc:picChg>
      </pc:sldChg>
      <pc:sldChg chg="addSp delSp modSp">
        <pc:chgData name="Tori Knight" userId="26c5f3286dc594ad" providerId="LiveId" clId="{BA1729FD-2EE1-4A5F-9096-8E35560AB97E}" dt="2020-04-28T14:34:29.795" v="145" actId="1076"/>
        <pc:sldMkLst>
          <pc:docMk/>
          <pc:sldMk cId="2059269847" sldId="323"/>
        </pc:sldMkLst>
        <pc:picChg chg="add mod">
          <ac:chgData name="Tori Knight" userId="26c5f3286dc594ad" providerId="LiveId" clId="{BA1729FD-2EE1-4A5F-9096-8E35560AB97E}" dt="2020-04-28T14:34:29.795" v="145" actId="1076"/>
          <ac:picMkLst>
            <pc:docMk/>
            <pc:sldMk cId="2059269847" sldId="323"/>
            <ac:picMk id="3" creationId="{FD6E41F0-A799-46F7-A30F-4256B15BFD2C}"/>
          </ac:picMkLst>
        </pc:picChg>
        <pc:picChg chg="del">
          <ac:chgData name="Tori Knight" userId="26c5f3286dc594ad" providerId="LiveId" clId="{BA1729FD-2EE1-4A5F-9096-8E35560AB97E}" dt="2020-04-28T14:34:16.273" v="142" actId="478"/>
          <ac:picMkLst>
            <pc:docMk/>
            <pc:sldMk cId="2059269847" sldId="323"/>
            <ac:picMk id="5122" creationId="{00000000-0000-0000-0000-000000000000}"/>
          </ac:picMkLst>
        </pc:picChg>
      </pc:sldChg>
      <pc:sldChg chg="addSp delSp modSp mod setBg">
        <pc:chgData name="Tori Knight" userId="26c5f3286dc594ad" providerId="LiveId" clId="{BA1729FD-2EE1-4A5F-9096-8E35560AB97E}" dt="2020-04-28T14:35:31.569" v="160" actId="1076"/>
        <pc:sldMkLst>
          <pc:docMk/>
          <pc:sldMk cId="3897668777" sldId="324"/>
        </pc:sldMkLst>
        <pc:spChg chg="mod ord">
          <ac:chgData name="Tori Knight" userId="26c5f3286dc594ad" providerId="LiveId" clId="{BA1729FD-2EE1-4A5F-9096-8E35560AB97E}" dt="2020-04-28T14:35:23.985" v="158"/>
          <ac:spMkLst>
            <pc:docMk/>
            <pc:sldMk cId="3897668777" sldId="324"/>
            <ac:spMk id="2" creationId="{00000000-0000-0000-0000-000000000000}"/>
          </ac:spMkLst>
        </pc:spChg>
        <pc:spChg chg="mod ord">
          <ac:chgData name="Tori Knight" userId="26c5f3286dc594ad" providerId="LiveId" clId="{BA1729FD-2EE1-4A5F-9096-8E35560AB97E}" dt="2020-04-28T14:35:23.985" v="158"/>
          <ac:spMkLst>
            <pc:docMk/>
            <pc:sldMk cId="3897668777" sldId="324"/>
            <ac:spMk id="6" creationId="{00000000-0000-0000-0000-000000000000}"/>
          </ac:spMkLst>
        </pc:spChg>
        <pc:spChg chg="add del">
          <ac:chgData name="Tori Knight" userId="26c5f3286dc594ad" providerId="LiveId" clId="{BA1729FD-2EE1-4A5F-9096-8E35560AB97E}" dt="2020-04-28T14:35:23.985" v="158"/>
          <ac:spMkLst>
            <pc:docMk/>
            <pc:sldMk cId="3897668777" sldId="324"/>
            <ac:spMk id="137" creationId="{D4993743-B10A-433C-9996-3035D2C3ABC6}"/>
          </ac:spMkLst>
        </pc:spChg>
        <pc:spChg chg="add del">
          <ac:chgData name="Tori Knight" userId="26c5f3286dc594ad" providerId="LiveId" clId="{BA1729FD-2EE1-4A5F-9096-8E35560AB97E}" dt="2020-04-28T14:35:23.985" v="158"/>
          <ac:spMkLst>
            <pc:docMk/>
            <pc:sldMk cId="3897668777" sldId="324"/>
            <ac:spMk id="139" creationId="{BB3B8946-A0AA-42D4-8A24-639DC6EA170E}"/>
          </ac:spMkLst>
        </pc:spChg>
        <pc:spChg chg="add del">
          <ac:chgData name="Tori Knight" userId="26c5f3286dc594ad" providerId="LiveId" clId="{BA1729FD-2EE1-4A5F-9096-8E35560AB97E}" dt="2020-04-28T14:35:23.985" v="158"/>
          <ac:spMkLst>
            <pc:docMk/>
            <pc:sldMk cId="3897668777" sldId="324"/>
            <ac:spMk id="141" creationId="{AB1038E6-06EF-4DCB-B52E-D3825C50F7C6}"/>
          </ac:spMkLst>
        </pc:spChg>
        <pc:spChg chg="add del">
          <ac:chgData name="Tori Knight" userId="26c5f3286dc594ad" providerId="LiveId" clId="{BA1729FD-2EE1-4A5F-9096-8E35560AB97E}" dt="2020-04-28T14:35:23.985" v="158"/>
          <ac:spMkLst>
            <pc:docMk/>
            <pc:sldMk cId="3897668777" sldId="324"/>
            <ac:spMk id="143" creationId="{5C7EF35C-8B7D-4026-8F09-8B2B2250579B}"/>
          </ac:spMkLst>
        </pc:spChg>
        <pc:spChg chg="add del">
          <ac:chgData name="Tori Knight" userId="26c5f3286dc594ad" providerId="LiveId" clId="{BA1729FD-2EE1-4A5F-9096-8E35560AB97E}" dt="2020-04-28T14:35:23.985" v="158"/>
          <ac:spMkLst>
            <pc:docMk/>
            <pc:sldMk cId="3897668777" sldId="324"/>
            <ac:spMk id="145" creationId="{5F24A71D-C0A9-49AC-B2D1-5A9EA2BD383E}"/>
          </ac:spMkLst>
        </pc:spChg>
        <pc:spChg chg="add del">
          <ac:chgData name="Tori Knight" userId="26c5f3286dc594ad" providerId="LiveId" clId="{BA1729FD-2EE1-4A5F-9096-8E35560AB97E}" dt="2020-04-28T14:35:23.985" v="158"/>
          <ac:spMkLst>
            <pc:docMk/>
            <pc:sldMk cId="3897668777" sldId="324"/>
            <ac:spMk id="147" creationId="{14280C55-570C-4284-9850-B2BA33DB6726}"/>
          </ac:spMkLst>
        </pc:spChg>
        <pc:spChg chg="mod">
          <ac:chgData name="Tori Knight" userId="26c5f3286dc594ad" providerId="LiveId" clId="{BA1729FD-2EE1-4A5F-9096-8E35560AB97E}" dt="2020-04-28T14:35:23.985" v="158"/>
          <ac:spMkLst>
            <pc:docMk/>
            <pc:sldMk cId="3897668777" sldId="324"/>
            <ac:spMk id="17411" creationId="{00000000-0000-0000-0000-000000000000}"/>
          </ac:spMkLst>
        </pc:spChg>
        <pc:spChg chg="mod">
          <ac:chgData name="Tori Knight" userId="26c5f3286dc594ad" providerId="LiveId" clId="{BA1729FD-2EE1-4A5F-9096-8E35560AB97E}" dt="2020-04-28T14:35:23.985" v="158"/>
          <ac:spMkLst>
            <pc:docMk/>
            <pc:sldMk cId="3897668777" sldId="324"/>
            <ac:spMk id="17412" creationId="{00000000-0000-0000-0000-000000000000}"/>
          </ac:spMkLst>
        </pc:spChg>
        <pc:picChg chg="add del mod">
          <ac:chgData name="Tori Knight" userId="26c5f3286dc594ad" providerId="LiveId" clId="{BA1729FD-2EE1-4A5F-9096-8E35560AB97E}" dt="2020-04-28T14:35:31.569" v="160" actId="1076"/>
          <ac:picMkLst>
            <pc:docMk/>
            <pc:sldMk cId="3897668777" sldId="324"/>
            <ac:picMk id="3" creationId="{A92D344E-FDD1-4278-9B8B-507D19D12C71}"/>
          </ac:picMkLst>
        </pc:picChg>
        <pc:picChg chg="add del mod">
          <ac:chgData name="Tori Knight" userId="26c5f3286dc594ad" providerId="LiveId" clId="{BA1729FD-2EE1-4A5F-9096-8E35560AB97E}" dt="2020-04-28T14:35:26.591" v="159" actId="478"/>
          <ac:picMkLst>
            <pc:docMk/>
            <pc:sldMk cId="3897668777" sldId="324"/>
            <ac:picMk id="6146" creationId="{00000000-0000-0000-0000-000000000000}"/>
          </ac:picMkLst>
        </pc:picChg>
      </pc:sldChg>
      <pc:sldChg chg="modSp">
        <pc:chgData name="Tori Knight" userId="26c5f3286dc594ad" providerId="LiveId" clId="{BA1729FD-2EE1-4A5F-9096-8E35560AB97E}" dt="2020-04-28T14:29:50.930" v="132" actId="14100"/>
        <pc:sldMkLst>
          <pc:docMk/>
          <pc:sldMk cId="1731000029" sldId="328"/>
        </pc:sldMkLst>
        <pc:spChg chg="mod">
          <ac:chgData name="Tori Knight" userId="26c5f3286dc594ad" providerId="LiveId" clId="{BA1729FD-2EE1-4A5F-9096-8E35560AB97E}" dt="2020-04-28T14:29:50.930" v="132" actId="14100"/>
          <ac:spMkLst>
            <pc:docMk/>
            <pc:sldMk cId="1731000029" sldId="328"/>
            <ac:spMk id="2253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01BBE51-BD4A-457F-BD39-CDECCCF366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F7ADEA5-6AE3-428D-8E4C-97CAEED8CF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BAE06-F6B1-4BFB-AF3D-AE6CF14B5C9F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D24CC58-9545-4D9E-87E6-58C2BCC895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7922D07-0AB2-4851-86A8-669A6518F1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2F4E5-DB0D-4529-BEC8-312280D63D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46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196A7-5459-4700-8144-86950AEAB118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6649A-E6E0-4200-9E28-AEB70660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40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2E9019-219D-43AE-BB87-5B19BFF60F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33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525FCD5-3399-4CE4-A0BC-E5F14D5B773A}" type="slidenum">
              <a:rPr lang="en-US" altLang="en-US" smtClean="0"/>
              <a:pPr eaLnBrk="1" hangingPunct="1"/>
              <a:t>20</a:t>
            </a:fld>
            <a:endParaRPr lang="en-US" altLang="en-US"/>
          </a:p>
        </p:txBody>
      </p:sp>
      <p:sp>
        <p:nvSpPr>
          <p:cNvPr id="3379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D18412E-73AB-4A61-A68D-3DAFCBB2162C}" type="slidenum">
              <a:rPr lang="en-US" altLang="en-US" smtClean="0"/>
              <a:pPr eaLnBrk="1" hangingPunct="1"/>
              <a:t>21</a:t>
            </a:fld>
            <a:endParaRPr lang="en-US" altLang="en-US"/>
          </a:p>
        </p:txBody>
      </p:sp>
      <p:sp>
        <p:nvSpPr>
          <p:cNvPr id="3481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CD9B791-CE54-4A20-8B15-28171E00D5DA}" type="slidenum">
              <a:rPr lang="en-US" altLang="en-US" smtClean="0"/>
              <a:pPr eaLnBrk="1" hangingPunct="1"/>
              <a:t>3</a:t>
            </a:fld>
            <a:endParaRPr lang="en-US" altLang="en-US"/>
          </a:p>
        </p:txBody>
      </p:sp>
      <p:sp>
        <p:nvSpPr>
          <p:cNvPr id="2560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676CF86-04E6-42F2-A5AA-41C6E40DE3BA}" type="slidenum">
              <a:rPr lang="en-US" altLang="en-US" smtClean="0"/>
              <a:pPr eaLnBrk="1" hangingPunct="1"/>
              <a:t>4</a:t>
            </a:fld>
            <a:endParaRPr lang="en-US" altLang="en-US"/>
          </a:p>
        </p:txBody>
      </p:sp>
      <p:sp>
        <p:nvSpPr>
          <p:cNvPr id="2662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531F4AB-C222-415B-96D4-CA2586907E33}" type="slidenum">
              <a:rPr lang="en-US" altLang="en-US" smtClean="0"/>
              <a:pPr eaLnBrk="1" hangingPunct="1"/>
              <a:t>11</a:t>
            </a:fld>
            <a:endParaRPr lang="en-US" altLang="en-US"/>
          </a:p>
        </p:txBody>
      </p:sp>
      <p:sp>
        <p:nvSpPr>
          <p:cNvPr id="2765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F2F9DF7-9CAD-44E7-BB91-A34C1EE656B9}" type="slidenum">
              <a:rPr lang="en-US" altLang="en-US" smtClean="0"/>
              <a:pPr eaLnBrk="1" hangingPunct="1"/>
              <a:t>12</a:t>
            </a:fld>
            <a:endParaRPr lang="en-US" altLang="en-US"/>
          </a:p>
        </p:txBody>
      </p:sp>
      <p:sp>
        <p:nvSpPr>
          <p:cNvPr id="2867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20DA1F4-462C-47F8-BE38-416D33F13355}" type="slidenum">
              <a:rPr lang="en-US" altLang="en-US" smtClean="0"/>
              <a:pPr eaLnBrk="1" hangingPunct="1"/>
              <a:t>13</a:t>
            </a:fld>
            <a:endParaRPr lang="en-US" altLang="en-US"/>
          </a:p>
        </p:txBody>
      </p:sp>
      <p:sp>
        <p:nvSpPr>
          <p:cNvPr id="2969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B674ADB-C04F-44D0-8827-541510984C15}" type="slidenum">
              <a:rPr lang="en-US" altLang="en-US" smtClean="0"/>
              <a:pPr eaLnBrk="1" hangingPunct="1"/>
              <a:t>14</a:t>
            </a:fld>
            <a:endParaRPr lang="en-US" altLang="en-US"/>
          </a:p>
        </p:txBody>
      </p:sp>
      <p:sp>
        <p:nvSpPr>
          <p:cNvPr id="3072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E1396EA-ACFD-4B60-BDE9-D476635BF2B8}" type="slidenum">
              <a:rPr lang="en-US" altLang="en-US" smtClean="0"/>
              <a:pPr eaLnBrk="1" hangingPunct="1"/>
              <a:t>15</a:t>
            </a:fld>
            <a:endParaRPr lang="en-US" altLang="en-US"/>
          </a:p>
        </p:txBody>
      </p:sp>
      <p:sp>
        <p:nvSpPr>
          <p:cNvPr id="3174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C20D507-73C8-4C15-BD24-01CA7DE54CE5}" type="slidenum">
              <a:rPr lang="en-US" altLang="en-US" smtClean="0"/>
              <a:pPr eaLnBrk="1" hangingPunct="1"/>
              <a:t>16</a:t>
            </a:fld>
            <a:endParaRPr lang="en-US" altLang="en-US"/>
          </a:p>
        </p:txBody>
      </p:sp>
      <p:sp>
        <p:nvSpPr>
          <p:cNvPr id="3277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8424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B8AF9DE-284D-44DE-87C0-9BC18E4B93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5240"/>
            <a:ext cx="9138008" cy="691866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-5994" y="3657600"/>
            <a:ext cx="9138007" cy="1066800"/>
          </a:xfrm>
          <a:solidFill>
            <a:srgbClr val="84245D">
              <a:alpha val="70000"/>
            </a:srgbClr>
          </a:solidFill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Goudy Old Style" panose="02020502050305020303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style- Chapter title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9144000" cy="349250"/>
          </a:xfrm>
          <a:prstGeom prst="rect">
            <a:avLst/>
          </a:prstGeom>
        </p:spPr>
        <p:txBody>
          <a:bodyPr/>
          <a:lstStyle>
            <a:lvl1pPr algn="ctr">
              <a:defRPr sz="85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1-</a:t>
            </a:r>
            <a:fld id="{9C5BF9B0-2791-427F-8EC9-20B62A3C9D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641" y="0"/>
            <a:ext cx="3616959" cy="1219200"/>
          </a:xfrm>
          <a:solidFill>
            <a:srgbClr val="84245D">
              <a:alpha val="70000"/>
            </a:srgbClr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/>
          <a:lstStyle>
            <a:lvl1pPr>
              <a:defRPr>
                <a:solidFill>
                  <a:schemeClr val="bg1"/>
                </a:solidFill>
                <a:latin typeface="Goudy Old Style" panose="02020502050305020303" pitchFamily="18" charset="0"/>
              </a:defRPr>
            </a:lvl1pPr>
          </a:lstStyle>
          <a:p>
            <a:r>
              <a:rPr lang="en-US" dirty="0"/>
              <a:t>Click to edit Master title style-Chapter #</a:t>
            </a:r>
          </a:p>
        </p:txBody>
      </p:sp>
    </p:spTree>
    <p:extLst>
      <p:ext uri="{BB962C8B-B14F-4D97-AF65-F5344CB8AC3E}">
        <p14:creationId xmlns:p14="http://schemas.microsoft.com/office/powerpoint/2010/main" val="1034465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233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16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4648200"/>
            <a:ext cx="8991600" cy="1295400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Goudy Old Style" panose="02020502050305020303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93" y="6849"/>
            <a:ext cx="7766407" cy="122947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oudy Old Style" panose="020205020503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1233996"/>
            <a:ext cx="9144000" cy="1524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4495800"/>
            <a:ext cx="9144000" cy="1524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6396"/>
            <a:ext cx="9144000" cy="3120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9144000" cy="349250"/>
          </a:xfrm>
          <a:prstGeom prst="rect">
            <a:avLst/>
          </a:prstGeom>
        </p:spPr>
        <p:txBody>
          <a:bodyPr/>
          <a:lstStyle>
            <a:lvl1pPr algn="ctr">
              <a:defRPr sz="85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1-</a:t>
            </a:r>
            <a:fld id="{9C5BF9B0-2791-427F-8EC9-20B62A3C9D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942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6477000"/>
            <a:ext cx="1295400" cy="381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‹#›</a:t>
            </a:fld>
            <a:endParaRPr lang="en-US" dirty="0"/>
          </a:p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492875"/>
            <a:ext cx="32766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967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3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6019800" cy="349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05221" y="64928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‹#›</a:t>
            </a:fld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463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McGraw Hill LLC. All Rights Reserved.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832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McGraw Hill LLC. All Rights Reserved.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8939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McGraw Hill LLC. All Rights Reserved.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73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McGraw Hill LLC. All Rights Reserved.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937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6477000"/>
            <a:ext cx="1295400" cy="381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‹#›</a:t>
            </a:fld>
            <a:endParaRPr lang="en-US" dirty="0"/>
          </a:p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492875"/>
            <a:ext cx="3505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dirty="0"/>
              <a:t>© McGraw Hill LLC.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8864103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McGraw Hill LLC. All Rights Reserved.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918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McGraw Hill LLC. All Rights Reserved.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740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McGraw Hill LLC. All Rights Reserved.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467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99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6019800" cy="349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05221" y="64928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‹#›</a:t>
            </a:fld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587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26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430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88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93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24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2245" y="6553200"/>
            <a:ext cx="47175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1-</a:t>
            </a:r>
            <a:fld id="{9C5BF9B0-2791-427F-8EC9-20B62A3C9D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4600" y="6547220"/>
            <a:ext cx="4267200" cy="310780"/>
          </a:xfrm>
          <a:prstGeom prst="rect">
            <a:avLst/>
          </a:prstGeom>
        </p:spPr>
        <p:txBody>
          <a:bodyPr/>
          <a:lstStyle>
            <a:lvl1pPr algn="ctr"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dirty="0"/>
              <a:t>© McGraw Hill LLC.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249281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C00000"/>
          </a:solidFill>
          <a:latin typeface="Goudy Old Style" panose="020205020503050203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2245" y="6553200"/>
            <a:ext cx="47175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1-</a:t>
            </a:r>
            <a:fld id="{9C5BF9B0-2791-427F-8EC9-20B62A3C9D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1200" y="6547220"/>
            <a:ext cx="4267200" cy="310780"/>
          </a:xfrm>
          <a:prstGeom prst="rect">
            <a:avLst/>
          </a:prstGeom>
        </p:spPr>
        <p:txBody>
          <a:bodyPr/>
          <a:lstStyle>
            <a:lvl1pPr algn="ctr"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954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C00000"/>
          </a:solidFill>
          <a:latin typeface="Goudy Old Style" panose="020205020503050203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neyandbanking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An Introduction to Money and the Financial System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4F237AA-261F-BBCB-7C6D-8E3DA15D3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NO REPRODUCTION OR DISTRIBUTION WITHOUT THE PRIOR WRITTEN CONSENT OF MCGRAW HILL LLC.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062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Six Parts of the Financial System</a:t>
            </a:r>
          </a:p>
        </p:txBody>
      </p:sp>
      <p:sp>
        <p:nvSpPr>
          <p:cNvPr id="1126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838200" y="1447800"/>
            <a:ext cx="7696200" cy="4800600"/>
          </a:xfrm>
        </p:spPr>
        <p:txBody>
          <a:bodyPr>
            <a:normAutofit lnSpcReduction="10000"/>
          </a:bodyPr>
          <a:lstStyle/>
          <a:p>
            <a:pPr marL="533400" indent="-533400" eaLnBrk="1" hangingPunct="1">
              <a:buFontTx/>
              <a:buAutoNum type="arabicPeriod" startAt="6"/>
            </a:pPr>
            <a:r>
              <a:rPr lang="en-US" altLang="en-US" b="1" dirty="0"/>
              <a:t>Central banks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They monitor and stabilize the financial system.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Central </a:t>
            </a:r>
            <a:r>
              <a:rPr lang="en-US" altLang="en-US" dirty="0">
                <a:ea typeface="ＭＳ Ｐゴシック" charset="-128"/>
              </a:rPr>
              <a:t>banks control the availability of money and credit to promote low inflation, high growth and stability of financial system.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Today’s policymakers strive for transparency in their operations.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The financial crisis of 2007-2009 have led the U.S. central bank to try many new policy tools.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 </a:t>
            </a:r>
            <a:endParaRPr lang="en-US" sz="9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10</a:t>
            </a:fld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409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Five Core Principles of </a:t>
            </a:r>
            <a:br>
              <a:rPr lang="en-US" altLang="en-US"/>
            </a:br>
            <a:r>
              <a:rPr lang="en-US" altLang="en-US"/>
              <a:t>Money and Banking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762000" y="1722438"/>
            <a:ext cx="7772400" cy="3840162"/>
          </a:xfrm>
        </p:spPr>
        <p:txBody>
          <a:bodyPr/>
          <a:lstStyle/>
          <a:p>
            <a:pPr marL="533400" indent="-533400" eaLnBrk="1" hangingPunct="1">
              <a:buClr>
                <a:schemeClr val="tx1"/>
              </a:buClr>
              <a:buFontTx/>
              <a:buAutoNum type="arabicPeriod"/>
            </a:pPr>
            <a:r>
              <a:rPr lang="en-US" altLang="en-US" dirty="0">
                <a:solidFill>
                  <a:srgbClr val="FF0000"/>
                </a:solidFill>
              </a:rPr>
              <a:t>Time</a:t>
            </a:r>
            <a:r>
              <a:rPr lang="en-US" altLang="en-US" dirty="0"/>
              <a:t> has value.</a:t>
            </a:r>
          </a:p>
          <a:p>
            <a:pPr marL="533400" indent="-533400" eaLnBrk="1" hangingPunct="1">
              <a:buClr>
                <a:schemeClr val="tx1"/>
              </a:buClr>
              <a:buFontTx/>
              <a:buAutoNum type="arabicPeriod"/>
            </a:pPr>
            <a:r>
              <a:rPr lang="en-US" altLang="en-US" dirty="0">
                <a:solidFill>
                  <a:srgbClr val="FF0000"/>
                </a:solidFill>
              </a:rPr>
              <a:t>Risk</a:t>
            </a:r>
            <a:r>
              <a:rPr lang="en-US" altLang="en-US" dirty="0"/>
              <a:t> requires compensation.</a:t>
            </a:r>
          </a:p>
          <a:p>
            <a:pPr marL="533400" indent="-533400" eaLnBrk="1" hangingPunct="1">
              <a:buClr>
                <a:schemeClr val="tx1"/>
              </a:buClr>
              <a:buFontTx/>
              <a:buAutoNum type="arabicPeriod"/>
            </a:pPr>
            <a:r>
              <a:rPr lang="en-US" altLang="en-US" dirty="0">
                <a:solidFill>
                  <a:srgbClr val="FF0000"/>
                </a:solidFill>
              </a:rPr>
              <a:t>Information</a:t>
            </a:r>
            <a:r>
              <a:rPr lang="en-US" altLang="en-US" dirty="0"/>
              <a:t> is the basis for decisions.</a:t>
            </a:r>
          </a:p>
          <a:p>
            <a:pPr marL="533400" indent="-533400" eaLnBrk="1" hangingPunct="1">
              <a:buClr>
                <a:schemeClr val="tx1"/>
              </a:buClr>
              <a:buFontTx/>
              <a:buAutoNum type="arabicPeriod"/>
            </a:pPr>
            <a:r>
              <a:rPr lang="en-US" altLang="en-US" dirty="0">
                <a:solidFill>
                  <a:srgbClr val="FF0000"/>
                </a:solidFill>
              </a:rPr>
              <a:t>Markets</a:t>
            </a:r>
            <a:r>
              <a:rPr lang="en-US" altLang="en-US" dirty="0"/>
              <a:t> determine prices and allocate resources.</a:t>
            </a:r>
          </a:p>
          <a:p>
            <a:pPr marL="533400" indent="-533400" eaLnBrk="1" hangingPunct="1">
              <a:buClr>
                <a:schemeClr val="tx1"/>
              </a:buClr>
              <a:buFontTx/>
              <a:buAutoNum type="arabicPeriod"/>
            </a:pPr>
            <a:r>
              <a:rPr lang="en-US" altLang="en-US" dirty="0">
                <a:solidFill>
                  <a:srgbClr val="FF0000"/>
                </a:solidFill>
              </a:rPr>
              <a:t>Stability</a:t>
            </a:r>
            <a:r>
              <a:rPr lang="en-US" altLang="en-US" dirty="0"/>
              <a:t> improves welfare.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 </a:t>
            </a:r>
            <a:endParaRPr lang="en-US" sz="9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11</a:t>
            </a:fld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53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11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8131175" cy="13525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Five Core Principles of </a:t>
            </a:r>
            <a:br>
              <a:rPr lang="en-US" altLang="en-US" dirty="0"/>
            </a:br>
            <a:r>
              <a:rPr lang="en-US" altLang="en-US" dirty="0"/>
              <a:t>Money and Banking</a:t>
            </a:r>
          </a:p>
        </p:txBody>
      </p:sp>
      <p:sp>
        <p:nvSpPr>
          <p:cNvPr id="13316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1219200" y="1722438"/>
            <a:ext cx="7315200" cy="3840162"/>
          </a:xfrm>
        </p:spPr>
        <p:txBody>
          <a:bodyPr>
            <a:normAutofit fontScale="92500" lnSpcReduction="10000"/>
          </a:bodyPr>
          <a:lstStyle/>
          <a:p>
            <a:pPr marL="533400" indent="-533400" eaLnBrk="1" hangingPunct="1">
              <a:buFontTx/>
              <a:buNone/>
            </a:pPr>
            <a:r>
              <a:rPr lang="en-US" altLang="en-US" b="1" dirty="0"/>
              <a:t>Core Principle 1: Time has value</a:t>
            </a:r>
          </a:p>
          <a:p>
            <a:pPr marL="533400" indent="-533400" eaLnBrk="1" hangingPunct="1"/>
            <a:r>
              <a:rPr lang="en-US" altLang="en-US" dirty="0"/>
              <a:t>Time affects the value of financial instruments.</a:t>
            </a:r>
          </a:p>
          <a:p>
            <a:pPr marL="533400" indent="-533400" eaLnBrk="1" hangingPunct="1"/>
            <a:r>
              <a:rPr lang="en-US" altLang="en-US" dirty="0"/>
              <a:t>Interest is paid to compensate the lenders for the time the borrowers have their money.</a:t>
            </a:r>
          </a:p>
          <a:p>
            <a:pPr marL="533400" indent="-533400" eaLnBrk="1" hangingPunct="1"/>
            <a:r>
              <a:rPr lang="en-US" altLang="en-US" dirty="0"/>
              <a:t>Chapter 4 develops an understanding of interest rates and how to use them.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 </a:t>
            </a:r>
            <a:endParaRPr lang="en-US" sz="9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12</a:t>
            </a:fld>
            <a:endParaRPr lang="en-US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42BF97F-25FA-445C-8A53-4F18520C1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4450" y="215107"/>
            <a:ext cx="1228725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728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8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8058150" cy="12604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Five Core Principles of </a:t>
            </a:r>
            <a:br>
              <a:rPr lang="en-US" altLang="en-US"/>
            </a:br>
            <a:r>
              <a:rPr lang="en-US" altLang="en-US"/>
              <a:t>Money and Banking</a:t>
            </a:r>
          </a:p>
        </p:txBody>
      </p:sp>
      <p:sp>
        <p:nvSpPr>
          <p:cNvPr id="14340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219200" y="1722438"/>
            <a:ext cx="7315200" cy="3840162"/>
          </a:xfrm>
        </p:spPr>
        <p:txBody>
          <a:bodyPr>
            <a:normAutofit fontScale="92500"/>
          </a:bodyPr>
          <a:lstStyle/>
          <a:p>
            <a:pPr marL="533400" indent="-533400" eaLnBrk="1" hangingPunct="1">
              <a:buFontTx/>
              <a:buNone/>
            </a:pPr>
            <a:r>
              <a:rPr lang="en-US" altLang="en-US" b="1" dirty="0"/>
              <a:t>Core Principle 2: Risk requires compensation</a:t>
            </a:r>
          </a:p>
          <a:p>
            <a:pPr marL="533400" indent="-533400" eaLnBrk="1" hangingPunct="1"/>
            <a:r>
              <a:rPr lang="en-US" altLang="en-US" dirty="0"/>
              <a:t>In a world of uncertainty, individuals will accept risk only if they are compensated.</a:t>
            </a:r>
          </a:p>
          <a:p>
            <a:pPr marL="533400" indent="-533400" eaLnBrk="1" hangingPunct="1"/>
            <a:r>
              <a:rPr lang="en-US" altLang="en-US" dirty="0"/>
              <a:t>In the financial world, compensation comes in the form of explicit payments:  the higher the risk the bigger the payment.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 </a:t>
            </a:r>
            <a:endParaRPr lang="en-US" sz="9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13</a:t>
            </a:fld>
            <a:endParaRPr lang="en-US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96BABAB-8D0B-46C7-A990-999D609CE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126" y="-9525"/>
            <a:ext cx="1114425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96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8058150" cy="13319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Five Core Principles of </a:t>
            </a:r>
            <a:br>
              <a:rPr lang="en-US" altLang="en-US"/>
            </a:br>
            <a:r>
              <a:rPr lang="en-US" altLang="en-US"/>
              <a:t>Money and Banking</a:t>
            </a:r>
          </a:p>
        </p:txBody>
      </p:sp>
      <p:sp>
        <p:nvSpPr>
          <p:cNvPr id="153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219200" y="1722438"/>
            <a:ext cx="7315200" cy="3840162"/>
          </a:xfrm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en-US" altLang="en-US" sz="3200" b="1" dirty="0"/>
              <a:t>Core Principle 3: Information is the basis for decisions</a:t>
            </a:r>
          </a:p>
          <a:p>
            <a:pPr marL="533400" indent="-533400" eaLnBrk="1" hangingPunct="1"/>
            <a:r>
              <a:rPr lang="en-US" altLang="en-US" sz="3200" dirty="0"/>
              <a:t>The more important the decision, the more information we gather.</a:t>
            </a:r>
          </a:p>
          <a:p>
            <a:pPr marL="533400" indent="-533400" eaLnBrk="1" hangingPunct="1"/>
            <a:r>
              <a:rPr lang="en-US" altLang="en-US" sz="3200" dirty="0"/>
              <a:t>Collection and processing of information is the foundation of the financial system</a:t>
            </a:r>
            <a:r>
              <a:rPr lang="en-US" altLang="en-US" dirty="0"/>
              <a:t>.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 </a:t>
            </a:r>
            <a:endParaRPr lang="en-US" sz="9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14</a:t>
            </a:fld>
            <a:endParaRPr lang="en-US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7D4AAB1-E0D4-4E01-A60A-E8870843B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275" y="179388"/>
            <a:ext cx="128587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72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Five Core Principles of </a:t>
            </a:r>
            <a:br>
              <a:rPr lang="en-US" altLang="en-US"/>
            </a:br>
            <a:r>
              <a:rPr lang="en-US" altLang="en-US"/>
              <a:t>Money and Banking</a:t>
            </a:r>
          </a:p>
        </p:txBody>
      </p:sp>
      <p:sp>
        <p:nvSpPr>
          <p:cNvPr id="163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219200" y="1722438"/>
            <a:ext cx="7315200" cy="4298950"/>
          </a:xfrm>
        </p:spPr>
        <p:txBody>
          <a:bodyPr>
            <a:normAutofit fontScale="92500" lnSpcReduction="20000"/>
          </a:bodyPr>
          <a:lstStyle/>
          <a:p>
            <a:pPr marL="533400" indent="-533400" eaLnBrk="1" hangingPunct="1">
              <a:buFontTx/>
              <a:buNone/>
            </a:pPr>
            <a:r>
              <a:rPr lang="en-US" altLang="en-US" b="1" dirty="0"/>
              <a:t>Core Principle 4: Markets determine prices and allocate resources</a:t>
            </a:r>
          </a:p>
          <a:p>
            <a:pPr marL="533400" indent="-533400" eaLnBrk="1" hangingPunct="1"/>
            <a:r>
              <a:rPr lang="en-US" altLang="en-US" dirty="0"/>
              <a:t>Markets are the core of the economic system.</a:t>
            </a:r>
          </a:p>
          <a:p>
            <a:pPr marL="533400" indent="-533400" eaLnBrk="1" hangingPunct="1"/>
            <a:r>
              <a:rPr lang="en-US" altLang="en-US" dirty="0"/>
              <a:t>Markets channel resources and minimize the cost of gathering information and making transactions.</a:t>
            </a:r>
          </a:p>
          <a:p>
            <a:pPr marL="533400" indent="-533400" eaLnBrk="1" hangingPunct="1"/>
            <a:r>
              <a:rPr lang="en-US" altLang="en-US" dirty="0"/>
              <a:t>In general, the better developed the financial markets, the faster the country will grow.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 </a:t>
            </a:r>
            <a:endParaRPr lang="en-US" sz="9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15</a:t>
            </a:fld>
            <a:endParaRPr lang="en-US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D6E41F0-A799-46F7-A30F-4256B15BF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103982"/>
            <a:ext cx="1057275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269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Five Core Principles of </a:t>
            </a:r>
            <a:br>
              <a:rPr lang="en-US" altLang="en-US"/>
            </a:br>
            <a:r>
              <a:rPr lang="en-US" altLang="en-US"/>
              <a:t>Money and Banking</a:t>
            </a:r>
          </a:p>
        </p:txBody>
      </p:sp>
      <p:sp>
        <p:nvSpPr>
          <p:cNvPr id="174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219200" y="1722438"/>
            <a:ext cx="7315200" cy="4830762"/>
          </a:xfrm>
        </p:spPr>
        <p:txBody>
          <a:bodyPr>
            <a:normAutofit fontScale="92500" lnSpcReduction="10000"/>
          </a:bodyPr>
          <a:lstStyle/>
          <a:p>
            <a:pPr marL="533400" indent="-533400" eaLnBrk="1" hangingPunct="1">
              <a:buFontTx/>
              <a:buNone/>
            </a:pPr>
            <a:r>
              <a:rPr lang="en-US" altLang="en-US" b="1" dirty="0"/>
              <a:t>Core Principle 5: Stability improves welfare</a:t>
            </a:r>
          </a:p>
          <a:p>
            <a:pPr marL="533400" indent="-533400" eaLnBrk="1" hangingPunct="1"/>
            <a:r>
              <a:rPr lang="en-US" altLang="en-US" dirty="0"/>
              <a:t>A stable economy reduces risk and improves everyone's welfare.</a:t>
            </a:r>
          </a:p>
          <a:p>
            <a:pPr marL="533400" indent="-533400" eaLnBrk="1" hangingPunct="1"/>
            <a:r>
              <a:rPr lang="en-US" altLang="en-US" dirty="0"/>
              <a:t>Financial instability in the autumn of 2008 triggered the worse global downturn since the Great Depression.</a:t>
            </a:r>
          </a:p>
          <a:p>
            <a:pPr marL="533400" indent="-533400" eaLnBrk="1" hangingPunct="1"/>
            <a:r>
              <a:rPr lang="en-US" altLang="en-US" dirty="0"/>
              <a:t>A stable economy grows faster than an unstable one.</a:t>
            </a:r>
          </a:p>
          <a:p>
            <a:pPr marL="533400" indent="-533400" eaLnBrk="1" hangingPunct="1"/>
            <a:r>
              <a:rPr lang="en-US" altLang="en-US" dirty="0"/>
              <a:t>One of the main roles of central banks is stabilizing the economy.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 </a:t>
            </a:r>
            <a:endParaRPr lang="en-US" sz="9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16</a:t>
            </a:fld>
            <a:endParaRPr lang="en-US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92D344E-FDD1-4278-9B8B-507D19D12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3300" y="176833"/>
            <a:ext cx="118110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68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Special Features of This Book</a:t>
            </a:r>
          </a:p>
        </p:txBody>
      </p:sp>
      <p:sp>
        <p:nvSpPr>
          <p:cNvPr id="18436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3200"/>
              <a:t>Your Financial World</a:t>
            </a:r>
          </a:p>
          <a:p>
            <a:pPr lvl="1" eaLnBrk="1" hangingPunct="1"/>
            <a:r>
              <a:rPr lang="en-US" altLang="en-US" sz="2800">
                <a:ea typeface="ＭＳ Ｐゴシック" charset="-128"/>
              </a:rPr>
              <a:t>This feature will provide basic guidelines for applying economic theory to the decisions you make nearly every day.</a:t>
            </a:r>
          </a:p>
          <a:p>
            <a:pPr eaLnBrk="1" hangingPunct="1"/>
            <a:r>
              <a:rPr lang="en-US" altLang="en-US" sz="3200"/>
              <a:t>Applying the Concept</a:t>
            </a:r>
          </a:p>
          <a:p>
            <a:pPr lvl="1" eaLnBrk="1" hangingPunct="1"/>
            <a:r>
              <a:rPr lang="en-US" altLang="en-US" sz="2800">
                <a:ea typeface="ＭＳ Ｐゴシック" charset="-128"/>
              </a:rPr>
              <a:t>This feature shows how to put theory into practice.</a:t>
            </a:r>
          </a:p>
          <a:p>
            <a:pPr lvl="1" eaLnBrk="1" hangingPunct="1"/>
            <a:r>
              <a:rPr lang="en-US" altLang="en-US" sz="2800">
                <a:ea typeface="ＭＳ Ｐゴシック" charset="-128"/>
              </a:rPr>
              <a:t>This feature provides real-world examples of the ideas introduced in the chapter.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 </a:t>
            </a:r>
            <a:endParaRPr lang="en-US" sz="9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17</a:t>
            </a:fld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323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Special Features of This Book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447800"/>
            <a:ext cx="7315200" cy="4876800"/>
          </a:xfrm>
        </p:spPr>
        <p:txBody>
          <a:bodyPr/>
          <a:lstStyle/>
          <a:p>
            <a:pPr eaLnBrk="1" hangingPunct="1"/>
            <a:r>
              <a:rPr lang="en-US" altLang="en-US" sz="3200" dirty="0"/>
              <a:t>Lessons from the Crisis</a:t>
            </a:r>
          </a:p>
          <a:p>
            <a:pPr lvl="1" eaLnBrk="1" hangingPunct="1"/>
            <a:r>
              <a:rPr lang="en-US" altLang="en-US" sz="2800" dirty="0">
                <a:ea typeface="ＭＳ Ｐゴシック" charset="-128"/>
              </a:rPr>
              <a:t>These inserts will cover episodes from the financial crisis of 2007-2009, in the U.S. and in Europe.</a:t>
            </a:r>
          </a:p>
          <a:p>
            <a:pPr lvl="1" eaLnBrk="1" hangingPunct="1"/>
            <a:r>
              <a:rPr lang="en-US" altLang="en-US" sz="2800" dirty="0">
                <a:ea typeface="ＭＳ Ｐゴシック" charset="-128"/>
              </a:rPr>
              <a:t>It will provide a framework for understanding the crisis, and how it is transforming the world of finance.</a:t>
            </a:r>
          </a:p>
          <a:p>
            <a:pPr lvl="1" eaLnBrk="1" hangingPunct="1"/>
            <a:r>
              <a:rPr lang="en-US" altLang="en-US" sz="2800" dirty="0">
                <a:ea typeface="ＭＳ Ｐゴシック" charset="-128"/>
              </a:rPr>
              <a:t>This feature will show how regulators and central banks countered the financial instability.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 </a:t>
            </a:r>
            <a:endParaRPr lang="en-US" sz="9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18</a:t>
            </a:fld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141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Special Features of This Book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Money and Banking Blog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This feature helps you better understand the business and financial news.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Each chapter in this book closes with an article drawn from the authors’ blog </a:t>
            </a:r>
            <a:r>
              <a:rPr lang="en-US" altLang="en-US" dirty="0">
                <a:ea typeface="ＭＳ Ｐゴシック" charset="-128"/>
                <a:hlinkClick r:id="rId2"/>
              </a:rPr>
              <a:t>www.moneyandbanking.com</a:t>
            </a:r>
            <a:r>
              <a:rPr lang="en-US" altLang="en-US" dirty="0">
                <a:ea typeface="ＭＳ Ｐゴシック" charset="-128"/>
              </a:rPr>
              <a:t>.</a:t>
            </a:r>
          </a:p>
          <a:p>
            <a:pPr eaLnBrk="1" hangingPunct="1"/>
            <a:r>
              <a:rPr lang="en-US" altLang="en-US" dirty="0"/>
              <a:t>Tools of the Trade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This feature concentrates on practical knowledge relevant to the chapter.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 </a:t>
            </a:r>
            <a:endParaRPr lang="en-US" sz="9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19</a:t>
            </a:fld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866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305800" cy="4525963"/>
          </a:xfrm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altLang="en-US" dirty="0"/>
              <a:t>List and explain the six parts of the financial system.</a:t>
            </a:r>
          </a:p>
          <a:p>
            <a:pPr marL="533400" indent="-533400">
              <a:buFontTx/>
              <a:buAutoNum type="arabicPeriod"/>
            </a:pPr>
            <a:r>
              <a:rPr lang="en-US" altLang="en-US" dirty="0"/>
              <a:t>Identify the five core principles of money and banking.</a:t>
            </a:r>
          </a:p>
          <a:p>
            <a:pPr marL="533400" indent="-533400">
              <a:buFontTx/>
              <a:buAutoNum type="arabicPeriod"/>
            </a:pPr>
            <a:r>
              <a:rPr lang="en-US" altLang="en-US" dirty="0"/>
              <a:t>Describe the special features and organization of the book.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9144000" cy="349250"/>
          </a:xfrm>
        </p:spPr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763000" y="6492875"/>
            <a:ext cx="381000" cy="365125"/>
          </a:xfrm>
        </p:spPr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2</a:t>
            </a:fld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259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447800"/>
            <a:ext cx="7315200" cy="51054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en-US" dirty="0"/>
              <a:t>Very few pieces of information are needed to steal your identity.</a:t>
            </a:r>
          </a:p>
          <a:p>
            <a:pPr eaLnBrk="1" hangingPunct="1"/>
            <a:r>
              <a:rPr lang="en-US" altLang="en-US" dirty="0"/>
              <a:t>Protect your personal information.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Never tell your birth date, birthplace, address, or mother’s maiden name.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Guard your Social Security Number - it is the key to identity theft</a:t>
            </a:r>
          </a:p>
          <a:p>
            <a:pPr eaLnBrk="1" hangingPunct="1"/>
            <a:r>
              <a:rPr lang="en-US" altLang="en-US" dirty="0"/>
              <a:t>Don’t give any personal information to anyone that calls and asks</a:t>
            </a:r>
          </a:p>
          <a:p>
            <a:pPr eaLnBrk="1" hangingPunct="1"/>
            <a:r>
              <a:rPr lang="en-US" altLang="en-US" dirty="0"/>
              <a:t>Monitor your financial statements closely.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 </a:t>
            </a:r>
            <a:endParaRPr lang="en-US" sz="9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20</a:t>
            </a:fld>
            <a:endParaRPr lang="en-US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580FE98-B978-4A2C-B639-438F5D628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"/>
            <a:ext cx="9144000" cy="126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3595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Sources of Economic and Financial News and Data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47800"/>
            <a:ext cx="7391400" cy="4419600"/>
          </a:xfrm>
        </p:spPr>
        <p:txBody>
          <a:bodyPr/>
          <a:lstStyle/>
          <a:p>
            <a:pPr eaLnBrk="1" hangingPunct="1"/>
            <a:r>
              <a:rPr lang="en-US" altLang="en-US" sz="2000" dirty="0"/>
              <a:t>Daily</a:t>
            </a:r>
          </a:p>
          <a:p>
            <a:pPr lvl="1" eaLnBrk="1" hangingPunct="1"/>
            <a:r>
              <a:rPr lang="en-US" altLang="en-US" sz="1800" i="1" dirty="0">
                <a:ea typeface="ＭＳ Ｐゴシック" charset="-128"/>
              </a:rPr>
              <a:t>The Wall Street Journal</a:t>
            </a:r>
          </a:p>
          <a:p>
            <a:pPr lvl="1" eaLnBrk="1" hangingPunct="1"/>
            <a:r>
              <a:rPr lang="en-US" altLang="en-US" sz="1800" i="1" dirty="0">
                <a:ea typeface="ＭＳ Ｐゴシック" charset="-128"/>
              </a:rPr>
              <a:t>Financial Times</a:t>
            </a:r>
          </a:p>
          <a:p>
            <a:pPr lvl="1" eaLnBrk="1" hangingPunct="1"/>
            <a:r>
              <a:rPr lang="en-US" altLang="en-US" sz="1800" dirty="0">
                <a:ea typeface="ＭＳ Ｐゴシック" charset="-128"/>
              </a:rPr>
              <a:t>Bloomberg.com</a:t>
            </a:r>
          </a:p>
          <a:p>
            <a:pPr lvl="1" eaLnBrk="1" hangingPunct="1"/>
            <a:r>
              <a:rPr lang="en-US" altLang="en-US" sz="1800" dirty="0">
                <a:ea typeface="ＭＳ Ｐゴシック" charset="-128"/>
              </a:rPr>
              <a:t>Yahoo! Finance</a:t>
            </a:r>
          </a:p>
          <a:p>
            <a:pPr eaLnBrk="1" hangingPunct="1"/>
            <a:r>
              <a:rPr lang="en-US" altLang="en-US" sz="2000" dirty="0"/>
              <a:t>Weekly</a:t>
            </a:r>
          </a:p>
          <a:p>
            <a:pPr lvl="1" eaLnBrk="1" hangingPunct="1"/>
            <a:r>
              <a:rPr lang="en-US" altLang="en-US" sz="1800" i="1" dirty="0">
                <a:ea typeface="ＭＳ Ｐゴシック" charset="-128"/>
              </a:rPr>
              <a:t>The Economist</a:t>
            </a:r>
          </a:p>
          <a:p>
            <a:pPr lvl="1" eaLnBrk="1" hangingPunct="1"/>
            <a:r>
              <a:rPr lang="en-US" altLang="en-US" sz="1800" i="1" dirty="0">
                <a:ea typeface="ＭＳ Ｐゴシック" charset="-128"/>
              </a:rPr>
              <a:t>Bloomberg Business Week</a:t>
            </a:r>
          </a:p>
          <a:p>
            <a:pPr eaLnBrk="1" hangingPunct="1"/>
            <a:endParaRPr lang="en-US" altLang="en-US" sz="2000" dirty="0"/>
          </a:p>
        </p:txBody>
      </p:sp>
      <p:sp>
        <p:nvSpPr>
          <p:cNvPr id="2253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86200" y="1447800"/>
            <a:ext cx="4648200" cy="3840163"/>
          </a:xfrm>
        </p:spPr>
        <p:txBody>
          <a:bodyPr>
            <a:normAutofit/>
          </a:bodyPr>
          <a:lstStyle/>
          <a:p>
            <a:pPr lvl="1" eaLnBrk="1" hangingPunct="1"/>
            <a:endParaRPr lang="en-US" altLang="en-US" sz="1800" dirty="0">
              <a:ea typeface="ＭＳ Ｐゴシック" charset="-128"/>
            </a:endParaRPr>
          </a:p>
          <a:p>
            <a:pPr marL="0" indent="0" eaLnBrk="1" hangingPunct="1">
              <a:buNone/>
            </a:pPr>
            <a:endParaRPr lang="en-US" altLang="en-US" sz="2000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 </a:t>
            </a:r>
            <a:endParaRPr lang="en-US" sz="9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21</a:t>
            </a:fld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000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Introduction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/>
            <a:r>
              <a:rPr lang="en-US" altLang="en-US" dirty="0"/>
              <a:t>Every financial transaction has a story.</a:t>
            </a:r>
          </a:p>
          <a:p>
            <a:pPr marL="533400" indent="-533400" eaLnBrk="1" hangingPunct="1"/>
            <a:r>
              <a:rPr lang="en-US" altLang="en-US" dirty="0"/>
              <a:t>There is a complex web of interdependent institutions and markets making up the foundation of daily financial transactions: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The Six Parts of the Financial System.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The Five Core Principles of Money and Banking.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676400" y="6508750"/>
            <a:ext cx="6019800" cy="349250"/>
          </a:xfrm>
        </p:spPr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3</a:t>
            </a:fld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486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Six Parts of the Financial System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341438"/>
            <a:ext cx="7772400" cy="4830762"/>
          </a:xfrm>
        </p:spPr>
        <p:txBody>
          <a:bodyPr>
            <a:normAutofit/>
          </a:bodyPr>
          <a:lstStyle/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en-US" sz="2400" b="1" dirty="0"/>
              <a:t>Money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dirty="0"/>
              <a:t>	</a:t>
            </a:r>
            <a:r>
              <a:rPr lang="en-US" sz="2000" dirty="0"/>
              <a:t>To pay for purchases and store wealth.</a:t>
            </a:r>
            <a:endParaRPr lang="en-US" sz="2400" dirty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 startAt="2"/>
              <a:defRPr/>
            </a:pPr>
            <a:r>
              <a:rPr lang="en-US" sz="2400" b="1" dirty="0"/>
              <a:t>Financial Instruments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dirty="0"/>
              <a:t>	</a:t>
            </a:r>
            <a:r>
              <a:rPr lang="en-US" sz="2000" dirty="0"/>
              <a:t>To transfer resources from savers to investors and to transfer risk to those best equipped to bear it.</a:t>
            </a:r>
            <a:endParaRPr lang="en-US" sz="2400" dirty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 startAt="3"/>
              <a:defRPr/>
            </a:pPr>
            <a:r>
              <a:rPr lang="en-US" sz="2400" b="1" dirty="0"/>
              <a:t>Financial Markets</a:t>
            </a:r>
            <a:br>
              <a:rPr lang="en-US" sz="2400" b="1" dirty="0"/>
            </a:br>
            <a:r>
              <a:rPr lang="en-US" sz="2000" dirty="0"/>
              <a:t>To buy and sell financial instruments.</a:t>
            </a:r>
            <a:endParaRPr lang="en-US" sz="2400" dirty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 startAt="4"/>
              <a:defRPr/>
            </a:pPr>
            <a:r>
              <a:rPr lang="en-US" sz="2400" b="1" dirty="0"/>
              <a:t>Financial Institutions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dirty="0"/>
              <a:t>	</a:t>
            </a:r>
            <a:r>
              <a:rPr lang="en-US" sz="2000" dirty="0"/>
              <a:t>To provide access to financial markets, collect information &amp; provide services.</a:t>
            </a:r>
            <a:endParaRPr lang="en-US" sz="2400" dirty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 startAt="5"/>
              <a:defRPr/>
            </a:pPr>
            <a:r>
              <a:rPr lang="en-US" sz="2400" b="1" dirty="0"/>
              <a:t>Regulatory Agencies</a:t>
            </a:r>
          </a:p>
          <a:p>
            <a:pPr marL="609600" indent="-609600" eaLnBrk="1" hangingPunct="1">
              <a:lnSpc>
                <a:spcPct val="50000"/>
              </a:lnSpc>
              <a:buFontTx/>
              <a:buNone/>
              <a:defRPr/>
            </a:pPr>
            <a:r>
              <a:rPr lang="en-US" sz="2400" b="1" dirty="0"/>
              <a:t>	</a:t>
            </a:r>
            <a:r>
              <a:rPr lang="en-US" sz="2000" dirty="0"/>
              <a:t>To provide oversight for financial system.</a:t>
            </a:r>
            <a:endParaRPr lang="en-US" sz="2400" b="1" dirty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 startAt="6"/>
              <a:defRPr/>
            </a:pPr>
            <a:r>
              <a:rPr lang="en-US" sz="2400" b="1" dirty="0"/>
              <a:t>Central Banks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dirty="0"/>
              <a:t>	</a:t>
            </a:r>
            <a:r>
              <a:rPr lang="en-US" sz="2000" dirty="0"/>
              <a:t>To monitor financial Institutions and stabilize the economy.</a:t>
            </a:r>
            <a:endParaRPr lang="en-US" sz="10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 </a:t>
            </a:r>
            <a:endParaRPr lang="en-US" sz="9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4</a:t>
            </a:fld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466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Six Parts of the Financial System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en-US" b="1" dirty="0"/>
              <a:t>Money</a:t>
            </a:r>
          </a:p>
          <a:p>
            <a:pPr marL="990600" lvl="1" indent="-533400" eaLnBrk="1" hangingPunct="1"/>
            <a:r>
              <a:rPr lang="en-US" altLang="en-US" dirty="0">
                <a:ea typeface="ＭＳ Ｐゴシック" charset="-128"/>
              </a:rPr>
              <a:t>Money has changed from gold/silver coins to paper currency to electronic funds.</a:t>
            </a:r>
          </a:p>
          <a:p>
            <a:pPr marL="990600" lvl="1" indent="-533400" eaLnBrk="1" hangingPunct="1"/>
            <a:r>
              <a:rPr lang="en-US" altLang="en-US" dirty="0">
                <a:ea typeface="ＭＳ Ｐゴシック" charset="-128"/>
              </a:rPr>
              <a:t>Cash can be obtained from an ATM any where in the world.</a:t>
            </a:r>
          </a:p>
          <a:p>
            <a:pPr marL="990600" lvl="1" indent="-533400" eaLnBrk="1" hangingPunct="1"/>
            <a:r>
              <a:rPr lang="en-US" altLang="en-US" dirty="0">
                <a:ea typeface="ＭＳ Ｐゴシック" charset="-128"/>
              </a:rPr>
              <a:t>Bills are paid and transactions are checked online.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 </a:t>
            </a:r>
            <a:endParaRPr lang="en-US" sz="9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5</a:t>
            </a:fld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801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Six Parts of the Financial System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 startAt="2"/>
            </a:pPr>
            <a:r>
              <a:rPr lang="en-US" altLang="en-US" b="1" dirty="0"/>
              <a:t>Financial instruments</a:t>
            </a:r>
          </a:p>
          <a:p>
            <a:pPr marL="990600" lvl="1" indent="-533400" eaLnBrk="1" hangingPunct="1"/>
            <a:r>
              <a:rPr lang="en-US" altLang="en-US" dirty="0">
                <a:ea typeface="ＭＳ Ｐゴシック" charset="-128"/>
              </a:rPr>
              <a:t>Transfers resources from savers to investors.</a:t>
            </a:r>
          </a:p>
          <a:p>
            <a:pPr marL="990600" lvl="1" indent="-533400" eaLnBrk="1" hangingPunct="1"/>
            <a:r>
              <a:rPr lang="en-US" altLang="en-US" dirty="0">
                <a:ea typeface="ＭＳ Ｐゴシック" charset="-128"/>
              </a:rPr>
              <a:t>Buying and selling individual stocks used to be only for the wealthy.</a:t>
            </a:r>
          </a:p>
          <a:p>
            <a:pPr marL="990600" lvl="1" indent="-533400" eaLnBrk="1" hangingPunct="1"/>
            <a:r>
              <a:rPr lang="en-US" altLang="en-US" dirty="0">
                <a:ea typeface="ＭＳ Ｐゴシック" charset="-128"/>
              </a:rPr>
              <a:t>Today we have mutual funds and other stocks available through banks or online.</a:t>
            </a:r>
          </a:p>
          <a:p>
            <a:pPr marL="990600" lvl="1" indent="-533400" eaLnBrk="1" hangingPunct="1"/>
            <a:r>
              <a:rPr lang="en-US" altLang="en-US" dirty="0">
                <a:ea typeface="ＭＳ Ｐゴシック" charset="-128"/>
              </a:rPr>
              <a:t>Putting together a portfolio is open to everyone.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6</a:t>
            </a:fld>
            <a:endParaRPr lang="en-US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76400" y="6545647"/>
            <a:ext cx="6019800" cy="349250"/>
          </a:xfrm>
        </p:spPr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632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Six Parts of the Financial System</a:t>
            </a:r>
          </a:p>
        </p:txBody>
      </p:sp>
      <p:sp>
        <p:nvSpPr>
          <p:cNvPr id="8196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62000" y="1447800"/>
            <a:ext cx="7772400" cy="4953000"/>
          </a:xfrm>
        </p:spPr>
        <p:txBody>
          <a:bodyPr>
            <a:normAutofit lnSpcReduction="10000"/>
          </a:bodyPr>
          <a:lstStyle/>
          <a:p>
            <a:pPr marL="533400" indent="-533400" eaLnBrk="1" hangingPunct="1">
              <a:buFontTx/>
              <a:buAutoNum type="arabicPeriod" startAt="3"/>
            </a:pPr>
            <a:r>
              <a:rPr lang="en-US" altLang="en-US" b="1" dirty="0"/>
              <a:t>Financial Markets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Allow the buying and selling of financial instruments easily.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Went from being in coffee houses </a:t>
            </a:r>
            <a:r>
              <a:rPr lang="en-US" altLang="en-US" dirty="0" smtClean="0">
                <a:ea typeface="ＭＳ Ｐゴシック" charset="-128"/>
              </a:rPr>
              <a:t>to </a:t>
            </a:r>
            <a:r>
              <a:rPr lang="en-US" altLang="en-US" dirty="0">
                <a:ea typeface="ＭＳ Ｐゴシック" charset="-128"/>
              </a:rPr>
              <a:t>well organized markets like the New York Stock Exchange.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Now transactions are mostly handled by electronic markets.</a:t>
            </a:r>
          </a:p>
          <a:p>
            <a:pPr marL="1371600" lvl="2" indent="-457200" eaLnBrk="1" hangingPunct="1"/>
            <a:r>
              <a:rPr lang="en-US" altLang="en-US" dirty="0">
                <a:ea typeface="ＭＳ Ｐゴシック" charset="-128"/>
              </a:rPr>
              <a:t>This has reduced the cost of processing financial transactions making the way for a much broader array of financial instruments available.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7</a:t>
            </a:fld>
            <a:endParaRPr lang="en-US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0200" y="6508750"/>
            <a:ext cx="6019800" cy="349250"/>
          </a:xfrm>
        </p:spPr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437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Six Parts of the Financial System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47800"/>
            <a:ext cx="7696200" cy="4648200"/>
          </a:xfrm>
        </p:spPr>
        <p:txBody>
          <a:bodyPr/>
          <a:lstStyle/>
          <a:p>
            <a:pPr marL="609600" indent="-609600" eaLnBrk="1" hangingPunct="1">
              <a:buFontTx/>
              <a:buAutoNum type="arabicPeriod" startAt="4"/>
            </a:pPr>
            <a:r>
              <a:rPr lang="en-US" altLang="en-US" b="1" dirty="0"/>
              <a:t>Financial Institutions</a:t>
            </a:r>
          </a:p>
          <a:p>
            <a:pPr marL="990600" lvl="1" indent="-533400" eaLnBrk="1" hangingPunct="1"/>
            <a:r>
              <a:rPr lang="en-US" altLang="en-US" dirty="0">
                <a:ea typeface="ＭＳ Ｐゴシック" charset="-128"/>
              </a:rPr>
              <a:t>Provide all the services of the financial system like providing access to financial markets and gathering information.</a:t>
            </a:r>
          </a:p>
          <a:p>
            <a:pPr marL="990600" lvl="1" indent="-533400" eaLnBrk="1" hangingPunct="1"/>
            <a:r>
              <a:rPr lang="en-US" altLang="en-US" dirty="0">
                <a:ea typeface="ＭＳ Ｐゴシック" charset="-128"/>
              </a:rPr>
              <a:t>Banks began as vaults, developed into institutions that accepted deposits and gave loans, and evolved to today’s financial supermarket.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 </a:t>
            </a:r>
            <a:endParaRPr lang="en-US" sz="9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8</a:t>
            </a:fld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300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Six Parts of the Financial System</a:t>
            </a:r>
          </a:p>
        </p:txBody>
      </p:sp>
      <p:sp>
        <p:nvSpPr>
          <p:cNvPr id="10244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14400" y="1447800"/>
            <a:ext cx="7620000" cy="4876800"/>
          </a:xfrm>
        </p:spPr>
        <p:txBody>
          <a:bodyPr>
            <a:normAutofit fontScale="92500"/>
          </a:bodyPr>
          <a:lstStyle/>
          <a:p>
            <a:pPr marL="533400" indent="-533400" eaLnBrk="1" hangingPunct="1">
              <a:buFontTx/>
              <a:buAutoNum type="arabicPeriod" startAt="5"/>
            </a:pPr>
            <a:r>
              <a:rPr lang="en-US" altLang="en-US" b="1" dirty="0"/>
              <a:t>Government regulatory agencies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Make sure the elements of the financial system operate safely and reliably.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Government regulatory agencies were introduced by federal government after the Great Depression.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They provide wide-ranging financial regulation, rules, and supervision; and examine the systems a bank uses to manage its risk.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The 2007-2009 financial crises has led governments to greater </a:t>
            </a:r>
            <a:r>
              <a:rPr lang="en-US" altLang="en-US" dirty="0" smtClean="0">
                <a:ea typeface="ＭＳ Ｐゴシック" charset="-128"/>
              </a:rPr>
              <a:t>regulation</a:t>
            </a:r>
            <a:endParaRPr lang="en-US" altLang="en-US" dirty="0">
              <a:ea typeface="ＭＳ Ｐゴシック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 </a:t>
            </a:r>
            <a:endParaRPr lang="en-US" sz="9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9</a:t>
            </a:fld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64474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ecchetti 6e PowerPoint Template.potx" id="{EA56CC5F-2888-44DC-9157-818928E3FCE0}" vid="{64A47232-9E85-4B09-B311-C34F182B2D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Cecchetti 6e PowerPoint Template</Template>
  <TotalTime>1526</TotalTime>
  <Words>1208</Words>
  <Application>Microsoft Office PowerPoint</Application>
  <PresentationFormat>Ekran Gösterisi (4:3)</PresentationFormat>
  <Paragraphs>170</Paragraphs>
  <Slides>21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21</vt:i4>
      </vt:variant>
    </vt:vector>
  </HeadingPairs>
  <TitlesOfParts>
    <vt:vector size="23" baseType="lpstr">
      <vt:lpstr>1_Office Theme</vt:lpstr>
      <vt:lpstr>Office Theme</vt:lpstr>
      <vt:lpstr>Chapter 1</vt:lpstr>
      <vt:lpstr>Learning Objectives</vt:lpstr>
      <vt:lpstr>Introduction</vt:lpstr>
      <vt:lpstr>Six Parts of the Financial System</vt:lpstr>
      <vt:lpstr>Six Parts of the Financial System</vt:lpstr>
      <vt:lpstr>Six Parts of the Financial System</vt:lpstr>
      <vt:lpstr>Six Parts of the Financial System</vt:lpstr>
      <vt:lpstr>Six Parts of the Financial System</vt:lpstr>
      <vt:lpstr>Six Parts of the Financial System</vt:lpstr>
      <vt:lpstr>Six Parts of the Financial System</vt:lpstr>
      <vt:lpstr>Five Core Principles of  Money and Banking</vt:lpstr>
      <vt:lpstr>Five Core Principles of  Money and Banking</vt:lpstr>
      <vt:lpstr>Five Core Principles of  Money and Banking</vt:lpstr>
      <vt:lpstr>Five Core Principles of  Money and Banking</vt:lpstr>
      <vt:lpstr>Five Core Principles of  Money and Banking</vt:lpstr>
      <vt:lpstr>Five Core Principles of  Money and Banking</vt:lpstr>
      <vt:lpstr>Special Features of This Book</vt:lpstr>
      <vt:lpstr>Special Features of This Book</vt:lpstr>
      <vt:lpstr>Special Features of This Book</vt:lpstr>
      <vt:lpstr>PowerPoint Sunusu</vt:lpstr>
      <vt:lpstr>Sources of Economic and Financial News and Data</vt:lpstr>
    </vt:vector>
  </TitlesOfParts>
  <Company>The McGraw-Hill Companies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creator>Tori Knight</dc:creator>
  <cp:lastModifiedBy>Aysegul KURTULGAN</cp:lastModifiedBy>
  <cp:revision>8</cp:revision>
  <dcterms:created xsi:type="dcterms:W3CDTF">2020-04-28T00:39:50Z</dcterms:created>
  <dcterms:modified xsi:type="dcterms:W3CDTF">2024-10-01T07:58:09Z</dcterms:modified>
</cp:coreProperties>
</file>