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363" r:id="rId3"/>
    <p:sldId id="478" r:id="rId4"/>
    <p:sldId id="479" r:id="rId5"/>
    <p:sldId id="480" r:id="rId6"/>
    <p:sldId id="481" r:id="rId7"/>
    <p:sldId id="482" r:id="rId8"/>
    <p:sldId id="483" r:id="rId9"/>
    <p:sldId id="490" r:id="rId10"/>
    <p:sldId id="484" r:id="rId11"/>
    <p:sldId id="485" r:id="rId12"/>
    <p:sldId id="486" r:id="rId13"/>
    <p:sldId id="477" r:id="rId14"/>
    <p:sldId id="476" r:id="rId15"/>
    <p:sldId id="487" r:id="rId16"/>
    <p:sldId id="452" r:id="rId17"/>
    <p:sldId id="427" r:id="rId18"/>
    <p:sldId id="488" r:id="rId19"/>
    <p:sldId id="489" r:id="rId20"/>
    <p:sldId id="453" r:id="rId21"/>
    <p:sldId id="454" r:id="rId22"/>
  </p:sldIdLst>
  <p:sldSz cx="12192000" cy="6858000"/>
  <p:notesSz cx="6858000" cy="9144000"/>
  <p:custDataLst>
    <p:tags r:id="rId24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4D4D4D"/>
    <a:srgbClr val="B92D14"/>
    <a:srgbClr val="35759D"/>
    <a:srgbClr val="35B19D"/>
    <a:srgbClr val="20A6C6"/>
    <a:srgbClr val="DEDEDE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12536" autoAdjust="0"/>
    <p:restoredTop sz="95596" autoAdjust="0"/>
  </p:normalViewPr>
  <p:slideViewPr>
    <p:cSldViewPr>
      <p:cViewPr varScale="1">
        <p:scale>
          <a:sx n="116" d="100"/>
          <a:sy n="116" d="100"/>
        </p:scale>
        <p:origin x="-144" y="-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C055AE-08D9-4595-A4B7-63FBCE78E1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4233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552775-C23C-41A2-87B5-B589D66EBBE2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44330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1664B0-0505-474A-BAC3-FE5B9C6BFA37}" type="slidenum">
              <a:rPr lang="en-US"/>
              <a:pPr/>
              <a:t>10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27589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1664B0-0505-474A-BAC3-FE5B9C6BFA37}" type="slidenum">
              <a:rPr lang="en-US"/>
              <a:pPr/>
              <a:t>11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59526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1664B0-0505-474A-BAC3-FE5B9C6BFA37}" type="slidenum">
              <a:rPr lang="en-US"/>
              <a:pPr/>
              <a:t>12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38019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1664B0-0505-474A-BAC3-FE5B9C6BFA37}" type="slidenum">
              <a:rPr lang="en-US"/>
              <a:pPr/>
              <a:t>13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15335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1664B0-0505-474A-BAC3-FE5B9C6BFA37}" type="slidenum">
              <a:rPr lang="en-US"/>
              <a:pPr/>
              <a:t>14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08878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1664B0-0505-474A-BAC3-FE5B9C6BFA37}" type="slidenum">
              <a:rPr lang="en-US"/>
              <a:pPr/>
              <a:t>15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75268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1664B0-0505-474A-BAC3-FE5B9C6BFA37}" type="slidenum">
              <a:rPr lang="en-US"/>
              <a:pPr/>
              <a:t>16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40523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1664B0-0505-474A-BAC3-FE5B9C6BFA37}" type="slidenum">
              <a:rPr lang="en-US"/>
              <a:pPr/>
              <a:t>17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63259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1664B0-0505-474A-BAC3-FE5B9C6BFA37}" type="slidenum">
              <a:rPr lang="en-US"/>
              <a:pPr/>
              <a:t>18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91933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1664B0-0505-474A-BAC3-FE5B9C6BFA37}" type="slidenum">
              <a:rPr lang="en-US"/>
              <a:pPr/>
              <a:t>19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8449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1664B0-0505-474A-BAC3-FE5B9C6BFA37}" type="slidenum">
              <a:rPr lang="en-US"/>
              <a:pPr/>
              <a:t>2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28743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1664B0-0505-474A-BAC3-FE5B9C6BFA37}" type="slidenum">
              <a:rPr lang="en-US"/>
              <a:pPr/>
              <a:t>20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26180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1664B0-0505-474A-BAC3-FE5B9C6BFA37}" type="slidenum">
              <a:rPr lang="en-US"/>
              <a:pPr/>
              <a:t>21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2604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1664B0-0505-474A-BAC3-FE5B9C6BFA37}" type="slidenum">
              <a:rPr lang="en-US"/>
              <a:pPr/>
              <a:t>3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6449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1664B0-0505-474A-BAC3-FE5B9C6BFA37}" type="slidenum">
              <a:rPr lang="en-US"/>
              <a:pPr/>
              <a:t>4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4549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1664B0-0505-474A-BAC3-FE5B9C6BFA37}" type="slidenum">
              <a:rPr lang="en-US"/>
              <a:pPr/>
              <a:t>5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3167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1664B0-0505-474A-BAC3-FE5B9C6BFA37}" type="slidenum">
              <a:rPr lang="en-US"/>
              <a:pPr/>
              <a:t>6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8969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1664B0-0505-474A-BAC3-FE5B9C6BFA37}" type="slidenum">
              <a:rPr lang="en-US"/>
              <a:pPr/>
              <a:t>7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4386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1664B0-0505-474A-BAC3-FE5B9C6BFA37}" type="slidenum">
              <a:rPr lang="en-US"/>
              <a:pPr/>
              <a:t>8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97673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1664B0-0505-474A-BAC3-FE5B9C6BFA37}" type="slidenum">
              <a:rPr lang="en-US"/>
              <a:pPr/>
              <a:t>9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5940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0244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4347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3008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0402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5137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12/21/2017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713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12/21/2017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9056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12/21/2017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6613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12/21/2017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265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12/21/2017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8654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12/21/2017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4638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pPr/>
              <a:t>12/21/2017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3566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Microsoft_Office_Excel_97-2003__al__ma_Sayfas_1.xls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51384" y="2780928"/>
            <a:ext cx="3744416" cy="1162050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 algn="ctr"/>
            <a:r>
              <a:rPr lang="tr-TR" sz="4400" b="1" dirty="0" smtClean="0"/>
              <a:t>Nakliyat Sigortası</a:t>
            </a:r>
            <a:endParaRPr lang="ru-RU" sz="4400" b="1" dirty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911424" y="4149080"/>
            <a:ext cx="3316238" cy="476250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tr-TR" sz="1400" dirty="0"/>
              <a:t>Hazırlayan: </a:t>
            </a:r>
            <a:r>
              <a:rPr lang="tr-TR" sz="1400" dirty="0" err="1"/>
              <a:t>Doç.Dr.Metin</a:t>
            </a:r>
            <a:r>
              <a:rPr lang="tr-TR" sz="1400" dirty="0"/>
              <a:t> COŞKUN</a:t>
            </a:r>
            <a:endParaRPr lang="ru-RU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344" y="3363118"/>
            <a:ext cx="2304256" cy="715963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Emtia (Mal) Nakliyat Sigortası</a:t>
            </a:r>
            <a:endParaRPr lang="en-US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68243378"/>
              </p:ext>
            </p:extLst>
          </p:nvPr>
        </p:nvGraphicFramePr>
        <p:xfrm>
          <a:off x="2927648" y="0"/>
          <a:ext cx="9144000" cy="6858000"/>
        </p:xfrm>
        <a:graphic>
          <a:graphicData uri="http://schemas.openxmlformats.org/presentationml/2006/ole">
            <p:oleObj spid="_x0000_s1029" name="Photo Editor Photo" r:id="rId5" imgW="6095238" imgH="4133333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13348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17032"/>
            <a:ext cx="2304256" cy="715963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Emtia (Mal) Nakliyat Sigortası Poliçe Türleri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7 Metin kutusu"/>
          <p:cNvSpPr txBox="1">
            <a:spLocks noGrp="1" noChangeArrowheads="1"/>
          </p:cNvSpPr>
          <p:nvPr>
            <p:ph idx="1"/>
          </p:nvPr>
        </p:nvSpPr>
        <p:spPr bwMode="auto">
          <a:xfrm>
            <a:off x="2567608" y="404664"/>
            <a:ext cx="9217024" cy="5255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indent="-457200" algn="just">
              <a:buAutoNum type="arabicPeriod"/>
              <a:defRPr/>
            </a:pPr>
            <a:r>
              <a:rPr lang="tr-TR" sz="2200" dirty="0" smtClean="0">
                <a:solidFill>
                  <a:srgbClr val="0070C0"/>
                </a:solidFill>
              </a:rPr>
              <a:t>Direkt Kati Poliçe</a:t>
            </a:r>
          </a:p>
          <a:p>
            <a:pPr marL="457200" indent="-457200" algn="just">
              <a:buAutoNum type="arabicPeriod"/>
              <a:defRPr/>
            </a:pPr>
            <a:r>
              <a:rPr lang="tr-TR" sz="2200" dirty="0" err="1" smtClean="0">
                <a:solidFill>
                  <a:srgbClr val="0070C0"/>
                </a:solidFill>
              </a:rPr>
              <a:t>Flotan</a:t>
            </a:r>
            <a:r>
              <a:rPr lang="tr-TR" sz="2200" dirty="0" smtClean="0">
                <a:solidFill>
                  <a:srgbClr val="0070C0"/>
                </a:solidFill>
              </a:rPr>
              <a:t> Poliçe</a:t>
            </a:r>
          </a:p>
          <a:p>
            <a:pPr marL="457200" indent="-457200" algn="just">
              <a:buAutoNum type="arabicPeriod"/>
              <a:defRPr/>
            </a:pPr>
            <a:r>
              <a:rPr lang="tr-TR" sz="2200" dirty="0" smtClean="0">
                <a:solidFill>
                  <a:srgbClr val="0070C0"/>
                </a:solidFill>
              </a:rPr>
              <a:t>Abonman Sözleşmesi</a:t>
            </a:r>
          </a:p>
          <a:p>
            <a:pPr marL="457200" indent="-457200" algn="just">
              <a:buAutoNum type="arabicPeriod"/>
              <a:defRPr/>
            </a:pPr>
            <a:endParaRPr lang="tr-TR" sz="2200" dirty="0">
              <a:solidFill>
                <a:srgbClr val="0070C0"/>
              </a:solidFill>
            </a:endParaRPr>
          </a:p>
          <a:p>
            <a:pPr marL="0" indent="0" algn="just">
              <a:buNone/>
              <a:defRPr/>
            </a:pPr>
            <a:r>
              <a:rPr lang="tr-TR" sz="2200" dirty="0" smtClean="0">
                <a:solidFill>
                  <a:srgbClr val="0070C0"/>
                </a:solidFill>
              </a:rPr>
              <a:t>Emtia </a:t>
            </a:r>
            <a:r>
              <a:rPr lang="tr-TR" sz="2200" dirty="0">
                <a:solidFill>
                  <a:srgbClr val="0070C0"/>
                </a:solidFill>
              </a:rPr>
              <a:t>Sigortası poliçelerinde yer alması gereken hususlar yükleme tarihinden </a:t>
            </a:r>
            <a:r>
              <a:rPr lang="tr-TR" sz="2200" dirty="0" smtClean="0">
                <a:solidFill>
                  <a:srgbClr val="0070C0"/>
                </a:solidFill>
              </a:rPr>
              <a:t>önce biliniyorsa; DİREKT KATİ POLİÇE,</a:t>
            </a:r>
          </a:p>
          <a:p>
            <a:pPr marL="0" indent="0" algn="just">
              <a:buNone/>
              <a:defRPr/>
            </a:pPr>
            <a:r>
              <a:rPr lang="tr-TR" sz="2200" dirty="0">
                <a:solidFill>
                  <a:srgbClr val="0070C0"/>
                </a:solidFill>
              </a:rPr>
              <a:t/>
            </a:r>
            <a:br>
              <a:rPr lang="tr-TR" sz="2200" dirty="0">
                <a:solidFill>
                  <a:srgbClr val="0070C0"/>
                </a:solidFill>
              </a:rPr>
            </a:br>
            <a:r>
              <a:rPr lang="tr-TR" sz="2200" dirty="0">
                <a:solidFill>
                  <a:srgbClr val="0070C0"/>
                </a:solidFill>
              </a:rPr>
              <a:t>Poliçede yer alması gereken hususlar ancak yükleme tarihinden sonra öğrenilebiliyorsa, </a:t>
            </a:r>
            <a:r>
              <a:rPr lang="tr-TR" sz="2200" dirty="0" smtClean="0">
                <a:solidFill>
                  <a:srgbClr val="0070C0"/>
                </a:solidFill>
              </a:rPr>
              <a:t>emtianın </a:t>
            </a:r>
            <a:r>
              <a:rPr lang="tr-TR" sz="2200" dirty="0">
                <a:solidFill>
                  <a:srgbClr val="0070C0"/>
                </a:solidFill>
              </a:rPr>
              <a:t>yüklemeden itibaren teminat altına alınabilmesini sağlamak için</a:t>
            </a:r>
            <a:r>
              <a:rPr lang="tr-TR" sz="2200" dirty="0" smtClean="0">
                <a:solidFill>
                  <a:srgbClr val="0070C0"/>
                </a:solidFill>
              </a:rPr>
              <a:t>; FLOTAN POLİÇE,</a:t>
            </a:r>
          </a:p>
          <a:p>
            <a:pPr marL="0" indent="0" algn="just">
              <a:buNone/>
              <a:defRPr/>
            </a:pPr>
            <a:endParaRPr lang="tr-TR" sz="2200" dirty="0">
              <a:solidFill>
                <a:srgbClr val="0070C0"/>
              </a:solidFill>
            </a:endParaRPr>
          </a:p>
          <a:p>
            <a:pPr marL="0" indent="0" algn="just">
              <a:buNone/>
              <a:defRPr/>
            </a:pPr>
            <a:r>
              <a:rPr lang="tr-TR" sz="2200" dirty="0">
                <a:solidFill>
                  <a:srgbClr val="0070C0"/>
                </a:solidFill>
              </a:rPr>
              <a:t>Bir yıl içinde yapılacak bütün taşımalar için uygulanacak   fiyat ve şartları, sigortalı ile sigortacının </a:t>
            </a:r>
            <a:r>
              <a:rPr lang="tr-TR" sz="2200" dirty="0" smtClean="0">
                <a:solidFill>
                  <a:srgbClr val="0070C0"/>
                </a:solidFill>
              </a:rPr>
              <a:t>yükümlülükleri önceden belirlenerek ABONMAN POLİÇE düzenlenir.</a:t>
            </a:r>
            <a:endParaRPr lang="tr-TR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4005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17032"/>
            <a:ext cx="2304256" cy="715963"/>
          </a:xfrm>
        </p:spPr>
        <p:txBody>
          <a:bodyPr>
            <a:no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Emtia (Mal) Nakliyat Sigortalarında Fiyatlandırmayı Etkileyen Unsurlar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7 Metin kutusu"/>
          <p:cNvSpPr txBox="1">
            <a:spLocks noGrp="1" noChangeArrowheads="1"/>
          </p:cNvSpPr>
          <p:nvPr>
            <p:ph idx="1"/>
          </p:nvPr>
        </p:nvSpPr>
        <p:spPr bwMode="auto">
          <a:xfrm>
            <a:off x="2567608" y="1268760"/>
            <a:ext cx="9217024" cy="4037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>
              <a:buNone/>
              <a:defRPr/>
            </a:pPr>
            <a:r>
              <a:rPr lang="tr-TR" sz="2200" dirty="0" smtClean="0">
                <a:solidFill>
                  <a:srgbClr val="0070C0"/>
                </a:solidFill>
              </a:rPr>
              <a:t>1. Malın </a:t>
            </a:r>
            <a:r>
              <a:rPr lang="tr-TR" sz="2200" dirty="0">
                <a:solidFill>
                  <a:srgbClr val="0070C0"/>
                </a:solidFill>
              </a:rPr>
              <a:t>cinsi (A, B,C Grubu mallar),  taşıma biçimi,</a:t>
            </a:r>
          </a:p>
          <a:p>
            <a:pPr marL="0" indent="0" algn="just">
              <a:buNone/>
              <a:defRPr/>
            </a:pPr>
            <a:r>
              <a:rPr lang="tr-TR" sz="2200" dirty="0" smtClean="0">
                <a:solidFill>
                  <a:srgbClr val="0070C0"/>
                </a:solidFill>
              </a:rPr>
              <a:t>2. Ambalajın </a:t>
            </a:r>
            <a:r>
              <a:rPr lang="tr-TR" sz="2200" dirty="0">
                <a:solidFill>
                  <a:srgbClr val="0070C0"/>
                </a:solidFill>
              </a:rPr>
              <a:t>türü (ambalajlı, dökme)</a:t>
            </a:r>
          </a:p>
          <a:p>
            <a:pPr marL="0" indent="0" algn="just">
              <a:buNone/>
              <a:defRPr/>
            </a:pPr>
            <a:r>
              <a:rPr lang="tr-TR" sz="2200" dirty="0" smtClean="0">
                <a:solidFill>
                  <a:srgbClr val="0070C0"/>
                </a:solidFill>
              </a:rPr>
              <a:t>3. Sefer </a:t>
            </a:r>
            <a:r>
              <a:rPr lang="tr-TR" sz="2200" dirty="0">
                <a:solidFill>
                  <a:srgbClr val="0070C0"/>
                </a:solidFill>
              </a:rPr>
              <a:t>(yurtiçi-yurtdışı, aktarma, </a:t>
            </a:r>
            <a:r>
              <a:rPr lang="tr-TR" sz="2200" dirty="0" smtClean="0">
                <a:solidFill>
                  <a:srgbClr val="0070C0"/>
                </a:solidFill>
              </a:rPr>
              <a:t>başlangıç-bitiş sevkiyatı</a:t>
            </a:r>
            <a:r>
              <a:rPr lang="tr-TR" sz="2200" dirty="0">
                <a:solidFill>
                  <a:srgbClr val="0070C0"/>
                </a:solidFill>
              </a:rPr>
              <a:t>)</a:t>
            </a:r>
          </a:p>
          <a:p>
            <a:pPr marL="0" indent="0" algn="just">
              <a:buNone/>
              <a:defRPr/>
            </a:pPr>
            <a:r>
              <a:rPr lang="tr-TR" sz="2200" dirty="0" smtClean="0">
                <a:solidFill>
                  <a:srgbClr val="0070C0"/>
                </a:solidFill>
              </a:rPr>
              <a:t>4. Nakil </a:t>
            </a:r>
            <a:r>
              <a:rPr lang="tr-TR" sz="2200" dirty="0">
                <a:solidFill>
                  <a:srgbClr val="0070C0"/>
                </a:solidFill>
              </a:rPr>
              <a:t>aracı (kamyon ise açık/ kapalı </a:t>
            </a:r>
            <a:r>
              <a:rPr lang="tr-TR" sz="2200" dirty="0" smtClean="0">
                <a:solidFill>
                  <a:srgbClr val="0070C0"/>
                </a:solidFill>
              </a:rPr>
              <a:t>olması, </a:t>
            </a:r>
            <a:r>
              <a:rPr lang="tr-TR" sz="2200" dirty="0">
                <a:solidFill>
                  <a:srgbClr val="0070C0"/>
                </a:solidFill>
              </a:rPr>
              <a:t>gemi ise  </a:t>
            </a:r>
            <a:r>
              <a:rPr lang="tr-TR" sz="2200" dirty="0" smtClean="0">
                <a:solidFill>
                  <a:srgbClr val="0070C0"/>
                </a:solidFill>
              </a:rPr>
              <a:t>geminin </a:t>
            </a:r>
            <a:r>
              <a:rPr lang="tr-TR" sz="2200" dirty="0">
                <a:solidFill>
                  <a:srgbClr val="0070C0"/>
                </a:solidFill>
              </a:rPr>
              <a:t>yaşı)</a:t>
            </a:r>
          </a:p>
          <a:p>
            <a:pPr marL="0" indent="0" algn="just">
              <a:buNone/>
              <a:defRPr/>
            </a:pPr>
            <a:r>
              <a:rPr lang="tr-TR" sz="2200" dirty="0" smtClean="0">
                <a:solidFill>
                  <a:srgbClr val="0070C0"/>
                </a:solidFill>
              </a:rPr>
              <a:t>5. Teminatın kapsamı</a:t>
            </a:r>
          </a:p>
          <a:p>
            <a:pPr marL="0" indent="0" algn="just">
              <a:buNone/>
              <a:defRPr/>
            </a:pPr>
            <a:r>
              <a:rPr lang="tr-TR" sz="2200" dirty="0" smtClean="0">
                <a:solidFill>
                  <a:srgbClr val="0070C0"/>
                </a:solidFill>
              </a:rPr>
              <a:t>6. Açık </a:t>
            </a:r>
            <a:r>
              <a:rPr lang="tr-TR" sz="2200" dirty="0">
                <a:solidFill>
                  <a:srgbClr val="0070C0"/>
                </a:solidFill>
              </a:rPr>
              <a:t>kasa veya üzeri branda ile örtülmüş kamyonlarla yapılacak her türlü </a:t>
            </a:r>
            <a:r>
              <a:rPr lang="tr-TR" sz="2200" dirty="0" smtClean="0">
                <a:solidFill>
                  <a:srgbClr val="0070C0"/>
                </a:solidFill>
              </a:rPr>
              <a:t>emtia </a:t>
            </a:r>
            <a:r>
              <a:rPr lang="tr-TR" sz="2200" dirty="0">
                <a:solidFill>
                  <a:srgbClr val="0070C0"/>
                </a:solidFill>
              </a:rPr>
              <a:t>sevkiyatları</a:t>
            </a:r>
          </a:p>
          <a:p>
            <a:pPr marL="0" indent="0" algn="just">
              <a:buNone/>
              <a:defRPr/>
            </a:pPr>
            <a:r>
              <a:rPr lang="tr-TR" sz="2200" dirty="0" smtClean="0">
                <a:solidFill>
                  <a:srgbClr val="0070C0"/>
                </a:solidFill>
              </a:rPr>
              <a:t>7. Abonman </a:t>
            </a:r>
            <a:r>
              <a:rPr lang="tr-TR" sz="2200" dirty="0">
                <a:solidFill>
                  <a:srgbClr val="0070C0"/>
                </a:solidFill>
              </a:rPr>
              <a:t>ve </a:t>
            </a:r>
            <a:r>
              <a:rPr lang="tr-TR" sz="2200" dirty="0" err="1">
                <a:solidFill>
                  <a:srgbClr val="0070C0"/>
                </a:solidFill>
              </a:rPr>
              <a:t>flotan</a:t>
            </a:r>
            <a:r>
              <a:rPr lang="tr-TR" sz="2200" dirty="0">
                <a:solidFill>
                  <a:srgbClr val="0070C0"/>
                </a:solidFill>
              </a:rPr>
              <a:t> dışındaki poliçelerde yükleme tarihinden sonraki bir tarihte teklifte bulunan sevkiyatlar</a:t>
            </a:r>
          </a:p>
          <a:p>
            <a:pPr marL="0" indent="0" algn="just">
              <a:buNone/>
              <a:defRPr/>
            </a:pPr>
            <a:endParaRPr lang="tr-TR" sz="2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6380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344" y="3363118"/>
            <a:ext cx="2232248" cy="715963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Kıymet Sigortası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7 Metin kutusu"/>
          <p:cNvSpPr txBox="1">
            <a:spLocks noGrp="1" noChangeArrowheads="1"/>
          </p:cNvSpPr>
          <p:nvPr>
            <p:ph idx="1"/>
          </p:nvPr>
        </p:nvSpPr>
        <p:spPr bwMode="auto">
          <a:xfrm>
            <a:off x="2639616" y="404664"/>
            <a:ext cx="9217024" cy="642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>
              <a:buNone/>
              <a:defRPr/>
            </a:pPr>
            <a:r>
              <a:rPr lang="tr-TR" sz="2800" dirty="0">
                <a:solidFill>
                  <a:srgbClr val="0070C0"/>
                </a:solidFill>
              </a:rPr>
              <a:t>Gerçek ve tüzel </a:t>
            </a:r>
            <a:r>
              <a:rPr lang="tr-TR" sz="2800" dirty="0" smtClean="0">
                <a:solidFill>
                  <a:srgbClr val="0070C0"/>
                </a:solidFill>
              </a:rPr>
              <a:t>kişilere </a:t>
            </a:r>
            <a:r>
              <a:rPr lang="tr-TR" sz="2800" dirty="0">
                <a:solidFill>
                  <a:srgbClr val="0070C0"/>
                </a:solidFill>
              </a:rPr>
              <a:t>ait nakit </a:t>
            </a:r>
            <a:r>
              <a:rPr lang="tr-TR" sz="2800" dirty="0" smtClean="0">
                <a:solidFill>
                  <a:srgbClr val="0070C0"/>
                </a:solidFill>
              </a:rPr>
              <a:t>para</a:t>
            </a:r>
            <a:r>
              <a:rPr lang="tr-TR" sz="2800" dirty="0">
                <a:solidFill>
                  <a:srgbClr val="0070C0"/>
                </a:solidFill>
              </a:rPr>
              <a:t>, külçe </a:t>
            </a:r>
            <a:r>
              <a:rPr lang="tr-TR" sz="2800" dirty="0" smtClean="0">
                <a:solidFill>
                  <a:srgbClr val="0070C0"/>
                </a:solidFill>
              </a:rPr>
              <a:t>altın </a:t>
            </a:r>
            <a:r>
              <a:rPr lang="tr-TR" sz="2800" dirty="0">
                <a:solidFill>
                  <a:srgbClr val="0070C0"/>
                </a:solidFill>
              </a:rPr>
              <a:t>ve </a:t>
            </a:r>
            <a:r>
              <a:rPr lang="tr-TR" sz="2800" dirty="0" smtClean="0">
                <a:solidFill>
                  <a:srgbClr val="0070C0"/>
                </a:solidFill>
              </a:rPr>
              <a:t>gümüş ile kıymetli evrakların (hisse </a:t>
            </a:r>
            <a:r>
              <a:rPr lang="tr-TR" sz="2800" dirty="0">
                <a:solidFill>
                  <a:srgbClr val="0070C0"/>
                </a:solidFill>
              </a:rPr>
              <a:t>senedi, tahvil, bono, çek, piyango bileti) bir yerden </a:t>
            </a:r>
            <a:r>
              <a:rPr lang="tr-TR" sz="2800" dirty="0" smtClean="0">
                <a:solidFill>
                  <a:srgbClr val="0070C0"/>
                </a:solidFill>
              </a:rPr>
              <a:t>başka </a:t>
            </a:r>
            <a:r>
              <a:rPr lang="tr-TR" sz="2800" dirty="0">
                <a:solidFill>
                  <a:srgbClr val="0070C0"/>
                </a:solidFill>
              </a:rPr>
              <a:t>bir yere </a:t>
            </a:r>
            <a:r>
              <a:rPr lang="tr-TR" sz="2800" dirty="0" smtClean="0">
                <a:solidFill>
                  <a:srgbClr val="0070C0"/>
                </a:solidFill>
              </a:rPr>
              <a:t>taşınmasına uygun nakil araçlarıyla taşınması sırasında doğabilecek silahlı gasp</a:t>
            </a:r>
            <a:r>
              <a:rPr lang="tr-TR" sz="2800" dirty="0">
                <a:solidFill>
                  <a:srgbClr val="0070C0"/>
                </a:solidFill>
              </a:rPr>
              <a:t>, soygun, </a:t>
            </a:r>
            <a:r>
              <a:rPr lang="tr-TR" sz="2800" dirty="0" smtClean="0">
                <a:solidFill>
                  <a:srgbClr val="0070C0"/>
                </a:solidFill>
              </a:rPr>
              <a:t>çalınma</a:t>
            </a:r>
            <a:r>
              <a:rPr lang="tr-TR" sz="2800" dirty="0">
                <a:solidFill>
                  <a:srgbClr val="0070C0"/>
                </a:solidFill>
              </a:rPr>
              <a:t>, </a:t>
            </a:r>
            <a:r>
              <a:rPr lang="tr-TR" sz="2800" dirty="0" smtClean="0">
                <a:solidFill>
                  <a:srgbClr val="0070C0"/>
                </a:solidFill>
              </a:rPr>
              <a:t>kaybolma, hırsızlık</a:t>
            </a:r>
            <a:r>
              <a:rPr lang="tr-TR" sz="2800" dirty="0">
                <a:solidFill>
                  <a:srgbClr val="0070C0"/>
                </a:solidFill>
              </a:rPr>
              <a:t>, </a:t>
            </a:r>
            <a:r>
              <a:rPr lang="tr-TR" sz="2800" dirty="0" smtClean="0">
                <a:solidFill>
                  <a:srgbClr val="0070C0"/>
                </a:solidFill>
              </a:rPr>
              <a:t>yangın gibi rizikoları teminat altına </a:t>
            </a:r>
            <a:r>
              <a:rPr lang="tr-TR" sz="2800" dirty="0">
                <a:solidFill>
                  <a:srgbClr val="0070C0"/>
                </a:solidFill>
              </a:rPr>
              <a:t>alan bir sigorta türüdür.</a:t>
            </a:r>
          </a:p>
          <a:p>
            <a:pPr marL="0" indent="0" algn="just">
              <a:buNone/>
              <a:defRPr/>
            </a:pPr>
            <a:r>
              <a:rPr lang="tr-TR" sz="2800" dirty="0">
                <a:solidFill>
                  <a:srgbClr val="0070C0"/>
                </a:solidFill>
              </a:rPr>
              <a:t>Teminat, </a:t>
            </a:r>
            <a:r>
              <a:rPr lang="tr-TR" sz="2800" dirty="0" smtClean="0">
                <a:solidFill>
                  <a:srgbClr val="0070C0"/>
                </a:solidFill>
              </a:rPr>
              <a:t>kıymetli evrakın nominal (yazılı) değerleri </a:t>
            </a:r>
            <a:r>
              <a:rPr lang="tr-TR" sz="2800" dirty="0">
                <a:solidFill>
                  <a:srgbClr val="0070C0"/>
                </a:solidFill>
              </a:rPr>
              <a:t>üzerinden verilir. Ancak </a:t>
            </a:r>
            <a:r>
              <a:rPr lang="tr-TR" sz="2800" dirty="0" smtClean="0">
                <a:solidFill>
                  <a:srgbClr val="0070C0"/>
                </a:solidFill>
              </a:rPr>
              <a:t>kıymetli evrakın </a:t>
            </a:r>
            <a:r>
              <a:rPr lang="tr-TR" sz="2800" dirty="0">
                <a:solidFill>
                  <a:srgbClr val="0070C0"/>
                </a:solidFill>
              </a:rPr>
              <a:t>ikame </a:t>
            </a:r>
            <a:r>
              <a:rPr lang="tr-TR" sz="2800" dirty="0" smtClean="0">
                <a:solidFill>
                  <a:srgbClr val="0070C0"/>
                </a:solidFill>
              </a:rPr>
              <a:t>imkânı olduğu </a:t>
            </a:r>
            <a:r>
              <a:rPr lang="tr-TR" sz="2800" dirty="0">
                <a:solidFill>
                  <a:srgbClr val="0070C0"/>
                </a:solidFill>
              </a:rPr>
              <a:t>takdirde ödenecek tazminat; o </a:t>
            </a:r>
            <a:r>
              <a:rPr lang="tr-TR" sz="2800" dirty="0" smtClean="0">
                <a:solidFill>
                  <a:srgbClr val="0070C0"/>
                </a:solidFill>
              </a:rPr>
              <a:t>evrakın </a:t>
            </a:r>
            <a:r>
              <a:rPr lang="tr-TR" sz="2800" dirty="0">
                <a:solidFill>
                  <a:srgbClr val="0070C0"/>
                </a:solidFill>
              </a:rPr>
              <a:t>yeniden </a:t>
            </a:r>
            <a:r>
              <a:rPr lang="tr-TR" sz="2800" dirty="0" smtClean="0">
                <a:solidFill>
                  <a:srgbClr val="0070C0"/>
                </a:solidFill>
              </a:rPr>
              <a:t>basım masrafları ile sınırlıdır. Türk lirası ve yabancı para </a:t>
            </a:r>
            <a:r>
              <a:rPr lang="tr-TR" sz="2800" dirty="0">
                <a:solidFill>
                  <a:srgbClr val="0070C0"/>
                </a:solidFill>
              </a:rPr>
              <a:t>(banknot), külçe, </a:t>
            </a:r>
            <a:r>
              <a:rPr lang="tr-TR" sz="2800" dirty="0" smtClean="0">
                <a:solidFill>
                  <a:srgbClr val="0070C0"/>
                </a:solidFill>
              </a:rPr>
              <a:t>altın</a:t>
            </a:r>
            <a:r>
              <a:rPr lang="tr-TR" sz="2800" dirty="0">
                <a:solidFill>
                  <a:srgbClr val="0070C0"/>
                </a:solidFill>
              </a:rPr>
              <a:t>, </a:t>
            </a:r>
            <a:r>
              <a:rPr lang="tr-TR" sz="2800" dirty="0" smtClean="0">
                <a:solidFill>
                  <a:srgbClr val="0070C0"/>
                </a:solidFill>
              </a:rPr>
              <a:t>gümüş, </a:t>
            </a:r>
            <a:r>
              <a:rPr lang="tr-TR" sz="2800" dirty="0">
                <a:solidFill>
                  <a:srgbClr val="0070C0"/>
                </a:solidFill>
              </a:rPr>
              <a:t>mücevherat </a:t>
            </a:r>
            <a:r>
              <a:rPr lang="tr-TR" sz="2800" dirty="0" err="1">
                <a:solidFill>
                  <a:srgbClr val="0070C0"/>
                </a:solidFill>
              </a:rPr>
              <a:t>v.b</a:t>
            </a:r>
            <a:r>
              <a:rPr lang="tr-TR" sz="2800" dirty="0">
                <a:solidFill>
                  <a:srgbClr val="0070C0"/>
                </a:solidFill>
              </a:rPr>
              <a:t>. </a:t>
            </a:r>
            <a:r>
              <a:rPr lang="tr-TR" sz="2800" dirty="0" smtClean="0">
                <a:solidFill>
                  <a:srgbClr val="0070C0"/>
                </a:solidFill>
              </a:rPr>
              <a:t>Değerli taşlar </a:t>
            </a:r>
            <a:r>
              <a:rPr lang="tr-TR" sz="2800" dirty="0">
                <a:solidFill>
                  <a:srgbClr val="0070C0"/>
                </a:solidFill>
              </a:rPr>
              <a:t>ile hisse senedi, tahvil, bono, çek, piyango bileti </a:t>
            </a:r>
            <a:r>
              <a:rPr lang="tr-TR" sz="2800" dirty="0" err="1">
                <a:solidFill>
                  <a:srgbClr val="0070C0"/>
                </a:solidFill>
              </a:rPr>
              <a:t>v.b</a:t>
            </a:r>
            <a:r>
              <a:rPr lang="tr-TR" sz="2800" dirty="0">
                <a:solidFill>
                  <a:srgbClr val="0070C0"/>
                </a:solidFill>
              </a:rPr>
              <a:t>. </a:t>
            </a:r>
            <a:r>
              <a:rPr lang="tr-TR" sz="2800" dirty="0" smtClean="0">
                <a:solidFill>
                  <a:srgbClr val="0070C0"/>
                </a:solidFill>
              </a:rPr>
              <a:t>Kıymetli kâğıtların zırhlı araç, oto</a:t>
            </a:r>
            <a:r>
              <a:rPr lang="tr-TR" sz="2800" dirty="0">
                <a:solidFill>
                  <a:srgbClr val="0070C0"/>
                </a:solidFill>
              </a:rPr>
              <a:t>, posta veya kargo ile </a:t>
            </a:r>
            <a:r>
              <a:rPr lang="tr-TR" sz="2800" dirty="0" smtClean="0">
                <a:solidFill>
                  <a:srgbClr val="0070C0"/>
                </a:solidFill>
              </a:rPr>
              <a:t>yapılacak </a:t>
            </a:r>
            <a:r>
              <a:rPr lang="tr-TR" sz="2800" dirty="0">
                <a:solidFill>
                  <a:srgbClr val="0070C0"/>
                </a:solidFill>
              </a:rPr>
              <a:t>(grup nakli</a:t>
            </a:r>
            <a:r>
              <a:rPr lang="tr-TR" sz="2800" dirty="0" smtClean="0">
                <a:solidFill>
                  <a:srgbClr val="0070C0"/>
                </a:solidFill>
              </a:rPr>
              <a:t>) </a:t>
            </a:r>
            <a:r>
              <a:rPr lang="tr-TR" sz="2800" dirty="0" err="1" smtClean="0">
                <a:solidFill>
                  <a:srgbClr val="0070C0"/>
                </a:solidFill>
              </a:rPr>
              <a:t>sevkıyatları</a:t>
            </a:r>
            <a:r>
              <a:rPr lang="tr-TR" sz="2800" dirty="0" smtClean="0">
                <a:solidFill>
                  <a:srgbClr val="0070C0"/>
                </a:solidFill>
              </a:rPr>
              <a:t> sırasında </a:t>
            </a:r>
            <a:r>
              <a:rPr lang="tr-TR" sz="2800" dirty="0">
                <a:solidFill>
                  <a:srgbClr val="0070C0"/>
                </a:solidFill>
              </a:rPr>
              <a:t>meydana </a:t>
            </a:r>
            <a:r>
              <a:rPr lang="tr-TR" sz="2800" dirty="0" smtClean="0">
                <a:solidFill>
                  <a:srgbClr val="0070C0"/>
                </a:solidFill>
              </a:rPr>
              <a:t>gelebilecek her </a:t>
            </a:r>
            <a:r>
              <a:rPr lang="tr-TR" sz="2800" dirty="0">
                <a:solidFill>
                  <a:srgbClr val="0070C0"/>
                </a:solidFill>
              </a:rPr>
              <a:t>türlü kaza, </a:t>
            </a:r>
            <a:r>
              <a:rPr lang="tr-TR" sz="2800" dirty="0" smtClean="0">
                <a:solidFill>
                  <a:srgbClr val="0070C0"/>
                </a:solidFill>
              </a:rPr>
              <a:t>yangın</a:t>
            </a:r>
            <a:r>
              <a:rPr lang="tr-TR" sz="2800" dirty="0">
                <a:solidFill>
                  <a:srgbClr val="0070C0"/>
                </a:solidFill>
              </a:rPr>
              <a:t>, </a:t>
            </a:r>
            <a:r>
              <a:rPr lang="tr-TR" sz="2800" dirty="0" smtClean="0">
                <a:solidFill>
                  <a:srgbClr val="0070C0"/>
                </a:solidFill>
              </a:rPr>
              <a:t>silahlı gasp</a:t>
            </a:r>
            <a:r>
              <a:rPr lang="tr-TR" sz="2800" dirty="0">
                <a:solidFill>
                  <a:srgbClr val="0070C0"/>
                </a:solidFill>
              </a:rPr>
              <a:t>, soygun, </a:t>
            </a:r>
            <a:r>
              <a:rPr lang="tr-TR" sz="2800" dirty="0" smtClean="0">
                <a:solidFill>
                  <a:srgbClr val="0070C0"/>
                </a:solidFill>
              </a:rPr>
              <a:t>çalınma, kaybolma vb. </a:t>
            </a:r>
            <a:r>
              <a:rPr lang="tr-TR" sz="2800" dirty="0" err="1" smtClean="0">
                <a:solidFill>
                  <a:srgbClr val="0070C0"/>
                </a:solidFill>
              </a:rPr>
              <a:t>rizikolatı</a:t>
            </a:r>
            <a:r>
              <a:rPr lang="tr-TR" sz="2800" dirty="0" smtClean="0">
                <a:solidFill>
                  <a:srgbClr val="0070C0"/>
                </a:solidFill>
              </a:rPr>
              <a:t> teminat altına alır.</a:t>
            </a:r>
            <a:endParaRPr lang="tr-T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0642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344" y="3363118"/>
            <a:ext cx="2232248" cy="715963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Tekne Sigortası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7 Metin kutusu"/>
          <p:cNvSpPr txBox="1">
            <a:spLocks noGrp="1" noChangeArrowheads="1"/>
          </p:cNvSpPr>
          <p:nvPr>
            <p:ph idx="1"/>
          </p:nvPr>
        </p:nvSpPr>
        <p:spPr bwMode="auto">
          <a:xfrm>
            <a:off x="2783632" y="1268760"/>
            <a:ext cx="9217024" cy="524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buNone/>
              <a:defRPr/>
            </a:pPr>
            <a:endParaRPr lang="tr-TR" dirty="0">
              <a:solidFill>
                <a:srgbClr val="0070C0"/>
              </a:solidFill>
            </a:endParaRPr>
          </a:p>
          <a:p>
            <a:pPr marL="0" indent="0" algn="just">
              <a:buNone/>
              <a:defRPr/>
            </a:pPr>
            <a:r>
              <a:rPr lang="tr-TR" sz="3200" dirty="0">
                <a:solidFill>
                  <a:srgbClr val="0070C0"/>
                </a:solidFill>
              </a:rPr>
              <a:t>Tekne veya geminin deniz tehlikelerine </a:t>
            </a:r>
            <a:r>
              <a:rPr lang="tr-TR" sz="3200" dirty="0" smtClean="0">
                <a:solidFill>
                  <a:srgbClr val="0070C0"/>
                </a:solidFill>
              </a:rPr>
              <a:t>karşı tekne </a:t>
            </a:r>
            <a:r>
              <a:rPr lang="tr-TR" sz="3200" dirty="0">
                <a:solidFill>
                  <a:srgbClr val="0070C0"/>
                </a:solidFill>
              </a:rPr>
              <a:t>(gövde</a:t>
            </a:r>
            <a:r>
              <a:rPr lang="tr-TR" sz="3200" dirty="0" smtClean="0">
                <a:solidFill>
                  <a:srgbClr val="0070C0"/>
                </a:solidFill>
              </a:rPr>
              <a:t>) kısmı, </a:t>
            </a:r>
            <a:r>
              <a:rPr lang="tr-TR" sz="3200" dirty="0">
                <a:solidFill>
                  <a:srgbClr val="0070C0"/>
                </a:solidFill>
              </a:rPr>
              <a:t>makine, ekipman ve </a:t>
            </a:r>
            <a:r>
              <a:rPr lang="tr-TR" sz="3200" dirty="0" smtClean="0">
                <a:solidFill>
                  <a:srgbClr val="0070C0"/>
                </a:solidFill>
              </a:rPr>
              <a:t>donanımlarını teminat altına alır</a:t>
            </a:r>
            <a:r>
              <a:rPr lang="tr-TR" sz="3200" dirty="0">
                <a:solidFill>
                  <a:srgbClr val="0070C0"/>
                </a:solidFill>
              </a:rPr>
              <a:t>. </a:t>
            </a:r>
            <a:r>
              <a:rPr lang="tr-TR" sz="3200" dirty="0" smtClean="0">
                <a:solidFill>
                  <a:srgbClr val="0070C0"/>
                </a:solidFill>
              </a:rPr>
              <a:t>Bu sigorta</a:t>
            </a:r>
            <a:r>
              <a:rPr lang="tr-TR" sz="3200" dirty="0">
                <a:solidFill>
                  <a:srgbClr val="0070C0"/>
                </a:solidFill>
              </a:rPr>
              <a:t>; gemi sahibi, </a:t>
            </a:r>
            <a:r>
              <a:rPr lang="tr-TR" sz="3200" dirty="0" smtClean="0">
                <a:solidFill>
                  <a:srgbClr val="0070C0"/>
                </a:solidFill>
              </a:rPr>
              <a:t>donatanı (işleteni</a:t>
            </a:r>
            <a:r>
              <a:rPr lang="tr-TR" sz="3200" dirty="0">
                <a:solidFill>
                  <a:srgbClr val="0070C0"/>
                </a:solidFill>
              </a:rPr>
              <a:t>) veya gemi üzerinde </a:t>
            </a:r>
            <a:r>
              <a:rPr lang="tr-TR" sz="3200" dirty="0" smtClean="0">
                <a:solidFill>
                  <a:srgbClr val="0070C0"/>
                </a:solidFill>
              </a:rPr>
              <a:t>sigorta edilebilir </a:t>
            </a:r>
            <a:r>
              <a:rPr lang="tr-TR" sz="3200" dirty="0">
                <a:solidFill>
                  <a:srgbClr val="0070C0"/>
                </a:solidFill>
              </a:rPr>
              <a:t>menfaati olanlar </a:t>
            </a:r>
            <a:r>
              <a:rPr lang="tr-TR" sz="3200" dirty="0" smtClean="0">
                <a:solidFill>
                  <a:srgbClr val="0070C0"/>
                </a:solidFill>
              </a:rPr>
              <a:t>tarafından yaptırılır</a:t>
            </a:r>
            <a:r>
              <a:rPr lang="tr-TR" sz="3200" dirty="0">
                <a:solidFill>
                  <a:srgbClr val="0070C0"/>
                </a:solidFill>
              </a:rPr>
              <a:t>.</a:t>
            </a:r>
          </a:p>
          <a:p>
            <a:pPr marL="0" indent="0" algn="just">
              <a:buNone/>
              <a:defRPr/>
            </a:pPr>
            <a:r>
              <a:rPr lang="tr-TR" sz="3200" dirty="0">
                <a:solidFill>
                  <a:srgbClr val="0070C0"/>
                </a:solidFill>
              </a:rPr>
              <a:t>Tekne </a:t>
            </a:r>
            <a:r>
              <a:rPr lang="tr-TR" sz="3200" dirty="0" smtClean="0">
                <a:solidFill>
                  <a:srgbClr val="0070C0"/>
                </a:solidFill>
              </a:rPr>
              <a:t>sigortaları yıllık </a:t>
            </a:r>
            <a:r>
              <a:rPr lang="tr-TR" sz="3200" dirty="0">
                <a:solidFill>
                  <a:srgbClr val="0070C0"/>
                </a:solidFill>
              </a:rPr>
              <a:t>olarak veya sefer için </a:t>
            </a:r>
            <a:r>
              <a:rPr lang="tr-TR" sz="3200" dirty="0" smtClean="0">
                <a:solidFill>
                  <a:srgbClr val="0070C0"/>
                </a:solidFill>
              </a:rPr>
              <a:t>yapılabilir.</a:t>
            </a:r>
          </a:p>
          <a:p>
            <a:pPr marL="0" indent="0" algn="just">
              <a:buNone/>
              <a:defRPr/>
            </a:pPr>
            <a:r>
              <a:rPr lang="tr-TR" sz="3200" dirty="0">
                <a:solidFill>
                  <a:srgbClr val="0070C0"/>
                </a:solidFill>
              </a:rPr>
              <a:t>Tekne sigortasında teminat kapsamı Londra Sigortacılar Enstitüsü Tekne </a:t>
            </a:r>
            <a:r>
              <a:rPr lang="tr-TR" sz="3200" dirty="0" err="1">
                <a:solidFill>
                  <a:srgbClr val="0070C0"/>
                </a:solidFill>
              </a:rPr>
              <a:t>Klozları</a:t>
            </a:r>
            <a:r>
              <a:rPr lang="tr-TR" sz="3200" dirty="0">
                <a:solidFill>
                  <a:srgbClr val="0070C0"/>
                </a:solidFill>
              </a:rPr>
              <a:t> ile belirlenmektedir</a:t>
            </a:r>
            <a:r>
              <a:rPr lang="tr-TR" sz="3200" dirty="0" smtClean="0">
                <a:solidFill>
                  <a:srgbClr val="0070C0"/>
                </a:solidFill>
              </a:rPr>
              <a:t>.</a:t>
            </a:r>
            <a:endParaRPr lang="tr-TR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0656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344" y="3363118"/>
            <a:ext cx="2232248" cy="715963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Tekne Sigortası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7 Metin kutusu"/>
          <p:cNvSpPr txBox="1">
            <a:spLocks noGrp="1" noChangeArrowheads="1"/>
          </p:cNvSpPr>
          <p:nvPr>
            <p:ph idx="1"/>
          </p:nvPr>
        </p:nvSpPr>
        <p:spPr bwMode="auto">
          <a:xfrm>
            <a:off x="2783632" y="1268760"/>
            <a:ext cx="9217024" cy="4818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buNone/>
              <a:defRPr/>
            </a:pPr>
            <a:endParaRPr lang="tr-TR" dirty="0">
              <a:solidFill>
                <a:srgbClr val="0070C0"/>
              </a:solidFill>
            </a:endParaRPr>
          </a:p>
          <a:p>
            <a:pPr marL="0" indent="0" algn="just">
              <a:buNone/>
              <a:defRPr/>
            </a:pPr>
            <a:r>
              <a:rPr lang="tr-TR" sz="2800" dirty="0" smtClean="0">
                <a:solidFill>
                  <a:srgbClr val="0070C0"/>
                </a:solidFill>
              </a:rPr>
              <a:t>Kuru yük, tanker, römorkör, feribot, yolcu gemisi vb. ile motorlu/yat, yelkenli, </a:t>
            </a:r>
            <a:r>
              <a:rPr lang="tr-TR" sz="2800" smtClean="0">
                <a:solidFill>
                  <a:srgbClr val="0070C0"/>
                </a:solidFill>
              </a:rPr>
              <a:t>kotra, jet </a:t>
            </a:r>
            <a:r>
              <a:rPr lang="tr-TR" sz="2800" dirty="0">
                <a:solidFill>
                  <a:srgbClr val="0070C0"/>
                </a:solidFill>
              </a:rPr>
              <a:t>ski </a:t>
            </a:r>
            <a:r>
              <a:rPr lang="tr-TR" sz="2800" dirty="0" err="1">
                <a:solidFill>
                  <a:srgbClr val="0070C0"/>
                </a:solidFill>
              </a:rPr>
              <a:t>v.b</a:t>
            </a:r>
            <a:r>
              <a:rPr lang="tr-TR" sz="2800" dirty="0">
                <a:solidFill>
                  <a:srgbClr val="0070C0"/>
                </a:solidFill>
              </a:rPr>
              <a:t>. deniz </a:t>
            </a:r>
            <a:r>
              <a:rPr lang="tr-TR" sz="2800" dirty="0" smtClean="0">
                <a:solidFill>
                  <a:srgbClr val="0070C0"/>
                </a:solidFill>
              </a:rPr>
              <a:t>araçlarının </a:t>
            </a:r>
            <a:r>
              <a:rPr lang="tr-TR" sz="2800" dirty="0">
                <a:solidFill>
                  <a:srgbClr val="0070C0"/>
                </a:solidFill>
              </a:rPr>
              <a:t>tekne (gövde), makine/motor, ekipman, cihaz ve </a:t>
            </a:r>
            <a:r>
              <a:rPr lang="tr-TR" sz="2800" dirty="0" smtClean="0">
                <a:solidFill>
                  <a:srgbClr val="0070C0"/>
                </a:solidFill>
              </a:rPr>
              <a:t>donanımları ile bağlı menfaat </a:t>
            </a:r>
            <a:r>
              <a:rPr lang="tr-TR" sz="2800" dirty="0">
                <a:solidFill>
                  <a:srgbClr val="0070C0"/>
                </a:solidFill>
              </a:rPr>
              <a:t>ve yasal </a:t>
            </a:r>
            <a:r>
              <a:rPr lang="tr-TR" sz="2800" dirty="0" smtClean="0">
                <a:solidFill>
                  <a:srgbClr val="0070C0"/>
                </a:solidFill>
              </a:rPr>
              <a:t>sorumluluklarını çarpma</a:t>
            </a:r>
            <a:r>
              <a:rPr lang="tr-TR" sz="2800" dirty="0">
                <a:solidFill>
                  <a:srgbClr val="0070C0"/>
                </a:solidFill>
              </a:rPr>
              <a:t>, </a:t>
            </a:r>
            <a:r>
              <a:rPr lang="tr-TR" sz="2800" dirty="0" smtClean="0">
                <a:solidFill>
                  <a:srgbClr val="0070C0"/>
                </a:solidFill>
              </a:rPr>
              <a:t>çarpışma</a:t>
            </a:r>
            <a:r>
              <a:rPr lang="tr-TR" sz="2800" dirty="0">
                <a:solidFill>
                  <a:srgbClr val="0070C0"/>
                </a:solidFill>
              </a:rPr>
              <a:t>, oturma, batma, </a:t>
            </a:r>
            <a:r>
              <a:rPr lang="tr-TR" sz="2800" dirty="0" smtClean="0">
                <a:solidFill>
                  <a:srgbClr val="0070C0"/>
                </a:solidFill>
              </a:rPr>
              <a:t>yangın</a:t>
            </a:r>
            <a:r>
              <a:rPr lang="tr-TR" sz="2800" dirty="0">
                <a:solidFill>
                  <a:srgbClr val="0070C0"/>
                </a:solidFill>
              </a:rPr>
              <a:t>, infilak</a:t>
            </a:r>
            <a:r>
              <a:rPr lang="tr-TR" sz="2800" dirty="0" smtClean="0">
                <a:solidFill>
                  <a:srgbClr val="0070C0"/>
                </a:solidFill>
              </a:rPr>
              <a:t>, fırtına</a:t>
            </a:r>
            <a:r>
              <a:rPr lang="tr-TR" sz="2800" dirty="0">
                <a:solidFill>
                  <a:srgbClr val="0070C0"/>
                </a:solidFill>
              </a:rPr>
              <a:t>, </a:t>
            </a:r>
            <a:r>
              <a:rPr lang="tr-TR" sz="2800" dirty="0" smtClean="0">
                <a:solidFill>
                  <a:srgbClr val="0070C0"/>
                </a:solidFill>
              </a:rPr>
              <a:t>müşterek </a:t>
            </a:r>
            <a:r>
              <a:rPr lang="tr-TR" sz="2800" dirty="0">
                <a:solidFill>
                  <a:srgbClr val="0070C0"/>
                </a:solidFill>
              </a:rPr>
              <a:t>avarya, kurtarma </a:t>
            </a:r>
            <a:r>
              <a:rPr lang="tr-TR" sz="2800" dirty="0" smtClean="0">
                <a:solidFill>
                  <a:srgbClr val="0070C0"/>
                </a:solidFill>
              </a:rPr>
              <a:t>yardım </a:t>
            </a:r>
            <a:r>
              <a:rPr lang="tr-TR" sz="2800" dirty="0" err="1">
                <a:solidFill>
                  <a:srgbClr val="0070C0"/>
                </a:solidFill>
              </a:rPr>
              <a:t>v.b</a:t>
            </a:r>
            <a:r>
              <a:rPr lang="tr-TR" sz="2800" dirty="0">
                <a:solidFill>
                  <a:srgbClr val="0070C0"/>
                </a:solidFill>
              </a:rPr>
              <a:t>. </a:t>
            </a:r>
            <a:r>
              <a:rPr lang="tr-TR" sz="2800" dirty="0" smtClean="0">
                <a:solidFill>
                  <a:srgbClr val="0070C0"/>
                </a:solidFill>
              </a:rPr>
              <a:t>çeşitli deniz kaza </a:t>
            </a:r>
            <a:r>
              <a:rPr lang="tr-TR" sz="2800" dirty="0">
                <a:solidFill>
                  <a:srgbClr val="0070C0"/>
                </a:solidFill>
              </a:rPr>
              <a:t>ve tehlikeleri </a:t>
            </a:r>
            <a:r>
              <a:rPr lang="tr-TR" sz="2800" dirty="0" smtClean="0">
                <a:solidFill>
                  <a:srgbClr val="0070C0"/>
                </a:solidFill>
              </a:rPr>
              <a:t>sonucu doğacak </a:t>
            </a:r>
            <a:r>
              <a:rPr lang="tr-TR" sz="2800" dirty="0">
                <a:solidFill>
                  <a:srgbClr val="0070C0"/>
                </a:solidFill>
              </a:rPr>
              <a:t>hasar ve </a:t>
            </a:r>
            <a:r>
              <a:rPr lang="tr-TR" sz="2800" dirty="0" smtClean="0">
                <a:solidFill>
                  <a:srgbClr val="0070C0"/>
                </a:solidFill>
              </a:rPr>
              <a:t>masrafları tüm </a:t>
            </a:r>
            <a:r>
              <a:rPr lang="tr-TR" sz="2800" dirty="0">
                <a:solidFill>
                  <a:srgbClr val="0070C0"/>
                </a:solidFill>
              </a:rPr>
              <a:t>dünya denizlerinde </a:t>
            </a:r>
            <a:r>
              <a:rPr lang="tr-TR" sz="2800" dirty="0" smtClean="0">
                <a:solidFill>
                  <a:srgbClr val="0070C0"/>
                </a:solidFill>
              </a:rPr>
              <a:t>geçerli </a:t>
            </a:r>
            <a:r>
              <a:rPr lang="tr-TR" sz="2800" dirty="0">
                <a:solidFill>
                  <a:srgbClr val="0070C0"/>
                </a:solidFill>
              </a:rPr>
              <a:t>uluslar </a:t>
            </a:r>
            <a:r>
              <a:rPr lang="tr-TR" sz="2800" dirty="0" smtClean="0">
                <a:solidFill>
                  <a:srgbClr val="0070C0"/>
                </a:solidFill>
              </a:rPr>
              <a:t>arası standartlarda ve orijinal şartlarla </a:t>
            </a:r>
            <a:r>
              <a:rPr lang="tr-TR" sz="2800" dirty="0">
                <a:solidFill>
                  <a:srgbClr val="0070C0"/>
                </a:solidFill>
              </a:rPr>
              <a:t>teminat </a:t>
            </a:r>
            <a:r>
              <a:rPr lang="tr-TR" sz="2800" dirty="0" smtClean="0">
                <a:solidFill>
                  <a:srgbClr val="0070C0"/>
                </a:solidFill>
              </a:rPr>
              <a:t>altına alır</a:t>
            </a:r>
            <a:r>
              <a:rPr lang="tr-TR" sz="2800" dirty="0">
                <a:solidFill>
                  <a:srgbClr val="0070C0"/>
                </a:solidFill>
              </a:rPr>
              <a:t>. </a:t>
            </a:r>
            <a:r>
              <a:rPr lang="tr-TR" sz="2800" dirty="0" smtClean="0">
                <a:solidFill>
                  <a:srgbClr val="0070C0"/>
                </a:solidFill>
              </a:rPr>
              <a:t>Ayrıca</a:t>
            </a:r>
            <a:r>
              <a:rPr lang="tr-TR" sz="2800" dirty="0">
                <a:solidFill>
                  <a:srgbClr val="0070C0"/>
                </a:solidFill>
              </a:rPr>
              <a:t>, gemilerin çekme çekilme seferleri, </a:t>
            </a:r>
            <a:r>
              <a:rPr lang="tr-TR" sz="2800" dirty="0" smtClean="0">
                <a:solidFill>
                  <a:srgbClr val="0070C0"/>
                </a:solidFill>
              </a:rPr>
              <a:t>limanda çalışma rizikoları ile </a:t>
            </a:r>
            <a:r>
              <a:rPr lang="tr-TR" sz="2800" dirty="0">
                <a:solidFill>
                  <a:srgbClr val="0070C0"/>
                </a:solidFill>
              </a:rPr>
              <a:t>iskele mali sorumluluk </a:t>
            </a:r>
            <a:r>
              <a:rPr lang="tr-TR" sz="2800" dirty="0" err="1" smtClean="0">
                <a:solidFill>
                  <a:srgbClr val="0070C0"/>
                </a:solidFill>
              </a:rPr>
              <a:t>v.b</a:t>
            </a:r>
            <a:r>
              <a:rPr lang="tr-TR" sz="2800" dirty="0">
                <a:solidFill>
                  <a:srgbClr val="0070C0"/>
                </a:solidFill>
              </a:rPr>
              <a:t>. sigortalar da </a:t>
            </a:r>
            <a:r>
              <a:rPr lang="tr-TR" sz="2800" dirty="0" smtClean="0">
                <a:solidFill>
                  <a:srgbClr val="0070C0"/>
                </a:solidFill>
              </a:rPr>
              <a:t>özel şartlarla </a:t>
            </a:r>
            <a:r>
              <a:rPr lang="tr-TR" sz="2800" dirty="0">
                <a:solidFill>
                  <a:srgbClr val="0070C0"/>
                </a:solidFill>
              </a:rPr>
              <a:t>teminat </a:t>
            </a:r>
            <a:r>
              <a:rPr lang="tr-TR" sz="2800" dirty="0" smtClean="0">
                <a:solidFill>
                  <a:srgbClr val="0070C0"/>
                </a:solidFill>
              </a:rPr>
              <a:t>altına alınır.</a:t>
            </a:r>
            <a:endParaRPr lang="tr-T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1990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344" y="3363118"/>
            <a:ext cx="2232248" cy="715963"/>
          </a:xfrm>
        </p:spPr>
        <p:txBody>
          <a:bodyPr>
            <a:no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Nakliyecilerin Mali Mesuliyet Sigortası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7 Metin kutusu"/>
          <p:cNvSpPr txBox="1">
            <a:spLocks noGrp="1" noChangeArrowheads="1"/>
          </p:cNvSpPr>
          <p:nvPr>
            <p:ph idx="1"/>
          </p:nvPr>
        </p:nvSpPr>
        <p:spPr bwMode="auto">
          <a:xfrm>
            <a:off x="2711624" y="170962"/>
            <a:ext cx="9217024" cy="5311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buNone/>
              <a:defRPr/>
            </a:pPr>
            <a:endParaRPr lang="tr-TR" dirty="0">
              <a:solidFill>
                <a:srgbClr val="0070C0"/>
              </a:solidFill>
            </a:endParaRPr>
          </a:p>
          <a:p>
            <a:pPr marL="0" indent="0" algn="just">
              <a:buNone/>
              <a:defRPr/>
            </a:pPr>
            <a:r>
              <a:rPr lang="tr-TR" sz="3200" dirty="0" smtClean="0">
                <a:solidFill>
                  <a:srgbClr val="FF0000"/>
                </a:solidFill>
              </a:rPr>
              <a:t>Sorumluluk </a:t>
            </a:r>
            <a:r>
              <a:rPr lang="tr-TR" sz="3200" dirty="0">
                <a:solidFill>
                  <a:srgbClr val="FF0000"/>
                </a:solidFill>
              </a:rPr>
              <a:t>sigortalarında kimler sigortalı olabilir</a:t>
            </a:r>
            <a:r>
              <a:rPr lang="tr-TR" sz="3200" dirty="0" smtClean="0">
                <a:solidFill>
                  <a:srgbClr val="FF0000"/>
                </a:solidFill>
              </a:rPr>
              <a:t>?</a:t>
            </a:r>
          </a:p>
          <a:p>
            <a:pPr marL="0" indent="0" algn="just">
              <a:buNone/>
              <a:defRPr/>
            </a:pPr>
            <a:endParaRPr lang="tr-TR" sz="3200" dirty="0">
              <a:solidFill>
                <a:srgbClr val="0070C0"/>
              </a:solidFill>
            </a:endParaRPr>
          </a:p>
          <a:p>
            <a:pPr algn="just">
              <a:defRPr/>
            </a:pPr>
            <a:r>
              <a:rPr lang="tr-TR" sz="3200" dirty="0">
                <a:solidFill>
                  <a:srgbClr val="0070C0"/>
                </a:solidFill>
              </a:rPr>
              <a:t>Gerek yurtiçinde gerek yurtdışında karayollarında </a:t>
            </a:r>
            <a:r>
              <a:rPr lang="tr-TR" sz="3200" dirty="0" err="1">
                <a:solidFill>
                  <a:srgbClr val="0070C0"/>
                </a:solidFill>
              </a:rPr>
              <a:t>emtea</a:t>
            </a:r>
            <a:r>
              <a:rPr lang="tr-TR" sz="3200" dirty="0">
                <a:solidFill>
                  <a:srgbClr val="0070C0"/>
                </a:solidFill>
              </a:rPr>
              <a:t> taşımacılığı yapan nakliyat firmaları</a:t>
            </a:r>
          </a:p>
          <a:p>
            <a:pPr algn="just">
              <a:defRPr/>
            </a:pPr>
            <a:r>
              <a:rPr lang="tr-TR" sz="3200" dirty="0">
                <a:solidFill>
                  <a:srgbClr val="0070C0"/>
                </a:solidFill>
              </a:rPr>
              <a:t>Tersanesinde tamir, bakım ve onarım hizmeti veren tersane sahipleri</a:t>
            </a:r>
          </a:p>
          <a:p>
            <a:pPr algn="just">
              <a:defRPr/>
            </a:pPr>
            <a:r>
              <a:rPr lang="tr-TR" sz="3200" dirty="0">
                <a:solidFill>
                  <a:srgbClr val="0070C0"/>
                </a:solidFill>
              </a:rPr>
              <a:t>Marina sahipleri / işletmeciler</a:t>
            </a:r>
          </a:p>
          <a:p>
            <a:pPr algn="just">
              <a:defRPr/>
            </a:pPr>
            <a:r>
              <a:rPr lang="tr-TR" sz="3200" dirty="0">
                <a:solidFill>
                  <a:srgbClr val="0070C0"/>
                </a:solidFill>
              </a:rPr>
              <a:t>Liman İşletmecileri</a:t>
            </a:r>
          </a:p>
          <a:p>
            <a:pPr marL="0" indent="0" algn="just">
              <a:buNone/>
              <a:defRPr/>
            </a:pPr>
            <a:endParaRPr lang="tr-TR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7376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344" y="3363118"/>
            <a:ext cx="2232248" cy="715963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Taşıyıcı Mali Mesuliyet Sigortası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7 Metin kutusu"/>
          <p:cNvSpPr txBox="1">
            <a:spLocks noGrp="1" noChangeArrowheads="1"/>
          </p:cNvSpPr>
          <p:nvPr>
            <p:ph idx="1"/>
          </p:nvPr>
        </p:nvSpPr>
        <p:spPr bwMode="auto">
          <a:xfrm>
            <a:off x="2639616" y="1493758"/>
            <a:ext cx="9217024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>
              <a:buNone/>
              <a:defRPr/>
            </a:pPr>
            <a:r>
              <a:rPr lang="tr-TR" sz="3600" dirty="0" smtClean="0">
                <a:solidFill>
                  <a:srgbClr val="0070C0"/>
                </a:solidFill>
              </a:rPr>
              <a:t>Türkiye </a:t>
            </a:r>
            <a:r>
              <a:rPr lang="tr-TR" sz="3600" dirty="0">
                <a:solidFill>
                  <a:srgbClr val="0070C0"/>
                </a:solidFill>
              </a:rPr>
              <a:t>sınırlan dâhilinde taşımacılık yapan nakliyeci firmaların, kusurları neticesinde taşıdıkları mala verecekleri zararlardan doğan sorumluluklarını poliçede belirlenmiş bir limite kadar sigorta eder.</a:t>
            </a:r>
          </a:p>
        </p:txBody>
      </p:sp>
    </p:spTree>
    <p:extLst>
      <p:ext uri="{BB962C8B-B14F-4D97-AF65-F5344CB8AC3E}">
        <p14:creationId xmlns:p14="http://schemas.microsoft.com/office/powerpoint/2010/main" xmlns="" val="3991295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344" y="3363118"/>
            <a:ext cx="2232248" cy="715963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Taşıyıcı Mali Mesuliyet Sigortası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7 Metin kutusu"/>
          <p:cNvSpPr txBox="1">
            <a:spLocks noGrp="1" noChangeArrowheads="1"/>
          </p:cNvSpPr>
          <p:nvPr>
            <p:ph idx="1"/>
          </p:nvPr>
        </p:nvSpPr>
        <p:spPr bwMode="auto">
          <a:xfrm>
            <a:off x="2711624" y="733101"/>
            <a:ext cx="9217024" cy="5975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buNone/>
              <a:defRPr/>
            </a:pPr>
            <a:r>
              <a:rPr lang="tr-TR" sz="3600" dirty="0" smtClean="0">
                <a:solidFill>
                  <a:srgbClr val="FF0000"/>
                </a:solidFill>
              </a:rPr>
              <a:t>Taşıyıcı Mali Mesuliyet Sigortalarında </a:t>
            </a:r>
            <a:r>
              <a:rPr lang="tr-TR" sz="3600" dirty="0">
                <a:solidFill>
                  <a:srgbClr val="FF0000"/>
                </a:solidFill>
              </a:rPr>
              <a:t>Fiyatlandırmayı Etkileyen </a:t>
            </a:r>
            <a:r>
              <a:rPr lang="tr-TR" sz="3600" dirty="0" smtClean="0">
                <a:solidFill>
                  <a:srgbClr val="FF0000"/>
                </a:solidFill>
              </a:rPr>
              <a:t>Unsurlar</a:t>
            </a:r>
          </a:p>
          <a:p>
            <a:pPr marL="0" indent="0" algn="just">
              <a:buNone/>
              <a:defRPr/>
            </a:pPr>
            <a:endParaRPr lang="tr-TR" sz="3600" dirty="0" smtClean="0">
              <a:solidFill>
                <a:srgbClr val="0070C0"/>
              </a:solidFill>
            </a:endParaRPr>
          </a:p>
          <a:p>
            <a:pPr algn="just">
              <a:defRPr/>
            </a:pPr>
            <a:r>
              <a:rPr lang="tr-TR" sz="3600" dirty="0">
                <a:solidFill>
                  <a:srgbClr val="0070C0"/>
                </a:solidFill>
              </a:rPr>
              <a:t>Sefer yapılan iller</a:t>
            </a:r>
          </a:p>
          <a:p>
            <a:pPr algn="just">
              <a:defRPr/>
            </a:pPr>
            <a:r>
              <a:rPr lang="tr-TR" sz="3600" dirty="0">
                <a:solidFill>
                  <a:srgbClr val="0070C0"/>
                </a:solidFill>
              </a:rPr>
              <a:t>Taşınan </a:t>
            </a:r>
            <a:r>
              <a:rPr lang="tr-TR" sz="3600" dirty="0" smtClean="0">
                <a:solidFill>
                  <a:srgbClr val="0070C0"/>
                </a:solidFill>
              </a:rPr>
              <a:t>emtianın </a:t>
            </a:r>
            <a:r>
              <a:rPr lang="tr-TR" sz="3600" dirty="0">
                <a:solidFill>
                  <a:srgbClr val="0070C0"/>
                </a:solidFill>
              </a:rPr>
              <a:t>cinsi</a:t>
            </a:r>
          </a:p>
          <a:p>
            <a:pPr algn="just">
              <a:defRPr/>
            </a:pPr>
            <a:r>
              <a:rPr lang="tr-TR" sz="3600" dirty="0">
                <a:solidFill>
                  <a:srgbClr val="0070C0"/>
                </a:solidFill>
              </a:rPr>
              <a:t>Araç başı teminat limiti </a:t>
            </a:r>
          </a:p>
          <a:p>
            <a:pPr algn="just">
              <a:defRPr/>
            </a:pPr>
            <a:r>
              <a:rPr lang="tr-TR" sz="3600" dirty="0">
                <a:solidFill>
                  <a:srgbClr val="0070C0"/>
                </a:solidFill>
              </a:rPr>
              <a:t>Sigortalının daha önceki dönemlerdeki hasar durumu</a:t>
            </a:r>
          </a:p>
          <a:p>
            <a:pPr algn="just">
              <a:defRPr/>
            </a:pPr>
            <a:r>
              <a:rPr lang="tr-TR" sz="3600" dirty="0">
                <a:solidFill>
                  <a:srgbClr val="0070C0"/>
                </a:solidFill>
              </a:rPr>
              <a:t>Yıllık toplam taşıma kapasitesi </a:t>
            </a:r>
          </a:p>
          <a:p>
            <a:pPr marL="0" indent="0" algn="just">
              <a:buNone/>
              <a:defRPr/>
            </a:pPr>
            <a:endParaRPr lang="tr-TR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5816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344" y="3363118"/>
            <a:ext cx="2232248" cy="715963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Taşıyıcı Mali Mesuliyet Sigortası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7 Metin kutusu"/>
          <p:cNvSpPr txBox="1">
            <a:spLocks noGrp="1" noChangeArrowheads="1"/>
          </p:cNvSpPr>
          <p:nvPr>
            <p:ph idx="1"/>
          </p:nvPr>
        </p:nvSpPr>
        <p:spPr bwMode="auto">
          <a:xfrm>
            <a:off x="2711624" y="733101"/>
            <a:ext cx="9217024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buNone/>
              <a:defRPr/>
            </a:pPr>
            <a:r>
              <a:rPr lang="tr-TR" sz="3600" dirty="0" smtClean="0">
                <a:solidFill>
                  <a:srgbClr val="FF0000"/>
                </a:solidFill>
              </a:rPr>
              <a:t>Taşıyıcı Mali Mesuliyet </a:t>
            </a:r>
            <a:r>
              <a:rPr lang="tr-TR" sz="3600" dirty="0">
                <a:solidFill>
                  <a:srgbClr val="FF0000"/>
                </a:solidFill>
              </a:rPr>
              <a:t>ile </a:t>
            </a:r>
            <a:r>
              <a:rPr lang="tr-TR" sz="3600" dirty="0" smtClean="0">
                <a:solidFill>
                  <a:srgbClr val="FF0000"/>
                </a:solidFill>
              </a:rPr>
              <a:t>Emtia </a:t>
            </a:r>
            <a:r>
              <a:rPr lang="tr-TR" sz="3600" dirty="0">
                <a:solidFill>
                  <a:srgbClr val="FF0000"/>
                </a:solidFill>
              </a:rPr>
              <a:t>Sigortaları Arasındaki </a:t>
            </a:r>
            <a:r>
              <a:rPr lang="tr-TR" sz="3600" dirty="0" smtClean="0">
                <a:solidFill>
                  <a:srgbClr val="FF0000"/>
                </a:solidFill>
              </a:rPr>
              <a:t>Farklılıklar</a:t>
            </a:r>
            <a:endParaRPr lang="tr-TR" sz="3600" dirty="0" smtClean="0">
              <a:solidFill>
                <a:srgbClr val="0070C0"/>
              </a:solidFill>
            </a:endParaRP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96971693"/>
              </p:ext>
            </p:extLst>
          </p:nvPr>
        </p:nvGraphicFramePr>
        <p:xfrm>
          <a:off x="3014599" y="2132856"/>
          <a:ext cx="9144000" cy="4321175"/>
        </p:xfrm>
        <a:graphic>
          <a:graphicData uri="http://schemas.openxmlformats.org/presentationml/2006/ole">
            <p:oleObj spid="_x0000_s2051" name="Worksheet" r:id="rId5" imgW="4984920" imgH="2322720" progId="Excel.Shee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833693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344" y="3363118"/>
            <a:ext cx="2232248" cy="715963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Nakliyat Sigortası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7 Metin kutusu"/>
          <p:cNvSpPr txBox="1">
            <a:spLocks noGrp="1" noChangeArrowheads="1"/>
          </p:cNvSpPr>
          <p:nvPr>
            <p:ph idx="1"/>
          </p:nvPr>
        </p:nvSpPr>
        <p:spPr bwMode="auto">
          <a:xfrm>
            <a:off x="2711624" y="427442"/>
            <a:ext cx="9217024" cy="3212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buNone/>
              <a:defRPr/>
            </a:pPr>
            <a:endParaRPr lang="tr-TR" dirty="0">
              <a:solidFill>
                <a:srgbClr val="0070C0"/>
              </a:solidFill>
            </a:endParaRPr>
          </a:p>
          <a:p>
            <a:pPr marL="0" indent="0" algn="just">
              <a:buNone/>
              <a:defRPr/>
            </a:pPr>
            <a:r>
              <a:rPr lang="tr-TR" sz="3200" dirty="0">
                <a:solidFill>
                  <a:srgbClr val="0070C0"/>
                </a:solidFill>
              </a:rPr>
              <a:t>Nakliyat </a:t>
            </a:r>
            <a:r>
              <a:rPr lang="tr-TR" sz="3200" dirty="0" smtClean="0">
                <a:solidFill>
                  <a:srgbClr val="0070C0"/>
                </a:solidFill>
              </a:rPr>
              <a:t>Sigortası; </a:t>
            </a:r>
            <a:r>
              <a:rPr lang="tr-TR" sz="3200" dirty="0">
                <a:solidFill>
                  <a:srgbClr val="0070C0"/>
                </a:solidFill>
              </a:rPr>
              <a:t>para ile ölçülebilir her türlü mal veya </a:t>
            </a:r>
            <a:r>
              <a:rPr lang="tr-TR" sz="3200" dirty="0" smtClean="0">
                <a:solidFill>
                  <a:srgbClr val="0070C0"/>
                </a:solidFill>
              </a:rPr>
              <a:t>kıymetin</a:t>
            </a:r>
            <a:r>
              <a:rPr lang="tr-TR" sz="3200" dirty="0">
                <a:solidFill>
                  <a:srgbClr val="0070C0"/>
                </a:solidFill>
              </a:rPr>
              <a:t>, bir nakil </a:t>
            </a:r>
            <a:r>
              <a:rPr lang="tr-TR" sz="3200" dirty="0" smtClean="0">
                <a:solidFill>
                  <a:srgbClr val="0070C0"/>
                </a:solidFill>
              </a:rPr>
              <a:t>aracıyla bir </a:t>
            </a:r>
            <a:r>
              <a:rPr lang="tr-TR" sz="3200" dirty="0">
                <a:solidFill>
                  <a:srgbClr val="0070C0"/>
                </a:solidFill>
              </a:rPr>
              <a:t>yerden bir </a:t>
            </a:r>
            <a:r>
              <a:rPr lang="tr-TR" sz="3200" dirty="0" smtClean="0">
                <a:solidFill>
                  <a:srgbClr val="0070C0"/>
                </a:solidFill>
              </a:rPr>
              <a:t>başka </a:t>
            </a:r>
            <a:r>
              <a:rPr lang="tr-TR" sz="3200" dirty="0">
                <a:solidFill>
                  <a:srgbClr val="0070C0"/>
                </a:solidFill>
              </a:rPr>
              <a:t>yere </a:t>
            </a:r>
            <a:r>
              <a:rPr lang="tr-TR" sz="3200" dirty="0" smtClean="0">
                <a:solidFill>
                  <a:srgbClr val="0070C0"/>
                </a:solidFill>
              </a:rPr>
              <a:t>taşınması (nakledilmesi</a:t>
            </a:r>
            <a:r>
              <a:rPr lang="tr-TR" sz="3200" dirty="0">
                <a:solidFill>
                  <a:srgbClr val="0070C0"/>
                </a:solidFill>
              </a:rPr>
              <a:t>) </a:t>
            </a:r>
            <a:r>
              <a:rPr lang="tr-TR" sz="3200" dirty="0" smtClean="0">
                <a:solidFill>
                  <a:srgbClr val="0070C0"/>
                </a:solidFill>
              </a:rPr>
              <a:t>sırasında doğabilecek çeşitli tehlikelere (</a:t>
            </a:r>
            <a:r>
              <a:rPr lang="tr-TR" sz="3200" dirty="0">
                <a:solidFill>
                  <a:srgbClr val="0070C0"/>
                </a:solidFill>
              </a:rPr>
              <a:t>rizikolara) </a:t>
            </a:r>
            <a:r>
              <a:rPr lang="tr-TR" sz="3200" dirty="0" smtClean="0">
                <a:solidFill>
                  <a:srgbClr val="0070C0"/>
                </a:solidFill>
              </a:rPr>
              <a:t>karşı bir </a:t>
            </a:r>
            <a:r>
              <a:rPr lang="tr-TR" sz="3200" dirty="0">
                <a:solidFill>
                  <a:srgbClr val="0070C0"/>
                </a:solidFill>
              </a:rPr>
              <a:t>prim (sigorta ücreti) </a:t>
            </a:r>
            <a:r>
              <a:rPr lang="tr-TR" sz="3200" dirty="0" smtClean="0">
                <a:solidFill>
                  <a:srgbClr val="0070C0"/>
                </a:solidFill>
              </a:rPr>
              <a:t>karşılığında </a:t>
            </a:r>
            <a:r>
              <a:rPr lang="tr-TR" sz="3200" dirty="0">
                <a:solidFill>
                  <a:srgbClr val="0070C0"/>
                </a:solidFill>
              </a:rPr>
              <a:t>güvence (teminat) </a:t>
            </a:r>
            <a:r>
              <a:rPr lang="tr-TR" sz="3200" dirty="0" smtClean="0">
                <a:solidFill>
                  <a:srgbClr val="0070C0"/>
                </a:solidFill>
              </a:rPr>
              <a:t>altına alınmasını sağlayan sigortadır.</a:t>
            </a:r>
            <a:endParaRPr lang="tr-TR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1232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344" y="3363118"/>
            <a:ext cx="2232248" cy="715963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CMR Sigortaları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7 Metin kutusu"/>
          <p:cNvSpPr txBox="1">
            <a:spLocks noGrp="1" noChangeArrowheads="1"/>
          </p:cNvSpPr>
          <p:nvPr>
            <p:ph idx="1"/>
          </p:nvPr>
        </p:nvSpPr>
        <p:spPr bwMode="auto">
          <a:xfrm>
            <a:off x="2711624" y="1109102"/>
            <a:ext cx="9217024" cy="5223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>
              <a:buNone/>
              <a:defRPr/>
            </a:pPr>
            <a:r>
              <a:rPr lang="tr-TR" sz="3200" dirty="0">
                <a:solidFill>
                  <a:srgbClr val="0070C0"/>
                </a:solidFill>
              </a:rPr>
              <a:t>Uluslararası karayollarında taşımacılık yapan nakliyeci firmaların taşıdıkları mala karşı olan sorumluluklarını  C.M.R. konvansiyonu hükümleri gereğince teminat altına alır</a:t>
            </a:r>
            <a:r>
              <a:rPr lang="tr-TR" sz="3200" dirty="0" smtClean="0">
                <a:solidFill>
                  <a:srgbClr val="0070C0"/>
                </a:solidFill>
              </a:rPr>
              <a:t>.</a:t>
            </a:r>
          </a:p>
          <a:p>
            <a:pPr marL="0" indent="0" algn="just">
              <a:buNone/>
              <a:defRPr/>
            </a:pPr>
            <a:endParaRPr lang="tr-TR" sz="3200" dirty="0">
              <a:solidFill>
                <a:srgbClr val="0070C0"/>
              </a:solidFill>
            </a:endParaRPr>
          </a:p>
          <a:p>
            <a:pPr marL="0" indent="0" algn="just">
              <a:buNone/>
              <a:defRPr/>
            </a:pPr>
            <a:r>
              <a:rPr lang="tr-TR" sz="3200" dirty="0">
                <a:solidFill>
                  <a:srgbClr val="0070C0"/>
                </a:solidFill>
              </a:rPr>
              <a:t>C.M.R. Konvansiyonu( </a:t>
            </a:r>
            <a:r>
              <a:rPr lang="tr-TR" sz="3200" dirty="0" err="1">
                <a:solidFill>
                  <a:srgbClr val="0070C0"/>
                </a:solidFill>
              </a:rPr>
              <a:t>Contrat</a:t>
            </a:r>
            <a:r>
              <a:rPr lang="tr-TR" sz="3200" dirty="0">
                <a:solidFill>
                  <a:srgbClr val="0070C0"/>
                </a:solidFill>
              </a:rPr>
              <a:t> De Transport International de </a:t>
            </a:r>
            <a:r>
              <a:rPr lang="tr-TR" sz="3200" dirty="0" err="1">
                <a:solidFill>
                  <a:srgbClr val="0070C0"/>
                </a:solidFill>
              </a:rPr>
              <a:t>Marchandise</a:t>
            </a:r>
            <a:r>
              <a:rPr lang="tr-TR" sz="3200" dirty="0">
                <a:solidFill>
                  <a:srgbClr val="0070C0"/>
                </a:solidFill>
              </a:rPr>
              <a:t> Par </a:t>
            </a:r>
            <a:r>
              <a:rPr lang="tr-TR" sz="3200" dirty="0" err="1">
                <a:solidFill>
                  <a:srgbClr val="0070C0"/>
                </a:solidFill>
              </a:rPr>
              <a:t>Route</a:t>
            </a:r>
            <a:r>
              <a:rPr lang="tr-TR" sz="3200" dirty="0">
                <a:solidFill>
                  <a:srgbClr val="0070C0"/>
                </a:solidFill>
              </a:rPr>
              <a:t>):  Uluslararası karayollarında taşımacılık yapan nakliyeci firmaların sorumluluklarını belirleyen  </a:t>
            </a:r>
            <a:r>
              <a:rPr lang="tr-TR" sz="3200" dirty="0" smtClean="0">
                <a:solidFill>
                  <a:srgbClr val="0070C0"/>
                </a:solidFill>
              </a:rPr>
              <a:t>milletlerarası </a:t>
            </a:r>
            <a:r>
              <a:rPr lang="tr-TR" sz="3200" dirty="0">
                <a:solidFill>
                  <a:srgbClr val="0070C0"/>
                </a:solidFill>
              </a:rPr>
              <a:t>mal nakliyatı mukavelesiyle ilgili anlaşmadır. Türkiye 1994 yılında konvansiyona  imza koymuştur. </a:t>
            </a:r>
          </a:p>
        </p:txBody>
      </p:sp>
    </p:spTree>
    <p:extLst>
      <p:ext uri="{BB962C8B-B14F-4D97-AF65-F5344CB8AC3E}">
        <p14:creationId xmlns:p14="http://schemas.microsoft.com/office/powerpoint/2010/main" xmlns="" val="370162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344" y="3363118"/>
            <a:ext cx="2232248" cy="715963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Tekne Mali Sorumluluk Sigortası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7 Metin kutusu"/>
          <p:cNvSpPr txBox="1">
            <a:spLocks noGrp="1" noChangeArrowheads="1"/>
          </p:cNvSpPr>
          <p:nvPr>
            <p:ph idx="1"/>
          </p:nvPr>
        </p:nvSpPr>
        <p:spPr bwMode="auto">
          <a:xfrm>
            <a:off x="2639616" y="1935307"/>
            <a:ext cx="9217024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>
              <a:buNone/>
              <a:defRPr/>
            </a:pPr>
            <a:r>
              <a:rPr lang="tr-TR" sz="3200" dirty="0">
                <a:solidFill>
                  <a:srgbClr val="0070C0"/>
                </a:solidFill>
              </a:rPr>
              <a:t>Sigorta şirketi, sigorta yaptıran donatanın, tekne sahibine karşı meydana gelen zarar ve ziyan taleplerine karşı teminat vermektedir.</a:t>
            </a:r>
          </a:p>
        </p:txBody>
      </p:sp>
    </p:spTree>
    <p:extLst>
      <p:ext uri="{BB962C8B-B14F-4D97-AF65-F5344CB8AC3E}">
        <p14:creationId xmlns:p14="http://schemas.microsoft.com/office/powerpoint/2010/main" xmlns="" val="1335305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344" y="3363118"/>
            <a:ext cx="2232248" cy="715963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Nakliyat Sigortası Türleri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7 Metin kutusu"/>
          <p:cNvSpPr txBox="1">
            <a:spLocks noGrp="1" noChangeArrowheads="1"/>
          </p:cNvSpPr>
          <p:nvPr>
            <p:ph idx="1"/>
          </p:nvPr>
        </p:nvSpPr>
        <p:spPr bwMode="auto">
          <a:xfrm>
            <a:off x="2639616" y="1772816"/>
            <a:ext cx="9217024" cy="2710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buNone/>
              <a:defRPr/>
            </a:pPr>
            <a:endParaRPr lang="tr-TR" dirty="0">
              <a:solidFill>
                <a:srgbClr val="0070C0"/>
              </a:solidFill>
            </a:endParaRPr>
          </a:p>
          <a:p>
            <a:pPr marL="514350" indent="-514350" algn="just">
              <a:buAutoNum type="arabicPeriod"/>
              <a:defRPr/>
            </a:pPr>
            <a:r>
              <a:rPr lang="tr-TR" sz="3200" dirty="0" smtClean="0">
                <a:solidFill>
                  <a:srgbClr val="0070C0"/>
                </a:solidFill>
              </a:rPr>
              <a:t>Emtia (Mal) Nakliyat Sigortaları</a:t>
            </a:r>
          </a:p>
          <a:p>
            <a:pPr marL="514350" indent="-514350" algn="just">
              <a:buAutoNum type="arabicPeriod"/>
              <a:defRPr/>
            </a:pPr>
            <a:r>
              <a:rPr lang="tr-TR" sz="3200" dirty="0" smtClean="0">
                <a:solidFill>
                  <a:srgbClr val="0070C0"/>
                </a:solidFill>
              </a:rPr>
              <a:t>Kıymet Nakliyat Sigortası</a:t>
            </a:r>
          </a:p>
          <a:p>
            <a:pPr marL="514350" indent="-514350" algn="just">
              <a:buAutoNum type="arabicPeriod"/>
              <a:defRPr/>
            </a:pPr>
            <a:r>
              <a:rPr lang="tr-TR" sz="3200" dirty="0" smtClean="0">
                <a:solidFill>
                  <a:srgbClr val="0070C0"/>
                </a:solidFill>
              </a:rPr>
              <a:t>Tekne Sigortası</a:t>
            </a:r>
          </a:p>
          <a:p>
            <a:pPr marL="514350" indent="-514350" algn="just">
              <a:buAutoNum type="arabicPeriod"/>
              <a:defRPr/>
            </a:pPr>
            <a:r>
              <a:rPr lang="tr-TR" sz="3200" dirty="0" smtClean="0">
                <a:solidFill>
                  <a:srgbClr val="0070C0"/>
                </a:solidFill>
              </a:rPr>
              <a:t>Sorumluluk Sigortaları</a:t>
            </a:r>
            <a:endParaRPr lang="tr-TR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8802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344" y="3363118"/>
            <a:ext cx="2304256" cy="715963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Emtia (Mal) Nakliyat Sigortası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7 Metin kutusu"/>
          <p:cNvSpPr txBox="1">
            <a:spLocks noGrp="1" noChangeArrowheads="1"/>
          </p:cNvSpPr>
          <p:nvPr>
            <p:ph idx="1"/>
          </p:nvPr>
        </p:nvSpPr>
        <p:spPr bwMode="auto">
          <a:xfrm>
            <a:off x="2711624" y="427442"/>
            <a:ext cx="9217024" cy="524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buNone/>
              <a:defRPr/>
            </a:pPr>
            <a:endParaRPr lang="tr-TR" dirty="0">
              <a:solidFill>
                <a:srgbClr val="0070C0"/>
              </a:solidFill>
            </a:endParaRPr>
          </a:p>
          <a:p>
            <a:pPr marL="0" indent="0" algn="just">
              <a:buNone/>
              <a:defRPr/>
            </a:pPr>
            <a:r>
              <a:rPr lang="tr-TR" sz="3200" dirty="0">
                <a:solidFill>
                  <a:srgbClr val="0070C0"/>
                </a:solidFill>
              </a:rPr>
              <a:t>Kara, deniz, hava ve demir yoluyla bir yerden diğer bir yer taşınmakta olan her türlü yükün, taşınmaları sırasında karşılaşabilecekleri tehlikelerden kaynaklanan hasarlara karşı teminat sağlamaktadır.</a:t>
            </a:r>
          </a:p>
          <a:p>
            <a:pPr marL="0" indent="0" algn="just">
              <a:buNone/>
              <a:defRPr/>
            </a:pPr>
            <a:endParaRPr lang="tr-TR" sz="3200" dirty="0" smtClean="0">
              <a:solidFill>
                <a:srgbClr val="0070C0"/>
              </a:solidFill>
            </a:endParaRPr>
          </a:p>
          <a:p>
            <a:pPr marL="0" indent="0" algn="just">
              <a:buNone/>
              <a:defRPr/>
            </a:pPr>
            <a:r>
              <a:rPr lang="tr-TR" sz="3200" dirty="0" smtClean="0">
                <a:solidFill>
                  <a:srgbClr val="0070C0"/>
                </a:solidFill>
              </a:rPr>
              <a:t>Emtia </a:t>
            </a:r>
            <a:r>
              <a:rPr lang="tr-TR" sz="3200" dirty="0">
                <a:solidFill>
                  <a:srgbClr val="0070C0"/>
                </a:solidFill>
              </a:rPr>
              <a:t>nakliyat sigortasında, sigortalının kasti hareketlerinden meydana gelen zararlar, olağan akma, fire, aşınma veya yıpranmadan kaynaklanan hasarlar, malların kendi kusuru veya ambalaj yetersizliğinden kaynaklanan hasarlar karşılanmamaktadır. </a:t>
            </a:r>
          </a:p>
        </p:txBody>
      </p:sp>
    </p:spTree>
    <p:extLst>
      <p:ext uri="{BB962C8B-B14F-4D97-AF65-F5344CB8AC3E}">
        <p14:creationId xmlns:p14="http://schemas.microsoft.com/office/powerpoint/2010/main" xmlns="" val="362133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344" y="3363118"/>
            <a:ext cx="2304256" cy="715963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Emtia (Mal) Nakliyat Sigortası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7 Metin kutusu"/>
          <p:cNvSpPr txBox="1">
            <a:spLocks noGrp="1" noChangeArrowheads="1"/>
          </p:cNvSpPr>
          <p:nvPr>
            <p:ph idx="1"/>
          </p:nvPr>
        </p:nvSpPr>
        <p:spPr bwMode="auto">
          <a:xfrm>
            <a:off x="2711624" y="427442"/>
            <a:ext cx="9217024" cy="6553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>
              <a:buNone/>
              <a:defRPr/>
            </a:pPr>
            <a:r>
              <a:rPr lang="tr-TR" sz="3200" dirty="0" smtClean="0">
                <a:solidFill>
                  <a:srgbClr val="0070C0"/>
                </a:solidFill>
              </a:rPr>
              <a:t>Savaş</a:t>
            </a:r>
            <a:r>
              <a:rPr lang="tr-TR" sz="3200" dirty="0">
                <a:solidFill>
                  <a:srgbClr val="0070C0"/>
                </a:solidFill>
              </a:rPr>
              <a:t>, grev, kargaşalık ve halk hareketleri gibi rizikolar ayrıca sigorta edilebilmektedir. Emtia nakliyat sigortası sefer esası ile yapılmakta, sürekli </a:t>
            </a:r>
            <a:r>
              <a:rPr lang="tr-TR" sz="3200" dirty="0" smtClean="0">
                <a:solidFill>
                  <a:srgbClr val="0070C0"/>
                </a:solidFill>
              </a:rPr>
              <a:t>sevkiyat </a:t>
            </a:r>
            <a:r>
              <a:rPr lang="tr-TR" sz="3200" dirty="0">
                <a:solidFill>
                  <a:srgbClr val="0070C0"/>
                </a:solidFill>
              </a:rPr>
              <a:t>yaptıran sigortalılar için nakliyat sigortalarında abonman poliçeleri yapılmakta ve her seferin bildirilmesi, geç bildirim, unutulma gibi olumsuzluklar ortadan kaldırılmaktadır.</a:t>
            </a:r>
          </a:p>
          <a:p>
            <a:pPr marL="0" indent="0" algn="just">
              <a:buNone/>
              <a:defRPr/>
            </a:pPr>
            <a:endParaRPr lang="tr-TR" sz="2000" dirty="0">
              <a:solidFill>
                <a:srgbClr val="0070C0"/>
              </a:solidFill>
            </a:endParaRPr>
          </a:p>
          <a:p>
            <a:pPr marL="0" indent="0" algn="just">
              <a:buNone/>
              <a:defRPr/>
            </a:pPr>
            <a:r>
              <a:rPr lang="tr-TR" sz="3200" dirty="0">
                <a:solidFill>
                  <a:srgbClr val="0070C0"/>
                </a:solidFill>
              </a:rPr>
              <a:t>Emtia nakliyat sigortasında sigortalı, tedbirli davranmak ve naklettirdiği malların korunması için kendine düşen önlemleri almakla yükümlüdür. Ayrıca, taşınacak mallarla ilgili olarak sigortacıya verilecek bilgilerin taşıma belgelerindeki bilgilerden farklı olmaması </a:t>
            </a:r>
            <a:r>
              <a:rPr lang="tr-TR" sz="3200" dirty="0" smtClean="0">
                <a:solidFill>
                  <a:srgbClr val="0070C0"/>
                </a:solidFill>
              </a:rPr>
              <a:t>gerekir.</a:t>
            </a:r>
            <a:endParaRPr lang="tr-TR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7480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344" y="3363118"/>
            <a:ext cx="2304256" cy="715963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Emtia (Mal) Nakliyat Sigortası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7 Metin kutusu"/>
          <p:cNvSpPr txBox="1">
            <a:spLocks noGrp="1" noChangeArrowheads="1"/>
          </p:cNvSpPr>
          <p:nvPr>
            <p:ph idx="1"/>
          </p:nvPr>
        </p:nvSpPr>
        <p:spPr bwMode="auto">
          <a:xfrm>
            <a:off x="2567608" y="1484784"/>
            <a:ext cx="9217024" cy="3008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buNone/>
              <a:defRPr/>
            </a:pPr>
            <a:r>
              <a:rPr lang="tr-TR" sz="3200" dirty="0" smtClean="0">
                <a:solidFill>
                  <a:srgbClr val="FF0000"/>
                </a:solidFill>
              </a:rPr>
              <a:t>Emtia (Mal) Nakliyat Sigortalarında Verilebilen Teminat Türleri</a:t>
            </a:r>
          </a:p>
          <a:p>
            <a:pPr marL="0" indent="0" algn="ctr">
              <a:buNone/>
              <a:defRPr/>
            </a:pPr>
            <a:endParaRPr lang="tr-TR" sz="3200" dirty="0">
              <a:solidFill>
                <a:srgbClr val="FF0000"/>
              </a:solidFill>
            </a:endParaRPr>
          </a:p>
          <a:p>
            <a:pPr marL="0" indent="0" algn="just">
              <a:buNone/>
              <a:defRPr/>
            </a:pPr>
            <a:r>
              <a:rPr lang="tr-TR" sz="3200" dirty="0" smtClean="0">
                <a:solidFill>
                  <a:srgbClr val="FF0000"/>
                </a:solidFill>
              </a:rPr>
              <a:t>1. Tam Ziya </a:t>
            </a:r>
            <a:r>
              <a:rPr lang="tr-TR" sz="3200" dirty="0" err="1" smtClean="0">
                <a:solidFill>
                  <a:srgbClr val="FF0000"/>
                </a:solidFill>
              </a:rPr>
              <a:t>Klozu</a:t>
            </a:r>
            <a:r>
              <a:rPr lang="tr-TR" sz="3200" dirty="0">
                <a:solidFill>
                  <a:srgbClr val="FF0000"/>
                </a:solidFill>
              </a:rPr>
              <a:t>: </a:t>
            </a:r>
            <a:r>
              <a:rPr lang="tr-TR" sz="3200" dirty="0">
                <a:solidFill>
                  <a:srgbClr val="0070C0"/>
                </a:solidFill>
              </a:rPr>
              <a:t>Tam ziya teminatı, sadece taşımayı yapan geminin tamamen batması ve yok olması sebebi ile taşınan </a:t>
            </a:r>
            <a:r>
              <a:rPr lang="tr-TR" sz="3200" dirty="0" smtClean="0">
                <a:solidFill>
                  <a:srgbClr val="0070C0"/>
                </a:solidFill>
              </a:rPr>
              <a:t>emtianın </a:t>
            </a:r>
            <a:r>
              <a:rPr lang="tr-TR" sz="3200" dirty="0">
                <a:solidFill>
                  <a:srgbClr val="0070C0"/>
                </a:solidFill>
              </a:rPr>
              <a:t>da tam ziya olmasını temin eder</a:t>
            </a:r>
            <a:r>
              <a:rPr lang="tr-TR" sz="3200" dirty="0" smtClean="0">
                <a:solidFill>
                  <a:srgbClr val="0070C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775915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344" y="3363118"/>
            <a:ext cx="2304256" cy="715963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Emtia (Mal) Nakliyat Sigortası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7 Metin kutusu"/>
          <p:cNvSpPr txBox="1">
            <a:spLocks noGrp="1" noChangeArrowheads="1"/>
          </p:cNvSpPr>
          <p:nvPr>
            <p:ph idx="1"/>
          </p:nvPr>
        </p:nvSpPr>
        <p:spPr bwMode="auto">
          <a:xfrm>
            <a:off x="2522488" y="404664"/>
            <a:ext cx="9217024" cy="623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buNone/>
              <a:defRPr/>
            </a:pPr>
            <a:r>
              <a:rPr lang="tr-TR" sz="3200" dirty="0" smtClean="0">
                <a:solidFill>
                  <a:srgbClr val="FF0000"/>
                </a:solidFill>
              </a:rPr>
              <a:t>Emtia (Mal) Nakliyat Sigortalarında Verilebilen Teminat Türleri</a:t>
            </a:r>
          </a:p>
          <a:p>
            <a:pPr marL="0" indent="0" algn="just">
              <a:buNone/>
              <a:defRPr/>
            </a:pPr>
            <a:r>
              <a:rPr lang="tr-TR" sz="3200" dirty="0" smtClean="0">
                <a:solidFill>
                  <a:srgbClr val="FF0000"/>
                </a:solidFill>
              </a:rPr>
              <a:t>2. Dar Kapsamlı Teminat: </a:t>
            </a:r>
            <a:r>
              <a:rPr lang="tr-TR" dirty="0" err="1">
                <a:solidFill>
                  <a:srgbClr val="0070C0"/>
                </a:solidFill>
              </a:rPr>
              <a:t>Institute</a:t>
            </a:r>
            <a:r>
              <a:rPr lang="tr-TR" dirty="0">
                <a:solidFill>
                  <a:srgbClr val="0070C0"/>
                </a:solidFill>
              </a:rPr>
              <a:t> Cargo </a:t>
            </a:r>
            <a:r>
              <a:rPr lang="tr-TR" dirty="0" err="1">
                <a:solidFill>
                  <a:srgbClr val="0070C0"/>
                </a:solidFill>
              </a:rPr>
              <a:t>Clauses</a:t>
            </a:r>
            <a:r>
              <a:rPr lang="tr-TR" dirty="0">
                <a:solidFill>
                  <a:srgbClr val="0070C0"/>
                </a:solidFill>
              </a:rPr>
              <a:t> “C” veya </a:t>
            </a:r>
            <a:r>
              <a:rPr lang="tr-TR" dirty="0" err="1">
                <a:solidFill>
                  <a:srgbClr val="0070C0"/>
                </a:solidFill>
              </a:rPr>
              <a:t>Institute</a:t>
            </a:r>
            <a:r>
              <a:rPr lang="tr-TR" dirty="0">
                <a:solidFill>
                  <a:srgbClr val="0070C0"/>
                </a:solidFill>
              </a:rPr>
              <a:t> Cargo </a:t>
            </a:r>
            <a:r>
              <a:rPr lang="tr-TR" dirty="0" err="1">
                <a:solidFill>
                  <a:srgbClr val="0070C0"/>
                </a:solidFill>
              </a:rPr>
              <a:t>Clauses</a:t>
            </a:r>
            <a:r>
              <a:rPr lang="tr-TR" dirty="0">
                <a:solidFill>
                  <a:srgbClr val="0070C0"/>
                </a:solidFill>
              </a:rPr>
              <a:t> “F.P.A” (</a:t>
            </a:r>
            <a:r>
              <a:rPr lang="tr-TR" dirty="0" err="1">
                <a:solidFill>
                  <a:srgbClr val="0070C0"/>
                </a:solidFill>
              </a:rPr>
              <a:t>Free</a:t>
            </a:r>
            <a:r>
              <a:rPr lang="tr-TR" dirty="0">
                <a:solidFill>
                  <a:srgbClr val="0070C0"/>
                </a:solidFill>
              </a:rPr>
              <a:t> of </a:t>
            </a:r>
            <a:r>
              <a:rPr lang="tr-TR" dirty="0" err="1">
                <a:solidFill>
                  <a:srgbClr val="0070C0"/>
                </a:solidFill>
              </a:rPr>
              <a:t>Particular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tr-TR" dirty="0" err="1">
                <a:solidFill>
                  <a:srgbClr val="0070C0"/>
                </a:solidFill>
              </a:rPr>
              <a:t>Average</a:t>
            </a:r>
            <a:r>
              <a:rPr lang="tr-TR" dirty="0">
                <a:solidFill>
                  <a:srgbClr val="0070C0"/>
                </a:solidFill>
              </a:rPr>
              <a:t>) </a:t>
            </a:r>
            <a:r>
              <a:rPr lang="tr-TR" dirty="0" err="1">
                <a:solidFill>
                  <a:srgbClr val="0070C0"/>
                </a:solidFill>
              </a:rPr>
              <a:t>klozları</a:t>
            </a:r>
            <a:endParaRPr lang="tr-TR" dirty="0">
              <a:solidFill>
                <a:srgbClr val="0070C0"/>
              </a:solidFill>
            </a:endParaRPr>
          </a:p>
          <a:p>
            <a:pPr marL="0" indent="0" algn="just">
              <a:buNone/>
              <a:defRPr/>
            </a:pPr>
            <a:r>
              <a:rPr lang="tr-TR" dirty="0" smtClean="0">
                <a:solidFill>
                  <a:srgbClr val="0070C0"/>
                </a:solidFill>
              </a:rPr>
              <a:t>Dar </a:t>
            </a:r>
            <a:r>
              <a:rPr lang="tr-TR" dirty="0">
                <a:solidFill>
                  <a:srgbClr val="0070C0"/>
                </a:solidFill>
              </a:rPr>
              <a:t>Teminat olarak da bilinen “C” </a:t>
            </a:r>
            <a:r>
              <a:rPr lang="tr-TR" dirty="0" err="1">
                <a:solidFill>
                  <a:srgbClr val="0070C0"/>
                </a:solidFill>
              </a:rPr>
              <a:t>kloz</a:t>
            </a:r>
            <a:r>
              <a:rPr lang="tr-TR" dirty="0">
                <a:solidFill>
                  <a:srgbClr val="0070C0"/>
                </a:solidFill>
              </a:rPr>
              <a:t>, ana teminat olan tam ziya riskine ek olarak aşağıdaki rizikoları da kapsar:</a:t>
            </a:r>
          </a:p>
          <a:p>
            <a:pPr marL="177800" indent="0" algn="just">
              <a:defRPr/>
            </a:pPr>
            <a:r>
              <a:rPr lang="tr-TR" dirty="0" smtClean="0">
                <a:solidFill>
                  <a:srgbClr val="0070C0"/>
                </a:solidFill>
              </a:rPr>
              <a:t>    </a:t>
            </a:r>
            <a:r>
              <a:rPr lang="tr-TR" dirty="0">
                <a:solidFill>
                  <a:srgbClr val="0070C0"/>
                </a:solidFill>
              </a:rPr>
              <a:t>Yangın, infilak</a:t>
            </a:r>
          </a:p>
          <a:p>
            <a:pPr marL="177800" indent="0" algn="just">
              <a:defRPr/>
            </a:pPr>
            <a:r>
              <a:rPr lang="tr-TR" dirty="0">
                <a:solidFill>
                  <a:srgbClr val="0070C0"/>
                </a:solidFill>
              </a:rPr>
              <a:t>    Geminin batması, oturması, karaya vurması, alabora olması</a:t>
            </a:r>
          </a:p>
          <a:p>
            <a:pPr marL="177800" indent="0" algn="just">
              <a:defRPr/>
            </a:pPr>
            <a:r>
              <a:rPr lang="tr-TR" dirty="0">
                <a:solidFill>
                  <a:srgbClr val="0070C0"/>
                </a:solidFill>
              </a:rPr>
              <a:t>    Geminin sudan başka bir nesne ile çarpışması, çatması</a:t>
            </a:r>
          </a:p>
          <a:p>
            <a:pPr marL="177800" indent="0" algn="just">
              <a:defRPr/>
            </a:pPr>
            <a:r>
              <a:rPr lang="tr-TR" dirty="0">
                <a:solidFill>
                  <a:srgbClr val="0070C0"/>
                </a:solidFill>
              </a:rPr>
              <a:t>    Tehlike limanında yükün boşaltılmasına, makul olarak yüklenebilen ziya veya hasarı</a:t>
            </a:r>
          </a:p>
          <a:p>
            <a:pPr marL="177800" indent="0" algn="just">
              <a:defRPr/>
            </a:pPr>
            <a:r>
              <a:rPr lang="tr-TR" dirty="0">
                <a:solidFill>
                  <a:srgbClr val="0070C0"/>
                </a:solidFill>
              </a:rPr>
              <a:t>    Müşterek avarya fedakarlığı</a:t>
            </a:r>
          </a:p>
          <a:p>
            <a:pPr marL="177800" indent="0" algn="just">
              <a:defRPr/>
            </a:pPr>
            <a:r>
              <a:rPr lang="tr-TR" dirty="0">
                <a:solidFill>
                  <a:srgbClr val="0070C0"/>
                </a:solidFill>
              </a:rPr>
              <a:t>    Denize mal atılması</a:t>
            </a:r>
          </a:p>
          <a:p>
            <a:pPr marL="0" indent="0" algn="just">
              <a:buNone/>
              <a:defRPr/>
            </a:pPr>
            <a:r>
              <a:rPr lang="tr-TR" dirty="0" smtClean="0">
                <a:solidFill>
                  <a:srgbClr val="0070C0"/>
                </a:solidFill>
              </a:rPr>
              <a:t>“</a:t>
            </a:r>
            <a:r>
              <a:rPr lang="tr-TR" dirty="0">
                <a:solidFill>
                  <a:srgbClr val="0070C0"/>
                </a:solidFill>
              </a:rPr>
              <a:t>C” </a:t>
            </a:r>
            <a:r>
              <a:rPr lang="tr-TR" dirty="0" err="1">
                <a:solidFill>
                  <a:srgbClr val="0070C0"/>
                </a:solidFill>
              </a:rPr>
              <a:t>kloz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tr-TR" dirty="0" smtClean="0">
                <a:solidFill>
                  <a:srgbClr val="0070C0"/>
                </a:solidFill>
              </a:rPr>
              <a:t>teminatında </a:t>
            </a:r>
            <a:r>
              <a:rPr lang="tr-TR" dirty="0">
                <a:solidFill>
                  <a:srgbClr val="0070C0"/>
                </a:solidFill>
              </a:rPr>
              <a:t>yükleme, boşaltma ve aktarma rizikoları hariçtir. </a:t>
            </a:r>
            <a:endParaRPr lang="tr-TR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9532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344" y="3363118"/>
            <a:ext cx="2304256" cy="715963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Emtia (Mal) Nakliyat Sigortası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7 Metin kutusu"/>
          <p:cNvSpPr txBox="1">
            <a:spLocks noGrp="1" noChangeArrowheads="1"/>
          </p:cNvSpPr>
          <p:nvPr>
            <p:ph idx="1"/>
          </p:nvPr>
        </p:nvSpPr>
        <p:spPr bwMode="auto">
          <a:xfrm>
            <a:off x="2522488" y="404664"/>
            <a:ext cx="9217024" cy="6201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buNone/>
              <a:defRPr/>
            </a:pPr>
            <a:r>
              <a:rPr lang="tr-TR" sz="3200" dirty="0" smtClean="0">
                <a:solidFill>
                  <a:srgbClr val="FF0000"/>
                </a:solidFill>
              </a:rPr>
              <a:t>Emtia (Mal) Nakliyat Sigortalarında Verilebilen Teminat Türleri</a:t>
            </a:r>
          </a:p>
          <a:p>
            <a:pPr marL="0" indent="0" algn="just">
              <a:buNone/>
              <a:defRPr/>
            </a:pPr>
            <a:r>
              <a:rPr lang="tr-TR" sz="3200" dirty="0">
                <a:solidFill>
                  <a:srgbClr val="FF0000"/>
                </a:solidFill>
              </a:rPr>
              <a:t>3</a:t>
            </a:r>
            <a:r>
              <a:rPr lang="tr-TR" sz="3200" dirty="0" smtClean="0">
                <a:solidFill>
                  <a:srgbClr val="FF0000"/>
                </a:solidFill>
              </a:rPr>
              <a:t>. Geniş Kapsamlı Teminat: </a:t>
            </a:r>
            <a:r>
              <a:rPr lang="tr-TR" dirty="0">
                <a:solidFill>
                  <a:srgbClr val="0070C0"/>
                </a:solidFill>
              </a:rPr>
              <a:t>(</a:t>
            </a:r>
            <a:r>
              <a:rPr lang="tr-TR" dirty="0" err="1">
                <a:solidFill>
                  <a:srgbClr val="0070C0"/>
                </a:solidFill>
              </a:rPr>
              <a:t>Institute</a:t>
            </a:r>
            <a:r>
              <a:rPr lang="tr-TR" dirty="0">
                <a:solidFill>
                  <a:srgbClr val="0070C0"/>
                </a:solidFill>
              </a:rPr>
              <a:t> Cargo </a:t>
            </a:r>
            <a:r>
              <a:rPr lang="tr-TR" dirty="0" err="1">
                <a:solidFill>
                  <a:srgbClr val="0070C0"/>
                </a:solidFill>
              </a:rPr>
              <a:t>Clauses</a:t>
            </a:r>
            <a:r>
              <a:rPr lang="tr-TR" dirty="0">
                <a:solidFill>
                  <a:srgbClr val="0070C0"/>
                </a:solidFill>
              </a:rPr>
              <a:t> (A) </a:t>
            </a:r>
            <a:endParaRPr lang="tr-TR" dirty="0" smtClean="0">
              <a:solidFill>
                <a:srgbClr val="0070C0"/>
              </a:solidFill>
            </a:endParaRPr>
          </a:p>
          <a:p>
            <a:pPr marL="0" indent="0" algn="just">
              <a:buNone/>
              <a:defRPr/>
            </a:pPr>
            <a:r>
              <a:rPr lang="tr-TR" sz="2200" dirty="0">
                <a:solidFill>
                  <a:srgbClr val="0070C0"/>
                </a:solidFill>
              </a:rPr>
              <a:t>“</a:t>
            </a:r>
            <a:r>
              <a:rPr lang="tr-TR" sz="2200" dirty="0" err="1">
                <a:solidFill>
                  <a:srgbClr val="0070C0"/>
                </a:solidFill>
              </a:rPr>
              <a:t>All</a:t>
            </a:r>
            <a:r>
              <a:rPr lang="tr-TR" sz="2200" dirty="0">
                <a:solidFill>
                  <a:srgbClr val="0070C0"/>
                </a:solidFill>
              </a:rPr>
              <a:t> </a:t>
            </a:r>
            <a:r>
              <a:rPr lang="tr-TR" sz="2200" dirty="0" err="1">
                <a:solidFill>
                  <a:srgbClr val="0070C0"/>
                </a:solidFill>
              </a:rPr>
              <a:t>Risks</a:t>
            </a:r>
            <a:r>
              <a:rPr lang="tr-TR" sz="2200" dirty="0">
                <a:solidFill>
                  <a:srgbClr val="0070C0"/>
                </a:solidFill>
              </a:rPr>
              <a:t> </a:t>
            </a:r>
            <a:r>
              <a:rPr lang="tr-TR" sz="2200" dirty="0" err="1">
                <a:solidFill>
                  <a:srgbClr val="0070C0"/>
                </a:solidFill>
              </a:rPr>
              <a:t>Klozu</a:t>
            </a:r>
            <a:r>
              <a:rPr lang="tr-TR" sz="2200" dirty="0">
                <a:solidFill>
                  <a:srgbClr val="0070C0"/>
                </a:solidFill>
              </a:rPr>
              <a:t>” Tam Ziya (Total </a:t>
            </a:r>
            <a:r>
              <a:rPr lang="tr-TR" sz="2200" dirty="0" err="1">
                <a:solidFill>
                  <a:srgbClr val="0070C0"/>
                </a:solidFill>
              </a:rPr>
              <a:t>Loss</a:t>
            </a:r>
            <a:r>
              <a:rPr lang="tr-TR" sz="2200" dirty="0">
                <a:solidFill>
                  <a:srgbClr val="0070C0"/>
                </a:solidFill>
              </a:rPr>
              <a:t>) ve </a:t>
            </a:r>
            <a:r>
              <a:rPr lang="tr-TR" sz="2200" dirty="0" err="1">
                <a:solidFill>
                  <a:srgbClr val="0070C0"/>
                </a:solidFill>
              </a:rPr>
              <a:t>Institute</a:t>
            </a:r>
            <a:r>
              <a:rPr lang="tr-TR" sz="2200" dirty="0">
                <a:solidFill>
                  <a:srgbClr val="0070C0"/>
                </a:solidFill>
              </a:rPr>
              <a:t> Cargo </a:t>
            </a:r>
            <a:r>
              <a:rPr lang="tr-TR" sz="2200" dirty="0" err="1">
                <a:solidFill>
                  <a:srgbClr val="0070C0"/>
                </a:solidFill>
              </a:rPr>
              <a:t>Clauses</a:t>
            </a:r>
            <a:r>
              <a:rPr lang="tr-TR" sz="2200" dirty="0">
                <a:solidFill>
                  <a:srgbClr val="0070C0"/>
                </a:solidFill>
              </a:rPr>
              <a:t> “C” veya </a:t>
            </a:r>
            <a:r>
              <a:rPr lang="tr-TR" sz="2200" dirty="0" err="1">
                <a:solidFill>
                  <a:srgbClr val="0070C0"/>
                </a:solidFill>
              </a:rPr>
              <a:t>Institute</a:t>
            </a:r>
            <a:r>
              <a:rPr lang="tr-TR" sz="2200" dirty="0">
                <a:solidFill>
                  <a:srgbClr val="0070C0"/>
                </a:solidFill>
              </a:rPr>
              <a:t> Cargo </a:t>
            </a:r>
            <a:r>
              <a:rPr lang="tr-TR" sz="2200" dirty="0" err="1">
                <a:solidFill>
                  <a:srgbClr val="0070C0"/>
                </a:solidFill>
              </a:rPr>
              <a:t>Clauses</a:t>
            </a:r>
            <a:r>
              <a:rPr lang="tr-TR" sz="2200" dirty="0">
                <a:solidFill>
                  <a:srgbClr val="0070C0"/>
                </a:solidFill>
              </a:rPr>
              <a:t> “F.P.A” (</a:t>
            </a:r>
            <a:r>
              <a:rPr lang="tr-TR" sz="2200" dirty="0" err="1">
                <a:solidFill>
                  <a:srgbClr val="0070C0"/>
                </a:solidFill>
              </a:rPr>
              <a:t>Free</a:t>
            </a:r>
            <a:r>
              <a:rPr lang="tr-TR" sz="2200" dirty="0">
                <a:solidFill>
                  <a:srgbClr val="0070C0"/>
                </a:solidFill>
              </a:rPr>
              <a:t> of </a:t>
            </a:r>
            <a:r>
              <a:rPr lang="tr-TR" sz="2200" dirty="0" err="1">
                <a:solidFill>
                  <a:srgbClr val="0070C0"/>
                </a:solidFill>
              </a:rPr>
              <a:t>Particular</a:t>
            </a:r>
            <a:r>
              <a:rPr lang="tr-TR" sz="2200" dirty="0">
                <a:solidFill>
                  <a:srgbClr val="0070C0"/>
                </a:solidFill>
              </a:rPr>
              <a:t> </a:t>
            </a:r>
            <a:r>
              <a:rPr lang="tr-TR" sz="2200" dirty="0" err="1">
                <a:solidFill>
                  <a:srgbClr val="0070C0"/>
                </a:solidFill>
              </a:rPr>
              <a:t>Average</a:t>
            </a:r>
            <a:r>
              <a:rPr lang="tr-TR" sz="2200" dirty="0">
                <a:solidFill>
                  <a:srgbClr val="0070C0"/>
                </a:solidFill>
              </a:rPr>
              <a:t>) </a:t>
            </a:r>
            <a:r>
              <a:rPr lang="tr-TR" sz="2200" dirty="0" err="1">
                <a:solidFill>
                  <a:srgbClr val="0070C0"/>
                </a:solidFill>
              </a:rPr>
              <a:t>klozları</a:t>
            </a:r>
            <a:r>
              <a:rPr lang="tr-TR" sz="2200" dirty="0">
                <a:solidFill>
                  <a:srgbClr val="0070C0"/>
                </a:solidFill>
              </a:rPr>
              <a:t> ile temin edilen tüm rizikoları kapsamakla beraber, aşağıda yazılı rizikoları da temin eder:</a:t>
            </a:r>
          </a:p>
          <a:p>
            <a:pPr algn="just">
              <a:defRPr/>
            </a:pPr>
            <a:r>
              <a:rPr lang="tr-TR" sz="2200" dirty="0" smtClean="0">
                <a:solidFill>
                  <a:srgbClr val="0070C0"/>
                </a:solidFill>
              </a:rPr>
              <a:t>    </a:t>
            </a:r>
            <a:r>
              <a:rPr lang="tr-TR" sz="1600" dirty="0">
                <a:solidFill>
                  <a:srgbClr val="0070C0"/>
                </a:solidFill>
              </a:rPr>
              <a:t>Ezilme, çizilme, kırılma, olağandışı akma</a:t>
            </a:r>
          </a:p>
          <a:p>
            <a:pPr algn="just">
              <a:defRPr/>
            </a:pPr>
            <a:r>
              <a:rPr lang="tr-TR" sz="1600" dirty="0">
                <a:solidFill>
                  <a:srgbClr val="0070C0"/>
                </a:solidFill>
              </a:rPr>
              <a:t>    Yağmur veya deniz suyu ile ıslanma</a:t>
            </a:r>
          </a:p>
          <a:p>
            <a:pPr algn="just">
              <a:defRPr/>
            </a:pPr>
            <a:r>
              <a:rPr lang="tr-TR" sz="1600" dirty="0">
                <a:solidFill>
                  <a:srgbClr val="0070C0"/>
                </a:solidFill>
              </a:rPr>
              <a:t>    Eksik teslim, teslim edilmeme</a:t>
            </a:r>
          </a:p>
          <a:p>
            <a:pPr algn="just">
              <a:defRPr/>
            </a:pPr>
            <a:r>
              <a:rPr lang="tr-TR" sz="1600" dirty="0">
                <a:solidFill>
                  <a:srgbClr val="0070C0"/>
                </a:solidFill>
              </a:rPr>
              <a:t>    Hırsızlık</a:t>
            </a:r>
          </a:p>
          <a:p>
            <a:pPr algn="just">
              <a:defRPr/>
            </a:pPr>
            <a:r>
              <a:rPr lang="tr-TR" sz="1600" dirty="0">
                <a:solidFill>
                  <a:srgbClr val="0070C0"/>
                </a:solidFill>
              </a:rPr>
              <a:t>    Ambar buğusu</a:t>
            </a:r>
          </a:p>
          <a:p>
            <a:pPr algn="just">
              <a:defRPr/>
            </a:pPr>
            <a:r>
              <a:rPr lang="tr-TR" sz="1600" dirty="0">
                <a:solidFill>
                  <a:srgbClr val="0070C0"/>
                </a:solidFill>
              </a:rPr>
              <a:t>    Diğer yüklerle temas</a:t>
            </a:r>
          </a:p>
          <a:p>
            <a:pPr algn="just">
              <a:defRPr/>
            </a:pPr>
            <a:r>
              <a:rPr lang="tr-TR" sz="1600" dirty="0">
                <a:solidFill>
                  <a:srgbClr val="0070C0"/>
                </a:solidFill>
              </a:rPr>
              <a:t>    Yükleme, boşaltma, aktarma hasarları, kanca hasarları</a:t>
            </a:r>
          </a:p>
          <a:p>
            <a:pPr algn="just">
              <a:defRPr/>
            </a:pPr>
            <a:r>
              <a:rPr lang="tr-TR" sz="1600" dirty="0">
                <a:solidFill>
                  <a:srgbClr val="0070C0"/>
                </a:solidFill>
              </a:rPr>
              <a:t>    Dalgalar tarafından denize sürüklenme</a:t>
            </a:r>
          </a:p>
          <a:p>
            <a:pPr algn="just">
              <a:defRPr/>
            </a:pPr>
            <a:r>
              <a:rPr lang="tr-TR" sz="1600" dirty="0">
                <a:solidFill>
                  <a:srgbClr val="0070C0"/>
                </a:solidFill>
              </a:rPr>
              <a:t>    Deprem ve volkanik rizikolar</a:t>
            </a:r>
          </a:p>
          <a:p>
            <a:pPr algn="just">
              <a:defRPr/>
            </a:pPr>
            <a:r>
              <a:rPr lang="tr-TR" sz="1600" dirty="0">
                <a:solidFill>
                  <a:srgbClr val="0070C0"/>
                </a:solidFill>
              </a:rPr>
              <a:t>    Çuvalların patlaması, yırtılması</a:t>
            </a:r>
          </a:p>
        </p:txBody>
      </p:sp>
    </p:spTree>
    <p:extLst>
      <p:ext uri="{BB962C8B-B14F-4D97-AF65-F5344CB8AC3E}">
        <p14:creationId xmlns:p14="http://schemas.microsoft.com/office/powerpoint/2010/main" xmlns="" val="2652612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344" y="3363118"/>
            <a:ext cx="2304256" cy="715963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Emtia (Mal) Nakliyat Sigortası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7 Metin kutusu"/>
          <p:cNvSpPr txBox="1">
            <a:spLocks noGrp="1" noChangeArrowheads="1"/>
          </p:cNvSpPr>
          <p:nvPr>
            <p:ph idx="1"/>
          </p:nvPr>
        </p:nvSpPr>
        <p:spPr bwMode="auto">
          <a:xfrm>
            <a:off x="2522488" y="404664"/>
            <a:ext cx="9217024" cy="4780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buNone/>
              <a:defRPr/>
            </a:pPr>
            <a:r>
              <a:rPr lang="tr-TR" sz="3200" dirty="0" smtClean="0">
                <a:solidFill>
                  <a:srgbClr val="FF0000"/>
                </a:solidFill>
              </a:rPr>
              <a:t>Emtia (Mal) Nakliyat Sigortalarında Verilebilen Teminat Türleri</a:t>
            </a:r>
          </a:p>
          <a:p>
            <a:pPr marL="0" indent="0" algn="just">
              <a:buNone/>
              <a:defRPr/>
            </a:pPr>
            <a:r>
              <a:rPr lang="tr-TR" sz="3200" dirty="0">
                <a:solidFill>
                  <a:srgbClr val="FF0000"/>
                </a:solidFill>
              </a:rPr>
              <a:t>4</a:t>
            </a:r>
            <a:r>
              <a:rPr lang="tr-TR" sz="3200" dirty="0" smtClean="0">
                <a:solidFill>
                  <a:srgbClr val="FF0000"/>
                </a:solidFill>
              </a:rPr>
              <a:t>. Savaş, Grev, Lokavt, Karışıklık ve Halk Hareketleri  Teminatı: </a:t>
            </a:r>
            <a:endParaRPr lang="tr-TR" dirty="0" smtClean="0">
              <a:solidFill>
                <a:srgbClr val="0070C0"/>
              </a:solidFill>
            </a:endParaRPr>
          </a:p>
          <a:p>
            <a:pPr marL="0" indent="0" algn="just">
              <a:buNone/>
              <a:defRPr/>
            </a:pPr>
            <a:r>
              <a:rPr lang="tr-TR" sz="3200" dirty="0">
                <a:solidFill>
                  <a:srgbClr val="0070C0"/>
                </a:solidFill>
              </a:rPr>
              <a:t> Taşıma işinin yapılacağı bölgelerde savaş, grev, lokavt, karışıklık ve halk hareketi gibi nedenlerden doğabilecek risklerin söz konusu olması durumunda "</a:t>
            </a:r>
            <a:r>
              <a:rPr lang="tr-TR" sz="3200" dirty="0" smtClean="0">
                <a:solidFill>
                  <a:srgbClr val="0070C0"/>
                </a:solidFill>
              </a:rPr>
              <a:t>Dar </a:t>
            </a:r>
            <a:r>
              <a:rPr lang="tr-TR" sz="3200" dirty="0" err="1">
                <a:solidFill>
                  <a:srgbClr val="0070C0"/>
                </a:solidFill>
              </a:rPr>
              <a:t>Teminat"a</a:t>
            </a:r>
            <a:r>
              <a:rPr lang="tr-TR" sz="3200" dirty="0">
                <a:solidFill>
                  <a:srgbClr val="0070C0"/>
                </a:solidFill>
              </a:rPr>
              <a:t> veya "Geniş </a:t>
            </a:r>
            <a:r>
              <a:rPr lang="tr-TR" sz="3200" dirty="0" err="1">
                <a:solidFill>
                  <a:srgbClr val="0070C0"/>
                </a:solidFill>
              </a:rPr>
              <a:t>Teminat"a</a:t>
            </a:r>
            <a:r>
              <a:rPr lang="tr-TR" sz="3200" dirty="0">
                <a:solidFill>
                  <a:srgbClr val="0070C0"/>
                </a:solidFill>
              </a:rPr>
              <a:t> ek olarak bu risk grupları da sözleşme teminatı altına alınabilmektedir.</a:t>
            </a:r>
          </a:p>
        </p:txBody>
      </p:sp>
    </p:spTree>
    <p:extLst>
      <p:ext uri="{BB962C8B-B14F-4D97-AF65-F5344CB8AC3E}">
        <p14:creationId xmlns:p14="http://schemas.microsoft.com/office/powerpoint/2010/main" xmlns="" val="2718606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8&quot; unique_id=&quot;10132&quot;&gt;&lt;/object&gt;&lt;object type=&quot;2&quot; unique_id=&quot;10133&quot;&gt;&lt;object type=&quot;3&quot; unique_id=&quot;10134&quot;&gt;&lt;property id=&quot;20148&quot; value=&quot;5&quot;/&gt;&lt;property id=&quot;20300&quot; value=&quot;Slide 1 - &amp;quot;Nakliyat Sigortası&amp;quot;&quot;/&gt;&lt;property id=&quot;20307&quot; value=&quot;256&quot;/&gt;&lt;/object&gt;&lt;object type=&quot;3&quot; unique_id=&quot;16363&quot;&gt;&lt;property id=&quot;20148&quot; value=&quot;5&quot;/&gt;&lt;property id=&quot;20300&quot; value=&quot;Slide 2 - &amp;quot;Nakliyat Sigortası&amp;quot;&quot;/&gt;&lt;property id=&quot;20307&quot; value=&quot;363&quot;/&gt;&lt;/object&gt;&lt;object type=&quot;3&quot; unique_id=&quot;25053&quot;&gt;&lt;property id=&quot;20148&quot; value=&quot;5&quot;/&gt;&lt;property id=&quot;20300&quot; value=&quot;Slide 17 - &amp;quot;Taşıyıcı Mali Mesuliyet Sigortası&amp;quot;&quot;/&gt;&lt;property id=&quot;20307&quot; value=&quot;427&quot;/&gt;&lt;/object&gt;&lt;object type=&quot;3&quot; unique_id=&quot;25529&quot;&gt;&lt;property id=&quot;20148&quot; value=&quot;5&quot;/&gt;&lt;property id=&quot;20300&quot; value=&quot;Slide 16 - &amp;quot;Nakliyecilerin Mali Mesuliyet Sigortası&amp;quot;&quot;/&gt;&lt;property id=&quot;20307&quot; value=&quot;452&quot;/&gt;&lt;/object&gt;&lt;object type=&quot;3&quot; unique_id=&quot;25530&quot;&gt;&lt;property id=&quot;20148&quot; value=&quot;5&quot;/&gt;&lt;property id=&quot;20300&quot; value=&quot;Slide 20 - &amp;quot;CMR Sigortaları&amp;quot;&quot;/&gt;&lt;property id=&quot;20307&quot; value=&quot;453&quot;/&gt;&lt;/object&gt;&lt;object type=&quot;3&quot; unique_id=&quot;25531&quot;&gt;&lt;property id=&quot;20148&quot; value=&quot;5&quot;/&gt;&lt;property id=&quot;20300&quot; value=&quot;Slide 21 - &amp;quot;Tekne Mali Sorumluluk Sigortası&amp;quot;&quot;/&gt;&lt;property id=&quot;20307&quot; value=&quot;454&quot;/&gt;&lt;/object&gt;&lt;object type=&quot;3&quot; unique_id=&quot;26917&quot;&gt;&lt;property id=&quot;20148&quot; value=&quot;5&quot;/&gt;&lt;property id=&quot;20300&quot; value=&quot;Slide 13 - &amp;quot;Kıymet Sigortası&amp;quot;&quot;/&gt;&lt;property id=&quot;20307&quot; value=&quot;477&quot;/&gt;&lt;/object&gt;&lt;object type=&quot;3&quot; unique_id=&quot;26918&quot;&gt;&lt;property id=&quot;20148&quot; value=&quot;5&quot;/&gt;&lt;property id=&quot;20300&quot; value=&quot;Slide 14 - &amp;quot;Tekne Sigortası&amp;quot;&quot;/&gt;&lt;property id=&quot;20307&quot; value=&quot;476&quot;/&gt;&lt;/object&gt;&lt;object type=&quot;3&quot; unique_id=&quot;27567&quot;&gt;&lt;property id=&quot;20148&quot; value=&quot;5&quot;/&gt;&lt;property id=&quot;20300&quot; value=&quot;Slide 3 - &amp;quot;Nakliyat Sigortası Türleri&amp;quot;&quot;/&gt;&lt;property id=&quot;20307&quot; value=&quot;478&quot;/&gt;&lt;/object&gt;&lt;object type=&quot;3&quot; unique_id=&quot;27568&quot;&gt;&lt;property id=&quot;20148&quot; value=&quot;5&quot;/&gt;&lt;property id=&quot;20300&quot; value=&quot;Slide 4 - &amp;quot;Emtia (Mal) Nakliyat Sigortası&amp;quot;&quot;/&gt;&lt;property id=&quot;20307&quot; value=&quot;479&quot;/&gt;&lt;/object&gt;&lt;object type=&quot;3&quot; unique_id=&quot;27569&quot;&gt;&lt;property id=&quot;20148&quot; value=&quot;5&quot;/&gt;&lt;property id=&quot;20300&quot; value=&quot;Slide 5 - &amp;quot;Emtia (Mal) Nakliyat Sigortası&amp;quot;&quot;/&gt;&lt;property id=&quot;20307&quot; value=&quot;480&quot;/&gt;&lt;/object&gt;&lt;object type=&quot;3&quot; unique_id=&quot;27570&quot;&gt;&lt;property id=&quot;20148&quot; value=&quot;5&quot;/&gt;&lt;property id=&quot;20300&quot; value=&quot;Slide 6 - &amp;quot;Emtia (Mal) Nakliyat Sigortası&amp;quot;&quot;/&gt;&lt;property id=&quot;20307&quot; value=&quot;481&quot;/&gt;&lt;/object&gt;&lt;object type=&quot;3&quot; unique_id=&quot;27571&quot;&gt;&lt;property id=&quot;20148&quot; value=&quot;5&quot;/&gt;&lt;property id=&quot;20300&quot; value=&quot;Slide 7 - &amp;quot;Emtia (Mal) Nakliyat Sigortası&amp;quot;&quot;/&gt;&lt;property id=&quot;20307&quot; value=&quot;482&quot;/&gt;&lt;/object&gt;&lt;object type=&quot;3&quot; unique_id=&quot;27572&quot;&gt;&lt;property id=&quot;20148&quot; value=&quot;5&quot;/&gt;&lt;property id=&quot;20300&quot; value=&quot;Slide 8 - &amp;quot;Emtia (Mal) Nakliyat Sigortası&amp;quot;&quot;/&gt;&lt;property id=&quot;20307&quot; value=&quot;483&quot;/&gt;&lt;/object&gt;&lt;object type=&quot;3&quot; unique_id=&quot;27573&quot;&gt;&lt;property id=&quot;20148&quot; value=&quot;5&quot;/&gt;&lt;property id=&quot;20300&quot; value=&quot;Slide 10 - &amp;quot;Emtia (Mal) Nakliyat Sigortası&amp;quot;&quot;/&gt;&lt;property id=&quot;20307&quot; value=&quot;484&quot;/&gt;&lt;/object&gt;&lt;object type=&quot;3&quot; unique_id=&quot;27574&quot;&gt;&lt;property id=&quot;20148&quot; value=&quot;5&quot;/&gt;&lt;property id=&quot;20300&quot; value=&quot;Slide 11 - &amp;quot;Emtia (Mal) Nakliyat Sigortası Poliçe Türleri&amp;quot;&quot;/&gt;&lt;property id=&quot;20307&quot; value=&quot;485&quot;/&gt;&lt;/object&gt;&lt;object type=&quot;3&quot; unique_id=&quot;27575&quot;&gt;&lt;property id=&quot;20148&quot; value=&quot;5&quot;/&gt;&lt;property id=&quot;20300&quot; value=&quot;Slide 12 - &amp;quot;Emtia (Mal) Nakliyat Sigortalarında Fiyatlandırmayı Etkileyen Unsurlar&amp;quot;&quot;/&gt;&lt;property id=&quot;20307&quot; value=&quot;486&quot;/&gt;&lt;/object&gt;&lt;object type=&quot;3&quot; unique_id=&quot;27576&quot;&gt;&lt;property id=&quot;20148&quot; value=&quot;5&quot;/&gt;&lt;property id=&quot;20300&quot; value=&quot;Slide 15 - &amp;quot;Tekne Sigortası&amp;quot;&quot;/&gt;&lt;property id=&quot;20307&quot; value=&quot;487&quot;/&gt;&lt;/object&gt;&lt;object type=&quot;3&quot; unique_id=&quot;27950&quot;&gt;&lt;property id=&quot;20148&quot; value=&quot;5&quot;/&gt;&lt;property id=&quot;20300&quot; value=&quot;Slide 9 - &amp;quot;Emtia (Mal) Nakliyat Sigortası&amp;quot;&quot;/&gt;&lt;property id=&quot;20307&quot; value=&quot;490&quot;/&gt;&lt;/object&gt;&lt;object type=&quot;3&quot; unique_id=&quot;27951&quot;&gt;&lt;property id=&quot;20148&quot; value=&quot;5&quot;/&gt;&lt;property id=&quot;20300&quot; value=&quot;Slide 18 - &amp;quot;Taşıyıcı Mali Mesuliyet Sigortası&amp;quot;&quot;/&gt;&lt;property id=&quot;20307&quot; value=&quot;488&quot;/&gt;&lt;/object&gt;&lt;object type=&quot;3&quot; unique_id=&quot;27952&quot;&gt;&lt;property id=&quot;20148&quot; value=&quot;5&quot;/&gt;&lt;property id=&quot;20300&quot; value=&quot;Slide 19 - &amp;quot;Taşıyıcı Mali Mesuliyet Sigortası&amp;quot;&quot;/&gt;&lt;property id=&quot;20307&quot; value=&quot;48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powerpoint-template-24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900</TotalTime>
  <Words>1278</Words>
  <Application>Microsoft Office PowerPoint</Application>
  <PresentationFormat>Özel</PresentationFormat>
  <Paragraphs>129</Paragraphs>
  <Slides>21</Slides>
  <Notes>21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2</vt:i4>
      </vt:variant>
      <vt:variant>
        <vt:lpstr>Slayt Başlıkları</vt:lpstr>
      </vt:variant>
      <vt:variant>
        <vt:i4>21</vt:i4>
      </vt:variant>
    </vt:vector>
  </HeadingPairs>
  <TitlesOfParts>
    <vt:vector size="24" baseType="lpstr">
      <vt:lpstr>powerpoint-template-24</vt:lpstr>
      <vt:lpstr>Photo Editor Photo</vt:lpstr>
      <vt:lpstr>Worksheet</vt:lpstr>
      <vt:lpstr>Nakliyat Sigortası</vt:lpstr>
      <vt:lpstr>Nakliyat Sigortası</vt:lpstr>
      <vt:lpstr>Nakliyat Sigortası Türleri</vt:lpstr>
      <vt:lpstr>Emtia (Mal) Nakliyat Sigortası</vt:lpstr>
      <vt:lpstr>Emtia (Mal) Nakliyat Sigortası</vt:lpstr>
      <vt:lpstr>Emtia (Mal) Nakliyat Sigortası</vt:lpstr>
      <vt:lpstr>Emtia (Mal) Nakliyat Sigortası</vt:lpstr>
      <vt:lpstr>Emtia (Mal) Nakliyat Sigortası</vt:lpstr>
      <vt:lpstr>Emtia (Mal) Nakliyat Sigortası</vt:lpstr>
      <vt:lpstr>Emtia (Mal) Nakliyat Sigortası</vt:lpstr>
      <vt:lpstr>Emtia (Mal) Nakliyat Sigortası Poliçe Türleri</vt:lpstr>
      <vt:lpstr>Emtia (Mal) Nakliyat Sigortalarında Fiyatlandırmayı Etkileyen Unsurlar</vt:lpstr>
      <vt:lpstr>Kıymet Sigortası</vt:lpstr>
      <vt:lpstr>Tekne Sigortası</vt:lpstr>
      <vt:lpstr>Tekne Sigortası</vt:lpstr>
      <vt:lpstr>Nakliyecilerin Mali Mesuliyet Sigortası</vt:lpstr>
      <vt:lpstr>Taşıyıcı Mali Mesuliyet Sigortası</vt:lpstr>
      <vt:lpstr>Taşıyıcı Mali Mesuliyet Sigortası</vt:lpstr>
      <vt:lpstr>Taşıyıcı Mali Mesuliyet Sigortası</vt:lpstr>
      <vt:lpstr>CMR Sigortaları</vt:lpstr>
      <vt:lpstr>Tekne Mali Sorumluluk Sigortası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ve Sigorta</dc:title>
  <dc:creator>Metin Coşkun</dc:creator>
  <cp:lastModifiedBy>oem</cp:lastModifiedBy>
  <cp:revision>100</cp:revision>
  <dcterms:created xsi:type="dcterms:W3CDTF">2014-01-05T14:29:13Z</dcterms:created>
  <dcterms:modified xsi:type="dcterms:W3CDTF">2017-12-21T14:03:29Z</dcterms:modified>
</cp:coreProperties>
</file>