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68" r:id="rId26"/>
    <p:sldId id="269" r:id="rId27"/>
    <p:sldId id="270" r:id="rId28"/>
    <p:sldId id="271" r:id="rId29"/>
    <p:sldId id="272" r:id="rId30"/>
    <p:sldId id="273" r:id="rId31"/>
    <p:sldId id="274" r:id="rId32"/>
    <p:sldId id="275" r:id="rId33"/>
    <p:sldId id="276"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E20C11-7D89-4F5B-ADE7-26A6E9F292B8}" type="datetimeFigureOut">
              <a:rPr lang="tr-TR" smtClean="0"/>
              <a:pPr/>
              <a:t>09.10.2018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9211AA-630A-44F1-8B7A-95A0E01FAA96}" type="slidenum">
              <a:rPr lang="tr-TR" smtClean="0"/>
              <a:pPr/>
              <a:t>‹#›</a:t>
            </a:fld>
            <a:endParaRPr lang="tr-TR"/>
          </a:p>
        </p:txBody>
      </p:sp>
    </p:spTree>
    <p:extLst>
      <p:ext uri="{BB962C8B-B14F-4D97-AF65-F5344CB8AC3E}">
        <p14:creationId xmlns:p14="http://schemas.microsoft.com/office/powerpoint/2010/main" val="2142191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419211AA-630A-44F1-8B7A-95A0E01FAA96}" type="slidenum">
              <a:rPr lang="tr-TR" smtClean="0"/>
              <a:pPr/>
              <a:t>6</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884F4B04-38E6-4256-96A6-BA0DE6B67F6D}" type="datetimeFigureOut">
              <a:rPr lang="tr-TR" smtClean="0"/>
              <a:pPr/>
              <a:t>09.10.2018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F7A16E22-CDA6-442C-A3A7-C43C15B118DA}"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84F4B04-38E6-4256-96A6-BA0DE6B67F6D}" type="datetimeFigureOut">
              <a:rPr lang="tr-TR" smtClean="0"/>
              <a:pPr/>
              <a:t>09.10.2018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7A16E22-CDA6-442C-A3A7-C43C15B118D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84F4B04-38E6-4256-96A6-BA0DE6B67F6D}" type="datetimeFigureOut">
              <a:rPr lang="tr-TR" smtClean="0"/>
              <a:pPr/>
              <a:t>09.10.2018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7A16E22-CDA6-442C-A3A7-C43C15B118D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884F4B04-38E6-4256-96A6-BA0DE6B67F6D}" type="datetimeFigureOut">
              <a:rPr lang="tr-TR" smtClean="0"/>
              <a:pPr/>
              <a:t>09.10.2018</a:t>
            </a:fld>
            <a:endParaRPr lang="tr-TR"/>
          </a:p>
        </p:txBody>
      </p:sp>
      <p:sp>
        <p:nvSpPr>
          <p:cNvPr id="9" name="8 Slayt Numarası Yer Tutucusu"/>
          <p:cNvSpPr>
            <a:spLocks noGrp="1"/>
          </p:cNvSpPr>
          <p:nvPr>
            <p:ph type="sldNum" sz="quarter" idx="15"/>
          </p:nvPr>
        </p:nvSpPr>
        <p:spPr/>
        <p:txBody>
          <a:bodyPr rtlCol="0"/>
          <a:lstStyle/>
          <a:p>
            <a:fld id="{F7A16E22-CDA6-442C-A3A7-C43C15B118DA}"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884F4B04-38E6-4256-96A6-BA0DE6B67F6D}" type="datetimeFigureOut">
              <a:rPr lang="tr-TR" smtClean="0"/>
              <a:pPr/>
              <a:t>09.10.2018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F7A16E22-CDA6-442C-A3A7-C43C15B118D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884F4B04-38E6-4256-96A6-BA0DE6B67F6D}" type="datetimeFigureOut">
              <a:rPr lang="tr-TR" smtClean="0"/>
              <a:pPr/>
              <a:t>09.10.2018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7A16E22-CDA6-442C-A3A7-C43C15B118DA}"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884F4B04-38E6-4256-96A6-BA0DE6B67F6D}" type="datetimeFigureOut">
              <a:rPr lang="tr-TR" smtClean="0"/>
              <a:pPr/>
              <a:t>09.10.2018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7A16E22-CDA6-442C-A3A7-C43C15B118DA}"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884F4B04-38E6-4256-96A6-BA0DE6B67F6D}" type="datetimeFigureOut">
              <a:rPr lang="tr-TR" smtClean="0"/>
              <a:pPr/>
              <a:t>09.10.2018</a:t>
            </a:fld>
            <a:endParaRPr lang="tr-TR"/>
          </a:p>
        </p:txBody>
      </p:sp>
      <p:sp>
        <p:nvSpPr>
          <p:cNvPr id="7" name="6 Slayt Numarası Yer Tutucusu"/>
          <p:cNvSpPr>
            <a:spLocks noGrp="1"/>
          </p:cNvSpPr>
          <p:nvPr>
            <p:ph type="sldNum" sz="quarter" idx="11"/>
          </p:nvPr>
        </p:nvSpPr>
        <p:spPr/>
        <p:txBody>
          <a:bodyPr rtlCol="0"/>
          <a:lstStyle/>
          <a:p>
            <a:fld id="{F7A16E22-CDA6-442C-A3A7-C43C15B118DA}"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84F4B04-38E6-4256-96A6-BA0DE6B67F6D}" type="datetimeFigureOut">
              <a:rPr lang="tr-TR" smtClean="0"/>
              <a:pPr/>
              <a:t>09.10.2018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7A16E22-CDA6-442C-A3A7-C43C15B118D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884F4B04-38E6-4256-96A6-BA0DE6B67F6D}" type="datetimeFigureOut">
              <a:rPr lang="tr-TR" smtClean="0"/>
              <a:pPr/>
              <a:t>09.10.2018</a:t>
            </a:fld>
            <a:endParaRPr lang="tr-TR"/>
          </a:p>
        </p:txBody>
      </p:sp>
      <p:sp>
        <p:nvSpPr>
          <p:cNvPr id="22" name="21 Slayt Numarası Yer Tutucusu"/>
          <p:cNvSpPr>
            <a:spLocks noGrp="1"/>
          </p:cNvSpPr>
          <p:nvPr>
            <p:ph type="sldNum" sz="quarter" idx="15"/>
          </p:nvPr>
        </p:nvSpPr>
        <p:spPr/>
        <p:txBody>
          <a:bodyPr rtlCol="0"/>
          <a:lstStyle/>
          <a:p>
            <a:fld id="{F7A16E22-CDA6-442C-A3A7-C43C15B118DA}"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884F4B04-38E6-4256-96A6-BA0DE6B67F6D}" type="datetimeFigureOut">
              <a:rPr lang="tr-TR" smtClean="0"/>
              <a:pPr/>
              <a:t>09.10.2018</a:t>
            </a:fld>
            <a:endParaRPr lang="tr-TR"/>
          </a:p>
        </p:txBody>
      </p:sp>
      <p:sp>
        <p:nvSpPr>
          <p:cNvPr id="18" name="17 Slayt Numarası Yer Tutucusu"/>
          <p:cNvSpPr>
            <a:spLocks noGrp="1"/>
          </p:cNvSpPr>
          <p:nvPr>
            <p:ph type="sldNum" sz="quarter" idx="11"/>
          </p:nvPr>
        </p:nvSpPr>
        <p:spPr/>
        <p:txBody>
          <a:bodyPr rtlCol="0"/>
          <a:lstStyle/>
          <a:p>
            <a:fld id="{F7A16E22-CDA6-442C-A3A7-C43C15B118DA}"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84F4B04-38E6-4256-96A6-BA0DE6B67F6D}" type="datetimeFigureOut">
              <a:rPr lang="tr-TR" smtClean="0"/>
              <a:pPr/>
              <a:t>09.10.2018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7A16E22-CDA6-442C-A3A7-C43C15B118D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HUKUKA GİRİŞ</a:t>
            </a:r>
            <a:endParaRPr lang="tr-TR" dirty="0"/>
          </a:p>
        </p:txBody>
      </p:sp>
      <p:sp>
        <p:nvSpPr>
          <p:cNvPr id="3" name="2 Alt Başlık"/>
          <p:cNvSpPr>
            <a:spLocks noGrp="1"/>
          </p:cNvSpPr>
          <p:nvPr>
            <p:ph type="subTitle" idx="1"/>
          </p:nvPr>
        </p:nvSpPr>
        <p:spPr/>
        <p:txBody>
          <a:bodyPr/>
          <a:lstStyle/>
          <a:p>
            <a:r>
              <a:rPr lang="tr-TR" dirty="0" err="1" smtClean="0"/>
              <a:t>Öğr</a:t>
            </a:r>
            <a:r>
              <a:rPr lang="tr-TR" dirty="0" smtClean="0"/>
              <a:t>. Gör. Pelin ÖZÇELİK</a:t>
            </a:r>
            <a:endParaRPr lang="tr-TR" dirty="0"/>
          </a:p>
        </p:txBody>
      </p:sp>
      <p:pic>
        <p:nvPicPr>
          <p:cNvPr id="1026" name="Picture 2" descr="C:\Users\pc\Pictures\hukuk.jpg"/>
          <p:cNvPicPr>
            <a:picLocks noChangeAspect="1" noChangeArrowheads="1"/>
          </p:cNvPicPr>
          <p:nvPr/>
        </p:nvPicPr>
        <p:blipFill>
          <a:blip r:embed="rId2"/>
          <a:srcRect/>
          <a:stretch>
            <a:fillRect/>
          </a:stretch>
        </p:blipFill>
        <p:spPr bwMode="auto">
          <a:xfrm>
            <a:off x="-27717976" y="18645294"/>
            <a:ext cx="31375350" cy="16459200"/>
          </a:xfrm>
          <a:prstGeom prst="rect">
            <a:avLst/>
          </a:prstGeom>
          <a:noFill/>
        </p:spPr>
      </p:pic>
      <p:pic>
        <p:nvPicPr>
          <p:cNvPr id="1027" name="Picture 3" descr="C:\Users\pc\Pictures\hukuk.jpg"/>
          <p:cNvPicPr>
            <a:picLocks noChangeAspect="1" noChangeArrowheads="1"/>
          </p:cNvPicPr>
          <p:nvPr/>
        </p:nvPicPr>
        <p:blipFill>
          <a:blip r:embed="rId2"/>
          <a:stretch>
            <a:fillRect/>
          </a:stretch>
        </p:blipFill>
        <p:spPr bwMode="auto">
          <a:xfrm>
            <a:off x="-2786114" y="0"/>
            <a:ext cx="13930377" cy="7307739"/>
          </a:xfrm>
          <a:prstGeom prst="rect">
            <a:avLst/>
          </a:prstGeom>
          <a:noFill/>
          <a:ln>
            <a:noFill/>
          </a:ln>
        </p:spPr>
      </p:pic>
      <p:sp>
        <p:nvSpPr>
          <p:cNvPr id="6" name="5 Dikdörtgen"/>
          <p:cNvSpPr/>
          <p:nvPr/>
        </p:nvSpPr>
        <p:spPr>
          <a:xfrm>
            <a:off x="5500694" y="214290"/>
            <a:ext cx="3143272" cy="1754326"/>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tr-TR"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Hukuka Giriş</a:t>
            </a:r>
            <a:endParaRPr lang="tr-TR"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7" name="6 Dikdörtgen"/>
          <p:cNvSpPr/>
          <p:nvPr/>
        </p:nvSpPr>
        <p:spPr>
          <a:xfrm>
            <a:off x="2972844" y="2967335"/>
            <a:ext cx="184731" cy="923330"/>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endParaRPr lang="tr-TR" sz="5400" b="1" cap="none" spc="150" dirty="0">
              <a:ln w="11430"/>
              <a:solidFill>
                <a:srgbClr val="F8F8F8"/>
              </a:solidFill>
              <a:effectLst>
                <a:outerShdw blurRad="25400" algn="tl" rotWithShape="0">
                  <a:srgbClr val="000000">
                    <a:alpha val="43000"/>
                  </a:srgbClr>
                </a:outerShdw>
              </a:effectLst>
            </a:endParaRPr>
          </a:p>
        </p:txBody>
      </p:sp>
      <p:sp>
        <p:nvSpPr>
          <p:cNvPr id="8" name="7 Dikdörtgen"/>
          <p:cNvSpPr/>
          <p:nvPr/>
        </p:nvSpPr>
        <p:spPr>
          <a:xfrm>
            <a:off x="5143504" y="1928802"/>
            <a:ext cx="3714776" cy="954107"/>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tr-TR" sz="2800" b="1" cap="none" spc="0"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Öğr</a:t>
            </a:r>
            <a:r>
              <a:rPr lang="tr-TR" sz="28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Gör. Pelin ÖZÇELİK</a:t>
            </a:r>
            <a:endParaRPr lang="tr-TR" sz="28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571500"/>
            <a:ext cx="7467600" cy="1143000"/>
          </a:xfrm>
        </p:spPr>
        <p:txBody>
          <a:bodyPr/>
          <a:lstStyle/>
          <a:p>
            <a:r>
              <a:rPr lang="tr-TR" dirty="0" smtClean="0">
                <a:solidFill>
                  <a:schemeClr val="tx1"/>
                </a:solidFill>
              </a:rPr>
              <a:t>AHLAK KURALLARI</a:t>
            </a:r>
            <a:endParaRPr lang="tr-TR" dirty="0">
              <a:solidFill>
                <a:schemeClr val="tx1"/>
              </a:solidFill>
            </a:endParaRPr>
          </a:p>
        </p:txBody>
      </p:sp>
      <p:sp>
        <p:nvSpPr>
          <p:cNvPr id="3" name="2 İçerik Yer Tutucusu"/>
          <p:cNvSpPr>
            <a:spLocks noGrp="1"/>
          </p:cNvSpPr>
          <p:nvPr>
            <p:ph sz="quarter" idx="1"/>
          </p:nvPr>
        </p:nvSpPr>
        <p:spPr>
          <a:xfrm>
            <a:off x="395536" y="692696"/>
            <a:ext cx="7467600" cy="5760640"/>
          </a:xfrm>
        </p:spPr>
        <p:txBody>
          <a:bodyPr>
            <a:normAutofit fontScale="85000" lnSpcReduction="20000"/>
          </a:bodyPr>
          <a:lstStyle/>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Ahlak kurallarında, insanı hem kendine hem de başkalarına karşı ödevlerini gösteren hayır, yardım ve iyilik duyguları ön plandadır.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Bu kurallar, insan ve toplumun vicdanı ile ilgilidir.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Sübjektif ve objektif ahlak kuralları olmak üzere iki sınıfa ayrılır.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Kişinin kendisine karşı yapmak ya da yapmamakla yükümlü olduğu davranışlar sübjektif (kişinin kendisine saygısı, yalan söylememesi), toplum vicdanına göre davranması ise objektif (başkasına zarar vermeme, tuttuğu sözü yerine getirme) ahlakı oluşturur.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Aykırı davranışın yaptırımı, kişinin kendi vicdanı (pişmanlık,..) veya toplum vicdanı (ayıplanma,..) şeklindedir. Kişiler iyi ya da kötü ahlaklı olarak nitelendirilirler.</a:t>
            </a:r>
          </a:p>
          <a:p>
            <a:pPr lvl="1" algn="just">
              <a:lnSpc>
                <a:spcPct val="150000"/>
              </a:lnSpc>
              <a:buClr>
                <a:schemeClr val="tx1"/>
              </a:buClr>
              <a:buSzPct val="152000"/>
              <a:buFont typeface="Wingdings" pitchFamily="2" charset="2"/>
              <a:buChar char="Ø"/>
            </a:pPr>
            <a:endParaRPr lang="tr-TR" dirty="0" smtClean="0">
              <a:latin typeface="Verdana" pitchFamily="34" charset="0"/>
              <a:ea typeface="Verdana" pitchFamily="34" charset="0"/>
              <a:cs typeface="Verdana" pitchFamily="34" charset="0"/>
            </a:endParaRPr>
          </a:p>
          <a:p>
            <a:pPr lvl="1" algn="just">
              <a:lnSpc>
                <a:spcPct val="150000"/>
              </a:lnSpc>
              <a:buClr>
                <a:schemeClr val="tx1"/>
              </a:buClr>
              <a:buSzPct val="152000"/>
              <a:buFont typeface="Wingdings" pitchFamily="2" charset="2"/>
              <a:buChar char="Ø"/>
            </a:pPr>
            <a:endParaRPr lang="tr-TR" dirty="0">
              <a:latin typeface="Verdana" pitchFamily="34" charset="0"/>
              <a:ea typeface="Verdana" pitchFamily="34" charset="0"/>
              <a:cs typeface="Verdana"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62074"/>
          </a:xfrm>
        </p:spPr>
        <p:txBody>
          <a:bodyPr/>
          <a:lstStyle/>
          <a:p>
            <a:r>
              <a:rPr lang="tr-TR" dirty="0" smtClean="0">
                <a:solidFill>
                  <a:schemeClr val="tx1"/>
                </a:solidFill>
              </a:rPr>
              <a:t>GÖRGÜ KURALLARI</a:t>
            </a:r>
            <a:endParaRPr lang="tr-TR" dirty="0">
              <a:solidFill>
                <a:schemeClr val="tx1"/>
              </a:solidFill>
            </a:endParaRPr>
          </a:p>
        </p:txBody>
      </p:sp>
      <p:sp>
        <p:nvSpPr>
          <p:cNvPr id="3" name="2 İçerik Yer Tutucusu"/>
          <p:cNvSpPr>
            <a:spLocks noGrp="1"/>
          </p:cNvSpPr>
          <p:nvPr>
            <p:ph sz="quarter" idx="1"/>
          </p:nvPr>
        </p:nvSpPr>
        <p:spPr>
          <a:xfrm>
            <a:off x="457200" y="836712"/>
            <a:ext cx="7467600" cy="5616624"/>
          </a:xfrm>
        </p:spPr>
        <p:txBody>
          <a:bodyPr>
            <a:normAutofit lnSpcReduction="10000"/>
          </a:bodyPr>
          <a:lstStyle/>
          <a:p>
            <a:pPr lvl="1" algn="just">
              <a:lnSpc>
                <a:spcPct val="150000"/>
              </a:lnSpc>
              <a:buClr>
                <a:schemeClr val="tx1"/>
              </a:buClr>
              <a:buSzPct val="152000"/>
              <a:buFont typeface="Wingdings" pitchFamily="2" charset="2"/>
              <a:buChar char="Ø"/>
            </a:pPr>
            <a:r>
              <a:rPr lang="tr-TR" sz="2000" dirty="0" smtClean="0">
                <a:latin typeface="Verdana" pitchFamily="34" charset="0"/>
                <a:ea typeface="Verdana" pitchFamily="34" charset="0"/>
                <a:cs typeface="Verdana" pitchFamily="34" charset="0"/>
              </a:rPr>
              <a:t>Görgü kurallarının ortaya çıkış nedeni, insanların bir arada yaşamalarından dolayı hayatlarını daha kolay idame ettirmek istemeleridir.</a:t>
            </a:r>
          </a:p>
          <a:p>
            <a:pPr lvl="1" algn="just">
              <a:lnSpc>
                <a:spcPct val="150000"/>
              </a:lnSpc>
              <a:buClr>
                <a:schemeClr val="tx1"/>
              </a:buClr>
              <a:buSzPct val="152000"/>
              <a:buFont typeface="Wingdings" pitchFamily="2" charset="2"/>
              <a:buChar char="Ø"/>
            </a:pPr>
            <a:r>
              <a:rPr lang="tr-TR" sz="2000" dirty="0" smtClean="0">
                <a:latin typeface="Verdana" pitchFamily="34" charset="0"/>
                <a:ea typeface="Verdana" pitchFamily="34" charset="0"/>
                <a:cs typeface="Verdana" pitchFamily="34" charset="0"/>
              </a:rPr>
              <a:t>Kuralların kaynağı toplumdur. </a:t>
            </a:r>
          </a:p>
          <a:p>
            <a:pPr lvl="1" algn="just">
              <a:lnSpc>
                <a:spcPct val="150000"/>
              </a:lnSpc>
              <a:buClr>
                <a:schemeClr val="tx1"/>
              </a:buClr>
              <a:buSzPct val="152000"/>
              <a:buFont typeface="Wingdings" pitchFamily="2" charset="2"/>
              <a:buChar char="Ø"/>
            </a:pPr>
            <a:r>
              <a:rPr lang="tr-TR" sz="2000" dirty="0" smtClean="0">
                <a:latin typeface="Verdana" pitchFamily="34" charset="0"/>
                <a:ea typeface="Verdana" pitchFamily="34" charset="0"/>
                <a:cs typeface="Verdana" pitchFamily="34" charset="0"/>
              </a:rPr>
              <a:t>Oluşumu, belirli davranışların sürekli tekrarıyla mümkündür.</a:t>
            </a:r>
          </a:p>
          <a:p>
            <a:pPr lvl="1" algn="just">
              <a:lnSpc>
                <a:spcPct val="150000"/>
              </a:lnSpc>
              <a:buClr>
                <a:schemeClr val="tx1"/>
              </a:buClr>
              <a:buSzPct val="152000"/>
              <a:buFont typeface="Wingdings" pitchFamily="2" charset="2"/>
              <a:buChar char="Ø"/>
            </a:pPr>
            <a:r>
              <a:rPr lang="tr-TR" sz="2000" dirty="0" smtClean="0">
                <a:latin typeface="Verdana" pitchFamily="34" charset="0"/>
                <a:ea typeface="Verdana" pitchFamily="34" charset="0"/>
                <a:cs typeface="Verdana" pitchFamily="34" charset="0"/>
              </a:rPr>
              <a:t>Örnekler: misafirlere saygılı davranış, toplu taşıtlarda hamile ve yaşlı kimselere yer verilmesi, büyüklere bayram ziyareti,…</a:t>
            </a:r>
          </a:p>
          <a:p>
            <a:pPr lvl="1" algn="just">
              <a:lnSpc>
                <a:spcPct val="150000"/>
              </a:lnSpc>
              <a:buClr>
                <a:schemeClr val="tx1"/>
              </a:buClr>
              <a:buSzPct val="152000"/>
              <a:buFont typeface="Wingdings" pitchFamily="2" charset="2"/>
              <a:buChar char="Ø"/>
            </a:pPr>
            <a:r>
              <a:rPr lang="tr-TR" sz="2000" dirty="0" smtClean="0">
                <a:latin typeface="Verdana" pitchFamily="34" charset="0"/>
                <a:ea typeface="Verdana" pitchFamily="34" charset="0"/>
                <a:cs typeface="Verdana" pitchFamily="34" charset="0"/>
              </a:rPr>
              <a:t>Bu kurallara uyulmasıyla birlikte bireyler arasında daha sağlıklı ilişkiler kurulur. </a:t>
            </a:r>
          </a:p>
          <a:p>
            <a:pPr lvl="1" algn="just">
              <a:lnSpc>
                <a:spcPct val="150000"/>
              </a:lnSpc>
              <a:buClr>
                <a:schemeClr val="tx1"/>
              </a:buClr>
              <a:buSzPct val="152000"/>
              <a:buFont typeface="Wingdings" pitchFamily="2" charset="2"/>
              <a:buChar char="Ø"/>
            </a:pPr>
            <a:r>
              <a:rPr lang="tr-TR" sz="2000" dirty="0" smtClean="0">
                <a:latin typeface="Verdana" pitchFamily="34" charset="0"/>
                <a:ea typeface="Verdana" pitchFamily="34" charset="0"/>
                <a:cs typeface="Verdana" pitchFamily="34" charset="0"/>
              </a:rPr>
              <a:t>Yaptırımı manevi (cahil, görgüsüz, kaba,..)</a:t>
            </a:r>
            <a:r>
              <a:rPr lang="tr-TR" sz="2000" dirty="0" err="1" smtClean="0">
                <a:latin typeface="Verdana" pitchFamily="34" charset="0"/>
                <a:ea typeface="Verdana" pitchFamily="34" charset="0"/>
                <a:cs typeface="Verdana" pitchFamily="34" charset="0"/>
              </a:rPr>
              <a:t>dir</a:t>
            </a:r>
            <a:r>
              <a:rPr lang="tr-TR" sz="2000" dirty="0" smtClean="0">
                <a:latin typeface="Verdana" pitchFamily="34" charset="0"/>
                <a:ea typeface="Verdana" pitchFamily="34" charset="0"/>
                <a:cs typeface="Verdana" pitchFamily="34" charset="0"/>
              </a:rPr>
              <a:t>. </a:t>
            </a:r>
          </a:p>
          <a:p>
            <a:pPr marL="365760" lvl="1" indent="0" algn="just">
              <a:lnSpc>
                <a:spcPct val="150000"/>
              </a:lnSpc>
              <a:buClr>
                <a:schemeClr val="tx1"/>
              </a:buClr>
              <a:buSzPct val="152000"/>
              <a:buNone/>
            </a:pPr>
            <a:endParaRPr lang="tr-TR" sz="23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chemeClr val="tx1"/>
                </a:solidFill>
              </a:rPr>
              <a:t>Hukuk kurallarının diğer toplumsal kurallardan farkları</a:t>
            </a:r>
            <a:endParaRPr lang="tr-TR" dirty="0">
              <a:solidFill>
                <a:schemeClr val="tx1"/>
              </a:solidFill>
            </a:endParaRPr>
          </a:p>
        </p:txBody>
      </p:sp>
      <p:sp>
        <p:nvSpPr>
          <p:cNvPr id="3" name="2 İçerik Yer Tutucusu"/>
          <p:cNvSpPr>
            <a:spLocks noGrp="1"/>
          </p:cNvSpPr>
          <p:nvPr>
            <p:ph sz="quarter" idx="1"/>
          </p:nvPr>
        </p:nvSpPr>
        <p:spPr>
          <a:ln>
            <a:solidFill>
              <a:schemeClr val="tx1"/>
            </a:solidFill>
          </a:ln>
        </p:spPr>
        <p:txBody>
          <a:bodyPr>
            <a:normAutofit fontScale="92500" lnSpcReduction="20000"/>
          </a:bodyPr>
          <a:lstStyle/>
          <a:p>
            <a:pPr marL="457200" indent="-457200" algn="just">
              <a:lnSpc>
                <a:spcPct val="150000"/>
              </a:lnSpc>
              <a:buClr>
                <a:schemeClr val="tx1"/>
              </a:buClr>
              <a:buSzPct val="121000"/>
              <a:buFont typeface="+mj-lt"/>
              <a:buAutoNum type="arabicParenR"/>
            </a:pPr>
            <a:r>
              <a:rPr lang="tr-TR" sz="2200" dirty="0" smtClean="0">
                <a:latin typeface="Verdana" panose="020B0604030504040204" pitchFamily="34" charset="0"/>
                <a:ea typeface="Verdana" panose="020B0604030504040204" pitchFamily="34" charset="0"/>
                <a:cs typeface="Verdana" panose="020B0604030504040204" pitchFamily="34" charset="0"/>
              </a:rPr>
              <a:t>Kaynağının insan iradesinden oluşur.</a:t>
            </a:r>
          </a:p>
          <a:p>
            <a:pPr marL="457200" indent="-457200" algn="just">
              <a:lnSpc>
                <a:spcPct val="150000"/>
              </a:lnSpc>
              <a:buClr>
                <a:schemeClr val="tx1"/>
              </a:buClr>
              <a:buSzPct val="121000"/>
              <a:buFont typeface="+mj-lt"/>
              <a:buAutoNum type="arabicParenR"/>
            </a:pPr>
            <a:r>
              <a:rPr lang="tr-TR" sz="2200" dirty="0" smtClean="0">
                <a:latin typeface="Verdana" panose="020B0604030504040204" pitchFamily="34" charset="0"/>
                <a:ea typeface="Verdana" panose="020B0604030504040204" pitchFamily="34" charset="0"/>
                <a:cs typeface="Verdana" panose="020B0604030504040204" pitchFamily="34" charset="0"/>
              </a:rPr>
              <a:t>Yaptırımları tamamen maddidir.*</a:t>
            </a:r>
          </a:p>
          <a:p>
            <a:pPr marL="457200" indent="-457200" algn="just">
              <a:lnSpc>
                <a:spcPct val="150000"/>
              </a:lnSpc>
              <a:buClr>
                <a:schemeClr val="tx1"/>
              </a:buClr>
              <a:buSzPct val="121000"/>
              <a:buFont typeface="+mj-lt"/>
              <a:buAutoNum type="arabicParenR"/>
            </a:pPr>
            <a:r>
              <a:rPr lang="tr-TR" sz="2200" dirty="0" smtClean="0">
                <a:latin typeface="Verdana" panose="020B0604030504040204" pitchFamily="34" charset="0"/>
                <a:ea typeface="Verdana" panose="020B0604030504040204" pitchFamily="34" charset="0"/>
                <a:cs typeface="Verdana" panose="020B0604030504040204" pitchFamily="34" charset="0"/>
              </a:rPr>
              <a:t>Kuralların tümü dünyevidir.</a:t>
            </a:r>
          </a:p>
          <a:p>
            <a:pPr marL="457200" indent="-457200" algn="just">
              <a:lnSpc>
                <a:spcPct val="150000"/>
              </a:lnSpc>
              <a:buClr>
                <a:schemeClr val="tx1"/>
              </a:buClr>
              <a:buSzPct val="121000"/>
              <a:buFont typeface="+mj-lt"/>
              <a:buAutoNum type="arabicParenR"/>
            </a:pPr>
            <a:r>
              <a:rPr lang="tr-TR" sz="2200" dirty="0" smtClean="0">
                <a:latin typeface="Verdana" panose="020B0604030504040204" pitchFamily="34" charset="0"/>
                <a:ea typeface="Verdana" panose="020B0604030504040204" pitchFamily="34" charset="0"/>
                <a:cs typeface="Verdana" panose="020B0604030504040204" pitchFamily="34" charset="0"/>
              </a:rPr>
              <a:t>Hukuk, genel ve nesnel kurallar bütünüdür.</a:t>
            </a:r>
          </a:p>
          <a:p>
            <a:pPr marL="457200" indent="-457200" algn="just">
              <a:lnSpc>
                <a:spcPct val="150000"/>
              </a:lnSpc>
              <a:buClr>
                <a:schemeClr val="tx1"/>
              </a:buClr>
              <a:buSzPct val="121000"/>
              <a:buFont typeface="+mj-lt"/>
              <a:buAutoNum type="arabicParenR"/>
            </a:pPr>
            <a:r>
              <a:rPr lang="tr-TR" sz="2200" dirty="0" smtClean="0">
                <a:latin typeface="Verdana" panose="020B0604030504040204" pitchFamily="34" charset="0"/>
                <a:ea typeface="Verdana" panose="020B0604030504040204" pitchFamily="34" charset="0"/>
                <a:cs typeface="Verdana" panose="020B0604030504040204" pitchFamily="34" charset="0"/>
              </a:rPr>
              <a:t>Kuralların uygulamasında, toplum değil, devlet etkilidir.</a:t>
            </a:r>
          </a:p>
          <a:p>
            <a:pPr algn="just">
              <a:lnSpc>
                <a:spcPct val="150000"/>
              </a:lnSpc>
              <a:buClr>
                <a:schemeClr val="tx1"/>
              </a:buClr>
              <a:buSzPct val="121000"/>
              <a:buFont typeface="Wingdings" panose="05000000000000000000" pitchFamily="2" charset="2"/>
              <a:buChar char="ü"/>
            </a:pPr>
            <a:r>
              <a:rPr lang="tr-TR" sz="2200" dirty="0" smtClean="0">
                <a:latin typeface="Verdana" panose="020B0604030504040204" pitchFamily="34" charset="0"/>
                <a:ea typeface="Verdana" panose="020B0604030504040204" pitchFamily="34" charset="0"/>
                <a:cs typeface="Verdana" panose="020B0604030504040204" pitchFamily="34" charset="0"/>
              </a:rPr>
              <a:t>Ancak hukuk kurallarının uygulanabilmesi için diğer toplumsal kurallara (din, ahlak, görgü kuralları) da gereksinim vardır. </a:t>
            </a:r>
            <a:r>
              <a:rPr lang="tr-TR" sz="2200" dirty="0" err="1" smtClean="0">
                <a:latin typeface="Verdana" panose="020B0604030504040204" pitchFamily="34" charset="0"/>
                <a:ea typeface="Verdana" panose="020B0604030504040204" pitchFamily="34" charset="0"/>
                <a:cs typeface="Verdana" panose="020B0604030504040204" pitchFamily="34" charset="0"/>
              </a:rPr>
              <a:t>Örn</a:t>
            </a:r>
            <a:r>
              <a:rPr lang="tr-TR" sz="2200" dirty="0" smtClean="0">
                <a:latin typeface="Verdana" panose="020B0604030504040204" pitchFamily="34" charset="0"/>
                <a:ea typeface="Verdana" panose="020B0604030504040204" pitchFamily="34" charset="0"/>
                <a:cs typeface="Verdana" panose="020B0604030504040204" pitchFamily="34" charset="0"/>
              </a:rPr>
              <a:t>: Ahlak kurallarının Borçlar Hukuku ve Ceza Hukukunda koşul olarak sunulabilmesi.</a:t>
            </a:r>
          </a:p>
          <a:p>
            <a:pPr marL="457200" indent="-457200" algn="just">
              <a:lnSpc>
                <a:spcPct val="200000"/>
              </a:lnSpc>
              <a:buClr>
                <a:schemeClr val="tx1"/>
              </a:buClr>
              <a:buSzPct val="121000"/>
              <a:buFont typeface="+mj-lt"/>
              <a:buAutoNum type="arabicParenR"/>
            </a:pPr>
            <a:endParaRPr lang="tr-TR" sz="2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gn="just">
              <a:buClr>
                <a:schemeClr val="tx1"/>
              </a:buClr>
              <a:buSzPct val="121000"/>
              <a:buFont typeface="+mj-lt"/>
              <a:buAutoNum type="arabicParenR"/>
            </a:pPr>
            <a:endParaRPr lang="tr-TR" sz="2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mj-lt"/>
              <a:buAutoNum type="arabicParenR"/>
            </a:pP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980728"/>
            <a:ext cx="7560840" cy="504056"/>
          </a:xfrm>
        </p:spPr>
        <p:txBody>
          <a:bodyPr>
            <a:normAutofit fontScale="90000"/>
          </a:bodyPr>
          <a:lstStyle/>
          <a:p>
            <a:r>
              <a:rPr lang="tr-TR" dirty="0">
                <a:solidFill>
                  <a:schemeClr val="tx1"/>
                </a:solidFill>
              </a:rPr>
              <a:t/>
            </a:r>
            <a:br>
              <a:rPr lang="tr-TR" dirty="0">
                <a:solidFill>
                  <a:schemeClr val="tx1"/>
                </a:solidFill>
              </a:rPr>
            </a:br>
            <a:r>
              <a:rPr lang="tr-TR" dirty="0" smtClean="0">
                <a:solidFill>
                  <a:schemeClr val="tx1"/>
                </a:solidFill>
              </a:rPr>
              <a:t>2. HUKUKUN KAVRAMI VE UNSURLARI</a:t>
            </a:r>
            <a:endParaRPr lang="tr-TR" dirty="0">
              <a:solidFill>
                <a:schemeClr val="tx1"/>
              </a:solidFill>
            </a:endParaRPr>
          </a:p>
        </p:txBody>
      </p:sp>
      <p:sp>
        <p:nvSpPr>
          <p:cNvPr id="3" name="2 İçerik Yer Tutucusu"/>
          <p:cNvSpPr>
            <a:spLocks noGrp="1"/>
          </p:cNvSpPr>
          <p:nvPr>
            <p:ph sz="quarter" idx="1"/>
          </p:nvPr>
        </p:nvSpPr>
        <p:spPr>
          <a:xfrm>
            <a:off x="395536" y="1556792"/>
            <a:ext cx="7467600" cy="4873752"/>
          </a:xfrm>
        </p:spPr>
        <p:txBody>
          <a:bodyPr>
            <a:normAutofit/>
          </a:bodyPr>
          <a:lstStyle/>
          <a:p>
            <a:pPr algn="just">
              <a:buClrTx/>
              <a:buSzPct val="123000"/>
              <a:buFont typeface="Wingdings" panose="05000000000000000000" pitchFamily="2" charset="2"/>
              <a:buChar char="v"/>
            </a:pPr>
            <a:endParaRPr lang="tr-TR" sz="2200" dirty="0" smtClean="0">
              <a:latin typeface="Verdana" panose="020B0604030504040204" pitchFamily="34" charset="0"/>
              <a:ea typeface="Verdana" panose="020B0604030504040204" pitchFamily="34" charset="0"/>
              <a:cs typeface="Verdana" panose="020B0604030504040204" pitchFamily="34" charset="0"/>
            </a:endParaRPr>
          </a:p>
          <a:p>
            <a:pPr algn="just">
              <a:buClrTx/>
              <a:buSzPct val="123000"/>
              <a:buFont typeface="Wingdings" panose="05000000000000000000" pitchFamily="2" charset="2"/>
              <a:buChar char="v"/>
            </a:pPr>
            <a:r>
              <a:rPr lang="tr-TR" sz="2200" dirty="0" smtClean="0">
                <a:latin typeface="Verdana" panose="020B0604030504040204" pitchFamily="34" charset="0"/>
                <a:ea typeface="Verdana" panose="020B0604030504040204" pitchFamily="34" charset="0"/>
                <a:cs typeface="Verdana" panose="020B0604030504040204" pitchFamily="34" charset="0"/>
              </a:rPr>
              <a:t>Hukukun tanımı ülkeden ülkeye, zamandan zamana değişebilmekte, farklı yorumlamalara konu olabilmektedir.</a:t>
            </a:r>
          </a:p>
          <a:p>
            <a:pPr algn="just">
              <a:buClrTx/>
              <a:buSzPct val="123000"/>
              <a:buFont typeface="Wingdings" panose="05000000000000000000" pitchFamily="2" charset="2"/>
              <a:buChar char="v"/>
            </a:pPr>
            <a:r>
              <a:rPr lang="tr-TR" sz="2200" dirty="0" err="1" smtClean="0">
                <a:latin typeface="Verdana" panose="020B0604030504040204" pitchFamily="34" charset="0"/>
                <a:ea typeface="Verdana" panose="020B0604030504040204" pitchFamily="34" charset="0"/>
                <a:cs typeface="Verdana" panose="020B0604030504040204" pitchFamily="34" charset="0"/>
              </a:rPr>
              <a:t>Corpus</a:t>
            </a:r>
            <a:r>
              <a:rPr lang="tr-TR" sz="2200" dirty="0" smtClean="0">
                <a:latin typeface="Verdana" panose="020B0604030504040204" pitchFamily="34" charset="0"/>
                <a:ea typeface="Verdana" panose="020B0604030504040204" pitchFamily="34" charset="0"/>
                <a:cs typeface="Verdana" panose="020B0604030504040204" pitchFamily="34" charset="0"/>
              </a:rPr>
              <a:t> </a:t>
            </a:r>
            <a:r>
              <a:rPr lang="tr-TR" sz="2200" dirty="0" err="1" smtClean="0">
                <a:latin typeface="Verdana" panose="020B0604030504040204" pitchFamily="34" charset="0"/>
                <a:ea typeface="Verdana" panose="020B0604030504040204" pitchFamily="34" charset="0"/>
                <a:cs typeface="Verdana" panose="020B0604030504040204" pitchFamily="34" charset="0"/>
              </a:rPr>
              <a:t>Juris</a:t>
            </a:r>
            <a:r>
              <a:rPr lang="tr-TR" sz="2200" dirty="0" smtClean="0">
                <a:latin typeface="Verdana" panose="020B0604030504040204" pitchFamily="34" charset="0"/>
                <a:ea typeface="Verdana" panose="020B0604030504040204" pitchFamily="34" charset="0"/>
                <a:cs typeface="Verdana" panose="020B0604030504040204" pitchFamily="34" charset="0"/>
              </a:rPr>
              <a:t> </a:t>
            </a:r>
            <a:r>
              <a:rPr lang="tr-TR" sz="2200" dirty="0" err="1" smtClean="0">
                <a:latin typeface="Verdana" panose="020B0604030504040204" pitchFamily="34" charset="0"/>
                <a:ea typeface="Verdana" panose="020B0604030504040204" pitchFamily="34" charset="0"/>
                <a:cs typeface="Verdana" panose="020B0604030504040204" pitchFamily="34" charset="0"/>
              </a:rPr>
              <a:t>Civilies</a:t>
            </a:r>
            <a:r>
              <a:rPr lang="tr-TR" sz="2200" dirty="0" smtClean="0">
                <a:latin typeface="Verdana" panose="020B0604030504040204" pitchFamily="34" charset="0"/>
                <a:ea typeface="Verdana" panose="020B0604030504040204" pitchFamily="34" charset="0"/>
                <a:cs typeface="Verdana" panose="020B0604030504040204" pitchFamily="34" charset="0"/>
              </a:rPr>
              <a:t>: ’’Hukuk, adil ve iyi olanı gerçekleştirme sanatıdır.’’ </a:t>
            </a:r>
          </a:p>
          <a:p>
            <a:pPr algn="just">
              <a:buClrTx/>
              <a:buSzPct val="123000"/>
              <a:buFont typeface="Wingdings" panose="05000000000000000000" pitchFamily="2" charset="2"/>
              <a:buChar char="v"/>
            </a:pPr>
            <a:r>
              <a:rPr lang="tr-TR" sz="2200" dirty="0" smtClean="0">
                <a:latin typeface="Verdana" panose="020B0604030504040204" pitchFamily="34" charset="0"/>
                <a:ea typeface="Verdana" panose="020B0604030504040204" pitchFamily="34" charset="0"/>
                <a:cs typeface="Verdana" panose="020B0604030504040204" pitchFamily="34" charset="0"/>
              </a:rPr>
              <a:t>Hukuk: Toplum hayatını düzenleyen ve devletin yaptırım gücü ile desteklenmiş olan yasalar bütünüdür.</a:t>
            </a:r>
          </a:p>
          <a:p>
            <a:pPr marL="0" indent="0" algn="just">
              <a:buClrTx/>
              <a:buSzPct val="123000"/>
              <a:buNone/>
            </a:pPr>
            <a:endParaRPr lang="tr-TR" sz="2200" dirty="0">
              <a:latin typeface="Verdana" panose="020B0604030504040204" pitchFamily="34" charset="0"/>
              <a:ea typeface="Verdana" panose="020B0604030504040204" pitchFamily="34" charset="0"/>
              <a:cs typeface="Verdana" panose="020B0604030504040204" pitchFamily="34" charset="0"/>
            </a:endParaRPr>
          </a:p>
        </p:txBody>
      </p:sp>
      <p:pic>
        <p:nvPicPr>
          <p:cNvPr id="1026" name="Picture 2" descr="C:\Users\14203290854\Pictures\huku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934351"/>
            <a:ext cx="939899" cy="1013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99392"/>
            <a:ext cx="7467600" cy="1143000"/>
          </a:xfrm>
        </p:spPr>
        <p:txBody>
          <a:bodyPr/>
          <a:lstStyle/>
          <a:p>
            <a:r>
              <a:rPr lang="tr-TR" dirty="0" smtClean="0">
                <a:solidFill>
                  <a:schemeClr val="tx1"/>
                </a:solidFill>
              </a:rPr>
              <a:t>HUKUKUN UNSURLARI</a:t>
            </a:r>
            <a:endParaRPr lang="tr-TR" dirty="0">
              <a:solidFill>
                <a:schemeClr val="tx1"/>
              </a:solidFill>
            </a:endParaRPr>
          </a:p>
        </p:txBody>
      </p:sp>
      <p:sp>
        <p:nvSpPr>
          <p:cNvPr id="3" name="2 İçerik Yer Tutucusu"/>
          <p:cNvSpPr>
            <a:spLocks noGrp="1"/>
          </p:cNvSpPr>
          <p:nvPr>
            <p:ph sz="quarter" idx="1"/>
          </p:nvPr>
        </p:nvSpPr>
        <p:spPr>
          <a:xfrm>
            <a:off x="539552" y="1457400"/>
            <a:ext cx="7467600" cy="5400600"/>
          </a:xfrm>
        </p:spPr>
        <p:txBody>
          <a:bodyPr/>
          <a:lstStyle/>
          <a:p>
            <a:pPr algn="just">
              <a:buClrTx/>
              <a:buSzPct val="123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OLAY: </a:t>
            </a:r>
            <a:r>
              <a:rPr lang="tr-TR" dirty="0" smtClean="0">
                <a:latin typeface="Verdana" panose="020B0604030504040204" pitchFamily="34" charset="0"/>
                <a:ea typeface="Verdana" panose="020B0604030504040204" pitchFamily="34" charset="0"/>
                <a:cs typeface="Verdana" panose="020B0604030504040204" pitchFamily="34" charset="0"/>
              </a:rPr>
              <a:t>Kendisine hukuk düzenince hukuki sonuç bağlanmış olaylara ‘’hukuki olay’’ denir.</a:t>
            </a:r>
            <a:r>
              <a:rPr lang="tr-TR" u="sng" dirty="0" smtClean="0">
                <a:latin typeface="Verdana" panose="020B0604030504040204" pitchFamily="34" charset="0"/>
                <a:ea typeface="Verdana" panose="020B0604030504040204" pitchFamily="34" charset="0"/>
                <a:cs typeface="Verdana" panose="020B0604030504040204" pitchFamily="34" charset="0"/>
              </a:rPr>
              <a:t> </a:t>
            </a:r>
          </a:p>
          <a:p>
            <a:pPr algn="just">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Örneğin: işçinin işine son verilmesi, ölüm, doğum gibi hukuki sonuca bağlanabilen olaylar…</a:t>
            </a:r>
          </a:p>
          <a:p>
            <a:pPr algn="just">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Bazen aradan belli bir zamanın geçmesi ile de hukuki sonuç doğabilir: Örneğin, rıza dışı bir taşınırı davasız aralıksız beş yıl boyunca elinde bulunduran bir kimse onun maliki olur. (MK m. 989)</a:t>
            </a:r>
          </a:p>
          <a:p>
            <a:pPr algn="just">
              <a:buClrTx/>
              <a:buSzPct val="123000"/>
              <a:buFont typeface="Wingdings" panose="05000000000000000000" pitchFamily="2" charset="2"/>
              <a:buChar char="v"/>
            </a:pPr>
            <a:endParaRPr lang="tr-TR" dirty="0">
              <a:latin typeface="Verdana" panose="020B0604030504040204" pitchFamily="34" charset="0"/>
              <a:ea typeface="Verdana" panose="020B0604030504040204" pitchFamily="34" charset="0"/>
              <a:cs typeface="Verdana" panose="020B0604030504040204" pitchFamily="34" charset="0"/>
            </a:endParaRPr>
          </a:p>
          <a:p>
            <a:endParaRPr lang="tr-TR" dirty="0"/>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71400"/>
            <a:ext cx="7467600" cy="1143000"/>
          </a:xfrm>
        </p:spPr>
        <p:txBody>
          <a:bodyPr/>
          <a:lstStyle/>
          <a:p>
            <a:r>
              <a:rPr lang="tr-TR" dirty="0" smtClean="0">
                <a:solidFill>
                  <a:schemeClr val="tx1"/>
                </a:solidFill>
              </a:rPr>
              <a:t>HUKUKUN UNSURLARI</a:t>
            </a:r>
            <a:endParaRPr lang="tr-TR" dirty="0">
              <a:solidFill>
                <a:schemeClr val="tx1"/>
              </a:solidFill>
            </a:endParaRPr>
          </a:p>
        </p:txBody>
      </p:sp>
      <p:sp>
        <p:nvSpPr>
          <p:cNvPr id="3" name="2 İçerik Yer Tutucusu"/>
          <p:cNvSpPr>
            <a:spLocks noGrp="1"/>
          </p:cNvSpPr>
          <p:nvPr>
            <p:ph sz="quarter" idx="1"/>
          </p:nvPr>
        </p:nvSpPr>
        <p:spPr>
          <a:xfrm>
            <a:off x="467544" y="1340768"/>
            <a:ext cx="7467600" cy="5328592"/>
          </a:xfrm>
        </p:spPr>
        <p:txBody>
          <a:bodyPr>
            <a:normAutofit lnSpcReduction="10000"/>
          </a:bodyPr>
          <a:lstStyle/>
          <a:p>
            <a:pPr algn="just">
              <a:buClrTx/>
              <a:buSzPct val="123000"/>
              <a:buFont typeface="Wingdings" panose="05000000000000000000" pitchFamily="2" charset="2"/>
              <a:buChar char="v"/>
            </a:pPr>
            <a:r>
              <a:rPr lang="tr-TR" sz="2200" u="sng" dirty="0" smtClean="0">
                <a:latin typeface="Verdana" panose="020B0604030504040204" pitchFamily="34" charset="0"/>
                <a:ea typeface="Verdana" panose="020B0604030504040204" pitchFamily="34" charset="0"/>
                <a:cs typeface="Verdana" panose="020B0604030504040204" pitchFamily="34" charset="0"/>
              </a:rPr>
              <a:t>DÜZENLEME</a:t>
            </a:r>
            <a:r>
              <a:rPr lang="tr-TR" sz="2200" dirty="0" smtClean="0">
                <a:latin typeface="Verdana" panose="020B0604030504040204" pitchFamily="34" charset="0"/>
                <a:ea typeface="Verdana" panose="020B0604030504040204" pitchFamily="34" charset="0"/>
                <a:cs typeface="Verdana" panose="020B0604030504040204" pitchFamily="34" charset="0"/>
              </a:rPr>
              <a:t>: Kişiler veya toplumlar arasındaki ilişkiyi düzenlemek hukukun görevidir.</a:t>
            </a:r>
          </a:p>
          <a:p>
            <a:pPr algn="just">
              <a:buClrTx/>
              <a:buSzPct val="123000"/>
              <a:buFont typeface="Wingdings" panose="05000000000000000000" pitchFamily="2" charset="2"/>
              <a:buChar char="v"/>
            </a:pPr>
            <a:r>
              <a:rPr lang="tr-TR" sz="2200" dirty="0" smtClean="0">
                <a:latin typeface="Verdana" panose="020B0604030504040204" pitchFamily="34" charset="0"/>
                <a:ea typeface="Verdana" panose="020B0604030504040204" pitchFamily="34" charset="0"/>
                <a:cs typeface="Verdana" panose="020B0604030504040204" pitchFamily="34" charset="0"/>
              </a:rPr>
              <a:t>Hukuki bir olaya sebep olan davranışa olumlu ya da olumsuz emir verme söz konusudur.</a:t>
            </a:r>
          </a:p>
          <a:p>
            <a:pPr algn="just">
              <a:buClrTx/>
              <a:buSzPct val="123000"/>
              <a:buFont typeface="Wingdings" panose="05000000000000000000" pitchFamily="2" charset="2"/>
              <a:buChar char="v"/>
            </a:pPr>
            <a:r>
              <a:rPr lang="tr-TR" sz="2200" dirty="0" smtClean="0">
                <a:latin typeface="Verdana" panose="020B0604030504040204" pitchFamily="34" charset="0"/>
                <a:ea typeface="Verdana" panose="020B0604030504040204" pitchFamily="34" charset="0"/>
                <a:cs typeface="Verdana" panose="020B0604030504040204" pitchFamily="34" charset="0"/>
              </a:rPr>
              <a:t>Ör</a:t>
            </a:r>
            <a:r>
              <a:rPr lang="tr-TR" sz="2200" dirty="0">
                <a:latin typeface="Verdana" panose="020B0604030504040204" pitchFamily="34" charset="0"/>
                <a:ea typeface="Verdana" panose="020B0604030504040204" pitchFamily="34" charset="0"/>
                <a:cs typeface="Verdana" panose="020B0604030504040204" pitchFamily="34" charset="0"/>
              </a:rPr>
              <a:t>: </a:t>
            </a:r>
            <a:r>
              <a:rPr lang="tr-TR" sz="2200" dirty="0" smtClean="0">
                <a:latin typeface="Verdana" panose="020B0604030504040204" pitchFamily="34" charset="0"/>
                <a:ea typeface="Verdana" panose="020B0604030504040204" pitchFamily="34" charset="0"/>
                <a:cs typeface="Verdana" panose="020B0604030504040204" pitchFamily="34" charset="0"/>
              </a:rPr>
              <a:t>Türk Borçlar </a:t>
            </a:r>
            <a:r>
              <a:rPr lang="tr-TR" sz="2200" dirty="0">
                <a:latin typeface="Verdana" panose="020B0604030504040204" pitchFamily="34" charset="0"/>
                <a:ea typeface="Verdana" panose="020B0604030504040204" pitchFamily="34" charset="0"/>
                <a:cs typeface="Verdana" panose="020B0604030504040204" pitchFamily="34" charset="0"/>
              </a:rPr>
              <a:t>Kanunu’nun </a:t>
            </a:r>
            <a:r>
              <a:rPr lang="tr-TR" sz="2200" dirty="0" smtClean="0">
                <a:latin typeface="Verdana" panose="020B0604030504040204" pitchFamily="34" charset="0"/>
                <a:ea typeface="Verdana" panose="020B0604030504040204" pitchFamily="34" charset="0"/>
                <a:cs typeface="Verdana" panose="020B0604030504040204" pitchFamily="34" charset="0"/>
              </a:rPr>
              <a:t>29. maddesindeki: </a:t>
            </a:r>
            <a:r>
              <a:rPr lang="tr-TR" sz="2200" i="1" dirty="0" smtClean="0">
                <a:latin typeface="Verdana" panose="020B0604030504040204" pitchFamily="34" charset="0"/>
                <a:ea typeface="Verdana" panose="020B0604030504040204" pitchFamily="34" charset="0"/>
                <a:cs typeface="Verdana" panose="020B0604030504040204" pitchFamily="34" charset="0"/>
              </a:rPr>
              <a:t>‘’Bir </a:t>
            </a:r>
            <a:r>
              <a:rPr lang="tr-TR" sz="2200" i="1" dirty="0">
                <a:latin typeface="Verdana" panose="020B0604030504040204" pitchFamily="34" charset="0"/>
                <a:ea typeface="Verdana" panose="020B0604030504040204" pitchFamily="34" charset="0"/>
                <a:cs typeface="Verdana" panose="020B0604030504040204" pitchFamily="34" charset="0"/>
              </a:rPr>
              <a:t>sözleşmenin ileride kurulmasına ilişkin sözleşmeler </a:t>
            </a:r>
            <a:r>
              <a:rPr lang="tr-TR" sz="2200" i="1" dirty="0" smtClean="0">
                <a:latin typeface="Verdana" panose="020B0604030504040204" pitchFamily="34" charset="0"/>
                <a:ea typeface="Verdana" panose="020B0604030504040204" pitchFamily="34" charset="0"/>
                <a:cs typeface="Verdana" panose="020B0604030504040204" pitchFamily="34" charset="0"/>
              </a:rPr>
              <a:t>geçerlidir.’’</a:t>
            </a:r>
            <a:r>
              <a:rPr lang="tr-TR" sz="2200" dirty="0" smtClean="0">
                <a:latin typeface="Verdana" panose="020B0604030504040204" pitchFamily="34" charset="0"/>
                <a:ea typeface="Verdana" panose="020B0604030504040204" pitchFamily="34" charset="0"/>
                <a:cs typeface="Verdana" panose="020B0604030504040204" pitchFamily="34" charset="0"/>
              </a:rPr>
              <a:t> ifadesi olumlu bir emri belirtirken; Türk Ticaret Kanunu’nun 6. maddesindek</a:t>
            </a:r>
            <a:r>
              <a:rPr lang="tr-TR" sz="2200" dirty="0">
                <a:latin typeface="Verdana" panose="020B0604030504040204" pitchFamily="34" charset="0"/>
                <a:ea typeface="Verdana" panose="020B0604030504040204" pitchFamily="34" charset="0"/>
                <a:cs typeface="Verdana" panose="020B0604030504040204" pitchFamily="34" charset="0"/>
              </a:rPr>
              <a:t>i</a:t>
            </a:r>
            <a:r>
              <a:rPr lang="tr-TR" sz="2200" dirty="0" smtClean="0">
                <a:latin typeface="Verdana" panose="020B0604030504040204" pitchFamily="34" charset="0"/>
                <a:ea typeface="Verdana" panose="020B0604030504040204" pitchFamily="34" charset="0"/>
                <a:cs typeface="Verdana" panose="020B0604030504040204" pitchFamily="34" charset="0"/>
              </a:rPr>
              <a:t>: </a:t>
            </a:r>
            <a:r>
              <a:rPr lang="tr-TR" sz="2200" i="1" dirty="0" smtClean="0">
                <a:latin typeface="Verdana" panose="020B0604030504040204" pitchFamily="34" charset="0"/>
                <a:ea typeface="Verdana" panose="020B0604030504040204" pitchFamily="34" charset="0"/>
                <a:cs typeface="Verdana" panose="020B0604030504040204" pitchFamily="34" charset="0"/>
              </a:rPr>
              <a:t>‘’Ticari </a:t>
            </a:r>
            <a:r>
              <a:rPr lang="tr-TR" sz="2200" i="1" dirty="0">
                <a:latin typeface="Verdana" panose="020B0604030504040204" pitchFamily="34" charset="0"/>
                <a:ea typeface="Verdana" panose="020B0604030504040204" pitchFamily="34" charset="0"/>
                <a:cs typeface="Verdana" panose="020B0604030504040204" pitchFamily="34" charset="0"/>
              </a:rPr>
              <a:t>hükümler koyan kanunlarda öngörülen zamanaşımı </a:t>
            </a:r>
            <a:r>
              <a:rPr lang="tr-TR" sz="2200" i="1" dirty="0" smtClean="0">
                <a:latin typeface="Verdana" panose="020B0604030504040204" pitchFamily="34" charset="0"/>
                <a:ea typeface="Verdana" panose="020B0604030504040204" pitchFamily="34" charset="0"/>
                <a:cs typeface="Verdana" panose="020B0604030504040204" pitchFamily="34" charset="0"/>
              </a:rPr>
              <a:t>süreleri, kanunda </a:t>
            </a:r>
            <a:r>
              <a:rPr lang="tr-TR" sz="2200" i="1" dirty="0">
                <a:latin typeface="Verdana" panose="020B0604030504040204" pitchFamily="34" charset="0"/>
                <a:ea typeface="Verdana" panose="020B0604030504040204" pitchFamily="34" charset="0"/>
                <a:cs typeface="Verdana" panose="020B0604030504040204" pitchFamily="34" charset="0"/>
              </a:rPr>
              <a:t>aksine düzenleme yoksa, sözleşme ile değiştirilemez</a:t>
            </a:r>
            <a:r>
              <a:rPr lang="tr-TR" sz="2200" i="1" dirty="0" smtClean="0">
                <a:latin typeface="Verdana" panose="020B0604030504040204" pitchFamily="34" charset="0"/>
                <a:ea typeface="Verdana" panose="020B0604030504040204" pitchFamily="34" charset="0"/>
                <a:cs typeface="Verdana" panose="020B0604030504040204" pitchFamily="34" charset="0"/>
              </a:rPr>
              <a:t>.’’ </a:t>
            </a:r>
            <a:r>
              <a:rPr lang="tr-TR" sz="2200" dirty="0" smtClean="0">
                <a:latin typeface="Verdana" panose="020B0604030504040204" pitchFamily="34" charset="0"/>
                <a:ea typeface="Verdana" panose="020B0604030504040204" pitchFamily="34" charset="0"/>
                <a:cs typeface="Verdana" panose="020B0604030504040204" pitchFamily="34" charset="0"/>
              </a:rPr>
              <a:t>ifadesi olumsuz bir emri ifade eder. </a:t>
            </a:r>
          </a:p>
          <a:p>
            <a:pPr algn="just">
              <a:buClrTx/>
              <a:buSzPct val="123000"/>
              <a:buFont typeface="Wingdings" panose="05000000000000000000" pitchFamily="2" charset="2"/>
              <a:buChar char="v"/>
            </a:pPr>
            <a:r>
              <a:rPr lang="tr-TR" sz="2200" dirty="0" smtClean="0">
                <a:latin typeface="Verdana" panose="020B0604030504040204" pitchFamily="34" charset="0"/>
                <a:ea typeface="Verdana" panose="020B0604030504040204" pitchFamily="34" charset="0"/>
                <a:cs typeface="Verdana" panose="020B0604030504040204" pitchFamily="34" charset="0"/>
              </a:rPr>
              <a:t>Hukuki düzenleme, insan davranışlarından ibaret olup, tabiat olayları ya da insanın iradesi dışında gelişen olaylara ilişkin değildir.</a:t>
            </a:r>
            <a:endParaRPr lang="tr-TR" sz="2200" dirty="0"/>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43408"/>
            <a:ext cx="7467600" cy="1143000"/>
          </a:xfrm>
        </p:spPr>
        <p:txBody>
          <a:bodyPr/>
          <a:lstStyle/>
          <a:p>
            <a:r>
              <a:rPr lang="tr-TR" dirty="0">
                <a:solidFill>
                  <a:schemeClr val="tx1"/>
                </a:solidFill>
              </a:rPr>
              <a:t>HUKUKUN UNSURLARI</a:t>
            </a:r>
            <a:endParaRPr lang="tr-TR" dirty="0"/>
          </a:p>
        </p:txBody>
      </p:sp>
      <p:sp>
        <p:nvSpPr>
          <p:cNvPr id="3" name="2 İçerik Yer Tutucusu"/>
          <p:cNvSpPr>
            <a:spLocks noGrp="1"/>
          </p:cNvSpPr>
          <p:nvPr>
            <p:ph sz="quarter" idx="1"/>
          </p:nvPr>
        </p:nvSpPr>
        <p:spPr>
          <a:xfrm>
            <a:off x="323528" y="1340768"/>
            <a:ext cx="7467600" cy="4873752"/>
          </a:xfrm>
        </p:spPr>
        <p:txBody>
          <a:bodyPr/>
          <a:lstStyle/>
          <a:p>
            <a:pPr algn="just">
              <a:buClrTx/>
              <a:buSzPct val="123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YÜKÜMLÜLÜK</a:t>
            </a:r>
            <a:r>
              <a:rPr lang="tr-TR" dirty="0" smtClean="0">
                <a:latin typeface="Verdana" panose="020B0604030504040204" pitchFamily="34" charset="0"/>
                <a:ea typeface="Verdana" panose="020B0604030504040204" pitchFamily="34" charset="0"/>
                <a:cs typeface="Verdana" panose="020B0604030504040204" pitchFamily="34" charset="0"/>
              </a:rPr>
              <a:t>: Hukuki olayı meydana getiren ya da işlemi yapan kişi, ortaya çıkan yükümlülüğü yerine getirmelidir. </a:t>
            </a:r>
            <a:endParaRPr lang="tr-TR" dirty="0">
              <a:latin typeface="Verdana" panose="020B0604030504040204" pitchFamily="34" charset="0"/>
              <a:ea typeface="Verdana" panose="020B0604030504040204" pitchFamily="34" charset="0"/>
              <a:cs typeface="Verdana" panose="020B0604030504040204" pitchFamily="34" charset="0"/>
            </a:endParaRPr>
          </a:p>
          <a:p>
            <a:pPr algn="just">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Örneğin: TBK m. 35: ’’Yanılan</a:t>
            </a:r>
            <a:r>
              <a:rPr lang="tr-TR" dirty="0">
                <a:latin typeface="Verdana" panose="020B0604030504040204" pitchFamily="34" charset="0"/>
                <a:ea typeface="Verdana" panose="020B0604030504040204" pitchFamily="34" charset="0"/>
                <a:cs typeface="Verdana" panose="020B0604030504040204" pitchFamily="34" charset="0"/>
              </a:rPr>
              <a:t>, yanılmasında kusurlu ise, sözleşmenin hükümsüzlüğünden doğan zararı </a:t>
            </a:r>
            <a:r>
              <a:rPr lang="tr-TR" dirty="0" smtClean="0">
                <a:latin typeface="Verdana" panose="020B0604030504040204" pitchFamily="34" charset="0"/>
                <a:ea typeface="Verdana" panose="020B0604030504040204" pitchFamily="34" charset="0"/>
                <a:cs typeface="Verdana" panose="020B0604030504040204" pitchFamily="34" charset="0"/>
              </a:rPr>
              <a:t>gidermekle yükümlüdür.’’</a:t>
            </a:r>
          </a:p>
          <a:p>
            <a:pPr algn="just">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TBK m. </a:t>
            </a:r>
            <a:r>
              <a:rPr lang="tr-TR" dirty="0">
                <a:latin typeface="Verdana" panose="020B0604030504040204" pitchFamily="34" charset="0"/>
                <a:ea typeface="Verdana" panose="020B0604030504040204" pitchFamily="34" charset="0"/>
                <a:cs typeface="Verdana" panose="020B0604030504040204" pitchFamily="34" charset="0"/>
              </a:rPr>
              <a:t>59: </a:t>
            </a:r>
            <a:r>
              <a:rPr lang="tr-TR" dirty="0" smtClean="0">
                <a:latin typeface="Verdana" panose="020B0604030504040204" pitchFamily="34" charset="0"/>
                <a:ea typeface="Verdana" panose="020B0604030504040204" pitchFamily="34" charset="0"/>
                <a:cs typeface="Verdana" panose="020B0604030504040204" pitchFamily="34" charset="0"/>
              </a:rPr>
              <a:t>’’Ayırt </a:t>
            </a:r>
            <a:r>
              <a:rPr lang="tr-TR" dirty="0">
                <a:latin typeface="Verdana" panose="020B0604030504040204" pitchFamily="34" charset="0"/>
                <a:ea typeface="Verdana" panose="020B0604030504040204" pitchFamily="34" charset="0"/>
                <a:cs typeface="Verdana" panose="020B0604030504040204" pitchFamily="34" charset="0"/>
              </a:rPr>
              <a:t>etme gücünü geçici olarak kaybeden kişi, bu sırada verdiği zararları gidermekle yükümlüdür</a:t>
            </a:r>
            <a:r>
              <a:rPr lang="tr-TR" dirty="0" smtClean="0">
                <a:latin typeface="Verdana" panose="020B0604030504040204" pitchFamily="34" charset="0"/>
                <a:ea typeface="Verdana" panose="020B0604030504040204" pitchFamily="34" charset="0"/>
                <a:cs typeface="Verdana" panose="020B0604030504040204" pitchFamily="34" charset="0"/>
              </a:rPr>
              <a:t>.’’ </a:t>
            </a:r>
            <a:endParaRPr lang="tr-TR" dirty="0"/>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387424"/>
            <a:ext cx="7467600" cy="1143000"/>
          </a:xfrm>
        </p:spPr>
        <p:txBody>
          <a:bodyPr/>
          <a:lstStyle/>
          <a:p>
            <a:r>
              <a:rPr lang="tr-TR" dirty="0">
                <a:solidFill>
                  <a:schemeClr val="tx1"/>
                </a:solidFill>
              </a:rPr>
              <a:t>HUKUKUN UNSURLARI</a:t>
            </a:r>
            <a:endParaRPr lang="tr-TR" dirty="0"/>
          </a:p>
        </p:txBody>
      </p:sp>
      <p:sp>
        <p:nvSpPr>
          <p:cNvPr id="3" name="2 İçerik Yer Tutucusu"/>
          <p:cNvSpPr>
            <a:spLocks noGrp="1"/>
          </p:cNvSpPr>
          <p:nvPr>
            <p:ph sz="quarter" idx="1"/>
          </p:nvPr>
        </p:nvSpPr>
        <p:spPr>
          <a:xfrm>
            <a:off x="467544" y="908720"/>
            <a:ext cx="7467600" cy="5400600"/>
          </a:xfrm>
        </p:spPr>
        <p:txBody>
          <a:bodyPr>
            <a:normAutofit fontScale="92500" lnSpcReduction="10000"/>
          </a:bodyPr>
          <a:lstStyle/>
          <a:p>
            <a:pPr algn="just">
              <a:buClrTx/>
              <a:buSzPct val="123000"/>
              <a:buFont typeface="Wingdings" panose="05000000000000000000" pitchFamily="2" charset="2"/>
              <a:buChar char="v"/>
            </a:pPr>
            <a:r>
              <a:rPr lang="tr-TR" sz="2000" u="sng" dirty="0" smtClean="0">
                <a:latin typeface="Verdana" panose="020B0604030504040204" pitchFamily="34" charset="0"/>
                <a:ea typeface="Verdana" panose="020B0604030504040204" pitchFamily="34" charset="0"/>
                <a:cs typeface="Verdana" panose="020B0604030504040204" pitchFamily="34" charset="0"/>
              </a:rPr>
              <a:t>MÜEYYİDE(YAPTIRIM)</a:t>
            </a:r>
            <a:r>
              <a:rPr lang="tr-TR" sz="2000" dirty="0" smtClean="0">
                <a:latin typeface="Verdana" panose="020B0604030504040204" pitchFamily="34" charset="0"/>
                <a:ea typeface="Verdana" panose="020B0604030504040204" pitchFamily="34" charset="0"/>
                <a:cs typeface="Verdana" panose="020B0604030504040204" pitchFamily="34" charset="0"/>
              </a:rPr>
              <a:t>: Hukuk kuralını diğer kurallardan ayıran en önemli unsur </a:t>
            </a:r>
            <a:r>
              <a:rPr lang="tr-TR" sz="2000" i="1" dirty="0" smtClean="0">
                <a:latin typeface="Verdana" panose="020B0604030504040204" pitchFamily="34" charset="0"/>
                <a:ea typeface="Verdana" panose="020B0604030504040204" pitchFamily="34" charset="0"/>
                <a:cs typeface="Verdana" panose="020B0604030504040204" pitchFamily="34" charset="0"/>
              </a:rPr>
              <a:t>devlet gücü ile desteklenmiş olması</a:t>
            </a:r>
            <a:r>
              <a:rPr lang="tr-TR" sz="2000" dirty="0" smtClean="0">
                <a:latin typeface="Verdana" panose="020B0604030504040204" pitchFamily="34" charset="0"/>
                <a:ea typeface="Verdana" panose="020B0604030504040204" pitchFamily="34" charset="0"/>
                <a:cs typeface="Verdana" panose="020B0604030504040204" pitchFamily="34" charset="0"/>
              </a:rPr>
              <a:t>dır.</a:t>
            </a:r>
            <a:r>
              <a:rPr lang="tr-TR" sz="2000" dirty="0">
                <a:latin typeface="Verdana" panose="020B0604030504040204" pitchFamily="34" charset="0"/>
                <a:ea typeface="Verdana" panose="020B0604030504040204" pitchFamily="34" charset="0"/>
                <a:cs typeface="Verdana" panose="020B0604030504040204" pitchFamily="34" charset="0"/>
              </a:rPr>
              <a:t> </a:t>
            </a:r>
            <a:r>
              <a:rPr lang="tr-TR" sz="2000" dirty="0" smtClean="0">
                <a:latin typeface="Verdana" panose="020B0604030504040204" pitchFamily="34" charset="0"/>
                <a:ea typeface="Verdana" panose="020B0604030504040204" pitchFamily="34" charset="0"/>
                <a:cs typeface="Verdana" panose="020B0604030504040204" pitchFamily="34" charset="0"/>
              </a:rPr>
              <a:t>Yani müeyyide bir yaptırımdır.</a:t>
            </a:r>
          </a:p>
          <a:p>
            <a:pPr algn="just">
              <a:buClrTx/>
              <a:buSzPct val="123000"/>
              <a:buFont typeface="Wingdings" panose="05000000000000000000" pitchFamily="2" charset="2"/>
              <a:buChar char="v"/>
            </a:pPr>
            <a:r>
              <a:rPr lang="tr-TR" sz="2000" dirty="0" smtClean="0">
                <a:latin typeface="Verdana" panose="020B0604030504040204" pitchFamily="34" charset="0"/>
                <a:ea typeface="Verdana" panose="020B0604030504040204" pitchFamily="34" charset="0"/>
                <a:cs typeface="Verdana" panose="020B0604030504040204" pitchFamily="34" charset="0"/>
              </a:rPr>
              <a:t>Müeyyide, kuralın (emir ve yasakların) ihlaline tepki olarak gösterilen bir cebir işlemidir. Hukuk kuralına aykırı davranma veya kaçınma durumunda, aykırı davranan veya kaçınan kişiye hukuk kuralınca öngörülen sonuçlardır. </a:t>
            </a:r>
          </a:p>
          <a:p>
            <a:pPr algn="just">
              <a:buClrTx/>
              <a:buSzPct val="123000"/>
              <a:buFont typeface="Wingdings" panose="05000000000000000000" pitchFamily="2" charset="2"/>
              <a:buChar char="v"/>
            </a:pPr>
            <a:r>
              <a:rPr lang="tr-TR" sz="2000" dirty="0" smtClean="0">
                <a:latin typeface="Verdana" panose="020B0604030504040204" pitchFamily="34" charset="0"/>
                <a:ea typeface="Verdana" panose="020B0604030504040204" pitchFamily="34" charset="0"/>
                <a:cs typeface="Verdana" panose="020B0604030504040204" pitchFamily="34" charset="0"/>
              </a:rPr>
              <a:t>Hukuki sonuçlar hukukun düzenleme alanına göre değişir: Özel Hukuk alanında genel olarak hukuki müeyyide (tazminat, geçersizlik,…) söz konusu iken Ceza Hukukunda genellikle cezai müeyyide (hapis veya para cezası) bulunmaktadır.</a:t>
            </a:r>
          </a:p>
          <a:p>
            <a:pPr algn="just">
              <a:buClrTx/>
              <a:buSzPct val="123000"/>
              <a:buFont typeface="Wingdings" panose="05000000000000000000" pitchFamily="2" charset="2"/>
              <a:buChar char="v"/>
            </a:pPr>
            <a:r>
              <a:rPr lang="tr-TR" sz="2000" dirty="0" smtClean="0">
                <a:latin typeface="Verdana" panose="020B0604030504040204" pitchFamily="34" charset="0"/>
                <a:ea typeface="Verdana" panose="020B0604030504040204" pitchFamily="34" charset="0"/>
                <a:cs typeface="Verdana" panose="020B0604030504040204" pitchFamily="34" charset="0"/>
              </a:rPr>
              <a:t>Müeyyidenin amacı, hukuk kurallarına aykırı davranan veya kuralları yerine getirmekten kaçınan kişileri etkisiz hale getirip bozulan toplum düzenini sağlamaktır.</a:t>
            </a:r>
          </a:p>
          <a:p>
            <a:pPr algn="just">
              <a:buClrTx/>
              <a:buSzPct val="123000"/>
              <a:buFont typeface="Wingdings" panose="05000000000000000000" pitchFamily="2" charset="2"/>
              <a:buChar char="v"/>
            </a:pPr>
            <a:r>
              <a:rPr lang="tr-TR" sz="2000" dirty="0" smtClean="0">
                <a:latin typeface="Verdana" panose="020B0604030504040204" pitchFamily="34" charset="0"/>
                <a:ea typeface="Verdana" panose="020B0604030504040204" pitchFamily="34" charset="0"/>
                <a:cs typeface="Verdana" panose="020B0604030504040204" pitchFamily="34" charset="0"/>
              </a:rPr>
              <a:t>Müeyyide, toplum adına, devleti temsil eden kişi, kurum veya organlar tarafından uygulanır. Bu kişi ve kurumların yetkisi de kanunlarla belirlenir.</a:t>
            </a:r>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95736" y="6846"/>
            <a:ext cx="7467600" cy="1143000"/>
          </a:xfrm>
        </p:spPr>
        <p:txBody>
          <a:bodyPr/>
          <a:lstStyle/>
          <a:p>
            <a:r>
              <a:rPr lang="tr-TR" dirty="0" smtClean="0">
                <a:solidFill>
                  <a:schemeClr val="tx1"/>
                </a:solidFill>
              </a:rPr>
              <a:t>Müeyyidenin türleri</a:t>
            </a:r>
            <a:endParaRPr lang="tr-TR" dirty="0">
              <a:solidFill>
                <a:schemeClr val="tx1"/>
              </a:solidFill>
            </a:endParaRPr>
          </a:p>
        </p:txBody>
      </p:sp>
      <p:sp>
        <p:nvSpPr>
          <p:cNvPr id="4" name="Oval 3"/>
          <p:cNvSpPr/>
          <p:nvPr/>
        </p:nvSpPr>
        <p:spPr>
          <a:xfrm>
            <a:off x="1979712" y="404664"/>
            <a:ext cx="4536504" cy="1008112"/>
          </a:xfrm>
          <a:prstGeom prst="ellipse">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5" name="5-Nokta Yıldız 4"/>
          <p:cNvSpPr/>
          <p:nvPr/>
        </p:nvSpPr>
        <p:spPr>
          <a:xfrm>
            <a:off x="353517" y="1634597"/>
            <a:ext cx="2376264" cy="2126634"/>
          </a:xfrm>
          <a:prstGeom prst="star5">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tx1"/>
              </a:solidFill>
            </a:endParaRPr>
          </a:p>
        </p:txBody>
      </p:sp>
      <p:sp>
        <p:nvSpPr>
          <p:cNvPr id="6" name="5-Nokta Yıldız 5"/>
          <p:cNvSpPr/>
          <p:nvPr/>
        </p:nvSpPr>
        <p:spPr>
          <a:xfrm>
            <a:off x="2121667" y="3140970"/>
            <a:ext cx="2052228" cy="1800198"/>
          </a:xfrm>
          <a:prstGeom prst="star5">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v</a:t>
            </a:r>
            <a:endParaRPr lang="tr-TR" dirty="0"/>
          </a:p>
        </p:txBody>
      </p:sp>
      <p:sp>
        <p:nvSpPr>
          <p:cNvPr id="7" name="5-Nokta Yıldız 6"/>
          <p:cNvSpPr/>
          <p:nvPr/>
        </p:nvSpPr>
        <p:spPr>
          <a:xfrm>
            <a:off x="6084168" y="1628800"/>
            <a:ext cx="2376264" cy="2193080"/>
          </a:xfrm>
          <a:prstGeom prst="star5">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8" name="5-Nokta Yıldız 7"/>
          <p:cNvSpPr/>
          <p:nvPr/>
        </p:nvSpPr>
        <p:spPr>
          <a:xfrm>
            <a:off x="4421754" y="3143934"/>
            <a:ext cx="1908212" cy="1800198"/>
          </a:xfrm>
          <a:prstGeom prst="star5">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p:cNvSpPr txBox="1"/>
          <p:nvPr/>
        </p:nvSpPr>
        <p:spPr>
          <a:xfrm>
            <a:off x="1178784" y="2596336"/>
            <a:ext cx="705642" cy="369332"/>
          </a:xfrm>
          <a:prstGeom prst="rect">
            <a:avLst/>
          </a:prstGeom>
          <a:noFill/>
        </p:spPr>
        <p:txBody>
          <a:bodyPr wrap="none" rtlCol="0">
            <a:spAutoFit/>
          </a:bodyPr>
          <a:lstStyle/>
          <a:p>
            <a:r>
              <a:rPr lang="tr-TR" dirty="0" smtClean="0"/>
              <a:t>Ceza</a:t>
            </a:r>
            <a:endParaRPr lang="tr-TR" dirty="0"/>
          </a:p>
        </p:txBody>
      </p:sp>
      <p:sp>
        <p:nvSpPr>
          <p:cNvPr id="10" name="Metin kutusu 9"/>
          <p:cNvSpPr txBox="1"/>
          <p:nvPr/>
        </p:nvSpPr>
        <p:spPr>
          <a:xfrm>
            <a:off x="2516839" y="3859367"/>
            <a:ext cx="1261884" cy="369332"/>
          </a:xfrm>
          <a:prstGeom prst="rect">
            <a:avLst/>
          </a:prstGeom>
          <a:noFill/>
        </p:spPr>
        <p:txBody>
          <a:bodyPr wrap="none" rtlCol="0">
            <a:spAutoFit/>
          </a:bodyPr>
          <a:lstStyle/>
          <a:p>
            <a:r>
              <a:rPr lang="tr-TR" dirty="0" smtClean="0"/>
              <a:t>Cebri İcra</a:t>
            </a:r>
            <a:endParaRPr lang="tr-TR" dirty="0"/>
          </a:p>
        </p:txBody>
      </p:sp>
      <p:sp>
        <p:nvSpPr>
          <p:cNvPr id="11" name="Metin kutusu 10"/>
          <p:cNvSpPr txBox="1"/>
          <p:nvPr/>
        </p:nvSpPr>
        <p:spPr>
          <a:xfrm>
            <a:off x="4768963" y="3854269"/>
            <a:ext cx="1213794" cy="369332"/>
          </a:xfrm>
          <a:prstGeom prst="rect">
            <a:avLst/>
          </a:prstGeom>
          <a:noFill/>
        </p:spPr>
        <p:txBody>
          <a:bodyPr wrap="none" rtlCol="0">
            <a:spAutoFit/>
          </a:bodyPr>
          <a:lstStyle/>
          <a:p>
            <a:r>
              <a:rPr lang="tr-TR" dirty="0" smtClean="0"/>
              <a:t>Tazminat</a:t>
            </a:r>
            <a:endParaRPr lang="tr-TR" dirty="0"/>
          </a:p>
        </p:txBody>
      </p:sp>
      <p:sp>
        <p:nvSpPr>
          <p:cNvPr id="12" name="Metin kutusu 11"/>
          <p:cNvSpPr txBox="1"/>
          <p:nvPr/>
        </p:nvSpPr>
        <p:spPr>
          <a:xfrm>
            <a:off x="6775790" y="2412705"/>
            <a:ext cx="1090363" cy="923330"/>
          </a:xfrm>
          <a:prstGeom prst="rect">
            <a:avLst/>
          </a:prstGeom>
          <a:noFill/>
        </p:spPr>
        <p:txBody>
          <a:bodyPr wrap="none" rtlCol="0">
            <a:spAutoFit/>
          </a:bodyPr>
          <a:lstStyle/>
          <a:p>
            <a:r>
              <a:rPr lang="tr-TR" dirty="0" smtClean="0"/>
              <a:t>İşlemin</a:t>
            </a:r>
          </a:p>
          <a:p>
            <a:r>
              <a:rPr lang="tr-TR" dirty="0" smtClean="0"/>
              <a:t>Geçersiz</a:t>
            </a:r>
          </a:p>
          <a:p>
            <a:r>
              <a:rPr lang="tr-TR" dirty="0" smtClean="0"/>
              <a:t>Olması</a:t>
            </a:r>
            <a:endParaRPr lang="tr-TR" dirty="0"/>
          </a:p>
        </p:txBody>
      </p:sp>
      <p:cxnSp>
        <p:nvCxnSpPr>
          <p:cNvPr id="14" name="Düz Ok Bağlayıcısı 13"/>
          <p:cNvCxnSpPr/>
          <p:nvPr/>
        </p:nvCxnSpPr>
        <p:spPr>
          <a:xfrm flipH="1">
            <a:off x="2627784" y="1484784"/>
            <a:ext cx="864096"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Düz Ok Bağlayıcısı 15"/>
          <p:cNvCxnSpPr/>
          <p:nvPr/>
        </p:nvCxnSpPr>
        <p:spPr>
          <a:xfrm flipH="1">
            <a:off x="3635896" y="1634597"/>
            <a:ext cx="537999" cy="133107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p:nvPr/>
        </p:nvCxnSpPr>
        <p:spPr>
          <a:xfrm>
            <a:off x="4932040" y="1634597"/>
            <a:ext cx="443820" cy="133107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Düz Ok Bağlayıcısı 19"/>
          <p:cNvCxnSpPr/>
          <p:nvPr/>
        </p:nvCxnSpPr>
        <p:spPr>
          <a:xfrm>
            <a:off x="5580112" y="1484784"/>
            <a:ext cx="864096"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71400"/>
            <a:ext cx="7467600" cy="1143000"/>
          </a:xfrm>
        </p:spPr>
        <p:txBody>
          <a:bodyPr/>
          <a:lstStyle/>
          <a:p>
            <a:r>
              <a:rPr lang="tr-TR" dirty="0" smtClean="0">
                <a:solidFill>
                  <a:schemeClr val="tx1"/>
                </a:solidFill>
              </a:rPr>
              <a:t>Müeyyidenin Türleri</a:t>
            </a:r>
            <a:endParaRPr lang="tr-TR" dirty="0">
              <a:solidFill>
                <a:schemeClr val="tx1"/>
              </a:solidFill>
            </a:endParaRPr>
          </a:p>
        </p:txBody>
      </p:sp>
      <p:sp>
        <p:nvSpPr>
          <p:cNvPr id="3" name="2 İçerik Yer Tutucusu"/>
          <p:cNvSpPr>
            <a:spLocks noGrp="1"/>
          </p:cNvSpPr>
          <p:nvPr>
            <p:ph sz="quarter" idx="1"/>
          </p:nvPr>
        </p:nvSpPr>
        <p:spPr>
          <a:xfrm>
            <a:off x="467544" y="1196752"/>
            <a:ext cx="7467600" cy="4873752"/>
          </a:xfrm>
        </p:spPr>
        <p:txBody>
          <a:bodyPr>
            <a:normAutofit lnSpcReduction="10000"/>
          </a:bodyPr>
          <a:lstStyle/>
          <a:p>
            <a:pPr algn="just">
              <a:lnSpc>
                <a:spcPct val="110000"/>
              </a:lnSpc>
              <a:buClrTx/>
              <a:buSzPct val="123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CEZA:</a:t>
            </a:r>
            <a:r>
              <a:rPr lang="tr-TR" dirty="0" smtClean="0">
                <a:latin typeface="Verdana" panose="020B0604030504040204" pitchFamily="34" charset="0"/>
                <a:ea typeface="Verdana" panose="020B0604030504040204" pitchFamily="34" charset="0"/>
                <a:cs typeface="Verdana" panose="020B0604030504040204" pitchFamily="34" charset="0"/>
              </a:rPr>
              <a:t> Ceza hukuku düzenlemelerini ihlal edenler ve suç işleyen kimselere cezai müeyyideler uygulanır.</a:t>
            </a:r>
          </a:p>
          <a:p>
            <a:pPr algn="just">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Örneğin: Adam öldüren, hırsızlık yapan, bir kimseyi dolandıranın hapis ve adli para cezası alması gibi…</a:t>
            </a:r>
          </a:p>
          <a:p>
            <a:pPr algn="just">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Ceza, öç alma amacına hizmet etmez, uçun önlenmesi için caydırıcı bir nitelik taşır.</a:t>
            </a:r>
          </a:p>
          <a:p>
            <a:pPr algn="just">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Modern ceza anlayışı: fiili işleyen kimseyi topluma kazandırmak.</a:t>
            </a:r>
          </a:p>
          <a:p>
            <a:pPr algn="just">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Suçun türü ve ağırlığına göre değişen cezai müeyyideler: 1. Hapis Cezası 2. Adli Para Cezası, 3. Güvenlik Tedbirleri</a:t>
            </a:r>
          </a:p>
          <a:p>
            <a:pPr algn="just">
              <a:buClrTx/>
              <a:buSzPct val="123000"/>
              <a:buFont typeface="Wingdings" panose="05000000000000000000" pitchFamily="2" charset="2"/>
              <a:buChar char="v"/>
            </a:pPr>
            <a:endParaRPr lang="tr-TR" dirty="0" smtClean="0"/>
          </a:p>
          <a:p>
            <a:pPr marL="0" indent="0">
              <a:buNone/>
            </a:pPr>
            <a:endParaRPr lang="tr-TR" dirty="0"/>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980728"/>
            <a:ext cx="7467600" cy="1143000"/>
          </a:xfrm>
        </p:spPr>
        <p:txBody>
          <a:bodyPr>
            <a:normAutofit fontScale="90000"/>
          </a:bodyPr>
          <a:lstStyle/>
          <a:p>
            <a:r>
              <a:rPr lang="tr-TR" dirty="0" smtClean="0">
                <a:solidFill>
                  <a:schemeClr val="tx1"/>
                </a:solidFill>
              </a:rPr>
              <a:t>BÖLÜM1- HUKUKUN KAYNAKLARI </a:t>
            </a:r>
            <a:r>
              <a:rPr lang="tr-TR" dirty="0">
                <a:solidFill>
                  <a:schemeClr val="tx1"/>
                </a:solidFill>
              </a:rPr>
              <a:t>VE DALLARI</a:t>
            </a:r>
            <a:br>
              <a:rPr lang="tr-TR" dirty="0">
                <a:solidFill>
                  <a:schemeClr val="tx1"/>
                </a:solidFill>
              </a:rPr>
            </a:br>
            <a:r>
              <a:rPr lang="tr-TR" dirty="0">
                <a:solidFill>
                  <a:schemeClr val="tx1"/>
                </a:solidFill>
              </a:rPr>
              <a:t>Hukukun ANLAMI VE TOPLUMU DÜZENLEYEN DİĞER KURALLAR</a:t>
            </a:r>
          </a:p>
        </p:txBody>
      </p:sp>
      <p:pic>
        <p:nvPicPr>
          <p:cNvPr id="4" name="3 İçerik Yer Tutucusu" descr="hg1.jpg"/>
          <p:cNvPicPr>
            <a:picLocks noGrp="1" noChangeAspect="1"/>
          </p:cNvPicPr>
          <p:nvPr>
            <p:ph sz="quarter" idx="1"/>
          </p:nvPr>
        </p:nvPicPr>
        <p:blipFill>
          <a:blip r:embed="rId2"/>
          <a:stretch>
            <a:fillRect/>
          </a:stretch>
        </p:blipFill>
        <p:spPr>
          <a:xfrm>
            <a:off x="2483768" y="2996952"/>
            <a:ext cx="3672408" cy="2069709"/>
          </a:xfr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59432"/>
            <a:ext cx="7467600" cy="1143000"/>
          </a:xfrm>
        </p:spPr>
        <p:txBody>
          <a:bodyPr/>
          <a:lstStyle/>
          <a:p>
            <a:r>
              <a:rPr lang="tr-TR" dirty="0">
                <a:solidFill>
                  <a:schemeClr val="tx1"/>
                </a:solidFill>
              </a:rPr>
              <a:t>Müeyyidenin Türleri</a:t>
            </a:r>
          </a:p>
        </p:txBody>
      </p:sp>
      <p:sp>
        <p:nvSpPr>
          <p:cNvPr id="3" name="2 İçerik Yer Tutucusu"/>
          <p:cNvSpPr>
            <a:spLocks noGrp="1"/>
          </p:cNvSpPr>
          <p:nvPr>
            <p:ph sz="quarter" idx="1"/>
          </p:nvPr>
        </p:nvSpPr>
        <p:spPr>
          <a:xfrm>
            <a:off x="467544" y="764704"/>
            <a:ext cx="7467600" cy="5976664"/>
          </a:xfrm>
        </p:spPr>
        <p:txBody>
          <a:bodyPr>
            <a:normAutofit fontScale="77500" lnSpcReduction="20000"/>
          </a:bodyPr>
          <a:lstStyle/>
          <a:p>
            <a:pPr algn="just">
              <a:lnSpc>
                <a:spcPct val="120000"/>
              </a:lnSpc>
              <a:buClrTx/>
              <a:buSzPct val="123000"/>
              <a:buFont typeface="Wingdings" panose="05000000000000000000" pitchFamily="2" charset="2"/>
              <a:buChar char="v"/>
            </a:pPr>
            <a:r>
              <a:rPr lang="tr-TR" sz="2900" u="sng" dirty="0" smtClean="0">
                <a:latin typeface="Verdana" panose="020B0604030504040204" pitchFamily="34" charset="0"/>
                <a:ea typeface="Verdana" panose="020B0604030504040204" pitchFamily="34" charset="0"/>
                <a:cs typeface="Verdana" panose="020B0604030504040204" pitchFamily="34" charset="0"/>
              </a:rPr>
              <a:t>CEBRİ İCRA: </a:t>
            </a:r>
            <a:r>
              <a:rPr lang="tr-TR" sz="2900" dirty="0" smtClean="0">
                <a:latin typeface="Verdana" panose="020B0604030504040204" pitchFamily="34" charset="0"/>
                <a:ea typeface="Verdana" panose="020B0604030504040204" pitchFamily="34" charset="0"/>
                <a:cs typeface="Verdana" panose="020B0604030504040204" pitchFamily="34" charset="0"/>
              </a:rPr>
              <a:t>Özel Hukuk alanında, borç ilişkilerinden doğan yükümlülükler yerine getirilmediğinde bu kimselere karşı devlet veya yetkili makamlar aracılığıyla borcun zorla yerine getirilmesini sağlayan müeyyidelerdir.</a:t>
            </a:r>
          </a:p>
          <a:p>
            <a:pPr algn="just">
              <a:lnSpc>
                <a:spcPct val="120000"/>
              </a:lnSpc>
              <a:buClrTx/>
              <a:buSzPct val="123000"/>
              <a:buFont typeface="Wingdings" panose="05000000000000000000" pitchFamily="2" charset="2"/>
              <a:buChar char="v"/>
            </a:pPr>
            <a:r>
              <a:rPr lang="tr-TR" sz="2900" dirty="0" smtClean="0">
                <a:latin typeface="Verdana" panose="020B0604030504040204" pitchFamily="34" charset="0"/>
                <a:ea typeface="Verdana" panose="020B0604030504040204" pitchFamily="34" charset="0"/>
                <a:cs typeface="Verdana" panose="020B0604030504040204" pitchFamily="34" charset="0"/>
              </a:rPr>
              <a:t>Örneğin: Para alacağının ödenmemesi halinde borçluya karşı yürütülen icra takibi. Bu hususta borçlu ödeme süresi içinde borcunu ödemediği taktirde, icra dairesi borçlunun malını haczeder ve satış yoluyla paraya çevirip alacaklının alacağını öder.</a:t>
            </a:r>
          </a:p>
          <a:p>
            <a:pPr algn="just">
              <a:lnSpc>
                <a:spcPct val="120000"/>
              </a:lnSpc>
              <a:buClrTx/>
              <a:buSzPct val="123000"/>
              <a:buFont typeface="Wingdings" panose="05000000000000000000" pitchFamily="2" charset="2"/>
              <a:buChar char="v"/>
            </a:pPr>
            <a:r>
              <a:rPr lang="tr-TR" sz="2900" dirty="0" smtClean="0">
                <a:latin typeface="Verdana" panose="020B0604030504040204" pitchFamily="34" charset="0"/>
                <a:ea typeface="Verdana" panose="020B0604030504040204" pitchFamily="34" charset="0"/>
                <a:cs typeface="Verdana" panose="020B0604030504040204" pitchFamily="34" charset="0"/>
              </a:rPr>
              <a:t>Cebri icra kuralları İcra İflas Kanunu’nda yer almaktadır. Bu müeyyidenin uygulanması, mahkemeler, icra daireleri ve kolluk kuvvetleri ile sağlanır.  Ör: Kira borcunu ödemeyen kiracının icra mahkemesi kararıyla kolluk kuvvetlerince taşınmazdan tahliyesi.</a:t>
            </a:r>
          </a:p>
          <a:p>
            <a:pPr algn="just">
              <a:lnSpc>
                <a:spcPct val="110000"/>
              </a:lnSpc>
              <a:buClrTx/>
              <a:buSzPct val="123000"/>
              <a:buFont typeface="Wingdings" panose="05000000000000000000" pitchFamily="2" charset="2"/>
              <a:buChar char="v"/>
            </a:pPr>
            <a:endParaRPr lang="tr-TR" dirty="0"/>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15416"/>
            <a:ext cx="7467600" cy="1143000"/>
          </a:xfrm>
        </p:spPr>
        <p:txBody>
          <a:bodyPr/>
          <a:lstStyle/>
          <a:p>
            <a:r>
              <a:rPr lang="tr-TR" dirty="0">
                <a:solidFill>
                  <a:schemeClr val="tx1"/>
                </a:solidFill>
              </a:rPr>
              <a:t>Müeyyidenin Türleri</a:t>
            </a:r>
            <a:endParaRPr lang="tr-TR" dirty="0"/>
          </a:p>
        </p:txBody>
      </p:sp>
      <p:sp>
        <p:nvSpPr>
          <p:cNvPr id="3" name="2 İçerik Yer Tutucusu"/>
          <p:cNvSpPr>
            <a:spLocks noGrp="1"/>
          </p:cNvSpPr>
          <p:nvPr>
            <p:ph sz="quarter" idx="1"/>
          </p:nvPr>
        </p:nvSpPr>
        <p:spPr>
          <a:xfrm>
            <a:off x="467544" y="908720"/>
            <a:ext cx="7467600" cy="5328592"/>
          </a:xfrm>
        </p:spPr>
        <p:txBody>
          <a:bodyPr>
            <a:normAutofit fontScale="92500" lnSpcReduction="20000"/>
          </a:bodyPr>
          <a:lstStyle/>
          <a:p>
            <a:pPr algn="just">
              <a:lnSpc>
                <a:spcPct val="110000"/>
              </a:lnSpc>
              <a:buClrTx/>
              <a:buSzPct val="123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TAZMİNAT:</a:t>
            </a:r>
            <a:r>
              <a:rPr lang="tr-TR" dirty="0" smtClean="0">
                <a:latin typeface="Verdana" panose="020B0604030504040204" pitchFamily="34" charset="0"/>
                <a:ea typeface="Verdana" panose="020B0604030504040204" pitchFamily="34" charset="0"/>
                <a:cs typeface="Verdana" panose="020B0604030504040204" pitchFamily="34" charset="0"/>
              </a:rPr>
              <a:t> Hukuka aykırı davranışta bulunan bir kimse, zarar görene vermiş olduğu zararı tazminle yükümlüdür.</a:t>
            </a:r>
          </a:p>
          <a:p>
            <a:pPr algn="just">
              <a:lnSpc>
                <a:spcPct val="110000"/>
              </a:lnSpc>
              <a:buClrTx/>
              <a:buSzPct val="123000"/>
              <a:buFont typeface="Wingdings" panose="05000000000000000000" pitchFamily="2" charset="2"/>
              <a:buChar char="v"/>
            </a:pPr>
            <a:r>
              <a:rPr lang="tr-TR" dirty="0">
                <a:latin typeface="Verdana" panose="020B0604030504040204" pitchFamily="34" charset="0"/>
                <a:ea typeface="Verdana" panose="020B0604030504040204" pitchFamily="34" charset="0"/>
                <a:cs typeface="Verdana" panose="020B0604030504040204" pitchFamily="34" charset="0"/>
              </a:rPr>
              <a:t>Bu hukuka aykırı davranış, borca aykırı davranış ya da haksız fiil şeklinde olabilir.</a:t>
            </a:r>
          </a:p>
          <a:p>
            <a:pPr algn="just">
              <a:lnSpc>
                <a:spcPct val="110000"/>
              </a:lnSpc>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Amaç: Hukuka aykırı davranış öncesi durumun mümkün oldukça yeniden kurulmasıdır.</a:t>
            </a:r>
            <a:endParaRPr lang="tr-TR" dirty="0">
              <a:latin typeface="Verdana" panose="020B0604030504040204" pitchFamily="34" charset="0"/>
              <a:ea typeface="Verdana" panose="020B0604030504040204" pitchFamily="34" charset="0"/>
              <a:cs typeface="Verdana" panose="020B0604030504040204" pitchFamily="34" charset="0"/>
            </a:endParaRPr>
          </a:p>
          <a:p>
            <a:pPr algn="just">
              <a:lnSpc>
                <a:spcPct val="110000"/>
              </a:lnSpc>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Örneğin: Trafik kazasında kusuru bulunan kimsenin zarar görene zararını ödenmesi, aracın eski haline iade edilmesini sağlar.</a:t>
            </a:r>
          </a:p>
          <a:p>
            <a:pPr algn="just">
              <a:lnSpc>
                <a:spcPct val="110000"/>
              </a:lnSpc>
              <a:buClrTx/>
              <a:buSzPct val="123000"/>
              <a:buFont typeface="Wingdings" panose="05000000000000000000" pitchFamily="2" charset="2"/>
              <a:buChar char="v"/>
            </a:pPr>
            <a:r>
              <a:rPr lang="tr-TR" dirty="0" smtClean="0">
                <a:latin typeface="Verdana" panose="020B0604030504040204" pitchFamily="34" charset="0"/>
                <a:ea typeface="Verdana" panose="020B0604030504040204" pitchFamily="34" charset="0"/>
                <a:cs typeface="Verdana" panose="020B0604030504040204" pitchFamily="34" charset="0"/>
              </a:rPr>
              <a:t>Zararın tespiti ve hukuka aykırılığı yargı organları tespit eder. Zarar maddi ya da manevi olabilir. Maddi zarar kişinin malvarlığında oluşan eksilme (ya da artmasının önlenmesi) sonucu, manevi zarar ise kişinin kişilik haklarının (ad, şeref, haysiyet, özel hayat,…) ihlali halinde oluşur.</a:t>
            </a:r>
            <a:endParaRPr lang="tr-TR"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43408"/>
            <a:ext cx="7467600" cy="1143000"/>
          </a:xfrm>
        </p:spPr>
        <p:txBody>
          <a:bodyPr/>
          <a:lstStyle/>
          <a:p>
            <a:r>
              <a:rPr lang="tr-TR" dirty="0">
                <a:solidFill>
                  <a:schemeClr val="tx1"/>
                </a:solidFill>
              </a:rPr>
              <a:t>Müeyyidenin Türleri</a:t>
            </a:r>
            <a:endParaRPr lang="tr-TR" dirty="0"/>
          </a:p>
        </p:txBody>
      </p:sp>
      <p:sp>
        <p:nvSpPr>
          <p:cNvPr id="3" name="2 İçerik Yer Tutucusu"/>
          <p:cNvSpPr>
            <a:spLocks noGrp="1"/>
          </p:cNvSpPr>
          <p:nvPr>
            <p:ph sz="quarter" idx="1"/>
          </p:nvPr>
        </p:nvSpPr>
        <p:spPr>
          <a:xfrm>
            <a:off x="467544" y="1052736"/>
            <a:ext cx="7467600" cy="4873752"/>
          </a:xfrm>
        </p:spPr>
        <p:txBody>
          <a:bodyPr>
            <a:normAutofit fontScale="92500"/>
          </a:bodyPr>
          <a:lstStyle/>
          <a:p>
            <a:pPr algn="just">
              <a:lnSpc>
                <a:spcPct val="110000"/>
              </a:lnSpc>
              <a:buClrTx/>
              <a:buSzPct val="123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İŞLEMİN GEÇERSİZ OLMASI:</a:t>
            </a:r>
            <a:r>
              <a:rPr lang="tr-TR" dirty="0" smtClean="0">
                <a:latin typeface="Verdana" panose="020B0604030504040204" pitchFamily="34" charset="0"/>
                <a:ea typeface="Verdana" panose="020B0604030504040204" pitchFamily="34" charset="0"/>
                <a:cs typeface="Verdana" panose="020B0604030504040204" pitchFamily="34" charset="0"/>
              </a:rPr>
              <a:t> Bir hukuki işlemin hukukun emrettiği şekilde yapılmaması sonucu işlem hüküm ifade etmemekte, geçersiz sayılmaktadır. Geçersizlik yaptırımının türleri şunlardır:</a:t>
            </a:r>
          </a:p>
          <a:p>
            <a:pPr marL="457200" indent="-457200" algn="just">
              <a:lnSpc>
                <a:spcPct val="150000"/>
              </a:lnSpc>
              <a:buClr>
                <a:schemeClr val="tx1"/>
              </a:buClr>
              <a:buSzPct val="121000"/>
              <a:buFont typeface="+mj-lt"/>
              <a:buAutoNum type="arabicParenR"/>
            </a:pPr>
            <a:r>
              <a:rPr lang="tr-TR" sz="2000" i="1" dirty="0" smtClean="0">
                <a:latin typeface="Verdana" panose="020B0604030504040204" pitchFamily="34" charset="0"/>
                <a:ea typeface="Verdana" panose="020B0604030504040204" pitchFamily="34" charset="0"/>
                <a:cs typeface="Verdana" panose="020B0604030504040204" pitchFamily="34" charset="0"/>
              </a:rPr>
              <a:t>YOKLUK: </a:t>
            </a:r>
            <a:r>
              <a:rPr lang="tr-TR" sz="2000" dirty="0" smtClean="0">
                <a:latin typeface="Verdana" panose="020B0604030504040204" pitchFamily="34" charset="0"/>
                <a:ea typeface="Verdana" panose="020B0604030504040204" pitchFamily="34" charset="0"/>
                <a:cs typeface="Verdana" panose="020B0604030504040204" pitchFamily="34" charset="0"/>
              </a:rPr>
              <a:t>Bir hukuki işlemin kanunun öngördüğü kurucu unsurlardan en az birisine bile uyulmaması durumunda o işlem hiç doğmamış sayılır. Sözleşmelerde irade beyanları uyuşmuyor ise o sözleşme yok hükmündedir. </a:t>
            </a:r>
            <a:r>
              <a:rPr lang="tr-TR" sz="2000" dirty="0" err="1" smtClean="0">
                <a:latin typeface="Verdana" panose="020B0604030504040204" pitchFamily="34" charset="0"/>
                <a:ea typeface="Verdana" panose="020B0604030504040204" pitchFamily="34" charset="0"/>
                <a:cs typeface="Verdana" panose="020B0604030504040204" pitchFamily="34" charset="0"/>
              </a:rPr>
              <a:t>Örn</a:t>
            </a:r>
            <a:r>
              <a:rPr lang="tr-TR" sz="2000" dirty="0" smtClean="0">
                <a:latin typeface="Verdana" panose="020B0604030504040204" pitchFamily="34" charset="0"/>
                <a:ea typeface="Verdana" panose="020B0604030504040204" pitchFamily="34" charset="0"/>
                <a:cs typeface="Verdana" panose="020B0604030504040204" pitchFamily="34" charset="0"/>
              </a:rPr>
              <a:t>: Evlendirme memuru bulunmadan yapılan evlilikler, yazılı şekle uyulmadan yapılan kefalet sözleşmesi.</a:t>
            </a:r>
          </a:p>
          <a:p>
            <a:pPr marL="0" indent="0" algn="just">
              <a:lnSpc>
                <a:spcPct val="110000"/>
              </a:lnSpc>
              <a:buClrTx/>
              <a:buSzPct val="123000"/>
              <a:buNone/>
            </a:pPr>
            <a:endParaRPr lang="tr-TR" dirty="0" smtClean="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10000"/>
              </a:lnSpc>
              <a:buClrTx/>
              <a:buSzPct val="123000"/>
              <a:buNone/>
            </a:pPr>
            <a:endParaRPr lang="tr-TR"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43408"/>
            <a:ext cx="7467600" cy="1143000"/>
          </a:xfrm>
        </p:spPr>
        <p:txBody>
          <a:bodyPr/>
          <a:lstStyle/>
          <a:p>
            <a:r>
              <a:rPr lang="tr-TR" dirty="0">
                <a:solidFill>
                  <a:schemeClr val="tx1"/>
                </a:solidFill>
              </a:rPr>
              <a:t>Müeyyidenin Türleri</a:t>
            </a:r>
            <a:endParaRPr lang="tr-TR" dirty="0"/>
          </a:p>
        </p:txBody>
      </p:sp>
      <p:sp>
        <p:nvSpPr>
          <p:cNvPr id="3" name="2 İçerik Yer Tutucusu"/>
          <p:cNvSpPr>
            <a:spLocks noGrp="1"/>
          </p:cNvSpPr>
          <p:nvPr>
            <p:ph sz="quarter" idx="1"/>
          </p:nvPr>
        </p:nvSpPr>
        <p:spPr>
          <a:xfrm>
            <a:off x="467544" y="1124744"/>
            <a:ext cx="7467600" cy="4873752"/>
          </a:xfrm>
        </p:spPr>
        <p:txBody>
          <a:bodyPr>
            <a:normAutofit fontScale="92500" lnSpcReduction="20000"/>
          </a:bodyPr>
          <a:lstStyle/>
          <a:p>
            <a:pPr marL="0" indent="0" algn="just">
              <a:lnSpc>
                <a:spcPct val="150000"/>
              </a:lnSpc>
              <a:buNone/>
            </a:pPr>
            <a:r>
              <a:rPr lang="tr-TR" i="1" dirty="0" smtClean="0">
                <a:latin typeface="Verdana" panose="020B0604030504040204" pitchFamily="34" charset="0"/>
                <a:ea typeface="Verdana" panose="020B0604030504040204" pitchFamily="34" charset="0"/>
                <a:cs typeface="Verdana" panose="020B0604030504040204" pitchFamily="34" charset="0"/>
              </a:rPr>
              <a:t>2) </a:t>
            </a:r>
            <a:r>
              <a:rPr lang="tr-TR" sz="2000" i="1" dirty="0" smtClean="0">
                <a:latin typeface="Verdana" panose="020B0604030504040204" pitchFamily="34" charset="0"/>
                <a:ea typeface="Verdana" panose="020B0604030504040204" pitchFamily="34" charset="0"/>
                <a:cs typeface="Verdana" panose="020B0604030504040204" pitchFamily="34" charset="0"/>
              </a:rPr>
              <a:t>BUTLAN</a:t>
            </a:r>
            <a:r>
              <a:rPr lang="tr-TR" sz="2000" i="1" dirty="0">
                <a:latin typeface="Verdana" panose="020B0604030504040204" pitchFamily="34" charset="0"/>
                <a:ea typeface="Verdana" panose="020B0604030504040204" pitchFamily="34" charset="0"/>
                <a:cs typeface="Verdana" panose="020B0604030504040204" pitchFamily="34" charset="0"/>
              </a:rPr>
              <a:t>: </a:t>
            </a:r>
            <a:r>
              <a:rPr lang="tr-TR" sz="2000" dirty="0" smtClean="0">
                <a:latin typeface="Verdana" panose="020B0604030504040204" pitchFamily="34" charset="0"/>
                <a:ea typeface="Verdana" panose="020B0604030504040204" pitchFamily="34" charset="0"/>
                <a:cs typeface="Verdana" panose="020B0604030504040204" pitchFamily="34" charset="0"/>
              </a:rPr>
              <a:t>Bir hukuki işlemin baştan itibaren hukuki sonuç doğurmaması veya sonradan geçerli kılınamamasıdır. Bu geçersizlik türünde yasanın kurucu unsurları oluşmuş; fakat emredici hükümlerinde aykırılık bulunmaktadır. </a:t>
            </a:r>
            <a:r>
              <a:rPr lang="tr-TR" sz="2000" dirty="0" err="1" smtClean="0">
                <a:latin typeface="Verdana" panose="020B0604030504040204" pitchFamily="34" charset="0"/>
                <a:ea typeface="Verdana" panose="020B0604030504040204" pitchFamily="34" charset="0"/>
                <a:cs typeface="Verdana" panose="020B0604030504040204" pitchFamily="34" charset="0"/>
              </a:rPr>
              <a:t>Örn</a:t>
            </a:r>
            <a:r>
              <a:rPr lang="tr-TR" sz="2000" dirty="0" smtClean="0">
                <a:latin typeface="Verdana" panose="020B0604030504040204" pitchFamily="34" charset="0"/>
                <a:ea typeface="Verdana" panose="020B0604030504040204" pitchFamily="34" charset="0"/>
                <a:cs typeface="Verdana" panose="020B0604030504040204" pitchFamily="34" charset="0"/>
              </a:rPr>
              <a:t>: Ayırt etme gücü bulunmayan bir kimsenin yapmış olduğu sözleşme. </a:t>
            </a:r>
            <a:r>
              <a:rPr lang="tr-TR" sz="2000" dirty="0">
                <a:latin typeface="Verdana" panose="020B0604030504040204" pitchFamily="34" charset="0"/>
                <a:ea typeface="Verdana" panose="020B0604030504040204" pitchFamily="34" charset="0"/>
                <a:cs typeface="Verdana" panose="020B0604030504040204" pitchFamily="34" charset="0"/>
              </a:rPr>
              <a:t>Butlanda mutlak ve </a:t>
            </a:r>
            <a:r>
              <a:rPr lang="tr-TR" sz="2000" dirty="0" err="1">
                <a:latin typeface="Verdana" panose="020B0604030504040204" pitchFamily="34" charset="0"/>
                <a:ea typeface="Verdana" panose="020B0604030504040204" pitchFamily="34" charset="0"/>
                <a:cs typeface="Verdana" panose="020B0604030504040204" pitchFamily="34" charset="0"/>
              </a:rPr>
              <a:t>nisbi</a:t>
            </a:r>
            <a:r>
              <a:rPr lang="tr-TR" sz="2000" dirty="0">
                <a:latin typeface="Verdana" panose="020B0604030504040204" pitchFamily="34" charset="0"/>
                <a:ea typeface="Verdana" panose="020B0604030504040204" pitchFamily="34" charset="0"/>
                <a:cs typeface="Verdana" panose="020B0604030504040204" pitchFamily="34" charset="0"/>
              </a:rPr>
              <a:t> olmak üzere ikili bir ayrım söz konusudur. </a:t>
            </a:r>
          </a:p>
          <a:p>
            <a:pPr marL="0" indent="0" algn="just">
              <a:lnSpc>
                <a:spcPct val="150000"/>
              </a:lnSpc>
              <a:buNone/>
            </a:pPr>
            <a:r>
              <a:rPr lang="tr-TR" sz="2000" dirty="0" smtClean="0">
                <a:latin typeface="Verdana" panose="020B0604030504040204" pitchFamily="34" charset="0"/>
                <a:ea typeface="Verdana" panose="020B0604030504040204" pitchFamily="34" charset="0"/>
                <a:cs typeface="Verdana" panose="020B0604030504040204" pitchFamily="34" charset="0"/>
              </a:rPr>
              <a:t>Yoklukla arasındaki fark, yoklukta hukuki işlem hiç doğmamış, meydana gelmemiş sayılır. İşlem ölü doğmuştur</a:t>
            </a:r>
            <a:r>
              <a:rPr lang="tr-TR" sz="2000" dirty="0">
                <a:latin typeface="Verdana" panose="020B0604030504040204" pitchFamily="34" charset="0"/>
                <a:ea typeface="Verdana" panose="020B0604030504040204" pitchFamily="34" charset="0"/>
                <a:cs typeface="Verdana" panose="020B0604030504040204" pitchFamily="34" charset="0"/>
              </a:rPr>
              <a:t>. Butlan ise, uygun olmayan şekilde ya da </a:t>
            </a:r>
            <a:r>
              <a:rPr lang="tr-TR" sz="2000" dirty="0" smtClean="0">
                <a:latin typeface="Verdana" panose="020B0604030504040204" pitchFamily="34" charset="0"/>
                <a:ea typeface="Verdana" panose="020B0604030504040204" pitchFamily="34" charset="0"/>
                <a:cs typeface="Verdana" panose="020B0604030504040204" pitchFamily="34" charset="0"/>
              </a:rPr>
              <a:t>sehven (yanlışlıkla) </a:t>
            </a:r>
            <a:r>
              <a:rPr lang="tr-TR" sz="2000" dirty="0">
                <a:latin typeface="Verdana" panose="020B0604030504040204" pitchFamily="34" charset="0"/>
                <a:ea typeface="Verdana" panose="020B0604030504040204" pitchFamily="34" charset="0"/>
                <a:cs typeface="Verdana" panose="020B0604030504040204" pitchFamily="34" charset="0"/>
              </a:rPr>
              <a:t>yapılmış ve geçersiz olduğundan iptal edilmesi gereken bir işlemdir.</a:t>
            </a:r>
            <a:endParaRPr lang="tr-TR" i="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387424"/>
            <a:ext cx="7467600" cy="1143000"/>
          </a:xfrm>
        </p:spPr>
        <p:txBody>
          <a:bodyPr/>
          <a:lstStyle/>
          <a:p>
            <a:r>
              <a:rPr lang="tr-TR" dirty="0">
                <a:solidFill>
                  <a:schemeClr val="tx1"/>
                </a:solidFill>
              </a:rPr>
              <a:t>Müeyyidenin Türleri</a:t>
            </a:r>
            <a:endParaRPr lang="tr-TR" dirty="0"/>
          </a:p>
        </p:txBody>
      </p:sp>
      <p:sp>
        <p:nvSpPr>
          <p:cNvPr id="3" name="2 İçerik Yer Tutucusu"/>
          <p:cNvSpPr>
            <a:spLocks noGrp="1"/>
          </p:cNvSpPr>
          <p:nvPr>
            <p:ph sz="quarter" idx="1"/>
          </p:nvPr>
        </p:nvSpPr>
        <p:spPr>
          <a:xfrm>
            <a:off x="467544" y="836712"/>
            <a:ext cx="7467600" cy="5400600"/>
          </a:xfrm>
        </p:spPr>
        <p:txBody>
          <a:bodyPr>
            <a:normAutofit fontScale="85000" lnSpcReduction="20000"/>
          </a:bodyPr>
          <a:lstStyle/>
          <a:p>
            <a:pPr marL="0" indent="0" algn="just">
              <a:lnSpc>
                <a:spcPct val="150000"/>
              </a:lnSpc>
              <a:buNone/>
            </a:pPr>
            <a:r>
              <a:rPr lang="tr-TR" sz="2100" i="1" dirty="0" smtClean="0">
                <a:latin typeface="Verdana" panose="020B0604030504040204" pitchFamily="34" charset="0"/>
                <a:ea typeface="Verdana" panose="020B0604030504040204" pitchFamily="34" charset="0"/>
                <a:cs typeface="Verdana" panose="020B0604030504040204" pitchFamily="34" charset="0"/>
              </a:rPr>
              <a:t>3) İPTAL EDİLEBİLİRLİK: </a:t>
            </a:r>
            <a:r>
              <a:rPr lang="tr-TR" sz="2100" dirty="0" smtClean="0">
                <a:latin typeface="Verdana" panose="020B0604030504040204" pitchFamily="34" charset="0"/>
                <a:ea typeface="Verdana" panose="020B0604030504040204" pitchFamily="34" charset="0"/>
                <a:cs typeface="Verdana" panose="020B0604030504040204" pitchFamily="34" charset="0"/>
              </a:rPr>
              <a:t>Hem özel hukuk hem de idare hukukunda öngörülen bir müeyyide türüdür. İdare hukukunda, iptal işlemini idare mahkemesi gerçekleştirir. Zarara uğrayan kimse bu idari işlem ve eylemin ortadan kaldırılmasını, düzeltilmesini ya da uğradığı zararın tazminini isteyebilir. </a:t>
            </a:r>
          </a:p>
          <a:p>
            <a:pPr marL="0" indent="0" algn="just">
              <a:lnSpc>
                <a:spcPct val="150000"/>
              </a:lnSpc>
              <a:buNone/>
            </a:pPr>
            <a:r>
              <a:rPr lang="tr-TR" sz="2100" dirty="0" smtClean="0">
                <a:latin typeface="Verdana" panose="020B0604030504040204" pitchFamily="34" charset="0"/>
                <a:ea typeface="Verdana" panose="020B0604030504040204" pitchFamily="34" charset="0"/>
                <a:cs typeface="Verdana" panose="020B0604030504040204" pitchFamily="34" charset="0"/>
              </a:rPr>
              <a:t>Özel hukukta genel olarak iptal halleri: </a:t>
            </a:r>
          </a:p>
          <a:p>
            <a:pPr algn="just">
              <a:lnSpc>
                <a:spcPct val="150000"/>
              </a:lnSpc>
              <a:buClr>
                <a:schemeClr val="tx1"/>
              </a:buClr>
              <a:buSzPct val="100000"/>
              <a:buFont typeface="Wingdings" panose="05000000000000000000" pitchFamily="2" charset="2"/>
              <a:buChar char="Ø"/>
            </a:pPr>
            <a:r>
              <a:rPr lang="tr-TR" sz="2100" dirty="0" smtClean="0">
                <a:latin typeface="Verdana" panose="020B0604030504040204" pitchFamily="34" charset="0"/>
                <a:ea typeface="Verdana" panose="020B0604030504040204" pitchFamily="34" charset="0"/>
                <a:cs typeface="Verdana" panose="020B0604030504040204" pitchFamily="34" charset="0"/>
              </a:rPr>
              <a:t>Fiil ehliyetinden yoksul bir annenin ya da babanın tüm malvarlığını üçüncü bir kişiye ya da tek bir çocuğuna bağışlarsa, diğer mirasçılar bu hukuki işlemin iptalini talep edebilirler. </a:t>
            </a:r>
          </a:p>
          <a:p>
            <a:pPr algn="just">
              <a:lnSpc>
                <a:spcPct val="150000"/>
              </a:lnSpc>
              <a:buClr>
                <a:schemeClr val="tx1"/>
              </a:buClr>
              <a:buSzPct val="100000"/>
              <a:buFont typeface="Wingdings" panose="05000000000000000000" pitchFamily="2" charset="2"/>
              <a:buChar char="Ø"/>
            </a:pPr>
            <a:r>
              <a:rPr lang="tr-TR" sz="2100" dirty="0" smtClean="0">
                <a:latin typeface="Verdana" panose="020B0604030504040204" pitchFamily="34" charset="0"/>
                <a:ea typeface="Verdana" panose="020B0604030504040204" pitchFamily="34" charset="0"/>
                <a:cs typeface="Verdana" panose="020B0604030504040204" pitchFamily="34" charset="0"/>
              </a:rPr>
              <a:t>Borçlar hukukunda hata, hile ve tehdidin bulunması halinde. </a:t>
            </a:r>
          </a:p>
          <a:p>
            <a:pPr algn="just">
              <a:lnSpc>
                <a:spcPct val="150000"/>
              </a:lnSpc>
              <a:buClr>
                <a:schemeClr val="tx1"/>
              </a:buClr>
              <a:buSzPct val="100000"/>
              <a:buFont typeface="Wingdings" panose="05000000000000000000" pitchFamily="2" charset="2"/>
              <a:buChar char="Ø"/>
            </a:pPr>
            <a:r>
              <a:rPr lang="tr-TR" sz="2100" dirty="0" smtClean="0">
                <a:latin typeface="Verdana" panose="020B0604030504040204" pitchFamily="34" charset="0"/>
                <a:ea typeface="Verdana" panose="020B0604030504040204" pitchFamily="34" charset="0"/>
                <a:cs typeface="Verdana" panose="020B0604030504040204" pitchFamily="34" charset="0"/>
              </a:rPr>
              <a:t>Kanuna , esas sözleşmeye veya doğruluk ve sadakat kurallarına aykırılık teşkil eden genel kurul kararları iptale tabi olabilir.</a:t>
            </a:r>
            <a:endParaRPr lang="tr-TR" sz="2100"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19446352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71400"/>
            <a:ext cx="7467600" cy="1143000"/>
          </a:xfrm>
        </p:spPr>
        <p:txBody>
          <a:bodyPr/>
          <a:lstStyle/>
          <a:p>
            <a:r>
              <a:rPr lang="tr-TR" dirty="0" smtClean="0">
                <a:solidFill>
                  <a:schemeClr val="tx1"/>
                </a:solidFill>
              </a:rPr>
              <a:t>3. Hukukun Kaynakları</a:t>
            </a:r>
            <a:endParaRPr lang="tr-TR" dirty="0">
              <a:solidFill>
                <a:schemeClr val="tx1"/>
              </a:solidFill>
            </a:endParaRPr>
          </a:p>
        </p:txBody>
      </p:sp>
      <p:sp>
        <p:nvSpPr>
          <p:cNvPr id="5" name="Dikdörtgen 4"/>
          <p:cNvSpPr/>
          <p:nvPr/>
        </p:nvSpPr>
        <p:spPr>
          <a:xfrm>
            <a:off x="2267744" y="1484784"/>
            <a:ext cx="3816424" cy="1008112"/>
          </a:xfrm>
          <a:prstGeom prst="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HUKUKUN KAYNAKLARI</a:t>
            </a:r>
            <a:endParaRPr lang="tr-TR" sz="20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Aşağı Ok 5"/>
          <p:cNvSpPr/>
          <p:nvPr/>
        </p:nvSpPr>
        <p:spPr>
          <a:xfrm>
            <a:off x="1557334" y="2280204"/>
            <a:ext cx="504056" cy="720080"/>
          </a:xfrm>
          <a:prstGeom prst="downArrow">
            <a:avLst/>
          </a:prstGeom>
          <a:solidFill>
            <a:schemeClr val="tx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şağı Ok 6"/>
          <p:cNvSpPr/>
          <p:nvPr/>
        </p:nvSpPr>
        <p:spPr>
          <a:xfrm>
            <a:off x="6240244" y="2280204"/>
            <a:ext cx="504056" cy="720080"/>
          </a:xfrm>
          <a:prstGeom prst="downArrow">
            <a:avLst/>
          </a:prstGeom>
          <a:solidFill>
            <a:schemeClr val="tx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Dikdörtgen 7"/>
          <p:cNvSpPr/>
          <p:nvPr/>
        </p:nvSpPr>
        <p:spPr>
          <a:xfrm>
            <a:off x="585226" y="3195744"/>
            <a:ext cx="2448272" cy="648072"/>
          </a:xfrm>
          <a:prstGeom prst="rect">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latin typeface="Verdana" panose="020B0604030504040204" pitchFamily="34" charset="0"/>
                <a:ea typeface="Verdana" panose="020B0604030504040204" pitchFamily="34" charset="0"/>
                <a:cs typeface="Verdana" panose="020B0604030504040204" pitchFamily="34" charset="0"/>
              </a:rPr>
              <a:t>ASLİ KAYNAKLAR</a:t>
            </a:r>
            <a:endParaRPr lang="tr-TR"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9" name="Dikdörtgen 8"/>
          <p:cNvSpPr/>
          <p:nvPr/>
        </p:nvSpPr>
        <p:spPr>
          <a:xfrm>
            <a:off x="5184068" y="3176972"/>
            <a:ext cx="2448272" cy="648072"/>
          </a:xfrm>
          <a:prstGeom prst="rect">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latin typeface="Verdana" panose="020B0604030504040204" pitchFamily="34" charset="0"/>
                <a:ea typeface="Verdana" panose="020B0604030504040204" pitchFamily="34" charset="0"/>
                <a:cs typeface="Verdana" panose="020B0604030504040204" pitchFamily="34" charset="0"/>
              </a:rPr>
              <a:t>YARDIMCI KAYNAKLAR</a:t>
            </a:r>
            <a:endParaRPr lang="tr-TR"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Aşağı Ok 10"/>
          <p:cNvSpPr/>
          <p:nvPr/>
        </p:nvSpPr>
        <p:spPr>
          <a:xfrm>
            <a:off x="258975" y="3843816"/>
            <a:ext cx="504056" cy="720080"/>
          </a:xfrm>
          <a:prstGeom prst="downArrow">
            <a:avLst/>
          </a:prstGeom>
          <a:solidFill>
            <a:schemeClr val="tx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Aşağı Ok 11"/>
          <p:cNvSpPr/>
          <p:nvPr/>
        </p:nvSpPr>
        <p:spPr>
          <a:xfrm>
            <a:off x="2941395" y="3807844"/>
            <a:ext cx="504056" cy="720080"/>
          </a:xfrm>
          <a:prstGeom prst="downArrow">
            <a:avLst/>
          </a:prstGeom>
          <a:solidFill>
            <a:schemeClr val="tx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Aşağı Ok 12"/>
          <p:cNvSpPr/>
          <p:nvPr/>
        </p:nvSpPr>
        <p:spPr>
          <a:xfrm>
            <a:off x="4857792" y="3829814"/>
            <a:ext cx="504056" cy="720080"/>
          </a:xfrm>
          <a:prstGeom prst="downArrow">
            <a:avLst/>
          </a:prstGeom>
          <a:solidFill>
            <a:schemeClr val="tx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Aşağı Ok 13"/>
          <p:cNvSpPr/>
          <p:nvPr/>
        </p:nvSpPr>
        <p:spPr>
          <a:xfrm>
            <a:off x="7380312" y="3814257"/>
            <a:ext cx="504056" cy="720080"/>
          </a:xfrm>
          <a:prstGeom prst="downArrow">
            <a:avLst/>
          </a:prstGeom>
          <a:solidFill>
            <a:schemeClr val="tx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Dikdörtgen 14"/>
          <p:cNvSpPr/>
          <p:nvPr/>
        </p:nvSpPr>
        <p:spPr>
          <a:xfrm>
            <a:off x="258975" y="4653136"/>
            <a:ext cx="1550387" cy="1944216"/>
          </a:xfrm>
          <a:prstGeom prst="rect">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algn="just"/>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Yazılı Kaynaklar:</a:t>
            </a:r>
          </a:p>
          <a:p>
            <a:pPr algn="just"/>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1.Anayasa</a:t>
            </a:r>
          </a:p>
          <a:p>
            <a:pPr algn="just"/>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2.Uluslararası Anlaşmalar</a:t>
            </a:r>
          </a:p>
          <a:p>
            <a:pPr algn="just"/>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3.Kanunlar</a:t>
            </a:r>
          </a:p>
          <a:p>
            <a:pPr algn="just"/>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4.KHK</a:t>
            </a:r>
          </a:p>
          <a:p>
            <a:pPr algn="just"/>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5.Tüzükler</a:t>
            </a:r>
          </a:p>
          <a:p>
            <a:pPr algn="just"/>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6.Yönetmelikler</a:t>
            </a:r>
          </a:p>
          <a:p>
            <a:pPr algn="ctr"/>
            <a:endParaRPr lang="tr-TR"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Dikdörtgen 15"/>
          <p:cNvSpPr/>
          <p:nvPr/>
        </p:nvSpPr>
        <p:spPr>
          <a:xfrm>
            <a:off x="2258304" y="4653136"/>
            <a:ext cx="1550387" cy="1944216"/>
          </a:xfrm>
          <a:prstGeom prst="rect">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b="1" dirty="0">
                <a:solidFill>
                  <a:schemeClr val="tx1"/>
                </a:solidFill>
                <a:latin typeface="Verdana" panose="020B0604030504040204" pitchFamily="34" charset="0"/>
                <a:ea typeface="Verdana" panose="020B0604030504040204" pitchFamily="34" charset="0"/>
                <a:cs typeface="Verdana" panose="020B0604030504040204" pitchFamily="34" charset="0"/>
              </a:rPr>
              <a:t>Yazılı </a:t>
            </a:r>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Olmayan Kaynaklar:</a:t>
            </a:r>
            <a:endParaRPr lang="tr-TR"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algn="ctr"/>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Örf ve Adet Kuralları</a:t>
            </a:r>
            <a:endParaRPr lang="tr-TR"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7" name="Dikdörtgen 16"/>
          <p:cNvSpPr/>
          <p:nvPr/>
        </p:nvSpPr>
        <p:spPr>
          <a:xfrm>
            <a:off x="4586654" y="4653136"/>
            <a:ext cx="1550387" cy="1944216"/>
          </a:xfrm>
          <a:prstGeom prst="rect">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Mahkeme Kararları (İçtihatlar)</a:t>
            </a:r>
            <a:endParaRPr lang="tr-TR"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8" name="Dikdörtgen 17"/>
          <p:cNvSpPr/>
          <p:nvPr/>
        </p:nvSpPr>
        <p:spPr>
          <a:xfrm>
            <a:off x="6605118" y="4653136"/>
            <a:ext cx="1550387" cy="1944216"/>
          </a:xfrm>
          <a:prstGeom prst="rect">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Bilimsel Görüşler (Doktrin, Öğreti)</a:t>
            </a:r>
            <a:endParaRPr lang="tr-TR"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5602"/>
            <a:ext cx="7467600" cy="1143000"/>
          </a:xfrm>
        </p:spPr>
        <p:txBody>
          <a:bodyPr>
            <a:normAutofit/>
          </a:bodyPr>
          <a:lstStyle/>
          <a:p>
            <a:r>
              <a:rPr lang="tr-TR" sz="2800" dirty="0" smtClean="0">
                <a:solidFill>
                  <a:schemeClr val="tx1"/>
                </a:solidFill>
              </a:rPr>
              <a:t>ASLİ KAYNAKLAR</a:t>
            </a:r>
            <a:endParaRPr lang="tr-TR" sz="2800" dirty="0">
              <a:solidFill>
                <a:schemeClr val="tx1"/>
              </a:solidFill>
            </a:endParaRPr>
          </a:p>
        </p:txBody>
      </p:sp>
      <p:sp>
        <p:nvSpPr>
          <p:cNvPr id="5" name="Metin kutusu 4"/>
          <p:cNvSpPr txBox="1"/>
          <p:nvPr/>
        </p:nvSpPr>
        <p:spPr>
          <a:xfrm>
            <a:off x="646590" y="1345203"/>
            <a:ext cx="2426818" cy="369332"/>
          </a:xfrm>
          <a:prstGeom prst="rect">
            <a:avLst/>
          </a:prstGeom>
          <a:noFill/>
        </p:spPr>
        <p:txBody>
          <a:bodyPr wrap="none" rtlCol="0">
            <a:spAutoFit/>
          </a:bodyPr>
          <a:lstStyle/>
          <a:p>
            <a:r>
              <a:rPr lang="tr-TR" dirty="0" smtClean="0">
                <a:latin typeface="Verdana" panose="020B0604030504040204" pitchFamily="34" charset="0"/>
                <a:ea typeface="Verdana" panose="020B0604030504040204" pitchFamily="34" charset="0"/>
                <a:cs typeface="Verdana" panose="020B0604030504040204" pitchFamily="34" charset="0"/>
              </a:rPr>
              <a:t>YAZILI KAYNAKLAR</a:t>
            </a: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28" name="Metin kutusu 27"/>
          <p:cNvSpPr txBox="1"/>
          <p:nvPr/>
        </p:nvSpPr>
        <p:spPr>
          <a:xfrm>
            <a:off x="2095310" y="2996952"/>
            <a:ext cx="3597588" cy="1754326"/>
          </a:xfrm>
          <a:prstGeom prst="rect">
            <a:avLst/>
          </a:prstGeom>
          <a:noFill/>
        </p:spPr>
        <p:txBody>
          <a:bodyPr wrap="none" rtlCol="0">
            <a:spAutoFit/>
          </a:bodyPr>
          <a:lstStyle/>
          <a:p>
            <a:pPr algn="ctr"/>
            <a:r>
              <a:rPr lang="tr-TR" dirty="0" smtClean="0">
                <a:latin typeface="Verdana" panose="020B0604030504040204" pitchFamily="34" charset="0"/>
                <a:ea typeface="Verdana" panose="020B0604030504040204" pitchFamily="34" charset="0"/>
                <a:cs typeface="Verdana" panose="020B0604030504040204" pitchFamily="34" charset="0"/>
              </a:rPr>
              <a:t>Anayasa</a:t>
            </a:r>
          </a:p>
          <a:p>
            <a:pPr algn="ctr"/>
            <a:r>
              <a:rPr lang="tr-TR" dirty="0" smtClean="0">
                <a:latin typeface="Verdana" panose="020B0604030504040204" pitchFamily="34" charset="0"/>
                <a:ea typeface="Verdana" panose="020B0604030504040204" pitchFamily="34" charset="0"/>
                <a:cs typeface="Verdana" panose="020B0604030504040204" pitchFamily="34" charset="0"/>
              </a:rPr>
              <a:t>Uluslararası Anlaşma</a:t>
            </a:r>
          </a:p>
          <a:p>
            <a:pPr algn="ctr"/>
            <a:r>
              <a:rPr lang="tr-TR" dirty="0" smtClean="0">
                <a:latin typeface="Verdana" panose="020B0604030504040204" pitchFamily="34" charset="0"/>
                <a:ea typeface="Verdana" panose="020B0604030504040204" pitchFamily="34" charset="0"/>
                <a:cs typeface="Verdana" panose="020B0604030504040204" pitchFamily="34" charset="0"/>
              </a:rPr>
              <a:t>Kanun</a:t>
            </a:r>
          </a:p>
          <a:p>
            <a:pPr algn="ctr"/>
            <a:r>
              <a:rPr lang="tr-TR" dirty="0" smtClean="0">
                <a:latin typeface="Verdana" panose="020B0604030504040204" pitchFamily="34" charset="0"/>
                <a:ea typeface="Verdana" panose="020B0604030504040204" pitchFamily="34" charset="0"/>
                <a:cs typeface="Verdana" panose="020B0604030504040204" pitchFamily="34" charset="0"/>
              </a:rPr>
              <a:t>Kanun Hükmünde Kararname</a:t>
            </a:r>
          </a:p>
          <a:p>
            <a:pPr algn="ctr"/>
            <a:r>
              <a:rPr lang="tr-TR" dirty="0" smtClean="0">
                <a:latin typeface="Verdana" panose="020B0604030504040204" pitchFamily="34" charset="0"/>
                <a:ea typeface="Verdana" panose="020B0604030504040204" pitchFamily="34" charset="0"/>
                <a:cs typeface="Verdana" panose="020B0604030504040204" pitchFamily="34" charset="0"/>
              </a:rPr>
              <a:t>Tüzük</a:t>
            </a:r>
          </a:p>
          <a:p>
            <a:pPr algn="ctr"/>
            <a:r>
              <a:rPr lang="tr-TR" dirty="0" smtClean="0">
                <a:latin typeface="Verdana" panose="020B0604030504040204" pitchFamily="34" charset="0"/>
                <a:ea typeface="Verdana" panose="020B0604030504040204" pitchFamily="34" charset="0"/>
                <a:cs typeface="Verdana" panose="020B0604030504040204" pitchFamily="34" charset="0"/>
              </a:rPr>
              <a:t>Yönetmelik</a:t>
            </a: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34" name="İkizkenar Üçgen 33"/>
          <p:cNvSpPr/>
          <p:nvPr/>
        </p:nvSpPr>
        <p:spPr>
          <a:xfrm>
            <a:off x="1610195" y="1682214"/>
            <a:ext cx="4524143" cy="3069347"/>
          </a:xfrm>
          <a:prstGeom prst="triangle">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5" name="Aşağı Ok 34"/>
          <p:cNvSpPr/>
          <p:nvPr/>
        </p:nvSpPr>
        <p:spPr>
          <a:xfrm>
            <a:off x="3714084" y="2196797"/>
            <a:ext cx="360040" cy="766341"/>
          </a:xfrm>
          <a:prstGeom prst="downArrow">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15416"/>
            <a:ext cx="7467600" cy="1143000"/>
          </a:xfrm>
        </p:spPr>
        <p:txBody>
          <a:bodyPr/>
          <a:lstStyle/>
          <a:p>
            <a:r>
              <a:rPr lang="tr-TR" dirty="0" smtClean="0">
                <a:solidFill>
                  <a:schemeClr val="tx1"/>
                </a:solidFill>
              </a:rPr>
              <a:t>1. anayasa</a:t>
            </a:r>
            <a:endParaRPr lang="tr-TR" dirty="0">
              <a:solidFill>
                <a:schemeClr val="tx1"/>
              </a:solidFill>
            </a:endParaRPr>
          </a:p>
        </p:txBody>
      </p:sp>
      <p:sp>
        <p:nvSpPr>
          <p:cNvPr id="3" name="2 İçerik Yer Tutucusu"/>
          <p:cNvSpPr>
            <a:spLocks noGrp="1"/>
          </p:cNvSpPr>
          <p:nvPr>
            <p:ph sz="quarter" idx="1"/>
          </p:nvPr>
        </p:nvSpPr>
        <p:spPr>
          <a:xfrm>
            <a:off x="467544" y="1196752"/>
            <a:ext cx="7467600" cy="4873752"/>
          </a:xfrm>
        </p:spPr>
        <p:txBody>
          <a:bodyPr>
            <a:normAutofit fontScale="92500" lnSpcReduction="10000"/>
          </a:bodyPr>
          <a:lstStyle/>
          <a:p>
            <a:pPr algn="just">
              <a:buClrTx/>
              <a:buSzPct val="118000"/>
              <a:buFont typeface="Wingdings" panose="05000000000000000000" pitchFamily="2" charset="2"/>
              <a:buChar char="q"/>
            </a:pPr>
            <a:r>
              <a:rPr lang="tr-TR" sz="2000" dirty="0" smtClean="0">
                <a:latin typeface="Verdana" panose="020B0604030504040204" pitchFamily="34" charset="0"/>
                <a:ea typeface="Verdana" panose="020B0604030504040204" pitchFamily="34" charset="0"/>
                <a:cs typeface="Verdana" panose="020B0604030504040204" pitchFamily="34" charset="0"/>
              </a:rPr>
              <a:t>Hukuk sisteminde, hukuki kurallar hiyerarşisinin en üstünde yer alır. Diğer hukuk normları onun altındadır.</a:t>
            </a:r>
          </a:p>
          <a:p>
            <a:pPr algn="just">
              <a:buClrTx/>
              <a:buSzPct val="118000"/>
              <a:buFont typeface="Wingdings" panose="05000000000000000000" pitchFamily="2" charset="2"/>
              <a:buChar char="q"/>
            </a:pPr>
            <a:r>
              <a:rPr lang="tr-TR" sz="2000" dirty="0" smtClean="0">
                <a:latin typeface="Verdana" panose="020B0604030504040204" pitchFamily="34" charset="0"/>
                <a:ea typeface="Verdana" panose="020B0604030504040204" pitchFamily="34" charset="0"/>
                <a:cs typeface="Verdana" panose="020B0604030504040204" pitchFamily="34" charset="0"/>
              </a:rPr>
              <a:t>Anayasa: </a:t>
            </a:r>
            <a:r>
              <a:rPr lang="tr-TR" sz="2000" dirty="0">
                <a:latin typeface="Verdana" panose="020B0604030504040204" pitchFamily="34" charset="0"/>
                <a:ea typeface="Verdana" panose="020B0604030504040204" pitchFamily="34" charset="0"/>
                <a:cs typeface="Verdana" panose="020B0604030504040204" pitchFamily="34" charset="0"/>
              </a:rPr>
              <a:t>Ö</a:t>
            </a:r>
            <a:r>
              <a:rPr lang="tr-TR" sz="2000" dirty="0" smtClean="0">
                <a:latin typeface="Verdana" panose="020B0604030504040204" pitchFamily="34" charset="0"/>
                <a:ea typeface="Verdana" panose="020B0604030504040204" pitchFamily="34" charset="0"/>
                <a:cs typeface="Verdana" panose="020B0604030504040204" pitchFamily="34" charset="0"/>
              </a:rPr>
              <a:t>rgütlenmiş </a:t>
            </a:r>
            <a:r>
              <a:rPr lang="tr-TR" sz="2000" dirty="0">
                <a:latin typeface="Verdana" panose="020B0604030504040204" pitchFamily="34" charset="0"/>
                <a:ea typeface="Verdana" panose="020B0604030504040204" pitchFamily="34" charset="0"/>
                <a:cs typeface="Verdana" panose="020B0604030504040204" pitchFamily="34" charset="0"/>
              </a:rPr>
              <a:t>bir toplumda devletin yönetim biçimini belirten, yasama, yürütme, yargılama erklerinin nasıl kullanılacağını gösteren, yurttaşların hak ve ödevlerini, özgürlüklerini saptayan ve düzenleyen, yasa sıralamasında en önde gelen </a:t>
            </a:r>
            <a:r>
              <a:rPr lang="tr-TR" sz="2000" dirty="0" smtClean="0">
                <a:latin typeface="Verdana" panose="020B0604030504040204" pitchFamily="34" charset="0"/>
                <a:ea typeface="Verdana" panose="020B0604030504040204" pitchFamily="34" charset="0"/>
                <a:cs typeface="Verdana" panose="020B0604030504040204" pitchFamily="34" charset="0"/>
              </a:rPr>
              <a:t>yasadır.</a:t>
            </a:r>
          </a:p>
          <a:p>
            <a:pPr algn="just">
              <a:buClrTx/>
              <a:buSzPct val="118000"/>
              <a:buFont typeface="Wingdings" panose="05000000000000000000" pitchFamily="2" charset="2"/>
              <a:buChar char="q"/>
            </a:pPr>
            <a:r>
              <a:rPr lang="tr-TR" sz="2000" dirty="0" smtClean="0">
                <a:latin typeface="Verdana" panose="020B0604030504040204" pitchFamily="34" charset="0"/>
                <a:ea typeface="Verdana" panose="020B0604030504040204" pitchFamily="34" charset="0"/>
                <a:cs typeface="Verdana" panose="020B0604030504040204" pitchFamily="34" charset="0"/>
              </a:rPr>
              <a:t>Anayasalar, yazılı-yazısız, katı-yumuşak gibi ayrımlara tabi tutulurlar.</a:t>
            </a:r>
          </a:p>
          <a:p>
            <a:pPr algn="just">
              <a:buClrTx/>
              <a:buSzPct val="118000"/>
              <a:buFont typeface="Wingdings" panose="05000000000000000000" pitchFamily="2" charset="2"/>
              <a:buChar char="q"/>
            </a:pPr>
            <a:r>
              <a:rPr lang="tr-TR" sz="2000" dirty="0" smtClean="0">
                <a:latin typeface="Verdana" panose="020B0604030504040204" pitchFamily="34" charset="0"/>
                <a:ea typeface="Verdana" panose="020B0604030504040204" pitchFamily="34" charset="0"/>
                <a:cs typeface="Verdana" panose="020B0604030504040204" pitchFamily="34" charset="0"/>
              </a:rPr>
              <a:t>Yazılı anayasada yazılı bir metin bulunur. İlk yazılı anayasa 1787 ABD Anayasası’dır. 1949 Alman ve 1982 Türk Anayasaları da yazılı anayasaya birer örnektir.</a:t>
            </a:r>
          </a:p>
          <a:p>
            <a:pPr algn="just">
              <a:buClrTx/>
              <a:buSzPct val="118000"/>
              <a:buFont typeface="Wingdings" panose="05000000000000000000" pitchFamily="2" charset="2"/>
              <a:buChar char="q"/>
            </a:pPr>
            <a:r>
              <a:rPr lang="tr-TR" sz="2000" dirty="0" smtClean="0">
                <a:latin typeface="Verdana" panose="020B0604030504040204" pitchFamily="34" charset="0"/>
                <a:ea typeface="Verdana" panose="020B0604030504040204" pitchFamily="34" charset="0"/>
                <a:cs typeface="Verdana" panose="020B0604030504040204" pitchFamily="34" charset="0"/>
              </a:rPr>
              <a:t>Yazılı olmayan anayasa, devletin temel organlarının kuruluş ve işleyişi hakkında uzun zamandır tekrarlanan, kuralların bağlayıcılığı konusunda toplumda inancın yerleştiği, hukuk düzeni tarafından </a:t>
            </a:r>
            <a:r>
              <a:rPr lang="tr-TR" sz="2000" dirty="0" err="1" smtClean="0">
                <a:latin typeface="Verdana" panose="020B0604030504040204" pitchFamily="34" charset="0"/>
                <a:ea typeface="Verdana" panose="020B0604030504040204" pitchFamily="34" charset="0"/>
                <a:cs typeface="Verdana" panose="020B0604030504040204" pitchFamily="34" charset="0"/>
              </a:rPr>
              <a:t>müeyyidelendirilen</a:t>
            </a:r>
            <a:r>
              <a:rPr lang="tr-TR" sz="2000" dirty="0" smtClean="0">
                <a:latin typeface="Verdana" panose="020B0604030504040204" pitchFamily="34" charset="0"/>
                <a:ea typeface="Verdana" panose="020B0604030504040204" pitchFamily="34" charset="0"/>
                <a:cs typeface="Verdana" panose="020B0604030504040204" pitchFamily="34" charset="0"/>
              </a:rPr>
              <a:t> kurallar bütünüdür. İngiltere Anayasası buna örnektir.  </a:t>
            </a:r>
            <a:endParaRPr lang="tr-TR" sz="20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71400"/>
            <a:ext cx="7467600" cy="1143000"/>
          </a:xfrm>
        </p:spPr>
        <p:txBody>
          <a:bodyPr/>
          <a:lstStyle/>
          <a:p>
            <a:r>
              <a:rPr lang="tr-TR" dirty="0">
                <a:solidFill>
                  <a:schemeClr val="tx1"/>
                </a:solidFill>
              </a:rPr>
              <a:t>1. anayasa</a:t>
            </a:r>
            <a:endParaRPr lang="tr-TR" dirty="0"/>
          </a:p>
        </p:txBody>
      </p:sp>
      <p:sp>
        <p:nvSpPr>
          <p:cNvPr id="3" name="2 İçerik Yer Tutucusu"/>
          <p:cNvSpPr>
            <a:spLocks noGrp="1"/>
          </p:cNvSpPr>
          <p:nvPr>
            <p:ph sz="quarter" idx="1"/>
          </p:nvPr>
        </p:nvSpPr>
        <p:spPr>
          <a:xfrm>
            <a:off x="323528" y="1700808"/>
            <a:ext cx="7467600" cy="4873752"/>
          </a:xfrm>
        </p:spPr>
        <p:txBody>
          <a:bodyPr>
            <a:normAutofit/>
          </a:bodyPr>
          <a:lstStyle/>
          <a:p>
            <a:pPr algn="just">
              <a:buClrTx/>
              <a:buSzPct val="118000"/>
              <a:buFont typeface="Wingdings" panose="05000000000000000000" pitchFamily="2" charset="2"/>
              <a:buChar char="q"/>
            </a:pPr>
            <a:r>
              <a:rPr lang="tr-TR" dirty="0" smtClean="0">
                <a:latin typeface="Verdana" panose="020B0604030504040204" pitchFamily="34" charset="0"/>
                <a:ea typeface="Verdana" panose="020B0604030504040204" pitchFamily="34" charset="0"/>
                <a:cs typeface="Verdana" panose="020B0604030504040204" pitchFamily="34" charset="0"/>
              </a:rPr>
              <a:t>Yumuşak anayasa, </a:t>
            </a:r>
            <a:r>
              <a:rPr lang="tr-TR" dirty="0" smtClean="0">
                <a:latin typeface="Verdana" panose="020B0604030504040204" pitchFamily="34" charset="0"/>
                <a:ea typeface="Verdana" panose="020B0604030504040204" pitchFamily="34" charset="0"/>
                <a:cs typeface="Verdana" panose="020B0604030504040204" pitchFamily="34" charset="0"/>
              </a:rPr>
              <a:t>değiştirilmesi normal kanunlarla aynı usulde olan ve aynı organ tarafından değiştirilebilen anayasadır. 1921 Türk Anayasası buna örnektir.</a:t>
            </a:r>
          </a:p>
          <a:p>
            <a:pPr algn="just">
              <a:buClrTx/>
              <a:buSzPct val="118000"/>
              <a:buFont typeface="Wingdings" panose="05000000000000000000" pitchFamily="2" charset="2"/>
              <a:buChar char="q"/>
            </a:pPr>
            <a:r>
              <a:rPr lang="tr-TR" dirty="0" smtClean="0">
                <a:latin typeface="Verdana" panose="020B0604030504040204" pitchFamily="34" charset="0"/>
                <a:ea typeface="Verdana" panose="020B0604030504040204" pitchFamily="34" charset="0"/>
                <a:cs typeface="Verdana" panose="020B0604030504040204" pitchFamily="34" charset="0"/>
              </a:rPr>
              <a:t>Katı anayasa, normal kanunlardan daha farklı organlarca ve daha zor usullerle değiştirilebilen anayasadır. 1982 Türk Anayasası (halen yürürlükte olan anayasa) yazılı ve katı bir anayasa özelliğindedir.</a:t>
            </a:r>
            <a:endParaRPr lang="tr-TR"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71400"/>
            <a:ext cx="7467600" cy="1143000"/>
          </a:xfrm>
        </p:spPr>
        <p:txBody>
          <a:bodyPr>
            <a:normAutofit/>
          </a:bodyPr>
          <a:lstStyle/>
          <a:p>
            <a:r>
              <a:rPr lang="tr-TR" sz="2400" dirty="0" smtClean="0">
                <a:solidFill>
                  <a:schemeClr val="tx1"/>
                </a:solidFill>
              </a:rPr>
              <a:t>1982 ANAYASASININ ÖZELLİKLERİ</a:t>
            </a:r>
            <a:endParaRPr lang="tr-TR" sz="2400" dirty="0">
              <a:solidFill>
                <a:schemeClr val="tx1"/>
              </a:solidFill>
            </a:endParaRPr>
          </a:p>
        </p:txBody>
      </p:sp>
      <p:sp>
        <p:nvSpPr>
          <p:cNvPr id="3" name="2 İçerik Yer Tutucusu"/>
          <p:cNvSpPr>
            <a:spLocks noGrp="1"/>
          </p:cNvSpPr>
          <p:nvPr>
            <p:ph sz="quarter" idx="1"/>
          </p:nvPr>
        </p:nvSpPr>
        <p:spPr>
          <a:xfrm>
            <a:off x="467544" y="1484784"/>
            <a:ext cx="7467600" cy="4873752"/>
          </a:xfrm>
        </p:spPr>
        <p:txBody>
          <a:bodyPr/>
          <a:lstStyle/>
          <a:p>
            <a:pPr algn="just">
              <a:buClrTx/>
              <a:buSzPct val="118000"/>
              <a:buFont typeface="Wingdings" panose="05000000000000000000" pitchFamily="2" charset="2"/>
              <a:buChar char="q"/>
            </a:pPr>
            <a:r>
              <a:rPr lang="tr-TR" dirty="0" err="1" smtClean="0">
                <a:latin typeface="Verdana" panose="020B0604030504040204" pitchFamily="34" charset="0"/>
                <a:ea typeface="Verdana" panose="020B0604030504040204" pitchFamily="34" charset="0"/>
                <a:cs typeface="Verdana" panose="020B0604030504040204" pitchFamily="34" charset="0"/>
              </a:rPr>
              <a:t>Kazuistik</a:t>
            </a:r>
            <a:r>
              <a:rPr lang="tr-TR" dirty="0" smtClean="0">
                <a:latin typeface="Verdana" panose="020B0604030504040204" pitchFamily="34" charset="0"/>
                <a:ea typeface="Verdana" panose="020B0604030504040204" pitchFamily="34" charset="0"/>
                <a:cs typeface="Verdana" panose="020B0604030504040204" pitchFamily="34" charset="0"/>
              </a:rPr>
              <a:t> (aşırı düzenleyici yöntem) benimsenmiştir.</a:t>
            </a:r>
          </a:p>
          <a:p>
            <a:pPr algn="just">
              <a:buClrTx/>
              <a:buSzPct val="118000"/>
              <a:buFont typeface="Wingdings" panose="05000000000000000000" pitchFamily="2" charset="2"/>
              <a:buChar char="q"/>
            </a:pPr>
            <a:r>
              <a:rPr lang="tr-TR" dirty="0" smtClean="0">
                <a:latin typeface="Verdana" panose="020B0604030504040204" pitchFamily="34" charset="0"/>
                <a:ea typeface="Verdana" panose="020B0604030504040204" pitchFamily="34" charset="0"/>
                <a:cs typeface="Verdana" panose="020B0604030504040204" pitchFamily="34" charset="0"/>
              </a:rPr>
              <a:t>Katı bir anayasadır. Değiştirilebilmesi, kanunlara kıyasen daha ağır şartlar ihtiva eder. Örneğin, belirli sayıda milletvekili önerisi ağırlaştırılmış nisap.</a:t>
            </a:r>
          </a:p>
          <a:p>
            <a:pPr algn="just">
              <a:buClrTx/>
              <a:buSzPct val="118000"/>
              <a:buFont typeface="Wingdings" panose="05000000000000000000" pitchFamily="2" charset="2"/>
              <a:buChar char="q"/>
            </a:pPr>
            <a:r>
              <a:rPr lang="tr-TR" dirty="0" smtClean="0">
                <a:latin typeface="Verdana" panose="020B0604030504040204" pitchFamily="34" charset="0"/>
                <a:ea typeface="Verdana" panose="020B0604030504040204" pitchFamily="34" charset="0"/>
                <a:cs typeface="Verdana" panose="020B0604030504040204" pitchFamily="34" charset="0"/>
              </a:rPr>
              <a:t>Yürütme erki güçlendirilmiştir. Cumhurbaşkanı’nın yetkisi artırılmıştır.</a:t>
            </a:r>
            <a:endParaRPr lang="tr-TR"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71472" y="785794"/>
            <a:ext cx="7467600" cy="4873752"/>
          </a:xfrm>
        </p:spPr>
        <p:txBody>
          <a:bodyPr/>
          <a:lstStyle/>
          <a:p>
            <a:pPr lvl="1">
              <a:buClr>
                <a:schemeClr val="tx1"/>
              </a:buClr>
              <a:buSzPct val="152000"/>
              <a:buNone/>
            </a:pPr>
            <a:endParaRPr lang="tr-TR" dirty="0" smtClean="0"/>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İnsanlar, çağlar boyunca toplu halde ve düzen içinde yaşamışlardır.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Toplu yaşam insanın yaratılışından kaynaklanmakta, böylelikle kişiler, doğadaki koşullara daha kolay adapte olabilmekteydiler..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Aristo: ’’İnsan sosyal bir hayvandır.’’  </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Toplu halde yaşama sayesinde kültürel, sosyal ve teknik gelişmeler elde edilmiştir.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8828"/>
            <a:ext cx="7467600" cy="1143000"/>
          </a:xfrm>
        </p:spPr>
        <p:txBody>
          <a:bodyPr>
            <a:normAutofit/>
          </a:bodyPr>
          <a:lstStyle/>
          <a:p>
            <a:r>
              <a:rPr lang="tr-TR" sz="2800" dirty="0" smtClean="0">
                <a:solidFill>
                  <a:schemeClr val="tx1"/>
                </a:solidFill>
              </a:rPr>
              <a:t>1982 ANAYASASINDA YAPILAN DEĞİŞİKLİKLER</a:t>
            </a:r>
            <a:endParaRPr lang="tr-TR" sz="2800" dirty="0">
              <a:solidFill>
                <a:schemeClr val="tx1"/>
              </a:solidFill>
            </a:endParaRPr>
          </a:p>
        </p:txBody>
      </p:sp>
      <p:sp>
        <p:nvSpPr>
          <p:cNvPr id="3" name="2 İçerik Yer Tutucusu"/>
          <p:cNvSpPr>
            <a:spLocks noGrp="1"/>
          </p:cNvSpPr>
          <p:nvPr>
            <p:ph sz="quarter" idx="1"/>
          </p:nvPr>
        </p:nvSpPr>
        <p:spPr>
          <a:xfrm>
            <a:off x="539552" y="1601416"/>
            <a:ext cx="7467600" cy="5256584"/>
          </a:xfrm>
        </p:spPr>
        <p:txBody>
          <a:bodyPr/>
          <a:lstStyle/>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1987 Değişikliği:</a:t>
            </a:r>
            <a:r>
              <a:rPr lang="tr-TR" dirty="0" smtClean="0">
                <a:latin typeface="Verdana" panose="020B0604030504040204" pitchFamily="34" charset="0"/>
                <a:ea typeface="Verdana" panose="020B0604030504040204" pitchFamily="34" charset="0"/>
                <a:cs typeface="Verdana" panose="020B0604030504040204" pitchFamily="34" charset="0"/>
              </a:rPr>
              <a:t> Değişiklik, seçmen yaşını 20’ye indirmeye, milletvekili sayısını 400’den 450’ye çıkarmaya, bazı siyasilerin siyaset yapma yasağının kaldırılmasına ve anayasanın değişikliklerinde gerekli nisabın değiştirilmesine dairdi. </a:t>
            </a:r>
          </a:p>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1993 Değişikliği:</a:t>
            </a:r>
            <a:r>
              <a:rPr lang="tr-TR" dirty="0" smtClean="0">
                <a:latin typeface="Verdana" panose="020B0604030504040204" pitchFamily="34" charset="0"/>
                <a:ea typeface="Verdana" panose="020B0604030504040204" pitchFamily="34" charset="0"/>
                <a:cs typeface="Verdana" panose="020B0604030504040204" pitchFamily="34" charset="0"/>
              </a:rPr>
              <a:t> Radyo-TV kurma ve işletme hak ve yetkisini elinde bulunduran devletin tekel yetkisinin değiştirilmesi ve bu imkanın gerçek ve tüzel kişilere de sunulması ile ilgiliydi.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7467600" cy="1143000"/>
          </a:xfrm>
        </p:spPr>
        <p:txBody>
          <a:bodyPr>
            <a:normAutofit/>
          </a:bodyPr>
          <a:lstStyle/>
          <a:p>
            <a:r>
              <a:rPr lang="tr-TR" sz="2800" dirty="0">
                <a:solidFill>
                  <a:schemeClr val="tx1"/>
                </a:solidFill>
              </a:rPr>
              <a:t>1982 ANAYASASINDA YAPILAN DEĞİŞİKLİKLER</a:t>
            </a:r>
            <a:endParaRPr lang="tr-TR" sz="2800" dirty="0"/>
          </a:p>
        </p:txBody>
      </p:sp>
      <p:sp>
        <p:nvSpPr>
          <p:cNvPr id="3" name="2 İçerik Yer Tutucusu"/>
          <p:cNvSpPr>
            <a:spLocks noGrp="1"/>
          </p:cNvSpPr>
          <p:nvPr>
            <p:ph sz="quarter" idx="1"/>
          </p:nvPr>
        </p:nvSpPr>
        <p:spPr>
          <a:xfrm>
            <a:off x="467544" y="1484784"/>
            <a:ext cx="7467600" cy="4873752"/>
          </a:xfrm>
        </p:spPr>
        <p:txBody>
          <a:bodyPr>
            <a:normAutofit fontScale="92500" lnSpcReduction="20000"/>
          </a:bodyPr>
          <a:lstStyle/>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1995 </a:t>
            </a:r>
            <a:r>
              <a:rPr lang="tr-TR" u="sng" dirty="0">
                <a:latin typeface="Verdana" panose="020B0604030504040204" pitchFamily="34" charset="0"/>
                <a:ea typeface="Verdana" panose="020B0604030504040204" pitchFamily="34" charset="0"/>
                <a:cs typeface="Verdana" panose="020B0604030504040204" pitchFamily="34" charset="0"/>
              </a:rPr>
              <a:t>Değişikliği:</a:t>
            </a:r>
            <a:r>
              <a:rPr lang="tr-TR" dirty="0">
                <a:latin typeface="Verdana" panose="020B0604030504040204" pitchFamily="34" charset="0"/>
                <a:ea typeface="Verdana" panose="020B0604030504040204" pitchFamily="34" charset="0"/>
                <a:cs typeface="Verdana" panose="020B0604030504040204" pitchFamily="34" charset="0"/>
              </a:rPr>
              <a:t> Kapsamlı bir değişiklik olmuştur. Değişikliklerin kapsamı</a:t>
            </a:r>
            <a:r>
              <a:rPr lang="tr-TR" dirty="0" smtClean="0">
                <a:latin typeface="Verdana" panose="020B0604030504040204" pitchFamily="34" charset="0"/>
                <a:ea typeface="Verdana" panose="020B0604030504040204" pitchFamily="34" charset="0"/>
                <a:cs typeface="Verdana" panose="020B0604030504040204" pitchFamily="34" charset="0"/>
              </a:rPr>
              <a:t>: Anayasanın başlangıç bölümü, dernekler, sendikalar, seçme ve seçilme, siyasal faaliyette bulunma, siyasi partiler, TBMM ve üyeleri, kamu kurumu niteliğini haiz meslek kuruluşları, kooperatifler ve yargı konuları. Bu değişikliklerle beraber seçme yaşı da 18’e indirildi.</a:t>
            </a:r>
          </a:p>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1999 Değişikliği:</a:t>
            </a:r>
            <a:r>
              <a:rPr lang="tr-TR" dirty="0" smtClean="0">
                <a:latin typeface="Verdana" panose="020B0604030504040204" pitchFamily="34" charset="0"/>
                <a:ea typeface="Verdana" panose="020B0604030504040204" pitchFamily="34" charset="0"/>
                <a:cs typeface="Verdana" panose="020B0604030504040204" pitchFamily="34" charset="0"/>
              </a:rPr>
              <a:t> Devlet Güvenlik Mahkemeleri’nde yer alan subay üyelerin yetkilerinin kaldırılması (adil yargılamaya aykırılık gerekçesiyle) ve yerlerine sivil yargıçların atanması. </a:t>
            </a:r>
            <a:r>
              <a:rPr lang="tr-TR" dirty="0" smtClean="0">
                <a:latin typeface="Verdana" panose="020B0604030504040204" pitchFamily="34" charset="0"/>
                <a:ea typeface="Verdana" panose="020B0604030504040204" pitchFamily="34" charset="0"/>
                <a:cs typeface="Verdana" panose="020B0604030504040204" pitchFamily="34" charset="0"/>
              </a:rPr>
              <a:t>Özelleştirme anayasal statüde oldu, kamu hizmetleri ile ilgili anlaşma ve sözleşmelerde taraf yabancıysa uluslararası tahkim yolu benimsendi. Danıştay’ın bu işlemle ilgili inceleme yetkisi iki aya indirildi.</a:t>
            </a:r>
            <a:endParaRPr lang="tr-TR" u="sng"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7467600" cy="1143000"/>
          </a:xfrm>
        </p:spPr>
        <p:txBody>
          <a:bodyPr>
            <a:normAutofit/>
          </a:bodyPr>
          <a:lstStyle/>
          <a:p>
            <a:r>
              <a:rPr lang="tr-TR" sz="2800" dirty="0">
                <a:solidFill>
                  <a:schemeClr val="tx1"/>
                </a:solidFill>
              </a:rPr>
              <a:t>1982 ANAYASASINDA YAPILAN DEĞİŞİKLİKLER</a:t>
            </a:r>
            <a:endParaRPr lang="tr-TR" sz="2800" dirty="0"/>
          </a:p>
        </p:txBody>
      </p:sp>
      <p:sp>
        <p:nvSpPr>
          <p:cNvPr id="3" name="2 İçerik Yer Tutucusu"/>
          <p:cNvSpPr>
            <a:spLocks noGrp="1"/>
          </p:cNvSpPr>
          <p:nvPr>
            <p:ph sz="quarter" idx="1"/>
          </p:nvPr>
        </p:nvSpPr>
        <p:spPr>
          <a:xfrm>
            <a:off x="467544" y="1268760"/>
            <a:ext cx="7467600" cy="4873752"/>
          </a:xfrm>
        </p:spPr>
        <p:txBody>
          <a:bodyPr>
            <a:normAutofit fontScale="92500" lnSpcReduction="10000"/>
          </a:bodyPr>
          <a:lstStyle/>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2001 Değişikliği:</a:t>
            </a:r>
            <a:r>
              <a:rPr lang="tr-TR" dirty="0" smtClean="0">
                <a:latin typeface="Verdana" panose="020B0604030504040204" pitchFamily="34" charset="0"/>
                <a:ea typeface="Verdana" panose="020B0604030504040204" pitchFamily="34" charset="0"/>
                <a:cs typeface="Verdana" panose="020B0604030504040204" pitchFamily="34" charset="0"/>
              </a:rPr>
              <a:t> En kapsamlı değişiklik paketidir: temel hak ve özgürlüklerin sınırlandırılması koşulları, toplu işlenen suçlarda 4 gün içinde yargı önüne çıkma ve durumun ilgilinin yakınlarına mutlak surette bildirilmesi, özel hayatın gizliliğinin korunması, konut dokunulmazlığı, haberleşme hürriyeti, yurt dışına çıkma hakkı konularında iyileştirilmeler yapılmıştır. Ayıca düşünce ve basın özgürlüğü, dernek kurma hakkı ile toplantı ve gösteri yürüyüşlerinin kısıtlanma nedenleri, ölüm cezasının kaldırılması, siyasal haklar, milletvekillerinin özlük hakları, 12 Eylül rejimi yasa ve KHK’lara karşı anayasa yargısı yasağının kaldırılması,… hususlarıyla ilgilidir. </a:t>
            </a:r>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99392"/>
            <a:ext cx="7467600" cy="1143000"/>
          </a:xfrm>
        </p:spPr>
        <p:txBody>
          <a:bodyPr>
            <a:normAutofit/>
          </a:bodyPr>
          <a:lstStyle/>
          <a:p>
            <a:r>
              <a:rPr lang="tr-TR" sz="2800" dirty="0">
                <a:solidFill>
                  <a:schemeClr val="tx1"/>
                </a:solidFill>
              </a:rPr>
              <a:t>1982 ANAYASASINDA YAPILAN DEĞİŞİKLİKLER</a:t>
            </a:r>
            <a:endParaRPr lang="tr-TR" sz="2800" dirty="0"/>
          </a:p>
        </p:txBody>
      </p:sp>
      <p:sp>
        <p:nvSpPr>
          <p:cNvPr id="3" name="2 İçerik Yer Tutucusu"/>
          <p:cNvSpPr>
            <a:spLocks noGrp="1"/>
          </p:cNvSpPr>
          <p:nvPr>
            <p:ph sz="quarter" idx="1"/>
          </p:nvPr>
        </p:nvSpPr>
        <p:spPr>
          <a:xfrm>
            <a:off x="323528" y="1052736"/>
            <a:ext cx="7776864" cy="5472608"/>
          </a:xfrm>
        </p:spPr>
        <p:txBody>
          <a:bodyPr>
            <a:normAutofit fontScale="92500" lnSpcReduction="10000"/>
          </a:bodyPr>
          <a:lstStyle/>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2004 Değişikliği:</a:t>
            </a:r>
            <a:r>
              <a:rPr lang="tr-TR" dirty="0" smtClean="0">
                <a:latin typeface="Verdana" panose="020B0604030504040204" pitchFamily="34" charset="0"/>
                <a:ea typeface="Verdana" panose="020B0604030504040204" pitchFamily="34" charset="0"/>
                <a:cs typeface="Verdana" panose="020B0604030504040204" pitchFamily="34" charset="0"/>
              </a:rPr>
              <a:t> Avrupa Birliği Mevzuatına uyum amaçlanmıştır. </a:t>
            </a:r>
            <a:r>
              <a:rPr lang="tr-TR" dirty="0" smtClean="0">
                <a:latin typeface="Verdana" panose="020B0604030504040204" pitchFamily="34" charset="0"/>
                <a:ea typeface="Verdana" panose="020B0604030504040204" pitchFamily="34" charset="0"/>
                <a:cs typeface="Verdana" panose="020B0604030504040204" pitchFamily="34" charset="0"/>
              </a:rPr>
              <a:t>Dolayısıyla buna ilişkin ulusal programda belirlenmiş bulunan yasal düzenlemelerden faydalanılmıştır. </a:t>
            </a:r>
          </a:p>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2007 Değişikliği:</a:t>
            </a:r>
            <a:r>
              <a:rPr lang="tr-TR" dirty="0" smtClean="0">
                <a:latin typeface="Verdana" panose="020B0604030504040204" pitchFamily="34" charset="0"/>
                <a:ea typeface="Verdana" panose="020B0604030504040204" pitchFamily="34" charset="0"/>
                <a:cs typeface="Verdana" panose="020B0604030504040204" pitchFamily="34" charset="0"/>
              </a:rPr>
              <a:t> Cumhurbaşkanı seçilme şartları değiştirilmiştir. Yeni düzenlemeye göre, halk tarafından* 5 yıl için en fazla iki defa seçilebilmesi öngörülmüştür. TBMM üye tamsayısının üçte biriyl</a:t>
            </a:r>
            <a:r>
              <a:rPr lang="tr-TR" dirty="0" smtClean="0">
                <a:latin typeface="Verdana" panose="020B0604030504040204" pitchFamily="34" charset="0"/>
                <a:ea typeface="Verdana" panose="020B0604030504040204" pitchFamily="34" charset="0"/>
                <a:cs typeface="Verdana" panose="020B0604030504040204" pitchFamily="34" charset="0"/>
              </a:rPr>
              <a:t>e toplanılması , toplantıya katılanların salt çoğunluğu ile karar verilmesi ve karar yeter sayısının hiçbir şekilde üye tamsayısının dörtte birinin bir fazlasından az olamayacağı hükme bağlanmıştır.</a:t>
            </a:r>
          </a:p>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2008 Değişikliği:</a:t>
            </a:r>
            <a:r>
              <a:rPr lang="tr-TR" dirty="0" smtClean="0">
                <a:latin typeface="Verdana" panose="020B0604030504040204" pitchFamily="34" charset="0"/>
                <a:ea typeface="Verdana" panose="020B0604030504040204" pitchFamily="34" charset="0"/>
                <a:cs typeface="Verdana" panose="020B0604030504040204" pitchFamily="34" charset="0"/>
              </a:rPr>
              <a:t> 5735 Sayılı Kanun’un bazı maddelerinde değişikliğe gidilmiş; fakat daha sonra bu değişiklik Anayasa Mahkemesi’nce iptal edilmiştir(05.06.2008).</a:t>
            </a:r>
            <a:endParaRPr lang="tr-TR" u="sng"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7467600" cy="1143000"/>
          </a:xfrm>
        </p:spPr>
        <p:txBody>
          <a:bodyPr>
            <a:normAutofit/>
          </a:bodyPr>
          <a:lstStyle/>
          <a:p>
            <a:r>
              <a:rPr lang="tr-TR" sz="2800" dirty="0">
                <a:solidFill>
                  <a:schemeClr val="tx1"/>
                </a:solidFill>
              </a:rPr>
              <a:t>1982 ANAYASASINDA YAPILAN DEĞİŞİKLİKLER</a:t>
            </a:r>
            <a:endParaRPr lang="tr-TR" sz="2800" dirty="0"/>
          </a:p>
        </p:txBody>
      </p:sp>
      <p:sp>
        <p:nvSpPr>
          <p:cNvPr id="3" name="İçerik Yer Tutucusu 2"/>
          <p:cNvSpPr>
            <a:spLocks noGrp="1"/>
          </p:cNvSpPr>
          <p:nvPr>
            <p:ph sz="quarter" idx="1"/>
          </p:nvPr>
        </p:nvSpPr>
        <p:spPr>
          <a:xfrm>
            <a:off x="467544" y="1484784"/>
            <a:ext cx="7467600" cy="4873752"/>
          </a:xfrm>
        </p:spPr>
        <p:txBody>
          <a:bodyPr>
            <a:normAutofit/>
          </a:bodyPr>
          <a:lstStyle/>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2010 Değişikliği:</a:t>
            </a:r>
            <a:r>
              <a:rPr lang="tr-TR" dirty="0" smtClean="0">
                <a:latin typeface="Verdana" panose="020B0604030504040204" pitchFamily="34" charset="0"/>
                <a:ea typeface="Verdana" panose="020B0604030504040204" pitchFamily="34" charset="0"/>
                <a:cs typeface="Verdana" panose="020B0604030504040204" pitchFamily="34" charset="0"/>
              </a:rPr>
              <a:t> Bu değişiklik 12 Eylül 2010 tarihinde halkoylaması ile onaylanmıştır. Bazı düzenlemeler Anayasa Mahkemesince iptal edilmiştir. Değişiklikler şunlardır:</a:t>
            </a:r>
          </a:p>
          <a:p>
            <a:pPr algn="just">
              <a:buClrTx/>
              <a:buSzPct val="120000"/>
            </a:pPr>
            <a:r>
              <a:rPr lang="tr-TR" dirty="0" smtClean="0">
                <a:latin typeface="Verdana" panose="020B0604030504040204" pitchFamily="34" charset="0"/>
                <a:ea typeface="Verdana" panose="020B0604030504040204" pitchFamily="34" charset="0"/>
                <a:cs typeface="Verdana" panose="020B0604030504040204" pitchFamily="34" charset="0"/>
              </a:rPr>
              <a:t>Anayasa Mahkemesi’nin yapısı değişmiştir.</a:t>
            </a:r>
          </a:p>
          <a:p>
            <a:pPr algn="just">
              <a:buClrTx/>
              <a:buSzPct val="120000"/>
            </a:pPr>
            <a:r>
              <a:rPr lang="tr-TR" dirty="0" smtClean="0">
                <a:latin typeface="Verdana" panose="020B0604030504040204" pitchFamily="34" charset="0"/>
                <a:ea typeface="Verdana" panose="020B0604030504040204" pitchFamily="34" charset="0"/>
                <a:cs typeface="Verdana" panose="020B0604030504040204" pitchFamily="34" charset="0"/>
              </a:rPr>
              <a:t>Hakimler ve Savcılar Yüksek Kurulu’nun yapısı değişmiştir.</a:t>
            </a:r>
          </a:p>
          <a:p>
            <a:pPr algn="just">
              <a:buClrTx/>
              <a:buSzPct val="120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2011 Değişikliği:</a:t>
            </a:r>
            <a:r>
              <a:rPr lang="tr-TR" dirty="0" smtClean="0">
                <a:latin typeface="Verdana" panose="020B0604030504040204" pitchFamily="34" charset="0"/>
                <a:ea typeface="Verdana" panose="020B0604030504040204" pitchFamily="34" charset="0"/>
                <a:cs typeface="Verdana" panose="020B0604030504040204" pitchFamily="34" charset="0"/>
              </a:rPr>
              <a:t> Anayasanın ilgili maddesinde sporda tahkime ilişkin bir değişiklik yapılmıştır. Buna göre, Tahkim </a:t>
            </a:r>
            <a:r>
              <a:rPr lang="tr-TR" dirty="0">
                <a:latin typeface="Verdana" panose="020B0604030504040204" pitchFamily="34" charset="0"/>
                <a:ea typeface="Verdana" panose="020B0604030504040204" pitchFamily="34" charset="0"/>
                <a:cs typeface="Verdana" panose="020B0604030504040204" pitchFamily="34" charset="0"/>
              </a:rPr>
              <a:t>K</a:t>
            </a:r>
            <a:r>
              <a:rPr lang="tr-TR" dirty="0" smtClean="0">
                <a:latin typeface="Verdana" panose="020B0604030504040204" pitchFamily="34" charset="0"/>
                <a:ea typeface="Verdana" panose="020B0604030504040204" pitchFamily="34" charset="0"/>
                <a:cs typeface="Verdana" panose="020B0604030504040204" pitchFamily="34" charset="0"/>
              </a:rPr>
              <a:t>urulu kararları kesindir ve hiçbir başka yargı merciine başvurulamaz.</a:t>
            </a:r>
            <a:endParaRPr lang="tr-TR" dirty="0">
              <a:latin typeface="Verdana" panose="020B0604030504040204" pitchFamily="34" charset="0"/>
              <a:ea typeface="Verdana" panose="020B0604030504040204" pitchFamily="34" charset="0"/>
              <a:cs typeface="Verdana" panose="020B0604030504040204" pitchFamily="34" charset="0"/>
            </a:endParaRPr>
          </a:p>
          <a:p>
            <a:pPr algn="just">
              <a:buClrTx/>
              <a:buSzPct val="120000"/>
            </a:pPr>
            <a:endParaRPr lang="tr-TR" dirty="0">
              <a:latin typeface="Verdana" panose="020B0604030504040204" pitchFamily="34" charset="0"/>
              <a:ea typeface="Verdana" panose="020B0604030504040204" pitchFamily="34" charset="0"/>
              <a:cs typeface="Verdana" panose="020B0604030504040204" pitchFamily="34" charset="0"/>
            </a:endParaRPr>
          </a:p>
          <a:p>
            <a:pPr marL="0" indent="0" algn="just">
              <a:buClrTx/>
              <a:buSzPct val="120000"/>
              <a:buNone/>
            </a:pPr>
            <a:endParaRPr lang="tr-TR" dirty="0" smtClean="0">
              <a:latin typeface="Verdana" panose="020B0604030504040204" pitchFamily="34" charset="0"/>
              <a:ea typeface="Verdana" panose="020B0604030504040204" pitchFamily="34" charset="0"/>
              <a:cs typeface="Verdana" panose="020B0604030504040204" pitchFamily="34" charset="0"/>
            </a:endParaRPr>
          </a:p>
          <a:p>
            <a:pPr algn="just">
              <a:buClrTx/>
              <a:buSzPct val="120000"/>
            </a:pPr>
            <a:endParaRPr lang="tr-TR"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1213825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922114"/>
          </a:xfrm>
        </p:spPr>
        <p:txBody>
          <a:bodyPr>
            <a:normAutofit fontScale="90000"/>
          </a:bodyPr>
          <a:lstStyle/>
          <a:p>
            <a:r>
              <a:rPr lang="tr-TR" sz="2800" dirty="0">
                <a:solidFill>
                  <a:schemeClr val="tx1"/>
                </a:solidFill>
              </a:rPr>
              <a:t>1982 ANAYASASINDA YAPILAN DEĞİŞİKLİKLER</a:t>
            </a:r>
            <a:endParaRPr lang="tr-TR" sz="2800" dirty="0"/>
          </a:p>
        </p:txBody>
      </p:sp>
      <p:sp>
        <p:nvSpPr>
          <p:cNvPr id="3" name="İçerik Yer Tutucusu 2"/>
          <p:cNvSpPr>
            <a:spLocks noGrp="1"/>
          </p:cNvSpPr>
          <p:nvPr>
            <p:ph sz="quarter" idx="1"/>
          </p:nvPr>
        </p:nvSpPr>
        <p:spPr>
          <a:xfrm>
            <a:off x="467544" y="1772816"/>
            <a:ext cx="7467600" cy="4873752"/>
          </a:xfrm>
        </p:spPr>
        <p:txBody>
          <a:bodyPr/>
          <a:lstStyle/>
          <a:p>
            <a:pPr algn="just">
              <a:buClrTx/>
              <a:buSzPct val="133000"/>
              <a:buFont typeface="Wingdings" panose="05000000000000000000" pitchFamily="2" charset="2"/>
              <a:buChar char="Ø"/>
            </a:pPr>
            <a:r>
              <a:rPr lang="tr-TR" dirty="0" smtClean="0">
                <a:latin typeface="Verdana" panose="020B0604030504040204" pitchFamily="34" charset="0"/>
                <a:ea typeface="Verdana" panose="020B0604030504040204" pitchFamily="34" charset="0"/>
                <a:cs typeface="Verdana" panose="020B0604030504040204" pitchFamily="34" charset="0"/>
              </a:rPr>
              <a:t>16 Nisan </a:t>
            </a:r>
            <a:r>
              <a:rPr lang="tr-TR" u="sng" dirty="0" smtClean="0">
                <a:latin typeface="Verdana" panose="020B0604030504040204" pitchFamily="34" charset="0"/>
                <a:ea typeface="Verdana" panose="020B0604030504040204" pitchFamily="34" charset="0"/>
                <a:cs typeface="Verdana" panose="020B0604030504040204" pitchFamily="34" charset="0"/>
              </a:rPr>
              <a:t>2017’de gerçekleşen halk oylaması </a:t>
            </a:r>
            <a:r>
              <a:rPr lang="tr-TR" dirty="0" smtClean="0">
                <a:latin typeface="Verdana" panose="020B0604030504040204" pitchFamily="34" charset="0"/>
                <a:ea typeface="Verdana" panose="020B0604030504040204" pitchFamily="34" charset="0"/>
                <a:cs typeface="Verdana" panose="020B0604030504040204" pitchFamily="34" charset="0"/>
              </a:rPr>
              <a:t>sonucunda Anayasa’nın 18. maddesi değişiklikleri kabul edilmiştir. (%51.41 Evet) Bu değişiklikle, özellikle yürütme organının yapısına dair önemli değişiklikler yapılmış, ’’Türk Tipi Başkanlık Sistemi’’ veya </a:t>
            </a:r>
            <a:r>
              <a:rPr lang="tr-TR" dirty="0">
                <a:latin typeface="Verdana" panose="020B0604030504040204" pitchFamily="34" charset="0"/>
                <a:ea typeface="Verdana" panose="020B0604030504040204" pitchFamily="34" charset="0"/>
                <a:cs typeface="Verdana" panose="020B0604030504040204" pitchFamily="34" charset="0"/>
              </a:rPr>
              <a:t>’</a:t>
            </a:r>
            <a:r>
              <a:rPr lang="tr-TR" dirty="0" smtClean="0">
                <a:latin typeface="Verdana" panose="020B0604030504040204" pitchFamily="34" charset="0"/>
                <a:ea typeface="Verdana" panose="020B0604030504040204" pitchFamily="34" charset="0"/>
                <a:cs typeface="Verdana" panose="020B0604030504040204" pitchFamily="34" charset="0"/>
              </a:rPr>
              <a:t>’Cumhurbaşkanlığı </a:t>
            </a:r>
            <a:r>
              <a:rPr lang="tr-TR" dirty="0">
                <a:latin typeface="Verdana" panose="020B0604030504040204" pitchFamily="34" charset="0"/>
                <a:ea typeface="Verdana" panose="020B0604030504040204" pitchFamily="34" charset="0"/>
                <a:cs typeface="Verdana" panose="020B0604030504040204" pitchFamily="34" charset="0"/>
              </a:rPr>
              <a:t>Sistemi</a:t>
            </a:r>
            <a:r>
              <a:rPr lang="tr-TR" dirty="0" smtClean="0">
                <a:latin typeface="Verdana" panose="020B0604030504040204" pitchFamily="34" charset="0"/>
                <a:ea typeface="Verdana" panose="020B0604030504040204" pitchFamily="34" charset="0"/>
                <a:cs typeface="Verdana" panose="020B0604030504040204" pitchFamily="34" charset="0"/>
              </a:rPr>
              <a:t>’’ ne geçişe ilişkin çeşitli hükümler öngörülmüştür.</a:t>
            </a:r>
            <a:endParaRPr lang="tr-TR"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459876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171400"/>
            <a:ext cx="7467600" cy="1143000"/>
          </a:xfrm>
        </p:spPr>
        <p:txBody>
          <a:bodyPr/>
          <a:lstStyle/>
          <a:p>
            <a:r>
              <a:rPr lang="tr-TR" dirty="0" smtClean="0">
                <a:solidFill>
                  <a:schemeClr val="tx1"/>
                </a:solidFill>
              </a:rPr>
              <a:t>Anayasanın değiştirilmesi</a:t>
            </a:r>
            <a:endParaRPr lang="tr-TR" dirty="0">
              <a:solidFill>
                <a:schemeClr val="tx1"/>
              </a:solidFill>
            </a:endParaRPr>
          </a:p>
        </p:txBody>
      </p:sp>
      <p:sp>
        <p:nvSpPr>
          <p:cNvPr id="4" name="Dikdörtgen 3"/>
          <p:cNvSpPr/>
          <p:nvPr/>
        </p:nvSpPr>
        <p:spPr>
          <a:xfrm>
            <a:off x="611560" y="1052736"/>
            <a:ext cx="7416824" cy="5400600"/>
          </a:xfrm>
          <a:prstGeom prst="rect">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tx1"/>
              </a:solidFill>
            </a:endParaRPr>
          </a:p>
        </p:txBody>
      </p:sp>
      <p:cxnSp>
        <p:nvCxnSpPr>
          <p:cNvPr id="6" name="Düz Bağlayıcı 5"/>
          <p:cNvCxnSpPr/>
          <p:nvPr/>
        </p:nvCxnSpPr>
        <p:spPr>
          <a:xfrm>
            <a:off x="611560" y="1484784"/>
            <a:ext cx="7416824"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475656" y="1052736"/>
            <a:ext cx="0" cy="540060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987824" y="1052736"/>
            <a:ext cx="0" cy="540060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6084168" y="1052736"/>
            <a:ext cx="0" cy="540060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1" name="Metin kutusu 10"/>
          <p:cNvSpPr txBox="1"/>
          <p:nvPr/>
        </p:nvSpPr>
        <p:spPr>
          <a:xfrm>
            <a:off x="611560" y="1138105"/>
            <a:ext cx="811441" cy="369332"/>
          </a:xfrm>
          <a:prstGeom prst="rect">
            <a:avLst/>
          </a:prstGeom>
          <a:noFill/>
        </p:spPr>
        <p:txBody>
          <a:bodyPr wrap="none" rtlCol="0">
            <a:spAutoFit/>
          </a:bodyPr>
          <a:lstStyle/>
          <a:p>
            <a:r>
              <a:rPr lang="tr-TR" dirty="0" smtClean="0">
                <a:latin typeface="Verdana" panose="020B0604030504040204" pitchFamily="34" charset="0"/>
                <a:ea typeface="Verdana" panose="020B0604030504040204" pitchFamily="34" charset="0"/>
                <a:cs typeface="Verdana" panose="020B0604030504040204" pitchFamily="34" charset="0"/>
              </a:rPr>
              <a:t>Öneri</a:t>
            </a: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12" name="Metin kutusu 11"/>
          <p:cNvSpPr txBox="1"/>
          <p:nvPr/>
        </p:nvSpPr>
        <p:spPr>
          <a:xfrm>
            <a:off x="1619672" y="1115452"/>
            <a:ext cx="1229824" cy="369332"/>
          </a:xfrm>
          <a:prstGeom prst="rect">
            <a:avLst/>
          </a:prstGeom>
          <a:noFill/>
        </p:spPr>
        <p:txBody>
          <a:bodyPr wrap="none" rtlCol="0">
            <a:spAutoFit/>
          </a:bodyPr>
          <a:lstStyle/>
          <a:p>
            <a:r>
              <a:rPr lang="tr-TR" dirty="0" smtClean="0">
                <a:latin typeface="Verdana" panose="020B0604030504040204" pitchFamily="34" charset="0"/>
                <a:ea typeface="Verdana" panose="020B0604030504040204" pitchFamily="34" charset="0"/>
                <a:cs typeface="Verdana" panose="020B0604030504040204" pitchFamily="34" charset="0"/>
              </a:rPr>
              <a:t>Görüşme</a:t>
            </a: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13" name="Metin kutusu 12"/>
          <p:cNvSpPr txBox="1"/>
          <p:nvPr/>
        </p:nvSpPr>
        <p:spPr>
          <a:xfrm>
            <a:off x="4067944" y="1138105"/>
            <a:ext cx="830356" cy="369332"/>
          </a:xfrm>
          <a:prstGeom prst="rect">
            <a:avLst/>
          </a:prstGeom>
          <a:noFill/>
        </p:spPr>
        <p:txBody>
          <a:bodyPr wrap="none" rtlCol="0">
            <a:spAutoFit/>
          </a:bodyPr>
          <a:lstStyle/>
          <a:p>
            <a:r>
              <a:rPr lang="tr-TR" dirty="0" smtClean="0">
                <a:latin typeface="Verdana" panose="020B0604030504040204" pitchFamily="34" charset="0"/>
                <a:ea typeface="Verdana" panose="020B0604030504040204" pitchFamily="34" charset="0"/>
                <a:cs typeface="Verdana" panose="020B0604030504040204" pitchFamily="34" charset="0"/>
              </a:rPr>
              <a:t>Kabul</a:t>
            </a: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14" name="Metin kutusu 13"/>
          <p:cNvSpPr txBox="1"/>
          <p:nvPr/>
        </p:nvSpPr>
        <p:spPr>
          <a:xfrm>
            <a:off x="6444208" y="1115452"/>
            <a:ext cx="1160895" cy="369332"/>
          </a:xfrm>
          <a:prstGeom prst="rect">
            <a:avLst/>
          </a:prstGeom>
          <a:noFill/>
        </p:spPr>
        <p:txBody>
          <a:bodyPr wrap="none" rtlCol="0">
            <a:spAutoFit/>
          </a:bodyPr>
          <a:lstStyle/>
          <a:p>
            <a:r>
              <a:rPr lang="tr-TR" dirty="0" smtClean="0">
                <a:latin typeface="Verdana" panose="020B0604030504040204" pitchFamily="34" charset="0"/>
                <a:ea typeface="Verdana" panose="020B0604030504040204" pitchFamily="34" charset="0"/>
                <a:cs typeface="Verdana" panose="020B0604030504040204" pitchFamily="34" charset="0"/>
              </a:rPr>
              <a:t>Yürürlük</a:t>
            </a: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15" name="Metin kutusu 14"/>
          <p:cNvSpPr txBox="1"/>
          <p:nvPr/>
        </p:nvSpPr>
        <p:spPr>
          <a:xfrm>
            <a:off x="539552" y="1533172"/>
            <a:ext cx="1080120" cy="2031325"/>
          </a:xfrm>
          <a:prstGeom prst="rect">
            <a:avLst/>
          </a:prstGeom>
          <a:noFill/>
        </p:spPr>
        <p:txBody>
          <a:bodyPr wrap="square" rtlCol="0">
            <a:spAutoFit/>
          </a:bodyPr>
          <a:lstStyle/>
          <a:p>
            <a:r>
              <a:rPr lang="tr-TR" dirty="0" smtClean="0">
                <a:latin typeface="Verdana" panose="020B0604030504040204" pitchFamily="34" charset="0"/>
                <a:ea typeface="Verdana" panose="020B0604030504040204" pitchFamily="34" charset="0"/>
                <a:cs typeface="Verdana" panose="020B0604030504040204" pitchFamily="34" charset="0"/>
              </a:rPr>
              <a:t>TBMM üye tamsayısının 1/3’ünün yazılı teklifi</a:t>
            </a: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16" name="Metin kutusu 15"/>
          <p:cNvSpPr txBox="1"/>
          <p:nvPr/>
        </p:nvSpPr>
        <p:spPr>
          <a:xfrm>
            <a:off x="1442496" y="1527559"/>
            <a:ext cx="1584176" cy="4247317"/>
          </a:xfrm>
          <a:prstGeom prst="rect">
            <a:avLst/>
          </a:prstGeom>
          <a:noFill/>
        </p:spPr>
        <p:txBody>
          <a:bodyPr wrap="square" rtlCol="0">
            <a:spAutoFit/>
          </a:bodyPr>
          <a:lstStyle/>
          <a:p>
            <a:r>
              <a:rPr lang="tr-TR" dirty="0" smtClean="0">
                <a:latin typeface="Verdana" panose="020B0604030504040204" pitchFamily="34" charset="0"/>
                <a:ea typeface="Verdana" panose="020B0604030504040204" pitchFamily="34" charset="0"/>
                <a:cs typeface="Verdana" panose="020B0604030504040204" pitchFamily="34" charset="0"/>
              </a:rPr>
              <a:t>Teklifler 48 saat ara ile iki kez görüşülür. (Gizli Oylama)</a:t>
            </a:r>
          </a:p>
          <a:p>
            <a:endParaRPr lang="tr-TR" dirty="0">
              <a:latin typeface="Verdana" panose="020B0604030504040204" pitchFamily="34" charset="0"/>
              <a:ea typeface="Verdana" panose="020B0604030504040204" pitchFamily="34" charset="0"/>
              <a:cs typeface="Verdana" panose="020B0604030504040204" pitchFamily="34" charset="0"/>
            </a:endParaRPr>
          </a:p>
          <a:p>
            <a:r>
              <a:rPr lang="tr-TR" dirty="0" smtClean="0">
                <a:latin typeface="Verdana" panose="020B0604030504040204" pitchFamily="34" charset="0"/>
                <a:ea typeface="Verdana" panose="020B0604030504040204" pitchFamily="34" charset="0"/>
                <a:cs typeface="Verdana" panose="020B0604030504040204" pitchFamily="34" charset="0"/>
              </a:rPr>
              <a:t>-En az 3/5 TBMM üyesinin veya</a:t>
            </a:r>
          </a:p>
          <a:p>
            <a:endParaRPr lang="tr-TR" dirty="0">
              <a:latin typeface="Verdana" panose="020B0604030504040204" pitchFamily="34" charset="0"/>
              <a:ea typeface="Verdana" panose="020B0604030504040204" pitchFamily="34" charset="0"/>
              <a:cs typeface="Verdana" panose="020B0604030504040204" pitchFamily="34" charset="0"/>
            </a:endParaRPr>
          </a:p>
          <a:p>
            <a:r>
              <a:rPr lang="tr-TR" dirty="0" smtClean="0">
                <a:latin typeface="Verdana" panose="020B0604030504040204" pitchFamily="34" charset="0"/>
                <a:ea typeface="Verdana" panose="020B0604030504040204" pitchFamily="34" charset="0"/>
                <a:cs typeface="Verdana" panose="020B0604030504040204" pitchFamily="34" charset="0"/>
              </a:rPr>
              <a:t>-2/3 üyenin kabul oyu gerekir.</a:t>
            </a: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17" name="Metin kutusu 16"/>
          <p:cNvSpPr txBox="1"/>
          <p:nvPr/>
        </p:nvSpPr>
        <p:spPr>
          <a:xfrm>
            <a:off x="3007250" y="1484168"/>
            <a:ext cx="3076918" cy="5355312"/>
          </a:xfrm>
          <a:prstGeom prst="rect">
            <a:avLst/>
          </a:prstGeom>
          <a:noFill/>
        </p:spPr>
        <p:txBody>
          <a:bodyPr wrap="square" rtlCol="0">
            <a:spAutoFit/>
          </a:bodyPr>
          <a:lstStyle/>
          <a:p>
            <a:pPr algn="just"/>
            <a:r>
              <a:rPr lang="tr-TR" dirty="0" smtClean="0">
                <a:latin typeface="Verdana" panose="020B0604030504040204" pitchFamily="34" charset="0"/>
                <a:ea typeface="Verdana" panose="020B0604030504040204" pitchFamily="34" charset="0"/>
                <a:cs typeface="Verdana" panose="020B0604030504040204" pitchFamily="34" charset="0"/>
              </a:rPr>
              <a:t>-</a:t>
            </a:r>
            <a:r>
              <a:rPr lang="tr-TR" u="sng" dirty="0" smtClean="0">
                <a:latin typeface="Verdana" panose="020B0604030504040204" pitchFamily="34" charset="0"/>
                <a:ea typeface="Verdana" panose="020B0604030504040204" pitchFamily="34" charset="0"/>
                <a:cs typeface="Verdana" panose="020B0604030504040204" pitchFamily="34" charset="0"/>
              </a:rPr>
              <a:t>3/5 üyenin kabul oyu var ise:</a:t>
            </a:r>
          </a:p>
          <a:p>
            <a:pPr algn="just"/>
            <a:r>
              <a:rPr lang="tr-TR" dirty="0" smtClean="0">
                <a:latin typeface="Verdana" panose="020B0604030504040204" pitchFamily="34" charset="0"/>
                <a:ea typeface="Verdana" panose="020B0604030504040204" pitchFamily="34" charset="0"/>
                <a:cs typeface="Verdana" panose="020B0604030504040204" pitchFamily="34" charset="0"/>
              </a:rPr>
              <a:t>Cumhurbaşkanı iki türlü davranabilir:</a:t>
            </a:r>
          </a:p>
          <a:p>
            <a:pPr marL="342900" indent="-342900" algn="just">
              <a:buAutoNum type="arabicPeriod"/>
            </a:pPr>
            <a:r>
              <a:rPr lang="tr-TR" dirty="0" smtClean="0">
                <a:latin typeface="Verdana" panose="020B0604030504040204" pitchFamily="34" charset="0"/>
                <a:ea typeface="Verdana" panose="020B0604030504040204" pitchFamily="34" charset="0"/>
                <a:cs typeface="Verdana" panose="020B0604030504040204" pitchFamily="34" charset="0"/>
              </a:rPr>
              <a:t>TBMM’ye iade eder,</a:t>
            </a:r>
          </a:p>
          <a:p>
            <a:pPr marL="342900" indent="-342900" algn="just">
              <a:buAutoNum type="arabicPeriod"/>
            </a:pPr>
            <a:r>
              <a:rPr lang="tr-TR" dirty="0" smtClean="0">
                <a:latin typeface="Verdana" panose="020B0604030504040204" pitchFamily="34" charset="0"/>
                <a:ea typeface="Verdana" panose="020B0604030504040204" pitchFamily="34" charset="0"/>
                <a:cs typeface="Verdana" panose="020B0604030504040204" pitchFamily="34" charset="0"/>
              </a:rPr>
              <a:t>Halkoyuna sunar.</a:t>
            </a:r>
            <a:endParaRPr lang="tr-TR" dirty="0">
              <a:latin typeface="Verdana" panose="020B0604030504040204" pitchFamily="34" charset="0"/>
              <a:ea typeface="Verdana" panose="020B0604030504040204" pitchFamily="34" charset="0"/>
              <a:cs typeface="Verdana" panose="020B0604030504040204" pitchFamily="34" charset="0"/>
            </a:endParaRPr>
          </a:p>
          <a:p>
            <a:pPr algn="just"/>
            <a:r>
              <a:rPr lang="tr-TR" dirty="0" smtClean="0">
                <a:latin typeface="Verdana" panose="020B0604030504040204" pitchFamily="34" charset="0"/>
                <a:ea typeface="Verdana" panose="020B0604030504040204" pitchFamily="34" charset="0"/>
                <a:cs typeface="Verdana" panose="020B0604030504040204" pitchFamily="34" charset="0"/>
              </a:rPr>
              <a:t>-</a:t>
            </a:r>
            <a:r>
              <a:rPr lang="tr-TR" u="sng" dirty="0" smtClean="0">
                <a:latin typeface="Verdana" panose="020B0604030504040204" pitchFamily="34" charset="0"/>
                <a:ea typeface="Verdana" panose="020B0604030504040204" pitchFamily="34" charset="0"/>
                <a:cs typeface="Verdana" panose="020B0604030504040204" pitchFamily="34" charset="0"/>
              </a:rPr>
              <a:t>2/3 üyenin kabul oyu var ise:</a:t>
            </a:r>
          </a:p>
          <a:p>
            <a:pPr algn="just"/>
            <a:r>
              <a:rPr lang="tr-TR" dirty="0" smtClean="0">
                <a:latin typeface="Verdana" panose="020B0604030504040204" pitchFamily="34" charset="0"/>
                <a:ea typeface="Verdana" panose="020B0604030504040204" pitchFamily="34" charset="0"/>
                <a:cs typeface="Verdana" panose="020B0604030504040204" pitchFamily="34" charset="0"/>
              </a:rPr>
              <a:t>Cumhurbaşkanı:</a:t>
            </a:r>
          </a:p>
          <a:p>
            <a:pPr marL="342900" indent="-342900" algn="just">
              <a:buAutoNum type="arabicPeriod"/>
            </a:pPr>
            <a:r>
              <a:rPr lang="tr-TR" dirty="0" smtClean="0">
                <a:latin typeface="Verdana" panose="020B0604030504040204" pitchFamily="34" charset="0"/>
                <a:ea typeface="Verdana" panose="020B0604030504040204" pitchFamily="34" charset="0"/>
                <a:cs typeface="Verdana" panose="020B0604030504040204" pitchFamily="34" charset="0"/>
              </a:rPr>
              <a:t>TBMM’ye iade</a:t>
            </a:r>
          </a:p>
          <a:p>
            <a:pPr marL="342900" indent="-342900" algn="just">
              <a:buAutoNum type="arabicPeriod"/>
            </a:pPr>
            <a:r>
              <a:rPr lang="tr-TR" dirty="0" smtClean="0">
                <a:latin typeface="Verdana" panose="020B0604030504040204" pitchFamily="34" charset="0"/>
                <a:ea typeface="Verdana" panose="020B0604030504040204" pitchFamily="34" charset="0"/>
                <a:cs typeface="Verdana" panose="020B0604030504040204" pitchFamily="34" charset="0"/>
              </a:rPr>
              <a:t>Halkoyuna sunma</a:t>
            </a:r>
          </a:p>
          <a:p>
            <a:pPr marL="342900" indent="-342900" algn="just">
              <a:buAutoNum type="arabicPeriod"/>
            </a:pPr>
            <a:r>
              <a:rPr lang="tr-TR" dirty="0" smtClean="0">
                <a:latin typeface="Verdana" panose="020B0604030504040204" pitchFamily="34" charset="0"/>
                <a:ea typeface="Verdana" panose="020B0604030504040204" pitchFamily="34" charset="0"/>
                <a:cs typeface="Verdana" panose="020B0604030504040204" pitchFamily="34" charset="0"/>
              </a:rPr>
              <a:t>Onaylama</a:t>
            </a:r>
          </a:p>
          <a:p>
            <a:pPr algn="just"/>
            <a:r>
              <a:rPr lang="tr-TR" dirty="0" smtClean="0">
                <a:latin typeface="Verdana" panose="020B0604030504040204" pitchFamily="34" charset="0"/>
                <a:ea typeface="Verdana" panose="020B0604030504040204" pitchFamily="34" charset="0"/>
                <a:cs typeface="Verdana" panose="020B0604030504040204" pitchFamily="34" charset="0"/>
              </a:rPr>
              <a:t>Yetkilerinden birisini seçebilir.</a:t>
            </a:r>
          </a:p>
          <a:p>
            <a:pPr algn="just"/>
            <a:r>
              <a:rPr lang="tr-TR" u="sng" dirty="0" smtClean="0">
                <a:latin typeface="Verdana" panose="020B0604030504040204" pitchFamily="34" charset="0"/>
                <a:ea typeface="Verdana" panose="020B0604030504040204" pitchFamily="34" charset="0"/>
                <a:cs typeface="Verdana" panose="020B0604030504040204" pitchFamily="34" charset="0"/>
              </a:rPr>
              <a:t>Halkoylamasında</a:t>
            </a:r>
            <a:r>
              <a:rPr lang="tr-TR" dirty="0" smtClean="0">
                <a:latin typeface="Verdana" panose="020B0604030504040204" pitchFamily="34" charset="0"/>
                <a:ea typeface="Verdana" panose="020B0604030504040204" pitchFamily="34" charset="0"/>
                <a:cs typeface="Verdana" panose="020B0604030504040204" pitchFamily="34" charset="0"/>
              </a:rPr>
              <a:t> kullanılan geçerli oyların yarısından çoğunun  kabulü gerekir.</a:t>
            </a:r>
            <a:endParaRPr lang="tr-TR" dirty="0">
              <a:latin typeface="Verdana" panose="020B0604030504040204" pitchFamily="34" charset="0"/>
              <a:ea typeface="Verdana" panose="020B0604030504040204" pitchFamily="34" charset="0"/>
              <a:cs typeface="Verdana" panose="020B0604030504040204" pitchFamily="34" charset="0"/>
            </a:endParaRPr>
          </a:p>
          <a:p>
            <a:endParaRPr lang="tr-TR" dirty="0"/>
          </a:p>
        </p:txBody>
      </p:sp>
      <p:sp>
        <p:nvSpPr>
          <p:cNvPr id="18" name="Metin kutusu 17"/>
          <p:cNvSpPr txBox="1"/>
          <p:nvPr/>
        </p:nvSpPr>
        <p:spPr>
          <a:xfrm>
            <a:off x="6084168" y="1533172"/>
            <a:ext cx="1944216" cy="2862322"/>
          </a:xfrm>
          <a:prstGeom prst="rect">
            <a:avLst/>
          </a:prstGeom>
          <a:noFill/>
        </p:spPr>
        <p:txBody>
          <a:bodyPr wrap="square" rtlCol="0">
            <a:spAutoFit/>
          </a:bodyPr>
          <a:lstStyle/>
          <a:p>
            <a:pPr algn="just"/>
            <a:r>
              <a:rPr lang="tr-TR" dirty="0" smtClean="0">
                <a:latin typeface="Verdana" panose="020B0604030504040204" pitchFamily="34" charset="0"/>
                <a:ea typeface="Verdana" panose="020B0604030504040204" pitchFamily="34" charset="0"/>
                <a:cs typeface="Verdana" panose="020B0604030504040204" pitchFamily="34" charset="0"/>
              </a:rPr>
              <a:t>Anayasa değişiklikleri, Cumhurbaşkanının onayıyla Resmi </a:t>
            </a:r>
            <a:r>
              <a:rPr lang="tr-TR" dirty="0" err="1" smtClean="0">
                <a:latin typeface="Verdana" panose="020B0604030504040204" pitchFamily="34" charset="0"/>
                <a:ea typeface="Verdana" panose="020B0604030504040204" pitchFamily="34" charset="0"/>
                <a:cs typeface="Verdana" panose="020B0604030504040204" pitchFamily="34" charset="0"/>
              </a:rPr>
              <a:t>Gazete’de</a:t>
            </a:r>
            <a:r>
              <a:rPr lang="tr-TR" dirty="0" smtClean="0">
                <a:latin typeface="Verdana" panose="020B0604030504040204" pitchFamily="34" charset="0"/>
                <a:ea typeface="Verdana" panose="020B0604030504040204" pitchFamily="34" charset="0"/>
                <a:cs typeface="Verdana" panose="020B0604030504040204" pitchFamily="34" charset="0"/>
              </a:rPr>
              <a:t> yayımlanarak yürürlüğe girerler. </a:t>
            </a:r>
            <a:endParaRPr lang="tr-TR" dirty="0">
              <a:latin typeface="Verdana" panose="020B0604030504040204" pitchFamily="34" charset="0"/>
              <a:ea typeface="Verdana" panose="020B0604030504040204" pitchFamily="34" charset="0"/>
              <a:cs typeface="Verdana" panose="020B0604030504040204" pitchFamily="34" charset="0"/>
            </a:endParaRPr>
          </a:p>
          <a:p>
            <a:endParaRPr lang="tr-TR" dirty="0"/>
          </a:p>
        </p:txBody>
      </p:sp>
    </p:spTree>
    <p:extLst>
      <p:ext uri="{BB962C8B-B14F-4D97-AF65-F5344CB8AC3E}">
        <p14:creationId xmlns:p14="http://schemas.microsoft.com/office/powerpoint/2010/main" val="11935941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7467600" cy="1143000"/>
          </a:xfrm>
        </p:spPr>
        <p:txBody>
          <a:bodyPr/>
          <a:lstStyle/>
          <a:p>
            <a:r>
              <a:rPr lang="tr-TR" dirty="0" smtClean="0">
                <a:solidFill>
                  <a:schemeClr val="tx1"/>
                </a:solidFill>
              </a:rPr>
              <a:t>2. kanun</a:t>
            </a:r>
            <a:endParaRPr lang="tr-TR" dirty="0"/>
          </a:p>
        </p:txBody>
      </p:sp>
      <p:sp>
        <p:nvSpPr>
          <p:cNvPr id="3" name="İçerik Yer Tutucusu 2"/>
          <p:cNvSpPr>
            <a:spLocks noGrp="1"/>
          </p:cNvSpPr>
          <p:nvPr>
            <p:ph sz="quarter" idx="1"/>
          </p:nvPr>
        </p:nvSpPr>
        <p:spPr>
          <a:xfrm>
            <a:off x="467544" y="1412776"/>
            <a:ext cx="7467600" cy="4873752"/>
          </a:xfrm>
        </p:spPr>
        <p:txBody>
          <a:bodyPr>
            <a:noAutofit/>
          </a:bodyPr>
          <a:lstStyle/>
          <a:p>
            <a:pPr algn="just">
              <a:buClrTx/>
              <a:buSzPct val="118000"/>
              <a:buFont typeface="Wingdings" panose="05000000000000000000" pitchFamily="2" charset="2"/>
              <a:buChar char="q"/>
            </a:pPr>
            <a:r>
              <a:rPr lang="tr-TR" dirty="0" smtClean="0">
                <a:latin typeface="Verdana" panose="020B0604030504040204" pitchFamily="34" charset="0"/>
                <a:ea typeface="Verdana" panose="020B0604030504040204" pitchFamily="34" charset="0"/>
                <a:cs typeface="Verdana" panose="020B0604030504040204" pitchFamily="34" charset="0"/>
              </a:rPr>
              <a:t>Kanun: Anayasanın öngördüğü organlar tarafından belirtilen usul ve biçimde kabul edilerek yürürlüğe konulan yazılı, genel ve sürekli nitelikteki hukuk kurallarıdır.</a:t>
            </a:r>
          </a:p>
          <a:p>
            <a:pPr algn="just">
              <a:buClrTx/>
              <a:buSzPct val="118000"/>
              <a:buFont typeface="Wingdings" panose="05000000000000000000" pitchFamily="2" charset="2"/>
              <a:buChar char="q"/>
            </a:pPr>
            <a:r>
              <a:rPr lang="tr-TR" dirty="0" smtClean="0">
                <a:latin typeface="Verdana" panose="020B0604030504040204" pitchFamily="34" charset="0"/>
                <a:ea typeface="Verdana" panose="020B0604030504040204" pitchFamily="34" charset="0"/>
                <a:cs typeface="Verdana" panose="020B0604030504040204" pitchFamily="34" charset="0"/>
              </a:rPr>
              <a:t>Kanunların teklif edilmesi ve görüşülmesi m.88: Kanun teklif etmeye Bakanlar Kurulu ve milletvekilleri yetkilidir. Kanun tasarı ve tekliflerinin Türkiye Büyük Millet Meclisinde görüşülme usul ve esasları İçtüzükle düzenlenir. </a:t>
            </a:r>
          </a:p>
          <a:p>
            <a:pPr marL="0" indent="0" algn="just">
              <a:buClrTx/>
              <a:buSzPct val="118000"/>
              <a:buNone/>
            </a:pPr>
            <a:endParaRPr lang="tr-TR" sz="18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223229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43408"/>
            <a:ext cx="7467600" cy="1143000"/>
          </a:xfrm>
        </p:spPr>
        <p:txBody>
          <a:bodyPr/>
          <a:lstStyle/>
          <a:p>
            <a:r>
              <a:rPr lang="tr-TR" dirty="0" smtClean="0"/>
              <a:t>KANUNLARIN YAPILIŞI</a:t>
            </a:r>
            <a:endParaRPr lang="tr-TR" dirty="0"/>
          </a:p>
        </p:txBody>
      </p:sp>
      <p:sp>
        <p:nvSpPr>
          <p:cNvPr id="3" name="İçerik Yer Tutucusu 2"/>
          <p:cNvSpPr>
            <a:spLocks noGrp="1"/>
          </p:cNvSpPr>
          <p:nvPr>
            <p:ph sz="quarter" idx="1"/>
          </p:nvPr>
        </p:nvSpPr>
        <p:spPr>
          <a:xfrm>
            <a:off x="539552" y="1196752"/>
            <a:ext cx="7467600" cy="4873752"/>
          </a:xfrm>
        </p:spPr>
        <p:txBody>
          <a:bodyPr>
            <a:normAutofit fontScale="92500" lnSpcReduction="20000"/>
          </a:bodyPr>
          <a:lstStyle/>
          <a:p>
            <a:pPr algn="just">
              <a:buClrTx/>
              <a:buSzPct val="118000"/>
              <a:buFont typeface="Wingdings" panose="05000000000000000000" pitchFamily="2" charset="2"/>
              <a:buChar char="q"/>
            </a:pPr>
            <a:r>
              <a:rPr lang="tr-TR" dirty="0" smtClean="0">
                <a:latin typeface="Verdana" panose="020B0604030504040204" pitchFamily="34" charset="0"/>
                <a:ea typeface="Verdana" panose="020B0604030504040204" pitchFamily="34" charset="0"/>
                <a:cs typeface="Verdana" panose="020B0604030504040204" pitchFamily="34" charset="0"/>
              </a:rPr>
              <a:t>Kanunların yapılışı hususunda TBMM’nin yetkileri:</a:t>
            </a:r>
          </a:p>
          <a:p>
            <a:pPr marL="0" indent="0" algn="just">
              <a:buClrTx/>
              <a:buSzPct val="118000"/>
              <a:buNone/>
            </a:pPr>
            <a:r>
              <a:rPr lang="tr-TR" dirty="0" smtClean="0">
                <a:latin typeface="Verdana" panose="020B0604030504040204" pitchFamily="34" charset="0"/>
                <a:ea typeface="Verdana" panose="020B0604030504040204" pitchFamily="34" charset="0"/>
                <a:cs typeface="Verdana" panose="020B0604030504040204" pitchFamily="34" charset="0"/>
              </a:rPr>
              <a:t>-TBMM’nin görev ve yetkileri: kanun koymak, değiştirmek ve kaldırmak, bütçe ve kesin hesap kanun tekliflerini görüşmek ve kabul etmek, para basılmasına ve savaş ilanına karar vermek, milletlerarası antlaşmaların onaylanmasını doğru bulmak, TBMM üye tamsayısının beşte üç çoğunluğunun kararı ile genel ve özel af ilanına karar vermek ve anayasanın diğer maddelerinde öngörülen yetkileri kullanmak ve görevleri yerine getirmektir.</a:t>
            </a:r>
          </a:p>
          <a:p>
            <a:pPr marL="0" indent="0" algn="just">
              <a:buClrTx/>
              <a:buSzPct val="118000"/>
              <a:buNone/>
            </a:pPr>
            <a:r>
              <a:rPr lang="tr-TR" dirty="0" smtClean="0">
                <a:latin typeface="Verdana" panose="020B0604030504040204" pitchFamily="34" charset="0"/>
                <a:ea typeface="Verdana" panose="020B0604030504040204" pitchFamily="34" charset="0"/>
                <a:cs typeface="Verdana" panose="020B0604030504040204" pitchFamily="34" charset="0"/>
              </a:rPr>
              <a:t>-Ancak son AY değişikliği ile Meclisin bütçe yapma yetkisi ortadan kaldırılmıştır. Buna göre, Cumhurbaşkanı bütçeyi hazırlamakta ve meclise sunmaktadır. Meclisin bu bütçeyi değiştirerek onama yetkisi yoktur. Ya onar ya da geri gönderir.</a:t>
            </a:r>
            <a:endParaRPr lang="tr-TR" dirty="0"/>
          </a:p>
        </p:txBody>
      </p:sp>
    </p:spTree>
    <p:extLst>
      <p:ext uri="{BB962C8B-B14F-4D97-AF65-F5344CB8AC3E}">
        <p14:creationId xmlns:p14="http://schemas.microsoft.com/office/powerpoint/2010/main" val="39031464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87424"/>
            <a:ext cx="7467600" cy="1143000"/>
          </a:xfrm>
        </p:spPr>
        <p:txBody>
          <a:bodyPr/>
          <a:lstStyle/>
          <a:p>
            <a:r>
              <a:rPr lang="tr-TR" sz="2800" dirty="0" smtClean="0">
                <a:solidFill>
                  <a:schemeClr val="tx1"/>
                </a:solidFill>
              </a:rPr>
              <a:t>TBMM’NİN</a:t>
            </a:r>
            <a:r>
              <a:rPr lang="tr-TR" dirty="0" smtClean="0">
                <a:solidFill>
                  <a:schemeClr val="tx1"/>
                </a:solidFill>
              </a:rPr>
              <a:t> YETKİLERİ</a:t>
            </a:r>
            <a:endParaRPr lang="tr-TR" dirty="0">
              <a:solidFill>
                <a:schemeClr val="tx1"/>
              </a:solidFill>
            </a:endParaRPr>
          </a:p>
        </p:txBody>
      </p:sp>
      <p:sp>
        <p:nvSpPr>
          <p:cNvPr id="3" name="İçerik Yer Tutucusu 2"/>
          <p:cNvSpPr>
            <a:spLocks noGrp="1"/>
          </p:cNvSpPr>
          <p:nvPr>
            <p:ph sz="quarter" idx="1"/>
          </p:nvPr>
        </p:nvSpPr>
        <p:spPr>
          <a:xfrm>
            <a:off x="467544" y="836712"/>
            <a:ext cx="7467600" cy="5904656"/>
          </a:xfrm>
        </p:spPr>
        <p:txBody>
          <a:bodyPr>
            <a:normAutofit fontScale="85000" lnSpcReduction="10000"/>
          </a:bodyPr>
          <a:lstStyle/>
          <a:p>
            <a:pPr algn="just">
              <a:buClr>
                <a:schemeClr val="tx1"/>
              </a:buClr>
              <a:buSzPct val="115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Görüşme:</a:t>
            </a:r>
            <a:r>
              <a:rPr lang="tr-TR" dirty="0" smtClean="0">
                <a:latin typeface="Verdana" panose="020B0604030504040204" pitchFamily="34" charset="0"/>
                <a:ea typeface="Verdana" panose="020B0604030504040204" pitchFamily="34" charset="0"/>
                <a:cs typeface="Verdana" panose="020B0604030504040204" pitchFamily="34" charset="0"/>
              </a:rPr>
              <a:t> Komisyonlarda görüşülüp kesinleşen teklif ve tasarılar, Meclis Genel Kuruluna gelir ve burada toplantı için en az üye tamsayısının 1/3’ü gerekir. (toplantı yeter sayısı) Görüşmeler Tutanak Dergisinde Yayımlanır.</a:t>
            </a:r>
          </a:p>
          <a:p>
            <a:pPr algn="just">
              <a:buClr>
                <a:schemeClr val="tx1"/>
              </a:buClr>
              <a:buSzPct val="115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Kabul:</a:t>
            </a:r>
            <a:r>
              <a:rPr lang="tr-TR" dirty="0" smtClean="0">
                <a:latin typeface="Verdana" panose="020B0604030504040204" pitchFamily="34" charset="0"/>
                <a:ea typeface="Verdana" panose="020B0604030504040204" pitchFamily="34" charset="0"/>
                <a:cs typeface="Verdana" panose="020B0604030504040204" pitchFamily="34" charset="0"/>
              </a:rPr>
              <a:t> Kabul için toplantıda hazır bulunanların salt çoğunluğu (1/2+1) aranır. Buna da karar yetersayısı denir. Ancak karar yeter sayısı da üye tamsayısının dörtte birinin bir fazlasından (600*1/4+1=151) az olamaz.</a:t>
            </a:r>
          </a:p>
          <a:p>
            <a:pPr algn="just">
              <a:buClr>
                <a:schemeClr val="tx1"/>
              </a:buClr>
              <a:buSzPct val="115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Yürürlüğe Girmesi:</a:t>
            </a:r>
            <a:r>
              <a:rPr lang="tr-TR" dirty="0" smtClean="0">
                <a:latin typeface="Verdana" panose="020B0604030504040204" pitchFamily="34" charset="0"/>
                <a:ea typeface="Verdana" panose="020B0604030504040204" pitchFamily="34" charset="0"/>
                <a:cs typeface="Verdana" panose="020B0604030504040204" pitchFamily="34" charset="0"/>
              </a:rPr>
              <a:t> -Cumhurbaşkanının onayı ve Resmi Gazetede yayımlanması ile olur. Cumhurbaşkanı, TBMM tarafından kabul edilen kanunları on beş gün içinde Resmi Gazetede yayımlar. Uygun bulmadıysa gerekçelerle birlikte 15 gün içinde TBMM’ye yeniden görüşmeleri için tekrar gönderir. </a:t>
            </a:r>
          </a:p>
          <a:p>
            <a:pPr marL="0" indent="0" algn="just">
              <a:buClr>
                <a:schemeClr val="tx1"/>
              </a:buClr>
              <a:buSzPct val="115000"/>
              <a:buNone/>
            </a:pPr>
            <a:r>
              <a:rPr lang="tr-TR" dirty="0" smtClean="0">
                <a:latin typeface="Verdana" panose="020B0604030504040204" pitchFamily="34" charset="0"/>
                <a:ea typeface="Verdana" panose="020B0604030504040204" pitchFamily="34" charset="0"/>
                <a:cs typeface="Verdana" panose="020B0604030504040204" pitchFamily="34" charset="0"/>
              </a:rPr>
              <a:t>-Kanunların yürürlük tarihi kanunun en sonunda bulunur. Bulunmuyorsa, RG yayımdan itibaren 45 günün sona ermesinden itibaren her yerde aynı zamanda yürürlüğe girer.</a:t>
            </a:r>
          </a:p>
          <a:p>
            <a:pPr algn="just">
              <a:buClr>
                <a:schemeClr val="tx1"/>
              </a:buClr>
              <a:buSzPct val="115000"/>
              <a:buFont typeface="Wingdings" panose="05000000000000000000" pitchFamily="2" charset="2"/>
              <a:buChar char="v"/>
            </a:pPr>
            <a:endParaRPr lang="tr-TR" u="sng"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957980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28596" y="714356"/>
            <a:ext cx="7467600" cy="4873752"/>
          </a:xfrm>
        </p:spPr>
        <p:txBody>
          <a:bodyPr/>
          <a:lstStyle/>
          <a:p>
            <a:endParaRPr lang="tr-TR" dirty="0"/>
          </a:p>
        </p:txBody>
      </p:sp>
      <p:sp>
        <p:nvSpPr>
          <p:cNvPr id="4" name="3 Oval"/>
          <p:cNvSpPr/>
          <p:nvPr/>
        </p:nvSpPr>
        <p:spPr>
          <a:xfrm>
            <a:off x="2071670" y="1000108"/>
            <a:ext cx="4572032" cy="78581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solidFill>
                  <a:schemeClr val="tx1"/>
                </a:solidFill>
                <a:latin typeface="Verdana" pitchFamily="34" charset="0"/>
                <a:ea typeface="Verdana" pitchFamily="34" charset="0"/>
                <a:cs typeface="Verdana" pitchFamily="34" charset="0"/>
              </a:rPr>
              <a:t>DOĞAL TOPLULUKLAR</a:t>
            </a:r>
          </a:p>
        </p:txBody>
      </p:sp>
      <p:cxnSp>
        <p:nvCxnSpPr>
          <p:cNvPr id="6" name="5 Düz Ok Bağlayıcısı"/>
          <p:cNvCxnSpPr/>
          <p:nvPr/>
        </p:nvCxnSpPr>
        <p:spPr>
          <a:xfrm rot="10800000" flipV="1">
            <a:off x="2357422" y="1714488"/>
            <a:ext cx="571504" cy="3571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7 Düz Ok Bağlayıcısı"/>
          <p:cNvCxnSpPr>
            <a:stCxn id="4" idx="4"/>
          </p:cNvCxnSpPr>
          <p:nvPr/>
        </p:nvCxnSpPr>
        <p:spPr>
          <a:xfrm rot="5400000">
            <a:off x="4143372" y="2000240"/>
            <a:ext cx="42862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9 Düz Ok Bağlayıcısı"/>
          <p:cNvCxnSpPr/>
          <p:nvPr/>
        </p:nvCxnSpPr>
        <p:spPr>
          <a:xfrm>
            <a:off x="5715008" y="1714488"/>
            <a:ext cx="500066" cy="28575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a:off x="1785918" y="2214554"/>
            <a:ext cx="1143008" cy="400110"/>
          </a:xfrm>
          <a:prstGeom prst="rect">
            <a:avLst/>
          </a:prstGeom>
          <a:noFill/>
        </p:spPr>
        <p:txBody>
          <a:bodyPr wrap="square" rtlCol="0">
            <a:spAutoFit/>
          </a:bodyPr>
          <a:lstStyle/>
          <a:p>
            <a:r>
              <a:rPr lang="tr-TR" sz="2000" dirty="0" smtClean="0">
                <a:latin typeface="Verdana" pitchFamily="34" charset="0"/>
                <a:ea typeface="Verdana" pitchFamily="34" charset="0"/>
                <a:cs typeface="Verdana" pitchFamily="34" charset="0"/>
              </a:rPr>
              <a:t>Aileler</a:t>
            </a:r>
            <a:endParaRPr lang="tr-TR" sz="2000" dirty="0">
              <a:latin typeface="Verdana" pitchFamily="34" charset="0"/>
              <a:ea typeface="Verdana" pitchFamily="34" charset="0"/>
              <a:cs typeface="Verdana" pitchFamily="34" charset="0"/>
            </a:endParaRPr>
          </a:p>
        </p:txBody>
      </p:sp>
      <p:sp>
        <p:nvSpPr>
          <p:cNvPr id="17" name="16 Metin kutusu"/>
          <p:cNvSpPr txBox="1"/>
          <p:nvPr/>
        </p:nvSpPr>
        <p:spPr>
          <a:xfrm>
            <a:off x="3857620" y="2214554"/>
            <a:ext cx="1571636" cy="400110"/>
          </a:xfrm>
          <a:prstGeom prst="rect">
            <a:avLst/>
          </a:prstGeom>
          <a:noFill/>
        </p:spPr>
        <p:txBody>
          <a:bodyPr wrap="square" rtlCol="0">
            <a:spAutoFit/>
          </a:bodyPr>
          <a:lstStyle/>
          <a:p>
            <a:r>
              <a:rPr lang="tr-TR" sz="2000" dirty="0" smtClean="0">
                <a:latin typeface="Verdana" pitchFamily="34" charset="0"/>
                <a:ea typeface="Verdana" pitchFamily="34" charset="0"/>
                <a:cs typeface="Verdana" pitchFamily="34" charset="0"/>
              </a:rPr>
              <a:t>Klanlar</a:t>
            </a:r>
            <a:endParaRPr lang="tr-TR" sz="2000" dirty="0">
              <a:latin typeface="Verdana" pitchFamily="34" charset="0"/>
              <a:ea typeface="Verdana" pitchFamily="34" charset="0"/>
              <a:cs typeface="Verdana" pitchFamily="34" charset="0"/>
            </a:endParaRPr>
          </a:p>
        </p:txBody>
      </p:sp>
      <p:sp>
        <p:nvSpPr>
          <p:cNvPr id="18" name="17 Metin kutusu"/>
          <p:cNvSpPr txBox="1"/>
          <p:nvPr/>
        </p:nvSpPr>
        <p:spPr>
          <a:xfrm>
            <a:off x="5572132" y="2214554"/>
            <a:ext cx="1294457" cy="400110"/>
          </a:xfrm>
          <a:prstGeom prst="rect">
            <a:avLst/>
          </a:prstGeom>
          <a:noFill/>
        </p:spPr>
        <p:txBody>
          <a:bodyPr wrap="none" rtlCol="0">
            <a:spAutoFit/>
          </a:bodyPr>
          <a:lstStyle/>
          <a:p>
            <a:r>
              <a:rPr lang="tr-TR" sz="2000" dirty="0" smtClean="0">
                <a:latin typeface="Verdana" pitchFamily="34" charset="0"/>
                <a:ea typeface="Verdana" pitchFamily="34" charset="0"/>
                <a:cs typeface="Verdana" pitchFamily="34" charset="0"/>
              </a:rPr>
              <a:t>Kabileler</a:t>
            </a:r>
            <a:endParaRPr lang="tr-TR" sz="2000" dirty="0">
              <a:latin typeface="Verdana" pitchFamily="34" charset="0"/>
              <a:ea typeface="Verdana" pitchFamily="34" charset="0"/>
              <a:cs typeface="Verdana" pitchFamily="34" charset="0"/>
            </a:endParaRPr>
          </a:p>
        </p:txBody>
      </p:sp>
      <p:sp>
        <p:nvSpPr>
          <p:cNvPr id="19" name="18 Dikdörtgen"/>
          <p:cNvSpPr/>
          <p:nvPr/>
        </p:nvSpPr>
        <p:spPr>
          <a:xfrm>
            <a:off x="2714612" y="2928934"/>
            <a:ext cx="3214710" cy="10001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smtClean="0">
                <a:solidFill>
                  <a:schemeClr val="tx1"/>
                </a:solidFill>
                <a:latin typeface="Verdana" pitchFamily="34" charset="0"/>
                <a:ea typeface="Verdana" pitchFamily="34" charset="0"/>
                <a:cs typeface="Verdana" pitchFamily="34" charset="0"/>
              </a:rPr>
              <a:t>HUKUKİ TOPLULUKLAR (DEVLETLER)</a:t>
            </a:r>
            <a:endParaRPr lang="tr-TR" sz="2000" dirty="0">
              <a:solidFill>
                <a:schemeClr val="tx1"/>
              </a:solidFill>
              <a:latin typeface="Verdana" pitchFamily="34" charset="0"/>
              <a:ea typeface="Verdana" pitchFamily="34" charset="0"/>
              <a:cs typeface="Verdana" pitchFamily="34" charset="0"/>
            </a:endParaRPr>
          </a:p>
        </p:txBody>
      </p:sp>
      <p:cxnSp>
        <p:nvCxnSpPr>
          <p:cNvPr id="21" name="20 Düz Ok Bağlayıcısı"/>
          <p:cNvCxnSpPr/>
          <p:nvPr/>
        </p:nvCxnSpPr>
        <p:spPr>
          <a:xfrm rot="10800000" flipV="1">
            <a:off x="2285984" y="3929066"/>
            <a:ext cx="500066" cy="3571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24 Düz Ok Bağlayıcısı"/>
          <p:cNvCxnSpPr/>
          <p:nvPr/>
        </p:nvCxnSpPr>
        <p:spPr>
          <a:xfrm rot="5400000">
            <a:off x="4037009" y="4178305"/>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26 Düz Ok Bağlayıcısı"/>
          <p:cNvCxnSpPr/>
          <p:nvPr/>
        </p:nvCxnSpPr>
        <p:spPr>
          <a:xfrm rot="16200000" flipH="1">
            <a:off x="5786446" y="3929066"/>
            <a:ext cx="357190" cy="3571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29 Metin kutusu"/>
          <p:cNvSpPr txBox="1"/>
          <p:nvPr/>
        </p:nvSpPr>
        <p:spPr>
          <a:xfrm>
            <a:off x="1928794" y="4429132"/>
            <a:ext cx="1002197" cy="400110"/>
          </a:xfrm>
          <a:prstGeom prst="rect">
            <a:avLst/>
          </a:prstGeom>
          <a:noFill/>
        </p:spPr>
        <p:txBody>
          <a:bodyPr wrap="none" rtlCol="0">
            <a:spAutoFit/>
          </a:bodyPr>
          <a:lstStyle/>
          <a:p>
            <a:r>
              <a:rPr lang="tr-TR" sz="2000" dirty="0" smtClean="0">
                <a:latin typeface="Verdana" pitchFamily="34" charset="0"/>
                <a:ea typeface="Verdana" pitchFamily="34" charset="0"/>
                <a:cs typeface="Verdana" pitchFamily="34" charset="0"/>
              </a:rPr>
              <a:t>Köyler</a:t>
            </a:r>
            <a:endParaRPr lang="tr-TR" sz="2000" dirty="0">
              <a:latin typeface="Verdana" pitchFamily="34" charset="0"/>
              <a:ea typeface="Verdana" pitchFamily="34" charset="0"/>
              <a:cs typeface="Verdana" pitchFamily="34" charset="0"/>
            </a:endParaRPr>
          </a:p>
        </p:txBody>
      </p:sp>
      <p:sp>
        <p:nvSpPr>
          <p:cNvPr id="31" name="30 Metin kutusu"/>
          <p:cNvSpPr txBox="1"/>
          <p:nvPr/>
        </p:nvSpPr>
        <p:spPr>
          <a:xfrm>
            <a:off x="3786182" y="4429132"/>
            <a:ext cx="1184940" cy="400110"/>
          </a:xfrm>
          <a:prstGeom prst="rect">
            <a:avLst/>
          </a:prstGeom>
          <a:noFill/>
        </p:spPr>
        <p:txBody>
          <a:bodyPr wrap="none" rtlCol="0">
            <a:spAutoFit/>
          </a:bodyPr>
          <a:lstStyle/>
          <a:p>
            <a:r>
              <a:rPr lang="tr-TR" sz="2000" dirty="0" smtClean="0">
                <a:latin typeface="Verdana" pitchFamily="34" charset="0"/>
                <a:ea typeface="Verdana" pitchFamily="34" charset="0"/>
                <a:cs typeface="Verdana" pitchFamily="34" charset="0"/>
              </a:rPr>
              <a:t>Şehirler</a:t>
            </a:r>
            <a:endParaRPr lang="tr-TR" sz="2000" dirty="0">
              <a:latin typeface="Verdana" pitchFamily="34" charset="0"/>
              <a:ea typeface="Verdana" pitchFamily="34" charset="0"/>
              <a:cs typeface="Verdana" pitchFamily="34" charset="0"/>
            </a:endParaRPr>
          </a:p>
        </p:txBody>
      </p:sp>
      <p:sp>
        <p:nvSpPr>
          <p:cNvPr id="32" name="31 Metin kutusu"/>
          <p:cNvSpPr txBox="1"/>
          <p:nvPr/>
        </p:nvSpPr>
        <p:spPr>
          <a:xfrm>
            <a:off x="5357818" y="4286257"/>
            <a:ext cx="2500330" cy="1323439"/>
          </a:xfrm>
          <a:prstGeom prst="rect">
            <a:avLst/>
          </a:prstGeom>
          <a:noFill/>
        </p:spPr>
        <p:txBody>
          <a:bodyPr wrap="square" rtlCol="0">
            <a:spAutoFit/>
          </a:bodyPr>
          <a:lstStyle/>
          <a:p>
            <a:r>
              <a:rPr lang="tr-TR" sz="2000" dirty="0" smtClean="0">
                <a:latin typeface="Verdana" pitchFamily="34" charset="0"/>
                <a:ea typeface="Verdana" pitchFamily="34" charset="0"/>
                <a:cs typeface="Verdana" pitchFamily="34" charset="0"/>
              </a:rPr>
              <a:t>Tarihi, Sosyal, Kültürel, Ekonomik, Siyasi Bağlar</a:t>
            </a:r>
            <a:endParaRPr lang="tr-TR" sz="20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15416"/>
            <a:ext cx="7467600" cy="1143000"/>
          </a:xfrm>
        </p:spPr>
        <p:txBody>
          <a:bodyPr/>
          <a:lstStyle/>
          <a:p>
            <a:r>
              <a:rPr lang="tr-TR" sz="2800" dirty="0">
                <a:solidFill>
                  <a:schemeClr val="tx1"/>
                </a:solidFill>
              </a:rPr>
              <a:t>TBMM’NİN</a:t>
            </a:r>
            <a:r>
              <a:rPr lang="tr-TR" dirty="0">
                <a:solidFill>
                  <a:schemeClr val="tx1"/>
                </a:solidFill>
              </a:rPr>
              <a:t> YETKİLERİ</a:t>
            </a:r>
            <a:endParaRPr lang="tr-TR" dirty="0"/>
          </a:p>
        </p:txBody>
      </p:sp>
      <p:sp>
        <p:nvSpPr>
          <p:cNvPr id="3" name="İçerik Yer Tutucusu 2"/>
          <p:cNvSpPr>
            <a:spLocks noGrp="1"/>
          </p:cNvSpPr>
          <p:nvPr>
            <p:ph sz="quarter" idx="1"/>
          </p:nvPr>
        </p:nvSpPr>
        <p:spPr>
          <a:xfrm>
            <a:off x="467544" y="908720"/>
            <a:ext cx="7467600" cy="5760640"/>
          </a:xfrm>
        </p:spPr>
        <p:txBody>
          <a:bodyPr>
            <a:normAutofit fontScale="92500" lnSpcReduction="10000"/>
          </a:bodyPr>
          <a:lstStyle/>
          <a:p>
            <a:pPr algn="just">
              <a:buClr>
                <a:schemeClr val="tx1"/>
              </a:buClr>
              <a:buSzPct val="115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Zaman Bakımından Kanunun Uygulanması:</a:t>
            </a:r>
            <a:r>
              <a:rPr lang="tr-TR" dirty="0" smtClean="0">
                <a:latin typeface="Verdana" panose="020B0604030504040204" pitchFamily="34" charset="0"/>
                <a:ea typeface="Verdana" panose="020B0604030504040204" pitchFamily="34" charset="0"/>
                <a:cs typeface="Verdana" panose="020B0604030504040204" pitchFamily="34" charset="0"/>
              </a:rPr>
              <a:t> Kanunlar, kural olarak yürürlüğe girdikten sonraki zaman dönemine özgüdür. (kanunlar makable şamil değildir, kanunlar geriye yürümez). </a:t>
            </a:r>
            <a:r>
              <a:rPr lang="tr-TR" dirty="0" err="1" smtClean="0">
                <a:latin typeface="Verdana" panose="020B0604030504040204" pitchFamily="34" charset="0"/>
                <a:ea typeface="Verdana" panose="020B0604030504040204" pitchFamily="34" charset="0"/>
                <a:cs typeface="Verdana" panose="020B0604030504040204" pitchFamily="34" charset="0"/>
              </a:rPr>
              <a:t>İstisnaen</a:t>
            </a:r>
            <a:r>
              <a:rPr lang="tr-TR" dirty="0" smtClean="0">
                <a:latin typeface="Verdana" panose="020B0604030504040204" pitchFamily="34" charset="0"/>
                <a:ea typeface="Verdana" panose="020B0604030504040204" pitchFamily="34" charset="0"/>
                <a:cs typeface="Verdana" panose="020B0604030504040204" pitchFamily="34" charset="0"/>
              </a:rPr>
              <a:t>, hukuk devleti gereklerine uygun olmak kaydıyla geçmişe etkili olarak </a:t>
            </a:r>
            <a:r>
              <a:rPr lang="tr-TR" dirty="0">
                <a:latin typeface="Verdana" panose="020B0604030504040204" pitchFamily="34" charset="0"/>
                <a:ea typeface="Verdana" panose="020B0604030504040204" pitchFamily="34" charset="0"/>
                <a:cs typeface="Verdana" panose="020B0604030504040204" pitchFamily="34" charset="0"/>
              </a:rPr>
              <a:t>da yürürlüğe girebilir.</a:t>
            </a:r>
            <a:endParaRPr lang="tr-TR" dirty="0"/>
          </a:p>
          <a:p>
            <a:pPr algn="just">
              <a:buClr>
                <a:schemeClr val="tx1"/>
              </a:buClr>
              <a:buSzPct val="115000"/>
              <a:buFont typeface="Wingdings" panose="05000000000000000000" pitchFamily="2" charset="2"/>
              <a:buChar char="v"/>
            </a:pPr>
            <a:r>
              <a:rPr lang="tr-TR" u="sng" dirty="0" smtClean="0">
                <a:latin typeface="Verdana" panose="020B0604030504040204" pitchFamily="34" charset="0"/>
                <a:ea typeface="Verdana" panose="020B0604030504040204" pitchFamily="34" charset="0"/>
                <a:cs typeface="Verdana" panose="020B0604030504040204" pitchFamily="34" charset="0"/>
              </a:rPr>
              <a:t>Denetim:</a:t>
            </a:r>
            <a:r>
              <a:rPr lang="tr-TR" dirty="0" smtClean="0">
                <a:latin typeface="Verdana" panose="020B0604030504040204" pitchFamily="34" charset="0"/>
                <a:ea typeface="Verdana" panose="020B0604030504040204" pitchFamily="34" charset="0"/>
                <a:cs typeface="Verdana" panose="020B0604030504040204" pitchFamily="34" charset="0"/>
              </a:rPr>
              <a:t> Anayasa Mahkemesi, kanun ya da KHK’nın tamamı ya da bir bölümünün anayasaya aykırı olup olmadığını araştırır, aykırı bulursa kanunun tamamını ya da ilgili bölümünü iptal eder. Ancak yeni bir görüş belirtmez. İptal kararları geriye yürümez.</a:t>
            </a:r>
          </a:p>
          <a:p>
            <a:pPr marL="0" indent="0" algn="just">
              <a:buClr>
                <a:schemeClr val="tx1"/>
              </a:buClr>
              <a:buSzPct val="115000"/>
              <a:buNone/>
            </a:pPr>
            <a:r>
              <a:rPr lang="tr-TR" dirty="0">
                <a:latin typeface="Verdana" panose="020B0604030504040204" pitchFamily="34" charset="0"/>
                <a:ea typeface="Verdana" panose="020B0604030504040204" pitchFamily="34" charset="0"/>
                <a:cs typeface="Verdana" panose="020B0604030504040204" pitchFamily="34" charset="0"/>
              </a:rPr>
              <a:t>	</a:t>
            </a:r>
            <a:r>
              <a:rPr lang="tr-TR" dirty="0" smtClean="0">
                <a:latin typeface="Verdana" panose="020B0604030504040204" pitchFamily="34" charset="0"/>
                <a:ea typeface="Verdana" panose="020B0604030504040204" pitchFamily="34" charset="0"/>
                <a:cs typeface="Verdana" panose="020B0604030504040204" pitchFamily="34" charset="0"/>
              </a:rPr>
              <a:t>Kanunların anayasaya uygunluğunun denetimi iki yolla mümkündür:</a:t>
            </a:r>
          </a:p>
          <a:p>
            <a:pPr marL="0" indent="0" algn="just">
              <a:buClr>
                <a:schemeClr val="tx1"/>
              </a:buClr>
              <a:buSzPct val="115000"/>
              <a:buNone/>
            </a:pPr>
            <a:r>
              <a:rPr lang="tr-TR" dirty="0" smtClean="0">
                <a:latin typeface="Verdana" panose="020B0604030504040204" pitchFamily="34" charset="0"/>
                <a:ea typeface="Verdana" panose="020B0604030504040204" pitchFamily="34" charset="0"/>
                <a:cs typeface="Verdana" panose="020B0604030504040204" pitchFamily="34" charset="0"/>
              </a:rPr>
              <a:t>-Siyasi denetim: milletvekillerinin müdahalesi ile.</a:t>
            </a:r>
          </a:p>
          <a:p>
            <a:pPr marL="0" indent="0" algn="just">
              <a:buClr>
                <a:schemeClr val="tx1"/>
              </a:buClr>
              <a:buSzPct val="115000"/>
              <a:buNone/>
            </a:pPr>
            <a:r>
              <a:rPr lang="tr-TR" dirty="0" smtClean="0">
                <a:latin typeface="Verdana" panose="020B0604030504040204" pitchFamily="34" charset="0"/>
                <a:ea typeface="Verdana" panose="020B0604030504040204" pitchFamily="34" charset="0"/>
                <a:cs typeface="Verdana" panose="020B0604030504040204" pitchFamily="34" charset="0"/>
              </a:rPr>
              <a:t>-Yargı denetimi: iptal ve itiraz yoluyla.</a:t>
            </a:r>
          </a:p>
        </p:txBody>
      </p:sp>
    </p:spTree>
    <p:extLst>
      <p:ext uri="{BB962C8B-B14F-4D97-AF65-F5344CB8AC3E}">
        <p14:creationId xmlns:p14="http://schemas.microsoft.com/office/powerpoint/2010/main" val="2000947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785786" y="285728"/>
            <a:ext cx="7467600" cy="6215106"/>
          </a:xfrm>
        </p:spPr>
        <p:txBody>
          <a:bodyPr>
            <a:normAutofit/>
          </a:bodyPr>
          <a:lstStyle/>
          <a:p>
            <a:pPr lvl="1">
              <a:buClr>
                <a:schemeClr val="tx1"/>
              </a:buClr>
              <a:buSzPct val="152000"/>
              <a:buNone/>
            </a:pPr>
            <a:endParaRPr lang="tr-TR" dirty="0" smtClean="0"/>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Thomas </a:t>
            </a:r>
            <a:r>
              <a:rPr lang="tr-TR" dirty="0" err="1" smtClean="0">
                <a:latin typeface="Verdana" pitchFamily="34" charset="0"/>
                <a:ea typeface="Verdana" pitchFamily="34" charset="0"/>
                <a:cs typeface="Verdana" pitchFamily="34" charset="0"/>
              </a:rPr>
              <a:t>Hobbes</a:t>
            </a:r>
            <a:r>
              <a:rPr lang="tr-TR" dirty="0" smtClean="0">
                <a:latin typeface="Verdana" pitchFamily="34" charset="0"/>
                <a:ea typeface="Verdana" pitchFamily="34" charset="0"/>
                <a:cs typeface="Verdana" pitchFamily="34" charset="0"/>
              </a:rPr>
              <a:t>: “</a:t>
            </a:r>
            <a:r>
              <a:rPr lang="tr-TR" dirty="0" err="1" smtClean="0">
                <a:latin typeface="Verdana" pitchFamily="34" charset="0"/>
                <a:ea typeface="Verdana" pitchFamily="34" charset="0"/>
                <a:cs typeface="Verdana" pitchFamily="34" charset="0"/>
              </a:rPr>
              <a:t>Homo</a:t>
            </a:r>
            <a:r>
              <a:rPr lang="tr-TR" dirty="0" smtClean="0">
                <a:latin typeface="Verdana" pitchFamily="34" charset="0"/>
                <a:ea typeface="Verdana" pitchFamily="34" charset="0"/>
                <a:cs typeface="Verdana" pitchFamily="34" charset="0"/>
              </a:rPr>
              <a:t> </a:t>
            </a:r>
            <a:r>
              <a:rPr lang="tr-TR" dirty="0" err="1" smtClean="0">
                <a:latin typeface="Verdana" pitchFamily="34" charset="0"/>
                <a:ea typeface="Verdana" pitchFamily="34" charset="0"/>
                <a:cs typeface="Verdana" pitchFamily="34" charset="0"/>
              </a:rPr>
              <a:t>homini</a:t>
            </a:r>
            <a:r>
              <a:rPr lang="tr-TR" dirty="0" smtClean="0">
                <a:latin typeface="Verdana" pitchFamily="34" charset="0"/>
                <a:ea typeface="Verdana" pitchFamily="34" charset="0"/>
                <a:cs typeface="Verdana" pitchFamily="34" charset="0"/>
              </a:rPr>
              <a:t> </a:t>
            </a:r>
            <a:r>
              <a:rPr lang="tr-TR" dirty="0" err="1" smtClean="0">
                <a:latin typeface="Verdana" pitchFamily="34" charset="0"/>
                <a:ea typeface="Verdana" pitchFamily="34" charset="0"/>
                <a:cs typeface="Verdana" pitchFamily="34" charset="0"/>
              </a:rPr>
              <a:t>lupus</a:t>
            </a:r>
            <a:r>
              <a:rPr lang="tr-TR" dirty="0" smtClean="0">
                <a:latin typeface="Verdana" pitchFamily="34" charset="0"/>
                <a:ea typeface="Verdana" pitchFamily="34" charset="0"/>
                <a:cs typeface="Verdana" pitchFamily="34" charset="0"/>
              </a:rPr>
              <a:t> (İnsan insanın kurdudur)”.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Her insanda az çok kendisini düşünme, kendi çıkarlarına göre hareket etme, bencillik duygusu söz konusu olabilmektedir. Bu nedenle toplumsal yaşamda insanlar arasında menfaat çatışmaları ve düzensizlikler ortaya çıkabilir. </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Bir kimsenin sınırsız hürriyet hali, diğer kimse ya da kimselerin hürriyetini kısıtlayabileceğinden, toplumda güven ve düzeni sağlamak için hukuk kuralları getirilmiştir.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Yuvarlatılmış Dikdörtgen"/>
          <p:cNvSpPr/>
          <p:nvPr/>
        </p:nvSpPr>
        <p:spPr>
          <a:xfrm>
            <a:off x="2714612" y="714356"/>
            <a:ext cx="3429024" cy="1571636"/>
          </a:xfrm>
          <a:prstGeom prst="roundRect">
            <a:avLst/>
          </a:prstGeom>
          <a:solidFill>
            <a:schemeClr val="bg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smtClean="0">
                <a:solidFill>
                  <a:schemeClr val="tx1"/>
                </a:solidFill>
                <a:latin typeface="Verdana" pitchFamily="34" charset="0"/>
                <a:ea typeface="Verdana" pitchFamily="34" charset="0"/>
                <a:cs typeface="Verdana" pitchFamily="34" charset="0"/>
              </a:rPr>
              <a:t>TOPLUMU DÜZENLEYEN KURALLAR</a:t>
            </a:r>
            <a:endParaRPr lang="tr-TR" sz="2400" dirty="0">
              <a:solidFill>
                <a:schemeClr val="tx1"/>
              </a:solidFill>
              <a:latin typeface="Verdana" pitchFamily="34" charset="0"/>
              <a:ea typeface="Verdana" pitchFamily="34" charset="0"/>
              <a:cs typeface="Verdana" pitchFamily="34" charset="0"/>
            </a:endParaRPr>
          </a:p>
        </p:txBody>
      </p:sp>
      <p:sp>
        <p:nvSpPr>
          <p:cNvPr id="6" name="5 Aşağı Ok"/>
          <p:cNvSpPr/>
          <p:nvPr/>
        </p:nvSpPr>
        <p:spPr>
          <a:xfrm>
            <a:off x="4714876" y="2643182"/>
            <a:ext cx="928694" cy="857256"/>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Aşağı Ok"/>
          <p:cNvSpPr/>
          <p:nvPr/>
        </p:nvSpPr>
        <p:spPr>
          <a:xfrm>
            <a:off x="3000364" y="2643182"/>
            <a:ext cx="928694" cy="857256"/>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Aşağı Ok"/>
          <p:cNvSpPr/>
          <p:nvPr/>
        </p:nvSpPr>
        <p:spPr>
          <a:xfrm>
            <a:off x="1366814" y="2652706"/>
            <a:ext cx="928694" cy="857256"/>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Aşağı Ok"/>
          <p:cNvSpPr/>
          <p:nvPr/>
        </p:nvSpPr>
        <p:spPr>
          <a:xfrm>
            <a:off x="6286512" y="2643182"/>
            <a:ext cx="928694" cy="857256"/>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Metin kutusu"/>
          <p:cNvSpPr txBox="1"/>
          <p:nvPr/>
        </p:nvSpPr>
        <p:spPr>
          <a:xfrm>
            <a:off x="928662" y="3786190"/>
            <a:ext cx="1643074" cy="707886"/>
          </a:xfrm>
          <a:prstGeom prst="rect">
            <a:avLst/>
          </a:prstGeom>
          <a:noFill/>
        </p:spPr>
        <p:txBody>
          <a:bodyPr wrap="square" rtlCol="0">
            <a:spAutoFit/>
          </a:bodyPr>
          <a:lstStyle/>
          <a:p>
            <a:r>
              <a:rPr lang="tr-TR" sz="2000" dirty="0" smtClean="0">
                <a:latin typeface="Verdana" pitchFamily="34" charset="0"/>
                <a:ea typeface="Verdana" pitchFamily="34" charset="0"/>
                <a:cs typeface="Verdana" pitchFamily="34" charset="0"/>
              </a:rPr>
              <a:t>HUKUK KURALLARI</a:t>
            </a:r>
            <a:endParaRPr lang="tr-TR" sz="2000" dirty="0">
              <a:latin typeface="Verdana" pitchFamily="34" charset="0"/>
              <a:ea typeface="Verdana" pitchFamily="34" charset="0"/>
              <a:cs typeface="Verdana" pitchFamily="34" charset="0"/>
            </a:endParaRPr>
          </a:p>
        </p:txBody>
      </p:sp>
      <p:sp>
        <p:nvSpPr>
          <p:cNvPr id="11" name="10 Metin kutusu"/>
          <p:cNvSpPr txBox="1"/>
          <p:nvPr/>
        </p:nvSpPr>
        <p:spPr>
          <a:xfrm>
            <a:off x="2714612" y="3786190"/>
            <a:ext cx="1714512" cy="707886"/>
          </a:xfrm>
          <a:prstGeom prst="rect">
            <a:avLst/>
          </a:prstGeom>
          <a:noFill/>
        </p:spPr>
        <p:txBody>
          <a:bodyPr wrap="square" rtlCol="0">
            <a:spAutoFit/>
          </a:bodyPr>
          <a:lstStyle/>
          <a:p>
            <a:r>
              <a:rPr lang="tr-TR" sz="2000" dirty="0" smtClean="0">
                <a:latin typeface="Verdana" pitchFamily="34" charset="0"/>
                <a:ea typeface="Verdana" pitchFamily="34" charset="0"/>
                <a:cs typeface="Verdana" pitchFamily="34" charset="0"/>
              </a:rPr>
              <a:t>DİN KURALLARI</a:t>
            </a:r>
            <a:endParaRPr lang="tr-TR" sz="2000" dirty="0">
              <a:latin typeface="Verdana" pitchFamily="34" charset="0"/>
              <a:ea typeface="Verdana" pitchFamily="34" charset="0"/>
              <a:cs typeface="Verdana" pitchFamily="34" charset="0"/>
            </a:endParaRPr>
          </a:p>
        </p:txBody>
      </p:sp>
      <p:sp>
        <p:nvSpPr>
          <p:cNvPr id="12" name="11 Metin kutusu"/>
          <p:cNvSpPr txBox="1"/>
          <p:nvPr/>
        </p:nvSpPr>
        <p:spPr>
          <a:xfrm>
            <a:off x="4500562" y="3786190"/>
            <a:ext cx="1785950" cy="707886"/>
          </a:xfrm>
          <a:prstGeom prst="rect">
            <a:avLst/>
          </a:prstGeom>
          <a:noFill/>
        </p:spPr>
        <p:txBody>
          <a:bodyPr wrap="square" rtlCol="0">
            <a:spAutoFit/>
          </a:bodyPr>
          <a:lstStyle/>
          <a:p>
            <a:r>
              <a:rPr lang="tr-TR" sz="2000" dirty="0" smtClean="0">
                <a:latin typeface="Verdana" pitchFamily="34" charset="0"/>
                <a:ea typeface="Verdana" pitchFamily="34" charset="0"/>
                <a:cs typeface="Verdana" pitchFamily="34" charset="0"/>
              </a:rPr>
              <a:t>AHLAK KURALLARI</a:t>
            </a:r>
            <a:endParaRPr lang="tr-TR" sz="2000" dirty="0">
              <a:latin typeface="Verdana" pitchFamily="34" charset="0"/>
              <a:ea typeface="Verdana" pitchFamily="34" charset="0"/>
              <a:cs typeface="Verdana" pitchFamily="34" charset="0"/>
            </a:endParaRPr>
          </a:p>
        </p:txBody>
      </p:sp>
      <p:sp>
        <p:nvSpPr>
          <p:cNvPr id="13" name="12 Metin kutusu"/>
          <p:cNvSpPr txBox="1"/>
          <p:nvPr/>
        </p:nvSpPr>
        <p:spPr>
          <a:xfrm>
            <a:off x="6215074" y="3786190"/>
            <a:ext cx="2000264" cy="707886"/>
          </a:xfrm>
          <a:prstGeom prst="rect">
            <a:avLst/>
          </a:prstGeom>
          <a:noFill/>
        </p:spPr>
        <p:txBody>
          <a:bodyPr wrap="square" rtlCol="0">
            <a:spAutoFit/>
          </a:bodyPr>
          <a:lstStyle/>
          <a:p>
            <a:r>
              <a:rPr lang="tr-TR" sz="2000" dirty="0" smtClean="0">
                <a:latin typeface="Verdana" pitchFamily="34" charset="0"/>
                <a:ea typeface="Verdana" pitchFamily="34" charset="0"/>
                <a:cs typeface="Verdana" pitchFamily="34" charset="0"/>
              </a:rPr>
              <a:t>GÖRGÜ KURALLARI</a:t>
            </a:r>
            <a:endParaRPr lang="tr-TR" sz="20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642918"/>
            <a:ext cx="7467600" cy="439718"/>
          </a:xfrm>
        </p:spPr>
        <p:txBody>
          <a:bodyPr>
            <a:noAutofit/>
          </a:bodyPr>
          <a:lstStyle/>
          <a:p>
            <a:r>
              <a:rPr lang="tr-TR" dirty="0" smtClean="0">
                <a:solidFill>
                  <a:schemeClr val="tx1"/>
                </a:solidFill>
              </a:rPr>
              <a:t>HUKUK KURALLARI</a:t>
            </a:r>
            <a:endParaRPr lang="tr-TR" dirty="0">
              <a:solidFill>
                <a:schemeClr val="tx1"/>
              </a:solidFill>
            </a:endParaRPr>
          </a:p>
        </p:txBody>
      </p:sp>
      <p:sp>
        <p:nvSpPr>
          <p:cNvPr id="3" name="2 İçerik Yer Tutucusu"/>
          <p:cNvSpPr>
            <a:spLocks noGrp="1"/>
          </p:cNvSpPr>
          <p:nvPr>
            <p:ph sz="quarter" idx="1"/>
          </p:nvPr>
        </p:nvSpPr>
        <p:spPr>
          <a:xfrm>
            <a:off x="500034" y="1857364"/>
            <a:ext cx="7829576" cy="5000636"/>
          </a:xfrm>
        </p:spPr>
        <p:txBody>
          <a:bodyPr>
            <a:normAutofit lnSpcReduction="10000"/>
          </a:bodyPr>
          <a:lstStyle/>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 Toplumda kişiler arası ilişkileri düzenleyen kurallara ’’hukuk kuralları’’ denir.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Hukuk kuralları birtakım ’’emir’’ ve ’’yasaklar’’ içerir.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Bu emir ve yasaklara uyulmayan davranışlar, hukuk kurallarıyla bağlantılı olan tepkilerle karşılanır.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Bu tepkilere ’’yaptırım (müeyyide)’’ denir.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Hukuk kurallarına toplumun yanı sıra yetkili devlet organları da uymak zorundadır.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Hukuk kurallarının hiyerarşisi: Kanun&gt;Tüzük&gt; Yönetmelik şeklindedir.</a:t>
            </a:r>
            <a:endParaRPr lang="tr-TR" dirty="0">
              <a:latin typeface="Verdana" pitchFamily="34" charset="0"/>
              <a:ea typeface="Verdana" pitchFamily="34" charset="0"/>
              <a:cs typeface="Verdana" pitchFamily="34" charset="0"/>
            </a:endParaRPr>
          </a:p>
        </p:txBody>
      </p:sp>
      <p:sp>
        <p:nvSpPr>
          <p:cNvPr id="4" name="3 İkizkenar Üçgen"/>
          <p:cNvSpPr/>
          <p:nvPr/>
        </p:nvSpPr>
        <p:spPr>
          <a:xfrm>
            <a:off x="5286380" y="285728"/>
            <a:ext cx="2143140" cy="1500198"/>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smtClean="0">
              <a:solidFill>
                <a:schemeClr val="tx1"/>
              </a:solidFill>
            </a:endParaRPr>
          </a:p>
        </p:txBody>
      </p:sp>
      <p:cxnSp>
        <p:nvCxnSpPr>
          <p:cNvPr id="6" name="5 Düz Bağlayıcı"/>
          <p:cNvCxnSpPr/>
          <p:nvPr/>
        </p:nvCxnSpPr>
        <p:spPr>
          <a:xfrm>
            <a:off x="5572132" y="1357298"/>
            <a:ext cx="15716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Düz Bağlayıcı"/>
          <p:cNvCxnSpPr>
            <a:stCxn id="4" idx="1"/>
            <a:endCxn id="4" idx="5"/>
          </p:cNvCxnSpPr>
          <p:nvPr/>
        </p:nvCxnSpPr>
        <p:spPr>
          <a:xfrm rot="10800000" flipH="1">
            <a:off x="5822165" y="1035827"/>
            <a:ext cx="107157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21 Metin kutusu"/>
          <p:cNvSpPr txBox="1"/>
          <p:nvPr/>
        </p:nvSpPr>
        <p:spPr>
          <a:xfrm>
            <a:off x="5929322" y="642918"/>
            <a:ext cx="915635" cy="369332"/>
          </a:xfrm>
          <a:prstGeom prst="rect">
            <a:avLst/>
          </a:prstGeom>
          <a:noFill/>
        </p:spPr>
        <p:txBody>
          <a:bodyPr wrap="none" rtlCol="0">
            <a:spAutoFit/>
          </a:bodyPr>
          <a:lstStyle/>
          <a:p>
            <a:r>
              <a:rPr lang="tr-TR" dirty="0" smtClean="0"/>
              <a:t>Kanun</a:t>
            </a:r>
            <a:endParaRPr lang="tr-TR" dirty="0"/>
          </a:p>
        </p:txBody>
      </p:sp>
      <p:sp>
        <p:nvSpPr>
          <p:cNvPr id="23" name="22 Metin kutusu"/>
          <p:cNvSpPr txBox="1"/>
          <p:nvPr/>
        </p:nvSpPr>
        <p:spPr>
          <a:xfrm>
            <a:off x="5929322" y="1000108"/>
            <a:ext cx="867545" cy="369332"/>
          </a:xfrm>
          <a:prstGeom prst="rect">
            <a:avLst/>
          </a:prstGeom>
          <a:noFill/>
        </p:spPr>
        <p:txBody>
          <a:bodyPr wrap="none" rtlCol="0">
            <a:spAutoFit/>
          </a:bodyPr>
          <a:lstStyle/>
          <a:p>
            <a:r>
              <a:rPr lang="tr-TR" dirty="0" smtClean="0"/>
              <a:t>Tüzük</a:t>
            </a:r>
            <a:endParaRPr lang="tr-TR" dirty="0"/>
          </a:p>
        </p:txBody>
      </p:sp>
      <p:sp>
        <p:nvSpPr>
          <p:cNvPr id="24" name="23 Metin kutusu"/>
          <p:cNvSpPr txBox="1"/>
          <p:nvPr/>
        </p:nvSpPr>
        <p:spPr>
          <a:xfrm>
            <a:off x="5715008" y="1357298"/>
            <a:ext cx="1409360" cy="369332"/>
          </a:xfrm>
          <a:prstGeom prst="rect">
            <a:avLst/>
          </a:prstGeom>
          <a:noFill/>
        </p:spPr>
        <p:txBody>
          <a:bodyPr wrap="none" rtlCol="0">
            <a:spAutoFit/>
          </a:bodyPr>
          <a:lstStyle/>
          <a:p>
            <a:r>
              <a:rPr lang="tr-TR" dirty="0" smtClean="0"/>
              <a:t>Yönetmelik</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rPr>
              <a:t>HUKUK KURALALRININ AMAÇLARI</a:t>
            </a:r>
            <a:endParaRPr lang="tr-TR" dirty="0">
              <a:solidFill>
                <a:schemeClr val="tx1"/>
              </a:solidFill>
            </a:endParaRPr>
          </a:p>
        </p:txBody>
      </p:sp>
      <p:sp>
        <p:nvSpPr>
          <p:cNvPr id="3" name="2 İçerik Yer Tutucusu"/>
          <p:cNvSpPr>
            <a:spLocks noGrp="1"/>
          </p:cNvSpPr>
          <p:nvPr>
            <p:ph sz="quarter" idx="1"/>
          </p:nvPr>
        </p:nvSpPr>
        <p:spPr>
          <a:xfrm>
            <a:off x="928662" y="2428868"/>
            <a:ext cx="7467600" cy="4873752"/>
          </a:xfrm>
        </p:spPr>
        <p:txBody>
          <a:bodyPr>
            <a:normAutofit/>
          </a:bodyPr>
          <a:lstStyle/>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Toplumda barışın sağlanması</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Toplumda güvenin sağlanması</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Toplumda eşitliğin sağlanması</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Toplumda özgürlüğün sağlanması</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171400"/>
            <a:ext cx="7467600" cy="1143000"/>
          </a:xfrm>
        </p:spPr>
        <p:txBody>
          <a:bodyPr/>
          <a:lstStyle/>
          <a:p>
            <a:r>
              <a:rPr lang="tr-TR" dirty="0" smtClean="0">
                <a:solidFill>
                  <a:schemeClr val="tx1"/>
                </a:solidFill>
              </a:rPr>
              <a:t>DİN KURALLARI</a:t>
            </a:r>
            <a:endParaRPr lang="tr-TR" dirty="0">
              <a:solidFill>
                <a:schemeClr val="tx1"/>
              </a:solidFill>
            </a:endParaRPr>
          </a:p>
        </p:txBody>
      </p:sp>
      <p:sp>
        <p:nvSpPr>
          <p:cNvPr id="3" name="2 İçerik Yer Tutucusu"/>
          <p:cNvSpPr>
            <a:spLocks noGrp="1"/>
          </p:cNvSpPr>
          <p:nvPr>
            <p:ph sz="quarter" idx="1"/>
          </p:nvPr>
        </p:nvSpPr>
        <p:spPr>
          <a:xfrm>
            <a:off x="395536" y="1196752"/>
            <a:ext cx="7467600" cy="5544616"/>
          </a:xfrm>
        </p:spPr>
        <p:txBody>
          <a:bodyPr>
            <a:normAutofit fontScale="92500"/>
          </a:bodyPr>
          <a:lstStyle/>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Din kuralları, insanların inançları ile ilgilidir.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Amaç, dünya ve ahiret yaşamlarında mutluluğu yakalamaktır.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İslam dünyasında din kuralları, Allah’ın peygamberler vasıtasıyla insanlara ulaştırdığı emirler, yasaklar ve tavsiyelerinden oluşur.</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Bu kurallar, dünyevi (yalan söylememek, hırsızlık yapmamak,…) ve uhrevi (Allaha inanmak, peygambere inanmak, ibadet etmek…) </a:t>
            </a:r>
            <a:r>
              <a:rPr lang="tr-TR" dirty="0" err="1" smtClean="0">
                <a:latin typeface="Verdana" pitchFamily="34" charset="0"/>
                <a:ea typeface="Verdana" pitchFamily="34" charset="0"/>
                <a:cs typeface="Verdana" pitchFamily="34" charset="0"/>
              </a:rPr>
              <a:t>dir</a:t>
            </a:r>
            <a:r>
              <a:rPr lang="tr-TR" dirty="0" smtClean="0">
                <a:latin typeface="Verdana" pitchFamily="34" charset="0"/>
                <a:ea typeface="Verdana" pitchFamily="34" charset="0"/>
                <a:cs typeface="Verdana" pitchFamily="34" charset="0"/>
              </a:rPr>
              <a:t>.</a:t>
            </a:r>
          </a:p>
          <a:p>
            <a:pPr lvl="1" algn="just">
              <a:lnSpc>
                <a:spcPct val="150000"/>
              </a:lnSpc>
              <a:buClr>
                <a:schemeClr val="tx1"/>
              </a:buClr>
              <a:buSzPct val="152000"/>
              <a:buFont typeface="Wingdings" pitchFamily="2" charset="2"/>
              <a:buChar char="Ø"/>
            </a:pPr>
            <a:r>
              <a:rPr lang="tr-TR" dirty="0" smtClean="0">
                <a:latin typeface="Verdana" pitchFamily="34" charset="0"/>
                <a:ea typeface="Verdana" pitchFamily="34" charset="0"/>
                <a:cs typeface="Verdana" pitchFamily="34" charset="0"/>
              </a:rPr>
              <a:t>Din kurallarına uyulmamasının yaptırımı manevidir (ahirette ceza çekme, günahkarlık), maddi (devlet destekli) yaptırım bulunmamaktadır.</a:t>
            </a:r>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1682</TotalTime>
  <Words>2869</Words>
  <Application>Microsoft Office PowerPoint</Application>
  <PresentationFormat>Ekran Gösterisi (4:3)</PresentationFormat>
  <Paragraphs>229</Paragraphs>
  <Slides>40</Slides>
  <Notes>1</Notes>
  <HiddenSlides>0</HiddenSlides>
  <MMClips>0</MMClips>
  <ScaleCrop>false</ScaleCrop>
  <HeadingPairs>
    <vt:vector size="4" baseType="variant">
      <vt:variant>
        <vt:lpstr>Tema</vt:lpstr>
      </vt:variant>
      <vt:variant>
        <vt:i4>1</vt:i4>
      </vt:variant>
      <vt:variant>
        <vt:lpstr>Slayt Başlıkları</vt:lpstr>
      </vt:variant>
      <vt:variant>
        <vt:i4>40</vt:i4>
      </vt:variant>
    </vt:vector>
  </HeadingPairs>
  <TitlesOfParts>
    <vt:vector size="41" baseType="lpstr">
      <vt:lpstr>Cumba</vt:lpstr>
      <vt:lpstr>HUKUKA GİRİŞ</vt:lpstr>
      <vt:lpstr>BÖLÜM1- HUKUKUN KAYNAKLARI VE DALLARI Hukukun ANLAMI VE TOPLUMU DÜZENLEYEN DİĞER KURALLAR</vt:lpstr>
      <vt:lpstr>PowerPoint Sunusu</vt:lpstr>
      <vt:lpstr>PowerPoint Sunusu</vt:lpstr>
      <vt:lpstr>PowerPoint Sunusu</vt:lpstr>
      <vt:lpstr>PowerPoint Sunusu</vt:lpstr>
      <vt:lpstr>HUKUK KURALLARI</vt:lpstr>
      <vt:lpstr>HUKUK KURALALRININ AMAÇLARI</vt:lpstr>
      <vt:lpstr>DİN KURALLARI</vt:lpstr>
      <vt:lpstr>AHLAK KURALLARI</vt:lpstr>
      <vt:lpstr>GÖRGÜ KURALLARI</vt:lpstr>
      <vt:lpstr>Hukuk kurallarının diğer toplumsal kurallardan farkları</vt:lpstr>
      <vt:lpstr> 2. HUKUKUN KAVRAMI VE UNSURLARI</vt:lpstr>
      <vt:lpstr>HUKUKUN UNSURLARI</vt:lpstr>
      <vt:lpstr>HUKUKUN UNSURLARI</vt:lpstr>
      <vt:lpstr>HUKUKUN UNSURLARI</vt:lpstr>
      <vt:lpstr>HUKUKUN UNSURLARI</vt:lpstr>
      <vt:lpstr>Müeyyidenin türleri</vt:lpstr>
      <vt:lpstr>Müeyyidenin Türleri</vt:lpstr>
      <vt:lpstr>Müeyyidenin Türleri</vt:lpstr>
      <vt:lpstr>Müeyyidenin Türleri</vt:lpstr>
      <vt:lpstr>Müeyyidenin Türleri</vt:lpstr>
      <vt:lpstr>Müeyyidenin Türleri</vt:lpstr>
      <vt:lpstr>Müeyyidenin Türleri</vt:lpstr>
      <vt:lpstr>3. Hukukun Kaynakları</vt:lpstr>
      <vt:lpstr>ASLİ KAYNAKLAR</vt:lpstr>
      <vt:lpstr>1. anayasa</vt:lpstr>
      <vt:lpstr>1. anayasa</vt:lpstr>
      <vt:lpstr>1982 ANAYASASININ ÖZELLİKLERİ</vt:lpstr>
      <vt:lpstr>1982 ANAYASASINDA YAPILAN DEĞİŞİKLİKLER</vt:lpstr>
      <vt:lpstr>1982 ANAYASASINDA YAPILAN DEĞİŞİKLİKLER</vt:lpstr>
      <vt:lpstr>1982 ANAYASASINDA YAPILAN DEĞİŞİKLİKLER</vt:lpstr>
      <vt:lpstr>1982 ANAYASASINDA YAPILAN DEĞİŞİKLİKLER</vt:lpstr>
      <vt:lpstr>1982 ANAYASASINDA YAPILAN DEĞİŞİKLİKLER</vt:lpstr>
      <vt:lpstr>1982 ANAYASASINDA YAPILAN DEĞİŞİKLİKLER</vt:lpstr>
      <vt:lpstr>Anayasanın değiştirilmesi</vt:lpstr>
      <vt:lpstr>2. kanun</vt:lpstr>
      <vt:lpstr>KANUNLARIN YAPILIŞI</vt:lpstr>
      <vt:lpstr>TBMM’NİN YETKİLERİ</vt:lpstr>
      <vt:lpstr>TBMM’NİN YETKİLERİ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HUKUKA GİRİŞ</dc:title>
  <dc:creator>pc</dc:creator>
  <cp:lastModifiedBy>Pelin OZCELIK</cp:lastModifiedBy>
  <cp:revision>111</cp:revision>
  <dcterms:created xsi:type="dcterms:W3CDTF">2018-10-06T20:22:57Z</dcterms:created>
  <dcterms:modified xsi:type="dcterms:W3CDTF">2018-10-09T08:26:13Z</dcterms:modified>
</cp:coreProperties>
</file>