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55" r:id="rId1"/>
  </p:sldMasterIdLst>
  <p:notesMasterIdLst>
    <p:notesMasterId r:id="rId35"/>
  </p:notesMasterIdLst>
  <p:handoutMasterIdLst>
    <p:handoutMasterId r:id="rId36"/>
  </p:handoutMasterIdLst>
  <p:sldIdLst>
    <p:sldId id="325" r:id="rId2"/>
    <p:sldId id="290" r:id="rId3"/>
    <p:sldId id="291" r:id="rId4"/>
    <p:sldId id="308" r:id="rId5"/>
    <p:sldId id="318" r:id="rId6"/>
    <p:sldId id="292" r:id="rId7"/>
    <p:sldId id="293" r:id="rId8"/>
    <p:sldId id="294" r:id="rId9"/>
    <p:sldId id="309" r:id="rId10"/>
    <p:sldId id="295" r:id="rId11"/>
    <p:sldId id="319" r:id="rId12"/>
    <p:sldId id="320" r:id="rId13"/>
    <p:sldId id="321" r:id="rId14"/>
    <p:sldId id="296" r:id="rId15"/>
    <p:sldId id="297" r:id="rId16"/>
    <p:sldId id="326" r:id="rId17"/>
    <p:sldId id="299" r:id="rId18"/>
    <p:sldId id="310" r:id="rId19"/>
    <p:sldId id="300" r:id="rId20"/>
    <p:sldId id="327" r:id="rId21"/>
    <p:sldId id="301" r:id="rId22"/>
    <p:sldId id="303" r:id="rId23"/>
    <p:sldId id="302" r:id="rId24"/>
    <p:sldId id="304" r:id="rId25"/>
    <p:sldId id="312" r:id="rId26"/>
    <p:sldId id="313" r:id="rId27"/>
    <p:sldId id="305" r:id="rId28"/>
    <p:sldId id="287" r:id="rId29"/>
    <p:sldId id="314" r:id="rId30"/>
    <p:sldId id="315" r:id="rId31"/>
    <p:sldId id="316" r:id="rId32"/>
    <p:sldId id="306" r:id="rId33"/>
    <p:sldId id="307" r:id="rId34"/>
  </p:sldIdLst>
  <p:sldSz cx="9144000" cy="6858000" type="screen4x3"/>
  <p:notesSz cx="9144000" cy="6858000"/>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FF00"/>
    <a:srgbClr val="CC0000"/>
    <a:srgbClr val="FFCC00"/>
    <a:srgbClr val="000066"/>
    <a:srgbClr val="663300"/>
    <a:srgbClr val="1C1C1C"/>
    <a:srgbClr val="CC9900"/>
    <a:srgbClr val="007F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661" autoAdjust="0"/>
    <p:restoredTop sz="88082" autoAdjust="0"/>
  </p:normalViewPr>
  <p:slideViewPr>
    <p:cSldViewPr>
      <p:cViewPr varScale="1">
        <p:scale>
          <a:sx n="77" d="100"/>
          <a:sy n="77" d="100"/>
        </p:scale>
        <p:origin x="-259" y="-8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4.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4754" name="Rectangle 2"/>
          <p:cNvSpPr>
            <a:spLocks noGrp="1" noChangeArrowheads="1"/>
          </p:cNvSpPr>
          <p:nvPr>
            <p:ph type="hdr" sz="quarter"/>
          </p:nvPr>
        </p:nvSpPr>
        <p:spPr bwMode="auto">
          <a:xfrm>
            <a:off x="0" y="0"/>
            <a:ext cx="39624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74755" name="Rectangle 3"/>
          <p:cNvSpPr>
            <a:spLocks noGrp="1" noChangeArrowheads="1"/>
          </p:cNvSpPr>
          <p:nvPr>
            <p:ph type="dt" sz="quarter" idx="1"/>
          </p:nvPr>
        </p:nvSpPr>
        <p:spPr bwMode="auto">
          <a:xfrm>
            <a:off x="5181600" y="0"/>
            <a:ext cx="39624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74756" name="Rectangle 4"/>
          <p:cNvSpPr>
            <a:spLocks noGrp="1" noChangeArrowheads="1"/>
          </p:cNvSpPr>
          <p:nvPr>
            <p:ph type="ftr" sz="quarter" idx="2"/>
          </p:nvPr>
        </p:nvSpPr>
        <p:spPr bwMode="auto">
          <a:xfrm>
            <a:off x="0" y="6515100"/>
            <a:ext cx="39624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74757" name="Rectangle 5"/>
          <p:cNvSpPr>
            <a:spLocks noGrp="1" noChangeArrowheads="1"/>
          </p:cNvSpPr>
          <p:nvPr>
            <p:ph type="sldNum" sz="quarter" idx="3"/>
          </p:nvPr>
        </p:nvSpPr>
        <p:spPr bwMode="auto">
          <a:xfrm>
            <a:off x="5181600" y="6515100"/>
            <a:ext cx="39624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pPr>
              <a:defRPr/>
            </a:pPr>
            <a:fld id="{8EC2D640-957F-4A42-8686-3EEEB47E8C49}" type="slidenum">
              <a:rPr lang="en-US"/>
              <a:pPr>
                <a:defRPr/>
              </a:pPr>
              <a:t>‹#›</a:t>
            </a:fld>
            <a:endParaRPr lang="en-US"/>
          </a:p>
        </p:txBody>
      </p:sp>
    </p:spTree>
    <p:extLst>
      <p:ext uri="{BB962C8B-B14F-4D97-AF65-F5344CB8AC3E}">
        <p14:creationId xmlns:p14="http://schemas.microsoft.com/office/powerpoint/2010/main" val="1764596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3730" name="Rectangle 2"/>
          <p:cNvSpPr>
            <a:spLocks noGrp="1" noChangeArrowheads="1"/>
          </p:cNvSpPr>
          <p:nvPr>
            <p:ph type="hdr" sz="quarter"/>
          </p:nvPr>
        </p:nvSpPr>
        <p:spPr bwMode="auto">
          <a:xfrm>
            <a:off x="0" y="0"/>
            <a:ext cx="39624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73731" name="Rectangle 3"/>
          <p:cNvSpPr>
            <a:spLocks noGrp="1" noChangeArrowheads="1"/>
          </p:cNvSpPr>
          <p:nvPr>
            <p:ph type="dt" idx="1"/>
          </p:nvPr>
        </p:nvSpPr>
        <p:spPr bwMode="auto">
          <a:xfrm>
            <a:off x="5181600" y="0"/>
            <a:ext cx="39624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39940" name="Rectangle 4"/>
          <p:cNvSpPr>
            <a:spLocks noGrp="1" noRot="1" noChangeAspect="1" noChangeArrowheads="1" noTextEdit="1"/>
          </p:cNvSpPr>
          <p:nvPr>
            <p:ph type="sldImg" idx="2"/>
          </p:nvPr>
        </p:nvSpPr>
        <p:spPr bwMode="auto">
          <a:xfrm>
            <a:off x="2857500" y="514350"/>
            <a:ext cx="3429000" cy="257175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3733" name="Rectangle 5"/>
          <p:cNvSpPr>
            <a:spLocks noGrp="1" noChangeArrowheads="1"/>
          </p:cNvSpPr>
          <p:nvPr>
            <p:ph type="body" sz="quarter" idx="3"/>
          </p:nvPr>
        </p:nvSpPr>
        <p:spPr bwMode="auto">
          <a:xfrm>
            <a:off x="1219200" y="3257550"/>
            <a:ext cx="6705600" cy="3086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73734" name="Rectangle 6"/>
          <p:cNvSpPr>
            <a:spLocks noGrp="1" noChangeArrowheads="1"/>
          </p:cNvSpPr>
          <p:nvPr>
            <p:ph type="ftr" sz="quarter" idx="4"/>
          </p:nvPr>
        </p:nvSpPr>
        <p:spPr bwMode="auto">
          <a:xfrm>
            <a:off x="0" y="6515100"/>
            <a:ext cx="39624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73735" name="Rectangle 7"/>
          <p:cNvSpPr>
            <a:spLocks noGrp="1" noChangeArrowheads="1"/>
          </p:cNvSpPr>
          <p:nvPr>
            <p:ph type="sldNum" sz="quarter" idx="5"/>
          </p:nvPr>
        </p:nvSpPr>
        <p:spPr bwMode="auto">
          <a:xfrm>
            <a:off x="5181600" y="6515100"/>
            <a:ext cx="39624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pPr>
              <a:defRPr/>
            </a:pPr>
            <a:fld id="{ACE85B7E-2679-45B6-B9D5-4E2603FF89A0}" type="slidenum">
              <a:rPr lang="en-US"/>
              <a:pPr>
                <a:defRPr/>
              </a:pPr>
              <a:t>‹#›</a:t>
            </a:fld>
            <a:endParaRPr lang="en-US"/>
          </a:p>
        </p:txBody>
      </p:sp>
    </p:spTree>
    <p:extLst>
      <p:ext uri="{BB962C8B-B14F-4D97-AF65-F5344CB8AC3E}">
        <p14:creationId xmlns:p14="http://schemas.microsoft.com/office/powerpoint/2010/main" val="27067666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D34BB2F4-0EA5-4A3A-8C18-693B24F3AFE4}" type="slidenum">
              <a:rPr lang="en-US" altLang="en-US" sz="1200" smtClean="0"/>
              <a:pPr/>
              <a:t>2</a:t>
            </a:fld>
            <a:endParaRPr lang="en-US" altLang="en-US" sz="1200"/>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p:spPr>
        <p:txBody>
          <a:bodyPr/>
          <a:lstStyle/>
          <a:p>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p:spPr>
        <p:txBody>
          <a:bodyPr/>
          <a:lstStyle/>
          <a:p>
            <a:r>
              <a:rPr lang="en-US" altLang="en-US" dirty="0"/>
              <a:t>The Fed took the unprecedented step of guaranteeing $30 billion of Bear </a:t>
            </a:r>
            <a:r>
              <a:rPr lang="en-US" altLang="en-US" dirty="0" err="1"/>
              <a:t>Stearn’s</a:t>
            </a:r>
            <a:r>
              <a:rPr lang="en-US" altLang="en-US" dirty="0"/>
              <a:t> illiquid mortgage assets, presumably via TSLF</a:t>
            </a:r>
          </a:p>
        </p:txBody>
      </p:sp>
      <p:sp>
        <p:nvSpPr>
          <p:cNvPr id="51204" name="Slide Number Placeholder 3"/>
          <p:cNvSpPr>
            <a:spLocks noGrp="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D2D6CD71-F3CD-46CE-A620-82C5B9F0A70F}" type="slidenum">
              <a:rPr lang="en-US" altLang="en-US" sz="1200" smtClean="0"/>
              <a:pPr/>
              <a:t>11</a:t>
            </a:fld>
            <a:endParaRPr lang="en-US" altLang="en-US" sz="120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a:ln/>
        </p:spPr>
      </p:sp>
      <p:sp>
        <p:nvSpPr>
          <p:cNvPr id="52227" name="Notes Placeholder 2"/>
          <p:cNvSpPr>
            <a:spLocks noGrp="1"/>
          </p:cNvSpPr>
          <p:nvPr>
            <p:ph type="body" idx="1"/>
          </p:nvPr>
        </p:nvSpPr>
        <p:spPr>
          <a:noFill/>
        </p:spPr>
        <p:txBody>
          <a:bodyPr/>
          <a:lstStyle/>
          <a:p>
            <a:r>
              <a:rPr lang="en-US" altLang="en-US"/>
              <a:t>The AMLF and the CPFF were created because liquidity collapsed in the commercial paper market.  The MMIFF was created to help stem liquidity problems in money market mutual funds that resulted when one fund failed. The TALF was designed to encourage securitization to continue.  Slowdowns in securitization have reduced the amount of credit available to borrowers in certain markets. </a:t>
            </a:r>
          </a:p>
        </p:txBody>
      </p:sp>
      <p:sp>
        <p:nvSpPr>
          <p:cNvPr id="52228" name="Slide Number Placeholder 3"/>
          <p:cNvSpPr>
            <a:spLocks noGrp="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1A75CB0B-E24A-4088-AE44-023A5AC12FE9}" type="slidenum">
              <a:rPr lang="en-US" altLang="en-US" sz="1200" smtClean="0"/>
              <a:pPr/>
              <a:t>12</a:t>
            </a:fld>
            <a:endParaRPr lang="en-US" altLang="en-US" sz="120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ln/>
        </p:spPr>
      </p:sp>
      <p:sp>
        <p:nvSpPr>
          <p:cNvPr id="53251" name="Notes Placeholder 2"/>
          <p:cNvSpPr>
            <a:spLocks noGrp="1"/>
          </p:cNvSpPr>
          <p:nvPr>
            <p:ph type="body" idx="1"/>
          </p:nvPr>
        </p:nvSpPr>
        <p:spPr>
          <a:noFill/>
        </p:spPr>
        <p:txBody>
          <a:bodyPr/>
          <a:lstStyle/>
          <a:p>
            <a:endParaRPr lang="en-US" altLang="en-US"/>
          </a:p>
        </p:txBody>
      </p:sp>
      <p:sp>
        <p:nvSpPr>
          <p:cNvPr id="53252" name="Slide Number Placeholder 3"/>
          <p:cNvSpPr>
            <a:spLocks noGrp="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F1C614A4-D639-42B2-878D-7FCC261173EF}" type="slidenum">
              <a:rPr lang="en-US" altLang="en-US" sz="1200" smtClean="0"/>
              <a:pPr/>
              <a:t>13</a:t>
            </a:fld>
            <a:endParaRPr lang="en-US" altLang="en-US" sz="120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F70021BF-8EEB-4A01-A6EF-1C7553265914}" type="slidenum">
              <a:rPr lang="en-US" altLang="en-US" sz="1200" smtClean="0"/>
              <a:pPr/>
              <a:t>14</a:t>
            </a:fld>
            <a:endParaRPr lang="en-US" altLang="en-US" sz="1200"/>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p:spPr>
        <p:txBody>
          <a:bodyPr/>
          <a:lstStyle/>
          <a:p>
            <a:endParaRPr lang="en-US"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CB01D1A0-A10D-4867-B34C-C1AC7612CCA8}" type="slidenum">
              <a:rPr lang="en-US" altLang="en-US" sz="1200" smtClean="0"/>
              <a:pPr/>
              <a:t>15</a:t>
            </a:fld>
            <a:endParaRPr lang="en-US" altLang="en-US" sz="1200"/>
          </a:p>
        </p:txBody>
      </p:sp>
      <p:sp>
        <p:nvSpPr>
          <p:cNvPr id="55299" name="Rectangle 2"/>
          <p:cNvSpPr>
            <a:spLocks noGrp="1" noRot="1" noChangeAspect="1" noChangeArrowheads="1" noTextEdit="1"/>
          </p:cNvSpPr>
          <p:nvPr>
            <p:ph type="sldImg"/>
          </p:nvPr>
        </p:nvSpPr>
        <p:spPr>
          <a:ln/>
        </p:spPr>
      </p:sp>
      <p:sp>
        <p:nvSpPr>
          <p:cNvPr id="55300" name="Rectangle 3"/>
          <p:cNvSpPr>
            <a:spLocks noGrp="1" noChangeArrowheads="1"/>
          </p:cNvSpPr>
          <p:nvPr>
            <p:ph type="body" idx="1"/>
          </p:nvPr>
        </p:nvSpPr>
        <p:spPr>
          <a:noFill/>
        </p:spPr>
        <p:txBody>
          <a:bodyPr/>
          <a:lstStyle/>
          <a:p>
            <a:r>
              <a:rPr lang="en-US" altLang="en-US" dirty="0"/>
              <a:t>The Fed Wire facilitates trading of bank reserves.</a:t>
            </a:r>
          </a:p>
          <a:p>
            <a:endParaRPr lang="en-US" altLang="en-US" dirty="0"/>
          </a:p>
          <a:p>
            <a:r>
              <a:rPr lang="en-US" altLang="en-US" dirty="0"/>
              <a:t>The Fed/ACH processes debit and credit transactions and direct deposits and direct bill paying functions.  The ACH now processes cross border payments and has recently begun offering same day clearing of certain checks converted to electronic images.</a:t>
            </a:r>
          </a:p>
          <a:p>
            <a:endParaRPr lang="en-US" altLang="en-US" dirty="0"/>
          </a:p>
          <a:p>
            <a:r>
              <a:rPr lang="en-US" altLang="en-US" dirty="0"/>
              <a:t>The Clearing House Interbank Payments System (CHIPS) provides yet another payment mechanism.  CHIPS is a private sector electronic network operated by about 100 U.S. and foreign banks to facilitate correspondent services and international transactions. It is usually used in conjunction with Society for Worldwide Interbank Financial Telecommunication (SWIFT), an international messaging system, that sends instructions for payment terms.  Authorization through SWIFT before money is moved via CHIPS provides a safeguard.</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1C3CE702-3E6C-4D20-B3B5-35EAEBA6DDDB}" type="slidenum">
              <a:rPr lang="en-US" altLang="en-US" sz="1200" smtClean="0"/>
              <a:pPr/>
              <a:t>16</a:t>
            </a:fld>
            <a:endParaRPr lang="en-US" altLang="en-US" sz="1200"/>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p:spPr>
        <p:txBody>
          <a:bodyPr/>
          <a:lstStyle/>
          <a:p>
            <a:endParaRPr lang="en-US"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28C6AF6E-373A-4446-BF7B-06CC97BFAEB4}" type="slidenum">
              <a:rPr lang="en-US" altLang="en-US" sz="1200" smtClean="0"/>
              <a:pPr/>
              <a:t>17</a:t>
            </a:fld>
            <a:endParaRPr lang="en-US" altLang="en-US" sz="1200"/>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p:spPr>
        <p:txBody>
          <a:bodyPr/>
          <a:lstStyle/>
          <a:p>
            <a:endParaRPr lang="en-US"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9304D555-662A-4F1F-A3FA-C761F7662E29}" type="slidenum">
              <a:rPr lang="en-US" altLang="en-US" sz="1200" smtClean="0"/>
              <a:pPr/>
              <a:t>18</a:t>
            </a:fld>
            <a:endParaRPr lang="en-US" altLang="en-US" sz="1200"/>
          </a:p>
        </p:txBody>
      </p:sp>
      <p:sp>
        <p:nvSpPr>
          <p:cNvPr id="60419" name="Rectangle 2"/>
          <p:cNvSpPr>
            <a:spLocks noGrp="1" noRot="1" noChangeAspect="1" noChangeArrowheads="1" noTextEdit="1"/>
          </p:cNvSpPr>
          <p:nvPr>
            <p:ph type="sldImg"/>
          </p:nvPr>
        </p:nvSpPr>
        <p:spPr>
          <a:ln/>
        </p:spPr>
      </p:sp>
      <p:sp>
        <p:nvSpPr>
          <p:cNvPr id="60420" name="Rectangle 3"/>
          <p:cNvSpPr>
            <a:spLocks noGrp="1" noChangeArrowheads="1"/>
          </p:cNvSpPr>
          <p:nvPr>
            <p:ph type="body" idx="1"/>
          </p:nvPr>
        </p:nvSpPr>
        <p:spPr>
          <a:noFill/>
        </p:spPr>
        <p:txBody>
          <a:bodyPr/>
          <a:lstStyle/>
          <a:p>
            <a:endParaRPr lang="en-US"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341926D5-7E7D-4515-82D1-725D1D1C2EE0}" type="slidenum">
              <a:rPr lang="en-US" altLang="en-US" sz="1200" smtClean="0"/>
              <a:pPr/>
              <a:t>19</a:t>
            </a:fld>
            <a:endParaRPr lang="en-US" altLang="en-US" sz="1200"/>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p:spPr>
        <p:txBody>
          <a:bodyPr/>
          <a:lstStyle/>
          <a:p>
            <a:endParaRPr lang="en-US"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341926D5-7E7D-4515-82D1-725D1D1C2EE0}" type="slidenum">
              <a:rPr lang="en-US" altLang="en-US" sz="1200" smtClean="0"/>
              <a:pPr/>
              <a:t>20</a:t>
            </a:fld>
            <a:endParaRPr lang="en-US" altLang="en-US" sz="1200"/>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33949479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3967717E-E1FF-4EB9-A860-ABC8280E7477}" type="slidenum">
              <a:rPr lang="en-US" altLang="en-US" sz="1200" smtClean="0"/>
              <a:pPr/>
              <a:t>3</a:t>
            </a:fld>
            <a:endParaRPr lang="en-US" altLang="en-US" sz="1200"/>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p:spPr>
        <p:txBody>
          <a:bodyPr/>
          <a:lstStyle/>
          <a:p>
            <a:endParaRPr lang="en-US"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B07BEEE2-977C-4707-9D4D-0A597AA523A4}" type="slidenum">
              <a:rPr lang="en-US" altLang="en-US" sz="1200" smtClean="0"/>
              <a:pPr/>
              <a:t>21</a:t>
            </a:fld>
            <a:endParaRPr lang="en-US" altLang="en-US" sz="1200"/>
          </a:p>
        </p:txBody>
      </p:sp>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p:spPr>
        <p:txBody>
          <a:bodyPr/>
          <a:lstStyle/>
          <a:p>
            <a:endParaRPr lang="en-US"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11595862-283D-4C92-A461-53ECF0231FCB}" type="slidenum">
              <a:rPr lang="en-US" altLang="en-US" sz="1200" smtClean="0"/>
              <a:pPr/>
              <a:t>22</a:t>
            </a:fld>
            <a:endParaRPr lang="en-US" altLang="en-US" sz="1200"/>
          </a:p>
        </p:txBody>
      </p:sp>
      <p:sp>
        <p:nvSpPr>
          <p:cNvPr id="63491" name="Rectangle 2"/>
          <p:cNvSpPr>
            <a:spLocks noGrp="1" noRot="1" noChangeAspect="1" noChangeArrowheads="1" noTextEdit="1"/>
          </p:cNvSpPr>
          <p:nvPr>
            <p:ph type="sldImg"/>
          </p:nvPr>
        </p:nvSpPr>
        <p:spPr>
          <a:ln/>
        </p:spPr>
      </p:sp>
      <p:sp>
        <p:nvSpPr>
          <p:cNvPr id="63492" name="Rectangle 3"/>
          <p:cNvSpPr>
            <a:spLocks noGrp="1" noChangeArrowheads="1"/>
          </p:cNvSpPr>
          <p:nvPr>
            <p:ph type="body" idx="1"/>
          </p:nvPr>
        </p:nvSpPr>
        <p:spPr>
          <a:noFill/>
        </p:spPr>
        <p:txBody>
          <a:bodyPr/>
          <a:lstStyle/>
          <a:p>
            <a:endParaRPr lang="en-US"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BD8C3323-BBC6-4E01-BE1A-7166784503BF}" type="slidenum">
              <a:rPr lang="en-US" altLang="en-US" sz="1200" smtClean="0"/>
              <a:pPr/>
              <a:t>23</a:t>
            </a:fld>
            <a:endParaRPr lang="en-US" altLang="en-US" sz="1200"/>
          </a:p>
        </p:txBody>
      </p:sp>
      <p:sp>
        <p:nvSpPr>
          <p:cNvPr id="64515" name="Rectangle 2"/>
          <p:cNvSpPr>
            <a:spLocks noGrp="1" noRot="1" noChangeAspect="1" noChangeArrowheads="1" noTextEdit="1"/>
          </p:cNvSpPr>
          <p:nvPr>
            <p:ph type="sldImg"/>
          </p:nvPr>
        </p:nvSpPr>
        <p:spPr>
          <a:ln/>
        </p:spPr>
      </p:sp>
      <p:sp>
        <p:nvSpPr>
          <p:cNvPr id="64516" name="Rectangle 3"/>
          <p:cNvSpPr>
            <a:spLocks noGrp="1" noChangeArrowheads="1"/>
          </p:cNvSpPr>
          <p:nvPr>
            <p:ph type="body" idx="1"/>
          </p:nvPr>
        </p:nvSpPr>
        <p:spPr>
          <a:noFill/>
        </p:spPr>
        <p:txBody>
          <a:bodyPr/>
          <a:lstStyle/>
          <a:p>
            <a:r>
              <a:rPr lang="en-US" altLang="en-US" dirty="0"/>
              <a:t>The Fed did reduce the discount rate during the financial crisis and broadened access to more institutions.</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7B5D3230-62B3-411A-833F-65B0DDC5C5DE}" type="slidenum">
              <a:rPr lang="en-US" altLang="en-US" sz="1200" smtClean="0"/>
              <a:pPr/>
              <a:t>24</a:t>
            </a:fld>
            <a:endParaRPr lang="en-US" altLang="en-US" sz="1200"/>
          </a:p>
        </p:txBody>
      </p:sp>
      <p:sp>
        <p:nvSpPr>
          <p:cNvPr id="65539" name="Rectangle 2"/>
          <p:cNvSpPr>
            <a:spLocks noGrp="1" noRot="1" noChangeAspect="1" noChangeArrowheads="1" noTextEdit="1"/>
          </p:cNvSpPr>
          <p:nvPr>
            <p:ph type="sldImg"/>
          </p:nvPr>
        </p:nvSpPr>
        <p:spPr>
          <a:ln/>
        </p:spPr>
      </p:sp>
      <p:sp>
        <p:nvSpPr>
          <p:cNvPr id="65540" name="Rectangle 3"/>
          <p:cNvSpPr>
            <a:spLocks noGrp="1" noChangeArrowheads="1"/>
          </p:cNvSpPr>
          <p:nvPr>
            <p:ph type="body" idx="1"/>
          </p:nvPr>
        </p:nvSpPr>
        <p:spPr>
          <a:noFill/>
        </p:spPr>
        <p:txBody>
          <a:bodyPr/>
          <a:lstStyle/>
          <a:p>
            <a:endParaRPr lang="en-US"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E81EEFC6-2AF5-4BE2-96AD-AD4B2DFCC0E5}" type="slidenum">
              <a:rPr lang="en-US" altLang="en-US" sz="1200" smtClean="0"/>
              <a:pPr/>
              <a:t>25</a:t>
            </a:fld>
            <a:endParaRPr lang="en-US" altLang="en-US" sz="1200"/>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p:spPr>
        <p:txBody>
          <a:bodyPr/>
          <a:lstStyle/>
          <a:p>
            <a:endParaRPr lang="en-US"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26E79C95-D86D-423D-9BF8-E9AD26912082}" type="slidenum">
              <a:rPr lang="en-US" altLang="en-US" sz="1200" smtClean="0"/>
              <a:pPr/>
              <a:t>26</a:t>
            </a:fld>
            <a:endParaRPr lang="en-US" altLang="en-US" sz="1200"/>
          </a:p>
        </p:txBody>
      </p:sp>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p:spPr>
        <p:txBody>
          <a:bodyPr/>
          <a:lstStyle/>
          <a:p>
            <a:r>
              <a:rPr lang="en-US" altLang="en-US" dirty="0"/>
              <a:t>This assumes no drains. </a:t>
            </a:r>
          </a:p>
          <a:p>
            <a:endParaRPr lang="en-US" altLang="en-US" dirty="0"/>
          </a:p>
          <a:p>
            <a:r>
              <a:rPr lang="en-US" altLang="en-US" dirty="0"/>
              <a:t>The amount of drains is not very predictable.  For instance, decreases in reserve requirements cannot be guaranteed to lead to increases in the money available for lending if banks choose to hold higher amounts of excess reserves at the Fed (as they did in the early 1990s and again in 2008.)  Changes in the reserve requirement are rarely used as a monetary policy tool.  This is perhaps because it is difficult to predict the effect of changes in the reserve ratio on the money supply.  Changing the ratio frequently would likely impose additional costs on the banking system which attempts to manage and minimize its excess reserves.</a:t>
            </a: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071EE10F-E250-4298-A346-4F39309AC072}" type="slidenum">
              <a:rPr lang="en-US" altLang="en-US" sz="1200" smtClean="0"/>
              <a:pPr/>
              <a:t>27</a:t>
            </a:fld>
            <a:endParaRPr lang="en-US" altLang="en-US" sz="1200"/>
          </a:p>
        </p:txBody>
      </p:sp>
      <p:sp>
        <p:nvSpPr>
          <p:cNvPr id="68611" name="Rectangle 2"/>
          <p:cNvSpPr>
            <a:spLocks noGrp="1" noRot="1" noChangeAspect="1" noChangeArrowheads="1" noTextEdit="1"/>
          </p:cNvSpPr>
          <p:nvPr>
            <p:ph type="sldImg"/>
          </p:nvPr>
        </p:nvSpPr>
        <p:spPr>
          <a:ln/>
        </p:spPr>
      </p:sp>
      <p:sp>
        <p:nvSpPr>
          <p:cNvPr id="68612" name="Rectangle 3"/>
          <p:cNvSpPr>
            <a:spLocks noGrp="1" noChangeArrowheads="1"/>
          </p:cNvSpPr>
          <p:nvPr>
            <p:ph type="body" idx="1"/>
          </p:nvPr>
        </p:nvSpPr>
        <p:spPr>
          <a:noFill/>
        </p:spPr>
        <p:txBody>
          <a:bodyPr/>
          <a:lstStyle/>
          <a:p>
            <a:endParaRPr lang="en-US" alt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6AE07FC1-482A-4341-B39A-B9EE7F317161}" type="slidenum">
              <a:rPr lang="en-US" altLang="en-US" sz="1200" smtClean="0"/>
              <a:pPr/>
              <a:t>28</a:t>
            </a:fld>
            <a:endParaRPr lang="en-US" altLang="en-US" sz="1200"/>
          </a:p>
        </p:txBody>
      </p:sp>
      <p:sp>
        <p:nvSpPr>
          <p:cNvPr id="69635" name="Rectangle 2"/>
          <p:cNvSpPr>
            <a:spLocks noGrp="1" noRot="1" noChangeAspect="1" noChangeArrowheads="1" noTextEdit="1"/>
          </p:cNvSpPr>
          <p:nvPr>
            <p:ph type="sldImg"/>
          </p:nvPr>
        </p:nvSpPr>
        <p:spPr>
          <a:ln/>
        </p:spPr>
      </p:sp>
      <p:sp>
        <p:nvSpPr>
          <p:cNvPr id="69636" name="Rectangle 3"/>
          <p:cNvSpPr>
            <a:spLocks noGrp="1" noChangeArrowheads="1"/>
          </p:cNvSpPr>
          <p:nvPr>
            <p:ph type="body" idx="1"/>
          </p:nvPr>
        </p:nvSpPr>
        <p:spPr>
          <a:noFill/>
        </p:spPr>
        <p:txBody>
          <a:bodyPr/>
          <a:lstStyle/>
          <a:p>
            <a:r>
              <a:rPr lang="en-US" altLang="en-US" dirty="0"/>
              <a:t>Some economists believe that the Federal Reserve should announce a target inflation rate and limit monetary policy changes to hitting this target.  Others believe the Fed should employ a different type of monetary policy rule where the rate of money supply growth is tied inflexibly to the economic growth rate.  Most economists however believe that there are enough shocks to the system that require more intervention by the Federal Reserve than a rule or inflexible target would allow.</a:t>
            </a: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B91BAC15-968C-4F25-99A6-976B1FA38B0D}" type="slidenum">
              <a:rPr lang="en-US" altLang="en-US" sz="1200" smtClean="0"/>
              <a:pPr/>
              <a:t>32</a:t>
            </a:fld>
            <a:endParaRPr lang="en-US" altLang="en-US" sz="1200"/>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p:spPr>
        <p:txBody>
          <a:bodyPr/>
          <a:lstStyle/>
          <a:p>
            <a:endParaRPr lang="en-US" alt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ABBF4264-4BB2-4654-9F15-D2B5B72A6B79}" type="slidenum">
              <a:rPr lang="en-US" altLang="en-US" sz="1200" smtClean="0"/>
              <a:pPr/>
              <a:t>33</a:t>
            </a:fld>
            <a:endParaRPr lang="en-US" altLang="en-US" sz="1200"/>
          </a:p>
        </p:txBody>
      </p:sp>
      <p:sp>
        <p:nvSpPr>
          <p:cNvPr id="71683" name="Rectangle 2"/>
          <p:cNvSpPr>
            <a:spLocks noGrp="1" noRot="1" noChangeAspect="1" noChangeArrowheads="1" noTextEdit="1"/>
          </p:cNvSpPr>
          <p:nvPr>
            <p:ph type="sldImg"/>
          </p:nvPr>
        </p:nvSpPr>
        <p:spPr>
          <a:ln/>
        </p:spPr>
      </p:sp>
      <p:sp>
        <p:nvSpPr>
          <p:cNvPr id="71684" name="Rectangle 3"/>
          <p:cNvSpPr>
            <a:spLocks noGrp="1" noChangeArrowheads="1"/>
          </p:cNvSpPr>
          <p:nvPr>
            <p:ph type="body" idx="1"/>
          </p:nvPr>
        </p:nvSpPr>
        <p:spPr>
          <a:noFill/>
        </p:spPr>
        <p:txBody>
          <a:bodyPr/>
          <a:lstStyle/>
          <a:p>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8878E59A-DD17-4B89-932E-4AB2040EC5C1}" type="slidenum">
              <a:rPr lang="en-US" altLang="en-US" sz="1200" smtClean="0"/>
              <a:pPr/>
              <a:t>4</a:t>
            </a:fld>
            <a:endParaRPr lang="en-US" altLang="en-US" sz="1200"/>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p:spPr>
        <p:txBody>
          <a:bodyPr/>
          <a:lstStyle/>
          <a:p>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0826D4ED-F665-4EC8-804B-87766AD44F50}" type="slidenum">
              <a:rPr lang="en-US" altLang="en-US" sz="1200" smtClean="0"/>
              <a:pPr/>
              <a:t>5</a:t>
            </a:fld>
            <a:endParaRPr lang="en-US" altLang="en-US" sz="1200"/>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p:spPr>
        <p:txBody>
          <a:bodyPr/>
          <a:lstStyle/>
          <a:p>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9444FA78-2688-4169-9F01-7314F90C6020}" type="slidenum">
              <a:rPr lang="en-US" altLang="en-US" sz="1200" smtClean="0"/>
              <a:pPr/>
              <a:t>6</a:t>
            </a:fld>
            <a:endParaRPr lang="en-US" altLang="en-US" sz="1200"/>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p:spPr>
        <p:txBody>
          <a:bodyPr/>
          <a:lstStyle/>
          <a:p>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43DA3B95-A719-427A-8C38-D0B4AAE29382}" type="slidenum">
              <a:rPr lang="en-US" altLang="en-US" sz="1200" smtClean="0"/>
              <a:pPr/>
              <a:t>7</a:t>
            </a:fld>
            <a:endParaRPr lang="en-US" altLang="en-US" sz="1200"/>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p:spPr>
        <p:txBody>
          <a:bodyPr/>
          <a:lstStyle/>
          <a:p>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CB33B9AA-AC60-4A44-933A-10781E311F00}" type="slidenum">
              <a:rPr lang="en-US" altLang="en-US" sz="1200" smtClean="0"/>
              <a:pPr/>
              <a:t>8</a:t>
            </a:fld>
            <a:endParaRPr lang="en-US" altLang="en-US" sz="1200"/>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p:spPr>
        <p:txBody>
          <a:bodyPr/>
          <a:lstStyle/>
          <a:p>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03FE696E-F9C4-4CE2-AEB9-EFAA0D2E5093}" type="slidenum">
              <a:rPr lang="en-US" altLang="en-US" sz="1200" smtClean="0"/>
              <a:pPr/>
              <a:t>9</a:t>
            </a:fld>
            <a:endParaRPr lang="en-US" altLang="en-US" sz="1200"/>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p:spPr>
        <p:txBody>
          <a:bodyPr/>
          <a:lstStyle/>
          <a:p>
            <a:r>
              <a:rPr lang="en-US" altLang="en-US" dirty="0"/>
              <a:t>There can be tradeoffs between these goals.  The Fed must balance expansive monetary policy that tends to generate growth and higher employment against inflationary pressures in the economy.   When unemployment is high the Fed’s attempt to stimulate the economy to generate additional jobs may result in inflation.  </a:t>
            </a:r>
          </a:p>
          <a:p>
            <a:endParaRPr lang="en-US" altLang="en-US" dirty="0"/>
          </a:p>
          <a:p>
            <a:r>
              <a:rPr lang="en-US" altLang="en-US" dirty="0"/>
              <a:t>There are also tradeoffs in U.S. monetary policy and the value of the dollar.  A simulative U.S. policy may cause the dollar to drop, particularly if U.S. growth remains slow.  </a:t>
            </a:r>
          </a:p>
          <a:p>
            <a:endParaRPr lang="en-US" altLang="en-US" dirty="0"/>
          </a:p>
          <a:p>
            <a:r>
              <a:rPr lang="en-US" altLang="en-US" dirty="0"/>
              <a:t>If the Fed keeps U.S. inflation below the rest of the world then the U.S. dollar will tend to strengthen, all else equal, and with a strong dollar U.S. imports are likely to exceed U.S. exports, leading to a trade deficit.  This is why international monetary policy cooperation is needed and the Group of 20 meets periodically to coordinate policies.</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2DB510D8-5FD6-4AF2-8B49-C9AE211BDE09}" type="slidenum">
              <a:rPr lang="en-US" altLang="en-US" sz="1200" smtClean="0"/>
              <a:pPr/>
              <a:t>10</a:t>
            </a:fld>
            <a:endParaRPr lang="en-US" altLang="en-US" sz="1200"/>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nvGrpSpPr>
          <p:cNvPr id="5" name="Group 8"/>
          <p:cNvGrpSpPr>
            <a:grpSpLocks/>
          </p:cNvGrpSpPr>
          <p:nvPr/>
        </p:nvGrpSpPr>
        <p:grpSpPr bwMode="auto">
          <a:xfrm>
            <a:off x="7493000" y="2992438"/>
            <a:ext cx="1338263" cy="2189162"/>
            <a:chOff x="4704" y="1885"/>
            <a:chExt cx="843" cy="1379"/>
          </a:xfrm>
        </p:grpSpPr>
        <p:sp>
          <p:nvSpPr>
            <p:cNvPr id="6" name="Oval 9"/>
            <p:cNvSpPr>
              <a:spLocks noChangeArrowheads="1"/>
            </p:cNvSpPr>
            <p:nvPr/>
          </p:nvSpPr>
          <p:spPr bwMode="auto">
            <a:xfrm>
              <a:off x="4704" y="1885"/>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7" name="Oval 10"/>
            <p:cNvSpPr>
              <a:spLocks noChangeArrowheads="1"/>
            </p:cNvSpPr>
            <p:nvPr/>
          </p:nvSpPr>
          <p:spPr bwMode="auto">
            <a:xfrm>
              <a:off x="4883" y="1885"/>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8" name="Oval 11"/>
            <p:cNvSpPr>
              <a:spLocks noChangeArrowheads="1"/>
            </p:cNvSpPr>
            <p:nvPr/>
          </p:nvSpPr>
          <p:spPr bwMode="auto">
            <a:xfrm>
              <a:off x="5062" y="1885"/>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9" name="Oval 12"/>
            <p:cNvSpPr>
              <a:spLocks noChangeArrowheads="1"/>
            </p:cNvSpPr>
            <p:nvPr/>
          </p:nvSpPr>
          <p:spPr bwMode="auto">
            <a:xfrm>
              <a:off x="4704" y="2064"/>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 name="Oval 13"/>
            <p:cNvSpPr>
              <a:spLocks noChangeArrowheads="1"/>
            </p:cNvSpPr>
            <p:nvPr/>
          </p:nvSpPr>
          <p:spPr bwMode="auto">
            <a:xfrm>
              <a:off x="4883" y="2064"/>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1" name="Oval 14"/>
            <p:cNvSpPr>
              <a:spLocks noChangeArrowheads="1"/>
            </p:cNvSpPr>
            <p:nvPr/>
          </p:nvSpPr>
          <p:spPr bwMode="auto">
            <a:xfrm>
              <a:off x="5062" y="2064"/>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2" name="Oval 15"/>
            <p:cNvSpPr>
              <a:spLocks noChangeArrowheads="1"/>
            </p:cNvSpPr>
            <p:nvPr/>
          </p:nvSpPr>
          <p:spPr bwMode="auto">
            <a:xfrm>
              <a:off x="5241" y="2064"/>
              <a:ext cx="127" cy="127"/>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3" name="Oval 16"/>
            <p:cNvSpPr>
              <a:spLocks noChangeArrowheads="1"/>
            </p:cNvSpPr>
            <p:nvPr/>
          </p:nvSpPr>
          <p:spPr bwMode="auto">
            <a:xfrm>
              <a:off x="4704" y="2243"/>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4" name="Oval 17"/>
            <p:cNvSpPr>
              <a:spLocks noChangeArrowheads="1"/>
            </p:cNvSpPr>
            <p:nvPr/>
          </p:nvSpPr>
          <p:spPr bwMode="auto">
            <a:xfrm>
              <a:off x="4883" y="2243"/>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5" name="Oval 18"/>
            <p:cNvSpPr>
              <a:spLocks noChangeArrowheads="1"/>
            </p:cNvSpPr>
            <p:nvPr/>
          </p:nvSpPr>
          <p:spPr bwMode="auto">
            <a:xfrm>
              <a:off x="5062" y="2243"/>
              <a:ext cx="127" cy="127"/>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6" name="Oval 19"/>
            <p:cNvSpPr>
              <a:spLocks noChangeArrowheads="1"/>
            </p:cNvSpPr>
            <p:nvPr/>
          </p:nvSpPr>
          <p:spPr bwMode="auto">
            <a:xfrm>
              <a:off x="5241" y="2243"/>
              <a:ext cx="127" cy="127"/>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7" name="Oval 20"/>
            <p:cNvSpPr>
              <a:spLocks noChangeArrowheads="1"/>
            </p:cNvSpPr>
            <p:nvPr/>
          </p:nvSpPr>
          <p:spPr bwMode="auto">
            <a:xfrm>
              <a:off x="5420" y="2243"/>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8" name="Oval 21"/>
            <p:cNvSpPr>
              <a:spLocks noChangeArrowheads="1"/>
            </p:cNvSpPr>
            <p:nvPr/>
          </p:nvSpPr>
          <p:spPr bwMode="auto">
            <a:xfrm>
              <a:off x="4704" y="2421"/>
              <a:ext cx="127" cy="128"/>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9" name="Oval 22"/>
            <p:cNvSpPr>
              <a:spLocks noChangeArrowheads="1"/>
            </p:cNvSpPr>
            <p:nvPr/>
          </p:nvSpPr>
          <p:spPr bwMode="auto">
            <a:xfrm>
              <a:off x="4883" y="2421"/>
              <a:ext cx="127" cy="128"/>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0" name="Oval 23"/>
            <p:cNvSpPr>
              <a:spLocks noChangeArrowheads="1"/>
            </p:cNvSpPr>
            <p:nvPr/>
          </p:nvSpPr>
          <p:spPr bwMode="auto">
            <a:xfrm>
              <a:off x="5062" y="2421"/>
              <a:ext cx="127" cy="128"/>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1" name="Oval 24"/>
            <p:cNvSpPr>
              <a:spLocks noChangeArrowheads="1"/>
            </p:cNvSpPr>
            <p:nvPr/>
          </p:nvSpPr>
          <p:spPr bwMode="auto">
            <a:xfrm>
              <a:off x="5241" y="2421"/>
              <a:ext cx="127" cy="128"/>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2" name="Oval 25"/>
            <p:cNvSpPr>
              <a:spLocks noChangeArrowheads="1"/>
            </p:cNvSpPr>
            <p:nvPr/>
          </p:nvSpPr>
          <p:spPr bwMode="auto">
            <a:xfrm>
              <a:off x="4704" y="2600"/>
              <a:ext cx="127" cy="128"/>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3" name="Oval 26"/>
            <p:cNvSpPr>
              <a:spLocks noChangeArrowheads="1"/>
            </p:cNvSpPr>
            <p:nvPr/>
          </p:nvSpPr>
          <p:spPr bwMode="auto">
            <a:xfrm>
              <a:off x="4883" y="2600"/>
              <a:ext cx="127" cy="128"/>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4" name="Oval 27"/>
            <p:cNvSpPr>
              <a:spLocks noChangeArrowheads="1"/>
            </p:cNvSpPr>
            <p:nvPr/>
          </p:nvSpPr>
          <p:spPr bwMode="auto">
            <a:xfrm>
              <a:off x="5062" y="2600"/>
              <a:ext cx="127" cy="128"/>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5" name="Oval 28"/>
            <p:cNvSpPr>
              <a:spLocks noChangeArrowheads="1"/>
            </p:cNvSpPr>
            <p:nvPr/>
          </p:nvSpPr>
          <p:spPr bwMode="auto">
            <a:xfrm>
              <a:off x="5241" y="2600"/>
              <a:ext cx="127" cy="128"/>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6" name="Oval 29"/>
            <p:cNvSpPr>
              <a:spLocks noChangeArrowheads="1"/>
            </p:cNvSpPr>
            <p:nvPr/>
          </p:nvSpPr>
          <p:spPr bwMode="auto">
            <a:xfrm>
              <a:off x="5420" y="2600"/>
              <a:ext cx="127" cy="128"/>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7" name="Oval 30"/>
            <p:cNvSpPr>
              <a:spLocks noChangeArrowheads="1"/>
            </p:cNvSpPr>
            <p:nvPr/>
          </p:nvSpPr>
          <p:spPr bwMode="auto">
            <a:xfrm>
              <a:off x="4704" y="2779"/>
              <a:ext cx="127" cy="127"/>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8" name="Oval 31"/>
            <p:cNvSpPr>
              <a:spLocks noChangeArrowheads="1"/>
            </p:cNvSpPr>
            <p:nvPr/>
          </p:nvSpPr>
          <p:spPr bwMode="auto">
            <a:xfrm>
              <a:off x="4883" y="2779"/>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9" name="Oval 32"/>
            <p:cNvSpPr>
              <a:spLocks noChangeArrowheads="1"/>
            </p:cNvSpPr>
            <p:nvPr/>
          </p:nvSpPr>
          <p:spPr bwMode="auto">
            <a:xfrm>
              <a:off x="5062" y="2779"/>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30" name="Oval 33"/>
            <p:cNvSpPr>
              <a:spLocks noChangeArrowheads="1"/>
            </p:cNvSpPr>
            <p:nvPr/>
          </p:nvSpPr>
          <p:spPr bwMode="auto">
            <a:xfrm>
              <a:off x="5241" y="2779"/>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31" name="Oval 34"/>
            <p:cNvSpPr>
              <a:spLocks noChangeArrowheads="1"/>
            </p:cNvSpPr>
            <p:nvPr/>
          </p:nvSpPr>
          <p:spPr bwMode="auto">
            <a:xfrm>
              <a:off x="4704" y="2958"/>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32" name="Oval 35"/>
            <p:cNvSpPr>
              <a:spLocks noChangeArrowheads="1"/>
            </p:cNvSpPr>
            <p:nvPr/>
          </p:nvSpPr>
          <p:spPr bwMode="auto">
            <a:xfrm>
              <a:off x="4883" y="2958"/>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33" name="Oval 36"/>
            <p:cNvSpPr>
              <a:spLocks noChangeArrowheads="1"/>
            </p:cNvSpPr>
            <p:nvPr/>
          </p:nvSpPr>
          <p:spPr bwMode="auto">
            <a:xfrm>
              <a:off x="5062" y="2958"/>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34" name="Oval 37"/>
            <p:cNvSpPr>
              <a:spLocks noChangeArrowheads="1"/>
            </p:cNvSpPr>
            <p:nvPr/>
          </p:nvSpPr>
          <p:spPr bwMode="auto">
            <a:xfrm>
              <a:off x="5241" y="2958"/>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35" name="Oval 38"/>
            <p:cNvSpPr>
              <a:spLocks noChangeArrowheads="1"/>
            </p:cNvSpPr>
            <p:nvPr/>
          </p:nvSpPr>
          <p:spPr bwMode="auto">
            <a:xfrm>
              <a:off x="4883" y="3137"/>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36" name="Oval 39"/>
            <p:cNvSpPr>
              <a:spLocks noChangeArrowheads="1"/>
            </p:cNvSpPr>
            <p:nvPr/>
          </p:nvSpPr>
          <p:spPr bwMode="auto">
            <a:xfrm>
              <a:off x="5241" y="3137"/>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8" name="Text Box 48"/>
          <p:cNvSpPr txBox="1">
            <a:spLocks noChangeArrowheads="1"/>
          </p:cNvSpPr>
          <p:nvPr userDrawn="1"/>
        </p:nvSpPr>
        <p:spPr bwMode="auto">
          <a:xfrm>
            <a:off x="8911915" y="6627912"/>
            <a:ext cx="32060"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eaLnBrk="1" hangingPunct="1">
              <a:defRPr/>
            </a:pPr>
            <a:r>
              <a:rPr lang="en-US" sz="1000" b="1" i="1" dirty="0">
                <a:latin typeface="Book Antiqua" pitchFamily="18" charset="0"/>
              </a:rPr>
              <a:t>.</a:t>
            </a:r>
          </a:p>
        </p:txBody>
      </p:sp>
      <p:sp>
        <p:nvSpPr>
          <p:cNvPr id="77827" name="Rectangle 3"/>
          <p:cNvSpPr>
            <a:spLocks noGrp="1" noChangeArrowheads="1"/>
          </p:cNvSpPr>
          <p:nvPr>
            <p:ph type="ctrTitle"/>
          </p:nvPr>
        </p:nvSpPr>
        <p:spPr>
          <a:xfrm>
            <a:off x="315913" y="466725"/>
            <a:ext cx="6781800" cy="2133600"/>
          </a:xfrm>
        </p:spPr>
        <p:txBody>
          <a:bodyPr/>
          <a:lstStyle>
            <a:lvl1pPr algn="r">
              <a:defRPr sz="4800"/>
            </a:lvl1pPr>
          </a:lstStyle>
          <a:p>
            <a:pPr lvl="0"/>
            <a:r>
              <a:rPr lang="en-US" altLang="en-US" noProof="0"/>
              <a:t>Click to edit Master title style</a:t>
            </a:r>
          </a:p>
        </p:txBody>
      </p:sp>
      <p:sp>
        <p:nvSpPr>
          <p:cNvPr id="77828"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pPr lvl="0"/>
            <a:r>
              <a:rPr lang="en-US" altLang="en-US" noProof="0"/>
              <a:t>Click to edit Master subtitle style</a:t>
            </a:r>
          </a:p>
        </p:txBody>
      </p:sp>
      <p:sp>
        <p:nvSpPr>
          <p:cNvPr id="39" name="Rectangle 5"/>
          <p:cNvSpPr>
            <a:spLocks noGrp="1" noChangeArrowheads="1"/>
          </p:cNvSpPr>
          <p:nvPr>
            <p:ph type="dt" sz="half" idx="10"/>
          </p:nvPr>
        </p:nvSpPr>
        <p:spPr/>
        <p:txBody>
          <a:bodyPr/>
          <a:lstStyle>
            <a:lvl1pPr>
              <a:defRPr/>
            </a:lvl1pPr>
          </a:lstStyle>
          <a:p>
            <a:pPr>
              <a:defRPr/>
            </a:pPr>
            <a:fld id="{E6009FD6-144B-4B5B-AFCF-5A004E352370}" type="datetime1">
              <a:rPr lang="en-US" smtClean="0"/>
              <a:t>2/23/2018</a:t>
            </a:fld>
            <a:endParaRPr lang="en-US" altLang="en-US"/>
          </a:p>
        </p:txBody>
      </p:sp>
    </p:spTree>
    <p:extLst>
      <p:ext uri="{BB962C8B-B14F-4D97-AF65-F5344CB8AC3E}">
        <p14:creationId xmlns:p14="http://schemas.microsoft.com/office/powerpoint/2010/main" val="19547864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ln/>
        </p:spPr>
        <p:txBody>
          <a:bodyPr/>
          <a:lstStyle>
            <a:lvl1pPr>
              <a:defRPr/>
            </a:lvl1pPr>
          </a:lstStyle>
          <a:p>
            <a:pPr>
              <a:defRPr/>
            </a:pPr>
            <a:fld id="{6F7850BE-A42E-4500-B2BA-DE6100B23C18}" type="datetime1">
              <a:rPr lang="en-US" smtClean="0"/>
              <a:t>2/23/2018</a:t>
            </a:fld>
            <a:endParaRPr lang="en-US" altLang="en-US"/>
          </a:p>
        </p:txBody>
      </p:sp>
      <p:sp>
        <p:nvSpPr>
          <p:cNvPr id="5" name="Rectangle 6"/>
          <p:cNvSpPr>
            <a:spLocks noGrp="1" noChangeArrowheads="1"/>
          </p:cNvSpPr>
          <p:nvPr>
            <p:ph type="ftr" sz="quarter" idx="11"/>
          </p:nvPr>
        </p:nvSpPr>
        <p:spPr>
          <a:ln/>
        </p:spPr>
        <p:txBody>
          <a:bodyPr/>
          <a:lstStyle>
            <a:lvl1pPr>
              <a:defRPr/>
            </a:lvl1pPr>
          </a:lstStyle>
          <a:p>
            <a:pPr>
              <a:defRPr/>
            </a:pPr>
            <a:r>
              <a:rPr lang="en-US" altLang="en-US"/>
              <a:t>© 2019 McGraw-Hill Education. All rights reserved. Authorized only for instructor use in the classroom. No reproduction or further distribution permitted without the prior written consent of McGraw-Hill Education.</a:t>
            </a:r>
          </a:p>
        </p:txBody>
      </p:sp>
      <p:sp>
        <p:nvSpPr>
          <p:cNvPr id="6" name="Rectangle 7"/>
          <p:cNvSpPr>
            <a:spLocks noGrp="1" noChangeArrowheads="1"/>
          </p:cNvSpPr>
          <p:nvPr>
            <p:ph type="sldNum" sz="quarter" idx="12"/>
          </p:nvPr>
        </p:nvSpPr>
        <p:spPr>
          <a:ln/>
        </p:spPr>
        <p:txBody>
          <a:bodyPr/>
          <a:lstStyle>
            <a:lvl1pPr>
              <a:defRPr/>
            </a:lvl1pPr>
          </a:lstStyle>
          <a:p>
            <a:pPr>
              <a:defRPr/>
            </a:pPr>
            <a:r>
              <a:rPr lang="en-US" altLang="en-US"/>
              <a:t>1-</a:t>
            </a:r>
            <a:fld id="{BE91CF66-5735-4E9F-9D97-EAB8E05513D7}" type="slidenum">
              <a:rPr lang="en-US" altLang="en-US"/>
              <a:pPr>
                <a:defRPr/>
              </a:pPr>
              <a:t>‹#›</a:t>
            </a:fld>
            <a:endParaRPr lang="en-US" altLang="en-US"/>
          </a:p>
        </p:txBody>
      </p:sp>
    </p:spTree>
    <p:extLst>
      <p:ext uri="{BB962C8B-B14F-4D97-AF65-F5344CB8AC3E}">
        <p14:creationId xmlns:p14="http://schemas.microsoft.com/office/powerpoint/2010/main" val="40096814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2238"/>
            <a:ext cx="2057400" cy="600868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122238"/>
            <a:ext cx="6019800" cy="600868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ln/>
        </p:spPr>
        <p:txBody>
          <a:bodyPr/>
          <a:lstStyle>
            <a:lvl1pPr>
              <a:defRPr/>
            </a:lvl1pPr>
          </a:lstStyle>
          <a:p>
            <a:pPr>
              <a:defRPr/>
            </a:pPr>
            <a:fld id="{7238DEAC-5F91-4A70-A374-427F9C6E82E1}" type="datetime1">
              <a:rPr lang="en-US" smtClean="0"/>
              <a:t>2/23/2018</a:t>
            </a:fld>
            <a:endParaRPr lang="en-US" altLang="en-US"/>
          </a:p>
        </p:txBody>
      </p:sp>
      <p:sp>
        <p:nvSpPr>
          <p:cNvPr id="5" name="Rectangle 6"/>
          <p:cNvSpPr>
            <a:spLocks noGrp="1" noChangeArrowheads="1"/>
          </p:cNvSpPr>
          <p:nvPr>
            <p:ph type="ftr" sz="quarter" idx="11"/>
          </p:nvPr>
        </p:nvSpPr>
        <p:spPr>
          <a:ln/>
        </p:spPr>
        <p:txBody>
          <a:bodyPr/>
          <a:lstStyle>
            <a:lvl1pPr>
              <a:defRPr/>
            </a:lvl1pPr>
          </a:lstStyle>
          <a:p>
            <a:pPr>
              <a:defRPr/>
            </a:pPr>
            <a:r>
              <a:rPr lang="en-US" altLang="en-US"/>
              <a:t>© 2019 McGraw-Hill Education. All rights reserved. Authorized only for instructor use in the classroom. No reproduction or further distribution permitted without the prior written consent of McGraw-Hill Education.</a:t>
            </a:r>
          </a:p>
        </p:txBody>
      </p:sp>
      <p:sp>
        <p:nvSpPr>
          <p:cNvPr id="6" name="Rectangle 7"/>
          <p:cNvSpPr>
            <a:spLocks noGrp="1" noChangeArrowheads="1"/>
          </p:cNvSpPr>
          <p:nvPr>
            <p:ph type="sldNum" sz="quarter" idx="12"/>
          </p:nvPr>
        </p:nvSpPr>
        <p:spPr>
          <a:ln/>
        </p:spPr>
        <p:txBody>
          <a:bodyPr/>
          <a:lstStyle>
            <a:lvl1pPr>
              <a:defRPr/>
            </a:lvl1pPr>
          </a:lstStyle>
          <a:p>
            <a:pPr>
              <a:defRPr/>
            </a:pPr>
            <a:r>
              <a:rPr lang="en-US" altLang="en-US"/>
              <a:t>1-</a:t>
            </a:r>
            <a:fld id="{2CBBECE4-DAC0-47D1-BE82-0DF36A9A2D67}" type="slidenum">
              <a:rPr lang="en-US" altLang="en-US"/>
              <a:pPr>
                <a:defRPr/>
              </a:pPr>
              <a:t>‹#›</a:t>
            </a:fld>
            <a:endParaRPr lang="en-US" altLang="en-US"/>
          </a:p>
        </p:txBody>
      </p:sp>
    </p:spTree>
    <p:extLst>
      <p:ext uri="{BB962C8B-B14F-4D97-AF65-F5344CB8AC3E}">
        <p14:creationId xmlns:p14="http://schemas.microsoft.com/office/powerpoint/2010/main" val="36960880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ln/>
        </p:spPr>
        <p:txBody>
          <a:bodyPr/>
          <a:lstStyle>
            <a:lvl1pPr>
              <a:defRPr/>
            </a:lvl1pPr>
          </a:lstStyle>
          <a:p>
            <a:pPr>
              <a:defRPr/>
            </a:pPr>
            <a:fld id="{5E7EAC19-9873-4BE0-B012-EDA00AECC28A}" type="datetime1">
              <a:rPr lang="en-US" smtClean="0"/>
              <a:t>2/23/2018</a:t>
            </a:fld>
            <a:endParaRPr lang="en-US" altLang="en-US"/>
          </a:p>
        </p:txBody>
      </p:sp>
      <p:sp>
        <p:nvSpPr>
          <p:cNvPr id="5" name="Rectangle 6"/>
          <p:cNvSpPr>
            <a:spLocks noGrp="1" noChangeArrowheads="1"/>
          </p:cNvSpPr>
          <p:nvPr>
            <p:ph type="ftr" sz="quarter" idx="11"/>
          </p:nvPr>
        </p:nvSpPr>
        <p:spPr>
          <a:ln/>
        </p:spPr>
        <p:txBody>
          <a:bodyPr/>
          <a:lstStyle>
            <a:lvl1pPr>
              <a:defRPr/>
            </a:lvl1pPr>
          </a:lstStyle>
          <a:p>
            <a:pPr>
              <a:defRPr/>
            </a:pPr>
            <a:r>
              <a:rPr lang="en-US" altLang="en-US"/>
              <a:t>© 2019 McGraw-Hill Education. All rights reserved. Authorized only for instructor use in the classroom. No reproduction or further distribution permitted without the prior written consent of McGraw-Hill Education.</a:t>
            </a:r>
          </a:p>
        </p:txBody>
      </p:sp>
      <p:sp>
        <p:nvSpPr>
          <p:cNvPr id="6" name="Rectangle 7"/>
          <p:cNvSpPr>
            <a:spLocks noGrp="1" noChangeArrowheads="1"/>
          </p:cNvSpPr>
          <p:nvPr>
            <p:ph type="sldNum" sz="quarter" idx="12"/>
          </p:nvPr>
        </p:nvSpPr>
        <p:spPr>
          <a:ln/>
        </p:spPr>
        <p:txBody>
          <a:bodyPr/>
          <a:lstStyle>
            <a:lvl1pPr>
              <a:defRPr/>
            </a:lvl1pPr>
          </a:lstStyle>
          <a:p>
            <a:pPr>
              <a:defRPr/>
            </a:pPr>
            <a:r>
              <a:rPr lang="en-US" altLang="en-US"/>
              <a:t>1-</a:t>
            </a:r>
            <a:fld id="{C51C244C-67F4-4DE2-AC8B-AD8FB34D9D30}" type="slidenum">
              <a:rPr lang="en-US" altLang="en-US"/>
              <a:pPr>
                <a:defRPr/>
              </a:pPr>
              <a:t>‹#›</a:t>
            </a:fld>
            <a:endParaRPr lang="en-US" altLang="en-US"/>
          </a:p>
        </p:txBody>
      </p:sp>
    </p:spTree>
    <p:extLst>
      <p:ext uri="{BB962C8B-B14F-4D97-AF65-F5344CB8AC3E}">
        <p14:creationId xmlns:p14="http://schemas.microsoft.com/office/powerpoint/2010/main" val="35845323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5225F85E-DE47-4DA9-BB7B-992DA1F2C092}" type="datetime1">
              <a:rPr lang="en-US" smtClean="0"/>
              <a:t>2/23/2018</a:t>
            </a:fld>
            <a:endParaRPr lang="en-US" altLang="en-US"/>
          </a:p>
        </p:txBody>
      </p:sp>
      <p:sp>
        <p:nvSpPr>
          <p:cNvPr id="5" name="Rectangle 6"/>
          <p:cNvSpPr>
            <a:spLocks noGrp="1" noChangeArrowheads="1"/>
          </p:cNvSpPr>
          <p:nvPr>
            <p:ph type="ftr" sz="quarter" idx="11"/>
          </p:nvPr>
        </p:nvSpPr>
        <p:spPr>
          <a:ln/>
        </p:spPr>
        <p:txBody>
          <a:bodyPr/>
          <a:lstStyle>
            <a:lvl1pPr>
              <a:defRPr/>
            </a:lvl1pPr>
          </a:lstStyle>
          <a:p>
            <a:pPr>
              <a:defRPr/>
            </a:pPr>
            <a:r>
              <a:rPr lang="en-US" altLang="en-US"/>
              <a:t>© 2019 McGraw-Hill Education. All rights reserved. Authorized only for instructor use in the classroom. No reproduction or further distribution permitted without the prior written consent of McGraw-Hill Education.</a:t>
            </a:r>
          </a:p>
        </p:txBody>
      </p:sp>
      <p:sp>
        <p:nvSpPr>
          <p:cNvPr id="6" name="Rectangle 7"/>
          <p:cNvSpPr>
            <a:spLocks noGrp="1" noChangeArrowheads="1"/>
          </p:cNvSpPr>
          <p:nvPr>
            <p:ph type="sldNum" sz="quarter" idx="12"/>
          </p:nvPr>
        </p:nvSpPr>
        <p:spPr>
          <a:ln/>
        </p:spPr>
        <p:txBody>
          <a:bodyPr/>
          <a:lstStyle>
            <a:lvl1pPr>
              <a:defRPr/>
            </a:lvl1pPr>
          </a:lstStyle>
          <a:p>
            <a:pPr>
              <a:defRPr/>
            </a:pPr>
            <a:r>
              <a:rPr lang="en-US" altLang="en-US"/>
              <a:t>1-</a:t>
            </a:r>
            <a:fld id="{8A5D2EC4-BDB0-4CD1-8C32-01201BDA7428}" type="slidenum">
              <a:rPr lang="en-US" altLang="en-US"/>
              <a:pPr>
                <a:defRPr/>
              </a:pPr>
              <a:t>‹#›</a:t>
            </a:fld>
            <a:endParaRPr lang="en-US" altLang="en-US"/>
          </a:p>
        </p:txBody>
      </p:sp>
    </p:spTree>
    <p:extLst>
      <p:ext uri="{BB962C8B-B14F-4D97-AF65-F5344CB8AC3E}">
        <p14:creationId xmlns:p14="http://schemas.microsoft.com/office/powerpoint/2010/main" val="23566856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5"/>
          <p:cNvSpPr>
            <a:spLocks noGrp="1" noChangeArrowheads="1"/>
          </p:cNvSpPr>
          <p:nvPr>
            <p:ph type="dt" sz="half" idx="10"/>
          </p:nvPr>
        </p:nvSpPr>
        <p:spPr>
          <a:ln/>
        </p:spPr>
        <p:txBody>
          <a:bodyPr/>
          <a:lstStyle>
            <a:lvl1pPr>
              <a:defRPr/>
            </a:lvl1pPr>
          </a:lstStyle>
          <a:p>
            <a:pPr>
              <a:defRPr/>
            </a:pPr>
            <a:fld id="{9AA0C8D6-A995-450A-AD97-363403324125}" type="datetime1">
              <a:rPr lang="en-US" smtClean="0"/>
              <a:t>2/23/2018</a:t>
            </a:fld>
            <a:endParaRPr lang="en-US" altLang="en-US"/>
          </a:p>
        </p:txBody>
      </p:sp>
      <p:sp>
        <p:nvSpPr>
          <p:cNvPr id="6" name="Rectangle 6"/>
          <p:cNvSpPr>
            <a:spLocks noGrp="1" noChangeArrowheads="1"/>
          </p:cNvSpPr>
          <p:nvPr>
            <p:ph type="ftr" sz="quarter" idx="11"/>
          </p:nvPr>
        </p:nvSpPr>
        <p:spPr>
          <a:ln/>
        </p:spPr>
        <p:txBody>
          <a:bodyPr/>
          <a:lstStyle>
            <a:lvl1pPr>
              <a:defRPr/>
            </a:lvl1pPr>
          </a:lstStyle>
          <a:p>
            <a:pPr>
              <a:defRPr/>
            </a:pPr>
            <a:r>
              <a:rPr lang="en-US" altLang="en-US"/>
              <a:t>© 2019 McGraw-Hill Education. All rights reserved. Authorized only for instructor use in the classroom. No reproduction or further distribution permitted without the prior written consent of McGraw-Hill Education.</a:t>
            </a:r>
          </a:p>
        </p:txBody>
      </p:sp>
      <p:sp>
        <p:nvSpPr>
          <p:cNvPr id="7" name="Rectangle 7"/>
          <p:cNvSpPr>
            <a:spLocks noGrp="1" noChangeArrowheads="1"/>
          </p:cNvSpPr>
          <p:nvPr>
            <p:ph type="sldNum" sz="quarter" idx="12"/>
          </p:nvPr>
        </p:nvSpPr>
        <p:spPr>
          <a:ln/>
        </p:spPr>
        <p:txBody>
          <a:bodyPr/>
          <a:lstStyle>
            <a:lvl1pPr>
              <a:defRPr/>
            </a:lvl1pPr>
          </a:lstStyle>
          <a:p>
            <a:pPr>
              <a:defRPr/>
            </a:pPr>
            <a:r>
              <a:rPr lang="en-US" altLang="en-US"/>
              <a:t>1-</a:t>
            </a:r>
            <a:fld id="{01E303E9-40E2-44F0-BF59-2CF320BA8DDA}" type="slidenum">
              <a:rPr lang="en-US" altLang="en-US"/>
              <a:pPr>
                <a:defRPr/>
              </a:pPr>
              <a:t>‹#›</a:t>
            </a:fld>
            <a:endParaRPr lang="en-US" altLang="en-US"/>
          </a:p>
        </p:txBody>
      </p:sp>
    </p:spTree>
    <p:extLst>
      <p:ext uri="{BB962C8B-B14F-4D97-AF65-F5344CB8AC3E}">
        <p14:creationId xmlns:p14="http://schemas.microsoft.com/office/powerpoint/2010/main" val="23031579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5"/>
          <p:cNvSpPr>
            <a:spLocks noGrp="1" noChangeArrowheads="1"/>
          </p:cNvSpPr>
          <p:nvPr>
            <p:ph type="dt" sz="half" idx="10"/>
          </p:nvPr>
        </p:nvSpPr>
        <p:spPr>
          <a:ln/>
        </p:spPr>
        <p:txBody>
          <a:bodyPr/>
          <a:lstStyle>
            <a:lvl1pPr>
              <a:defRPr/>
            </a:lvl1pPr>
          </a:lstStyle>
          <a:p>
            <a:pPr>
              <a:defRPr/>
            </a:pPr>
            <a:fld id="{5C276424-0A3E-4E08-B142-20C7241594FA}" type="datetime1">
              <a:rPr lang="en-US" smtClean="0"/>
              <a:t>2/23/2018</a:t>
            </a:fld>
            <a:endParaRPr lang="en-US" altLang="en-US"/>
          </a:p>
        </p:txBody>
      </p:sp>
      <p:sp>
        <p:nvSpPr>
          <p:cNvPr id="8" name="Rectangle 6"/>
          <p:cNvSpPr>
            <a:spLocks noGrp="1" noChangeArrowheads="1"/>
          </p:cNvSpPr>
          <p:nvPr>
            <p:ph type="ftr" sz="quarter" idx="11"/>
          </p:nvPr>
        </p:nvSpPr>
        <p:spPr>
          <a:ln/>
        </p:spPr>
        <p:txBody>
          <a:bodyPr/>
          <a:lstStyle>
            <a:lvl1pPr>
              <a:defRPr/>
            </a:lvl1pPr>
          </a:lstStyle>
          <a:p>
            <a:pPr>
              <a:defRPr/>
            </a:pPr>
            <a:r>
              <a:rPr lang="en-US" altLang="en-US"/>
              <a:t>© 2019 McGraw-Hill Education. All rights reserved. Authorized only for instructor use in the classroom. No reproduction or further distribution permitted without the prior written consent of McGraw-Hill Education.</a:t>
            </a:r>
          </a:p>
        </p:txBody>
      </p:sp>
      <p:sp>
        <p:nvSpPr>
          <p:cNvPr id="9" name="Rectangle 7"/>
          <p:cNvSpPr>
            <a:spLocks noGrp="1" noChangeArrowheads="1"/>
          </p:cNvSpPr>
          <p:nvPr>
            <p:ph type="sldNum" sz="quarter" idx="12"/>
          </p:nvPr>
        </p:nvSpPr>
        <p:spPr>
          <a:ln/>
        </p:spPr>
        <p:txBody>
          <a:bodyPr/>
          <a:lstStyle>
            <a:lvl1pPr>
              <a:defRPr/>
            </a:lvl1pPr>
          </a:lstStyle>
          <a:p>
            <a:pPr>
              <a:defRPr/>
            </a:pPr>
            <a:r>
              <a:rPr lang="en-US" altLang="en-US"/>
              <a:t>1-</a:t>
            </a:r>
            <a:fld id="{D502C7B6-8183-4623-BA84-CFC184F4E881}" type="slidenum">
              <a:rPr lang="en-US" altLang="en-US"/>
              <a:pPr>
                <a:defRPr/>
              </a:pPr>
              <a:t>‹#›</a:t>
            </a:fld>
            <a:endParaRPr lang="en-US" altLang="en-US"/>
          </a:p>
        </p:txBody>
      </p:sp>
    </p:spTree>
    <p:extLst>
      <p:ext uri="{BB962C8B-B14F-4D97-AF65-F5344CB8AC3E}">
        <p14:creationId xmlns:p14="http://schemas.microsoft.com/office/powerpoint/2010/main" val="4272532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5"/>
          <p:cNvSpPr>
            <a:spLocks noGrp="1" noChangeArrowheads="1"/>
          </p:cNvSpPr>
          <p:nvPr>
            <p:ph type="dt" sz="half" idx="10"/>
          </p:nvPr>
        </p:nvSpPr>
        <p:spPr>
          <a:ln/>
        </p:spPr>
        <p:txBody>
          <a:bodyPr/>
          <a:lstStyle>
            <a:lvl1pPr>
              <a:defRPr/>
            </a:lvl1pPr>
          </a:lstStyle>
          <a:p>
            <a:pPr>
              <a:defRPr/>
            </a:pPr>
            <a:fld id="{2C5DD4D5-B67D-47C7-AE69-D2C52797FCCC}" type="datetime1">
              <a:rPr lang="en-US" smtClean="0"/>
              <a:t>2/23/2018</a:t>
            </a:fld>
            <a:endParaRPr lang="en-US" altLang="en-US"/>
          </a:p>
        </p:txBody>
      </p:sp>
      <p:sp>
        <p:nvSpPr>
          <p:cNvPr id="4" name="Rectangle 6"/>
          <p:cNvSpPr>
            <a:spLocks noGrp="1" noChangeArrowheads="1"/>
          </p:cNvSpPr>
          <p:nvPr>
            <p:ph type="ftr" sz="quarter" idx="11"/>
          </p:nvPr>
        </p:nvSpPr>
        <p:spPr>
          <a:ln/>
        </p:spPr>
        <p:txBody>
          <a:bodyPr/>
          <a:lstStyle>
            <a:lvl1pPr>
              <a:defRPr/>
            </a:lvl1pPr>
          </a:lstStyle>
          <a:p>
            <a:pPr>
              <a:defRPr/>
            </a:pPr>
            <a:r>
              <a:rPr lang="en-US" altLang="en-US"/>
              <a:t>© 2019 McGraw-Hill Education. All rights reserved. Authorized only for instructor use in the classroom. No reproduction or further distribution permitted without the prior written consent of McGraw-Hill Education.</a:t>
            </a:r>
          </a:p>
        </p:txBody>
      </p:sp>
      <p:sp>
        <p:nvSpPr>
          <p:cNvPr id="5" name="Rectangle 7"/>
          <p:cNvSpPr>
            <a:spLocks noGrp="1" noChangeArrowheads="1"/>
          </p:cNvSpPr>
          <p:nvPr>
            <p:ph type="sldNum" sz="quarter" idx="12"/>
          </p:nvPr>
        </p:nvSpPr>
        <p:spPr>
          <a:ln/>
        </p:spPr>
        <p:txBody>
          <a:bodyPr/>
          <a:lstStyle>
            <a:lvl1pPr>
              <a:defRPr/>
            </a:lvl1pPr>
          </a:lstStyle>
          <a:p>
            <a:pPr>
              <a:defRPr/>
            </a:pPr>
            <a:r>
              <a:rPr lang="en-US" altLang="en-US"/>
              <a:t>1-</a:t>
            </a:r>
            <a:fld id="{15748B91-FBA6-4FD1-8101-DD39DB686E4F}" type="slidenum">
              <a:rPr lang="en-US" altLang="en-US"/>
              <a:pPr>
                <a:defRPr/>
              </a:pPr>
              <a:t>‹#›</a:t>
            </a:fld>
            <a:endParaRPr lang="en-US" altLang="en-US"/>
          </a:p>
        </p:txBody>
      </p:sp>
    </p:spTree>
    <p:extLst>
      <p:ext uri="{BB962C8B-B14F-4D97-AF65-F5344CB8AC3E}">
        <p14:creationId xmlns:p14="http://schemas.microsoft.com/office/powerpoint/2010/main" val="5045587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23CF1F45-ECC8-43CD-BB1B-62016763FE2D}" type="datetime1">
              <a:rPr lang="en-US" smtClean="0"/>
              <a:t>2/23/2018</a:t>
            </a:fld>
            <a:endParaRPr lang="en-US" altLang="en-US"/>
          </a:p>
        </p:txBody>
      </p:sp>
      <p:sp>
        <p:nvSpPr>
          <p:cNvPr id="3" name="Rectangle 6"/>
          <p:cNvSpPr>
            <a:spLocks noGrp="1" noChangeArrowheads="1"/>
          </p:cNvSpPr>
          <p:nvPr>
            <p:ph type="ftr" sz="quarter" idx="11"/>
          </p:nvPr>
        </p:nvSpPr>
        <p:spPr>
          <a:ln/>
        </p:spPr>
        <p:txBody>
          <a:bodyPr/>
          <a:lstStyle>
            <a:lvl1pPr>
              <a:defRPr/>
            </a:lvl1pPr>
          </a:lstStyle>
          <a:p>
            <a:pPr>
              <a:defRPr/>
            </a:pPr>
            <a:r>
              <a:rPr lang="en-US" altLang="en-US"/>
              <a:t>© 2019 McGraw-Hill Education. All rights reserved. Authorized only for instructor use in the classroom. No reproduction or further distribution permitted without the prior written consent of McGraw-Hill Education.</a:t>
            </a:r>
          </a:p>
        </p:txBody>
      </p:sp>
      <p:sp>
        <p:nvSpPr>
          <p:cNvPr id="4" name="Rectangle 7"/>
          <p:cNvSpPr>
            <a:spLocks noGrp="1" noChangeArrowheads="1"/>
          </p:cNvSpPr>
          <p:nvPr>
            <p:ph type="sldNum" sz="quarter" idx="12"/>
          </p:nvPr>
        </p:nvSpPr>
        <p:spPr>
          <a:ln/>
        </p:spPr>
        <p:txBody>
          <a:bodyPr/>
          <a:lstStyle>
            <a:lvl1pPr>
              <a:defRPr/>
            </a:lvl1pPr>
          </a:lstStyle>
          <a:p>
            <a:pPr>
              <a:defRPr/>
            </a:pPr>
            <a:r>
              <a:rPr lang="en-US" altLang="en-US"/>
              <a:t>1-</a:t>
            </a:r>
            <a:fld id="{0F93D3AB-9A7E-42C8-A2E8-783F34EA56BB}" type="slidenum">
              <a:rPr lang="en-US" altLang="en-US"/>
              <a:pPr>
                <a:defRPr/>
              </a:pPr>
              <a:t>‹#›</a:t>
            </a:fld>
            <a:endParaRPr lang="en-US" altLang="en-US"/>
          </a:p>
        </p:txBody>
      </p:sp>
    </p:spTree>
    <p:extLst>
      <p:ext uri="{BB962C8B-B14F-4D97-AF65-F5344CB8AC3E}">
        <p14:creationId xmlns:p14="http://schemas.microsoft.com/office/powerpoint/2010/main" val="21012957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81C6E14-F306-47B4-BDA3-AFE4F59E238C}" type="datetime1">
              <a:rPr lang="en-US" smtClean="0"/>
              <a:t>2/23/2018</a:t>
            </a:fld>
            <a:endParaRPr lang="en-US" altLang="en-US"/>
          </a:p>
        </p:txBody>
      </p:sp>
      <p:sp>
        <p:nvSpPr>
          <p:cNvPr id="6" name="Rectangle 6"/>
          <p:cNvSpPr>
            <a:spLocks noGrp="1" noChangeArrowheads="1"/>
          </p:cNvSpPr>
          <p:nvPr>
            <p:ph type="ftr" sz="quarter" idx="11"/>
          </p:nvPr>
        </p:nvSpPr>
        <p:spPr>
          <a:ln/>
        </p:spPr>
        <p:txBody>
          <a:bodyPr/>
          <a:lstStyle>
            <a:lvl1pPr>
              <a:defRPr/>
            </a:lvl1pPr>
          </a:lstStyle>
          <a:p>
            <a:pPr>
              <a:defRPr/>
            </a:pPr>
            <a:r>
              <a:rPr lang="en-US" altLang="en-US"/>
              <a:t>© 2019 McGraw-Hill Education. All rights reserved. Authorized only for instructor use in the classroom. No reproduction or further distribution permitted without the prior written consent of McGraw-Hill Education.</a:t>
            </a:r>
          </a:p>
        </p:txBody>
      </p:sp>
      <p:sp>
        <p:nvSpPr>
          <p:cNvPr id="7" name="Rectangle 7"/>
          <p:cNvSpPr>
            <a:spLocks noGrp="1" noChangeArrowheads="1"/>
          </p:cNvSpPr>
          <p:nvPr>
            <p:ph type="sldNum" sz="quarter" idx="12"/>
          </p:nvPr>
        </p:nvSpPr>
        <p:spPr>
          <a:ln/>
        </p:spPr>
        <p:txBody>
          <a:bodyPr/>
          <a:lstStyle>
            <a:lvl1pPr>
              <a:defRPr/>
            </a:lvl1pPr>
          </a:lstStyle>
          <a:p>
            <a:pPr>
              <a:defRPr/>
            </a:pPr>
            <a:r>
              <a:rPr lang="en-US" altLang="en-US"/>
              <a:t>1-</a:t>
            </a:r>
            <a:fld id="{2192A946-6CF3-49A7-B69E-65F74F24F11D}" type="slidenum">
              <a:rPr lang="en-US" altLang="en-US"/>
              <a:pPr>
                <a:defRPr/>
              </a:pPr>
              <a:t>‹#›</a:t>
            </a:fld>
            <a:endParaRPr lang="en-US" altLang="en-US"/>
          </a:p>
        </p:txBody>
      </p:sp>
    </p:spTree>
    <p:extLst>
      <p:ext uri="{BB962C8B-B14F-4D97-AF65-F5344CB8AC3E}">
        <p14:creationId xmlns:p14="http://schemas.microsoft.com/office/powerpoint/2010/main" val="37601769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9A8C3ADB-4771-4E5D-B4C9-FC0C8D1BAB9E}" type="datetime1">
              <a:rPr lang="en-US" smtClean="0"/>
              <a:t>2/23/2018</a:t>
            </a:fld>
            <a:endParaRPr lang="en-US" altLang="en-US"/>
          </a:p>
        </p:txBody>
      </p:sp>
      <p:sp>
        <p:nvSpPr>
          <p:cNvPr id="6" name="Rectangle 6"/>
          <p:cNvSpPr>
            <a:spLocks noGrp="1" noChangeArrowheads="1"/>
          </p:cNvSpPr>
          <p:nvPr>
            <p:ph type="ftr" sz="quarter" idx="11"/>
          </p:nvPr>
        </p:nvSpPr>
        <p:spPr>
          <a:ln/>
        </p:spPr>
        <p:txBody>
          <a:bodyPr/>
          <a:lstStyle>
            <a:lvl1pPr>
              <a:defRPr/>
            </a:lvl1pPr>
          </a:lstStyle>
          <a:p>
            <a:pPr>
              <a:defRPr/>
            </a:pPr>
            <a:r>
              <a:rPr lang="en-US" altLang="en-US"/>
              <a:t>© 2019 McGraw-Hill Education. All rights reserved. Authorized only for instructor use in the classroom. No reproduction or further distribution permitted without the prior written consent of McGraw-Hill Education.</a:t>
            </a:r>
          </a:p>
        </p:txBody>
      </p:sp>
      <p:sp>
        <p:nvSpPr>
          <p:cNvPr id="7" name="Rectangle 7"/>
          <p:cNvSpPr>
            <a:spLocks noGrp="1" noChangeArrowheads="1"/>
          </p:cNvSpPr>
          <p:nvPr>
            <p:ph type="sldNum" sz="quarter" idx="12"/>
          </p:nvPr>
        </p:nvSpPr>
        <p:spPr>
          <a:ln/>
        </p:spPr>
        <p:txBody>
          <a:bodyPr/>
          <a:lstStyle>
            <a:lvl1pPr>
              <a:defRPr/>
            </a:lvl1pPr>
          </a:lstStyle>
          <a:p>
            <a:pPr>
              <a:defRPr/>
            </a:pPr>
            <a:r>
              <a:rPr lang="en-US" altLang="en-US"/>
              <a:t>1-</a:t>
            </a:r>
            <a:fld id="{311554D2-E71B-4C57-B656-FDCB14B8464B}" type="slidenum">
              <a:rPr lang="en-US" altLang="en-US"/>
              <a:pPr>
                <a:defRPr/>
              </a:pPr>
              <a:t>‹#›</a:t>
            </a:fld>
            <a:endParaRPr lang="en-US" altLang="en-US"/>
          </a:p>
        </p:txBody>
      </p:sp>
    </p:spTree>
    <p:extLst>
      <p:ext uri="{BB962C8B-B14F-4D97-AF65-F5344CB8AC3E}">
        <p14:creationId xmlns:p14="http://schemas.microsoft.com/office/powerpoint/2010/main" val="9209764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p:nvSpPr>
        <p:spPr bwMode="auto">
          <a:xfrm>
            <a:off x="7962900" y="152400"/>
            <a:ext cx="0" cy="15240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27" name="Rectangle 3"/>
          <p:cNvSpPr>
            <a:spLocks noGrp="1" noChangeArrowheads="1"/>
          </p:cNvSpPr>
          <p:nvPr>
            <p:ph type="title"/>
          </p:nvPr>
        </p:nvSpPr>
        <p:spPr bwMode="auto">
          <a:xfrm>
            <a:off x="457200" y="122238"/>
            <a:ext cx="7543800" cy="129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1028" name="Rectangle 4"/>
          <p:cNvSpPr>
            <a:spLocks noGrp="1" noChangeArrowheads="1"/>
          </p:cNvSpPr>
          <p:nvPr>
            <p:ph type="body" idx="1"/>
          </p:nvPr>
        </p:nvSpPr>
        <p:spPr bwMode="auto">
          <a:xfrm>
            <a:off x="457200" y="1719263"/>
            <a:ext cx="8229600" cy="4411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76805" name="Rectangle 5"/>
          <p:cNvSpPr>
            <a:spLocks noGrp="1" noChangeArrowheads="1"/>
          </p:cNvSpPr>
          <p:nvPr>
            <p:ph type="dt" sz="half" idx="2"/>
          </p:nvPr>
        </p:nvSpPr>
        <p:spPr bwMode="auto">
          <a:xfrm>
            <a:off x="457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000">
                <a:latin typeface="+mn-lt"/>
              </a:defRPr>
            </a:lvl1pPr>
          </a:lstStyle>
          <a:p>
            <a:pPr>
              <a:defRPr/>
            </a:pPr>
            <a:fld id="{569F8E52-58B5-4F15-9666-8DF3E490B369}" type="datetime1">
              <a:rPr lang="en-US" smtClean="0"/>
              <a:t>2/23/2018</a:t>
            </a:fld>
            <a:endParaRPr lang="en-US" altLang="en-US"/>
          </a:p>
        </p:txBody>
      </p:sp>
      <p:sp>
        <p:nvSpPr>
          <p:cNvPr id="76806" name="Rectangle 6"/>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000">
                <a:latin typeface="+mn-lt"/>
              </a:defRPr>
            </a:lvl1pPr>
          </a:lstStyle>
          <a:p>
            <a:pPr>
              <a:defRPr/>
            </a:pPr>
            <a:r>
              <a:rPr lang="en-US" altLang="en-US"/>
              <a:t>© 2019 McGraw-Hill Education. All rights reserved. Authorized only for instructor use in the classroom. No reproduction or further distribution permitted without the prior written consent of McGraw-Hill Education.</a:t>
            </a:r>
          </a:p>
        </p:txBody>
      </p:sp>
      <p:sp>
        <p:nvSpPr>
          <p:cNvPr id="76807" name="Rectangle 7"/>
          <p:cNvSpPr>
            <a:spLocks noGrp="1" noChangeArrowheads="1"/>
          </p:cNvSpPr>
          <p:nvPr>
            <p:ph type="sldNum" sz="quarter" idx="4"/>
          </p:nvPr>
        </p:nvSpPr>
        <p:spPr bwMode="auto">
          <a:xfrm>
            <a:off x="6553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000">
                <a:latin typeface="+mn-lt"/>
              </a:defRPr>
            </a:lvl1pPr>
          </a:lstStyle>
          <a:p>
            <a:pPr>
              <a:defRPr/>
            </a:pPr>
            <a:r>
              <a:rPr lang="en-US" altLang="en-US"/>
              <a:t>1-</a:t>
            </a:r>
            <a:fld id="{17F27D45-AD49-4644-A4A1-BC95AEF77095}" type="slidenum">
              <a:rPr lang="en-US" altLang="en-US"/>
              <a:pPr>
                <a:defRPr/>
              </a:pPr>
              <a:t>‹#›</a:t>
            </a:fld>
            <a:endParaRPr lang="en-US" altLang="en-US"/>
          </a:p>
        </p:txBody>
      </p:sp>
      <p:grpSp>
        <p:nvGrpSpPr>
          <p:cNvPr id="1032" name="Group 8"/>
          <p:cNvGrpSpPr>
            <a:grpSpLocks/>
          </p:cNvGrpSpPr>
          <p:nvPr/>
        </p:nvGrpSpPr>
        <p:grpSpPr bwMode="auto">
          <a:xfrm>
            <a:off x="8153400" y="152400"/>
            <a:ext cx="792163" cy="1295400"/>
            <a:chOff x="5136" y="960"/>
            <a:chExt cx="528" cy="864"/>
          </a:xfrm>
        </p:grpSpPr>
        <p:sp>
          <p:nvSpPr>
            <p:cNvPr id="1033" name="Oval 9"/>
            <p:cNvSpPr>
              <a:spLocks noChangeArrowheads="1"/>
            </p:cNvSpPr>
            <p:nvPr/>
          </p:nvSpPr>
          <p:spPr bwMode="auto">
            <a:xfrm>
              <a:off x="5136" y="960"/>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34" name="Oval 10"/>
            <p:cNvSpPr>
              <a:spLocks noChangeArrowheads="1"/>
            </p:cNvSpPr>
            <p:nvPr/>
          </p:nvSpPr>
          <p:spPr bwMode="auto">
            <a:xfrm>
              <a:off x="5248" y="960"/>
              <a:ext cx="79"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35" name="Oval 11"/>
            <p:cNvSpPr>
              <a:spLocks noChangeArrowheads="1"/>
            </p:cNvSpPr>
            <p:nvPr/>
          </p:nvSpPr>
          <p:spPr bwMode="auto">
            <a:xfrm>
              <a:off x="5360" y="960"/>
              <a:ext cx="79"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36" name="Oval 12"/>
            <p:cNvSpPr>
              <a:spLocks noChangeArrowheads="1"/>
            </p:cNvSpPr>
            <p:nvPr/>
          </p:nvSpPr>
          <p:spPr bwMode="auto">
            <a:xfrm>
              <a:off x="5136" y="1072"/>
              <a:ext cx="80" cy="79"/>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37" name="Oval 13"/>
            <p:cNvSpPr>
              <a:spLocks noChangeArrowheads="1"/>
            </p:cNvSpPr>
            <p:nvPr/>
          </p:nvSpPr>
          <p:spPr bwMode="auto">
            <a:xfrm>
              <a:off x="5248" y="1072"/>
              <a:ext cx="79" cy="79"/>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38" name="Oval 14"/>
            <p:cNvSpPr>
              <a:spLocks noChangeArrowheads="1"/>
            </p:cNvSpPr>
            <p:nvPr/>
          </p:nvSpPr>
          <p:spPr bwMode="auto">
            <a:xfrm>
              <a:off x="5360" y="1072"/>
              <a:ext cx="79" cy="79"/>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39" name="Oval 15"/>
            <p:cNvSpPr>
              <a:spLocks noChangeArrowheads="1"/>
            </p:cNvSpPr>
            <p:nvPr/>
          </p:nvSpPr>
          <p:spPr bwMode="auto">
            <a:xfrm>
              <a:off x="5472" y="1072"/>
              <a:ext cx="79" cy="79"/>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0" name="Oval 16"/>
            <p:cNvSpPr>
              <a:spLocks noChangeArrowheads="1"/>
            </p:cNvSpPr>
            <p:nvPr/>
          </p:nvSpPr>
          <p:spPr bwMode="auto">
            <a:xfrm>
              <a:off x="5136" y="1184"/>
              <a:ext cx="80" cy="79"/>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1" name="Oval 17"/>
            <p:cNvSpPr>
              <a:spLocks noChangeArrowheads="1"/>
            </p:cNvSpPr>
            <p:nvPr/>
          </p:nvSpPr>
          <p:spPr bwMode="auto">
            <a:xfrm>
              <a:off x="5248" y="1184"/>
              <a:ext cx="79" cy="79"/>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2" name="Oval 18"/>
            <p:cNvSpPr>
              <a:spLocks noChangeArrowheads="1"/>
            </p:cNvSpPr>
            <p:nvPr/>
          </p:nvSpPr>
          <p:spPr bwMode="auto">
            <a:xfrm>
              <a:off x="5360" y="1184"/>
              <a:ext cx="79" cy="79"/>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3" name="Oval 19"/>
            <p:cNvSpPr>
              <a:spLocks noChangeArrowheads="1"/>
            </p:cNvSpPr>
            <p:nvPr/>
          </p:nvSpPr>
          <p:spPr bwMode="auto">
            <a:xfrm>
              <a:off x="5472" y="1184"/>
              <a:ext cx="79" cy="79"/>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4" name="Oval 20"/>
            <p:cNvSpPr>
              <a:spLocks noChangeArrowheads="1"/>
            </p:cNvSpPr>
            <p:nvPr/>
          </p:nvSpPr>
          <p:spPr bwMode="auto">
            <a:xfrm>
              <a:off x="5584" y="1184"/>
              <a:ext cx="80" cy="79"/>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5" name="Oval 21"/>
            <p:cNvSpPr>
              <a:spLocks noChangeArrowheads="1"/>
            </p:cNvSpPr>
            <p:nvPr/>
          </p:nvSpPr>
          <p:spPr bwMode="auto">
            <a:xfrm>
              <a:off x="5136" y="1296"/>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6" name="Oval 22"/>
            <p:cNvSpPr>
              <a:spLocks noChangeArrowheads="1"/>
            </p:cNvSpPr>
            <p:nvPr/>
          </p:nvSpPr>
          <p:spPr bwMode="auto">
            <a:xfrm>
              <a:off x="5248" y="1296"/>
              <a:ext cx="79"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7" name="Oval 23"/>
            <p:cNvSpPr>
              <a:spLocks noChangeArrowheads="1"/>
            </p:cNvSpPr>
            <p:nvPr/>
          </p:nvSpPr>
          <p:spPr bwMode="auto">
            <a:xfrm>
              <a:off x="5360" y="1296"/>
              <a:ext cx="79"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8" name="Oval 24"/>
            <p:cNvSpPr>
              <a:spLocks noChangeArrowheads="1"/>
            </p:cNvSpPr>
            <p:nvPr/>
          </p:nvSpPr>
          <p:spPr bwMode="auto">
            <a:xfrm>
              <a:off x="5472" y="1296"/>
              <a:ext cx="79"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9" name="Oval 25"/>
            <p:cNvSpPr>
              <a:spLocks noChangeArrowheads="1"/>
            </p:cNvSpPr>
            <p:nvPr/>
          </p:nvSpPr>
          <p:spPr bwMode="auto">
            <a:xfrm>
              <a:off x="5136" y="1408"/>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0" name="Oval 26"/>
            <p:cNvSpPr>
              <a:spLocks noChangeArrowheads="1"/>
            </p:cNvSpPr>
            <p:nvPr/>
          </p:nvSpPr>
          <p:spPr bwMode="auto">
            <a:xfrm>
              <a:off x="5248" y="1408"/>
              <a:ext cx="79"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1" name="Oval 27"/>
            <p:cNvSpPr>
              <a:spLocks noChangeArrowheads="1"/>
            </p:cNvSpPr>
            <p:nvPr/>
          </p:nvSpPr>
          <p:spPr bwMode="auto">
            <a:xfrm>
              <a:off x="5360" y="1408"/>
              <a:ext cx="79"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2" name="Oval 28"/>
            <p:cNvSpPr>
              <a:spLocks noChangeArrowheads="1"/>
            </p:cNvSpPr>
            <p:nvPr/>
          </p:nvSpPr>
          <p:spPr bwMode="auto">
            <a:xfrm>
              <a:off x="5472" y="1408"/>
              <a:ext cx="79"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3" name="Oval 29"/>
            <p:cNvSpPr>
              <a:spLocks noChangeArrowheads="1"/>
            </p:cNvSpPr>
            <p:nvPr/>
          </p:nvSpPr>
          <p:spPr bwMode="auto">
            <a:xfrm>
              <a:off x="5584" y="1408"/>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4" name="Oval 30"/>
            <p:cNvSpPr>
              <a:spLocks noChangeArrowheads="1"/>
            </p:cNvSpPr>
            <p:nvPr/>
          </p:nvSpPr>
          <p:spPr bwMode="auto">
            <a:xfrm>
              <a:off x="5136" y="1520"/>
              <a:ext cx="80" cy="79"/>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5" name="Oval 31"/>
            <p:cNvSpPr>
              <a:spLocks noChangeArrowheads="1"/>
            </p:cNvSpPr>
            <p:nvPr/>
          </p:nvSpPr>
          <p:spPr bwMode="auto">
            <a:xfrm>
              <a:off x="5248" y="1520"/>
              <a:ext cx="79" cy="79"/>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6" name="Oval 32"/>
            <p:cNvSpPr>
              <a:spLocks noChangeArrowheads="1"/>
            </p:cNvSpPr>
            <p:nvPr/>
          </p:nvSpPr>
          <p:spPr bwMode="auto">
            <a:xfrm>
              <a:off x="5360" y="1520"/>
              <a:ext cx="79" cy="79"/>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7" name="Oval 33"/>
            <p:cNvSpPr>
              <a:spLocks noChangeArrowheads="1"/>
            </p:cNvSpPr>
            <p:nvPr/>
          </p:nvSpPr>
          <p:spPr bwMode="auto">
            <a:xfrm>
              <a:off x="5472" y="1520"/>
              <a:ext cx="79" cy="79"/>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8" name="Oval 34"/>
            <p:cNvSpPr>
              <a:spLocks noChangeArrowheads="1"/>
            </p:cNvSpPr>
            <p:nvPr/>
          </p:nvSpPr>
          <p:spPr bwMode="auto">
            <a:xfrm>
              <a:off x="5136" y="1632"/>
              <a:ext cx="80" cy="79"/>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9" name="Oval 35"/>
            <p:cNvSpPr>
              <a:spLocks noChangeArrowheads="1"/>
            </p:cNvSpPr>
            <p:nvPr/>
          </p:nvSpPr>
          <p:spPr bwMode="auto">
            <a:xfrm>
              <a:off x="5248" y="1632"/>
              <a:ext cx="79" cy="79"/>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60" name="Oval 36"/>
            <p:cNvSpPr>
              <a:spLocks noChangeArrowheads="1"/>
            </p:cNvSpPr>
            <p:nvPr/>
          </p:nvSpPr>
          <p:spPr bwMode="auto">
            <a:xfrm>
              <a:off x="5360" y="1632"/>
              <a:ext cx="79" cy="79"/>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61" name="Oval 37"/>
            <p:cNvSpPr>
              <a:spLocks noChangeArrowheads="1"/>
            </p:cNvSpPr>
            <p:nvPr/>
          </p:nvSpPr>
          <p:spPr bwMode="auto">
            <a:xfrm>
              <a:off x="5472" y="1632"/>
              <a:ext cx="79" cy="79"/>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62" name="Oval 38"/>
            <p:cNvSpPr>
              <a:spLocks noChangeArrowheads="1"/>
            </p:cNvSpPr>
            <p:nvPr/>
          </p:nvSpPr>
          <p:spPr bwMode="auto">
            <a:xfrm>
              <a:off x="5248" y="1744"/>
              <a:ext cx="79"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63" name="Oval 39"/>
            <p:cNvSpPr>
              <a:spLocks noChangeArrowheads="1"/>
            </p:cNvSpPr>
            <p:nvPr/>
          </p:nvSpPr>
          <p:spPr bwMode="auto">
            <a:xfrm>
              <a:off x="5472" y="1744"/>
              <a:ext cx="79"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grpSp>
    </p:spTree>
  </p:cSld>
  <p:clrMap bg1="lt1" tx1="dk1" bg2="lt2" tx2="dk2" accent1="accent1" accent2="accent2" accent3="accent3" accent4="accent4" accent5="accent5" accent6="accent6" hlink="hlink" folHlink="folHlink"/>
  <p:sldLayoutIdLst>
    <p:sldLayoutId id="2147483702"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Lst>
  <p:hf sldNum="0" hd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chemeClr val="accent2"/>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chemeClr val="accent1"/>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chemeClr val="tx2"/>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chemeClr val="folHlink"/>
        </a:buClr>
        <a:buSzPct val="80000"/>
        <a:buFont typeface="Wingdings" pitchFamily="2" charset="2"/>
        <a:buChar char="§"/>
        <a:defRPr sz="2000">
          <a:solidFill>
            <a:schemeClr val="tx1"/>
          </a:solidFill>
          <a:latin typeface="+mn-lt"/>
        </a:defRPr>
      </a:lvl5pPr>
      <a:lvl6pPr marL="20558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7.xml"/><Relationship Id="rId1" Type="http://schemas.openxmlformats.org/officeDocument/2006/relationships/vmlDrawing" Target="../drawings/vmlDrawing1.vml"/><Relationship Id="rId5" Type="http://schemas.openxmlformats.org/officeDocument/2006/relationships/image" Target="../media/image2.wmf"/><Relationship Id="rId4" Type="http://schemas.openxmlformats.org/officeDocument/2006/relationships/oleObject" Target="../embeddings/oleObject1.bin"/></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24.xml"/><Relationship Id="rId2" Type="http://schemas.openxmlformats.org/officeDocument/2006/relationships/slideLayout" Target="../slideLayouts/slideLayout7.xml"/><Relationship Id="rId1" Type="http://schemas.openxmlformats.org/officeDocument/2006/relationships/vmlDrawing" Target="../drawings/vmlDrawing2.vml"/><Relationship Id="rId5" Type="http://schemas.openxmlformats.org/officeDocument/2006/relationships/image" Target="../media/image3.wmf"/><Relationship Id="rId4" Type="http://schemas.openxmlformats.org/officeDocument/2006/relationships/oleObject" Target="../embeddings/oleObject2.bin"/></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25.xml"/><Relationship Id="rId2" Type="http://schemas.openxmlformats.org/officeDocument/2006/relationships/slideLayout" Target="../slideLayouts/slideLayout7.xml"/><Relationship Id="rId1" Type="http://schemas.openxmlformats.org/officeDocument/2006/relationships/vmlDrawing" Target="../drawings/vmlDrawing3.vml"/><Relationship Id="rId5" Type="http://schemas.openxmlformats.org/officeDocument/2006/relationships/image" Target="../media/image4.wmf"/><Relationship Id="rId4" Type="http://schemas.openxmlformats.org/officeDocument/2006/relationships/oleObject" Target="../embeddings/oleObject3.bin"/></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4"/>
          <p:cNvSpPr>
            <a:spLocks noGrp="1" noChangeArrowheads="1"/>
          </p:cNvSpPr>
          <p:nvPr>
            <p:ph type="ctrTitle"/>
          </p:nvPr>
        </p:nvSpPr>
        <p:spPr/>
        <p:txBody>
          <a:bodyPr/>
          <a:lstStyle/>
          <a:p>
            <a:pPr eaLnBrk="1" hangingPunct="1"/>
            <a:r>
              <a:rPr lang="en-US" altLang="en-US"/>
              <a:t>Chapter Four</a:t>
            </a:r>
          </a:p>
        </p:txBody>
      </p:sp>
      <p:sp>
        <p:nvSpPr>
          <p:cNvPr id="3075" name="Rectangle 5"/>
          <p:cNvSpPr>
            <a:spLocks noGrp="1" noChangeArrowheads="1"/>
          </p:cNvSpPr>
          <p:nvPr>
            <p:ph type="subTitle" idx="1"/>
          </p:nvPr>
        </p:nvSpPr>
        <p:spPr>
          <a:xfrm>
            <a:off x="849313" y="2819400"/>
            <a:ext cx="6248400" cy="2362200"/>
          </a:xfrm>
        </p:spPr>
        <p:txBody>
          <a:bodyPr/>
          <a:lstStyle/>
          <a:p>
            <a:pPr eaLnBrk="1" hangingPunct="1"/>
            <a:r>
              <a:rPr lang="en-US" altLang="en-US" sz="5500"/>
              <a:t>The Federal Reserve System, Monetary Policy, and Interest Rates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2"/>
          <p:cNvSpPr>
            <a:spLocks noGrp="1" noChangeArrowheads="1"/>
          </p:cNvSpPr>
          <p:nvPr>
            <p:ph type="title" idx="4294967295"/>
          </p:nvPr>
        </p:nvSpPr>
        <p:spPr/>
        <p:txBody>
          <a:bodyPr anchor="ctr"/>
          <a:lstStyle/>
          <a:p>
            <a:pPr eaLnBrk="1" hangingPunct="1"/>
            <a:r>
              <a:rPr lang="en-US" altLang="en-US" sz="3500" dirty="0"/>
              <a:t>Federal Open Market Committee (FOMC) Concluded</a:t>
            </a:r>
          </a:p>
        </p:txBody>
      </p:sp>
      <p:sp>
        <p:nvSpPr>
          <p:cNvPr id="13316" name="Rectangle 3"/>
          <p:cNvSpPr>
            <a:spLocks noGrp="1" noChangeArrowheads="1"/>
          </p:cNvSpPr>
          <p:nvPr>
            <p:ph type="body" sz="half" idx="4294967295"/>
          </p:nvPr>
        </p:nvSpPr>
        <p:spPr>
          <a:xfrm>
            <a:off x="457200" y="1719263"/>
            <a:ext cx="8148638"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600" b="1"/>
              <a:t>The FOMC sets ranges for growth of monetary aggregates and the fed funds rate, and also directs operations in FX markets</a:t>
            </a:r>
          </a:p>
          <a:p>
            <a:pPr eaLnBrk="1" hangingPunct="1"/>
            <a:r>
              <a:rPr lang="en-US" altLang="en-US" sz="2600" b="1"/>
              <a:t>Open market operations are the main policy tool used to achieve monetary targets:</a:t>
            </a:r>
          </a:p>
          <a:p>
            <a:pPr lvl="1" eaLnBrk="1" hangingPunct="1"/>
            <a:r>
              <a:rPr lang="en-US" altLang="en-US" sz="2200"/>
              <a:t>involve the purchase and sale of U.S. government and federal agency securities</a:t>
            </a:r>
          </a:p>
          <a:p>
            <a:pPr lvl="1" eaLnBrk="1" hangingPunct="1"/>
            <a:r>
              <a:rPr lang="en-US" altLang="en-US" sz="2200"/>
              <a:t>are implemented by the Federal Reserve Board Trading Desk of the New York Federal Reserve Bank</a:t>
            </a:r>
          </a:p>
        </p:txBody>
      </p:sp>
      <p:sp>
        <p:nvSpPr>
          <p:cNvPr id="2" name="Footer Placeholder 1">
            <a:extLst>
              <a:ext uri="{FF2B5EF4-FFF2-40B4-BE49-F238E27FC236}">
                <a16:creationId xmlns:a16="http://schemas.microsoft.com/office/drawing/2014/main" xmlns="" id="{ABEF00CC-BBC7-4ABE-94A7-50B13BE6637F}"/>
              </a:ext>
            </a:extLst>
          </p:cNvPr>
          <p:cNvSpPr>
            <a:spLocks noGrp="1"/>
          </p:cNvSpPr>
          <p:nvPr>
            <p:ph type="ftr" sz="quarter" idx="11"/>
          </p:nvPr>
        </p:nvSpPr>
        <p:spPr>
          <a:xfrm>
            <a:off x="1600200" y="6248400"/>
            <a:ext cx="61722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idx="4294967295"/>
          </p:nvPr>
        </p:nvSpPr>
        <p:spPr/>
        <p:txBody>
          <a:bodyPr anchor="ctr"/>
          <a:lstStyle/>
          <a:p>
            <a:pPr eaLnBrk="1" hangingPunct="1"/>
            <a:r>
              <a:rPr lang="en-US" altLang="en-US" sz="3500"/>
              <a:t>The Fed and the Crisis</a:t>
            </a:r>
          </a:p>
        </p:txBody>
      </p:sp>
      <p:sp>
        <p:nvSpPr>
          <p:cNvPr id="14339" name="Text Placeholder 2"/>
          <p:cNvSpPr>
            <a:spLocks noGrp="1"/>
          </p:cNvSpPr>
          <p:nvPr>
            <p:ph type="body" sz="half" idx="4294967295"/>
          </p:nvPr>
        </p:nvSpPr>
        <p:spPr>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200" b="1" dirty="0"/>
              <a:t>2007</a:t>
            </a:r>
          </a:p>
          <a:p>
            <a:pPr lvl="1" eaLnBrk="1" hangingPunct="1"/>
            <a:r>
              <a:rPr lang="en-US" altLang="en-US" sz="2100" dirty="0"/>
              <a:t>Term Auction Facility (TAF) created</a:t>
            </a:r>
          </a:p>
          <a:p>
            <a:pPr eaLnBrk="1" hangingPunct="1"/>
            <a:r>
              <a:rPr lang="en-US" altLang="en-US" sz="2200" b="1" dirty="0"/>
              <a:t>2008</a:t>
            </a:r>
          </a:p>
          <a:p>
            <a:pPr lvl="1" eaLnBrk="1" hangingPunct="1"/>
            <a:r>
              <a:rPr lang="en-US" altLang="en-US" sz="2100" dirty="0"/>
              <a:t>March: Fed facilitates J.P. Morgan Chase purchase of Bear-Stearns</a:t>
            </a:r>
          </a:p>
          <a:p>
            <a:pPr lvl="1" eaLnBrk="1" hangingPunct="1"/>
            <a:r>
              <a:rPr lang="en-US" altLang="en-US" sz="2100" dirty="0"/>
              <a:t>Term Securities Lending Facility (TSLF) created</a:t>
            </a:r>
          </a:p>
          <a:p>
            <a:pPr lvl="1" eaLnBrk="1" hangingPunct="1"/>
            <a:r>
              <a:rPr lang="en-US" altLang="en-US" sz="2100" dirty="0"/>
              <a:t>Primary Dealer Credit Facility (PDCF): Expands discount window borrowing to investment banks</a:t>
            </a:r>
          </a:p>
          <a:p>
            <a:pPr lvl="1" eaLnBrk="1" hangingPunct="1"/>
            <a:r>
              <a:rPr lang="en-US" altLang="en-US" sz="2100" dirty="0"/>
              <a:t>September: Lehman Brothers collapses, Goldman-Sachs and Morgan Stanley become commercial banks, Merrill-Lynch is bought by Bank of America</a:t>
            </a:r>
          </a:p>
          <a:p>
            <a:pPr eaLnBrk="1" hangingPunct="1"/>
            <a:endParaRPr lang="en-US" altLang="en-US" sz="2200" dirty="0"/>
          </a:p>
        </p:txBody>
      </p:sp>
      <p:sp>
        <p:nvSpPr>
          <p:cNvPr id="2" name="Footer Placeholder 1">
            <a:extLst>
              <a:ext uri="{FF2B5EF4-FFF2-40B4-BE49-F238E27FC236}">
                <a16:creationId xmlns:a16="http://schemas.microsoft.com/office/drawing/2014/main" xmlns="" id="{0509FB31-B0FF-4844-9714-7BC310A4065B}"/>
              </a:ext>
            </a:extLst>
          </p:cNvPr>
          <p:cNvSpPr>
            <a:spLocks noGrp="1"/>
          </p:cNvSpPr>
          <p:nvPr>
            <p:ph type="ftr" sz="quarter" idx="11"/>
          </p:nvPr>
        </p:nvSpPr>
        <p:spPr>
          <a:xfrm>
            <a:off x="1447800" y="6248400"/>
            <a:ext cx="63246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idx="4294967295"/>
          </p:nvPr>
        </p:nvSpPr>
        <p:spPr/>
        <p:txBody>
          <a:bodyPr anchor="ctr"/>
          <a:lstStyle/>
          <a:p>
            <a:pPr eaLnBrk="1" hangingPunct="1"/>
            <a:r>
              <a:rPr lang="en-US" altLang="en-US" sz="3500" dirty="0"/>
              <a:t>The Fed and the Crisis Continued</a:t>
            </a:r>
          </a:p>
        </p:txBody>
      </p:sp>
      <p:sp>
        <p:nvSpPr>
          <p:cNvPr id="15363" name="Text Placeholder 2"/>
          <p:cNvSpPr>
            <a:spLocks noGrp="1"/>
          </p:cNvSpPr>
          <p:nvPr>
            <p:ph type="body" sz="half" idx="4294967295"/>
          </p:nvPr>
        </p:nvSpPr>
        <p:spPr>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spcBef>
                <a:spcPts val="700"/>
              </a:spcBef>
            </a:pPr>
            <a:r>
              <a:rPr lang="en-US" altLang="en-US" sz="2200" b="1"/>
              <a:t>2008 (continued)</a:t>
            </a:r>
          </a:p>
          <a:p>
            <a:pPr lvl="1" eaLnBrk="1" hangingPunct="1">
              <a:spcBef>
                <a:spcPts val="700"/>
              </a:spcBef>
            </a:pPr>
            <a:r>
              <a:rPr lang="en-US" altLang="en-US" sz="2100"/>
              <a:t>Asset-Backed Commercial Paper Money Market Mutual Fund Liquidity Facility, the Commercial Paper Funding Facility, the Money Market Investor Funding Facility and the Term Asset-Backed Securities Loan Facility (TALF) are created</a:t>
            </a:r>
          </a:p>
          <a:p>
            <a:pPr lvl="1" eaLnBrk="1" hangingPunct="1">
              <a:spcBef>
                <a:spcPts val="700"/>
              </a:spcBef>
            </a:pPr>
            <a:r>
              <a:rPr lang="en-US" altLang="en-US" sz="2100"/>
              <a:t>Average weekly lending from the Fed grew from about $59 million in 2006 to almost $850 billion per week in late 2008</a:t>
            </a:r>
          </a:p>
          <a:p>
            <a:pPr lvl="1" eaLnBrk="1" hangingPunct="1">
              <a:spcBef>
                <a:spcPts val="700"/>
              </a:spcBef>
            </a:pPr>
            <a:endParaRPr lang="en-US" altLang="en-US" sz="2000"/>
          </a:p>
          <a:p>
            <a:pPr eaLnBrk="1" hangingPunct="1">
              <a:spcBef>
                <a:spcPts val="700"/>
              </a:spcBef>
            </a:pPr>
            <a:endParaRPr lang="en-US" altLang="en-US" sz="2200"/>
          </a:p>
        </p:txBody>
      </p:sp>
      <p:sp>
        <p:nvSpPr>
          <p:cNvPr id="2" name="Footer Placeholder 1">
            <a:extLst>
              <a:ext uri="{FF2B5EF4-FFF2-40B4-BE49-F238E27FC236}">
                <a16:creationId xmlns:a16="http://schemas.microsoft.com/office/drawing/2014/main" xmlns="" id="{CE3DEE96-7C5A-47DE-A159-2FDA15C05834}"/>
              </a:ext>
            </a:extLst>
          </p:cNvPr>
          <p:cNvSpPr>
            <a:spLocks noGrp="1"/>
          </p:cNvSpPr>
          <p:nvPr>
            <p:ph type="ftr" sz="quarter" idx="11"/>
          </p:nvPr>
        </p:nvSpPr>
        <p:spPr>
          <a:xfrm>
            <a:off x="1752600" y="6248400"/>
            <a:ext cx="62484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idx="4294967295"/>
          </p:nvPr>
        </p:nvSpPr>
        <p:spPr/>
        <p:txBody>
          <a:bodyPr anchor="ctr"/>
          <a:lstStyle/>
          <a:p>
            <a:pPr eaLnBrk="1" hangingPunct="1"/>
            <a:r>
              <a:rPr lang="en-US" altLang="en-US" sz="3500" dirty="0"/>
              <a:t>The Fed and the Crisis Concluded</a:t>
            </a:r>
          </a:p>
        </p:txBody>
      </p:sp>
      <p:sp>
        <p:nvSpPr>
          <p:cNvPr id="16387" name="Text Placeholder 2"/>
          <p:cNvSpPr>
            <a:spLocks noGrp="1"/>
          </p:cNvSpPr>
          <p:nvPr>
            <p:ph type="body" sz="half" idx="4294967295"/>
          </p:nvPr>
        </p:nvSpPr>
        <p:spPr>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100"/>
              <a:t>August 2006 fed funds rate = 5.25%</a:t>
            </a:r>
          </a:p>
          <a:p>
            <a:pPr eaLnBrk="1" hangingPunct="1"/>
            <a:r>
              <a:rPr lang="en-US" altLang="en-US" sz="2100"/>
              <a:t>April 2008 fed funds rate = 2.00%</a:t>
            </a:r>
          </a:p>
          <a:p>
            <a:pPr eaLnBrk="1" hangingPunct="1"/>
            <a:r>
              <a:rPr lang="en-US" altLang="en-US" sz="2100"/>
              <a:t>By year end 2008 target fed funds rate between 0 and 0.25% and the discount rate was lowered to 0.5%</a:t>
            </a:r>
          </a:p>
          <a:p>
            <a:pPr eaLnBrk="1" hangingPunct="1"/>
            <a:r>
              <a:rPr lang="en-US" altLang="en-US" sz="2100"/>
              <a:t>November 2008 -- The Fed announces it would engage in purchasing up to $600 billion in Treasuries and mortgage-backed securities (quantitative easing)</a:t>
            </a:r>
          </a:p>
          <a:p>
            <a:pPr lvl="1" eaLnBrk="1" hangingPunct="1"/>
            <a:r>
              <a:rPr lang="en-US" altLang="en-US" sz="2100"/>
              <a:t>This amount was increased to $1.7 trillion in March 2009.</a:t>
            </a:r>
          </a:p>
          <a:p>
            <a:pPr eaLnBrk="1" hangingPunct="1"/>
            <a:r>
              <a:rPr lang="en-US" altLang="en-US" sz="2100"/>
              <a:t>November 2010 the Fed announced a new series of bond buying of up to $600 billion in what has been termed QE2</a:t>
            </a:r>
          </a:p>
          <a:p>
            <a:pPr eaLnBrk="1" hangingPunct="1"/>
            <a:r>
              <a:rPr lang="en-US" altLang="en-US" sz="2100"/>
              <a:t>September 2012 began QE3, monthly purchases of Treasuries and mortgage backed securities, tapering began in 2013</a:t>
            </a:r>
          </a:p>
          <a:p>
            <a:pPr eaLnBrk="1" hangingPunct="1"/>
            <a:endParaRPr lang="en-US" altLang="en-US" sz="2200"/>
          </a:p>
          <a:p>
            <a:pPr eaLnBrk="1" hangingPunct="1"/>
            <a:endParaRPr lang="en-US" altLang="en-US" sz="2200"/>
          </a:p>
        </p:txBody>
      </p:sp>
      <p:sp>
        <p:nvSpPr>
          <p:cNvPr id="2" name="Footer Placeholder 1">
            <a:extLst>
              <a:ext uri="{FF2B5EF4-FFF2-40B4-BE49-F238E27FC236}">
                <a16:creationId xmlns:a16="http://schemas.microsoft.com/office/drawing/2014/main" xmlns="" id="{EE0E5C51-125C-448D-B0EC-579BBD319E0B}"/>
              </a:ext>
            </a:extLst>
          </p:cNvPr>
          <p:cNvSpPr>
            <a:spLocks noGrp="1"/>
          </p:cNvSpPr>
          <p:nvPr>
            <p:ph type="ftr" sz="quarter" idx="11"/>
          </p:nvPr>
        </p:nvSpPr>
        <p:spPr>
          <a:xfrm>
            <a:off x="1905000" y="6248400"/>
            <a:ext cx="62484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2"/>
          <p:cNvSpPr>
            <a:spLocks noGrp="1" noChangeArrowheads="1"/>
          </p:cNvSpPr>
          <p:nvPr>
            <p:ph type="title" idx="4294967295"/>
          </p:nvPr>
        </p:nvSpPr>
        <p:spPr/>
        <p:txBody>
          <a:bodyPr anchor="ctr"/>
          <a:lstStyle/>
          <a:p>
            <a:pPr eaLnBrk="1" hangingPunct="1"/>
            <a:r>
              <a:rPr lang="en-US" altLang="en-US" sz="3500"/>
              <a:t>Federal Reserve Banks</a:t>
            </a:r>
          </a:p>
        </p:txBody>
      </p:sp>
      <p:sp>
        <p:nvSpPr>
          <p:cNvPr id="17412" name="Rectangle 3"/>
          <p:cNvSpPr>
            <a:spLocks noGrp="1" noChangeArrowheads="1"/>
          </p:cNvSpPr>
          <p:nvPr>
            <p:ph type="body" sz="half" idx="4294967295"/>
          </p:nvPr>
        </p:nvSpPr>
        <p:spPr>
          <a:xfrm>
            <a:off x="457200" y="1719263"/>
            <a:ext cx="8148638"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200" b="1" dirty="0"/>
              <a:t>Assist in the conduct of monetary policy</a:t>
            </a:r>
          </a:p>
          <a:p>
            <a:pPr lvl="1" eaLnBrk="1" hangingPunct="1"/>
            <a:r>
              <a:rPr lang="en-US" altLang="en-US" sz="2000" dirty="0"/>
              <a:t>Set and change the discount rate (must be approved by the Board of Governors)</a:t>
            </a:r>
          </a:p>
          <a:p>
            <a:pPr lvl="1" eaLnBrk="1" hangingPunct="1"/>
            <a:r>
              <a:rPr lang="en-US" altLang="en-US" sz="2000" dirty="0"/>
              <a:t>Make discount window loans to depository institutions</a:t>
            </a:r>
          </a:p>
          <a:p>
            <a:pPr eaLnBrk="1" hangingPunct="1"/>
            <a:r>
              <a:rPr lang="en-US" altLang="en-US" sz="2200" b="1" dirty="0"/>
              <a:t>Supervise and regulate FRS member banks</a:t>
            </a:r>
          </a:p>
          <a:p>
            <a:pPr lvl="1" eaLnBrk="1" hangingPunct="1"/>
            <a:r>
              <a:rPr lang="en-US" altLang="en-US" sz="2000" dirty="0"/>
              <a:t>Conduct examinations and inspections of member banks</a:t>
            </a:r>
          </a:p>
          <a:p>
            <a:pPr lvl="1" eaLnBrk="1" hangingPunct="1"/>
            <a:r>
              <a:rPr lang="en-US" altLang="en-US" sz="2000" dirty="0"/>
              <a:t>Issue warnings when banking activity is unsafe or unsound</a:t>
            </a:r>
          </a:p>
          <a:p>
            <a:pPr lvl="1" eaLnBrk="1" hangingPunct="1"/>
            <a:r>
              <a:rPr lang="en-US" altLang="en-US" sz="2000" dirty="0"/>
              <a:t>Approve bank mergers and acquisitions</a:t>
            </a:r>
          </a:p>
          <a:p>
            <a:pPr eaLnBrk="1" hangingPunct="1"/>
            <a:r>
              <a:rPr lang="en-US" altLang="en-US" sz="2200" b="1" dirty="0"/>
              <a:t>Provide government services</a:t>
            </a:r>
          </a:p>
          <a:p>
            <a:pPr lvl="1" eaLnBrk="1" hangingPunct="1"/>
            <a:r>
              <a:rPr lang="en-US" altLang="en-US" sz="2000" dirty="0"/>
              <a:t>Act as the commercial banks of the U.S. Treasury</a:t>
            </a:r>
          </a:p>
        </p:txBody>
      </p:sp>
      <p:sp>
        <p:nvSpPr>
          <p:cNvPr id="2" name="Footer Placeholder 1">
            <a:extLst>
              <a:ext uri="{FF2B5EF4-FFF2-40B4-BE49-F238E27FC236}">
                <a16:creationId xmlns:a16="http://schemas.microsoft.com/office/drawing/2014/main" xmlns="" id="{AAE1B56F-774F-4423-8036-4242AA57EAA4}"/>
              </a:ext>
            </a:extLst>
          </p:cNvPr>
          <p:cNvSpPr>
            <a:spLocks noGrp="1"/>
          </p:cNvSpPr>
          <p:nvPr>
            <p:ph type="ftr" sz="quarter" idx="11"/>
          </p:nvPr>
        </p:nvSpPr>
        <p:spPr>
          <a:xfrm>
            <a:off x="1752600" y="6248400"/>
            <a:ext cx="62484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2"/>
          <p:cNvSpPr>
            <a:spLocks noGrp="1" noChangeArrowheads="1"/>
          </p:cNvSpPr>
          <p:nvPr>
            <p:ph type="title" idx="4294967295"/>
          </p:nvPr>
        </p:nvSpPr>
        <p:spPr/>
        <p:txBody>
          <a:bodyPr anchor="ctr"/>
          <a:lstStyle/>
          <a:p>
            <a:pPr eaLnBrk="1" hangingPunct="1"/>
            <a:r>
              <a:rPr lang="en-US" altLang="en-US" sz="3500"/>
              <a:t>Federal Reserve Banks</a:t>
            </a:r>
          </a:p>
        </p:txBody>
      </p:sp>
      <p:sp>
        <p:nvSpPr>
          <p:cNvPr id="18436" name="Rectangle 3"/>
          <p:cNvSpPr>
            <a:spLocks noGrp="1" noChangeArrowheads="1"/>
          </p:cNvSpPr>
          <p:nvPr>
            <p:ph type="body" sz="half" idx="4294967295"/>
          </p:nvPr>
        </p:nvSpPr>
        <p:spPr>
          <a:xfrm>
            <a:off x="457200" y="1719263"/>
            <a:ext cx="8148638"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200" b="1" dirty="0"/>
              <a:t>Issue new currency</a:t>
            </a:r>
          </a:p>
          <a:p>
            <a:pPr lvl="1" eaLnBrk="1" hangingPunct="1"/>
            <a:r>
              <a:rPr lang="en-US" altLang="en-US" sz="2000" dirty="0"/>
              <a:t>Collect and replace currency in circulation as necessary</a:t>
            </a:r>
          </a:p>
          <a:p>
            <a:pPr eaLnBrk="1" hangingPunct="1"/>
            <a:r>
              <a:rPr lang="en-US" altLang="en-US" sz="2200" b="1" dirty="0"/>
              <a:t>Clear checks</a:t>
            </a:r>
          </a:p>
          <a:p>
            <a:pPr lvl="1" eaLnBrk="1" hangingPunct="1"/>
            <a:r>
              <a:rPr lang="en-US" altLang="en-US" sz="2000" dirty="0"/>
              <a:t>Act as a central clearing system for U.S. banks</a:t>
            </a:r>
          </a:p>
          <a:p>
            <a:pPr eaLnBrk="1" hangingPunct="1"/>
            <a:r>
              <a:rPr lang="en-US" altLang="en-US" sz="2200" b="1" dirty="0"/>
              <a:t>Provide wire transfer services</a:t>
            </a:r>
          </a:p>
          <a:p>
            <a:pPr lvl="1" eaLnBrk="1" hangingPunct="1"/>
            <a:r>
              <a:rPr lang="en-US" altLang="en-US" sz="2000" dirty="0" err="1"/>
              <a:t>Fedwire</a:t>
            </a:r>
            <a:endParaRPr lang="en-US" altLang="en-US" sz="2000" dirty="0"/>
          </a:p>
          <a:p>
            <a:pPr lvl="1" eaLnBrk="1" hangingPunct="1"/>
            <a:r>
              <a:rPr lang="en-US" altLang="en-US" sz="2000" dirty="0"/>
              <a:t>Automated Clearinghouse (ACH)</a:t>
            </a:r>
          </a:p>
          <a:p>
            <a:pPr eaLnBrk="1" hangingPunct="1"/>
            <a:r>
              <a:rPr lang="en-US" altLang="en-US" sz="2200" b="1" dirty="0"/>
              <a:t>Perform banking sector and economic research</a:t>
            </a:r>
          </a:p>
          <a:p>
            <a:pPr lvl="1" eaLnBrk="1" hangingPunct="1"/>
            <a:r>
              <a:rPr lang="en-US" altLang="en-US" sz="2000" dirty="0"/>
              <a:t>Used in the formulation of monetary policy</a:t>
            </a:r>
          </a:p>
        </p:txBody>
      </p:sp>
      <p:sp>
        <p:nvSpPr>
          <p:cNvPr id="2" name="Footer Placeholder 1">
            <a:extLst>
              <a:ext uri="{FF2B5EF4-FFF2-40B4-BE49-F238E27FC236}">
                <a16:creationId xmlns:a16="http://schemas.microsoft.com/office/drawing/2014/main" xmlns="" id="{A7503F49-EF9F-4CAB-8DCE-698D8773A1DC}"/>
              </a:ext>
            </a:extLst>
          </p:cNvPr>
          <p:cNvSpPr>
            <a:spLocks noGrp="1"/>
          </p:cNvSpPr>
          <p:nvPr>
            <p:ph type="ftr" sz="quarter" idx="11"/>
          </p:nvPr>
        </p:nvSpPr>
        <p:spPr>
          <a:xfrm>
            <a:off x="1676400" y="6248400"/>
            <a:ext cx="61722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2"/>
          <p:cNvSpPr>
            <a:spLocks noGrp="1" noChangeArrowheads="1"/>
          </p:cNvSpPr>
          <p:nvPr>
            <p:ph type="title" idx="4294967295"/>
          </p:nvPr>
        </p:nvSpPr>
        <p:spPr/>
        <p:txBody>
          <a:bodyPr anchor="ctr"/>
          <a:lstStyle/>
          <a:p>
            <a:pPr eaLnBrk="1" hangingPunct="1"/>
            <a:r>
              <a:rPr lang="en-US" altLang="en-US" sz="3500"/>
              <a:t>Discussion of the Federal Reserve</a:t>
            </a:r>
          </a:p>
        </p:txBody>
      </p:sp>
      <p:sp>
        <p:nvSpPr>
          <p:cNvPr id="21508" name="Rectangle 3"/>
          <p:cNvSpPr>
            <a:spLocks noGrp="1" noChangeArrowheads="1"/>
          </p:cNvSpPr>
          <p:nvPr>
            <p:ph type="body" sz="half" idx="4294967295"/>
          </p:nvPr>
        </p:nvSpPr>
        <p:spPr>
          <a:xfrm>
            <a:off x="457200" y="1719263"/>
            <a:ext cx="8148638"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200" dirty="0"/>
              <a:t>What are the implications of the bailouts of the financial crisis? Is the system safer now or can we expect another crisis in the future?</a:t>
            </a:r>
            <a:br>
              <a:rPr lang="en-US" altLang="en-US" sz="2200" dirty="0"/>
            </a:br>
            <a:endParaRPr lang="en-US" altLang="en-US" sz="2200" dirty="0"/>
          </a:p>
          <a:p>
            <a:pPr eaLnBrk="1" hangingPunct="1"/>
            <a:r>
              <a:rPr lang="en-US" altLang="en-US" sz="2200" dirty="0"/>
              <a:t>What does it mean to be too big to fail or systemically risky?  Does designating an institution as systemically risky make the system safer?</a:t>
            </a:r>
            <a:br>
              <a:rPr lang="en-US" altLang="en-US" sz="2200" dirty="0"/>
            </a:br>
            <a:endParaRPr lang="en-US" altLang="en-US" sz="2200" dirty="0"/>
          </a:p>
          <a:p>
            <a:pPr eaLnBrk="1" hangingPunct="1"/>
            <a:r>
              <a:rPr lang="en-US" altLang="en-US" sz="2200" dirty="0"/>
              <a:t>What are the pros and cons of deposit insurance? Should the U.S. employ unlimited deposit insurance as some other countries do?</a:t>
            </a:r>
          </a:p>
          <a:p>
            <a:pPr eaLnBrk="1" hangingPunct="1">
              <a:lnSpc>
                <a:spcPct val="90000"/>
              </a:lnSpc>
            </a:pPr>
            <a:endParaRPr lang="en-US" altLang="en-US" b="1" dirty="0"/>
          </a:p>
        </p:txBody>
      </p:sp>
      <p:sp>
        <p:nvSpPr>
          <p:cNvPr id="2" name="Footer Placeholder 1">
            <a:extLst>
              <a:ext uri="{FF2B5EF4-FFF2-40B4-BE49-F238E27FC236}">
                <a16:creationId xmlns:a16="http://schemas.microsoft.com/office/drawing/2014/main" xmlns="" id="{8073839F-BBED-48D8-BE55-BB1F4237A9C5}"/>
              </a:ext>
            </a:extLst>
          </p:cNvPr>
          <p:cNvSpPr>
            <a:spLocks noGrp="1"/>
          </p:cNvSpPr>
          <p:nvPr>
            <p:ph type="ftr" sz="quarter" idx="11"/>
          </p:nvPr>
        </p:nvSpPr>
        <p:spPr>
          <a:xfrm>
            <a:off x="1752600" y="6248400"/>
            <a:ext cx="62484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2"/>
          <p:cNvSpPr>
            <a:spLocks noGrp="1" noChangeArrowheads="1"/>
          </p:cNvSpPr>
          <p:nvPr>
            <p:ph type="title" idx="4294967295"/>
          </p:nvPr>
        </p:nvSpPr>
        <p:spPr/>
        <p:txBody>
          <a:bodyPr anchor="ctr"/>
          <a:lstStyle/>
          <a:p>
            <a:pPr eaLnBrk="1" hangingPunct="1"/>
            <a:r>
              <a:rPr lang="en-US" altLang="en-US" sz="3500"/>
              <a:t>Figure 4-5: The Process of Monetary Policy Implementation</a:t>
            </a:r>
          </a:p>
        </p:txBody>
      </p:sp>
      <p:pic>
        <p:nvPicPr>
          <p:cNvPr id="22532"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58963" y="1352550"/>
            <a:ext cx="5532437" cy="5162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2"/>
          <p:cNvSpPr>
            <a:spLocks noGrp="1" noChangeArrowheads="1"/>
          </p:cNvSpPr>
          <p:nvPr>
            <p:ph type="title" idx="4294967295"/>
          </p:nvPr>
        </p:nvSpPr>
        <p:spPr/>
        <p:txBody>
          <a:bodyPr anchor="ctr"/>
          <a:lstStyle/>
          <a:p>
            <a:pPr eaLnBrk="1" hangingPunct="1"/>
            <a:r>
              <a:rPr lang="en-US" altLang="en-US" sz="3500"/>
              <a:t>Balance Sheet of the Federal Reserve</a:t>
            </a:r>
          </a:p>
        </p:txBody>
      </p:sp>
      <p:sp>
        <p:nvSpPr>
          <p:cNvPr id="23556" name="Rectangle 3"/>
          <p:cNvSpPr>
            <a:spLocks noGrp="1" noChangeArrowheads="1"/>
          </p:cNvSpPr>
          <p:nvPr>
            <p:ph type="body" sz="half" idx="4294967295"/>
          </p:nvPr>
        </p:nvSpPr>
        <p:spPr>
          <a:xfrm>
            <a:off x="457200" y="1719262"/>
            <a:ext cx="8148638" cy="4681537"/>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3600" b="1" dirty="0"/>
              <a:t>Major liabilities</a:t>
            </a:r>
          </a:p>
          <a:p>
            <a:pPr lvl="1" eaLnBrk="1" hangingPunct="1"/>
            <a:r>
              <a:rPr lang="en-US" altLang="en-US" sz="3200" dirty="0"/>
              <a:t>Reserve deposits</a:t>
            </a:r>
          </a:p>
          <a:p>
            <a:pPr lvl="1" eaLnBrk="1" hangingPunct="1"/>
            <a:r>
              <a:rPr lang="en-US" altLang="en-US" sz="3200" dirty="0"/>
              <a:t>Currency in circulation</a:t>
            </a:r>
          </a:p>
          <a:p>
            <a:pPr lvl="2" eaLnBrk="1" hangingPunct="1"/>
            <a:r>
              <a:rPr lang="en-US" altLang="en-US" sz="2800" dirty="0"/>
              <a:t>Note that currency in circulation + reserves = monetary base</a:t>
            </a:r>
            <a:endParaRPr lang="en-US" altLang="en-US" sz="2900" dirty="0"/>
          </a:p>
          <a:p>
            <a:pPr eaLnBrk="1" hangingPunct="1"/>
            <a:r>
              <a:rPr lang="en-US" altLang="en-US" sz="3600" b="1" dirty="0"/>
              <a:t>Major assets</a:t>
            </a:r>
          </a:p>
          <a:p>
            <a:pPr lvl="1" eaLnBrk="1" hangingPunct="1"/>
            <a:r>
              <a:rPr lang="en-US" altLang="en-US" sz="3200" dirty="0"/>
              <a:t>Treasury securities</a:t>
            </a:r>
          </a:p>
          <a:p>
            <a:pPr lvl="1" eaLnBrk="1" hangingPunct="1"/>
            <a:r>
              <a:rPr lang="en-US" altLang="en-US" sz="3200" dirty="0"/>
              <a:t>U.S. government agency securities</a:t>
            </a:r>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Rectangle 2"/>
          <p:cNvSpPr>
            <a:spLocks noGrp="1" noChangeArrowheads="1"/>
          </p:cNvSpPr>
          <p:nvPr>
            <p:ph type="title" idx="4294967295"/>
          </p:nvPr>
        </p:nvSpPr>
        <p:spPr/>
        <p:txBody>
          <a:bodyPr anchor="ctr"/>
          <a:lstStyle/>
          <a:p>
            <a:pPr eaLnBrk="1" hangingPunct="1"/>
            <a:r>
              <a:rPr lang="en-US" altLang="en-US" sz="3500" dirty="0"/>
              <a:t>Monetary Policy Tools</a:t>
            </a:r>
          </a:p>
        </p:txBody>
      </p:sp>
      <p:sp>
        <p:nvSpPr>
          <p:cNvPr id="24580" name="Rectangle 3"/>
          <p:cNvSpPr>
            <a:spLocks noGrp="1" noChangeArrowheads="1"/>
          </p:cNvSpPr>
          <p:nvPr>
            <p:ph type="body" sz="half" idx="4294967295"/>
          </p:nvPr>
        </p:nvSpPr>
        <p:spPr>
          <a:xfrm>
            <a:off x="457200" y="1719263"/>
            <a:ext cx="8148638"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b="1" dirty="0"/>
              <a:t>Monetary policy affects the macroeconomy by influencing the supply and demand for excess bank reserves</a:t>
            </a:r>
          </a:p>
          <a:p>
            <a:pPr lvl="1" eaLnBrk="1" hangingPunct="1"/>
            <a:r>
              <a:rPr lang="en-US" altLang="en-US" dirty="0"/>
              <a:t>Influences the money supply and the level of short-term and long-term interest rates</a:t>
            </a:r>
          </a:p>
          <a:p>
            <a:pPr lvl="1" eaLnBrk="1" hangingPunct="1"/>
            <a:r>
              <a:rPr lang="en-US" altLang="en-US" dirty="0"/>
              <a:t>Affects foreign exchange rates, the amount of money and credit in the economy, and the levels of employment, output, and prices</a:t>
            </a:r>
          </a:p>
        </p:txBody>
      </p:sp>
      <p:sp>
        <p:nvSpPr>
          <p:cNvPr id="2" name="Footer Placeholder 1">
            <a:extLst>
              <a:ext uri="{FF2B5EF4-FFF2-40B4-BE49-F238E27FC236}">
                <a16:creationId xmlns:a16="http://schemas.microsoft.com/office/drawing/2014/main" xmlns="" id="{07A6B6A3-0A58-4417-9133-C47F7ED7213E}"/>
              </a:ext>
            </a:extLst>
          </p:cNvPr>
          <p:cNvSpPr>
            <a:spLocks noGrp="1"/>
          </p:cNvSpPr>
          <p:nvPr>
            <p:ph type="ftr" sz="quarter" idx="11"/>
          </p:nvPr>
        </p:nvSpPr>
        <p:spPr>
          <a:xfrm>
            <a:off x="1981200" y="6248400"/>
            <a:ext cx="62484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idx="4294967295"/>
          </p:nvPr>
        </p:nvSpPr>
        <p:spPr/>
        <p:txBody>
          <a:bodyPr anchor="ctr"/>
          <a:lstStyle/>
          <a:p>
            <a:pPr eaLnBrk="1" hangingPunct="1"/>
            <a:r>
              <a:rPr lang="en-US" altLang="en-US" sz="3500"/>
              <a:t>The Federal Reserve</a:t>
            </a:r>
          </a:p>
        </p:txBody>
      </p:sp>
      <p:sp>
        <p:nvSpPr>
          <p:cNvPr id="4100" name="Rectangle 3"/>
          <p:cNvSpPr>
            <a:spLocks noGrp="1" noChangeArrowheads="1"/>
          </p:cNvSpPr>
          <p:nvPr>
            <p:ph type="body" sz="half" idx="4294967295"/>
          </p:nvPr>
        </p:nvSpPr>
        <p:spPr>
          <a:xfrm>
            <a:off x="457200" y="1719263"/>
            <a:ext cx="8148638"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lnSpc>
                <a:spcPct val="90000"/>
              </a:lnSpc>
            </a:pPr>
            <a:r>
              <a:rPr lang="en-US" altLang="en-US" b="1"/>
              <a:t>Founded by Congress under the Federal Reserve Act in 1913</a:t>
            </a:r>
          </a:p>
          <a:p>
            <a:pPr eaLnBrk="1" hangingPunct="1">
              <a:lnSpc>
                <a:spcPct val="90000"/>
              </a:lnSpc>
            </a:pPr>
            <a:r>
              <a:rPr lang="en-US" altLang="en-US" b="1"/>
              <a:t>Subject to oversight by Congress under its authority to create money</a:t>
            </a:r>
          </a:p>
          <a:p>
            <a:pPr eaLnBrk="1" hangingPunct="1">
              <a:lnSpc>
                <a:spcPct val="90000"/>
              </a:lnSpc>
            </a:pPr>
            <a:r>
              <a:rPr lang="en-US" altLang="en-US" b="1"/>
              <a:t>An independent central bank–its decisions do not have to be ratified by the President or Congress</a:t>
            </a:r>
          </a:p>
          <a:p>
            <a:pPr lvl="1" eaLnBrk="1" hangingPunct="1">
              <a:lnSpc>
                <a:spcPct val="90000"/>
              </a:lnSpc>
            </a:pPr>
            <a:r>
              <a:rPr lang="en-US" altLang="en-US" sz="3100" b="1"/>
              <a:t>Congressional oversight </a:t>
            </a:r>
          </a:p>
        </p:txBody>
      </p:sp>
      <p:sp>
        <p:nvSpPr>
          <p:cNvPr id="2" name="Footer Placeholder 1">
            <a:extLst>
              <a:ext uri="{FF2B5EF4-FFF2-40B4-BE49-F238E27FC236}">
                <a16:creationId xmlns:a16="http://schemas.microsoft.com/office/drawing/2014/main" xmlns="" id="{0AAD8853-14AC-4EFB-90B4-54732E84C00D}"/>
              </a:ext>
            </a:extLst>
          </p:cNvPr>
          <p:cNvSpPr>
            <a:spLocks noGrp="1"/>
          </p:cNvSpPr>
          <p:nvPr>
            <p:ph type="ftr" sz="quarter" idx="11"/>
          </p:nvPr>
        </p:nvSpPr>
        <p:spPr>
          <a:xfrm>
            <a:off x="1676400" y="6248400"/>
            <a:ext cx="63246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Rectangle 2"/>
          <p:cNvSpPr>
            <a:spLocks noGrp="1" noChangeArrowheads="1"/>
          </p:cNvSpPr>
          <p:nvPr>
            <p:ph type="title" idx="4294967295"/>
          </p:nvPr>
        </p:nvSpPr>
        <p:spPr/>
        <p:txBody>
          <a:bodyPr anchor="ctr"/>
          <a:lstStyle/>
          <a:p>
            <a:pPr eaLnBrk="1" hangingPunct="1"/>
            <a:r>
              <a:rPr lang="en-US" altLang="en-US" sz="3500" dirty="0"/>
              <a:t>Monetary Policy Tools Continued</a:t>
            </a:r>
          </a:p>
        </p:txBody>
      </p:sp>
      <p:sp>
        <p:nvSpPr>
          <p:cNvPr id="24580" name="Rectangle 3"/>
          <p:cNvSpPr>
            <a:spLocks noGrp="1" noChangeArrowheads="1"/>
          </p:cNvSpPr>
          <p:nvPr>
            <p:ph type="body" sz="half" idx="4294967295"/>
          </p:nvPr>
        </p:nvSpPr>
        <p:spPr>
          <a:xfrm>
            <a:off x="457200" y="1719263"/>
            <a:ext cx="8148638"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b="1" dirty="0"/>
              <a:t>Financial Services Regulatory Relief Act of 2006</a:t>
            </a:r>
          </a:p>
          <a:p>
            <a:pPr lvl="1" eaLnBrk="1" hangingPunct="1"/>
            <a:r>
              <a:rPr lang="en-US" altLang="en-US" dirty="0"/>
              <a:t>Authorized Federal Reserve to pay interest on reserve balances held by depository institutions</a:t>
            </a:r>
          </a:p>
          <a:p>
            <a:pPr eaLnBrk="1" hangingPunct="1"/>
            <a:r>
              <a:rPr lang="en-US" altLang="en-US" b="1" dirty="0"/>
              <a:t>Federal Reserve can take one of two basic approaches to affect the market for banks’ excess reserves</a:t>
            </a:r>
          </a:p>
          <a:p>
            <a:pPr lvl="1" eaLnBrk="1" hangingPunct="1"/>
            <a:r>
              <a:rPr lang="en-US" altLang="en-US" dirty="0"/>
              <a:t>Target quantity of reserves</a:t>
            </a:r>
          </a:p>
          <a:p>
            <a:pPr lvl="1" eaLnBrk="1" hangingPunct="1"/>
            <a:r>
              <a:rPr lang="en-US" altLang="en-US" dirty="0"/>
              <a:t>Target interest rate on those reserves</a:t>
            </a:r>
          </a:p>
        </p:txBody>
      </p:sp>
      <p:sp>
        <p:nvSpPr>
          <p:cNvPr id="2" name="Footer Placeholder 1">
            <a:extLst>
              <a:ext uri="{FF2B5EF4-FFF2-40B4-BE49-F238E27FC236}">
                <a16:creationId xmlns:a16="http://schemas.microsoft.com/office/drawing/2014/main" xmlns="" id="{E73DFC64-D120-4325-BAF6-4E02EF98F6F6}"/>
              </a:ext>
            </a:extLst>
          </p:cNvPr>
          <p:cNvSpPr>
            <a:spLocks noGrp="1"/>
          </p:cNvSpPr>
          <p:nvPr>
            <p:ph type="ftr" sz="quarter" idx="11"/>
          </p:nvPr>
        </p:nvSpPr>
        <p:spPr>
          <a:xfrm>
            <a:off x="1447800" y="6248400"/>
            <a:ext cx="65532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extLst>
      <p:ext uri="{BB962C8B-B14F-4D97-AF65-F5344CB8AC3E}">
        <p14:creationId xmlns:p14="http://schemas.microsoft.com/office/powerpoint/2010/main" val="560676520"/>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2"/>
          <p:cNvSpPr>
            <a:spLocks noGrp="1" noChangeArrowheads="1"/>
          </p:cNvSpPr>
          <p:nvPr>
            <p:ph type="title" idx="4294967295"/>
          </p:nvPr>
        </p:nvSpPr>
        <p:spPr/>
        <p:txBody>
          <a:bodyPr anchor="ctr"/>
          <a:lstStyle/>
          <a:p>
            <a:pPr eaLnBrk="1" hangingPunct="1"/>
            <a:r>
              <a:rPr lang="en-US" altLang="en-US" sz="3500" dirty="0"/>
              <a:t>Open Market Operations</a:t>
            </a:r>
          </a:p>
        </p:txBody>
      </p:sp>
      <p:sp>
        <p:nvSpPr>
          <p:cNvPr id="25604" name="Rectangle 3"/>
          <p:cNvSpPr>
            <a:spLocks noGrp="1" noChangeArrowheads="1"/>
          </p:cNvSpPr>
          <p:nvPr>
            <p:ph type="body" sz="half" idx="4294967295"/>
          </p:nvPr>
        </p:nvSpPr>
        <p:spPr>
          <a:xfrm>
            <a:off x="457200" y="1719263"/>
            <a:ext cx="8148638"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b="1" dirty="0"/>
              <a:t>Open market operations</a:t>
            </a:r>
          </a:p>
          <a:p>
            <a:pPr lvl="1" eaLnBrk="1" hangingPunct="1"/>
            <a:r>
              <a:rPr lang="en-US" altLang="en-US" dirty="0"/>
              <a:t>Policy directive of the FOMC is forwarded to the Federal Reserve Board Trading Desk at the Federal Reserve Bank of New York</a:t>
            </a:r>
          </a:p>
          <a:p>
            <a:pPr lvl="1" eaLnBrk="1" hangingPunct="1"/>
            <a:r>
              <a:rPr lang="en-US" altLang="en-US" dirty="0"/>
              <a:t>Trading Desk manager buys or sells U.S. Treasury securities in the over-the-counter (OTC) market, which keeps the fed funds rate near its desired target</a:t>
            </a:r>
          </a:p>
        </p:txBody>
      </p:sp>
      <p:sp>
        <p:nvSpPr>
          <p:cNvPr id="2" name="Footer Placeholder 1">
            <a:extLst>
              <a:ext uri="{FF2B5EF4-FFF2-40B4-BE49-F238E27FC236}">
                <a16:creationId xmlns:a16="http://schemas.microsoft.com/office/drawing/2014/main" xmlns="" id="{2250D34D-A255-420A-871C-D0EE2E2A9446}"/>
              </a:ext>
            </a:extLst>
          </p:cNvPr>
          <p:cNvSpPr>
            <a:spLocks noGrp="1"/>
          </p:cNvSpPr>
          <p:nvPr>
            <p:ph type="ftr" sz="quarter" idx="11"/>
          </p:nvPr>
        </p:nvSpPr>
        <p:spPr>
          <a:xfrm>
            <a:off x="1905000" y="6248400"/>
            <a:ext cx="62484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2"/>
          <p:cNvSpPr>
            <a:spLocks noGrp="1" noChangeArrowheads="1"/>
          </p:cNvSpPr>
          <p:nvPr>
            <p:ph type="title" idx="4294967295"/>
          </p:nvPr>
        </p:nvSpPr>
        <p:spPr/>
        <p:txBody>
          <a:bodyPr anchor="ctr"/>
          <a:lstStyle/>
          <a:p>
            <a:pPr eaLnBrk="1" hangingPunct="1"/>
            <a:r>
              <a:rPr lang="en-US" altLang="en-US" sz="3500" dirty="0"/>
              <a:t>Open Market Operations Continued</a:t>
            </a:r>
          </a:p>
        </p:txBody>
      </p:sp>
      <p:sp>
        <p:nvSpPr>
          <p:cNvPr id="26628" name="Rectangle 3"/>
          <p:cNvSpPr>
            <a:spLocks noGrp="1" noChangeArrowheads="1"/>
          </p:cNvSpPr>
          <p:nvPr>
            <p:ph type="body" sz="half" idx="4294967295"/>
          </p:nvPr>
        </p:nvSpPr>
        <p:spPr>
          <a:xfrm>
            <a:off x="457200" y="1719263"/>
            <a:ext cx="8148638"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b="1" dirty="0"/>
              <a:t>Open market operations </a:t>
            </a:r>
          </a:p>
          <a:p>
            <a:pPr lvl="1" eaLnBrk="1" hangingPunct="1"/>
            <a:r>
              <a:rPr lang="en-US" altLang="en-US" dirty="0"/>
              <a:t>FRBNY acts through the Trading Desk to implement policy directives each business day</a:t>
            </a:r>
          </a:p>
          <a:p>
            <a:pPr lvl="1" eaLnBrk="1" hangingPunct="1"/>
            <a:r>
              <a:rPr lang="en-US" altLang="en-US" dirty="0"/>
              <a:t>Operations may be permanent or temporary</a:t>
            </a:r>
          </a:p>
          <a:p>
            <a:pPr lvl="1" eaLnBrk="1" hangingPunct="1"/>
            <a:r>
              <a:rPr lang="en-US" altLang="en-US" dirty="0"/>
              <a:t>May use repurchase agreements for temporary increases or decreases in excess reserves</a:t>
            </a:r>
          </a:p>
        </p:txBody>
      </p:sp>
      <p:sp>
        <p:nvSpPr>
          <p:cNvPr id="2" name="Footer Placeholder 1">
            <a:extLst>
              <a:ext uri="{FF2B5EF4-FFF2-40B4-BE49-F238E27FC236}">
                <a16:creationId xmlns:a16="http://schemas.microsoft.com/office/drawing/2014/main" xmlns="" id="{4F7E7DE5-CD4B-4FE3-A97A-9AA413F32A5C}"/>
              </a:ext>
            </a:extLst>
          </p:cNvPr>
          <p:cNvSpPr>
            <a:spLocks noGrp="1"/>
          </p:cNvSpPr>
          <p:nvPr>
            <p:ph type="ftr" sz="quarter" idx="11"/>
          </p:nvPr>
        </p:nvSpPr>
        <p:spPr>
          <a:xfrm>
            <a:off x="2133600" y="6248400"/>
            <a:ext cx="61722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2"/>
          <p:cNvSpPr>
            <a:spLocks noGrp="1" noChangeArrowheads="1"/>
          </p:cNvSpPr>
          <p:nvPr>
            <p:ph type="title" idx="4294967295"/>
          </p:nvPr>
        </p:nvSpPr>
        <p:spPr/>
        <p:txBody>
          <a:bodyPr anchor="ctr"/>
          <a:lstStyle/>
          <a:p>
            <a:pPr eaLnBrk="1" hangingPunct="1"/>
            <a:r>
              <a:rPr lang="en-US" altLang="en-US" sz="3500" dirty="0"/>
              <a:t>Discount Rate</a:t>
            </a:r>
          </a:p>
        </p:txBody>
      </p:sp>
      <p:sp>
        <p:nvSpPr>
          <p:cNvPr id="27652" name="Rectangle 3"/>
          <p:cNvSpPr>
            <a:spLocks noGrp="1" noChangeArrowheads="1"/>
          </p:cNvSpPr>
          <p:nvPr>
            <p:ph type="body" sz="half" idx="4294967295"/>
          </p:nvPr>
        </p:nvSpPr>
        <p:spPr>
          <a:xfrm>
            <a:off x="457200" y="1719263"/>
            <a:ext cx="8148638"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600" b="1" dirty="0"/>
              <a:t>The discount rate is the rate Federal Reserve Banks charge on loans to financial institutions in their district</a:t>
            </a:r>
          </a:p>
          <a:p>
            <a:pPr eaLnBrk="1" hangingPunct="1"/>
            <a:r>
              <a:rPr lang="en-US" altLang="en-US" sz="2600" b="1" dirty="0"/>
              <a:t>The Federal Reserve rarely uses the discount rate as a policy tool</a:t>
            </a:r>
          </a:p>
          <a:p>
            <a:pPr lvl="1" eaLnBrk="1" hangingPunct="1"/>
            <a:r>
              <a:rPr lang="en-US" altLang="en-US" sz="2200" dirty="0"/>
              <a:t>Discount rate changes are strong signals of the Federal Reserves intentions</a:t>
            </a:r>
          </a:p>
          <a:p>
            <a:pPr lvl="1" eaLnBrk="1" hangingPunct="1"/>
            <a:r>
              <a:rPr lang="en-US" altLang="en-US" sz="2200" dirty="0"/>
              <a:t>There is no guarantee that banks will borrow, nor that they will lend</a:t>
            </a:r>
          </a:p>
        </p:txBody>
      </p:sp>
      <p:sp>
        <p:nvSpPr>
          <p:cNvPr id="2" name="Footer Placeholder 1">
            <a:extLst>
              <a:ext uri="{FF2B5EF4-FFF2-40B4-BE49-F238E27FC236}">
                <a16:creationId xmlns:a16="http://schemas.microsoft.com/office/drawing/2014/main" xmlns="" id="{CC8D7185-786D-4659-A759-434C3FBB4B6E}"/>
              </a:ext>
            </a:extLst>
          </p:cNvPr>
          <p:cNvSpPr>
            <a:spLocks noGrp="1"/>
          </p:cNvSpPr>
          <p:nvPr>
            <p:ph type="ftr" sz="quarter" idx="11"/>
          </p:nvPr>
        </p:nvSpPr>
        <p:spPr>
          <a:xfrm>
            <a:off x="1828800" y="6248400"/>
            <a:ext cx="61722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Rectangle 2"/>
          <p:cNvSpPr>
            <a:spLocks noGrp="1" noChangeArrowheads="1"/>
          </p:cNvSpPr>
          <p:nvPr>
            <p:ph type="title" idx="4294967295"/>
          </p:nvPr>
        </p:nvSpPr>
        <p:spPr/>
        <p:txBody>
          <a:bodyPr anchor="ctr"/>
          <a:lstStyle/>
          <a:p>
            <a:pPr eaLnBrk="1" hangingPunct="1"/>
            <a:r>
              <a:rPr lang="en-US" altLang="en-US" sz="3500" dirty="0"/>
              <a:t>Reserve Requirements</a:t>
            </a:r>
          </a:p>
        </p:txBody>
      </p:sp>
      <p:sp>
        <p:nvSpPr>
          <p:cNvPr id="28676" name="Rectangle 3"/>
          <p:cNvSpPr>
            <a:spLocks noGrp="1" noChangeArrowheads="1"/>
          </p:cNvSpPr>
          <p:nvPr>
            <p:ph type="body" sz="half" idx="4294967295"/>
          </p:nvPr>
        </p:nvSpPr>
        <p:spPr>
          <a:xfrm>
            <a:off x="457200" y="1719263"/>
            <a:ext cx="8148638"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600" b="1" dirty="0"/>
              <a:t>Reserve requirements are the reserve assets depository institutions must keep to “back” transaction deposits</a:t>
            </a:r>
          </a:p>
          <a:p>
            <a:pPr lvl="1" eaLnBrk="1" hangingPunct="1"/>
            <a:r>
              <a:rPr lang="en-US" altLang="en-US" sz="2200" dirty="0"/>
              <a:t>Reserve assets include vault cash and deposits at Federal Reserve Banks</a:t>
            </a:r>
          </a:p>
          <a:p>
            <a:pPr marL="344487" lvl="1" indent="0" eaLnBrk="1" hangingPunct="1">
              <a:buNone/>
            </a:pPr>
            <a:endParaRPr lang="en-US" altLang="en-US" sz="2200" dirty="0"/>
          </a:p>
          <a:p>
            <a:pPr eaLnBrk="1" hangingPunct="1"/>
            <a:r>
              <a:rPr lang="en-US" altLang="en-US" sz="2600" b="1" dirty="0"/>
              <a:t>The multiplier effect</a:t>
            </a:r>
          </a:p>
        </p:txBody>
      </p:sp>
      <p:graphicFrame>
        <p:nvGraphicFramePr>
          <p:cNvPr id="28677" name="Object 4"/>
          <p:cNvGraphicFramePr>
            <a:graphicFrameLocks noGrp="1" noChangeAspect="1"/>
          </p:cNvGraphicFramePr>
          <p:nvPr>
            <p:ph sz="half" idx="4294967295"/>
          </p:nvPr>
        </p:nvGraphicFramePr>
        <p:xfrm>
          <a:off x="538163" y="4743450"/>
          <a:ext cx="7986712" cy="885825"/>
        </p:xfrm>
        <a:graphic>
          <a:graphicData uri="http://schemas.openxmlformats.org/presentationml/2006/ole">
            <mc:AlternateContent xmlns:mc="http://schemas.openxmlformats.org/markup-compatibility/2006">
              <mc:Choice xmlns:v="urn:schemas-microsoft-com:vml" Requires="v">
                <p:oleObj spid="_x0000_s28737" name="Equation" r:id="rId4" imgW="4178300" imgH="457200" progId="Equation.3">
                  <p:embed/>
                </p:oleObj>
              </mc:Choice>
              <mc:Fallback>
                <p:oleObj name="Equation" r:id="rId4" imgW="4178300" imgH="457200" progId="Equation.3">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8163" y="4743450"/>
                        <a:ext cx="7986712" cy="885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flat" cmpd="sng">
                            <a:solidFill>
                              <a:schemeClr val="tx1"/>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 name="Footer Placeholder 1">
            <a:extLst>
              <a:ext uri="{FF2B5EF4-FFF2-40B4-BE49-F238E27FC236}">
                <a16:creationId xmlns:a16="http://schemas.microsoft.com/office/drawing/2014/main" xmlns="" id="{5B4965A8-A9D4-4B30-8DE1-2DC39398274C}"/>
              </a:ext>
            </a:extLst>
          </p:cNvPr>
          <p:cNvSpPr>
            <a:spLocks noGrp="1"/>
          </p:cNvSpPr>
          <p:nvPr>
            <p:ph type="ftr" sz="quarter" idx="11"/>
          </p:nvPr>
        </p:nvSpPr>
        <p:spPr>
          <a:xfrm>
            <a:off x="2057400" y="6248400"/>
            <a:ext cx="61722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Rectangle 2"/>
          <p:cNvSpPr>
            <a:spLocks noGrp="1" noChangeArrowheads="1"/>
          </p:cNvSpPr>
          <p:nvPr>
            <p:ph type="title" idx="4294967295"/>
          </p:nvPr>
        </p:nvSpPr>
        <p:spPr/>
        <p:txBody>
          <a:bodyPr anchor="ctr"/>
          <a:lstStyle/>
          <a:p>
            <a:pPr eaLnBrk="1" hangingPunct="1"/>
            <a:r>
              <a:rPr lang="en-US" altLang="en-US" sz="3500" dirty="0"/>
              <a:t>Reserve Requirements: Example 1</a:t>
            </a:r>
          </a:p>
        </p:txBody>
      </p:sp>
      <p:sp>
        <p:nvSpPr>
          <p:cNvPr id="29700" name="Rectangle 3"/>
          <p:cNvSpPr>
            <a:spLocks noGrp="1" noChangeArrowheads="1"/>
          </p:cNvSpPr>
          <p:nvPr>
            <p:ph type="body" sz="half" idx="4294967295"/>
          </p:nvPr>
        </p:nvSpPr>
        <p:spPr>
          <a:xfrm>
            <a:off x="457200" y="1719263"/>
            <a:ext cx="8148638"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600" b="1" dirty="0"/>
              <a:t>Suppose reserves are $2 billion and the Fed increases reserves by 1%, or $20 million, when bank reserve requirements are 10%.</a:t>
            </a:r>
          </a:p>
          <a:p>
            <a:pPr eaLnBrk="1" hangingPunct="1"/>
            <a:r>
              <a:rPr lang="en-US" altLang="en-US" sz="2600" b="1" dirty="0"/>
              <a:t>What is the predicted increase in bank deposits?</a:t>
            </a:r>
          </a:p>
        </p:txBody>
      </p:sp>
      <p:graphicFrame>
        <p:nvGraphicFramePr>
          <p:cNvPr id="120836" name="Object 4"/>
          <p:cNvGraphicFramePr>
            <a:graphicFrameLocks noGrp="1" noChangeAspect="1"/>
          </p:cNvGraphicFramePr>
          <p:nvPr>
            <p:ph sz="half" idx="4294967295"/>
          </p:nvPr>
        </p:nvGraphicFramePr>
        <p:xfrm>
          <a:off x="1489075" y="4343400"/>
          <a:ext cx="5584825" cy="1039813"/>
        </p:xfrm>
        <a:graphic>
          <a:graphicData uri="http://schemas.openxmlformats.org/presentationml/2006/ole">
            <mc:AlternateContent xmlns:mc="http://schemas.openxmlformats.org/markup-compatibility/2006">
              <mc:Choice xmlns:v="urn:schemas-microsoft-com:vml" Requires="v">
                <p:oleObj spid="_x0000_s29761" name="Equation" r:id="rId4" imgW="2349500" imgH="431800" progId="Equation.3">
                  <p:embed/>
                </p:oleObj>
              </mc:Choice>
              <mc:Fallback>
                <p:oleObj name="Equation" r:id="rId4" imgW="2349500" imgH="431800" progId="Equation.3">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89075" y="4343400"/>
                        <a:ext cx="5584825" cy="103981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
        <p:nvSpPr>
          <p:cNvPr id="2" name="Footer Placeholder 1">
            <a:extLst>
              <a:ext uri="{FF2B5EF4-FFF2-40B4-BE49-F238E27FC236}">
                <a16:creationId xmlns:a16="http://schemas.microsoft.com/office/drawing/2014/main" xmlns="" id="{E95C4B3C-F31E-4644-930B-365F81666433}"/>
              </a:ext>
            </a:extLst>
          </p:cNvPr>
          <p:cNvSpPr>
            <a:spLocks noGrp="1"/>
          </p:cNvSpPr>
          <p:nvPr>
            <p:ph type="ftr" sz="quarter" idx="11"/>
          </p:nvPr>
        </p:nvSpPr>
        <p:spPr>
          <a:xfrm>
            <a:off x="1752600" y="6248400"/>
            <a:ext cx="62484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120836"/>
                                        </p:tgtEl>
                                        <p:attrNameLst>
                                          <p:attrName>style.visibility</p:attrName>
                                        </p:attrNameLst>
                                      </p:cBhvr>
                                      <p:to>
                                        <p:strVal val="visible"/>
                                      </p:to>
                                    </p:set>
                                    <p:animEffect transition="in" filter="checkerboard(across)">
                                      <p:cBhvr>
                                        <p:cTn id="7" dur="500"/>
                                        <p:tgtEl>
                                          <p:spTgt spid="1208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Rectangle 2"/>
          <p:cNvSpPr>
            <a:spLocks noGrp="1" noChangeArrowheads="1"/>
          </p:cNvSpPr>
          <p:nvPr>
            <p:ph type="title" idx="4294967295"/>
          </p:nvPr>
        </p:nvSpPr>
        <p:spPr>
          <a:xfrm>
            <a:off x="457200" y="285152"/>
            <a:ext cx="7543800" cy="1295400"/>
          </a:xfrm>
        </p:spPr>
        <p:txBody>
          <a:bodyPr anchor="ctr"/>
          <a:lstStyle/>
          <a:p>
            <a:pPr eaLnBrk="1" hangingPunct="1"/>
            <a:r>
              <a:rPr lang="en-US" altLang="en-US" sz="3500" dirty="0"/>
              <a:t>Reserve Requirements: Example 2</a:t>
            </a:r>
          </a:p>
        </p:txBody>
      </p:sp>
      <p:sp>
        <p:nvSpPr>
          <p:cNvPr id="30724" name="Rectangle 3"/>
          <p:cNvSpPr>
            <a:spLocks noGrp="1" noChangeArrowheads="1"/>
          </p:cNvSpPr>
          <p:nvPr>
            <p:ph type="body" sz="half" idx="4294967295"/>
          </p:nvPr>
        </p:nvSpPr>
        <p:spPr>
          <a:xfrm>
            <a:off x="457200" y="1719263"/>
            <a:ext cx="8148638"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600" b="1" dirty="0"/>
              <a:t>Suppose that instead of changing the $2 billion in reserves, the Fed reduces the reserve requirement from 10% to 9%. What is the predicted increase in bank deposits?</a:t>
            </a:r>
          </a:p>
        </p:txBody>
      </p:sp>
      <p:graphicFrame>
        <p:nvGraphicFramePr>
          <p:cNvPr id="120836" name="Object 4"/>
          <p:cNvGraphicFramePr>
            <a:graphicFrameLocks noGrp="1" noChangeAspect="1"/>
          </p:cNvGraphicFramePr>
          <p:nvPr>
            <p:ph sz="half" idx="4294967295"/>
          </p:nvPr>
        </p:nvGraphicFramePr>
        <p:xfrm>
          <a:off x="990600" y="4267200"/>
          <a:ext cx="7350125" cy="1220788"/>
        </p:xfrm>
        <a:graphic>
          <a:graphicData uri="http://schemas.openxmlformats.org/presentationml/2006/ole">
            <mc:AlternateContent xmlns:mc="http://schemas.openxmlformats.org/markup-compatibility/2006">
              <mc:Choice xmlns:v="urn:schemas-microsoft-com:vml" Requires="v">
                <p:oleObj spid="_x0000_s30785" name="Equation" r:id="rId4" imgW="4025900" imgH="660400" progId="Equation.3">
                  <p:embed/>
                </p:oleObj>
              </mc:Choice>
              <mc:Fallback>
                <p:oleObj name="Equation" r:id="rId4" imgW="4025900" imgH="660400" progId="Equation.3">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90600" y="4267200"/>
                        <a:ext cx="7350125" cy="12207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
        <p:nvSpPr>
          <p:cNvPr id="2" name="Footer Placeholder 1">
            <a:extLst>
              <a:ext uri="{FF2B5EF4-FFF2-40B4-BE49-F238E27FC236}">
                <a16:creationId xmlns:a16="http://schemas.microsoft.com/office/drawing/2014/main" xmlns="" id="{714AC557-AEBE-44F8-9EC4-90E5FC1A9D83}"/>
              </a:ext>
            </a:extLst>
          </p:cNvPr>
          <p:cNvSpPr>
            <a:spLocks noGrp="1"/>
          </p:cNvSpPr>
          <p:nvPr>
            <p:ph type="ftr" sz="quarter" idx="11"/>
          </p:nvPr>
        </p:nvSpPr>
        <p:spPr>
          <a:xfrm>
            <a:off x="1600200" y="6248400"/>
            <a:ext cx="64008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120836"/>
                                        </p:tgtEl>
                                        <p:attrNameLst>
                                          <p:attrName>style.visibility</p:attrName>
                                        </p:attrNameLst>
                                      </p:cBhvr>
                                      <p:to>
                                        <p:strVal val="visible"/>
                                      </p:to>
                                    </p:set>
                                    <p:animEffect transition="in" filter="checkerboard(across)">
                                      <p:cBhvr>
                                        <p:cTn id="7" dur="500"/>
                                        <p:tgtEl>
                                          <p:spTgt spid="1208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Rectangle 2"/>
          <p:cNvSpPr>
            <a:spLocks noGrp="1" noChangeArrowheads="1"/>
          </p:cNvSpPr>
          <p:nvPr>
            <p:ph type="title" idx="4294967295"/>
          </p:nvPr>
        </p:nvSpPr>
        <p:spPr/>
        <p:txBody>
          <a:bodyPr anchor="ctr"/>
          <a:lstStyle/>
          <a:p>
            <a:pPr eaLnBrk="1" hangingPunct="1"/>
            <a:r>
              <a:rPr lang="en-US" altLang="en-US" sz="3500" dirty="0"/>
              <a:t>Monetary Policy</a:t>
            </a:r>
          </a:p>
        </p:txBody>
      </p:sp>
      <p:sp>
        <p:nvSpPr>
          <p:cNvPr id="31748" name="Rectangle 3"/>
          <p:cNvSpPr>
            <a:spLocks noGrp="1" noChangeArrowheads="1"/>
          </p:cNvSpPr>
          <p:nvPr>
            <p:ph type="body" sz="half" idx="4294967295"/>
          </p:nvPr>
        </p:nvSpPr>
        <p:spPr>
          <a:xfrm>
            <a:off x="457200" y="1719263"/>
            <a:ext cx="8148638"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600" b="1" dirty="0"/>
              <a:t>Expansionary monetary policy</a:t>
            </a:r>
          </a:p>
          <a:p>
            <a:pPr lvl="1" eaLnBrk="1" hangingPunct="1"/>
            <a:r>
              <a:rPr lang="en-US" altLang="en-US" sz="2200" dirty="0"/>
              <a:t>open market purchases of securities by the Fed</a:t>
            </a:r>
          </a:p>
          <a:p>
            <a:pPr lvl="1" eaLnBrk="1" hangingPunct="1"/>
            <a:r>
              <a:rPr lang="en-US" altLang="en-US" sz="2200" dirty="0"/>
              <a:t>discount rate decreases</a:t>
            </a:r>
          </a:p>
          <a:p>
            <a:pPr lvl="1" eaLnBrk="1" hangingPunct="1"/>
            <a:r>
              <a:rPr lang="en-US" altLang="en-US" sz="2200" dirty="0"/>
              <a:t>reserve requirement ratio decreases</a:t>
            </a:r>
          </a:p>
          <a:p>
            <a:pPr eaLnBrk="1" hangingPunct="1"/>
            <a:r>
              <a:rPr lang="en-US" altLang="en-US" sz="2600" b="1" dirty="0"/>
              <a:t>Contractionary monetary policy</a:t>
            </a:r>
          </a:p>
          <a:p>
            <a:pPr lvl="1" eaLnBrk="1" hangingPunct="1"/>
            <a:r>
              <a:rPr lang="en-US" altLang="en-US" sz="2200" dirty="0"/>
              <a:t>open market sales of securities by the Fed</a:t>
            </a:r>
          </a:p>
          <a:p>
            <a:pPr lvl="1" eaLnBrk="1" hangingPunct="1"/>
            <a:r>
              <a:rPr lang="en-US" altLang="en-US" sz="2200" dirty="0"/>
              <a:t>discount rate increases</a:t>
            </a:r>
          </a:p>
          <a:p>
            <a:pPr lvl="1" eaLnBrk="1" hangingPunct="1"/>
            <a:r>
              <a:rPr lang="en-US" altLang="en-US" sz="2200" dirty="0"/>
              <a:t>reserve requirement ratio increases</a:t>
            </a:r>
          </a:p>
        </p:txBody>
      </p:sp>
      <p:sp>
        <p:nvSpPr>
          <p:cNvPr id="2" name="Footer Placeholder 1">
            <a:extLst>
              <a:ext uri="{FF2B5EF4-FFF2-40B4-BE49-F238E27FC236}">
                <a16:creationId xmlns:a16="http://schemas.microsoft.com/office/drawing/2014/main" xmlns="" id="{165442A0-D768-43D8-99F3-8497F73439F7}"/>
              </a:ext>
            </a:extLst>
          </p:cNvPr>
          <p:cNvSpPr>
            <a:spLocks noGrp="1"/>
          </p:cNvSpPr>
          <p:nvPr>
            <p:ph type="ftr" sz="quarter" idx="11"/>
          </p:nvPr>
        </p:nvSpPr>
        <p:spPr>
          <a:xfrm>
            <a:off x="1371600" y="6248400"/>
            <a:ext cx="63246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Rectangle 2"/>
          <p:cNvSpPr>
            <a:spLocks noGrp="1" noChangeArrowheads="1"/>
          </p:cNvSpPr>
          <p:nvPr>
            <p:ph type="title" idx="4294967295"/>
          </p:nvPr>
        </p:nvSpPr>
        <p:spPr>
          <a:xfrm>
            <a:off x="304800" y="228600"/>
            <a:ext cx="8001000" cy="1219200"/>
          </a:xfrm>
        </p:spPr>
        <p:txBody>
          <a:bodyPr anchor="ctr"/>
          <a:lstStyle/>
          <a:p>
            <a:pPr eaLnBrk="1" hangingPunct="1"/>
            <a:r>
              <a:rPr lang="en-US" altLang="en-US" sz="3500"/>
              <a:t>Money Supply versus Interest Rate Targeting</a:t>
            </a:r>
          </a:p>
        </p:txBody>
      </p:sp>
      <p:sp>
        <p:nvSpPr>
          <p:cNvPr id="32772" name="Line 4"/>
          <p:cNvSpPr>
            <a:spLocks noChangeShapeType="1"/>
          </p:cNvSpPr>
          <p:nvPr/>
        </p:nvSpPr>
        <p:spPr bwMode="auto">
          <a:xfrm>
            <a:off x="1066800" y="2819400"/>
            <a:ext cx="0" cy="259080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2773" name="Line 5"/>
          <p:cNvSpPr>
            <a:spLocks noChangeShapeType="1"/>
          </p:cNvSpPr>
          <p:nvPr/>
        </p:nvSpPr>
        <p:spPr bwMode="auto">
          <a:xfrm>
            <a:off x="1066800" y="5410200"/>
            <a:ext cx="2895600" cy="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2774" name="Text Box 6"/>
          <p:cNvSpPr txBox="1">
            <a:spLocks noChangeArrowheads="1"/>
          </p:cNvSpPr>
          <p:nvPr/>
        </p:nvSpPr>
        <p:spPr bwMode="auto">
          <a:xfrm>
            <a:off x="349250" y="2286000"/>
            <a:ext cx="106045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sz="1800" b="1"/>
              <a:t>Interest  </a:t>
            </a:r>
          </a:p>
          <a:p>
            <a:r>
              <a:rPr lang="en-US" altLang="en-US" sz="1800" b="1"/>
              <a:t>Rate</a:t>
            </a:r>
            <a:endParaRPr lang="en-US" altLang="en-US" sz="1800"/>
          </a:p>
        </p:txBody>
      </p:sp>
      <p:sp>
        <p:nvSpPr>
          <p:cNvPr id="32775" name="Text Box 7"/>
          <p:cNvSpPr txBox="1">
            <a:spLocks noChangeArrowheads="1"/>
          </p:cNvSpPr>
          <p:nvPr/>
        </p:nvSpPr>
        <p:spPr bwMode="auto">
          <a:xfrm>
            <a:off x="2667000" y="5524500"/>
            <a:ext cx="20383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n-US" sz="1800" b="1"/>
              <a:t>Quantity of Money</a:t>
            </a:r>
            <a:endParaRPr lang="en-US" altLang="en-US" sz="1800"/>
          </a:p>
        </p:txBody>
      </p:sp>
      <p:sp>
        <p:nvSpPr>
          <p:cNvPr id="32776" name="Text Box 8"/>
          <p:cNvSpPr txBox="1">
            <a:spLocks noChangeArrowheads="1"/>
          </p:cNvSpPr>
          <p:nvPr/>
        </p:nvSpPr>
        <p:spPr bwMode="auto">
          <a:xfrm>
            <a:off x="152400" y="3533775"/>
            <a:ext cx="833438" cy="1220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sz="1800"/>
              <a:t>i’=8%</a:t>
            </a:r>
          </a:p>
          <a:p>
            <a:endParaRPr lang="en-US" altLang="en-US" sz="800"/>
          </a:p>
          <a:p>
            <a:r>
              <a:rPr lang="en-US" altLang="en-US" sz="1800"/>
              <a:t>i*=6%</a:t>
            </a:r>
          </a:p>
          <a:p>
            <a:endParaRPr lang="en-US" altLang="en-US" sz="1200"/>
          </a:p>
          <a:p>
            <a:r>
              <a:rPr lang="en-US" altLang="en-US" sz="1800"/>
              <a:t>i’’=4%</a:t>
            </a:r>
          </a:p>
        </p:txBody>
      </p:sp>
      <p:sp>
        <p:nvSpPr>
          <p:cNvPr id="32777" name="Line 9"/>
          <p:cNvSpPr>
            <a:spLocks noChangeShapeType="1"/>
          </p:cNvSpPr>
          <p:nvPr/>
        </p:nvSpPr>
        <p:spPr bwMode="auto">
          <a:xfrm flipV="1">
            <a:off x="2286000" y="3673475"/>
            <a:ext cx="0" cy="17367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2778" name="Line 10"/>
          <p:cNvSpPr>
            <a:spLocks noChangeShapeType="1"/>
          </p:cNvSpPr>
          <p:nvPr/>
        </p:nvSpPr>
        <p:spPr bwMode="auto">
          <a:xfrm flipH="1">
            <a:off x="1066800" y="3733800"/>
            <a:ext cx="1219200" cy="0"/>
          </a:xfrm>
          <a:prstGeom prst="line">
            <a:avLst/>
          </a:prstGeom>
          <a:noFill/>
          <a:ln w="9525">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2779" name="Line 11"/>
          <p:cNvSpPr>
            <a:spLocks noChangeShapeType="1"/>
          </p:cNvSpPr>
          <p:nvPr/>
        </p:nvSpPr>
        <p:spPr bwMode="auto">
          <a:xfrm>
            <a:off x="1066800" y="4114800"/>
            <a:ext cx="1219200" cy="0"/>
          </a:xfrm>
          <a:prstGeom prst="line">
            <a:avLst/>
          </a:prstGeom>
          <a:noFill/>
          <a:ln w="9525">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2780" name="Line 12"/>
          <p:cNvSpPr>
            <a:spLocks noChangeShapeType="1"/>
          </p:cNvSpPr>
          <p:nvPr/>
        </p:nvSpPr>
        <p:spPr bwMode="auto">
          <a:xfrm>
            <a:off x="1219200" y="4724400"/>
            <a:ext cx="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2781" name="Line 13"/>
          <p:cNvSpPr>
            <a:spLocks noChangeShapeType="1"/>
          </p:cNvSpPr>
          <p:nvPr/>
        </p:nvSpPr>
        <p:spPr bwMode="auto">
          <a:xfrm>
            <a:off x="1066800" y="4572000"/>
            <a:ext cx="1219200" cy="0"/>
          </a:xfrm>
          <a:prstGeom prst="line">
            <a:avLst/>
          </a:prstGeom>
          <a:noFill/>
          <a:ln w="9525">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2782" name="Text Box 14"/>
          <p:cNvSpPr txBox="1">
            <a:spLocks noChangeArrowheads="1"/>
          </p:cNvSpPr>
          <p:nvPr/>
        </p:nvSpPr>
        <p:spPr bwMode="auto">
          <a:xfrm>
            <a:off x="2057400" y="5410200"/>
            <a:ext cx="471488"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sz="1800"/>
              <a:t>M</a:t>
            </a:r>
            <a:r>
              <a:rPr lang="en-US" altLang="en-US" sz="1800" baseline="-25000"/>
              <a:t>S </a:t>
            </a:r>
            <a:endParaRPr lang="en-US" altLang="en-US" sz="1800"/>
          </a:p>
        </p:txBody>
      </p:sp>
      <p:sp>
        <p:nvSpPr>
          <p:cNvPr id="32783" name="Line 22"/>
          <p:cNvSpPr>
            <a:spLocks noChangeShapeType="1"/>
          </p:cNvSpPr>
          <p:nvPr/>
        </p:nvSpPr>
        <p:spPr bwMode="auto">
          <a:xfrm rot="1740000">
            <a:off x="1066800" y="3810000"/>
            <a:ext cx="2770188" cy="0"/>
          </a:xfrm>
          <a:prstGeom prst="line">
            <a:avLst/>
          </a:prstGeom>
          <a:noFill/>
          <a:ln w="50800">
            <a:solidFill>
              <a:srgbClr val="CC0000"/>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2784" name="Line 23"/>
          <p:cNvSpPr>
            <a:spLocks noChangeShapeType="1"/>
          </p:cNvSpPr>
          <p:nvPr/>
        </p:nvSpPr>
        <p:spPr bwMode="auto">
          <a:xfrm rot="1740000">
            <a:off x="1066800" y="4154488"/>
            <a:ext cx="2587625" cy="0"/>
          </a:xfrm>
          <a:prstGeom prst="line">
            <a:avLst/>
          </a:prstGeom>
          <a:noFill/>
          <a:ln w="5080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2785" name="Line 24"/>
          <p:cNvSpPr>
            <a:spLocks noChangeShapeType="1"/>
          </p:cNvSpPr>
          <p:nvPr/>
        </p:nvSpPr>
        <p:spPr bwMode="auto">
          <a:xfrm rot="1740000">
            <a:off x="1025525" y="4572000"/>
            <a:ext cx="2403475" cy="0"/>
          </a:xfrm>
          <a:prstGeom prst="line">
            <a:avLst/>
          </a:prstGeom>
          <a:noFill/>
          <a:ln w="50800">
            <a:solidFill>
              <a:srgbClr val="007FBE"/>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2786" name="Text Box 25"/>
          <p:cNvSpPr txBox="1">
            <a:spLocks noChangeArrowheads="1"/>
          </p:cNvSpPr>
          <p:nvPr/>
        </p:nvSpPr>
        <p:spPr bwMode="auto">
          <a:xfrm>
            <a:off x="3657600" y="4333875"/>
            <a:ext cx="598488"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sz="2000" b="1"/>
              <a:t>M</a:t>
            </a:r>
            <a:r>
              <a:rPr lang="en-US" altLang="en-US" sz="2000" b="1" baseline="-25000"/>
              <a:t>D’</a:t>
            </a:r>
            <a:endParaRPr lang="en-US" altLang="en-US" sz="1800"/>
          </a:p>
        </p:txBody>
      </p:sp>
      <p:sp>
        <p:nvSpPr>
          <p:cNvPr id="32787" name="Text Box 26"/>
          <p:cNvSpPr txBox="1">
            <a:spLocks noChangeArrowheads="1"/>
          </p:cNvSpPr>
          <p:nvPr/>
        </p:nvSpPr>
        <p:spPr bwMode="auto">
          <a:xfrm>
            <a:off x="3276600" y="5019675"/>
            <a:ext cx="6540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sz="2000" b="1"/>
              <a:t>M</a:t>
            </a:r>
            <a:r>
              <a:rPr lang="en-US" altLang="en-US" sz="2000" b="1" baseline="-25000"/>
              <a:t>D’’</a:t>
            </a:r>
            <a:endParaRPr lang="en-US" altLang="en-US" sz="2000" b="1"/>
          </a:p>
        </p:txBody>
      </p:sp>
      <p:sp>
        <p:nvSpPr>
          <p:cNvPr id="32788" name="Text Box 27"/>
          <p:cNvSpPr txBox="1">
            <a:spLocks noChangeArrowheads="1"/>
          </p:cNvSpPr>
          <p:nvPr/>
        </p:nvSpPr>
        <p:spPr bwMode="auto">
          <a:xfrm>
            <a:off x="3429000" y="4700588"/>
            <a:ext cx="5429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sz="2000" b="1"/>
              <a:t>M</a:t>
            </a:r>
            <a:r>
              <a:rPr lang="en-US" altLang="en-US" sz="2000" b="1" baseline="-25000"/>
              <a:t>D</a:t>
            </a:r>
            <a:endParaRPr lang="en-US" altLang="en-US" sz="1800"/>
          </a:p>
        </p:txBody>
      </p:sp>
      <p:sp>
        <p:nvSpPr>
          <p:cNvPr id="32789" name="Line 28"/>
          <p:cNvSpPr>
            <a:spLocks noChangeShapeType="1"/>
          </p:cNvSpPr>
          <p:nvPr/>
        </p:nvSpPr>
        <p:spPr bwMode="auto">
          <a:xfrm>
            <a:off x="5562600" y="2743200"/>
            <a:ext cx="0" cy="2678113"/>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2790" name="Line 29"/>
          <p:cNvSpPr>
            <a:spLocks noChangeShapeType="1"/>
          </p:cNvSpPr>
          <p:nvPr/>
        </p:nvSpPr>
        <p:spPr bwMode="auto">
          <a:xfrm>
            <a:off x="5562600" y="5410200"/>
            <a:ext cx="2895600" cy="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2791" name="Text Box 30"/>
          <p:cNvSpPr txBox="1">
            <a:spLocks noChangeArrowheads="1"/>
          </p:cNvSpPr>
          <p:nvPr/>
        </p:nvSpPr>
        <p:spPr bwMode="auto">
          <a:xfrm>
            <a:off x="4800600" y="2286000"/>
            <a:ext cx="94615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sz="1800" b="1"/>
              <a:t>Interest</a:t>
            </a:r>
          </a:p>
          <a:p>
            <a:r>
              <a:rPr lang="en-US" altLang="en-US" sz="1800" b="1"/>
              <a:t>Rate</a:t>
            </a:r>
            <a:endParaRPr lang="en-US" altLang="en-US" sz="1800"/>
          </a:p>
        </p:txBody>
      </p:sp>
      <p:sp>
        <p:nvSpPr>
          <p:cNvPr id="32792" name="Text Box 31"/>
          <p:cNvSpPr txBox="1">
            <a:spLocks noChangeArrowheads="1"/>
          </p:cNvSpPr>
          <p:nvPr/>
        </p:nvSpPr>
        <p:spPr bwMode="auto">
          <a:xfrm>
            <a:off x="6858000" y="5562600"/>
            <a:ext cx="20383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n-US" sz="1800" b="1"/>
              <a:t>Quantity of Money</a:t>
            </a:r>
            <a:endParaRPr lang="en-US" altLang="en-US" sz="1800"/>
          </a:p>
        </p:txBody>
      </p:sp>
      <p:sp>
        <p:nvSpPr>
          <p:cNvPr id="32793" name="Text Box 32"/>
          <p:cNvSpPr txBox="1">
            <a:spLocks noChangeArrowheads="1"/>
          </p:cNvSpPr>
          <p:nvPr/>
        </p:nvSpPr>
        <p:spPr bwMode="auto">
          <a:xfrm>
            <a:off x="4648200" y="3579813"/>
            <a:ext cx="890588" cy="915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sz="1800"/>
              <a:t>i</a:t>
            </a:r>
            <a:r>
              <a:rPr lang="en-US" altLang="en-US" sz="1800" baseline="-25000"/>
              <a:t>T</a:t>
            </a:r>
            <a:r>
              <a:rPr lang="en-US" altLang="en-US" sz="1800"/>
              <a:t> = 6%</a:t>
            </a:r>
          </a:p>
          <a:p>
            <a:endParaRPr lang="en-US" altLang="en-US" sz="1800"/>
          </a:p>
          <a:p>
            <a:r>
              <a:rPr lang="en-US" altLang="en-US" sz="1800"/>
              <a:t>i’’= 5%</a:t>
            </a:r>
          </a:p>
        </p:txBody>
      </p:sp>
      <p:sp>
        <p:nvSpPr>
          <p:cNvPr id="32794" name="Line 33"/>
          <p:cNvSpPr>
            <a:spLocks noChangeShapeType="1"/>
          </p:cNvSpPr>
          <p:nvPr/>
        </p:nvSpPr>
        <p:spPr bwMode="auto">
          <a:xfrm flipV="1">
            <a:off x="6324600" y="2713038"/>
            <a:ext cx="0" cy="26971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2795" name="Line 34"/>
          <p:cNvSpPr>
            <a:spLocks noChangeShapeType="1"/>
          </p:cNvSpPr>
          <p:nvPr/>
        </p:nvSpPr>
        <p:spPr bwMode="auto">
          <a:xfrm flipV="1">
            <a:off x="7239000" y="2805113"/>
            <a:ext cx="0" cy="260508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2796" name="Text Box 35"/>
          <p:cNvSpPr txBox="1">
            <a:spLocks noChangeArrowheads="1"/>
          </p:cNvSpPr>
          <p:nvPr/>
        </p:nvSpPr>
        <p:spPr bwMode="auto">
          <a:xfrm>
            <a:off x="6080125" y="2286000"/>
            <a:ext cx="522288"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sz="1800"/>
              <a:t>M</a:t>
            </a:r>
            <a:r>
              <a:rPr lang="en-US" altLang="en-US" sz="1800" baseline="-25000"/>
              <a:t>S’</a:t>
            </a:r>
            <a:endParaRPr lang="en-US" altLang="en-US" sz="1800"/>
          </a:p>
        </p:txBody>
      </p:sp>
      <p:sp>
        <p:nvSpPr>
          <p:cNvPr id="32797" name="Text Box 36"/>
          <p:cNvSpPr txBox="1">
            <a:spLocks noChangeArrowheads="1"/>
          </p:cNvSpPr>
          <p:nvPr/>
        </p:nvSpPr>
        <p:spPr bwMode="auto">
          <a:xfrm>
            <a:off x="6934200" y="2300288"/>
            <a:ext cx="471488"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sz="1800"/>
              <a:t>M</a:t>
            </a:r>
            <a:r>
              <a:rPr lang="en-US" altLang="en-US" sz="1800" baseline="-25000"/>
              <a:t>S</a:t>
            </a:r>
            <a:endParaRPr lang="en-US" altLang="en-US" sz="1800"/>
          </a:p>
        </p:txBody>
      </p:sp>
      <p:sp>
        <p:nvSpPr>
          <p:cNvPr id="32798" name="Line 37"/>
          <p:cNvSpPr>
            <a:spLocks noChangeShapeType="1"/>
          </p:cNvSpPr>
          <p:nvPr/>
        </p:nvSpPr>
        <p:spPr bwMode="auto">
          <a:xfrm>
            <a:off x="5562600" y="3733800"/>
            <a:ext cx="1676400" cy="0"/>
          </a:xfrm>
          <a:prstGeom prst="line">
            <a:avLst/>
          </a:prstGeom>
          <a:noFill/>
          <a:ln w="9525">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2799" name="Line 38"/>
          <p:cNvSpPr>
            <a:spLocks noChangeShapeType="1"/>
          </p:cNvSpPr>
          <p:nvPr/>
        </p:nvSpPr>
        <p:spPr bwMode="auto">
          <a:xfrm>
            <a:off x="5562600" y="4267200"/>
            <a:ext cx="1676400" cy="0"/>
          </a:xfrm>
          <a:prstGeom prst="line">
            <a:avLst/>
          </a:prstGeom>
          <a:noFill/>
          <a:ln w="9525">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2800" name="Line 39"/>
          <p:cNvSpPr>
            <a:spLocks noChangeShapeType="1"/>
          </p:cNvSpPr>
          <p:nvPr/>
        </p:nvSpPr>
        <p:spPr bwMode="auto">
          <a:xfrm rot="1740000">
            <a:off x="5638800" y="3581400"/>
            <a:ext cx="2587625" cy="0"/>
          </a:xfrm>
          <a:prstGeom prst="line">
            <a:avLst/>
          </a:prstGeom>
          <a:noFill/>
          <a:ln w="5080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2801" name="Line 40"/>
          <p:cNvSpPr>
            <a:spLocks noChangeShapeType="1"/>
          </p:cNvSpPr>
          <p:nvPr/>
        </p:nvSpPr>
        <p:spPr bwMode="auto">
          <a:xfrm rot="1740000">
            <a:off x="5715000" y="4114800"/>
            <a:ext cx="2403475" cy="0"/>
          </a:xfrm>
          <a:prstGeom prst="line">
            <a:avLst/>
          </a:prstGeom>
          <a:noFill/>
          <a:ln w="50800">
            <a:solidFill>
              <a:srgbClr val="007FBE"/>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2802" name="Line 41"/>
          <p:cNvSpPr>
            <a:spLocks noChangeShapeType="1"/>
          </p:cNvSpPr>
          <p:nvPr/>
        </p:nvSpPr>
        <p:spPr bwMode="auto">
          <a:xfrm rot="1740000">
            <a:off x="5791200" y="3200400"/>
            <a:ext cx="2587625" cy="0"/>
          </a:xfrm>
          <a:prstGeom prst="line">
            <a:avLst/>
          </a:prstGeom>
          <a:noFill/>
          <a:ln w="50800">
            <a:solidFill>
              <a:srgbClr val="CC0000"/>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2803" name="Text Box 42"/>
          <p:cNvSpPr txBox="1">
            <a:spLocks noChangeArrowheads="1"/>
          </p:cNvSpPr>
          <p:nvPr/>
        </p:nvSpPr>
        <p:spPr bwMode="auto">
          <a:xfrm>
            <a:off x="8229600" y="3709988"/>
            <a:ext cx="598488"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sz="2000" b="1"/>
              <a:t>M</a:t>
            </a:r>
            <a:r>
              <a:rPr lang="en-US" altLang="en-US" sz="2000" b="1" baseline="-25000"/>
              <a:t>D’</a:t>
            </a:r>
            <a:endParaRPr lang="en-US" altLang="en-US" sz="1800"/>
          </a:p>
        </p:txBody>
      </p:sp>
      <p:sp>
        <p:nvSpPr>
          <p:cNvPr id="32804" name="Text Box 43"/>
          <p:cNvSpPr txBox="1">
            <a:spLocks noChangeArrowheads="1"/>
          </p:cNvSpPr>
          <p:nvPr/>
        </p:nvSpPr>
        <p:spPr bwMode="auto">
          <a:xfrm>
            <a:off x="8077200" y="4167188"/>
            <a:ext cx="5429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sz="2000" b="1"/>
              <a:t>M</a:t>
            </a:r>
            <a:r>
              <a:rPr lang="en-US" altLang="en-US" sz="2000" b="1" baseline="-25000"/>
              <a:t>D</a:t>
            </a:r>
            <a:endParaRPr lang="en-US" altLang="en-US" sz="2000" b="1"/>
          </a:p>
        </p:txBody>
      </p:sp>
      <p:sp>
        <p:nvSpPr>
          <p:cNvPr id="32805" name="Text Box 44"/>
          <p:cNvSpPr txBox="1">
            <a:spLocks noChangeArrowheads="1"/>
          </p:cNvSpPr>
          <p:nvPr/>
        </p:nvSpPr>
        <p:spPr bwMode="auto">
          <a:xfrm>
            <a:off x="8001000" y="4700588"/>
            <a:ext cx="6540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sz="2000" b="1"/>
              <a:t>M</a:t>
            </a:r>
            <a:r>
              <a:rPr lang="en-US" altLang="en-US" sz="2000" b="1" baseline="-25000"/>
              <a:t>D’’</a:t>
            </a:r>
            <a:endParaRPr lang="en-US" altLang="en-US" sz="2000" b="1"/>
          </a:p>
        </p:txBody>
      </p:sp>
      <p:sp>
        <p:nvSpPr>
          <p:cNvPr id="32806" name="Text Box 45"/>
          <p:cNvSpPr txBox="1">
            <a:spLocks noChangeArrowheads="1"/>
          </p:cNvSpPr>
          <p:nvPr/>
        </p:nvSpPr>
        <p:spPr bwMode="auto">
          <a:xfrm>
            <a:off x="2043113" y="3276600"/>
            <a:ext cx="471487"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sz="1800"/>
              <a:t>M</a:t>
            </a:r>
            <a:r>
              <a:rPr lang="en-US" altLang="en-US" sz="1800" baseline="-25000"/>
              <a:t>S </a:t>
            </a:r>
            <a:endParaRPr lang="en-US" altLang="en-US" sz="1800"/>
          </a:p>
        </p:txBody>
      </p:sp>
      <p:sp>
        <p:nvSpPr>
          <p:cNvPr id="2" name="Footer Placeholder 1">
            <a:extLst>
              <a:ext uri="{FF2B5EF4-FFF2-40B4-BE49-F238E27FC236}">
                <a16:creationId xmlns:a16="http://schemas.microsoft.com/office/drawing/2014/main" xmlns="" id="{C14A7E63-C824-4EDB-88DC-07B3DB0EA2C2}"/>
              </a:ext>
            </a:extLst>
          </p:cNvPr>
          <p:cNvSpPr>
            <a:spLocks noGrp="1"/>
          </p:cNvSpPr>
          <p:nvPr>
            <p:ph type="ftr" sz="quarter" idx="11"/>
          </p:nvPr>
        </p:nvSpPr>
        <p:spPr>
          <a:xfrm>
            <a:off x="1409700" y="6248400"/>
            <a:ext cx="61341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idx="4294967295"/>
          </p:nvPr>
        </p:nvSpPr>
        <p:spPr/>
        <p:txBody>
          <a:bodyPr anchor="ctr"/>
          <a:lstStyle/>
          <a:p>
            <a:pPr eaLnBrk="1" hangingPunct="1"/>
            <a:r>
              <a:rPr lang="en-US" altLang="en-US" sz="3500"/>
              <a:t>Problems in Conducting Monetary Policy</a:t>
            </a:r>
          </a:p>
        </p:txBody>
      </p:sp>
      <p:sp>
        <p:nvSpPr>
          <p:cNvPr id="33795" name="Content Placeholder 2"/>
          <p:cNvSpPr>
            <a:spLocks noGrp="1"/>
          </p:cNvSpPr>
          <p:nvPr>
            <p:ph idx="4294967295"/>
          </p:nvPr>
        </p:nvSpPr>
        <p:spPr>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600" b="1" dirty="0"/>
              <a:t>Significant time lags involved between policy implementation and effect</a:t>
            </a:r>
          </a:p>
          <a:p>
            <a:pPr eaLnBrk="1" hangingPunct="1"/>
            <a:endParaRPr lang="en-US" altLang="en-US" sz="2600" b="1" dirty="0"/>
          </a:p>
          <a:p>
            <a:pPr eaLnBrk="1" hangingPunct="1"/>
            <a:r>
              <a:rPr lang="en-US" altLang="en-US" sz="2600" b="1" dirty="0"/>
              <a:t>Supplying money to lenders does not guarantee they will lend</a:t>
            </a:r>
          </a:p>
        </p:txBody>
      </p:sp>
      <p:sp>
        <p:nvSpPr>
          <p:cNvPr id="2" name="Footer Placeholder 1">
            <a:extLst>
              <a:ext uri="{FF2B5EF4-FFF2-40B4-BE49-F238E27FC236}">
                <a16:creationId xmlns:a16="http://schemas.microsoft.com/office/drawing/2014/main" xmlns="" id="{5E8535B5-69DC-4AAB-82A1-697588B34B6B}"/>
              </a:ext>
            </a:extLst>
          </p:cNvPr>
          <p:cNvSpPr>
            <a:spLocks noGrp="1"/>
          </p:cNvSpPr>
          <p:nvPr>
            <p:ph type="ftr" sz="quarter" idx="11"/>
          </p:nvPr>
        </p:nvSpPr>
        <p:spPr>
          <a:xfrm>
            <a:off x="1676400" y="6248400"/>
            <a:ext cx="63246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2"/>
          <p:cNvSpPr>
            <a:spLocks noGrp="1" noChangeArrowheads="1"/>
          </p:cNvSpPr>
          <p:nvPr>
            <p:ph type="title" idx="4294967295"/>
          </p:nvPr>
        </p:nvSpPr>
        <p:spPr/>
        <p:txBody>
          <a:bodyPr anchor="ctr"/>
          <a:lstStyle/>
          <a:p>
            <a:pPr eaLnBrk="1" hangingPunct="1"/>
            <a:r>
              <a:rPr lang="en-US" altLang="en-US" sz="3500" dirty="0"/>
              <a:t>Functions of the Federal Reserve</a:t>
            </a:r>
          </a:p>
        </p:txBody>
      </p:sp>
      <p:sp>
        <p:nvSpPr>
          <p:cNvPr id="5125" name="Rectangle 3"/>
          <p:cNvSpPr>
            <a:spLocks noGrp="1" noChangeArrowheads="1"/>
          </p:cNvSpPr>
          <p:nvPr>
            <p:ph type="body" sz="half" idx="4294967295"/>
          </p:nvPr>
        </p:nvSpPr>
        <p:spPr>
          <a:xfrm>
            <a:off x="457200" y="1719263"/>
            <a:ext cx="8148638"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lnSpc>
                <a:spcPct val="90000"/>
              </a:lnSpc>
              <a:defRPr/>
            </a:pPr>
            <a:r>
              <a:rPr lang="en-US" altLang="en-US" sz="3200" b="1" dirty="0"/>
              <a:t>Conduct monetary policy</a:t>
            </a:r>
          </a:p>
          <a:p>
            <a:pPr marL="0" indent="0" eaLnBrk="1" hangingPunct="1">
              <a:lnSpc>
                <a:spcPct val="90000"/>
              </a:lnSpc>
              <a:buFont typeface="Wingdings" pitchFamily="2" charset="2"/>
              <a:buNone/>
              <a:defRPr/>
            </a:pPr>
            <a:endParaRPr lang="en-US" altLang="en-US" sz="3200" b="1" dirty="0"/>
          </a:p>
          <a:p>
            <a:pPr eaLnBrk="1" hangingPunct="1">
              <a:lnSpc>
                <a:spcPct val="90000"/>
              </a:lnSpc>
              <a:defRPr/>
            </a:pPr>
            <a:r>
              <a:rPr lang="en-US" altLang="en-US" sz="3200" b="1" dirty="0"/>
              <a:t>Supervise and regulate depository institutions</a:t>
            </a:r>
          </a:p>
          <a:p>
            <a:pPr eaLnBrk="1" hangingPunct="1">
              <a:lnSpc>
                <a:spcPct val="90000"/>
              </a:lnSpc>
              <a:defRPr/>
            </a:pPr>
            <a:endParaRPr lang="en-US" altLang="en-US" sz="3200" b="1" dirty="0"/>
          </a:p>
          <a:p>
            <a:pPr eaLnBrk="1" hangingPunct="1">
              <a:lnSpc>
                <a:spcPct val="90000"/>
              </a:lnSpc>
              <a:defRPr/>
            </a:pPr>
            <a:r>
              <a:rPr lang="en-US" altLang="en-US" sz="3200" b="1" dirty="0"/>
              <a:t>Provide payment and other financial services to the U.S. government, the public, FIs, and foreign official institutions</a:t>
            </a:r>
          </a:p>
          <a:p>
            <a:pPr marL="0" indent="0" eaLnBrk="1" hangingPunct="1">
              <a:lnSpc>
                <a:spcPct val="90000"/>
              </a:lnSpc>
              <a:buNone/>
              <a:defRPr/>
            </a:pPr>
            <a:endParaRPr lang="en-US" altLang="en-US" sz="3200" b="1" dirty="0"/>
          </a:p>
        </p:txBody>
      </p:sp>
      <p:sp>
        <p:nvSpPr>
          <p:cNvPr id="2" name="Footer Placeholder 1">
            <a:extLst>
              <a:ext uri="{FF2B5EF4-FFF2-40B4-BE49-F238E27FC236}">
                <a16:creationId xmlns:a16="http://schemas.microsoft.com/office/drawing/2014/main" xmlns="" id="{54EF015E-004E-482E-BCFA-0FEB156D4C34}"/>
              </a:ext>
            </a:extLst>
          </p:cNvPr>
          <p:cNvSpPr>
            <a:spLocks noGrp="1"/>
          </p:cNvSpPr>
          <p:nvPr>
            <p:ph type="ftr" sz="quarter" idx="11"/>
          </p:nvPr>
        </p:nvSpPr>
        <p:spPr>
          <a:xfrm>
            <a:off x="1752600" y="6248400"/>
            <a:ext cx="62484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idx="4294967295"/>
          </p:nvPr>
        </p:nvSpPr>
        <p:spPr/>
        <p:txBody>
          <a:bodyPr anchor="ctr"/>
          <a:lstStyle/>
          <a:p>
            <a:pPr eaLnBrk="1" hangingPunct="1"/>
            <a:r>
              <a:rPr lang="en-US" altLang="en-US" sz="3500" dirty="0"/>
              <a:t>Problems in Conducting Monetary Policy Continued</a:t>
            </a:r>
          </a:p>
        </p:txBody>
      </p:sp>
      <p:sp>
        <p:nvSpPr>
          <p:cNvPr id="34819" name="Content Placeholder 2"/>
          <p:cNvSpPr>
            <a:spLocks noGrp="1"/>
          </p:cNvSpPr>
          <p:nvPr>
            <p:ph idx="4294967295"/>
          </p:nvPr>
        </p:nvSpPr>
        <p:spPr>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600" b="1"/>
              <a:t>Lowering interest rates or supplying money are attempts to stimulate demand, but they may not work</a:t>
            </a:r>
          </a:p>
          <a:p>
            <a:pPr lvl="1" eaLnBrk="1" hangingPunct="1"/>
            <a:r>
              <a:rPr lang="en-US" altLang="en-US" sz="2200"/>
              <a:t>Problems in consumer confidence</a:t>
            </a:r>
          </a:p>
          <a:p>
            <a:pPr lvl="1" eaLnBrk="1" hangingPunct="1"/>
            <a:r>
              <a:rPr lang="en-US" altLang="en-US" sz="2200"/>
              <a:t>High unemployment</a:t>
            </a:r>
          </a:p>
          <a:p>
            <a:pPr lvl="1" eaLnBrk="1" hangingPunct="1"/>
            <a:r>
              <a:rPr lang="en-US" altLang="en-US" sz="2200"/>
              <a:t>High debt levels</a:t>
            </a:r>
          </a:p>
        </p:txBody>
      </p:sp>
      <p:sp>
        <p:nvSpPr>
          <p:cNvPr id="2" name="Footer Placeholder 1">
            <a:extLst>
              <a:ext uri="{FF2B5EF4-FFF2-40B4-BE49-F238E27FC236}">
                <a16:creationId xmlns:a16="http://schemas.microsoft.com/office/drawing/2014/main" xmlns="" id="{A0E047F0-3860-4587-9B46-E80D7E9BCB38}"/>
              </a:ext>
            </a:extLst>
          </p:cNvPr>
          <p:cNvSpPr>
            <a:spLocks noGrp="1"/>
          </p:cNvSpPr>
          <p:nvPr>
            <p:ph type="ftr" sz="quarter" idx="11"/>
          </p:nvPr>
        </p:nvSpPr>
        <p:spPr>
          <a:xfrm>
            <a:off x="1600200" y="6248400"/>
            <a:ext cx="61722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idx="4294967295"/>
          </p:nvPr>
        </p:nvSpPr>
        <p:spPr/>
        <p:txBody>
          <a:bodyPr anchor="ctr"/>
          <a:lstStyle/>
          <a:p>
            <a:pPr eaLnBrk="1" hangingPunct="1"/>
            <a:r>
              <a:rPr lang="en-US" altLang="en-US" sz="3500" dirty="0"/>
              <a:t>Problems in Conducting Monetary Policy Concluded</a:t>
            </a:r>
          </a:p>
        </p:txBody>
      </p:sp>
      <p:sp>
        <p:nvSpPr>
          <p:cNvPr id="35843" name="Content Placeholder 2"/>
          <p:cNvSpPr>
            <a:spLocks noGrp="1"/>
          </p:cNvSpPr>
          <p:nvPr>
            <p:ph idx="4294967295"/>
          </p:nvPr>
        </p:nvSpPr>
        <p:spPr>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600" b="1" dirty="0"/>
              <a:t>Excessive money creation may reduce the value of the dollar and generate inflation</a:t>
            </a:r>
          </a:p>
          <a:p>
            <a:pPr lvl="1" eaLnBrk="1" hangingPunct="1"/>
            <a:r>
              <a:rPr lang="en-US" altLang="en-US" sz="2200" dirty="0"/>
              <a:t>Inflation can cause interest rates to increase, hurting growth</a:t>
            </a:r>
          </a:p>
          <a:p>
            <a:pPr lvl="1" eaLnBrk="1" hangingPunct="1"/>
            <a:r>
              <a:rPr lang="en-US" altLang="en-US" sz="2200" dirty="0"/>
              <a:t>Loss in confidence of foreign investors could cause higher interest rates, hurting growth</a:t>
            </a:r>
          </a:p>
        </p:txBody>
      </p:sp>
      <p:sp>
        <p:nvSpPr>
          <p:cNvPr id="2" name="Footer Placeholder 1">
            <a:extLst>
              <a:ext uri="{FF2B5EF4-FFF2-40B4-BE49-F238E27FC236}">
                <a16:creationId xmlns:a16="http://schemas.microsoft.com/office/drawing/2014/main" xmlns="" id="{595521D3-B756-4256-BB22-AAA65007C3B5}"/>
              </a:ext>
            </a:extLst>
          </p:cNvPr>
          <p:cNvSpPr>
            <a:spLocks noGrp="1"/>
          </p:cNvSpPr>
          <p:nvPr>
            <p:ph type="ftr" sz="quarter" idx="11"/>
          </p:nvPr>
        </p:nvSpPr>
        <p:spPr>
          <a:xfrm>
            <a:off x="1752600" y="6248400"/>
            <a:ext cx="62484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Rectangle 2"/>
          <p:cNvSpPr>
            <a:spLocks noGrp="1" noChangeArrowheads="1"/>
          </p:cNvSpPr>
          <p:nvPr>
            <p:ph type="title" idx="4294967295"/>
          </p:nvPr>
        </p:nvSpPr>
        <p:spPr/>
        <p:txBody>
          <a:bodyPr anchor="ctr"/>
          <a:lstStyle/>
          <a:p>
            <a:pPr eaLnBrk="1" hangingPunct="1"/>
            <a:r>
              <a:rPr lang="en-US" altLang="en-US" sz="3500"/>
              <a:t>International Monetary Policy</a:t>
            </a:r>
          </a:p>
        </p:txBody>
      </p:sp>
      <p:sp>
        <p:nvSpPr>
          <p:cNvPr id="36868" name="Rectangle 3"/>
          <p:cNvSpPr>
            <a:spLocks noGrp="1" noChangeArrowheads="1"/>
          </p:cNvSpPr>
          <p:nvPr>
            <p:ph type="body" sz="half" idx="4294967295"/>
          </p:nvPr>
        </p:nvSpPr>
        <p:spPr>
          <a:xfrm>
            <a:off x="457200" y="1719263"/>
            <a:ext cx="8148638"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b="1" dirty="0"/>
              <a:t>The Federal Reserve generally allows foreign exchange rates to fluctuate freely</a:t>
            </a:r>
          </a:p>
          <a:p>
            <a:pPr eaLnBrk="1" hangingPunct="1"/>
            <a:r>
              <a:rPr lang="en-US" altLang="en-US" b="1" dirty="0"/>
              <a:t>Foreign exchange intervention</a:t>
            </a:r>
          </a:p>
          <a:p>
            <a:pPr lvl="1" eaLnBrk="1" hangingPunct="1"/>
            <a:r>
              <a:rPr lang="en-US" altLang="en-US" dirty="0"/>
              <a:t>Commitments between countries about the institutional aspects of their intervention in the foreign exchange markets</a:t>
            </a:r>
          </a:p>
          <a:p>
            <a:pPr lvl="1" eaLnBrk="1" hangingPunct="1"/>
            <a:r>
              <a:rPr lang="en-US" altLang="en-US" dirty="0"/>
              <a:t>similar to open market purchases and sales of Treasury securities</a:t>
            </a:r>
          </a:p>
        </p:txBody>
      </p:sp>
      <p:sp>
        <p:nvSpPr>
          <p:cNvPr id="2" name="Footer Placeholder 1">
            <a:extLst>
              <a:ext uri="{FF2B5EF4-FFF2-40B4-BE49-F238E27FC236}">
                <a16:creationId xmlns:a16="http://schemas.microsoft.com/office/drawing/2014/main" xmlns="" id="{F657F8FF-34BF-4026-8D7F-7EB7E7BD71BB}"/>
              </a:ext>
            </a:extLst>
          </p:cNvPr>
          <p:cNvSpPr>
            <a:spLocks noGrp="1"/>
          </p:cNvSpPr>
          <p:nvPr>
            <p:ph type="ftr" sz="quarter" idx="11"/>
          </p:nvPr>
        </p:nvSpPr>
        <p:spPr>
          <a:xfrm>
            <a:off x="990600" y="6248400"/>
            <a:ext cx="67818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Rectangle 2"/>
          <p:cNvSpPr>
            <a:spLocks noGrp="1" noChangeArrowheads="1"/>
          </p:cNvSpPr>
          <p:nvPr>
            <p:ph type="title" idx="4294967295"/>
          </p:nvPr>
        </p:nvSpPr>
        <p:spPr/>
        <p:txBody>
          <a:bodyPr anchor="ctr"/>
          <a:lstStyle/>
          <a:p>
            <a:pPr eaLnBrk="1" hangingPunct="1"/>
            <a:r>
              <a:rPr lang="en-US" altLang="en-US" sz="3500"/>
              <a:t>Global Rescue Programs</a:t>
            </a:r>
          </a:p>
        </p:txBody>
      </p:sp>
      <p:sp>
        <p:nvSpPr>
          <p:cNvPr id="37892" name="Rectangle 3"/>
          <p:cNvSpPr>
            <a:spLocks noGrp="1" noChangeArrowheads="1"/>
          </p:cNvSpPr>
          <p:nvPr>
            <p:ph type="body" sz="half" idx="4294967295"/>
          </p:nvPr>
        </p:nvSpPr>
        <p:spPr>
          <a:xfrm>
            <a:off x="457200" y="1719263"/>
            <a:ext cx="8148638"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600" b="1"/>
              <a:t>Responses by major central banks to the financial crisis:</a:t>
            </a:r>
          </a:p>
          <a:p>
            <a:pPr lvl="1" eaLnBrk="1" hangingPunct="1"/>
            <a:r>
              <a:rPr lang="en-US" altLang="en-US" sz="2200"/>
              <a:t>Expansion of retail deposit insurance</a:t>
            </a:r>
          </a:p>
          <a:p>
            <a:pPr lvl="1" eaLnBrk="1" hangingPunct="1"/>
            <a:r>
              <a:rPr lang="en-US" altLang="en-US" sz="2200"/>
              <a:t>Direct injections of capital to improve lender’s balance sheets</a:t>
            </a:r>
          </a:p>
          <a:p>
            <a:pPr lvl="1" eaLnBrk="1" hangingPunct="1"/>
            <a:r>
              <a:rPr lang="en-US" altLang="en-US" sz="2200"/>
              <a:t>Debt guarantees</a:t>
            </a:r>
          </a:p>
          <a:p>
            <a:pPr lvl="1" eaLnBrk="1" hangingPunct="1"/>
            <a:r>
              <a:rPr lang="en-US" altLang="en-US" sz="2200"/>
              <a:t>Asset purchases or asset guarantees</a:t>
            </a:r>
          </a:p>
          <a:p>
            <a:pPr lvl="1" eaLnBrk="1" hangingPunct="1"/>
            <a:r>
              <a:rPr lang="en-US" altLang="en-US" sz="2200"/>
              <a:t>Stress tests of banks</a:t>
            </a:r>
          </a:p>
          <a:p>
            <a:pPr eaLnBrk="1" hangingPunct="1"/>
            <a:endParaRPr lang="en-US" altLang="en-US" sz="2200"/>
          </a:p>
        </p:txBody>
      </p:sp>
      <p:sp>
        <p:nvSpPr>
          <p:cNvPr id="2" name="Footer Placeholder 1">
            <a:extLst>
              <a:ext uri="{FF2B5EF4-FFF2-40B4-BE49-F238E27FC236}">
                <a16:creationId xmlns:a16="http://schemas.microsoft.com/office/drawing/2014/main" xmlns="" id="{7B8A9AC3-0BD7-42C0-A136-E74C06747336}"/>
              </a:ext>
            </a:extLst>
          </p:cNvPr>
          <p:cNvSpPr>
            <a:spLocks noGrp="1"/>
          </p:cNvSpPr>
          <p:nvPr>
            <p:ph type="ftr" sz="quarter" idx="11"/>
          </p:nvPr>
        </p:nvSpPr>
        <p:spPr>
          <a:xfrm>
            <a:off x="1828800" y="6248400"/>
            <a:ext cx="61722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2"/>
          <p:cNvSpPr>
            <a:spLocks noGrp="1" noChangeArrowheads="1"/>
          </p:cNvSpPr>
          <p:nvPr>
            <p:ph type="title" idx="4294967295"/>
          </p:nvPr>
        </p:nvSpPr>
        <p:spPr/>
        <p:txBody>
          <a:bodyPr anchor="ctr"/>
          <a:lstStyle/>
          <a:p>
            <a:pPr eaLnBrk="1" hangingPunct="1"/>
            <a:r>
              <a:rPr lang="en-US" altLang="en-US" sz="3500" dirty="0"/>
              <a:t>Functions of the Federal Reserve Continued</a:t>
            </a:r>
          </a:p>
        </p:txBody>
      </p:sp>
      <p:sp>
        <p:nvSpPr>
          <p:cNvPr id="6148" name="Rectangle 3"/>
          <p:cNvSpPr>
            <a:spLocks noGrp="1" noChangeArrowheads="1"/>
          </p:cNvSpPr>
          <p:nvPr>
            <p:ph type="body" sz="half" idx="4294967295"/>
          </p:nvPr>
        </p:nvSpPr>
        <p:spPr>
          <a:xfrm>
            <a:off x="457200" y="1719263"/>
            <a:ext cx="8148638"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b="1" dirty="0"/>
              <a:t>Maintain financial system stability</a:t>
            </a:r>
          </a:p>
          <a:p>
            <a:pPr lvl="1" eaLnBrk="1" hangingPunct="1"/>
            <a:r>
              <a:rPr lang="en-US" altLang="en-US" dirty="0"/>
              <a:t>The Wall Street Reform and Consumer Protection Act of July 2010 requires the Fed to supervise complex financial institutions that could generate systemic risk to the economy</a:t>
            </a:r>
          </a:p>
          <a:p>
            <a:pPr lvl="1" eaLnBrk="1" hangingPunct="1"/>
            <a:r>
              <a:rPr lang="en-US" altLang="en-US" dirty="0"/>
              <a:t>The Fed (and others) has now been given broader powers to seize or break up institutions whose actions could harm the economy</a:t>
            </a:r>
            <a:endParaRPr lang="en-US" altLang="en-US" b="1" dirty="0"/>
          </a:p>
        </p:txBody>
      </p:sp>
      <p:sp>
        <p:nvSpPr>
          <p:cNvPr id="2" name="Footer Placeholder 1">
            <a:extLst>
              <a:ext uri="{FF2B5EF4-FFF2-40B4-BE49-F238E27FC236}">
                <a16:creationId xmlns:a16="http://schemas.microsoft.com/office/drawing/2014/main" xmlns="" id="{D8585F31-473C-4D73-B23A-5A2A1FEBCE88}"/>
              </a:ext>
            </a:extLst>
          </p:cNvPr>
          <p:cNvSpPr>
            <a:spLocks noGrp="1"/>
          </p:cNvSpPr>
          <p:nvPr>
            <p:ph type="ftr" sz="quarter" idx="11"/>
          </p:nvPr>
        </p:nvSpPr>
        <p:spPr>
          <a:xfrm>
            <a:off x="1981200" y="6248400"/>
            <a:ext cx="62484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2"/>
          <p:cNvSpPr>
            <a:spLocks noGrp="1" noChangeArrowheads="1"/>
          </p:cNvSpPr>
          <p:nvPr>
            <p:ph type="title" idx="4294967295"/>
          </p:nvPr>
        </p:nvSpPr>
        <p:spPr/>
        <p:txBody>
          <a:bodyPr anchor="ctr"/>
          <a:lstStyle/>
          <a:p>
            <a:pPr eaLnBrk="1" hangingPunct="1"/>
            <a:r>
              <a:rPr lang="en-US" altLang="en-US" sz="3500" dirty="0"/>
              <a:t>Functions of the Federal Reserve Concluded</a:t>
            </a:r>
          </a:p>
        </p:txBody>
      </p:sp>
      <p:sp>
        <p:nvSpPr>
          <p:cNvPr id="7172" name="Rectangle 3"/>
          <p:cNvSpPr>
            <a:spLocks noGrp="1" noChangeArrowheads="1"/>
          </p:cNvSpPr>
          <p:nvPr>
            <p:ph type="body" sz="half" idx="4294967295"/>
          </p:nvPr>
        </p:nvSpPr>
        <p:spPr>
          <a:xfrm>
            <a:off x="457200" y="1719263"/>
            <a:ext cx="8148638"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lnSpc>
                <a:spcPct val="90000"/>
              </a:lnSpc>
            </a:pPr>
            <a:r>
              <a:rPr lang="en-US" altLang="en-US" b="1" dirty="0"/>
              <a:t>Maintain financial system stability</a:t>
            </a:r>
          </a:p>
          <a:p>
            <a:pPr lvl="1" eaLnBrk="1" hangingPunct="1"/>
            <a:r>
              <a:rPr lang="en-US" altLang="en-US" dirty="0"/>
              <a:t>Implementing federal laws designed to protect consumers in credit and other financial transactions  </a:t>
            </a:r>
          </a:p>
          <a:p>
            <a:pPr lvl="1" eaLnBrk="1" hangingPunct="1"/>
            <a:r>
              <a:rPr lang="en-US" altLang="en-US" dirty="0"/>
              <a:t>Implementing regulations to ensure compliance, investigating complaints, and ensuring availability of services to low and moderate income groups and certain geographic regions</a:t>
            </a:r>
            <a:endParaRPr lang="en-US" altLang="en-US" sz="1500" dirty="0"/>
          </a:p>
        </p:txBody>
      </p:sp>
      <p:sp>
        <p:nvSpPr>
          <p:cNvPr id="2" name="Footer Placeholder 1">
            <a:extLst>
              <a:ext uri="{FF2B5EF4-FFF2-40B4-BE49-F238E27FC236}">
                <a16:creationId xmlns:a16="http://schemas.microsoft.com/office/drawing/2014/main" xmlns="" id="{AE2F3310-A852-49BB-94C1-51D4C6B6855B}"/>
              </a:ext>
            </a:extLst>
          </p:cNvPr>
          <p:cNvSpPr>
            <a:spLocks noGrp="1"/>
          </p:cNvSpPr>
          <p:nvPr>
            <p:ph type="ftr" sz="quarter" idx="11"/>
          </p:nvPr>
        </p:nvSpPr>
        <p:spPr>
          <a:xfrm>
            <a:off x="1600200" y="6248400"/>
            <a:ext cx="62484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title" idx="4294967295"/>
          </p:nvPr>
        </p:nvSpPr>
        <p:spPr/>
        <p:txBody>
          <a:bodyPr anchor="ctr"/>
          <a:lstStyle/>
          <a:p>
            <a:pPr eaLnBrk="1" hangingPunct="1"/>
            <a:r>
              <a:rPr lang="en-US" altLang="en-US" sz="3500"/>
              <a:t>Structure of the Federal Reserve</a:t>
            </a:r>
          </a:p>
        </p:txBody>
      </p:sp>
      <p:sp>
        <p:nvSpPr>
          <p:cNvPr id="9220" name="Rectangle 3"/>
          <p:cNvSpPr>
            <a:spLocks noGrp="1" noChangeArrowheads="1"/>
          </p:cNvSpPr>
          <p:nvPr>
            <p:ph type="body" sz="half" idx="4294967295"/>
          </p:nvPr>
        </p:nvSpPr>
        <p:spPr>
          <a:xfrm>
            <a:off x="457200" y="1719263"/>
            <a:ext cx="8148638"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600" b="1"/>
              <a:t>Divided into 12 Federal Reserve districts, each with a main Federal Reserve Bank</a:t>
            </a:r>
          </a:p>
          <a:p>
            <a:pPr eaLnBrk="1" hangingPunct="1"/>
            <a:r>
              <a:rPr lang="en-US" altLang="en-US" sz="2600" b="1"/>
              <a:t>Federal Reserve Banks operate under the general supervision of the Board of Governors of the Federal Reserve</a:t>
            </a:r>
          </a:p>
          <a:p>
            <a:pPr eaLnBrk="1" hangingPunct="1"/>
            <a:r>
              <a:rPr lang="en-US" altLang="en-US" sz="2600" b="1"/>
              <a:t>The Office of the Comptroller of the Currency (OCC) charters national banks, which are members of the Federal Reserve System (FRS)</a:t>
            </a:r>
          </a:p>
          <a:p>
            <a:pPr eaLnBrk="1" hangingPunct="1"/>
            <a:r>
              <a:rPr lang="en-US" altLang="en-US" sz="2600" b="1"/>
              <a:t>FRS member banks “own” the 12 Federal Reserve Banks</a:t>
            </a:r>
            <a:endParaRPr lang="en-US" altLang="en-US" sz="3900" b="1"/>
          </a:p>
        </p:txBody>
      </p:sp>
      <p:sp>
        <p:nvSpPr>
          <p:cNvPr id="2" name="Footer Placeholder 1">
            <a:extLst>
              <a:ext uri="{FF2B5EF4-FFF2-40B4-BE49-F238E27FC236}">
                <a16:creationId xmlns:a16="http://schemas.microsoft.com/office/drawing/2014/main" xmlns="" id="{541FEE0D-D163-4ACF-919F-9285BF89DBC3}"/>
              </a:ext>
            </a:extLst>
          </p:cNvPr>
          <p:cNvSpPr>
            <a:spLocks noGrp="1"/>
          </p:cNvSpPr>
          <p:nvPr>
            <p:ph type="ftr" sz="quarter" idx="11"/>
          </p:nvPr>
        </p:nvSpPr>
        <p:spPr>
          <a:xfrm>
            <a:off x="1981200" y="6248400"/>
            <a:ext cx="61722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2"/>
          <p:cNvSpPr>
            <a:spLocks noGrp="1" noChangeArrowheads="1"/>
          </p:cNvSpPr>
          <p:nvPr>
            <p:ph type="title" idx="4294967295"/>
          </p:nvPr>
        </p:nvSpPr>
        <p:spPr/>
        <p:txBody>
          <a:bodyPr anchor="ctr"/>
          <a:lstStyle/>
          <a:p>
            <a:pPr eaLnBrk="1" hangingPunct="1"/>
            <a:r>
              <a:rPr lang="en-US" altLang="en-US" sz="3500"/>
              <a:t>Board of Governors of the FRS</a:t>
            </a:r>
          </a:p>
        </p:txBody>
      </p:sp>
      <p:sp>
        <p:nvSpPr>
          <p:cNvPr id="10244" name="Rectangle 3"/>
          <p:cNvSpPr>
            <a:spLocks noGrp="1" noChangeArrowheads="1"/>
          </p:cNvSpPr>
          <p:nvPr>
            <p:ph type="body" sz="half" idx="4294967295"/>
          </p:nvPr>
        </p:nvSpPr>
        <p:spPr>
          <a:xfrm>
            <a:off x="457200" y="1719263"/>
            <a:ext cx="8148638"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600" b="1"/>
              <a:t>Seven member board headquartered in Washington, DC</a:t>
            </a:r>
          </a:p>
          <a:p>
            <a:pPr eaLnBrk="1" hangingPunct="1"/>
            <a:r>
              <a:rPr lang="en-US" altLang="en-US" sz="2600" b="1"/>
              <a:t>President appoints and Senate confirms members to nonrenewable 14-year terms</a:t>
            </a:r>
          </a:p>
          <a:p>
            <a:pPr eaLnBrk="1" hangingPunct="1"/>
            <a:r>
              <a:rPr lang="en-US" altLang="en-US" sz="2600" b="1"/>
              <a:t>President appoints and Senate confirms Chairman and vice-chairman to renewable 4-year terms</a:t>
            </a:r>
          </a:p>
          <a:p>
            <a:pPr eaLnBrk="1" hangingPunct="1"/>
            <a:r>
              <a:rPr lang="en-US" altLang="en-US" sz="2600" b="1"/>
              <a:t>Formulates and conducts monetary policy and supervises and regulates banks</a:t>
            </a:r>
          </a:p>
        </p:txBody>
      </p:sp>
      <p:sp>
        <p:nvSpPr>
          <p:cNvPr id="2" name="Footer Placeholder 1">
            <a:extLst>
              <a:ext uri="{FF2B5EF4-FFF2-40B4-BE49-F238E27FC236}">
                <a16:creationId xmlns:a16="http://schemas.microsoft.com/office/drawing/2014/main" xmlns="" id="{609BC449-8C85-40BF-84C8-15725E8BBBCC}"/>
              </a:ext>
            </a:extLst>
          </p:cNvPr>
          <p:cNvSpPr>
            <a:spLocks noGrp="1"/>
          </p:cNvSpPr>
          <p:nvPr>
            <p:ph type="ftr" sz="quarter" idx="11"/>
          </p:nvPr>
        </p:nvSpPr>
        <p:spPr>
          <a:xfrm>
            <a:off x="1828800" y="6248400"/>
            <a:ext cx="61722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2"/>
          <p:cNvSpPr>
            <a:spLocks noGrp="1" noChangeArrowheads="1"/>
          </p:cNvSpPr>
          <p:nvPr>
            <p:ph type="title" idx="4294967295"/>
          </p:nvPr>
        </p:nvSpPr>
        <p:spPr/>
        <p:txBody>
          <a:bodyPr anchor="ctr"/>
          <a:lstStyle/>
          <a:p>
            <a:pPr eaLnBrk="1" hangingPunct="1"/>
            <a:r>
              <a:rPr lang="en-US" altLang="en-US" sz="3500"/>
              <a:t>Federal Open Market Committee (FOMC)</a:t>
            </a:r>
          </a:p>
        </p:txBody>
      </p:sp>
      <p:sp>
        <p:nvSpPr>
          <p:cNvPr id="11268" name="Rectangle 3"/>
          <p:cNvSpPr>
            <a:spLocks noGrp="1" noChangeArrowheads="1"/>
          </p:cNvSpPr>
          <p:nvPr>
            <p:ph type="body" sz="half" idx="4294967295"/>
          </p:nvPr>
        </p:nvSpPr>
        <p:spPr>
          <a:xfrm>
            <a:off x="457200" y="1719263"/>
            <a:ext cx="8148638"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800" b="1" dirty="0"/>
              <a:t>FOMC consists of 12 members</a:t>
            </a:r>
          </a:p>
          <a:p>
            <a:pPr lvl="1" eaLnBrk="1" hangingPunct="1"/>
            <a:r>
              <a:rPr lang="en-US" altLang="en-US" sz="2400" dirty="0"/>
              <a:t>seven members of the Board of Governors</a:t>
            </a:r>
          </a:p>
          <a:p>
            <a:pPr lvl="1" eaLnBrk="1" hangingPunct="1"/>
            <a:r>
              <a:rPr lang="en-US" altLang="en-US" sz="2400" dirty="0"/>
              <a:t>the president of the Federal Reserve Bank of NY</a:t>
            </a:r>
          </a:p>
          <a:p>
            <a:pPr lvl="1" eaLnBrk="1" hangingPunct="1"/>
            <a:r>
              <a:rPr lang="en-US" altLang="en-US" sz="2400" dirty="0"/>
              <a:t>the presidents of four other Federal Reserve Banks (on a rotating basis)</a:t>
            </a:r>
          </a:p>
          <a:p>
            <a:pPr lvl="1" eaLnBrk="1" hangingPunct="1"/>
            <a:endParaRPr lang="en-US" altLang="en-US" sz="2400" dirty="0"/>
          </a:p>
          <a:p>
            <a:pPr eaLnBrk="1" hangingPunct="1"/>
            <a:r>
              <a:rPr lang="en-US" altLang="en-US" sz="2800" b="1" dirty="0"/>
              <a:t>The major monetary policy-making body of the FRS</a:t>
            </a:r>
          </a:p>
        </p:txBody>
      </p:sp>
      <p:sp>
        <p:nvSpPr>
          <p:cNvPr id="2" name="Footer Placeholder 1">
            <a:extLst>
              <a:ext uri="{FF2B5EF4-FFF2-40B4-BE49-F238E27FC236}">
                <a16:creationId xmlns:a16="http://schemas.microsoft.com/office/drawing/2014/main" xmlns="" id="{65973EF2-621B-4C5E-9590-D884C0355012}"/>
              </a:ext>
            </a:extLst>
          </p:cNvPr>
          <p:cNvSpPr>
            <a:spLocks noGrp="1"/>
          </p:cNvSpPr>
          <p:nvPr>
            <p:ph type="ftr" sz="quarter" idx="11"/>
          </p:nvPr>
        </p:nvSpPr>
        <p:spPr>
          <a:xfrm>
            <a:off x="1371600" y="6248400"/>
            <a:ext cx="64770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2"/>
          <p:cNvSpPr>
            <a:spLocks noGrp="1" noChangeArrowheads="1"/>
          </p:cNvSpPr>
          <p:nvPr>
            <p:ph type="title" idx="4294967295"/>
          </p:nvPr>
        </p:nvSpPr>
        <p:spPr/>
        <p:txBody>
          <a:bodyPr anchor="ctr"/>
          <a:lstStyle/>
          <a:p>
            <a:pPr eaLnBrk="1" hangingPunct="1"/>
            <a:r>
              <a:rPr lang="en-US" altLang="en-US" sz="3500" dirty="0"/>
              <a:t>Federal Open Market Committee (FOMC) Continued</a:t>
            </a:r>
          </a:p>
        </p:txBody>
      </p:sp>
      <p:sp>
        <p:nvSpPr>
          <p:cNvPr id="12292" name="Rectangle 3"/>
          <p:cNvSpPr>
            <a:spLocks noGrp="1" noChangeArrowheads="1"/>
          </p:cNvSpPr>
          <p:nvPr>
            <p:ph type="body" sz="half" idx="4294967295"/>
          </p:nvPr>
        </p:nvSpPr>
        <p:spPr>
          <a:xfrm>
            <a:off x="457200" y="1719263"/>
            <a:ext cx="8148638"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800" b="1" dirty="0"/>
              <a:t>Policies seek to promote full employment, economic growth, price stability, and a sustainable pattern of international trade</a:t>
            </a:r>
          </a:p>
          <a:p>
            <a:pPr lvl="1" eaLnBrk="1" hangingPunct="1"/>
            <a:r>
              <a:rPr lang="en-US" altLang="en-US" sz="2800" b="1" dirty="0"/>
              <a:t>Are there tradeoffs between these goals?</a:t>
            </a:r>
          </a:p>
          <a:p>
            <a:pPr lvl="1" eaLnBrk="1" hangingPunct="1"/>
            <a:r>
              <a:rPr lang="en-US" altLang="en-US" sz="2800" b="1" dirty="0"/>
              <a:t>Why is international monetary cooperation necessary?</a:t>
            </a:r>
          </a:p>
        </p:txBody>
      </p:sp>
      <p:sp>
        <p:nvSpPr>
          <p:cNvPr id="2" name="Footer Placeholder 1">
            <a:extLst>
              <a:ext uri="{FF2B5EF4-FFF2-40B4-BE49-F238E27FC236}">
                <a16:creationId xmlns:a16="http://schemas.microsoft.com/office/drawing/2014/main" xmlns="" id="{48A212AA-3406-4460-B48C-F0B77464FA8B}"/>
              </a:ext>
            </a:extLst>
          </p:cNvPr>
          <p:cNvSpPr>
            <a:spLocks noGrp="1"/>
          </p:cNvSpPr>
          <p:nvPr>
            <p:ph type="ftr" sz="quarter" idx="11"/>
          </p:nvPr>
        </p:nvSpPr>
        <p:spPr>
          <a:xfrm>
            <a:off x="1524000" y="6248400"/>
            <a:ext cx="61722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theme/theme1.xml><?xml version="1.0" encoding="utf-8"?>
<a:theme xmlns:a="http://schemas.openxmlformats.org/drawingml/2006/main" name="Network">
  <a:themeElements>
    <a:clrScheme name="Red Orange">
      <a:dk1>
        <a:sysClr val="windowText" lastClr="000000"/>
      </a:dk1>
      <a:lt1>
        <a:sysClr val="window" lastClr="FFFFFF"/>
      </a:lt1>
      <a:dk2>
        <a:srgbClr val="505046"/>
      </a:dk2>
      <a:lt2>
        <a:srgbClr val="EEECE1"/>
      </a:lt2>
      <a:accent1>
        <a:srgbClr val="E84C22"/>
      </a:accent1>
      <a:accent2>
        <a:srgbClr val="FFBD47"/>
      </a:accent2>
      <a:accent3>
        <a:srgbClr val="B64926"/>
      </a:accent3>
      <a:accent4>
        <a:srgbClr val="FF8427"/>
      </a:accent4>
      <a:accent5>
        <a:srgbClr val="CC9900"/>
      </a:accent5>
      <a:accent6>
        <a:srgbClr val="B22600"/>
      </a:accent6>
      <a:hlink>
        <a:srgbClr val="CC9900"/>
      </a:hlink>
      <a:folHlink>
        <a:srgbClr val="666699"/>
      </a:folHlink>
    </a:clrScheme>
    <a:fontScheme name="Network">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Network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Network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Network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Network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Network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Network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Network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Network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Network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
      <a:clrScheme name="Network 11">
        <a:dk1>
          <a:srgbClr val="000000"/>
        </a:dk1>
        <a:lt1>
          <a:srgbClr val="FFFFFF"/>
        </a:lt1>
        <a:dk2>
          <a:srgbClr val="A50021"/>
        </a:dk2>
        <a:lt2>
          <a:srgbClr val="808080"/>
        </a:lt2>
        <a:accent1>
          <a:srgbClr val="006699"/>
        </a:accent1>
        <a:accent2>
          <a:srgbClr val="DDDDDD"/>
        </a:accent2>
        <a:accent3>
          <a:srgbClr val="FFFFFF"/>
        </a:accent3>
        <a:accent4>
          <a:srgbClr val="000000"/>
        </a:accent4>
        <a:accent5>
          <a:srgbClr val="AAB8CA"/>
        </a:accent5>
        <a:accent6>
          <a:srgbClr val="C8C8C8"/>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2508</TotalTime>
  <Words>3175</Words>
  <Application>Microsoft Office PowerPoint</Application>
  <PresentationFormat>On-screen Show (4:3)</PresentationFormat>
  <Paragraphs>269</Paragraphs>
  <Slides>33</Slides>
  <Notes>29</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33</vt:i4>
      </vt:variant>
    </vt:vector>
  </HeadingPairs>
  <TitlesOfParts>
    <vt:vector size="35" baseType="lpstr">
      <vt:lpstr>Network</vt:lpstr>
      <vt:lpstr>Equation</vt:lpstr>
      <vt:lpstr>Chapter Four</vt:lpstr>
      <vt:lpstr>The Federal Reserve</vt:lpstr>
      <vt:lpstr>Functions of the Federal Reserve</vt:lpstr>
      <vt:lpstr>Functions of the Federal Reserve Continued</vt:lpstr>
      <vt:lpstr>Functions of the Federal Reserve Concluded</vt:lpstr>
      <vt:lpstr>Structure of the Federal Reserve</vt:lpstr>
      <vt:lpstr>Board of Governors of the FRS</vt:lpstr>
      <vt:lpstr>Federal Open Market Committee (FOMC)</vt:lpstr>
      <vt:lpstr>Federal Open Market Committee (FOMC) Continued</vt:lpstr>
      <vt:lpstr>Federal Open Market Committee (FOMC) Concluded</vt:lpstr>
      <vt:lpstr>The Fed and the Crisis</vt:lpstr>
      <vt:lpstr>The Fed and the Crisis Continued</vt:lpstr>
      <vt:lpstr>The Fed and the Crisis Concluded</vt:lpstr>
      <vt:lpstr>Federal Reserve Banks</vt:lpstr>
      <vt:lpstr>Federal Reserve Banks</vt:lpstr>
      <vt:lpstr>Discussion of the Federal Reserve</vt:lpstr>
      <vt:lpstr>Figure 4-5: The Process of Monetary Policy Implementation</vt:lpstr>
      <vt:lpstr>Balance Sheet of the Federal Reserve</vt:lpstr>
      <vt:lpstr>Monetary Policy Tools</vt:lpstr>
      <vt:lpstr>Monetary Policy Tools Continued</vt:lpstr>
      <vt:lpstr>Open Market Operations</vt:lpstr>
      <vt:lpstr>Open Market Operations Continued</vt:lpstr>
      <vt:lpstr>Discount Rate</vt:lpstr>
      <vt:lpstr>Reserve Requirements</vt:lpstr>
      <vt:lpstr>Reserve Requirements: Example 1</vt:lpstr>
      <vt:lpstr>Reserve Requirements: Example 2</vt:lpstr>
      <vt:lpstr>Monetary Policy</vt:lpstr>
      <vt:lpstr>Money Supply versus Interest Rate Targeting</vt:lpstr>
      <vt:lpstr>Problems in Conducting Monetary Policy</vt:lpstr>
      <vt:lpstr>Problems in Conducting Monetary Policy Continued</vt:lpstr>
      <vt:lpstr>Problems in Conducting Monetary Policy Concluded</vt:lpstr>
      <vt:lpstr>International Monetary Policy</vt:lpstr>
      <vt:lpstr>Global Rescue Programs</vt:lpstr>
    </vt:vector>
  </TitlesOfParts>
  <Company>University at Buffalo</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FINANCIAL MARKETS AND INSTITIUTIONS: A Modern Perspective</dc:title>
  <dc:creator>Joseph Ogden</dc:creator>
  <cp:lastModifiedBy>Janicek, Michele</cp:lastModifiedBy>
  <cp:revision>237</cp:revision>
  <dcterms:created xsi:type="dcterms:W3CDTF">2000-07-01T19:33:32Z</dcterms:created>
  <dcterms:modified xsi:type="dcterms:W3CDTF">2018-02-23T20:33:33Z</dcterms:modified>
</cp:coreProperties>
</file>