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369" r:id="rId2"/>
    <p:sldId id="324" r:id="rId3"/>
    <p:sldId id="325" r:id="rId4"/>
    <p:sldId id="326" r:id="rId5"/>
    <p:sldId id="327" r:id="rId6"/>
    <p:sldId id="328" r:id="rId7"/>
    <p:sldId id="329"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52" r:id="rId30"/>
    <p:sldId id="353" r:id="rId31"/>
    <p:sldId id="354" r:id="rId32"/>
    <p:sldId id="355" r:id="rId33"/>
    <p:sldId id="357" r:id="rId34"/>
    <p:sldId id="356" r:id="rId35"/>
    <p:sldId id="358" r:id="rId36"/>
    <p:sldId id="359" r:id="rId37"/>
    <p:sldId id="360" r:id="rId38"/>
    <p:sldId id="361" r:id="rId39"/>
    <p:sldId id="362" r:id="rId40"/>
    <p:sldId id="363" r:id="rId41"/>
    <p:sldId id="370" r:id="rId42"/>
    <p:sldId id="364" r:id="rId43"/>
    <p:sldId id="365"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509" autoAdjust="0"/>
  </p:normalViewPr>
  <p:slideViewPr>
    <p:cSldViewPr>
      <p:cViewPr varScale="1">
        <p:scale>
          <a:sx n="83" d="100"/>
          <a:sy n="83" d="100"/>
        </p:scale>
        <p:origin x="1450" y="82"/>
      </p:cViewPr>
      <p:guideLst>
        <p:guide orient="horz" pos="2160"/>
        <p:guide pos="2880"/>
      </p:guideLst>
    </p:cSldViewPr>
  </p:slideViewPr>
  <p:notesTextViewPr>
    <p:cViewPr>
      <p:scale>
        <a:sx n="100" d="100"/>
        <a:sy n="100" d="100"/>
      </p:scale>
      <p:origin x="0" y="0"/>
    </p:cViewPr>
  </p:notesTextViewPr>
  <p:sorterViewPr>
    <p:cViewPr>
      <p:scale>
        <a:sx n="74" d="100"/>
        <a:sy n="7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550D3-87B5-44EE-B450-193DB73C9E84}" type="datetimeFigureOut">
              <a:rPr lang="tr-TR" smtClean="0"/>
              <a:pPr/>
              <a:t>30.10.2023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99B0EA-7103-4CFD-BA93-72A8EBAC5E2F}" type="slidenum">
              <a:rPr lang="tr-TR" smtClean="0"/>
              <a:pPr/>
              <a:t>‹#›</a:t>
            </a:fld>
            <a:endParaRPr lang="tr-TR"/>
          </a:p>
        </p:txBody>
      </p:sp>
    </p:spTree>
    <p:extLst>
      <p:ext uri="{BB962C8B-B14F-4D97-AF65-F5344CB8AC3E}">
        <p14:creationId xmlns:p14="http://schemas.microsoft.com/office/powerpoint/2010/main" val="330214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24</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33</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34</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35</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36</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37</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38</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39</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40</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41</a:t>
            </a:fld>
            <a:endParaRPr lang="tr-TR"/>
          </a:p>
        </p:txBody>
      </p:sp>
    </p:spTree>
    <p:extLst>
      <p:ext uri="{BB962C8B-B14F-4D97-AF65-F5344CB8AC3E}">
        <p14:creationId xmlns:p14="http://schemas.microsoft.com/office/powerpoint/2010/main" val="3068813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42</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25</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43</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26</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27</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28</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29</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30</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31</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32</a:t>
            </a:fld>
            <a:endParaRPr lang="tr-TR"/>
          </a:p>
        </p:txBody>
      </p:sp>
    </p:spTree>
    <p:extLst>
      <p:ext uri="{BB962C8B-B14F-4D97-AF65-F5344CB8AC3E}">
        <p14:creationId xmlns:p14="http://schemas.microsoft.com/office/powerpoint/2010/main" val="1704089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4044D013-340B-4B4D-A10A-DEC7F6FCD4EA}" type="datetime1">
              <a:rPr lang="tr-TR" smtClean="0"/>
              <a:pPr/>
              <a:t>30.10.2023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86B17DD-0D56-4699-B996-FAC99302D61E}" type="datetime1">
              <a:rPr lang="tr-TR" smtClean="0"/>
              <a:pPr/>
              <a:t>30.10.2023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D1F74CA-9674-4B77-9C47-5AAC434B4FDF}" type="datetime1">
              <a:rPr lang="tr-TR" smtClean="0"/>
              <a:pPr/>
              <a:t>30.10.2023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04E7B87-85DE-47C5-A9FE-815754F8C7BA}" type="datetime1">
              <a:rPr lang="tr-TR" smtClean="0"/>
              <a:pPr/>
              <a:t>30.10.2023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8A8FA2FE-D521-4F01-94AF-F34E04DD3499}" type="datetime1">
              <a:rPr lang="tr-TR" smtClean="0"/>
              <a:pPr/>
              <a:t>30.10.2023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022594C2-2396-48B5-98A5-66FECB6262FF}" type="datetime1">
              <a:rPr lang="tr-TR" smtClean="0"/>
              <a:pPr/>
              <a:t>30.10.2023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AD17660-4F4E-4536-B919-81414701759A}" type="datetime1">
              <a:rPr lang="tr-TR" smtClean="0"/>
              <a:pPr/>
              <a:t>30.10.2023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D8EDB6B-0A56-4433-B95E-E3F1A595829D}" type="datetime1">
              <a:rPr lang="tr-TR" smtClean="0"/>
              <a:pPr/>
              <a:t>30.10.2023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8FA84AE-E80B-428C-A2E5-00761EB61186}" type="datetime1">
              <a:rPr lang="tr-TR" smtClean="0"/>
              <a:pPr/>
              <a:t>30.10.2023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74A0B9E-C731-4B72-A177-2AF27C06257A}" type="datetime1">
              <a:rPr lang="tr-TR" smtClean="0"/>
              <a:pPr/>
              <a:t>30.10.2023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19321CD-F4BF-442A-8649-31DA08D1AF17}" type="datetime1">
              <a:rPr lang="tr-TR" smtClean="0"/>
              <a:pPr/>
              <a:t>30.10.2023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267E0-C5DB-450F-AA48-E5CB308D78A2}" type="datetime1">
              <a:rPr lang="tr-TR" smtClean="0"/>
              <a:pPr/>
              <a:t>30.10.2023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4216439"/>
            <a:ext cx="9144000" cy="2092881"/>
          </a:xfrm>
          <a:prstGeom prst="rect">
            <a:avLst/>
          </a:prstGeom>
        </p:spPr>
        <p:txBody>
          <a:bodyPr wrap="square">
            <a:spAutoFit/>
          </a:bodyPr>
          <a:lstStyle/>
          <a:p>
            <a:pPr algn="ctr"/>
            <a:r>
              <a:rPr lang="tr-TR" sz="2800" b="1" dirty="0" smtClean="0">
                <a:solidFill>
                  <a:srgbClr val="FF0000"/>
                </a:solidFill>
                <a:latin typeface="Arial" pitchFamily="34" charset="0"/>
                <a:cs typeface="Arial" pitchFamily="34" charset="0"/>
              </a:rPr>
              <a:t>Türk İnkılâbı’nın Hazırlık Dönemi ve </a:t>
            </a:r>
          </a:p>
          <a:p>
            <a:pPr algn="ctr"/>
            <a:r>
              <a:rPr lang="tr-TR" sz="2800" b="1" dirty="0" smtClean="0">
                <a:solidFill>
                  <a:srgbClr val="FF0000"/>
                </a:solidFill>
                <a:latin typeface="Arial" pitchFamily="34" charset="0"/>
                <a:cs typeface="Arial" pitchFamily="34" charset="0"/>
              </a:rPr>
              <a:t>Türk İstiklâl Savaşı</a:t>
            </a:r>
          </a:p>
          <a:p>
            <a:pPr algn="ctr"/>
            <a:endParaRPr lang="tr-TR" sz="2000" b="1" dirty="0" smtClean="0">
              <a:solidFill>
                <a:srgbClr val="FF0000"/>
              </a:solidFill>
              <a:latin typeface="Arial" pitchFamily="34" charset="0"/>
              <a:cs typeface="Arial" pitchFamily="34" charset="0"/>
            </a:endParaRPr>
          </a:p>
          <a:p>
            <a:pPr algn="ctr"/>
            <a:r>
              <a:rPr lang="tr-TR" sz="2600" b="1" dirty="0">
                <a:solidFill>
                  <a:schemeClr val="accent6">
                    <a:lumMod val="75000"/>
                  </a:schemeClr>
                </a:solidFill>
                <a:latin typeface="Arial" pitchFamily="34" charset="0"/>
                <a:cs typeface="Arial" pitchFamily="34" charset="0"/>
              </a:rPr>
              <a:t>*</a:t>
            </a:r>
            <a:r>
              <a:rPr lang="tr-TR" sz="2600" b="1" dirty="0" smtClean="0">
                <a:solidFill>
                  <a:schemeClr val="accent6">
                    <a:lumMod val="75000"/>
                  </a:schemeClr>
                </a:solidFill>
                <a:latin typeface="Arial" pitchFamily="34" charset="0"/>
                <a:cs typeface="Arial" pitchFamily="34" charset="0"/>
              </a:rPr>
              <a:t>Osmanlı İmparatorluğu'nun Parçalanması</a:t>
            </a:r>
            <a:endParaRPr lang="tr-TR" sz="2600" dirty="0">
              <a:solidFill>
                <a:schemeClr val="accent6">
                  <a:lumMod val="75000"/>
                </a:schemeClr>
              </a:solidFill>
              <a:latin typeface="Arial" pitchFamily="34" charset="0"/>
              <a:cs typeface="Arial" pitchFamily="34" charset="0"/>
            </a:endParaRPr>
          </a:p>
          <a:p>
            <a:pPr algn="ctr"/>
            <a:endParaRPr lang="tr-TR" sz="2800" dirty="0">
              <a:solidFill>
                <a:srgbClr val="FF0000"/>
              </a:solidFill>
              <a:latin typeface="Arial" pitchFamily="34" charset="0"/>
              <a:cs typeface="Arial" pitchFamily="34" charset="0"/>
            </a:endParaRPr>
          </a:p>
        </p:txBody>
      </p:sp>
      <p:sp>
        <p:nvSpPr>
          <p:cNvPr id="5" name="AutoShape 5"/>
          <p:cNvSpPr>
            <a:spLocks noGrp="1" noChangeArrowheads="1"/>
          </p:cNvSpPr>
          <p:nvPr>
            <p:ph type="subTitle" idx="1"/>
          </p:nvPr>
        </p:nvSpPr>
        <p:spPr bwMode="auto">
          <a:xfrm>
            <a:off x="605580" y="692696"/>
            <a:ext cx="7992888" cy="2088232"/>
          </a:xfrm>
          <a:prstGeom prst="ribbon">
            <a:avLst>
              <a:gd name="adj1" fmla="val 10963"/>
              <a:gd name="adj2" fmla="val 71750"/>
            </a:avLst>
          </a:prstGeom>
          <a:solidFill>
            <a:srgbClr val="FFFF00"/>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tr-TR" sz="2800" b="1" dirty="0">
                <a:solidFill>
                  <a:srgbClr val="FF0000"/>
                </a:solidFill>
                <a:latin typeface="Arial" pitchFamily="34" charset="0"/>
                <a:cs typeface="Arial" pitchFamily="34" charset="0"/>
              </a:rPr>
              <a:t>ATATÜRK İLKELERİ </a:t>
            </a:r>
            <a:endParaRPr lang="tr-TR" sz="2800" b="1" dirty="0" smtClean="0">
              <a:solidFill>
                <a:srgbClr val="FF0000"/>
              </a:solidFill>
              <a:latin typeface="Arial" pitchFamily="34" charset="0"/>
              <a:cs typeface="Arial" pitchFamily="34" charset="0"/>
            </a:endParaRPr>
          </a:p>
          <a:p>
            <a:r>
              <a:rPr lang="tr-TR" sz="2800" b="1" dirty="0" smtClean="0">
                <a:solidFill>
                  <a:srgbClr val="FF0000"/>
                </a:solidFill>
                <a:latin typeface="Arial" pitchFamily="34" charset="0"/>
                <a:cs typeface="Arial" pitchFamily="34" charset="0"/>
              </a:rPr>
              <a:t>VE</a:t>
            </a:r>
          </a:p>
          <a:p>
            <a:r>
              <a:rPr lang="tr-TR" sz="2800" b="1" dirty="0" smtClean="0">
                <a:solidFill>
                  <a:srgbClr val="FF0000"/>
                </a:solidFill>
                <a:latin typeface="Arial" pitchFamily="34" charset="0"/>
                <a:cs typeface="Arial" pitchFamily="34" charset="0"/>
              </a:rPr>
              <a:t> </a:t>
            </a:r>
            <a:r>
              <a:rPr lang="tr-TR" sz="2800" b="1" dirty="0">
                <a:solidFill>
                  <a:srgbClr val="FF0000"/>
                </a:solidFill>
                <a:latin typeface="Arial" pitchFamily="34" charset="0"/>
                <a:cs typeface="Arial" pitchFamily="34" charset="0"/>
              </a:rPr>
              <a:t>İNKILÂP TARİHİ I</a:t>
            </a:r>
            <a:endParaRPr lang="tr-TR" sz="2800" dirty="0">
              <a:solidFill>
                <a:srgbClr val="FF0000"/>
              </a:solidFill>
              <a:latin typeface="Arial" pitchFamily="34" charset="0"/>
              <a:cs typeface="Arial" pitchFamily="34" charset="0"/>
            </a:endParaRPr>
          </a:p>
        </p:txBody>
      </p:sp>
      <p:sp>
        <p:nvSpPr>
          <p:cNvPr id="7" name="Metin kutusu 6"/>
          <p:cNvSpPr txBox="1"/>
          <p:nvPr/>
        </p:nvSpPr>
        <p:spPr>
          <a:xfrm>
            <a:off x="4067944" y="3429000"/>
            <a:ext cx="1080120" cy="369332"/>
          </a:xfrm>
          <a:prstGeom prst="rect">
            <a:avLst/>
          </a:prstGeom>
          <a:noFill/>
        </p:spPr>
        <p:txBody>
          <a:bodyPr wrap="square" rtlCol="0">
            <a:spAutoFit/>
          </a:bodyPr>
          <a:lstStyle/>
          <a:p>
            <a:r>
              <a:rPr lang="tr-TR" b="1" dirty="0" smtClean="0">
                <a:solidFill>
                  <a:schemeClr val="accent1"/>
                </a:solidFill>
              </a:rPr>
              <a:t>BÖLÜM 3</a:t>
            </a:r>
            <a:endParaRPr lang="tr-TR" b="1" dirty="0">
              <a:solidFill>
                <a:schemeClr val="accent1"/>
              </a:solidFill>
            </a:endParaRPr>
          </a:p>
        </p:txBody>
      </p:sp>
    </p:spTree>
    <p:extLst>
      <p:ext uri="{BB962C8B-B14F-4D97-AF65-F5344CB8AC3E}">
        <p14:creationId xmlns:p14="http://schemas.microsoft.com/office/powerpoint/2010/main" val="3891160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10</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Trablusgarp Savaşı</a:t>
            </a:r>
            <a:endParaRPr lang="tr-TR" altLang="tr-TR" sz="2400" b="1" dirty="0">
              <a:latin typeface="Arial" pitchFamily="34" charset="0"/>
              <a:cs typeface="Arial" pitchFamily="34" charset="0"/>
            </a:endParaRPr>
          </a:p>
        </p:txBody>
      </p:sp>
      <p:sp>
        <p:nvSpPr>
          <p:cNvPr id="6" name="Text Box 5"/>
          <p:cNvSpPr txBox="1">
            <a:spLocks noChangeArrowheads="1"/>
          </p:cNvSpPr>
          <p:nvPr/>
        </p:nvSpPr>
        <p:spPr bwMode="auto">
          <a:xfrm>
            <a:off x="337595" y="1196752"/>
            <a:ext cx="855557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smtClean="0">
                <a:latin typeface="Arial" pitchFamily="34" charset="0"/>
                <a:cs typeface="Arial" pitchFamily="34" charset="0"/>
              </a:rPr>
              <a:t>	</a:t>
            </a:r>
            <a:r>
              <a:rPr lang="tr-TR" altLang="tr-TR" sz="2400" b="1" dirty="0">
                <a:latin typeface="Arial" pitchFamily="34" charset="0"/>
                <a:cs typeface="Arial" pitchFamily="34" charset="0"/>
              </a:rPr>
              <a:t> </a:t>
            </a:r>
            <a:r>
              <a:rPr lang="tr-TR" altLang="tr-TR" sz="2400" b="1" dirty="0" smtClean="0">
                <a:latin typeface="Arial" pitchFamily="34" charset="0"/>
                <a:cs typeface="Arial" pitchFamily="34" charset="0"/>
              </a:rPr>
              <a:t>İtalya 1871’de birliğini tamamladıktan sonra, sömürgeciliğe yöneldi. Ancak dünyanın zengin sömürgeleri büyük devletlerce paylaşılmıştı. Bu yüzden Osmanlı Devleti’ne ait olan Trablusgarp’ı almaya yöneldi.</a:t>
            </a:r>
          </a:p>
          <a:p>
            <a:pPr indent="0" algn="just">
              <a:spcBef>
                <a:spcPct val="50000"/>
              </a:spcBef>
              <a:tabLst>
                <a:tab pos="365125" algn="l"/>
              </a:tabLst>
            </a:pPr>
            <a:r>
              <a:rPr lang="tr-TR" altLang="tr-TR" sz="2400" b="1" dirty="0">
                <a:latin typeface="Arial" pitchFamily="34" charset="0"/>
                <a:cs typeface="Arial" pitchFamily="34" charset="0"/>
              </a:rPr>
              <a:t>	</a:t>
            </a:r>
            <a:r>
              <a:rPr lang="tr-TR" altLang="tr-TR" sz="2400" b="1" dirty="0" smtClean="0">
                <a:latin typeface="Arial" pitchFamily="34" charset="0"/>
                <a:cs typeface="Arial" pitchFamily="34" charset="0"/>
              </a:rPr>
              <a:t>Avrupalı büyük devletlerin onayını alan İtalya, 28 Eylül </a:t>
            </a:r>
            <a:r>
              <a:rPr lang="tr-TR" altLang="tr-TR" sz="2400" b="1" dirty="0">
                <a:latin typeface="Arial" pitchFamily="34" charset="0"/>
                <a:cs typeface="Arial" pitchFamily="34" charset="0"/>
              </a:rPr>
              <a:t>1911’de </a:t>
            </a:r>
            <a:r>
              <a:rPr lang="tr-TR" altLang="tr-TR" sz="2400" b="1" dirty="0" smtClean="0">
                <a:latin typeface="Arial" pitchFamily="34" charset="0"/>
                <a:cs typeface="Arial" pitchFamily="34" charset="0"/>
              </a:rPr>
              <a:t>Trablusgarp’ı işgal etti. Osmanlı devleti Balkanlar’daki karışıklıklar nedeniyle bu bölgeye bir kısmı gönüllülerden oluşan küçük bir kuvvet gönderebildi.</a:t>
            </a:r>
          </a:p>
          <a:p>
            <a:pPr indent="0" algn="just">
              <a:spcBef>
                <a:spcPct val="50000"/>
              </a:spcBef>
              <a:tabLst>
                <a:tab pos="365125" algn="l"/>
              </a:tabLst>
            </a:pPr>
            <a:r>
              <a:rPr lang="tr-TR" altLang="tr-TR" sz="2400" b="1" dirty="0">
                <a:latin typeface="Arial" pitchFamily="34" charset="0"/>
                <a:cs typeface="Arial" pitchFamily="34" charset="0"/>
              </a:rPr>
              <a:t>	</a:t>
            </a:r>
            <a:r>
              <a:rPr lang="tr-TR" altLang="tr-TR" sz="2400" b="1" dirty="0" smtClean="0">
                <a:latin typeface="Arial" pitchFamily="34" charset="0"/>
                <a:cs typeface="Arial" pitchFamily="34" charset="0"/>
              </a:rPr>
              <a:t>Bu birliklere iki yetenekli komutan emir komuta ediyordu. Bingazi Cephesi Komutanı </a:t>
            </a:r>
            <a:r>
              <a:rPr lang="tr-TR" altLang="tr-TR" sz="2400" b="1" dirty="0" smtClean="0">
                <a:solidFill>
                  <a:srgbClr val="FF0000"/>
                </a:solidFill>
                <a:latin typeface="Arial" pitchFamily="34" charset="0"/>
                <a:cs typeface="Arial" pitchFamily="34" charset="0"/>
              </a:rPr>
              <a:t>Enver Bey</a:t>
            </a:r>
            <a:r>
              <a:rPr lang="tr-TR" altLang="tr-TR" sz="2400" b="1" dirty="0" smtClean="0">
                <a:latin typeface="Arial" pitchFamily="34" charset="0"/>
                <a:cs typeface="Arial" pitchFamily="34" charset="0"/>
              </a:rPr>
              <a:t>, Derne ve </a:t>
            </a:r>
            <a:r>
              <a:rPr lang="tr-TR" altLang="tr-TR" sz="2400" b="1" dirty="0" err="1" smtClean="0">
                <a:latin typeface="Arial" pitchFamily="34" charset="0"/>
                <a:cs typeface="Arial" pitchFamily="34" charset="0"/>
              </a:rPr>
              <a:t>Tobruk</a:t>
            </a:r>
            <a:r>
              <a:rPr lang="tr-TR" altLang="tr-TR" sz="2400" b="1" dirty="0" smtClean="0">
                <a:latin typeface="Arial" pitchFamily="34" charset="0"/>
                <a:cs typeface="Arial" pitchFamily="34" charset="0"/>
              </a:rPr>
              <a:t> Cephesi Komutanı </a:t>
            </a:r>
            <a:r>
              <a:rPr lang="tr-TR" altLang="tr-TR" sz="2400" b="1" dirty="0" smtClean="0">
                <a:solidFill>
                  <a:srgbClr val="FF0000"/>
                </a:solidFill>
                <a:latin typeface="Arial" pitchFamily="34" charset="0"/>
                <a:cs typeface="Arial" pitchFamily="34" charset="0"/>
              </a:rPr>
              <a:t>Mustafa Kemal</a:t>
            </a:r>
            <a:r>
              <a:rPr lang="tr-TR" altLang="tr-TR" sz="2400" b="1" dirty="0" smtClean="0">
                <a:latin typeface="Arial" pitchFamily="34" charset="0"/>
                <a:cs typeface="Arial" pitchFamily="34" charset="0"/>
              </a:rPr>
              <a:t>’di.</a:t>
            </a:r>
          </a:p>
        </p:txBody>
      </p:sp>
    </p:spTree>
    <p:extLst>
      <p:ext uri="{BB962C8B-B14F-4D97-AF65-F5344CB8AC3E}">
        <p14:creationId xmlns:p14="http://schemas.microsoft.com/office/powerpoint/2010/main" val="3366280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11</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Trablusgarp Savaşı</a:t>
            </a:r>
            <a:endParaRPr lang="tr-TR" altLang="tr-TR" sz="2400" b="1" dirty="0">
              <a:latin typeface="Arial" pitchFamily="34" charset="0"/>
              <a:cs typeface="Arial" pitchFamily="34" charset="0"/>
            </a:endParaRPr>
          </a:p>
        </p:txBody>
      </p:sp>
      <p:sp>
        <p:nvSpPr>
          <p:cNvPr id="6" name="Text Box 5"/>
          <p:cNvSpPr txBox="1">
            <a:spLocks noChangeArrowheads="1"/>
          </p:cNvSpPr>
          <p:nvPr/>
        </p:nvSpPr>
        <p:spPr bwMode="auto">
          <a:xfrm>
            <a:off x="337595" y="1052736"/>
            <a:ext cx="8555579"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smtClean="0">
                <a:latin typeface="Arial" pitchFamily="34" charset="0"/>
                <a:cs typeface="Arial" pitchFamily="34" charset="0"/>
              </a:rPr>
              <a:t>	</a:t>
            </a:r>
            <a:r>
              <a:rPr lang="tr-TR" altLang="tr-TR" sz="2400" b="1" dirty="0">
                <a:latin typeface="Arial" pitchFamily="34" charset="0"/>
                <a:cs typeface="Arial" pitchFamily="34" charset="0"/>
              </a:rPr>
              <a:t> </a:t>
            </a:r>
            <a:r>
              <a:rPr lang="tr-TR" altLang="tr-TR" sz="2400" b="1" dirty="0" smtClean="0">
                <a:latin typeface="Arial" pitchFamily="34" charset="0"/>
                <a:cs typeface="Arial" pitchFamily="34" charset="0"/>
              </a:rPr>
              <a:t>Az sayılarına rağmen bir avuç kahraman İtalyan birliklerini kıyı şeridinden içeriye sokmadı. İtalya, Osmanlı Devleti’ni zorlamak için Beyrut Limanı’ndaki Osmanlı Filosuna saldırdı, Çanakkale’yi ablukaya aldı ve </a:t>
            </a:r>
            <a:r>
              <a:rPr lang="tr-TR" altLang="tr-TR" sz="2400" b="1" dirty="0" err="1" smtClean="0">
                <a:latin typeface="Arial" pitchFamily="34" charset="0"/>
                <a:cs typeface="Arial" pitchFamily="34" charset="0"/>
              </a:rPr>
              <a:t>Oniki</a:t>
            </a:r>
            <a:r>
              <a:rPr lang="tr-TR" altLang="tr-TR" sz="2400" b="1" dirty="0" smtClean="0">
                <a:latin typeface="Arial" pitchFamily="34" charset="0"/>
                <a:cs typeface="Arial" pitchFamily="34" charset="0"/>
              </a:rPr>
              <a:t> Ada’yı işgal etti. Bu da Osmanlı’yı yıldırmadı. </a:t>
            </a:r>
          </a:p>
          <a:p>
            <a:pPr algn="just"/>
            <a:r>
              <a:rPr lang="tr-TR" altLang="tr-TR" sz="2400" b="1" dirty="0" smtClean="0">
                <a:latin typeface="Arial" pitchFamily="34" charset="0"/>
                <a:cs typeface="Arial" pitchFamily="34" charset="0"/>
              </a:rPr>
              <a:t>Balkan Savaşı’nın başlaması üzerine Osmanlı Devleti barış istemek zorunda kaldı. </a:t>
            </a:r>
            <a:r>
              <a:rPr lang="tr-TR" sz="2400" b="1" dirty="0">
                <a:latin typeface="Arial" pitchFamily="34" charset="0"/>
                <a:cs typeface="Arial" pitchFamily="34" charset="0"/>
              </a:rPr>
              <a:t>Bunun üzerine </a:t>
            </a:r>
            <a:r>
              <a:rPr lang="tr-TR" sz="2400" b="1" dirty="0" err="1">
                <a:latin typeface="Arial" pitchFamily="34" charset="0"/>
                <a:cs typeface="Arial" pitchFamily="34" charset="0"/>
              </a:rPr>
              <a:t>Ouchy</a:t>
            </a:r>
            <a:r>
              <a:rPr lang="tr-TR" sz="2400" b="1" dirty="0">
                <a:latin typeface="Arial" pitchFamily="34" charset="0"/>
                <a:cs typeface="Arial" pitchFamily="34" charset="0"/>
              </a:rPr>
              <a:t> (</a:t>
            </a:r>
            <a:r>
              <a:rPr lang="tr-TR" sz="2400" b="1" dirty="0" err="1">
                <a:latin typeface="Arial" pitchFamily="34" charset="0"/>
                <a:cs typeface="Arial" pitchFamily="34" charset="0"/>
              </a:rPr>
              <a:t>Uşi</a:t>
            </a:r>
            <a:r>
              <a:rPr lang="tr-TR" sz="2400" b="1" dirty="0">
                <a:latin typeface="Arial" pitchFamily="34" charset="0"/>
                <a:cs typeface="Arial" pitchFamily="34" charset="0"/>
              </a:rPr>
              <a:t>) </a:t>
            </a:r>
            <a:r>
              <a:rPr lang="tr-TR" sz="2400" b="1" dirty="0" smtClean="0">
                <a:latin typeface="Arial" pitchFamily="34" charset="0"/>
                <a:cs typeface="Arial" pitchFamily="34" charset="0"/>
              </a:rPr>
              <a:t>kasabasında, </a:t>
            </a:r>
            <a:r>
              <a:rPr lang="tr-TR" sz="2400" b="1" dirty="0">
                <a:solidFill>
                  <a:srgbClr val="FF0000"/>
                </a:solidFill>
                <a:latin typeface="Arial" pitchFamily="34" charset="0"/>
                <a:cs typeface="Arial" pitchFamily="34" charset="0"/>
              </a:rPr>
              <a:t>15-18 Ekim 1912'de </a:t>
            </a:r>
            <a:r>
              <a:rPr lang="tr-TR" sz="2400" b="1" dirty="0">
                <a:latin typeface="Arial" pitchFamily="34" charset="0"/>
                <a:cs typeface="Arial" pitchFamily="34" charset="0"/>
              </a:rPr>
              <a:t>İtalya ile </a:t>
            </a:r>
            <a:r>
              <a:rPr lang="tr-TR" altLang="tr-TR" sz="2400" b="1" dirty="0">
                <a:latin typeface="Arial" pitchFamily="34" charset="0"/>
                <a:cs typeface="Arial" pitchFamily="34" charset="0"/>
              </a:rPr>
              <a:t>Osmanlı Devleti </a:t>
            </a:r>
            <a:r>
              <a:rPr lang="tr-TR" sz="2400" b="1" dirty="0" smtClean="0">
                <a:latin typeface="Arial" pitchFamily="34" charset="0"/>
                <a:cs typeface="Arial" pitchFamily="34" charset="0"/>
              </a:rPr>
              <a:t>arasında </a:t>
            </a:r>
            <a:r>
              <a:rPr lang="tr-TR" sz="2400" b="1" dirty="0">
                <a:latin typeface="Arial" pitchFamily="34" charset="0"/>
                <a:cs typeface="Arial" pitchFamily="34" charset="0"/>
              </a:rPr>
              <a:t>barış antlaşması imzalandı. </a:t>
            </a:r>
            <a:r>
              <a:rPr lang="tr-TR" sz="2400" b="1" dirty="0">
                <a:solidFill>
                  <a:srgbClr val="FF0000"/>
                </a:solidFill>
                <a:latin typeface="Arial" pitchFamily="34" charset="0"/>
                <a:cs typeface="Arial" pitchFamily="34" charset="0"/>
              </a:rPr>
              <a:t>Uşi </a:t>
            </a:r>
            <a:r>
              <a:rPr lang="tr-TR" sz="2400" b="1" dirty="0" smtClean="0">
                <a:solidFill>
                  <a:srgbClr val="FF0000"/>
                </a:solidFill>
                <a:latin typeface="Arial" pitchFamily="34" charset="0"/>
                <a:cs typeface="Arial" pitchFamily="34" charset="0"/>
              </a:rPr>
              <a:t>Antlaşması</a:t>
            </a:r>
            <a:r>
              <a:rPr lang="tr-TR" sz="2400" b="1" dirty="0" smtClean="0">
                <a:latin typeface="Arial" pitchFamily="34" charset="0"/>
                <a:cs typeface="Arial" pitchFamily="34" charset="0"/>
              </a:rPr>
              <a:t>’na </a:t>
            </a:r>
            <a:r>
              <a:rPr lang="tr-TR" sz="2400" b="1" dirty="0">
                <a:latin typeface="Arial" pitchFamily="34" charset="0"/>
                <a:cs typeface="Arial" pitchFamily="34" charset="0"/>
              </a:rPr>
              <a:t>göre, </a:t>
            </a:r>
            <a:r>
              <a:rPr lang="tr-TR" altLang="tr-TR" sz="2400" b="1" dirty="0">
                <a:latin typeface="Arial" pitchFamily="34" charset="0"/>
                <a:cs typeface="Arial" pitchFamily="34" charset="0"/>
              </a:rPr>
              <a:t>Trablusgarp </a:t>
            </a:r>
            <a:r>
              <a:rPr lang="tr-TR" altLang="tr-TR" sz="2400" b="1" dirty="0" smtClean="0">
                <a:latin typeface="Arial" pitchFamily="34" charset="0"/>
                <a:cs typeface="Arial" pitchFamily="34" charset="0"/>
              </a:rPr>
              <a:t>(</a:t>
            </a:r>
            <a:r>
              <a:rPr lang="tr-TR" sz="2400" b="1" dirty="0" smtClean="0">
                <a:latin typeface="Arial" pitchFamily="34" charset="0"/>
                <a:cs typeface="Arial" pitchFamily="34" charset="0"/>
              </a:rPr>
              <a:t>Libya) </a:t>
            </a:r>
            <a:r>
              <a:rPr lang="tr-TR" altLang="tr-TR" sz="2400" b="1" dirty="0">
                <a:latin typeface="Arial" pitchFamily="34" charset="0"/>
                <a:cs typeface="Arial" pitchFamily="34" charset="0"/>
              </a:rPr>
              <a:t>İtalya</a:t>
            </a:r>
            <a:r>
              <a:rPr lang="tr-TR" sz="2400" b="1" dirty="0" smtClean="0">
                <a:latin typeface="Arial" pitchFamily="34" charset="0"/>
                <a:cs typeface="Arial" pitchFamily="34" charset="0"/>
              </a:rPr>
              <a:t>'ya </a:t>
            </a:r>
            <a:r>
              <a:rPr lang="tr-TR" sz="2400" b="1" dirty="0">
                <a:latin typeface="Arial" pitchFamily="34" charset="0"/>
                <a:cs typeface="Arial" pitchFamily="34" charset="0"/>
              </a:rPr>
              <a:t>bırakıldı. 12 </a:t>
            </a:r>
            <a:r>
              <a:rPr lang="tr-TR" sz="2400" b="1" dirty="0" smtClean="0">
                <a:latin typeface="Arial" pitchFamily="34" charset="0"/>
                <a:cs typeface="Arial" pitchFamily="34" charset="0"/>
              </a:rPr>
              <a:t>Ada </a:t>
            </a:r>
            <a:r>
              <a:rPr lang="tr-TR" sz="2400" b="1" dirty="0">
                <a:latin typeface="Arial" pitchFamily="34" charset="0"/>
                <a:cs typeface="Arial" pitchFamily="34" charset="0"/>
              </a:rPr>
              <a:t>ise, Balkan Savaşları sonunda Osmanlı Devleti'ne geri verilecekti. Ama, İtalyanlar sözlerinde durmadılar ve böylece Ege'deki Türk egemenliği de sarsılmaya başladı</a:t>
            </a:r>
            <a:r>
              <a:rPr lang="tr-TR" sz="2400" b="1" dirty="0" smtClean="0">
                <a:latin typeface="Arial" pitchFamily="34" charset="0"/>
                <a:cs typeface="Arial" pitchFamily="34" charset="0"/>
              </a:rPr>
              <a:t>.</a:t>
            </a:r>
            <a:r>
              <a:rPr lang="tr-TR" sz="2400" dirty="0"/>
              <a:t> </a:t>
            </a:r>
            <a:r>
              <a:rPr lang="tr-TR" sz="2400" b="1" dirty="0">
                <a:latin typeface="Arial" pitchFamily="34" charset="0"/>
                <a:cs typeface="Arial" pitchFamily="34" charset="0"/>
              </a:rPr>
              <a:t>II. Dünya Savaşı'ndan sonra da adalar Yunanistan'a verildi. </a:t>
            </a:r>
            <a:r>
              <a:rPr lang="tr-TR" sz="2400" b="1" dirty="0" smtClean="0">
                <a:latin typeface="Arial" pitchFamily="34" charset="0"/>
                <a:cs typeface="Arial" pitchFamily="34" charset="0"/>
              </a:rPr>
              <a:t> </a:t>
            </a:r>
            <a:endParaRPr lang="tr-TR" altLang="tr-TR" sz="2400" b="1" dirty="0" smtClean="0">
              <a:latin typeface="Arial" pitchFamily="34" charset="0"/>
              <a:cs typeface="Arial" pitchFamily="34" charset="0"/>
            </a:endParaRPr>
          </a:p>
        </p:txBody>
      </p:sp>
    </p:spTree>
    <p:extLst>
      <p:ext uri="{BB962C8B-B14F-4D97-AF65-F5344CB8AC3E}">
        <p14:creationId xmlns:p14="http://schemas.microsoft.com/office/powerpoint/2010/main" val="2943070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12</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Balkan Savaşları </a:t>
            </a:r>
            <a:r>
              <a:rPr lang="tr-TR" sz="2400" b="1" dirty="0" smtClean="0">
                <a:solidFill>
                  <a:srgbClr val="C00000"/>
                </a:solidFill>
                <a:latin typeface="Arial" pitchFamily="34" charset="0"/>
                <a:cs typeface="Arial" pitchFamily="34" charset="0"/>
              </a:rPr>
              <a:t>(</a:t>
            </a:r>
            <a:r>
              <a:rPr lang="tr-TR" sz="2400" b="1" dirty="0">
                <a:solidFill>
                  <a:srgbClr val="C00000"/>
                </a:solidFill>
                <a:latin typeface="Arial" pitchFamily="34" charset="0"/>
                <a:cs typeface="Arial" pitchFamily="34" charset="0"/>
              </a:rPr>
              <a:t>8 Ekim </a:t>
            </a:r>
            <a:r>
              <a:rPr lang="tr-TR" sz="2400" b="1" dirty="0" smtClean="0">
                <a:solidFill>
                  <a:srgbClr val="C00000"/>
                </a:solidFill>
                <a:latin typeface="Arial" pitchFamily="34" charset="0"/>
                <a:cs typeface="Arial" pitchFamily="34" charset="0"/>
              </a:rPr>
              <a:t>1912 - 29 </a:t>
            </a:r>
            <a:r>
              <a:rPr lang="tr-TR" sz="2400" b="1" dirty="0">
                <a:solidFill>
                  <a:srgbClr val="C00000"/>
                </a:solidFill>
                <a:latin typeface="Arial" pitchFamily="34" charset="0"/>
                <a:cs typeface="Arial" pitchFamily="34" charset="0"/>
              </a:rPr>
              <a:t>Eylül 1913)</a:t>
            </a:r>
            <a:endParaRPr lang="tr-TR" altLang="tr-TR" sz="2400" b="1" dirty="0">
              <a:solidFill>
                <a:srgbClr val="C00000"/>
              </a:solidFill>
              <a:latin typeface="Arial" pitchFamily="34" charset="0"/>
              <a:cs typeface="Arial" pitchFamily="34" charset="0"/>
            </a:endParaRPr>
          </a:p>
        </p:txBody>
      </p:sp>
      <p:sp>
        <p:nvSpPr>
          <p:cNvPr id="6" name="Text Box 5"/>
          <p:cNvSpPr txBox="1">
            <a:spLocks noChangeArrowheads="1"/>
          </p:cNvSpPr>
          <p:nvPr/>
        </p:nvSpPr>
        <p:spPr bwMode="auto">
          <a:xfrm>
            <a:off x="337595" y="1052736"/>
            <a:ext cx="8555579"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smtClean="0">
                <a:latin typeface="Arial" pitchFamily="34" charset="0"/>
                <a:cs typeface="Arial" pitchFamily="34" charset="0"/>
              </a:rPr>
              <a:t>	</a:t>
            </a:r>
            <a:r>
              <a:rPr lang="tr-TR" altLang="tr-TR" sz="2400" b="1" dirty="0">
                <a:latin typeface="Arial" pitchFamily="34" charset="0"/>
                <a:cs typeface="Arial" pitchFamily="34" charset="0"/>
              </a:rPr>
              <a:t> </a:t>
            </a:r>
            <a:r>
              <a:rPr lang="tr-TR" sz="2400" b="1" dirty="0">
                <a:latin typeface="Arial" pitchFamily="34" charset="0"/>
                <a:cs typeface="Arial" pitchFamily="34" charset="0"/>
              </a:rPr>
              <a:t>Savaşın çıkmasında </a:t>
            </a:r>
            <a:r>
              <a:rPr lang="tr-TR" sz="2400" b="1" dirty="0">
                <a:solidFill>
                  <a:srgbClr val="FF0000"/>
                </a:solidFill>
                <a:latin typeface="Arial" pitchFamily="34" charset="0"/>
                <a:cs typeface="Arial" pitchFamily="34" charset="0"/>
              </a:rPr>
              <a:t>Rusya'nın takip ettiği Panslavizm </a:t>
            </a:r>
            <a:r>
              <a:rPr lang="tr-TR" sz="2400" b="1" dirty="0" smtClean="0">
                <a:solidFill>
                  <a:srgbClr val="FF0000"/>
                </a:solidFill>
                <a:latin typeface="Arial" pitchFamily="34" charset="0"/>
                <a:cs typeface="Arial" pitchFamily="34" charset="0"/>
              </a:rPr>
              <a:t>siyasetinin büyük </a:t>
            </a:r>
            <a:r>
              <a:rPr lang="tr-TR" sz="2400" b="1" dirty="0">
                <a:solidFill>
                  <a:srgbClr val="FF0000"/>
                </a:solidFill>
                <a:latin typeface="Arial" pitchFamily="34" charset="0"/>
                <a:cs typeface="Arial" pitchFamily="34" charset="0"/>
              </a:rPr>
              <a:t>etkisi </a:t>
            </a:r>
            <a:r>
              <a:rPr lang="tr-TR" sz="2400" b="1" dirty="0" smtClean="0">
                <a:latin typeface="Arial" pitchFamily="34" charset="0"/>
                <a:cs typeface="Arial" pitchFamily="34" charset="0"/>
              </a:rPr>
              <a:t>oldu.</a:t>
            </a:r>
          </a:p>
          <a:p>
            <a:pPr indent="0" algn="just">
              <a:spcBef>
                <a:spcPct val="50000"/>
              </a:spcBef>
              <a:tabLst>
                <a:tab pos="365125" algn="l"/>
              </a:tabLst>
            </a:pPr>
            <a:r>
              <a:rPr lang="tr-TR" sz="2400" b="1" dirty="0">
                <a:latin typeface="Arial" pitchFamily="34" charset="0"/>
                <a:cs typeface="Arial" pitchFamily="34" charset="0"/>
              </a:rPr>
              <a:t>	</a:t>
            </a:r>
            <a:r>
              <a:rPr lang="tr-TR" sz="2400" b="1" dirty="0" smtClean="0">
                <a:solidFill>
                  <a:srgbClr val="C00000"/>
                </a:solidFill>
                <a:latin typeface="Arial" pitchFamily="34" charset="0"/>
                <a:cs typeface="Arial" pitchFamily="34" charset="0"/>
              </a:rPr>
              <a:t>13 </a:t>
            </a:r>
            <a:r>
              <a:rPr lang="tr-TR" sz="2400" b="1" dirty="0">
                <a:solidFill>
                  <a:srgbClr val="C00000"/>
                </a:solidFill>
                <a:latin typeface="Arial" pitchFamily="34" charset="0"/>
                <a:cs typeface="Arial" pitchFamily="34" charset="0"/>
              </a:rPr>
              <a:t>Mart 1912</a:t>
            </a:r>
            <a:r>
              <a:rPr lang="tr-TR" sz="2400" b="1" dirty="0">
                <a:latin typeface="Arial" pitchFamily="34" charset="0"/>
                <a:cs typeface="Arial" pitchFamily="34" charset="0"/>
              </a:rPr>
              <a:t>’de </a:t>
            </a:r>
            <a:r>
              <a:rPr lang="tr-TR" sz="2400" b="1" dirty="0">
                <a:solidFill>
                  <a:srgbClr val="0070C0"/>
                </a:solidFill>
                <a:latin typeface="Arial" pitchFamily="34" charset="0"/>
                <a:cs typeface="Arial" pitchFamily="34" charset="0"/>
              </a:rPr>
              <a:t>Sırbistan-Bulgaristan</a:t>
            </a:r>
            <a:r>
              <a:rPr lang="tr-TR" sz="2400" b="1" dirty="0">
                <a:latin typeface="Arial" pitchFamily="34" charset="0"/>
                <a:cs typeface="Arial" pitchFamily="34" charset="0"/>
              </a:rPr>
              <a:t>, </a:t>
            </a:r>
            <a:r>
              <a:rPr lang="tr-TR" sz="2400" b="1" dirty="0">
                <a:solidFill>
                  <a:srgbClr val="C00000"/>
                </a:solidFill>
                <a:latin typeface="Arial" pitchFamily="34" charset="0"/>
                <a:cs typeface="Arial" pitchFamily="34" charset="0"/>
              </a:rPr>
              <a:t>29 Mayıs 1912</a:t>
            </a:r>
            <a:r>
              <a:rPr lang="tr-TR" sz="2400" b="1" dirty="0">
                <a:latin typeface="Arial" pitchFamily="34" charset="0"/>
                <a:cs typeface="Arial" pitchFamily="34" charset="0"/>
              </a:rPr>
              <a:t>’de </a:t>
            </a:r>
            <a:r>
              <a:rPr lang="tr-TR" sz="2400" b="1" dirty="0">
                <a:solidFill>
                  <a:srgbClr val="0070C0"/>
                </a:solidFill>
                <a:latin typeface="Arial" pitchFamily="34" charset="0"/>
                <a:cs typeface="Arial" pitchFamily="34" charset="0"/>
              </a:rPr>
              <a:t>Bulgaristan-Yunanistan</a:t>
            </a:r>
            <a:r>
              <a:rPr lang="tr-TR" sz="2400" b="1" dirty="0">
                <a:latin typeface="Arial" pitchFamily="34" charset="0"/>
                <a:cs typeface="Arial" pitchFamily="34" charset="0"/>
              </a:rPr>
              <a:t>, </a:t>
            </a:r>
            <a:r>
              <a:rPr lang="tr-TR" sz="2400" b="1" dirty="0">
                <a:solidFill>
                  <a:srgbClr val="C00000"/>
                </a:solidFill>
                <a:latin typeface="Arial" pitchFamily="34" charset="0"/>
                <a:cs typeface="Arial" pitchFamily="34" charset="0"/>
              </a:rPr>
              <a:t>Ağustos 1912</a:t>
            </a:r>
            <a:r>
              <a:rPr lang="tr-TR" sz="2400" b="1" dirty="0">
                <a:latin typeface="Arial" pitchFamily="34" charset="0"/>
                <a:cs typeface="Arial" pitchFamily="34" charset="0"/>
              </a:rPr>
              <a:t>’de</a:t>
            </a:r>
            <a:r>
              <a:rPr lang="tr-TR" sz="2400" b="1" dirty="0">
                <a:solidFill>
                  <a:srgbClr val="C00000"/>
                </a:solidFill>
                <a:latin typeface="Arial" pitchFamily="34" charset="0"/>
                <a:cs typeface="Arial" pitchFamily="34" charset="0"/>
              </a:rPr>
              <a:t> </a:t>
            </a:r>
            <a:r>
              <a:rPr lang="tr-TR" sz="2400" b="1" dirty="0">
                <a:solidFill>
                  <a:srgbClr val="0070C0"/>
                </a:solidFill>
                <a:latin typeface="Arial" pitchFamily="34" charset="0"/>
                <a:cs typeface="Arial" pitchFamily="34" charset="0"/>
              </a:rPr>
              <a:t>Karadağ-Bulgaristan</a:t>
            </a:r>
            <a:r>
              <a:rPr lang="tr-TR" sz="2400" b="1" dirty="0">
                <a:latin typeface="Arial" pitchFamily="34" charset="0"/>
                <a:cs typeface="Arial" pitchFamily="34" charset="0"/>
              </a:rPr>
              <a:t> (sözlü antlaşma) ve </a:t>
            </a:r>
            <a:r>
              <a:rPr lang="tr-TR" sz="2400" b="1" dirty="0">
                <a:solidFill>
                  <a:srgbClr val="C00000"/>
                </a:solidFill>
                <a:latin typeface="Arial" pitchFamily="34" charset="0"/>
                <a:cs typeface="Arial" pitchFamily="34" charset="0"/>
              </a:rPr>
              <a:t>6 Ekim 1912</a:t>
            </a:r>
            <a:r>
              <a:rPr lang="tr-TR" sz="2400" b="1" dirty="0">
                <a:latin typeface="Arial" pitchFamily="34" charset="0"/>
                <a:cs typeface="Arial" pitchFamily="34" charset="0"/>
              </a:rPr>
              <a:t>’de de </a:t>
            </a:r>
            <a:r>
              <a:rPr lang="tr-TR" sz="2400" b="1" dirty="0" smtClean="0">
                <a:solidFill>
                  <a:srgbClr val="0070C0"/>
                </a:solidFill>
                <a:latin typeface="Arial" pitchFamily="34" charset="0"/>
                <a:cs typeface="Arial" pitchFamily="34" charset="0"/>
              </a:rPr>
              <a:t>Karadağ-Sırbistan</a:t>
            </a:r>
            <a:r>
              <a:rPr lang="tr-TR" sz="2400" b="1" dirty="0" smtClean="0">
                <a:latin typeface="Arial" pitchFamily="34" charset="0"/>
                <a:cs typeface="Arial" pitchFamily="34" charset="0"/>
              </a:rPr>
              <a:t> </a:t>
            </a:r>
            <a:r>
              <a:rPr lang="tr-TR" sz="2400" b="1" dirty="0">
                <a:latin typeface="Arial" pitchFamily="34" charset="0"/>
                <a:cs typeface="Arial" pitchFamily="34" charset="0"/>
              </a:rPr>
              <a:t>arasında ittifak </a:t>
            </a:r>
            <a:r>
              <a:rPr lang="tr-TR" sz="2400" b="1" dirty="0" smtClean="0">
                <a:latin typeface="Arial" pitchFamily="34" charset="0"/>
                <a:cs typeface="Arial" pitchFamily="34" charset="0"/>
              </a:rPr>
              <a:t>antlaşmaları </a:t>
            </a:r>
            <a:r>
              <a:rPr lang="tr-TR" sz="2400" b="1" dirty="0">
                <a:latin typeface="Arial" pitchFamily="34" charset="0"/>
                <a:cs typeface="Arial" pitchFamily="34" charset="0"/>
              </a:rPr>
              <a:t>yapıldı. Bu antlaşmalarla Balkan devletleri </a:t>
            </a:r>
            <a:r>
              <a:rPr lang="tr-TR" sz="2400" b="1" dirty="0" smtClean="0">
                <a:latin typeface="Arial" pitchFamily="34" charset="0"/>
                <a:cs typeface="Arial" pitchFamily="34" charset="0"/>
              </a:rPr>
              <a:t>Osmanlı </a:t>
            </a:r>
            <a:r>
              <a:rPr lang="tr-TR" sz="2400" b="1" dirty="0">
                <a:latin typeface="Arial" pitchFamily="34" charset="0"/>
                <a:cs typeface="Arial" pitchFamily="34" charset="0"/>
              </a:rPr>
              <a:t>Devleti’ne </a:t>
            </a:r>
            <a:r>
              <a:rPr lang="tr-TR" sz="2400" b="1" dirty="0" smtClean="0">
                <a:latin typeface="Arial" pitchFamily="34" charset="0"/>
                <a:cs typeface="Arial" pitchFamily="34" charset="0"/>
              </a:rPr>
              <a:t>karşı </a:t>
            </a:r>
            <a:r>
              <a:rPr lang="tr-TR" sz="2400" b="1" dirty="0">
                <a:latin typeface="Arial" pitchFamily="34" charset="0"/>
                <a:cs typeface="Arial" pitchFamily="34" charset="0"/>
              </a:rPr>
              <a:t>birlik </a:t>
            </a:r>
            <a:r>
              <a:rPr lang="tr-TR" sz="2400" b="1" dirty="0" smtClean="0">
                <a:latin typeface="Arial" pitchFamily="34" charset="0"/>
                <a:cs typeface="Arial" pitchFamily="34" charset="0"/>
              </a:rPr>
              <a:t>oluşturdular.</a:t>
            </a:r>
          </a:p>
          <a:p>
            <a:pPr indent="0" algn="just">
              <a:spcBef>
                <a:spcPct val="50000"/>
              </a:spcBef>
              <a:tabLst>
                <a:tab pos="365125" algn="l"/>
              </a:tabLst>
            </a:pPr>
            <a:r>
              <a:rPr lang="tr-TR" sz="2400" b="1" dirty="0">
                <a:latin typeface="Arial" pitchFamily="34" charset="0"/>
                <a:cs typeface="Arial" pitchFamily="34" charset="0"/>
              </a:rPr>
              <a:t>	</a:t>
            </a:r>
            <a:r>
              <a:rPr lang="tr-TR" sz="2400" b="1" dirty="0" smtClean="0">
                <a:latin typeface="Arial" pitchFamily="34" charset="0"/>
                <a:cs typeface="Arial" pitchFamily="34" charset="0"/>
              </a:rPr>
              <a:t>Balkan Savaşları, </a:t>
            </a:r>
            <a:r>
              <a:rPr lang="tr-TR" sz="2400" b="1" dirty="0">
                <a:latin typeface="Arial" pitchFamily="34" charset="0"/>
                <a:cs typeface="Arial" pitchFamily="34" charset="0"/>
              </a:rPr>
              <a:t>Karadağ’ın </a:t>
            </a:r>
            <a:r>
              <a:rPr lang="tr-TR" sz="2400" b="1" dirty="0">
                <a:solidFill>
                  <a:srgbClr val="FF0000"/>
                </a:solidFill>
                <a:latin typeface="Arial" pitchFamily="34" charset="0"/>
                <a:cs typeface="Arial" pitchFamily="34" charset="0"/>
              </a:rPr>
              <a:t>8 Ekim 1912</a:t>
            </a:r>
            <a:r>
              <a:rPr lang="tr-TR" sz="2400" b="1" dirty="0">
                <a:latin typeface="Arial" pitchFamily="34" charset="0"/>
                <a:cs typeface="Arial" pitchFamily="34" charset="0"/>
              </a:rPr>
              <a:t>’de Osmanlı Devleti’ne savaş ilanıyla başladı. Bunu öteki devletlerin de savaş ilan etmesi izledi</a:t>
            </a:r>
            <a:r>
              <a:rPr lang="tr-TR" sz="2400" b="1" dirty="0" smtClean="0">
                <a:latin typeface="Arial" pitchFamily="34" charset="0"/>
                <a:cs typeface="Arial" pitchFamily="34" charset="0"/>
              </a:rPr>
              <a:t>.</a:t>
            </a:r>
          </a:p>
          <a:p>
            <a:pPr indent="0" algn="just">
              <a:spcBef>
                <a:spcPct val="50000"/>
              </a:spcBef>
              <a:tabLst>
                <a:tab pos="365125" algn="l"/>
              </a:tabLst>
            </a:pPr>
            <a:r>
              <a:rPr lang="tr-TR" sz="2400" b="1" dirty="0">
                <a:latin typeface="Arial" pitchFamily="34" charset="0"/>
                <a:cs typeface="Arial" pitchFamily="34" charset="0"/>
              </a:rPr>
              <a:t>	</a:t>
            </a:r>
            <a:r>
              <a:rPr lang="tr-TR" sz="2400" b="1" dirty="0" smtClean="0">
                <a:latin typeface="Arial" pitchFamily="34" charset="0"/>
                <a:cs typeface="Arial" pitchFamily="34" charset="0"/>
              </a:rPr>
              <a:t>Savaş </a:t>
            </a:r>
            <a:r>
              <a:rPr lang="tr-TR" sz="2400" b="1" dirty="0">
                <a:latin typeface="Arial" pitchFamily="34" charset="0"/>
                <a:cs typeface="Arial" pitchFamily="34" charset="0"/>
              </a:rPr>
              <a:t>esnasında </a:t>
            </a:r>
            <a:r>
              <a:rPr lang="tr-TR" sz="2400" b="1" dirty="0">
                <a:solidFill>
                  <a:srgbClr val="0070C0"/>
                </a:solidFill>
                <a:latin typeface="Arial" pitchFamily="34" charset="0"/>
                <a:cs typeface="Arial" pitchFamily="34" charset="0"/>
              </a:rPr>
              <a:t>28 Kasım 1912’de </a:t>
            </a:r>
            <a:r>
              <a:rPr lang="tr-TR" sz="2400" b="1" dirty="0">
                <a:latin typeface="Arial" pitchFamily="34" charset="0"/>
                <a:cs typeface="Arial" pitchFamily="34" charset="0"/>
              </a:rPr>
              <a:t>Arnavutluk bağımsızlığını ilan etti. </a:t>
            </a:r>
            <a:endParaRPr lang="tr-TR" altLang="tr-TR" sz="2400" b="1" dirty="0" smtClean="0">
              <a:latin typeface="Arial" pitchFamily="34" charset="0"/>
              <a:cs typeface="Arial" pitchFamily="34" charset="0"/>
            </a:endParaRPr>
          </a:p>
        </p:txBody>
      </p:sp>
    </p:spTree>
    <p:extLst>
      <p:ext uri="{BB962C8B-B14F-4D97-AF65-F5344CB8AC3E}">
        <p14:creationId xmlns:p14="http://schemas.microsoft.com/office/powerpoint/2010/main" val="803160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13</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Balkan Savaşları </a:t>
            </a:r>
            <a:r>
              <a:rPr lang="tr-TR" sz="2400" b="1" dirty="0" smtClean="0">
                <a:solidFill>
                  <a:srgbClr val="C00000"/>
                </a:solidFill>
                <a:latin typeface="Arial" pitchFamily="34" charset="0"/>
                <a:cs typeface="Arial" pitchFamily="34" charset="0"/>
              </a:rPr>
              <a:t>(</a:t>
            </a:r>
            <a:r>
              <a:rPr lang="tr-TR" sz="2400" b="1" dirty="0">
                <a:solidFill>
                  <a:srgbClr val="C00000"/>
                </a:solidFill>
                <a:latin typeface="Arial" pitchFamily="34" charset="0"/>
                <a:cs typeface="Arial" pitchFamily="34" charset="0"/>
              </a:rPr>
              <a:t>8 Ekim </a:t>
            </a:r>
            <a:r>
              <a:rPr lang="tr-TR" sz="2400" b="1" dirty="0" smtClean="0">
                <a:solidFill>
                  <a:srgbClr val="C00000"/>
                </a:solidFill>
                <a:latin typeface="Arial" pitchFamily="34" charset="0"/>
                <a:cs typeface="Arial" pitchFamily="34" charset="0"/>
              </a:rPr>
              <a:t>1912 - 29 </a:t>
            </a:r>
            <a:r>
              <a:rPr lang="tr-TR" sz="2400" b="1" dirty="0">
                <a:solidFill>
                  <a:srgbClr val="C00000"/>
                </a:solidFill>
                <a:latin typeface="Arial" pitchFamily="34" charset="0"/>
                <a:cs typeface="Arial" pitchFamily="34" charset="0"/>
              </a:rPr>
              <a:t>Eylül 1913)</a:t>
            </a:r>
            <a:endParaRPr lang="tr-TR" altLang="tr-TR" sz="2400" b="1" dirty="0">
              <a:solidFill>
                <a:srgbClr val="C00000"/>
              </a:solidFill>
              <a:latin typeface="Arial" pitchFamily="34" charset="0"/>
              <a:cs typeface="Arial" pitchFamily="34" charset="0"/>
            </a:endParaRPr>
          </a:p>
        </p:txBody>
      </p:sp>
      <p:sp>
        <p:nvSpPr>
          <p:cNvPr id="6" name="Text Box 5"/>
          <p:cNvSpPr txBox="1">
            <a:spLocks noChangeArrowheads="1"/>
          </p:cNvSpPr>
          <p:nvPr/>
        </p:nvSpPr>
        <p:spPr bwMode="auto">
          <a:xfrm>
            <a:off x="346385" y="1052736"/>
            <a:ext cx="8555579"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smtClean="0">
                <a:latin typeface="Arial" pitchFamily="34" charset="0"/>
                <a:cs typeface="Arial" pitchFamily="34" charset="0"/>
              </a:rPr>
              <a:t>	</a:t>
            </a:r>
            <a:r>
              <a:rPr lang="tr-TR" sz="2400" b="1" dirty="0" smtClean="0">
                <a:latin typeface="Arial" pitchFamily="34" charset="0"/>
                <a:cs typeface="Arial" pitchFamily="34" charset="0"/>
              </a:rPr>
              <a:t>Savaş Osmanlı Devleti’nin aleyhine gelişti. Büyük devletlerin arabuluculuğuyla, </a:t>
            </a:r>
            <a:r>
              <a:rPr lang="tr-TR" sz="2400" b="1" dirty="0" smtClean="0">
                <a:solidFill>
                  <a:srgbClr val="FF0000"/>
                </a:solidFill>
                <a:latin typeface="Arial" pitchFamily="34" charset="0"/>
                <a:cs typeface="Arial" pitchFamily="34" charset="0"/>
              </a:rPr>
              <a:t>30 </a:t>
            </a:r>
            <a:r>
              <a:rPr lang="tr-TR" sz="2400" b="1" dirty="0">
                <a:solidFill>
                  <a:srgbClr val="FF0000"/>
                </a:solidFill>
                <a:latin typeface="Arial" pitchFamily="34" charset="0"/>
                <a:cs typeface="Arial" pitchFamily="34" charset="0"/>
              </a:rPr>
              <a:t>Mayıs 1913’te </a:t>
            </a:r>
            <a:r>
              <a:rPr lang="tr-TR" sz="2400" b="1" dirty="0" smtClean="0">
                <a:solidFill>
                  <a:srgbClr val="FF0000"/>
                </a:solidFill>
                <a:latin typeface="Arial" pitchFamily="34" charset="0"/>
                <a:cs typeface="Arial" pitchFamily="34" charset="0"/>
              </a:rPr>
              <a:t>Londra’da </a:t>
            </a:r>
            <a:r>
              <a:rPr lang="tr-TR" sz="2400" b="1" dirty="0" smtClean="0">
                <a:latin typeface="Arial" pitchFamily="34" charset="0"/>
                <a:cs typeface="Arial" pitchFamily="34" charset="0"/>
              </a:rPr>
              <a:t>imzalanan </a:t>
            </a:r>
            <a:r>
              <a:rPr lang="tr-TR" sz="2400" b="1" dirty="0">
                <a:latin typeface="Arial" pitchFamily="34" charset="0"/>
                <a:cs typeface="Arial" pitchFamily="34" charset="0"/>
              </a:rPr>
              <a:t>barış antlaşmasıyla Midye-Enez hattı sınır kabul edilerek </a:t>
            </a:r>
            <a:r>
              <a:rPr lang="tr-TR" sz="2400" b="1" dirty="0" smtClean="0">
                <a:latin typeface="Arial" pitchFamily="34" charset="0"/>
                <a:cs typeface="Arial" pitchFamily="34" charset="0"/>
              </a:rPr>
              <a:t>Edirne </a:t>
            </a:r>
            <a:r>
              <a:rPr lang="tr-TR" sz="2400" b="1" dirty="0">
                <a:latin typeface="Arial" pitchFamily="34" charset="0"/>
                <a:cs typeface="Arial" pitchFamily="34" charset="0"/>
              </a:rPr>
              <a:t>Bulgaristan’a, Selanik, Güney Makedonya ve Girit </a:t>
            </a:r>
            <a:r>
              <a:rPr lang="tr-TR" sz="2400" b="1" dirty="0" smtClean="0">
                <a:latin typeface="Arial" pitchFamily="34" charset="0"/>
                <a:cs typeface="Arial" pitchFamily="34" charset="0"/>
              </a:rPr>
              <a:t>Yunanistan’a, Silistre </a:t>
            </a:r>
            <a:r>
              <a:rPr lang="tr-TR" sz="2400" b="1" dirty="0">
                <a:latin typeface="Arial" pitchFamily="34" charset="0"/>
                <a:cs typeface="Arial" pitchFamily="34" charset="0"/>
              </a:rPr>
              <a:t>Romanya’ya </a:t>
            </a:r>
            <a:r>
              <a:rPr lang="tr-TR" sz="2400" b="1" dirty="0" smtClean="0">
                <a:latin typeface="Arial" pitchFamily="34" charset="0"/>
                <a:cs typeface="Arial" pitchFamily="34" charset="0"/>
              </a:rPr>
              <a:t>bırakılıyor, Arnavutluk’un bağımsızlığı tanınıyordu.</a:t>
            </a:r>
          </a:p>
          <a:p>
            <a:pPr indent="0" algn="just">
              <a:spcBef>
                <a:spcPct val="50000"/>
              </a:spcBef>
              <a:tabLst>
                <a:tab pos="365125" algn="l"/>
              </a:tabLst>
            </a:pPr>
            <a:r>
              <a:rPr lang="tr-TR" sz="2400" b="1" dirty="0">
                <a:latin typeface="Arial" pitchFamily="34" charset="0"/>
                <a:cs typeface="Arial" pitchFamily="34" charset="0"/>
              </a:rPr>
              <a:t>	</a:t>
            </a:r>
            <a:r>
              <a:rPr lang="tr-TR" sz="2400" b="1" dirty="0" smtClean="0">
                <a:latin typeface="Arial" pitchFamily="34" charset="0"/>
                <a:cs typeface="Arial" pitchFamily="34" charset="0"/>
              </a:rPr>
              <a:t>Ancak Osmanlı </a:t>
            </a:r>
            <a:r>
              <a:rPr lang="tr-TR" sz="2400" b="1" dirty="0">
                <a:latin typeface="Arial" pitchFamily="34" charset="0"/>
                <a:cs typeface="Arial" pitchFamily="34" charset="0"/>
              </a:rPr>
              <a:t>mirasını paylaşamamalarından dolayı Balkan Müttefikleri arasında II</a:t>
            </a:r>
            <a:r>
              <a:rPr lang="tr-TR" sz="2400" b="1" dirty="0" smtClean="0">
                <a:latin typeface="Arial" pitchFamily="34" charset="0"/>
                <a:cs typeface="Arial" pitchFamily="34" charset="0"/>
              </a:rPr>
              <a:t>. Balkan </a:t>
            </a:r>
            <a:r>
              <a:rPr lang="tr-TR" sz="2400" b="1" dirty="0">
                <a:latin typeface="Arial" pitchFamily="34" charset="0"/>
                <a:cs typeface="Arial" pitchFamily="34" charset="0"/>
              </a:rPr>
              <a:t>Savaşı </a:t>
            </a:r>
            <a:r>
              <a:rPr lang="tr-TR" sz="2400" b="1" dirty="0" smtClean="0">
                <a:latin typeface="Arial" pitchFamily="34" charset="0"/>
                <a:cs typeface="Arial" pitchFamily="34" charset="0"/>
              </a:rPr>
              <a:t>başladı. Bu durumdan faydalanmak isteyen Osmanlı birlikleri Enver Bey komutasında harekete geçerek Edirne’yi geri aldı. </a:t>
            </a:r>
          </a:p>
          <a:p>
            <a:pPr indent="0" algn="just">
              <a:spcBef>
                <a:spcPct val="50000"/>
              </a:spcBef>
              <a:tabLst>
                <a:tab pos="365125" algn="l"/>
              </a:tabLst>
            </a:pPr>
            <a:r>
              <a:rPr lang="tr-TR" sz="2400" b="1" dirty="0" smtClean="0">
                <a:latin typeface="Arial" pitchFamily="34" charset="0"/>
                <a:cs typeface="Arial" pitchFamily="34" charset="0"/>
              </a:rPr>
              <a:t>	II. Balkan </a:t>
            </a:r>
            <a:r>
              <a:rPr lang="tr-TR" sz="2400" b="1" dirty="0">
                <a:latin typeface="Arial" pitchFamily="34" charset="0"/>
                <a:cs typeface="Arial" pitchFamily="34" charset="0"/>
              </a:rPr>
              <a:t>Savaşı </a:t>
            </a:r>
            <a:r>
              <a:rPr lang="tr-TR" sz="2400" b="1" dirty="0">
                <a:solidFill>
                  <a:srgbClr val="FF0000"/>
                </a:solidFill>
                <a:latin typeface="Arial" pitchFamily="34" charset="0"/>
                <a:cs typeface="Arial" pitchFamily="34" charset="0"/>
              </a:rPr>
              <a:t>10 Ağustos 1913'te </a:t>
            </a:r>
            <a:r>
              <a:rPr lang="tr-TR" sz="2400" b="1" dirty="0">
                <a:latin typeface="Arial" pitchFamily="34" charset="0"/>
                <a:cs typeface="Arial" pitchFamily="34" charset="0"/>
              </a:rPr>
              <a:t>Bulgaristan'la Sırbistan, Yunanistan ve Karadağ arasında imzalanan </a:t>
            </a:r>
            <a:r>
              <a:rPr lang="tr-TR" sz="2400" b="1" dirty="0">
                <a:solidFill>
                  <a:srgbClr val="FF0000"/>
                </a:solidFill>
                <a:latin typeface="Arial" pitchFamily="34" charset="0"/>
                <a:cs typeface="Arial" pitchFamily="34" charset="0"/>
              </a:rPr>
              <a:t>Bükreş Antlaşması </a:t>
            </a:r>
            <a:r>
              <a:rPr lang="tr-TR" sz="2400" b="1" dirty="0">
                <a:latin typeface="Arial" pitchFamily="34" charset="0"/>
                <a:cs typeface="Arial" pitchFamily="34" charset="0"/>
              </a:rPr>
              <a:t>ile sona erdi. 	</a:t>
            </a:r>
            <a:r>
              <a:rPr lang="tr-TR" sz="2400" b="1" dirty="0" smtClean="0">
                <a:latin typeface="Arial" pitchFamily="34" charset="0"/>
                <a:cs typeface="Arial" pitchFamily="34" charset="0"/>
              </a:rPr>
              <a:t> </a:t>
            </a:r>
            <a:endParaRPr lang="tr-TR" altLang="tr-TR" sz="2400" b="1" dirty="0" smtClean="0">
              <a:latin typeface="Arial" pitchFamily="34" charset="0"/>
              <a:cs typeface="Arial" pitchFamily="34" charset="0"/>
            </a:endParaRPr>
          </a:p>
        </p:txBody>
      </p:sp>
    </p:spTree>
    <p:extLst>
      <p:ext uri="{BB962C8B-B14F-4D97-AF65-F5344CB8AC3E}">
        <p14:creationId xmlns:p14="http://schemas.microsoft.com/office/powerpoint/2010/main" val="292870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14</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Balkan Savaşları </a:t>
            </a:r>
            <a:r>
              <a:rPr lang="tr-TR" sz="2400" b="1" dirty="0" smtClean="0">
                <a:solidFill>
                  <a:srgbClr val="C00000"/>
                </a:solidFill>
                <a:latin typeface="Arial" pitchFamily="34" charset="0"/>
                <a:cs typeface="Arial" pitchFamily="34" charset="0"/>
              </a:rPr>
              <a:t>(</a:t>
            </a:r>
            <a:r>
              <a:rPr lang="tr-TR" sz="2400" b="1" dirty="0">
                <a:solidFill>
                  <a:srgbClr val="C00000"/>
                </a:solidFill>
                <a:latin typeface="Arial" pitchFamily="34" charset="0"/>
                <a:cs typeface="Arial" pitchFamily="34" charset="0"/>
              </a:rPr>
              <a:t>8 Ekim </a:t>
            </a:r>
            <a:r>
              <a:rPr lang="tr-TR" sz="2400" b="1" dirty="0" smtClean="0">
                <a:solidFill>
                  <a:srgbClr val="C00000"/>
                </a:solidFill>
                <a:latin typeface="Arial" pitchFamily="34" charset="0"/>
                <a:cs typeface="Arial" pitchFamily="34" charset="0"/>
              </a:rPr>
              <a:t>1912 - 29 </a:t>
            </a:r>
            <a:r>
              <a:rPr lang="tr-TR" sz="2400" b="1" dirty="0">
                <a:solidFill>
                  <a:srgbClr val="C00000"/>
                </a:solidFill>
                <a:latin typeface="Arial" pitchFamily="34" charset="0"/>
                <a:cs typeface="Arial" pitchFamily="34" charset="0"/>
              </a:rPr>
              <a:t>Eylül 1913)</a:t>
            </a:r>
            <a:endParaRPr lang="tr-TR" altLang="tr-TR" sz="2400" b="1" dirty="0">
              <a:solidFill>
                <a:srgbClr val="C00000"/>
              </a:solidFill>
              <a:latin typeface="Arial" pitchFamily="34" charset="0"/>
              <a:cs typeface="Arial" pitchFamily="34" charset="0"/>
            </a:endParaRPr>
          </a:p>
        </p:txBody>
      </p:sp>
      <p:sp>
        <p:nvSpPr>
          <p:cNvPr id="6" name="Text Box 5"/>
          <p:cNvSpPr txBox="1">
            <a:spLocks noChangeArrowheads="1"/>
          </p:cNvSpPr>
          <p:nvPr/>
        </p:nvSpPr>
        <p:spPr bwMode="auto">
          <a:xfrm>
            <a:off x="337595" y="1052736"/>
            <a:ext cx="8555579"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smtClean="0">
                <a:latin typeface="Arial" pitchFamily="34" charset="0"/>
                <a:cs typeface="Arial" pitchFamily="34" charset="0"/>
              </a:rPr>
              <a:t>	</a:t>
            </a:r>
            <a:r>
              <a:rPr lang="tr-TR" sz="2400" b="1" dirty="0" smtClean="0">
                <a:latin typeface="Arial" pitchFamily="34" charset="0"/>
                <a:cs typeface="Arial" pitchFamily="34" charset="0"/>
              </a:rPr>
              <a:t>Osmanlı - Bulgar </a:t>
            </a:r>
            <a:r>
              <a:rPr lang="tr-TR" sz="2400" b="1" dirty="0">
                <a:latin typeface="Arial" pitchFamily="34" charset="0"/>
                <a:cs typeface="Arial" pitchFamily="34" charset="0"/>
              </a:rPr>
              <a:t>antlaşması da </a:t>
            </a:r>
            <a:r>
              <a:rPr lang="tr-TR" sz="2400" b="1" dirty="0">
                <a:solidFill>
                  <a:srgbClr val="FF0000"/>
                </a:solidFill>
                <a:latin typeface="Arial" pitchFamily="34" charset="0"/>
                <a:cs typeface="Arial" pitchFamily="34" charset="0"/>
              </a:rPr>
              <a:t>29 </a:t>
            </a:r>
            <a:r>
              <a:rPr lang="tr-TR" sz="2400" b="1" dirty="0" smtClean="0">
                <a:solidFill>
                  <a:srgbClr val="FF0000"/>
                </a:solidFill>
                <a:latin typeface="Arial" pitchFamily="34" charset="0"/>
                <a:cs typeface="Arial" pitchFamily="34" charset="0"/>
              </a:rPr>
              <a:t>Eylül 1913'te </a:t>
            </a:r>
            <a:r>
              <a:rPr lang="tr-TR" sz="2400" b="1" dirty="0">
                <a:solidFill>
                  <a:srgbClr val="FF0000"/>
                </a:solidFill>
                <a:latin typeface="Arial" pitchFamily="34" charset="0"/>
                <a:cs typeface="Arial" pitchFamily="34" charset="0"/>
              </a:rPr>
              <a:t>İstanbul'da </a:t>
            </a:r>
            <a:r>
              <a:rPr lang="tr-TR" sz="2400" b="1" dirty="0">
                <a:latin typeface="Arial" pitchFamily="34" charset="0"/>
                <a:cs typeface="Arial" pitchFamily="34" charset="0"/>
              </a:rPr>
              <a:t>imzalandı</a:t>
            </a:r>
            <a:r>
              <a:rPr lang="tr-TR" sz="2400" b="1" dirty="0" smtClean="0">
                <a:latin typeface="Arial" pitchFamily="34" charset="0"/>
                <a:cs typeface="Arial" pitchFamily="34" charset="0"/>
              </a:rPr>
              <a:t>. Osmanlı Devleti bu antlaşmayla, Kırklareli, Edirne ve Dimetoka’yı tekrar kazandı.</a:t>
            </a:r>
          </a:p>
          <a:p>
            <a:pPr indent="0" algn="just">
              <a:spcBef>
                <a:spcPct val="50000"/>
              </a:spcBef>
              <a:tabLst>
                <a:tab pos="365125" algn="l"/>
              </a:tabLst>
            </a:pPr>
            <a:r>
              <a:rPr lang="tr-TR" altLang="tr-TR" sz="2400" b="1" dirty="0">
                <a:latin typeface="Arial" pitchFamily="34" charset="0"/>
                <a:cs typeface="Arial" pitchFamily="34" charset="0"/>
              </a:rPr>
              <a:t>	</a:t>
            </a:r>
            <a:r>
              <a:rPr lang="tr-TR" sz="2400" b="1" dirty="0">
                <a:latin typeface="Arial" pitchFamily="34" charset="0"/>
                <a:cs typeface="Arial" pitchFamily="34" charset="0"/>
              </a:rPr>
              <a:t>Osmanlı Devleti ile Yunanistan arasında i</a:t>
            </a:r>
            <a:r>
              <a:rPr lang="tr-TR" sz="2400" b="1" dirty="0" smtClean="0">
                <a:latin typeface="Arial" pitchFamily="34" charset="0"/>
                <a:cs typeface="Arial" pitchFamily="34" charset="0"/>
              </a:rPr>
              <a:t>mzalanan     </a:t>
            </a:r>
            <a:r>
              <a:rPr lang="tr-TR" sz="2400" b="1" dirty="0">
                <a:solidFill>
                  <a:srgbClr val="FF0000"/>
                </a:solidFill>
                <a:latin typeface="Arial" pitchFamily="34" charset="0"/>
                <a:cs typeface="Arial" pitchFamily="34" charset="0"/>
              </a:rPr>
              <a:t>14 Kasım 1913</a:t>
            </a:r>
            <a:r>
              <a:rPr lang="tr-TR" sz="2400" b="1" dirty="0">
                <a:latin typeface="Arial" pitchFamily="34" charset="0"/>
                <a:cs typeface="Arial" pitchFamily="34" charset="0"/>
              </a:rPr>
              <a:t> tarihli </a:t>
            </a:r>
            <a:r>
              <a:rPr lang="tr-TR" sz="2400" b="1" dirty="0">
                <a:solidFill>
                  <a:srgbClr val="FF0000"/>
                </a:solidFill>
                <a:latin typeface="Arial" pitchFamily="34" charset="0"/>
                <a:cs typeface="Arial" pitchFamily="34" charset="0"/>
              </a:rPr>
              <a:t>Atina Antlaşması </a:t>
            </a:r>
            <a:r>
              <a:rPr lang="tr-TR" sz="2400" b="1" dirty="0" smtClean="0">
                <a:latin typeface="Arial" pitchFamily="34" charset="0"/>
                <a:cs typeface="Arial" pitchFamily="34" charset="0"/>
              </a:rPr>
              <a:t>ile </a:t>
            </a:r>
            <a:r>
              <a:rPr lang="tr-TR" sz="2400" b="1" dirty="0">
                <a:latin typeface="Arial" pitchFamily="34" charset="0"/>
                <a:cs typeface="Arial" pitchFamily="34" charset="0"/>
              </a:rPr>
              <a:t>Girit kesin olarak Yunanistan'a bırakıldı. Ege adalarının ne olacağı da büyük devletlerce kararlaştırılacaktı. Sırbistan’la antlaşma ise </a:t>
            </a:r>
            <a:r>
              <a:rPr lang="tr-TR" sz="2400" b="1" dirty="0">
                <a:solidFill>
                  <a:srgbClr val="FF0000"/>
                </a:solidFill>
                <a:latin typeface="Arial" pitchFamily="34" charset="0"/>
                <a:cs typeface="Arial" pitchFamily="34" charset="0"/>
              </a:rPr>
              <a:t>13 Mart 1914'te İstanbul'da </a:t>
            </a:r>
            <a:r>
              <a:rPr lang="tr-TR" sz="2400" b="1" dirty="0" smtClean="0">
                <a:latin typeface="Arial" pitchFamily="34" charset="0"/>
                <a:cs typeface="Arial" pitchFamily="34" charset="0"/>
              </a:rPr>
              <a:t>imzalandı</a:t>
            </a:r>
            <a:r>
              <a:rPr lang="tr-TR" sz="2400" b="1" dirty="0">
                <a:latin typeface="Arial" pitchFamily="34" charset="0"/>
                <a:cs typeface="Arial" pitchFamily="34" charset="0"/>
              </a:rPr>
              <a:t>. Sırbistan'la Osmanlı Devleti’nin artık ortak </a:t>
            </a:r>
            <a:r>
              <a:rPr lang="tr-TR" sz="2400" b="1" dirty="0" smtClean="0">
                <a:latin typeface="Arial" pitchFamily="34" charset="0"/>
                <a:cs typeface="Arial" pitchFamily="34" charset="0"/>
              </a:rPr>
              <a:t>sınırı </a:t>
            </a:r>
            <a:r>
              <a:rPr lang="tr-TR" sz="2400" b="1" dirty="0">
                <a:latin typeface="Arial" pitchFamily="34" charset="0"/>
                <a:cs typeface="Arial" pitchFamily="34" charset="0"/>
              </a:rPr>
              <a:t>olmadığından, sadece Sırbistan'da kalan Türklerin durumu </a:t>
            </a:r>
            <a:r>
              <a:rPr lang="tr-TR" sz="2400" b="1" dirty="0" smtClean="0">
                <a:latin typeface="Arial" pitchFamily="34" charset="0"/>
                <a:cs typeface="Arial" pitchFamily="34" charset="0"/>
              </a:rPr>
              <a:t>düzenlenmiştir.</a:t>
            </a:r>
          </a:p>
          <a:p>
            <a:pPr indent="0" algn="just">
              <a:spcBef>
                <a:spcPct val="50000"/>
              </a:spcBef>
              <a:tabLst>
                <a:tab pos="365125" algn="l"/>
              </a:tabLst>
            </a:pPr>
            <a:r>
              <a:rPr lang="tr-TR" sz="2400" b="1" dirty="0">
                <a:latin typeface="Arial" pitchFamily="34" charset="0"/>
                <a:cs typeface="Arial" pitchFamily="34" charset="0"/>
              </a:rPr>
              <a:t>	</a:t>
            </a:r>
            <a:r>
              <a:rPr lang="tr-TR" sz="2400" b="1" dirty="0" smtClean="0">
                <a:solidFill>
                  <a:srgbClr val="0070C0"/>
                </a:solidFill>
                <a:latin typeface="Arial" pitchFamily="34" charset="0"/>
                <a:cs typeface="Arial" pitchFamily="34" charset="0"/>
              </a:rPr>
              <a:t>Böylece </a:t>
            </a:r>
            <a:r>
              <a:rPr lang="tr-TR" sz="2400" b="1" dirty="0">
                <a:solidFill>
                  <a:srgbClr val="0070C0"/>
                </a:solidFill>
                <a:latin typeface="Arial" pitchFamily="34" charset="0"/>
                <a:cs typeface="Arial" pitchFamily="34" charset="0"/>
              </a:rPr>
              <a:t>Osmanlı Devleti Afrika ile ilgisini kesmiş, Balkanlarda ağır toprak kaybına uğramış, Bulgaristan'dan geri aldığı Edirne ile Doğu Trakya'da </a:t>
            </a:r>
            <a:r>
              <a:rPr lang="tr-TR" sz="2400" b="1" dirty="0" smtClean="0">
                <a:solidFill>
                  <a:srgbClr val="0070C0"/>
                </a:solidFill>
                <a:latin typeface="Arial" pitchFamily="34" charset="0"/>
                <a:cs typeface="Arial" pitchFamily="34" charset="0"/>
              </a:rPr>
              <a:t>kalabilmiştir. </a:t>
            </a:r>
            <a:endParaRPr lang="tr-TR" altLang="tr-TR" sz="2400" b="1" dirty="0" smtClean="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884902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15</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6632"/>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9" name="AutoShape 2"/>
          <p:cNvSpPr>
            <a:spLocks noChangeArrowheads="1"/>
          </p:cNvSpPr>
          <p:nvPr/>
        </p:nvSpPr>
        <p:spPr bwMode="auto">
          <a:xfrm>
            <a:off x="250825" y="836713"/>
            <a:ext cx="8642349" cy="504056"/>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800" b="1" dirty="0" smtClean="0">
                <a:solidFill>
                  <a:srgbClr val="FFFF00"/>
                </a:solidFill>
              </a:rPr>
              <a:t>Savaşın </a:t>
            </a:r>
            <a:r>
              <a:rPr lang="tr-TR" sz="2800" b="1" dirty="0">
                <a:solidFill>
                  <a:srgbClr val="FFFF00"/>
                </a:solidFill>
              </a:rPr>
              <a:t>Nedenleri</a:t>
            </a:r>
            <a:endParaRPr lang="tr-TR" altLang="tr-TR" dirty="0"/>
          </a:p>
        </p:txBody>
      </p:sp>
      <p:sp>
        <p:nvSpPr>
          <p:cNvPr id="10" name="İçerik Yer Tutucusu 2"/>
          <p:cNvSpPr>
            <a:spLocks noGrp="1"/>
          </p:cNvSpPr>
          <p:nvPr>
            <p:ph idx="1"/>
          </p:nvPr>
        </p:nvSpPr>
        <p:spPr>
          <a:xfrm>
            <a:off x="467544" y="4293096"/>
            <a:ext cx="8280920" cy="2232248"/>
          </a:xfrm>
        </p:spPr>
        <p:txBody>
          <a:bodyPr>
            <a:noAutofit/>
          </a:bodyPr>
          <a:lstStyle/>
          <a:p>
            <a:pPr marL="0" lvl="0" indent="0" algn="just">
              <a:buNone/>
              <a:tabLst>
                <a:tab pos="354013" algn="l"/>
              </a:tabLst>
            </a:pPr>
            <a:r>
              <a:rPr lang="tr-TR" sz="2400" dirty="0" smtClean="0">
                <a:latin typeface="Arial" pitchFamily="34" charset="0"/>
                <a:cs typeface="Arial" pitchFamily="34" charset="0"/>
              </a:rPr>
              <a:t>	</a:t>
            </a:r>
            <a:r>
              <a:rPr lang="tr-TR" sz="2400" b="1" dirty="0" smtClean="0">
                <a:latin typeface="Arial" pitchFamily="34" charset="0"/>
                <a:cs typeface="Arial" pitchFamily="34" charset="0"/>
              </a:rPr>
              <a:t>1815 </a:t>
            </a:r>
            <a:r>
              <a:rPr lang="tr-TR" sz="2400" b="1" dirty="0">
                <a:latin typeface="Arial" pitchFamily="34" charset="0"/>
                <a:cs typeface="Arial" pitchFamily="34" charset="0"/>
              </a:rPr>
              <a:t>yılında yapılan Viyana Kongresi ile Avrupa’ya, geniş anlamıyla dünyaya, yeni bir statü getirilmiş ve buna göre de güçler dengesi kurulmuştu. Ancak, özellikle 1870 Sedan Savaşı ile Almanya ve İtalya’nın birliklerini kurmaları, </a:t>
            </a:r>
            <a:r>
              <a:rPr lang="tr-TR" sz="2400" b="1" dirty="0" smtClean="0">
                <a:latin typeface="Arial" pitchFamily="34" charset="0"/>
                <a:cs typeface="Arial" pitchFamily="34" charset="0"/>
              </a:rPr>
              <a:t>Viyana </a:t>
            </a:r>
            <a:r>
              <a:rPr lang="tr-TR" sz="2400" b="1" dirty="0">
                <a:latin typeface="Arial" pitchFamily="34" charset="0"/>
                <a:cs typeface="Arial" pitchFamily="34" charset="0"/>
              </a:rPr>
              <a:t>Kongresi statüsünü ve güçler dengesini büyük ölçüde değiştirmişti.</a:t>
            </a:r>
          </a:p>
        </p:txBody>
      </p:sp>
      <p:pic>
        <p:nvPicPr>
          <p:cNvPr id="11"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483" y="1486106"/>
            <a:ext cx="3917905" cy="280831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554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16</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9" name="AutoShape 2"/>
          <p:cNvSpPr>
            <a:spLocks noChangeArrowheads="1"/>
          </p:cNvSpPr>
          <p:nvPr/>
        </p:nvSpPr>
        <p:spPr bwMode="auto">
          <a:xfrm>
            <a:off x="250825" y="620688"/>
            <a:ext cx="8642349" cy="504056"/>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800" b="1" dirty="0" smtClean="0">
                <a:solidFill>
                  <a:srgbClr val="FFFF00"/>
                </a:solidFill>
              </a:rPr>
              <a:t>Savaşın </a:t>
            </a:r>
            <a:r>
              <a:rPr lang="tr-TR" sz="2800" b="1" dirty="0">
                <a:solidFill>
                  <a:srgbClr val="FFFF00"/>
                </a:solidFill>
              </a:rPr>
              <a:t>Nedenleri</a:t>
            </a:r>
            <a:endParaRPr lang="tr-TR" altLang="tr-TR" dirty="0"/>
          </a:p>
        </p:txBody>
      </p:sp>
      <p:sp>
        <p:nvSpPr>
          <p:cNvPr id="14" name="İçerik Yer Tutucusu 2"/>
          <p:cNvSpPr txBox="1">
            <a:spLocks/>
          </p:cNvSpPr>
          <p:nvPr/>
        </p:nvSpPr>
        <p:spPr>
          <a:xfrm>
            <a:off x="285720" y="4357694"/>
            <a:ext cx="8572560" cy="22860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54013" algn="l"/>
              </a:tabLst>
            </a:pPr>
            <a:r>
              <a:rPr lang="tr-TR" sz="2400" dirty="0" smtClean="0">
                <a:latin typeface="Arial" pitchFamily="34" charset="0"/>
                <a:cs typeface="Arial" pitchFamily="34" charset="0"/>
              </a:rPr>
              <a:t>	</a:t>
            </a:r>
            <a:r>
              <a:rPr lang="tr-TR" sz="2400" b="1" dirty="0" smtClean="0">
                <a:latin typeface="Arial" pitchFamily="34" charset="0"/>
                <a:cs typeface="Arial" pitchFamily="34" charset="0"/>
              </a:rPr>
              <a:t>Bu gelişme Avrupa’da yeni blokların ortaya çıkmasına ve bunların birbirleriyle çatışmasına yol açmıştı. Bloklar arasındaki gerginlik de, karşılıklı silahlanmaya neden olmuş, bu da </a:t>
            </a:r>
            <a:r>
              <a:rPr lang="tr-TR" sz="2400" b="1" dirty="0" smtClean="0">
                <a:solidFill>
                  <a:srgbClr val="FF0000"/>
                </a:solidFill>
                <a:latin typeface="Arial" pitchFamily="34" charset="0"/>
                <a:cs typeface="Arial" pitchFamily="34" charset="0"/>
              </a:rPr>
              <a:t>“Silahlı Barış </a:t>
            </a:r>
            <a:r>
              <a:rPr lang="tr-TR" sz="2400" b="1" dirty="0" err="1" smtClean="0">
                <a:solidFill>
                  <a:srgbClr val="FF0000"/>
                </a:solidFill>
                <a:latin typeface="Arial" pitchFamily="34" charset="0"/>
                <a:cs typeface="Arial" pitchFamily="34" charset="0"/>
              </a:rPr>
              <a:t>Dönemi”ni</a:t>
            </a:r>
            <a:r>
              <a:rPr lang="tr-TR" sz="2400" b="1" dirty="0" smtClean="0">
                <a:solidFill>
                  <a:srgbClr val="FF0000"/>
                </a:solidFill>
                <a:latin typeface="Arial" pitchFamily="34" charset="0"/>
                <a:cs typeface="Arial" pitchFamily="34" charset="0"/>
              </a:rPr>
              <a:t> </a:t>
            </a:r>
            <a:r>
              <a:rPr lang="tr-TR" sz="2400" b="1" dirty="0" smtClean="0">
                <a:latin typeface="Arial" pitchFamily="34" charset="0"/>
                <a:cs typeface="Arial" pitchFamily="34" charset="0"/>
              </a:rPr>
              <a:t>ortaya çıkarmış ve  gerginliğin giderek artması sonucunda devletleri savaşın eşiğine kadar getirmişti.</a:t>
            </a:r>
          </a:p>
        </p:txBody>
      </p:sp>
      <p:pic>
        <p:nvPicPr>
          <p:cNvPr id="15" name="Picture 3" descr="pol_cartoon-who began the war"/>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2285984" y="1152959"/>
            <a:ext cx="4506834" cy="3155427"/>
          </a:xfrm>
          <a:prstGeom prst="rect">
            <a:avLst/>
          </a:prstGeom>
          <a:noFill/>
          <a:ln w="12700">
            <a:solidFill>
              <a:srgbClr val="6644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30028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17</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9" name="AutoShape 2"/>
          <p:cNvSpPr>
            <a:spLocks noChangeArrowheads="1"/>
          </p:cNvSpPr>
          <p:nvPr/>
        </p:nvSpPr>
        <p:spPr bwMode="auto">
          <a:xfrm>
            <a:off x="250825" y="620688"/>
            <a:ext cx="8642349" cy="504056"/>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800" b="1" dirty="0" smtClean="0">
                <a:solidFill>
                  <a:srgbClr val="FFFF00"/>
                </a:solidFill>
              </a:rPr>
              <a:t>Savaşın </a:t>
            </a:r>
            <a:r>
              <a:rPr lang="tr-TR" sz="2800" b="1" dirty="0">
                <a:solidFill>
                  <a:srgbClr val="FFFF00"/>
                </a:solidFill>
              </a:rPr>
              <a:t>Nedenleri</a:t>
            </a:r>
            <a:endParaRPr lang="tr-TR" altLang="tr-TR" dirty="0"/>
          </a:p>
        </p:txBody>
      </p:sp>
      <p:sp>
        <p:nvSpPr>
          <p:cNvPr id="10" name="İçerik Yer Tutucusu 2"/>
          <p:cNvSpPr txBox="1">
            <a:spLocks/>
          </p:cNvSpPr>
          <p:nvPr/>
        </p:nvSpPr>
        <p:spPr>
          <a:xfrm>
            <a:off x="565840" y="1196752"/>
            <a:ext cx="8064896" cy="5112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tabLst>
                <a:tab pos="354013" algn="l"/>
              </a:tabLst>
            </a:pPr>
            <a:r>
              <a:rPr lang="tr-TR" sz="2400" dirty="0" smtClean="0">
                <a:latin typeface="Arial" pitchFamily="34" charset="0"/>
                <a:cs typeface="Arial" pitchFamily="34" charset="0"/>
              </a:rPr>
              <a:t>	</a:t>
            </a:r>
            <a:r>
              <a:rPr lang="tr-TR" sz="2800" b="1" dirty="0" smtClean="0">
                <a:latin typeface="Arial" pitchFamily="34" charset="0"/>
                <a:cs typeface="Arial" pitchFamily="34" charset="0"/>
              </a:rPr>
              <a:t>Birinci </a:t>
            </a:r>
            <a:r>
              <a:rPr lang="tr-TR" sz="2800" b="1" dirty="0">
                <a:latin typeface="Arial" pitchFamily="34" charset="0"/>
                <a:cs typeface="Arial" pitchFamily="34" charset="0"/>
              </a:rPr>
              <a:t>Dünya Savaşı’nın </a:t>
            </a:r>
            <a:r>
              <a:rPr lang="tr-TR" sz="2800" b="1" dirty="0" smtClean="0">
                <a:latin typeface="Arial" pitchFamily="34" charset="0"/>
                <a:cs typeface="Arial" pitchFamily="34" charset="0"/>
              </a:rPr>
              <a:t>çeşitli nedenleri: </a:t>
            </a:r>
          </a:p>
          <a:p>
            <a:pPr marL="0" lvl="0" indent="0" algn="just">
              <a:buNone/>
              <a:tabLst>
                <a:tab pos="354013" algn="l"/>
                <a:tab pos="717550" algn="l"/>
              </a:tabLst>
            </a:pPr>
            <a:r>
              <a:rPr lang="tr-TR" sz="2800" b="1" dirty="0">
                <a:solidFill>
                  <a:srgbClr val="FF0000"/>
                </a:solidFill>
                <a:latin typeface="Arial" pitchFamily="34" charset="0"/>
                <a:cs typeface="Arial" pitchFamily="34" charset="0"/>
              </a:rPr>
              <a:t>	</a:t>
            </a:r>
            <a:r>
              <a:rPr lang="tr-TR" sz="2800" b="1" dirty="0" smtClean="0">
                <a:solidFill>
                  <a:srgbClr val="FF0000"/>
                </a:solidFill>
                <a:latin typeface="Arial" pitchFamily="34" charset="0"/>
                <a:cs typeface="Arial" pitchFamily="34" charset="0"/>
              </a:rPr>
              <a:t>1.	Ekonomik yayılma,</a:t>
            </a:r>
          </a:p>
          <a:p>
            <a:pPr marL="0" lvl="0" indent="0" algn="just">
              <a:buNone/>
              <a:tabLst>
                <a:tab pos="354013" algn="l"/>
                <a:tab pos="717550" algn="l"/>
              </a:tabLst>
            </a:pPr>
            <a:r>
              <a:rPr lang="tr-TR" sz="2800" b="1" dirty="0" smtClean="0">
                <a:solidFill>
                  <a:srgbClr val="FF0000"/>
                </a:solidFill>
                <a:latin typeface="Arial" pitchFamily="34" charset="0"/>
                <a:cs typeface="Arial" pitchFamily="34" charset="0"/>
              </a:rPr>
              <a:t>	2.	Avrupa’da Alman-Fransız, Balkanlar’da Rus-Avusturya anlaşmazlığı,</a:t>
            </a:r>
          </a:p>
          <a:p>
            <a:pPr marL="0" lvl="0" indent="0" algn="just">
              <a:buNone/>
              <a:tabLst>
                <a:tab pos="354013" algn="l"/>
                <a:tab pos="717550" algn="l"/>
              </a:tabLst>
            </a:pPr>
            <a:r>
              <a:rPr lang="tr-TR" sz="2800" b="1" dirty="0">
                <a:solidFill>
                  <a:srgbClr val="FF0000"/>
                </a:solidFill>
                <a:latin typeface="Arial" pitchFamily="34" charset="0"/>
                <a:cs typeface="Arial" pitchFamily="34" charset="0"/>
              </a:rPr>
              <a:t>	</a:t>
            </a:r>
            <a:r>
              <a:rPr lang="tr-TR" sz="2800" b="1" dirty="0" smtClean="0">
                <a:solidFill>
                  <a:srgbClr val="FF0000"/>
                </a:solidFill>
                <a:latin typeface="Arial" pitchFamily="34" charset="0"/>
                <a:cs typeface="Arial" pitchFamily="34" charset="0"/>
              </a:rPr>
              <a:t>3. Dinsel ve kültürel yayılma, </a:t>
            </a:r>
          </a:p>
          <a:p>
            <a:pPr marL="0" lvl="0" indent="0" algn="just">
              <a:buNone/>
              <a:tabLst>
                <a:tab pos="354013" algn="l"/>
                <a:tab pos="717550" algn="l"/>
              </a:tabLst>
            </a:pPr>
            <a:r>
              <a:rPr lang="tr-TR" sz="2800" b="1" dirty="0">
                <a:solidFill>
                  <a:srgbClr val="FF0000"/>
                </a:solidFill>
                <a:latin typeface="Arial" pitchFamily="34" charset="0"/>
                <a:cs typeface="Arial" pitchFamily="34" charset="0"/>
              </a:rPr>
              <a:t>	</a:t>
            </a:r>
            <a:r>
              <a:rPr lang="tr-TR" sz="2800" b="1" dirty="0" smtClean="0">
                <a:solidFill>
                  <a:srgbClr val="FF0000"/>
                </a:solidFill>
                <a:latin typeface="Arial" pitchFamily="34" charset="0"/>
                <a:cs typeface="Arial" pitchFamily="34" charset="0"/>
              </a:rPr>
              <a:t>4.	Ulusalcılık,</a:t>
            </a:r>
          </a:p>
          <a:p>
            <a:pPr marL="0" lvl="0" indent="0" algn="just">
              <a:buNone/>
              <a:tabLst>
                <a:tab pos="354013" algn="l"/>
                <a:tab pos="717550" algn="l"/>
              </a:tabLst>
            </a:pPr>
            <a:r>
              <a:rPr lang="tr-TR" sz="2800" b="1" dirty="0">
                <a:solidFill>
                  <a:srgbClr val="FF0000"/>
                </a:solidFill>
                <a:latin typeface="Arial" pitchFamily="34" charset="0"/>
                <a:cs typeface="Arial" pitchFamily="34" charset="0"/>
              </a:rPr>
              <a:t>	</a:t>
            </a:r>
            <a:r>
              <a:rPr lang="tr-TR" sz="2800" b="1" dirty="0" smtClean="0">
                <a:solidFill>
                  <a:srgbClr val="FF0000"/>
                </a:solidFill>
                <a:latin typeface="Arial" pitchFamily="34" charset="0"/>
                <a:cs typeface="Arial" pitchFamily="34" charset="0"/>
              </a:rPr>
              <a:t>5.	Hızlı silahlanma, </a:t>
            </a:r>
          </a:p>
          <a:p>
            <a:pPr marL="0" lvl="0" indent="0" algn="just">
              <a:buNone/>
              <a:tabLst>
                <a:tab pos="354013" algn="l"/>
                <a:tab pos="717550" algn="l"/>
              </a:tabLst>
            </a:pPr>
            <a:r>
              <a:rPr lang="tr-TR" sz="2800" b="1" dirty="0">
                <a:solidFill>
                  <a:srgbClr val="FF0000"/>
                </a:solidFill>
                <a:latin typeface="Arial" pitchFamily="34" charset="0"/>
                <a:cs typeface="Arial" pitchFamily="34" charset="0"/>
              </a:rPr>
              <a:t>	</a:t>
            </a:r>
            <a:r>
              <a:rPr lang="tr-TR" sz="2800" b="1" dirty="0" smtClean="0">
                <a:solidFill>
                  <a:srgbClr val="FF0000"/>
                </a:solidFill>
                <a:latin typeface="Arial" pitchFamily="34" charset="0"/>
                <a:cs typeface="Arial" pitchFamily="34" charset="0"/>
              </a:rPr>
              <a:t>6.	Hanedan çekişmeleri,</a:t>
            </a:r>
          </a:p>
          <a:p>
            <a:pPr marL="0" lvl="0" indent="0" algn="just">
              <a:buNone/>
              <a:tabLst>
                <a:tab pos="354013" algn="l"/>
                <a:tab pos="717550" algn="l"/>
              </a:tabLst>
            </a:pPr>
            <a:r>
              <a:rPr lang="tr-TR" sz="2800" b="1" dirty="0">
                <a:solidFill>
                  <a:srgbClr val="FF0000"/>
                </a:solidFill>
                <a:latin typeface="Arial" pitchFamily="34" charset="0"/>
                <a:cs typeface="Arial" pitchFamily="34" charset="0"/>
              </a:rPr>
              <a:t>	</a:t>
            </a:r>
            <a:r>
              <a:rPr lang="tr-TR" sz="2800" b="1" dirty="0" smtClean="0">
                <a:solidFill>
                  <a:srgbClr val="FF0000"/>
                </a:solidFill>
                <a:latin typeface="Arial" pitchFamily="34" charset="0"/>
                <a:cs typeface="Arial" pitchFamily="34" charset="0"/>
              </a:rPr>
              <a:t>7.	Bloklaşma.</a:t>
            </a:r>
          </a:p>
          <a:p>
            <a:pPr marL="0" lvl="0" indent="0" algn="just">
              <a:buNone/>
              <a:tabLst>
                <a:tab pos="354013" algn="l"/>
                <a:tab pos="717550" algn="l"/>
              </a:tabLst>
            </a:pPr>
            <a:r>
              <a:rPr lang="tr-TR" sz="2800" b="1" dirty="0" smtClean="0">
                <a:solidFill>
                  <a:srgbClr val="FF0000"/>
                </a:solidFill>
                <a:latin typeface="Arial" pitchFamily="34" charset="0"/>
                <a:cs typeface="Arial" pitchFamily="34" charset="0"/>
              </a:rPr>
              <a:t>	</a:t>
            </a:r>
            <a:r>
              <a:rPr lang="tr-TR" sz="2800" b="1" dirty="0" smtClean="0">
                <a:latin typeface="Arial" pitchFamily="34" charset="0"/>
                <a:cs typeface="Arial" pitchFamily="34" charset="0"/>
              </a:rPr>
              <a:t>En önemlisi de </a:t>
            </a:r>
            <a:r>
              <a:rPr lang="tr-TR" sz="2800" b="1" dirty="0" smtClean="0">
                <a:solidFill>
                  <a:srgbClr val="0070C0"/>
                </a:solidFill>
                <a:latin typeface="Arial" pitchFamily="34" charset="0"/>
                <a:cs typeface="Arial" pitchFamily="34" charset="0"/>
              </a:rPr>
              <a:t>ekonomik yayılmadır. </a:t>
            </a:r>
          </a:p>
        </p:txBody>
      </p:sp>
    </p:spTree>
    <p:extLst>
      <p:ext uri="{BB962C8B-B14F-4D97-AF65-F5344CB8AC3E}">
        <p14:creationId xmlns:p14="http://schemas.microsoft.com/office/powerpoint/2010/main" val="3358174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18</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9" name="AutoShape 2"/>
          <p:cNvSpPr>
            <a:spLocks noChangeArrowheads="1"/>
          </p:cNvSpPr>
          <p:nvPr/>
        </p:nvSpPr>
        <p:spPr bwMode="auto">
          <a:xfrm>
            <a:off x="250825" y="620688"/>
            <a:ext cx="8642349" cy="504056"/>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800" b="1" dirty="0" smtClean="0">
                <a:solidFill>
                  <a:srgbClr val="FFFF00"/>
                </a:solidFill>
              </a:rPr>
              <a:t>Savaşın </a:t>
            </a:r>
            <a:r>
              <a:rPr lang="tr-TR" sz="2800" b="1" dirty="0">
                <a:solidFill>
                  <a:srgbClr val="FFFF00"/>
                </a:solidFill>
              </a:rPr>
              <a:t>Nedenleri</a:t>
            </a:r>
            <a:endParaRPr lang="tr-TR" altLang="tr-TR" dirty="0"/>
          </a:p>
        </p:txBody>
      </p:sp>
      <p:sp>
        <p:nvSpPr>
          <p:cNvPr id="8" name="İçerik Yer Tutucusu 2"/>
          <p:cNvSpPr>
            <a:spLocks noGrp="1"/>
          </p:cNvSpPr>
          <p:nvPr>
            <p:ph idx="1"/>
          </p:nvPr>
        </p:nvSpPr>
        <p:spPr>
          <a:xfrm>
            <a:off x="357158" y="1214422"/>
            <a:ext cx="8463313" cy="5357850"/>
          </a:xfrm>
        </p:spPr>
        <p:txBody>
          <a:bodyPr>
            <a:noAutofit/>
          </a:bodyPr>
          <a:lstStyle/>
          <a:p>
            <a:pPr marL="0" indent="0" algn="just">
              <a:buNone/>
              <a:tabLst>
                <a:tab pos="354013" algn="l"/>
              </a:tabLst>
            </a:pPr>
            <a:r>
              <a:rPr lang="tr-TR" sz="2400" dirty="0" smtClean="0">
                <a:latin typeface="Arial" pitchFamily="34" charset="0"/>
                <a:cs typeface="Arial" pitchFamily="34" charset="0"/>
              </a:rPr>
              <a:t>	</a:t>
            </a:r>
            <a:r>
              <a:rPr lang="tr-TR" sz="2400" b="1" dirty="0" smtClean="0">
                <a:latin typeface="Arial" pitchFamily="34" charset="0"/>
                <a:cs typeface="Arial" pitchFamily="34" charset="0"/>
              </a:rPr>
              <a:t>Almanya</a:t>
            </a:r>
            <a:r>
              <a:rPr lang="tr-TR" sz="2400" b="1" dirty="0">
                <a:latin typeface="Arial" pitchFamily="34" charset="0"/>
                <a:cs typeface="Arial" pitchFamily="34" charset="0"/>
              </a:rPr>
              <a:t>, 1890’lardan sonra </a:t>
            </a:r>
            <a:r>
              <a:rPr lang="tr-TR" sz="2400" b="1" dirty="0" smtClean="0">
                <a:latin typeface="Arial" pitchFamily="34" charset="0"/>
                <a:cs typeface="Arial" pitchFamily="34" charset="0"/>
              </a:rPr>
              <a:t>izlediği </a:t>
            </a:r>
            <a:r>
              <a:rPr lang="tr-TR" sz="2400" b="1" dirty="0">
                <a:latin typeface="Arial" pitchFamily="34" charset="0"/>
                <a:cs typeface="Arial" pitchFamily="34" charset="0"/>
              </a:rPr>
              <a:t>politikayla Güneydoğu Avrupa ve </a:t>
            </a:r>
            <a:r>
              <a:rPr lang="tr-TR" sz="2400" b="1" dirty="0" err="1">
                <a:latin typeface="Arial" pitchFamily="34" charset="0"/>
                <a:cs typeface="Arial" pitchFamily="34" charset="0"/>
              </a:rPr>
              <a:t>Önasya’yı</a:t>
            </a:r>
            <a:r>
              <a:rPr lang="tr-TR" sz="2400" b="1" dirty="0">
                <a:latin typeface="Arial" pitchFamily="34" charset="0"/>
                <a:cs typeface="Arial" pitchFamily="34" charset="0"/>
              </a:rPr>
              <a:t> etkisi altına almış, Afrika ve Uzakdoğu’da da girişimlerde bulunmaya başlamıştı. İngiltere ve Fransa Almanya’nın güç ve etkinliğinin azaltılmasını istiyordu. </a:t>
            </a:r>
            <a:endParaRPr lang="tr-TR" sz="2400" b="1" dirty="0" smtClean="0">
              <a:latin typeface="Arial" pitchFamily="34" charset="0"/>
              <a:cs typeface="Arial" pitchFamily="34" charset="0"/>
            </a:endParaRPr>
          </a:p>
          <a:p>
            <a:pPr marL="0" indent="0" algn="just">
              <a:buNone/>
              <a:tabLst>
                <a:tab pos="354013" algn="l"/>
              </a:tabLst>
            </a:pPr>
            <a:r>
              <a:rPr lang="tr-TR" sz="2400" b="1" dirty="0">
                <a:latin typeface="Arial" pitchFamily="34" charset="0"/>
                <a:cs typeface="Arial" pitchFamily="34" charset="0"/>
              </a:rPr>
              <a:t>	</a:t>
            </a:r>
            <a:r>
              <a:rPr lang="tr-TR" sz="2400" b="1" dirty="0" smtClean="0">
                <a:latin typeface="Arial" pitchFamily="34" charset="0"/>
                <a:cs typeface="Arial" pitchFamily="34" charset="0"/>
              </a:rPr>
              <a:t>Diğer taraftan Fransa, 1870’ten beri Almanya’dan öç almak ve </a:t>
            </a:r>
            <a:r>
              <a:rPr lang="tr-TR" sz="2400" b="1" dirty="0" err="1" smtClean="0">
                <a:latin typeface="Arial" pitchFamily="34" charset="0"/>
                <a:cs typeface="Arial" pitchFamily="34" charset="0"/>
              </a:rPr>
              <a:t>Alsace</a:t>
            </a:r>
            <a:r>
              <a:rPr lang="tr-TR" sz="2400" b="1" dirty="0" smtClean="0">
                <a:latin typeface="Arial" pitchFamily="34" charset="0"/>
                <a:cs typeface="Arial" pitchFamily="34" charset="0"/>
              </a:rPr>
              <a:t>-Lorraine’i yeniden ele geçirmek istiyordu. </a:t>
            </a:r>
          </a:p>
          <a:p>
            <a:pPr marL="0" indent="0" algn="just">
              <a:buNone/>
              <a:tabLst>
                <a:tab pos="354013" algn="l"/>
              </a:tabLst>
            </a:pPr>
            <a:r>
              <a:rPr lang="tr-TR" sz="2400" b="1" dirty="0" smtClean="0">
                <a:latin typeface="Arial" pitchFamily="34" charset="0"/>
                <a:cs typeface="Arial" pitchFamily="34" charset="0"/>
              </a:rPr>
              <a:t>	Rusya, batı sınırında Almanya’nın bir güç olarak belirmesinden ve Doğu Avrupa’da Panslavizm emellerine set çekmesinden, bu arada Pancermenizm’in tehlike haline gelmesinden memnun değildi. Ayrıca, </a:t>
            </a:r>
            <a:r>
              <a:rPr lang="tr-TR" sz="2400" b="1" dirty="0" smtClean="0">
                <a:solidFill>
                  <a:srgbClr val="FF0000"/>
                </a:solidFill>
                <a:latin typeface="Arial" pitchFamily="34" charset="0"/>
                <a:cs typeface="Arial" pitchFamily="34" charset="0"/>
              </a:rPr>
              <a:t>İstanbul ile Boğazları,</a:t>
            </a:r>
            <a:r>
              <a:rPr lang="tr-TR" sz="2400" b="1" dirty="0" smtClean="0">
                <a:latin typeface="Arial" pitchFamily="34" charset="0"/>
                <a:cs typeface="Arial" pitchFamily="34" charset="0"/>
              </a:rPr>
              <a:t> İngiltere ve Fransa’nın müttefiki olmasından yararlanarak ele geçirmeyi tasarlıyordu.</a:t>
            </a:r>
          </a:p>
        </p:txBody>
      </p:sp>
    </p:spTree>
    <p:extLst>
      <p:ext uri="{BB962C8B-B14F-4D97-AF65-F5344CB8AC3E}">
        <p14:creationId xmlns:p14="http://schemas.microsoft.com/office/powerpoint/2010/main" val="3995880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19</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9" name="AutoShape 2"/>
          <p:cNvSpPr>
            <a:spLocks noChangeArrowheads="1"/>
          </p:cNvSpPr>
          <p:nvPr/>
        </p:nvSpPr>
        <p:spPr bwMode="auto">
          <a:xfrm>
            <a:off x="250825" y="620688"/>
            <a:ext cx="8642349" cy="504056"/>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800" b="1" dirty="0" smtClean="0">
                <a:solidFill>
                  <a:srgbClr val="FFFF00"/>
                </a:solidFill>
              </a:rPr>
              <a:t>Savaşın </a:t>
            </a:r>
            <a:r>
              <a:rPr lang="tr-TR" sz="2800" b="1" dirty="0">
                <a:solidFill>
                  <a:srgbClr val="FFFF00"/>
                </a:solidFill>
              </a:rPr>
              <a:t>Nedenleri</a:t>
            </a:r>
            <a:endParaRPr lang="tr-TR" altLang="tr-TR" dirty="0"/>
          </a:p>
        </p:txBody>
      </p:sp>
      <p:sp>
        <p:nvSpPr>
          <p:cNvPr id="8" name="İçerik Yer Tutucusu 2"/>
          <p:cNvSpPr>
            <a:spLocks noGrp="1"/>
          </p:cNvSpPr>
          <p:nvPr>
            <p:ph idx="1"/>
          </p:nvPr>
        </p:nvSpPr>
        <p:spPr>
          <a:xfrm>
            <a:off x="467544" y="1196752"/>
            <a:ext cx="8352927" cy="5040560"/>
          </a:xfrm>
        </p:spPr>
        <p:txBody>
          <a:bodyPr>
            <a:noAutofit/>
          </a:bodyPr>
          <a:lstStyle/>
          <a:p>
            <a:pPr marL="0" indent="0" algn="just">
              <a:buNone/>
              <a:tabLst>
                <a:tab pos="354013" algn="l"/>
              </a:tabLst>
            </a:pPr>
            <a:r>
              <a:rPr lang="tr-TR" sz="2400" dirty="0" smtClean="0">
                <a:latin typeface="Arial" pitchFamily="34" charset="0"/>
                <a:cs typeface="Arial" pitchFamily="34" charset="0"/>
              </a:rPr>
              <a:t>	</a:t>
            </a:r>
            <a:r>
              <a:rPr lang="tr-TR" sz="2400" b="1" dirty="0" smtClean="0">
                <a:latin typeface="Arial" pitchFamily="34" charset="0"/>
                <a:cs typeface="Arial" pitchFamily="34" charset="0"/>
              </a:rPr>
              <a:t>Avusturya-Macaristan İmparatorluğu; kendisine en büyük zararın Panslavizm’den geleceğini anlamıştı. Özellikle Sırbistan’ın kendisi için tehlikeli olduğunu görmüştü. Bu nedenle Sırbistan’ı ortadan kaldırarak, Doğu’ya doğru genişlemek ve Rus etkisini Balkanlar’dan uzaklaştırmak istiyordu.</a:t>
            </a:r>
          </a:p>
          <a:p>
            <a:pPr marL="0" lvl="0" indent="0" algn="just">
              <a:buNone/>
              <a:tabLst>
                <a:tab pos="354013" algn="l"/>
              </a:tabLst>
            </a:pPr>
            <a:r>
              <a:rPr lang="tr-TR" sz="2400" b="1" dirty="0" smtClean="0">
                <a:latin typeface="Arial" pitchFamily="34" charset="0"/>
                <a:cs typeface="Arial" pitchFamily="34" charset="0"/>
              </a:rPr>
              <a:t>	İtalya</a:t>
            </a:r>
            <a:r>
              <a:rPr lang="tr-TR" sz="2400" b="1" dirty="0">
                <a:latin typeface="Arial" pitchFamily="34" charset="0"/>
                <a:cs typeface="Arial" pitchFamily="34" charset="0"/>
              </a:rPr>
              <a:t>, Üçlü İttifak bloku içerisinde olmakla beraber, gizlice Fransa ile anlaşmıştı. Amacı, Avusturya’nın egemenliğinde kalmış olan İtalya </a:t>
            </a:r>
            <a:r>
              <a:rPr lang="tr-TR" sz="2400" b="1" dirty="0" smtClean="0">
                <a:latin typeface="Arial" pitchFamily="34" charset="0"/>
                <a:cs typeface="Arial" pitchFamily="34" charset="0"/>
              </a:rPr>
              <a:t>topraklarını </a:t>
            </a:r>
            <a:r>
              <a:rPr lang="tr-TR" sz="2400" b="1" dirty="0">
                <a:latin typeface="Arial" pitchFamily="34" charset="0"/>
                <a:cs typeface="Arial" pitchFamily="34" charset="0"/>
              </a:rPr>
              <a:t>kurtarmak, Akdeniz ve çevresinde yeni sömürgeler ele geçirmekti.</a:t>
            </a:r>
          </a:p>
          <a:p>
            <a:pPr marL="0" lvl="0" indent="0" algn="just">
              <a:buNone/>
              <a:tabLst>
                <a:tab pos="354013" algn="l"/>
              </a:tabLst>
            </a:pPr>
            <a:r>
              <a:rPr lang="tr-TR" sz="2400" b="1" dirty="0">
                <a:latin typeface="Arial" pitchFamily="34" charset="0"/>
                <a:cs typeface="Arial" pitchFamily="34" charset="0"/>
              </a:rPr>
              <a:t>	Görüldüğü gibi, büyük devletlerin hemen hepsi, bir savaşın çıkmasında kendi çıkar ve emelleri açısından yarar görmekteydi. </a:t>
            </a:r>
          </a:p>
        </p:txBody>
      </p:sp>
    </p:spTree>
    <p:extLst>
      <p:ext uri="{BB962C8B-B14F-4D97-AF65-F5344CB8AC3E}">
        <p14:creationId xmlns:p14="http://schemas.microsoft.com/office/powerpoint/2010/main" val="1824374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Osmanlı İmparatorluğu’nun Parçalanması</a:t>
            </a:r>
            <a:endParaRPr lang="tr-TR" altLang="tr-TR" sz="2400" b="1" dirty="0">
              <a:latin typeface="Arial" pitchFamily="34" charset="0"/>
              <a:cs typeface="Arial" pitchFamily="34" charset="0"/>
            </a:endParaRPr>
          </a:p>
        </p:txBody>
      </p:sp>
      <p:grpSp>
        <p:nvGrpSpPr>
          <p:cNvPr id="2" name="Grup 1"/>
          <p:cNvGrpSpPr/>
          <p:nvPr/>
        </p:nvGrpSpPr>
        <p:grpSpPr>
          <a:xfrm>
            <a:off x="504742" y="1093694"/>
            <a:ext cx="8058100" cy="5359642"/>
            <a:chOff x="114300" y="161925"/>
            <a:chExt cx="8915400" cy="6435725"/>
          </a:xfrm>
        </p:grpSpPr>
        <p:sp>
          <p:nvSpPr>
            <p:cNvPr id="15" name="Rectangle 2"/>
            <p:cNvSpPr>
              <a:spLocks noChangeArrowheads="1"/>
            </p:cNvSpPr>
            <p:nvPr/>
          </p:nvSpPr>
          <p:spPr bwMode="auto">
            <a:xfrm>
              <a:off x="114300" y="161925"/>
              <a:ext cx="8915400" cy="636270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sz="4400"/>
            </a:p>
            <a:p>
              <a:pPr algn="ctr"/>
              <a:endParaRPr lang="tr-TR" altLang="tr-TR" sz="4400"/>
            </a:p>
            <a:p>
              <a:pPr algn="ctr"/>
              <a:endParaRPr lang="tr-TR" altLang="tr-TR" sz="5400" b="1"/>
            </a:p>
          </p:txBody>
        </p:sp>
        <p:sp>
          <p:nvSpPr>
            <p:cNvPr id="16" name="AutoShape 4"/>
            <p:cNvSpPr>
              <a:spLocks noChangeArrowheads="1"/>
            </p:cNvSpPr>
            <p:nvPr/>
          </p:nvSpPr>
          <p:spPr bwMode="auto">
            <a:xfrm rot="5400000">
              <a:off x="4047803" y="-3285317"/>
              <a:ext cx="1079500" cy="8281988"/>
            </a:xfrm>
            <a:prstGeom prst="cube">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dirty="0">
                  <a:cs typeface="Times New Roman" pitchFamily="18" charset="0"/>
                </a:rPr>
                <a:t>OSMANLI DEVLETİ (1299-1922)</a:t>
              </a:r>
              <a:endParaRPr lang="tr-TR" altLang="tr-TR" sz="2800" b="1" dirty="0"/>
            </a:p>
          </p:txBody>
        </p:sp>
        <p:sp>
          <p:nvSpPr>
            <p:cNvPr id="17" name="AutoShape 7"/>
            <p:cNvSpPr>
              <a:spLocks noChangeArrowheads="1"/>
            </p:cNvSpPr>
            <p:nvPr/>
          </p:nvSpPr>
          <p:spPr bwMode="auto">
            <a:xfrm rot="5400000">
              <a:off x="2537619" y="-497681"/>
              <a:ext cx="974725" cy="5113337"/>
            </a:xfrm>
            <a:prstGeom prst="cube">
              <a:avLst>
                <a:gd name="adj" fmla="val 25000"/>
              </a:avLst>
            </a:prstGeom>
            <a:solidFill>
              <a:srgbClr val="AFFF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dirty="0">
                  <a:cs typeface="Times New Roman" pitchFamily="18" charset="0"/>
                </a:rPr>
                <a:t>KURULU</a:t>
              </a:r>
              <a:r>
                <a:rPr lang="tr-TR" altLang="tr-TR" sz="2800" b="1" dirty="0"/>
                <a:t>Ş</a:t>
              </a:r>
              <a:r>
                <a:rPr lang="tr-TR" altLang="tr-TR" sz="2800" b="1" dirty="0">
                  <a:cs typeface="Times New Roman" pitchFamily="18" charset="0"/>
                </a:rPr>
                <a:t> DÖNEMİ</a:t>
              </a:r>
            </a:p>
          </p:txBody>
        </p:sp>
        <p:sp>
          <p:nvSpPr>
            <p:cNvPr id="18" name="AutoShape 8"/>
            <p:cNvSpPr>
              <a:spLocks noChangeArrowheads="1"/>
            </p:cNvSpPr>
            <p:nvPr/>
          </p:nvSpPr>
          <p:spPr bwMode="auto">
            <a:xfrm rot="5400000">
              <a:off x="2537619" y="529432"/>
              <a:ext cx="974725" cy="5113337"/>
            </a:xfrm>
            <a:prstGeom prst="cube">
              <a:avLst>
                <a:gd name="adj" fmla="val 25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a:t>YÜKSELİŞ DÖNEMİ</a:t>
              </a:r>
            </a:p>
          </p:txBody>
        </p:sp>
        <p:sp>
          <p:nvSpPr>
            <p:cNvPr id="19" name="AutoShape 12"/>
            <p:cNvSpPr>
              <a:spLocks noChangeArrowheads="1"/>
            </p:cNvSpPr>
            <p:nvPr/>
          </p:nvSpPr>
          <p:spPr bwMode="auto">
            <a:xfrm rot="5400000">
              <a:off x="2537619" y="1537494"/>
              <a:ext cx="974725" cy="5113337"/>
            </a:xfrm>
            <a:prstGeom prst="cube">
              <a:avLst>
                <a:gd name="adj" fmla="val 25000"/>
              </a:avLst>
            </a:prstGeom>
            <a:solidFill>
              <a:srgbClr val="FFC9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a:cs typeface="Times New Roman" pitchFamily="18" charset="0"/>
                </a:rPr>
                <a:t>DURAKLAMA DÖNEMİ</a:t>
              </a:r>
              <a:endParaRPr lang="tr-TR" altLang="tr-TR" sz="2800" b="1"/>
            </a:p>
          </p:txBody>
        </p:sp>
        <p:sp>
          <p:nvSpPr>
            <p:cNvPr id="20" name="AutoShape 13"/>
            <p:cNvSpPr>
              <a:spLocks noChangeArrowheads="1"/>
            </p:cNvSpPr>
            <p:nvPr/>
          </p:nvSpPr>
          <p:spPr bwMode="auto">
            <a:xfrm rot="5400000">
              <a:off x="2537619" y="2545557"/>
              <a:ext cx="974725" cy="5113337"/>
            </a:xfrm>
            <a:prstGeom prst="cube">
              <a:avLst>
                <a:gd name="adj" fmla="val 2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a:t>GERİLEME DÖNEMİ</a:t>
              </a:r>
            </a:p>
          </p:txBody>
        </p:sp>
        <p:sp>
          <p:nvSpPr>
            <p:cNvPr id="21" name="AutoShape 14"/>
            <p:cNvSpPr>
              <a:spLocks noChangeArrowheads="1"/>
            </p:cNvSpPr>
            <p:nvPr/>
          </p:nvSpPr>
          <p:spPr bwMode="auto">
            <a:xfrm rot="5400000">
              <a:off x="2537619" y="3553619"/>
              <a:ext cx="974725" cy="5113337"/>
            </a:xfrm>
            <a:prstGeom prst="cube">
              <a:avLst>
                <a:gd name="adj" fmla="val 25000"/>
              </a:avLst>
            </a:prstGeom>
            <a:solidFill>
              <a:srgbClr val="FF717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dirty="0" smtClean="0">
                  <a:cs typeface="Times New Roman" pitchFamily="18" charset="0"/>
                </a:rPr>
                <a:t>DAĞILMA </a:t>
              </a:r>
              <a:r>
                <a:rPr lang="tr-TR" altLang="tr-TR" sz="2800" b="1" dirty="0">
                  <a:cs typeface="Times New Roman" pitchFamily="18" charset="0"/>
                </a:rPr>
                <a:t>DÖNEMİ</a:t>
              </a:r>
              <a:endParaRPr lang="tr-TR" altLang="tr-TR" sz="2800" b="1" dirty="0"/>
            </a:p>
          </p:txBody>
        </p:sp>
        <p:sp>
          <p:nvSpPr>
            <p:cNvPr id="22" name="AutoShape 16"/>
            <p:cNvSpPr>
              <a:spLocks noChangeArrowheads="1"/>
            </p:cNvSpPr>
            <p:nvPr/>
          </p:nvSpPr>
          <p:spPr bwMode="auto">
            <a:xfrm rot="5400000">
              <a:off x="6821487" y="690563"/>
              <a:ext cx="974725" cy="2736850"/>
            </a:xfrm>
            <a:prstGeom prst="cube">
              <a:avLst>
                <a:gd name="adj" fmla="val 25000"/>
              </a:avLst>
            </a:prstGeom>
            <a:solidFill>
              <a:srgbClr val="AFFF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a:t>1299-1453</a:t>
              </a:r>
            </a:p>
          </p:txBody>
        </p:sp>
        <p:sp>
          <p:nvSpPr>
            <p:cNvPr id="23" name="AutoShape 17"/>
            <p:cNvSpPr>
              <a:spLocks noChangeArrowheads="1"/>
            </p:cNvSpPr>
            <p:nvPr/>
          </p:nvSpPr>
          <p:spPr bwMode="auto">
            <a:xfrm rot="5400000">
              <a:off x="6821487" y="1717676"/>
              <a:ext cx="974725" cy="2736850"/>
            </a:xfrm>
            <a:prstGeom prst="cube">
              <a:avLst>
                <a:gd name="adj" fmla="val 25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dirty="0"/>
                <a:t>1453-1579</a:t>
              </a:r>
            </a:p>
          </p:txBody>
        </p:sp>
        <p:sp>
          <p:nvSpPr>
            <p:cNvPr id="24" name="AutoShape 18"/>
            <p:cNvSpPr>
              <a:spLocks noChangeArrowheads="1"/>
            </p:cNvSpPr>
            <p:nvPr/>
          </p:nvSpPr>
          <p:spPr bwMode="auto">
            <a:xfrm rot="5400000">
              <a:off x="6821487" y="2725738"/>
              <a:ext cx="974725" cy="2736850"/>
            </a:xfrm>
            <a:prstGeom prst="cube">
              <a:avLst>
                <a:gd name="adj" fmla="val 25000"/>
              </a:avLst>
            </a:prstGeom>
            <a:solidFill>
              <a:srgbClr val="FFC9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a:cs typeface="Times New Roman" pitchFamily="18" charset="0"/>
                </a:rPr>
                <a:t>1579-1699</a:t>
              </a:r>
              <a:endParaRPr lang="tr-TR" altLang="tr-TR" sz="2800" b="1"/>
            </a:p>
          </p:txBody>
        </p:sp>
        <p:sp>
          <p:nvSpPr>
            <p:cNvPr id="25" name="AutoShape 19"/>
            <p:cNvSpPr>
              <a:spLocks noChangeArrowheads="1"/>
            </p:cNvSpPr>
            <p:nvPr/>
          </p:nvSpPr>
          <p:spPr bwMode="auto">
            <a:xfrm rot="5400000">
              <a:off x="6821487" y="3733801"/>
              <a:ext cx="974725" cy="2736850"/>
            </a:xfrm>
            <a:prstGeom prst="cube">
              <a:avLst>
                <a:gd name="adj" fmla="val 2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a:t>1699-1792</a:t>
              </a:r>
            </a:p>
          </p:txBody>
        </p:sp>
        <p:sp>
          <p:nvSpPr>
            <p:cNvPr id="26" name="AutoShape 20"/>
            <p:cNvSpPr>
              <a:spLocks noChangeArrowheads="1"/>
            </p:cNvSpPr>
            <p:nvPr/>
          </p:nvSpPr>
          <p:spPr bwMode="auto">
            <a:xfrm rot="5400000">
              <a:off x="6821487" y="4741863"/>
              <a:ext cx="974725" cy="2736850"/>
            </a:xfrm>
            <a:prstGeom prst="cube">
              <a:avLst>
                <a:gd name="adj" fmla="val 25000"/>
              </a:avLst>
            </a:prstGeom>
            <a:solidFill>
              <a:srgbClr val="FF717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a:cs typeface="Times New Roman" pitchFamily="18" charset="0"/>
                </a:rPr>
                <a:t>1792-1922</a:t>
              </a:r>
              <a:endParaRPr lang="tr-TR" altLang="tr-TR" sz="2800" b="1"/>
            </a:p>
          </p:txBody>
        </p:sp>
      </p:grpSp>
    </p:spTree>
    <p:extLst>
      <p:ext uri="{BB962C8B-B14F-4D97-AF65-F5344CB8AC3E}">
        <p14:creationId xmlns:p14="http://schemas.microsoft.com/office/powerpoint/2010/main" val="859377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20</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9" name="AutoShape 2"/>
          <p:cNvSpPr>
            <a:spLocks noChangeArrowheads="1"/>
          </p:cNvSpPr>
          <p:nvPr/>
        </p:nvSpPr>
        <p:spPr bwMode="auto">
          <a:xfrm>
            <a:off x="250825" y="620688"/>
            <a:ext cx="8642349" cy="504056"/>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800" b="1" dirty="0" smtClean="0">
                <a:solidFill>
                  <a:srgbClr val="FFFF00"/>
                </a:solidFill>
              </a:rPr>
              <a:t>Savaşın </a:t>
            </a:r>
            <a:r>
              <a:rPr lang="tr-TR" sz="2800" b="1" dirty="0">
                <a:solidFill>
                  <a:srgbClr val="FFFF00"/>
                </a:solidFill>
              </a:rPr>
              <a:t>Nedenleri</a:t>
            </a:r>
            <a:endParaRPr lang="tr-TR" altLang="tr-TR" dirty="0"/>
          </a:p>
        </p:txBody>
      </p:sp>
      <p:sp>
        <p:nvSpPr>
          <p:cNvPr id="8" name="İçerik Yer Tutucusu 2"/>
          <p:cNvSpPr>
            <a:spLocks noGrp="1"/>
          </p:cNvSpPr>
          <p:nvPr>
            <p:ph idx="1"/>
          </p:nvPr>
        </p:nvSpPr>
        <p:spPr>
          <a:xfrm>
            <a:off x="467544" y="1268760"/>
            <a:ext cx="8352927" cy="5112568"/>
          </a:xfrm>
        </p:spPr>
        <p:txBody>
          <a:bodyPr>
            <a:noAutofit/>
          </a:bodyPr>
          <a:lstStyle/>
          <a:p>
            <a:pPr marL="0" indent="0" algn="just">
              <a:buNone/>
              <a:tabLst>
                <a:tab pos="354013" algn="l"/>
              </a:tabLst>
            </a:pPr>
            <a:r>
              <a:rPr lang="tr-TR" sz="2400" dirty="0" smtClean="0">
                <a:latin typeface="Arial" pitchFamily="34" charset="0"/>
                <a:cs typeface="Arial" pitchFamily="34" charset="0"/>
              </a:rPr>
              <a:t>	</a:t>
            </a:r>
            <a:endParaRPr lang="tr-TR" sz="2400" dirty="0">
              <a:latin typeface="Arial" pitchFamily="34" charset="0"/>
              <a:cs typeface="Arial" pitchFamily="34" charset="0"/>
            </a:endParaRPr>
          </a:p>
        </p:txBody>
      </p:sp>
      <p:sp>
        <p:nvSpPr>
          <p:cNvPr id="10" name="İçerik Yer Tutucusu 2"/>
          <p:cNvSpPr txBox="1">
            <a:spLocks/>
          </p:cNvSpPr>
          <p:nvPr/>
        </p:nvSpPr>
        <p:spPr>
          <a:xfrm>
            <a:off x="395536" y="3645024"/>
            <a:ext cx="8497638"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54013" algn="l"/>
              </a:tabLst>
            </a:pPr>
            <a:r>
              <a:rPr lang="tr-TR" sz="2400" dirty="0" smtClean="0">
                <a:latin typeface="Arial" pitchFamily="34" charset="0"/>
                <a:cs typeface="Arial" pitchFamily="34" charset="0"/>
              </a:rPr>
              <a:t>	</a:t>
            </a:r>
            <a:r>
              <a:rPr lang="tr-TR" sz="2400" b="1" dirty="0" smtClean="0">
                <a:latin typeface="Arial" pitchFamily="34" charset="0"/>
                <a:cs typeface="Arial" pitchFamily="34" charset="0"/>
              </a:rPr>
              <a:t>Avrupa’da </a:t>
            </a:r>
            <a:r>
              <a:rPr lang="tr-TR" sz="2400" b="1" dirty="0" smtClean="0">
                <a:solidFill>
                  <a:srgbClr val="FF0000"/>
                </a:solidFill>
                <a:latin typeface="Arial" pitchFamily="34" charset="0"/>
                <a:cs typeface="Arial" pitchFamily="34" charset="0"/>
              </a:rPr>
              <a:t>Üçlü İttifak </a:t>
            </a:r>
            <a:r>
              <a:rPr lang="tr-TR" sz="2400" b="1" dirty="0" smtClean="0">
                <a:latin typeface="Arial" pitchFamily="34" charset="0"/>
                <a:cs typeface="Arial" pitchFamily="34" charset="0"/>
              </a:rPr>
              <a:t>ve </a:t>
            </a:r>
            <a:r>
              <a:rPr lang="tr-TR" sz="2400" b="1" dirty="0" smtClean="0">
                <a:solidFill>
                  <a:srgbClr val="FF0000"/>
                </a:solidFill>
                <a:latin typeface="Arial" pitchFamily="34" charset="0"/>
                <a:cs typeface="Arial" pitchFamily="34" charset="0"/>
              </a:rPr>
              <a:t>Üçlü İtilaf </a:t>
            </a:r>
            <a:r>
              <a:rPr lang="tr-TR" sz="2400" b="1" dirty="0" smtClean="0">
                <a:latin typeface="Arial" pitchFamily="34" charset="0"/>
                <a:cs typeface="Arial" pitchFamily="34" charset="0"/>
              </a:rPr>
              <a:t>bloklarının kurulmasından, özellikle 20. yüzyılın başlarından itibaren, bloklar arasında birbirlerine karşı savaş hazırlıkları sürmekteydi. Fakat kurulan denge, savaşı önlüyordu. Ancak savaş hazırlıkları ilerledikçe, denge bozulmaya başlamıştı. Bu bakımdan küçük bir olay büyük savaşa neden olabilecekti. Bu olay da Saray-Bosna’da meydana geldi.</a:t>
            </a:r>
          </a:p>
          <a:p>
            <a:pPr marL="0" indent="0" algn="just">
              <a:buFont typeface="Arial" pitchFamily="34" charset="0"/>
              <a:buNone/>
              <a:tabLst>
                <a:tab pos="354013" algn="l"/>
              </a:tabLst>
            </a:pPr>
            <a:endParaRPr lang="tr-TR" sz="2400" dirty="0">
              <a:latin typeface="Arial" pitchFamily="34" charset="0"/>
              <a:cs typeface="Arial" pitchFamily="34" charset="0"/>
            </a:endParaRPr>
          </a:p>
        </p:txBody>
      </p:sp>
      <p:grpSp>
        <p:nvGrpSpPr>
          <p:cNvPr id="11" name="Grup 10"/>
          <p:cNvGrpSpPr>
            <a:grpSpLocks/>
          </p:cNvGrpSpPr>
          <p:nvPr/>
        </p:nvGrpSpPr>
        <p:grpSpPr bwMode="auto">
          <a:xfrm>
            <a:off x="2384326" y="1306478"/>
            <a:ext cx="4395787" cy="2260600"/>
            <a:chOff x="990600" y="1143000"/>
            <a:chExt cx="6400800" cy="3451225"/>
          </a:xfrm>
        </p:grpSpPr>
        <p:pic>
          <p:nvPicPr>
            <p:cNvPr id="13" name="Picture 44" descr="http://maps.unomaha.edu/peterson/funda/MapLinks/EuropeOverview/kiv2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6400800"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6"/>
            <p:cNvSpPr txBox="1">
              <a:spLocks noChangeArrowheads="1"/>
            </p:cNvSpPr>
            <p:nvPr/>
          </p:nvSpPr>
          <p:spPr bwMode="auto">
            <a:xfrm>
              <a:off x="1429215" y="1239499"/>
              <a:ext cx="691376" cy="348150"/>
            </a:xfrm>
            <a:prstGeom prst="rect">
              <a:avLst/>
            </a:prstGeom>
            <a:solidFill>
              <a:schemeClr val="accent5"/>
            </a:solidFill>
            <a:ln>
              <a:noFill/>
            </a:ln>
            <a:effec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spcBef>
                  <a:spcPct val="50000"/>
                </a:spcBef>
                <a:defRPr/>
              </a:pPr>
              <a:r>
                <a:rPr lang="tr-TR" sz="1100" b="1" smtClean="0"/>
                <a:t>İtilaf</a:t>
              </a:r>
            </a:p>
          </p:txBody>
        </p:sp>
        <p:sp>
          <p:nvSpPr>
            <p:cNvPr id="15" name="Text Box 46"/>
            <p:cNvSpPr txBox="1">
              <a:spLocks noChangeArrowheads="1"/>
            </p:cNvSpPr>
            <p:nvPr/>
          </p:nvSpPr>
          <p:spPr bwMode="auto">
            <a:xfrm>
              <a:off x="1429215" y="1553590"/>
              <a:ext cx="815898" cy="346257"/>
            </a:xfrm>
            <a:prstGeom prst="rect">
              <a:avLst/>
            </a:prstGeom>
            <a:solidFill>
              <a:schemeClr val="accent5"/>
            </a:solidFill>
            <a:ln>
              <a:noFill/>
            </a:ln>
            <a:effec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spcBef>
                  <a:spcPct val="50000"/>
                </a:spcBef>
                <a:defRPr/>
              </a:pPr>
              <a:r>
                <a:rPr lang="tr-TR" sz="1100" b="1" smtClean="0"/>
                <a:t>İttifak</a:t>
              </a:r>
            </a:p>
          </p:txBody>
        </p:sp>
        <p:sp>
          <p:nvSpPr>
            <p:cNvPr id="16" name="Text Box 46"/>
            <p:cNvSpPr txBox="1">
              <a:spLocks noChangeArrowheads="1"/>
            </p:cNvSpPr>
            <p:nvPr/>
          </p:nvSpPr>
          <p:spPr bwMode="auto">
            <a:xfrm>
              <a:off x="1429215" y="1854437"/>
              <a:ext cx="959005" cy="348150"/>
            </a:xfrm>
            <a:prstGeom prst="rect">
              <a:avLst/>
            </a:prstGeom>
            <a:solidFill>
              <a:schemeClr val="accent5"/>
            </a:solidFill>
            <a:ln>
              <a:noFill/>
            </a:ln>
            <a:effec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spcBef>
                  <a:spcPct val="50000"/>
                </a:spcBef>
                <a:defRPr/>
              </a:pPr>
              <a:r>
                <a:rPr lang="tr-TR" sz="1100" b="1" smtClean="0"/>
                <a:t>Tarafsız</a:t>
              </a:r>
            </a:p>
          </p:txBody>
        </p:sp>
      </p:grpSp>
    </p:spTree>
    <p:extLst>
      <p:ext uri="{BB962C8B-B14F-4D97-AF65-F5344CB8AC3E}">
        <p14:creationId xmlns:p14="http://schemas.microsoft.com/office/powerpoint/2010/main" val="1385466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21</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8" name="İçerik Yer Tutucusu 2"/>
          <p:cNvSpPr>
            <a:spLocks noGrp="1"/>
          </p:cNvSpPr>
          <p:nvPr>
            <p:ph idx="1"/>
          </p:nvPr>
        </p:nvSpPr>
        <p:spPr>
          <a:xfrm>
            <a:off x="467544" y="1268760"/>
            <a:ext cx="8352927" cy="5112568"/>
          </a:xfrm>
        </p:spPr>
        <p:txBody>
          <a:bodyPr>
            <a:noAutofit/>
          </a:bodyPr>
          <a:lstStyle/>
          <a:p>
            <a:pPr marL="0" indent="0" algn="just">
              <a:buNone/>
              <a:tabLst>
                <a:tab pos="354013" algn="l"/>
              </a:tabLst>
            </a:pPr>
            <a:r>
              <a:rPr lang="tr-TR" sz="2400" dirty="0" smtClean="0">
                <a:latin typeface="Arial" pitchFamily="34" charset="0"/>
                <a:cs typeface="Arial" pitchFamily="34" charset="0"/>
              </a:rPr>
              <a:t>	</a:t>
            </a:r>
            <a:endParaRPr lang="tr-TR" sz="2400" dirty="0">
              <a:latin typeface="Arial" pitchFamily="34" charset="0"/>
              <a:cs typeface="Arial" pitchFamily="34" charset="0"/>
            </a:endParaRPr>
          </a:p>
        </p:txBody>
      </p:sp>
      <p:grpSp>
        <p:nvGrpSpPr>
          <p:cNvPr id="18" name="Grup 17"/>
          <p:cNvGrpSpPr/>
          <p:nvPr/>
        </p:nvGrpSpPr>
        <p:grpSpPr>
          <a:xfrm>
            <a:off x="1224711" y="1231408"/>
            <a:ext cx="6731666" cy="5149920"/>
            <a:chOff x="926739" y="260350"/>
            <a:chExt cx="7226661" cy="5684838"/>
          </a:xfrm>
        </p:grpSpPr>
        <p:grpSp>
          <p:nvGrpSpPr>
            <p:cNvPr id="19" name="Grup 2"/>
            <p:cNvGrpSpPr>
              <a:grpSpLocks/>
            </p:cNvGrpSpPr>
            <p:nvPr/>
          </p:nvGrpSpPr>
          <p:grpSpPr bwMode="auto">
            <a:xfrm>
              <a:off x="926739" y="260350"/>
              <a:ext cx="3807186" cy="3473450"/>
              <a:chOff x="838200" y="764566"/>
              <a:chExt cx="3276600" cy="3393651"/>
            </a:xfrm>
          </p:grpSpPr>
          <p:pic>
            <p:nvPicPr>
              <p:cNvPr id="27" name="Picture 5" descr="Archduke Ferdinand &amp; His 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4566"/>
                <a:ext cx="3276600" cy="2574838"/>
              </a:xfrm>
              <a:prstGeom prst="rect">
                <a:avLst/>
              </a:prstGeom>
              <a:noFill/>
              <a:ln w="12700">
                <a:solidFill>
                  <a:srgbClr val="6644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 name="İçerik Yer Tutucusu 2"/>
              <p:cNvSpPr txBox="1">
                <a:spLocks/>
              </p:cNvSpPr>
              <p:nvPr/>
            </p:nvSpPr>
            <p:spPr bwMode="auto">
              <a:xfrm>
                <a:off x="960009" y="3320017"/>
                <a:ext cx="303682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361950" algn="l"/>
                  </a:tabLst>
                  <a:defRPr sz="2400">
                    <a:solidFill>
                      <a:schemeClr val="tx1"/>
                    </a:solidFill>
                    <a:latin typeface="Arial Narrow" pitchFamily="34" charset="0"/>
                  </a:defRPr>
                </a:lvl1pPr>
                <a:lvl2pPr marL="742950" indent="-285750" eaLnBrk="0" hangingPunct="0">
                  <a:tabLst>
                    <a:tab pos="361950" algn="l"/>
                  </a:tabLst>
                  <a:defRPr sz="2400">
                    <a:solidFill>
                      <a:schemeClr val="tx1"/>
                    </a:solidFill>
                    <a:latin typeface="Arial Narrow" pitchFamily="34" charset="0"/>
                  </a:defRPr>
                </a:lvl2pPr>
                <a:lvl3pPr marL="1143000" indent="-228600" eaLnBrk="0" hangingPunct="0">
                  <a:tabLst>
                    <a:tab pos="361950" algn="l"/>
                  </a:tabLst>
                  <a:defRPr sz="2400">
                    <a:solidFill>
                      <a:schemeClr val="tx1"/>
                    </a:solidFill>
                    <a:latin typeface="Arial Narrow" pitchFamily="34" charset="0"/>
                  </a:defRPr>
                </a:lvl3pPr>
                <a:lvl4pPr marL="1600200" indent="-228600" eaLnBrk="0" hangingPunct="0">
                  <a:tabLst>
                    <a:tab pos="361950" algn="l"/>
                  </a:tabLst>
                  <a:defRPr sz="2400">
                    <a:solidFill>
                      <a:schemeClr val="tx1"/>
                    </a:solidFill>
                    <a:latin typeface="Arial Narrow" pitchFamily="34" charset="0"/>
                  </a:defRPr>
                </a:lvl4pPr>
                <a:lvl5pPr marL="2057400" indent="-228600" eaLnBrk="0" hangingPunct="0">
                  <a:tabLst>
                    <a:tab pos="361950" algn="l"/>
                  </a:tabLst>
                  <a:defRPr sz="2400">
                    <a:solidFill>
                      <a:schemeClr val="tx1"/>
                    </a:solidFill>
                    <a:latin typeface="Arial Narrow" pitchFamily="34" charset="0"/>
                  </a:defRPr>
                </a:lvl5pPr>
                <a:lvl6pPr marL="2514600" indent="-228600" eaLnBrk="0" fontAlgn="base" hangingPunct="0">
                  <a:spcBef>
                    <a:spcPct val="0"/>
                  </a:spcBef>
                  <a:spcAft>
                    <a:spcPct val="0"/>
                  </a:spcAft>
                  <a:tabLst>
                    <a:tab pos="361950" algn="l"/>
                  </a:tabLst>
                  <a:defRPr sz="2400">
                    <a:solidFill>
                      <a:schemeClr val="tx1"/>
                    </a:solidFill>
                    <a:latin typeface="Arial Narrow" pitchFamily="34" charset="0"/>
                  </a:defRPr>
                </a:lvl6pPr>
                <a:lvl7pPr marL="2971800" indent="-228600" eaLnBrk="0" fontAlgn="base" hangingPunct="0">
                  <a:spcBef>
                    <a:spcPct val="0"/>
                  </a:spcBef>
                  <a:spcAft>
                    <a:spcPct val="0"/>
                  </a:spcAft>
                  <a:tabLst>
                    <a:tab pos="361950" algn="l"/>
                  </a:tabLst>
                  <a:defRPr sz="2400">
                    <a:solidFill>
                      <a:schemeClr val="tx1"/>
                    </a:solidFill>
                    <a:latin typeface="Arial Narrow" pitchFamily="34" charset="0"/>
                  </a:defRPr>
                </a:lvl7pPr>
                <a:lvl8pPr marL="3429000" indent="-228600" eaLnBrk="0" fontAlgn="base" hangingPunct="0">
                  <a:spcBef>
                    <a:spcPct val="0"/>
                  </a:spcBef>
                  <a:spcAft>
                    <a:spcPct val="0"/>
                  </a:spcAft>
                  <a:tabLst>
                    <a:tab pos="361950" algn="l"/>
                  </a:tabLst>
                  <a:defRPr sz="2400">
                    <a:solidFill>
                      <a:schemeClr val="tx1"/>
                    </a:solidFill>
                    <a:latin typeface="Arial Narrow" pitchFamily="34" charset="0"/>
                  </a:defRPr>
                </a:lvl8pPr>
                <a:lvl9pPr marL="3886200" indent="-228600" eaLnBrk="0" fontAlgn="base" hangingPunct="0">
                  <a:spcBef>
                    <a:spcPct val="0"/>
                  </a:spcBef>
                  <a:spcAft>
                    <a:spcPct val="0"/>
                  </a:spcAft>
                  <a:tabLst>
                    <a:tab pos="361950" algn="l"/>
                  </a:tabLst>
                  <a:defRPr sz="2400">
                    <a:solidFill>
                      <a:schemeClr val="tx1"/>
                    </a:solidFill>
                    <a:latin typeface="Arial Narrow" pitchFamily="34" charset="0"/>
                  </a:defRPr>
                </a:lvl9pPr>
              </a:lstStyle>
              <a:p>
                <a:pPr algn="ctr">
                  <a:spcBef>
                    <a:spcPct val="20000"/>
                  </a:spcBef>
                  <a:buClr>
                    <a:schemeClr val="tx2"/>
                  </a:buClr>
                  <a:buFont typeface="Times New Roman" pitchFamily="18" charset="0"/>
                  <a:buNone/>
                </a:pPr>
                <a:r>
                  <a:rPr lang="tr-TR" altLang="tr-TR" sz="1600" smtClean="0">
                    <a:latin typeface="Arial" pitchFamily="34" charset="0"/>
                    <a:cs typeface="Arial" pitchFamily="34" charset="0"/>
                  </a:rPr>
                  <a:t>Avusturya </a:t>
                </a:r>
                <a:r>
                  <a:rPr lang="tr-TR" altLang="tr-TR" sz="1600" dirty="0">
                    <a:latin typeface="Arial" pitchFamily="34" charset="0"/>
                    <a:cs typeface="Arial" pitchFamily="34" charset="0"/>
                  </a:rPr>
                  <a:t>V</a:t>
                </a:r>
                <a:r>
                  <a:rPr lang="tr-TR" altLang="tr-TR" sz="1600" smtClean="0">
                    <a:latin typeface="Arial" pitchFamily="34" charset="0"/>
                    <a:cs typeface="Arial" pitchFamily="34" charset="0"/>
                  </a:rPr>
                  <a:t>eliahdı </a:t>
                </a:r>
                <a:r>
                  <a:rPr lang="tr-TR" altLang="tr-TR" sz="1600" dirty="0" smtClean="0">
                    <a:latin typeface="Arial" pitchFamily="34" charset="0"/>
                    <a:cs typeface="Arial" pitchFamily="34" charset="0"/>
                  </a:rPr>
                  <a:t>Arşidük Franz </a:t>
                </a:r>
                <a:r>
                  <a:rPr lang="tr-TR" altLang="tr-TR" sz="1600" dirty="0" err="1">
                    <a:latin typeface="Arial" pitchFamily="34" charset="0"/>
                    <a:cs typeface="Arial" pitchFamily="34" charset="0"/>
                  </a:rPr>
                  <a:t>Ferdinand</a:t>
                </a:r>
                <a:r>
                  <a:rPr lang="tr-TR" altLang="tr-TR" sz="1600" dirty="0">
                    <a:latin typeface="Arial" pitchFamily="34" charset="0"/>
                    <a:cs typeface="Arial" pitchFamily="34" charset="0"/>
                  </a:rPr>
                  <a:t> ve Ailesi</a:t>
                </a:r>
              </a:p>
            </p:txBody>
          </p:sp>
        </p:grpSp>
        <p:grpSp>
          <p:nvGrpSpPr>
            <p:cNvPr id="20" name="Grup 19"/>
            <p:cNvGrpSpPr>
              <a:grpSpLocks/>
            </p:cNvGrpSpPr>
            <p:nvPr/>
          </p:nvGrpSpPr>
          <p:grpSpPr bwMode="auto">
            <a:xfrm>
              <a:off x="5638800" y="381000"/>
              <a:ext cx="2514600" cy="3140075"/>
              <a:chOff x="1371600" y="1219200"/>
              <a:chExt cx="3048000" cy="3657600"/>
            </a:xfrm>
          </p:grpSpPr>
          <p:pic>
            <p:nvPicPr>
              <p:cNvPr id="25" name="Picture 5" descr="Sarajevo Assassination-sketch"/>
              <p:cNvPicPr>
                <a:picLocks noChangeAspect="1" noChangeArrowheads="1"/>
              </p:cNvPicPr>
              <p:nvPr/>
            </p:nvPicPr>
            <p:blipFill>
              <a:blip r:embed="rId3" cstate="print">
                <a:lum contrast="6000"/>
                <a:extLst>
                  <a:ext uri="{28A0092B-C50C-407E-A947-70E740481C1C}">
                    <a14:useLocalDpi xmlns:a14="http://schemas.microsoft.com/office/drawing/2010/main" val="0"/>
                  </a:ext>
                </a:extLst>
              </a:blip>
              <a:srcRect/>
              <a:stretch>
                <a:fillRect/>
              </a:stretch>
            </p:blipFill>
            <p:spPr bwMode="auto">
              <a:xfrm>
                <a:off x="1638299" y="1219200"/>
                <a:ext cx="2514600" cy="2500332"/>
              </a:xfrm>
              <a:prstGeom prst="rect">
                <a:avLst/>
              </a:prstGeom>
              <a:noFill/>
              <a:ln w="12700">
                <a:solidFill>
                  <a:srgbClr val="6644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 name="İçerik Yer Tutucusu 2"/>
              <p:cNvSpPr txBox="1">
                <a:spLocks/>
              </p:cNvSpPr>
              <p:nvPr/>
            </p:nvSpPr>
            <p:spPr bwMode="auto">
              <a:xfrm>
                <a:off x="1371600" y="4114800"/>
                <a:ext cx="304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361950" algn="l"/>
                  </a:tabLst>
                  <a:defRPr sz="2400">
                    <a:solidFill>
                      <a:schemeClr val="tx1"/>
                    </a:solidFill>
                    <a:latin typeface="Arial Narrow" pitchFamily="34" charset="0"/>
                  </a:defRPr>
                </a:lvl1pPr>
                <a:lvl2pPr marL="742950" indent="-285750" eaLnBrk="0" hangingPunct="0">
                  <a:tabLst>
                    <a:tab pos="361950" algn="l"/>
                  </a:tabLst>
                  <a:defRPr sz="2400">
                    <a:solidFill>
                      <a:schemeClr val="tx1"/>
                    </a:solidFill>
                    <a:latin typeface="Arial Narrow" pitchFamily="34" charset="0"/>
                  </a:defRPr>
                </a:lvl2pPr>
                <a:lvl3pPr marL="1143000" indent="-228600" eaLnBrk="0" hangingPunct="0">
                  <a:tabLst>
                    <a:tab pos="361950" algn="l"/>
                  </a:tabLst>
                  <a:defRPr sz="2400">
                    <a:solidFill>
                      <a:schemeClr val="tx1"/>
                    </a:solidFill>
                    <a:latin typeface="Arial Narrow" pitchFamily="34" charset="0"/>
                  </a:defRPr>
                </a:lvl3pPr>
                <a:lvl4pPr marL="1600200" indent="-228600" eaLnBrk="0" hangingPunct="0">
                  <a:tabLst>
                    <a:tab pos="361950" algn="l"/>
                  </a:tabLst>
                  <a:defRPr sz="2400">
                    <a:solidFill>
                      <a:schemeClr val="tx1"/>
                    </a:solidFill>
                    <a:latin typeface="Arial Narrow" pitchFamily="34" charset="0"/>
                  </a:defRPr>
                </a:lvl4pPr>
                <a:lvl5pPr marL="2057400" indent="-228600" eaLnBrk="0" hangingPunct="0">
                  <a:tabLst>
                    <a:tab pos="361950" algn="l"/>
                  </a:tabLst>
                  <a:defRPr sz="2400">
                    <a:solidFill>
                      <a:schemeClr val="tx1"/>
                    </a:solidFill>
                    <a:latin typeface="Arial Narrow" pitchFamily="34" charset="0"/>
                  </a:defRPr>
                </a:lvl5pPr>
                <a:lvl6pPr marL="2514600" indent="-228600" eaLnBrk="0" fontAlgn="base" hangingPunct="0">
                  <a:spcBef>
                    <a:spcPct val="0"/>
                  </a:spcBef>
                  <a:spcAft>
                    <a:spcPct val="0"/>
                  </a:spcAft>
                  <a:tabLst>
                    <a:tab pos="361950" algn="l"/>
                  </a:tabLst>
                  <a:defRPr sz="2400">
                    <a:solidFill>
                      <a:schemeClr val="tx1"/>
                    </a:solidFill>
                    <a:latin typeface="Arial Narrow" pitchFamily="34" charset="0"/>
                  </a:defRPr>
                </a:lvl6pPr>
                <a:lvl7pPr marL="2971800" indent="-228600" eaLnBrk="0" fontAlgn="base" hangingPunct="0">
                  <a:spcBef>
                    <a:spcPct val="0"/>
                  </a:spcBef>
                  <a:spcAft>
                    <a:spcPct val="0"/>
                  </a:spcAft>
                  <a:tabLst>
                    <a:tab pos="361950" algn="l"/>
                  </a:tabLst>
                  <a:defRPr sz="2400">
                    <a:solidFill>
                      <a:schemeClr val="tx1"/>
                    </a:solidFill>
                    <a:latin typeface="Arial Narrow" pitchFamily="34" charset="0"/>
                  </a:defRPr>
                </a:lvl7pPr>
                <a:lvl8pPr marL="3429000" indent="-228600" eaLnBrk="0" fontAlgn="base" hangingPunct="0">
                  <a:spcBef>
                    <a:spcPct val="0"/>
                  </a:spcBef>
                  <a:spcAft>
                    <a:spcPct val="0"/>
                  </a:spcAft>
                  <a:tabLst>
                    <a:tab pos="361950" algn="l"/>
                  </a:tabLst>
                  <a:defRPr sz="2400">
                    <a:solidFill>
                      <a:schemeClr val="tx1"/>
                    </a:solidFill>
                    <a:latin typeface="Arial Narrow" pitchFamily="34" charset="0"/>
                  </a:defRPr>
                </a:lvl8pPr>
                <a:lvl9pPr marL="3886200" indent="-228600" eaLnBrk="0" fontAlgn="base" hangingPunct="0">
                  <a:spcBef>
                    <a:spcPct val="0"/>
                  </a:spcBef>
                  <a:spcAft>
                    <a:spcPct val="0"/>
                  </a:spcAft>
                  <a:tabLst>
                    <a:tab pos="361950" algn="l"/>
                  </a:tabLst>
                  <a:defRPr sz="2400">
                    <a:solidFill>
                      <a:schemeClr val="tx1"/>
                    </a:solidFill>
                    <a:latin typeface="Arial Narrow" pitchFamily="34" charset="0"/>
                  </a:defRPr>
                </a:lvl9pPr>
              </a:lstStyle>
              <a:p>
                <a:pPr algn="ctr">
                  <a:spcBef>
                    <a:spcPct val="20000"/>
                  </a:spcBef>
                  <a:buClr>
                    <a:schemeClr val="tx2"/>
                  </a:buClr>
                  <a:buFont typeface="Times New Roman" pitchFamily="18" charset="0"/>
                  <a:buNone/>
                </a:pPr>
                <a:r>
                  <a:rPr lang="tr-TR" altLang="tr-TR" sz="1600" dirty="0">
                    <a:latin typeface="Arial" pitchFamily="34" charset="0"/>
                    <a:cs typeface="Arial" pitchFamily="34" charset="0"/>
                  </a:rPr>
                  <a:t>SARAYBOSNA </a:t>
                </a:r>
              </a:p>
              <a:p>
                <a:pPr algn="ctr">
                  <a:spcBef>
                    <a:spcPct val="20000"/>
                  </a:spcBef>
                  <a:buClr>
                    <a:schemeClr val="tx2"/>
                  </a:buClr>
                  <a:buFont typeface="Times New Roman" pitchFamily="18" charset="0"/>
                  <a:buNone/>
                </a:pPr>
                <a:r>
                  <a:rPr lang="tr-TR" altLang="tr-TR" sz="1600" dirty="0">
                    <a:solidFill>
                      <a:srgbClr val="C00000"/>
                    </a:solidFill>
                    <a:latin typeface="Arial" pitchFamily="34" charset="0"/>
                    <a:cs typeface="Arial" pitchFamily="34" charset="0"/>
                  </a:rPr>
                  <a:t>28 Haziran 1914</a:t>
                </a:r>
              </a:p>
            </p:txBody>
          </p:sp>
        </p:grpSp>
        <p:pic>
          <p:nvPicPr>
            <p:cNvPr id="21" name="Picture 5" descr="Assassination-Princips Caught"/>
            <p:cNvPicPr>
              <a:picLocks noChangeAspect="1" noChangeArrowheads="1"/>
            </p:cNvPicPr>
            <p:nvPr/>
          </p:nvPicPr>
          <p:blipFill>
            <a:blip r:embed="rId4" cstate="print">
              <a:lum bright="6000" contrast="6000"/>
              <a:extLst>
                <a:ext uri="{28A0092B-C50C-407E-A947-70E740481C1C}">
                  <a14:useLocalDpi xmlns:a14="http://schemas.microsoft.com/office/drawing/2010/main" val="0"/>
                </a:ext>
              </a:extLst>
            </a:blip>
            <a:srcRect l="4384" t="4109" r="2443" b="10959"/>
            <a:stretch>
              <a:fillRect/>
            </a:stretch>
          </p:blipFill>
          <p:spPr bwMode="auto">
            <a:xfrm>
              <a:off x="1375831" y="3628416"/>
              <a:ext cx="2658007" cy="1916723"/>
            </a:xfrm>
            <a:prstGeom prst="rect">
              <a:avLst/>
            </a:prstGeom>
            <a:noFill/>
            <a:ln w="12700">
              <a:solidFill>
                <a:srgbClr val="6644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 name="Picture 7" descr="Gavrilo Princip"/>
            <p:cNvPicPr>
              <a:picLocks noChangeAspect="1"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5016499" y="4157151"/>
              <a:ext cx="2034466" cy="1788037"/>
            </a:xfrm>
            <a:prstGeom prst="rect">
              <a:avLst/>
            </a:prstGeom>
            <a:noFill/>
            <a:ln w="12700">
              <a:solidFill>
                <a:srgbClr val="6644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 name="İçerik Yer Tutucusu 2"/>
            <p:cNvSpPr txBox="1">
              <a:spLocks/>
            </p:cNvSpPr>
            <p:nvPr/>
          </p:nvSpPr>
          <p:spPr bwMode="auto">
            <a:xfrm>
              <a:off x="4905647" y="3790219"/>
              <a:ext cx="22987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tabLst>
                  <a:tab pos="361950" algn="l"/>
                </a:tabLst>
                <a:defRPr sz="2400">
                  <a:solidFill>
                    <a:schemeClr val="tx1"/>
                  </a:solidFill>
                  <a:latin typeface="Arial Narrow" pitchFamily="34" charset="0"/>
                </a:defRPr>
              </a:lvl1pPr>
              <a:lvl2pPr marL="742950" indent="-285750" eaLnBrk="0" hangingPunct="0">
                <a:tabLst>
                  <a:tab pos="361950" algn="l"/>
                </a:tabLst>
                <a:defRPr sz="2400">
                  <a:solidFill>
                    <a:schemeClr val="tx1"/>
                  </a:solidFill>
                  <a:latin typeface="Arial Narrow" pitchFamily="34" charset="0"/>
                </a:defRPr>
              </a:lvl2pPr>
              <a:lvl3pPr marL="1143000" indent="-228600" eaLnBrk="0" hangingPunct="0">
                <a:tabLst>
                  <a:tab pos="361950" algn="l"/>
                </a:tabLst>
                <a:defRPr sz="2400">
                  <a:solidFill>
                    <a:schemeClr val="tx1"/>
                  </a:solidFill>
                  <a:latin typeface="Arial Narrow" pitchFamily="34" charset="0"/>
                </a:defRPr>
              </a:lvl3pPr>
              <a:lvl4pPr marL="1600200" indent="-228600" eaLnBrk="0" hangingPunct="0">
                <a:tabLst>
                  <a:tab pos="361950" algn="l"/>
                </a:tabLst>
                <a:defRPr sz="2400">
                  <a:solidFill>
                    <a:schemeClr val="tx1"/>
                  </a:solidFill>
                  <a:latin typeface="Arial Narrow" pitchFamily="34" charset="0"/>
                </a:defRPr>
              </a:lvl4pPr>
              <a:lvl5pPr marL="2057400" indent="-228600" eaLnBrk="0" hangingPunct="0">
                <a:tabLst>
                  <a:tab pos="361950" algn="l"/>
                </a:tabLst>
                <a:defRPr sz="2400">
                  <a:solidFill>
                    <a:schemeClr val="tx1"/>
                  </a:solidFill>
                  <a:latin typeface="Arial Narrow" pitchFamily="34" charset="0"/>
                </a:defRPr>
              </a:lvl5pPr>
              <a:lvl6pPr marL="2514600" indent="-228600" eaLnBrk="0" fontAlgn="base" hangingPunct="0">
                <a:spcBef>
                  <a:spcPct val="0"/>
                </a:spcBef>
                <a:spcAft>
                  <a:spcPct val="0"/>
                </a:spcAft>
                <a:tabLst>
                  <a:tab pos="361950" algn="l"/>
                </a:tabLst>
                <a:defRPr sz="2400">
                  <a:solidFill>
                    <a:schemeClr val="tx1"/>
                  </a:solidFill>
                  <a:latin typeface="Arial Narrow" pitchFamily="34" charset="0"/>
                </a:defRPr>
              </a:lvl6pPr>
              <a:lvl7pPr marL="2971800" indent="-228600" eaLnBrk="0" fontAlgn="base" hangingPunct="0">
                <a:spcBef>
                  <a:spcPct val="0"/>
                </a:spcBef>
                <a:spcAft>
                  <a:spcPct val="0"/>
                </a:spcAft>
                <a:tabLst>
                  <a:tab pos="361950" algn="l"/>
                </a:tabLst>
                <a:defRPr sz="2400">
                  <a:solidFill>
                    <a:schemeClr val="tx1"/>
                  </a:solidFill>
                  <a:latin typeface="Arial Narrow" pitchFamily="34" charset="0"/>
                </a:defRPr>
              </a:lvl7pPr>
              <a:lvl8pPr marL="3429000" indent="-228600" eaLnBrk="0" fontAlgn="base" hangingPunct="0">
                <a:spcBef>
                  <a:spcPct val="0"/>
                </a:spcBef>
                <a:spcAft>
                  <a:spcPct val="0"/>
                </a:spcAft>
                <a:tabLst>
                  <a:tab pos="361950" algn="l"/>
                </a:tabLst>
                <a:defRPr sz="2400">
                  <a:solidFill>
                    <a:schemeClr val="tx1"/>
                  </a:solidFill>
                  <a:latin typeface="Arial Narrow" pitchFamily="34" charset="0"/>
                </a:defRPr>
              </a:lvl8pPr>
              <a:lvl9pPr marL="3886200" indent="-228600" eaLnBrk="0" fontAlgn="base" hangingPunct="0">
                <a:spcBef>
                  <a:spcPct val="0"/>
                </a:spcBef>
                <a:spcAft>
                  <a:spcPct val="0"/>
                </a:spcAft>
                <a:tabLst>
                  <a:tab pos="361950" algn="l"/>
                </a:tabLst>
                <a:defRPr sz="2400">
                  <a:solidFill>
                    <a:schemeClr val="tx1"/>
                  </a:solidFill>
                  <a:latin typeface="Arial Narrow" pitchFamily="34" charset="0"/>
                </a:defRPr>
              </a:lvl9pPr>
            </a:lstStyle>
            <a:p>
              <a:pPr algn="ctr">
                <a:spcBef>
                  <a:spcPct val="20000"/>
                </a:spcBef>
                <a:buClr>
                  <a:schemeClr val="tx2"/>
                </a:buClr>
                <a:buFont typeface="Times New Roman" pitchFamily="18" charset="0"/>
                <a:buNone/>
              </a:pPr>
              <a:r>
                <a:rPr lang="tr-TR" altLang="tr-TR" sz="1600" dirty="0" err="1">
                  <a:latin typeface="Arial" pitchFamily="34" charset="0"/>
                  <a:cs typeface="Arial" pitchFamily="34" charset="0"/>
                </a:rPr>
                <a:t>Gavrilo</a:t>
              </a:r>
              <a:r>
                <a:rPr lang="tr-TR" altLang="tr-TR" sz="1600" dirty="0">
                  <a:latin typeface="Arial" pitchFamily="34" charset="0"/>
                  <a:cs typeface="Arial" pitchFamily="34" charset="0"/>
                </a:rPr>
                <a:t> </a:t>
              </a:r>
              <a:r>
                <a:rPr lang="tr-TR" altLang="tr-TR" sz="1600" dirty="0" err="1">
                  <a:latin typeface="Arial" pitchFamily="34" charset="0"/>
                  <a:cs typeface="Arial" pitchFamily="34" charset="0"/>
                </a:rPr>
                <a:t>Princip</a:t>
              </a:r>
              <a:endParaRPr lang="tr-TR" altLang="tr-TR" sz="1600" dirty="0">
                <a:latin typeface="Arial" pitchFamily="34" charset="0"/>
                <a:cs typeface="Arial" pitchFamily="34" charset="0"/>
              </a:endParaRPr>
            </a:p>
          </p:txBody>
        </p:sp>
        <p:sp>
          <p:nvSpPr>
            <p:cNvPr id="24" name="Line 10"/>
            <p:cNvSpPr>
              <a:spLocks noChangeShapeType="1"/>
            </p:cNvSpPr>
            <p:nvPr/>
          </p:nvSpPr>
          <p:spPr bwMode="auto">
            <a:xfrm flipH="1" flipV="1">
              <a:off x="3792538" y="4525963"/>
              <a:ext cx="1528762" cy="1019175"/>
            </a:xfrm>
            <a:prstGeom prst="line">
              <a:avLst/>
            </a:prstGeom>
            <a:noFill/>
            <a:ln w="38100" cap="sq">
              <a:solidFill>
                <a:srgbClr val="E61F0A"/>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
        <p:nvSpPr>
          <p:cNvPr id="29" name="Dikdörtgen 28"/>
          <p:cNvSpPr/>
          <p:nvPr/>
        </p:nvSpPr>
        <p:spPr>
          <a:xfrm>
            <a:off x="467544" y="663079"/>
            <a:ext cx="8053466" cy="461665"/>
          </a:xfrm>
          <a:prstGeom prst="rect">
            <a:avLst/>
          </a:prstGeom>
        </p:spPr>
        <p:txBody>
          <a:bodyPr wrap="square">
            <a:spAutoFit/>
          </a:bodyPr>
          <a:lstStyle/>
          <a:p>
            <a:pPr>
              <a:tabLst>
                <a:tab pos="354013" algn="l"/>
              </a:tabLst>
            </a:pPr>
            <a:r>
              <a:rPr lang="tr-TR" sz="2400" b="1" dirty="0" smtClean="0">
                <a:solidFill>
                  <a:srgbClr val="FF0000"/>
                </a:solidFill>
                <a:latin typeface="+mj-lt"/>
                <a:cs typeface="Arial" pitchFamily="34" charset="0"/>
              </a:rPr>
              <a:t>Avrupa’da </a:t>
            </a:r>
            <a:r>
              <a:rPr lang="tr-TR" sz="2400" b="1" dirty="0">
                <a:solidFill>
                  <a:srgbClr val="FF0000"/>
                </a:solidFill>
                <a:latin typeface="+mj-lt"/>
                <a:cs typeface="Arial" pitchFamily="34" charset="0"/>
              </a:rPr>
              <a:t>Savaşın Başlaması ve Yayılması:</a:t>
            </a:r>
          </a:p>
        </p:txBody>
      </p:sp>
    </p:spTree>
    <p:extLst>
      <p:ext uri="{BB962C8B-B14F-4D97-AF65-F5344CB8AC3E}">
        <p14:creationId xmlns:p14="http://schemas.microsoft.com/office/powerpoint/2010/main" val="661264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22</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8" name="İçerik Yer Tutucusu 2"/>
          <p:cNvSpPr>
            <a:spLocks noGrp="1"/>
          </p:cNvSpPr>
          <p:nvPr>
            <p:ph idx="1"/>
          </p:nvPr>
        </p:nvSpPr>
        <p:spPr>
          <a:xfrm>
            <a:off x="467544" y="1268760"/>
            <a:ext cx="8352927" cy="5112568"/>
          </a:xfrm>
        </p:spPr>
        <p:txBody>
          <a:bodyPr>
            <a:noAutofit/>
          </a:bodyPr>
          <a:lstStyle/>
          <a:p>
            <a:pPr marL="0" indent="0" algn="just">
              <a:buNone/>
              <a:tabLst>
                <a:tab pos="354013" algn="l"/>
              </a:tabLst>
            </a:pPr>
            <a:r>
              <a:rPr lang="tr-TR" sz="2400" dirty="0" smtClean="0">
                <a:latin typeface="Arial" pitchFamily="34" charset="0"/>
                <a:cs typeface="Arial" pitchFamily="34" charset="0"/>
              </a:rPr>
              <a:t>	</a:t>
            </a:r>
            <a:endParaRPr lang="tr-TR" sz="2400" dirty="0">
              <a:latin typeface="Arial" pitchFamily="34" charset="0"/>
              <a:cs typeface="Arial" pitchFamily="34" charset="0"/>
            </a:endParaRPr>
          </a:p>
        </p:txBody>
      </p:sp>
      <p:sp>
        <p:nvSpPr>
          <p:cNvPr id="29" name="Dikdörtgen 28"/>
          <p:cNvSpPr/>
          <p:nvPr/>
        </p:nvSpPr>
        <p:spPr>
          <a:xfrm>
            <a:off x="467544" y="663079"/>
            <a:ext cx="8053466" cy="492443"/>
          </a:xfrm>
          <a:prstGeom prst="rect">
            <a:avLst/>
          </a:prstGeom>
        </p:spPr>
        <p:txBody>
          <a:bodyPr wrap="square">
            <a:spAutoFit/>
          </a:bodyPr>
          <a:lstStyle/>
          <a:p>
            <a:pPr>
              <a:tabLst>
                <a:tab pos="354013" algn="l"/>
              </a:tabLst>
            </a:pPr>
            <a:r>
              <a:rPr lang="tr-TR" sz="2600" b="1" dirty="0" smtClean="0">
                <a:solidFill>
                  <a:srgbClr val="FF0000"/>
                </a:solidFill>
                <a:latin typeface="Arial" panose="020B0604020202020204" pitchFamily="34" charset="0"/>
                <a:cs typeface="Arial" panose="020B0604020202020204" pitchFamily="34" charset="0"/>
              </a:rPr>
              <a:t>Avrupa’da </a:t>
            </a:r>
            <a:r>
              <a:rPr lang="tr-TR" sz="2600" b="1" dirty="0">
                <a:solidFill>
                  <a:srgbClr val="FF0000"/>
                </a:solidFill>
                <a:latin typeface="Arial" panose="020B0604020202020204" pitchFamily="34" charset="0"/>
                <a:cs typeface="Arial" panose="020B0604020202020204" pitchFamily="34" charset="0"/>
              </a:rPr>
              <a:t>Savaşın Başlaması ve Yayılması:</a:t>
            </a:r>
          </a:p>
        </p:txBody>
      </p:sp>
      <p:sp>
        <p:nvSpPr>
          <p:cNvPr id="30" name="İçerik Yer Tutucusu 2"/>
          <p:cNvSpPr txBox="1">
            <a:spLocks/>
          </p:cNvSpPr>
          <p:nvPr/>
        </p:nvSpPr>
        <p:spPr>
          <a:xfrm>
            <a:off x="428596" y="1196752"/>
            <a:ext cx="8358246"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65125" algn="l"/>
              </a:tabLst>
            </a:pPr>
            <a:r>
              <a:rPr lang="tr-TR" sz="2400" dirty="0">
                <a:latin typeface="Arial" pitchFamily="34" charset="0"/>
                <a:cs typeface="Arial" pitchFamily="34" charset="0"/>
              </a:rPr>
              <a:t>	</a:t>
            </a:r>
            <a:r>
              <a:rPr lang="tr-TR" sz="2600" b="1" dirty="0" smtClean="0">
                <a:latin typeface="Arial" pitchFamily="34" charset="0"/>
                <a:cs typeface="Arial" pitchFamily="34" charset="0"/>
              </a:rPr>
              <a:t>Avusturya-Macaristan İmparatorluğu, bu olayı fırsat saydı. Önce Almanya’nın desteğini sağlamak istedi. Viyana Hükümeti, </a:t>
            </a:r>
            <a:r>
              <a:rPr lang="tr-TR" sz="2600" b="1" dirty="0" smtClean="0">
                <a:solidFill>
                  <a:srgbClr val="FF0000"/>
                </a:solidFill>
                <a:latin typeface="Arial" pitchFamily="34" charset="0"/>
                <a:cs typeface="Arial" pitchFamily="34" charset="0"/>
              </a:rPr>
              <a:t>28 Temmuz 1914’te, </a:t>
            </a:r>
            <a:r>
              <a:rPr lang="tr-TR" sz="2600" b="1" dirty="0" smtClean="0">
                <a:latin typeface="Arial" pitchFamily="34" charset="0"/>
                <a:cs typeface="Arial" pitchFamily="34" charset="0"/>
              </a:rPr>
              <a:t>Sırbistan’a savaş ilan etti ve Belgrad’a saldırı düzenledi. Avusturya-Sırp çatışması, sonunda bir Avusturya, Alman-Rus çatışması halini aldı.</a:t>
            </a:r>
          </a:p>
          <a:p>
            <a:pPr marL="0" indent="0" algn="just">
              <a:buFont typeface="Arial" pitchFamily="34" charset="0"/>
              <a:buNone/>
              <a:tabLst>
                <a:tab pos="365125" algn="l"/>
              </a:tabLst>
            </a:pPr>
            <a:endParaRPr lang="tr-TR" sz="2600" b="1" dirty="0" smtClean="0">
              <a:latin typeface="Arial" pitchFamily="34" charset="0"/>
              <a:cs typeface="Arial" pitchFamily="34" charset="0"/>
            </a:endParaRPr>
          </a:p>
          <a:p>
            <a:pPr marL="0" indent="0" algn="just">
              <a:buNone/>
              <a:tabLst>
                <a:tab pos="354013" algn="l"/>
              </a:tabLst>
            </a:pPr>
            <a:r>
              <a:rPr lang="tr-TR" sz="2600" b="1" dirty="0" smtClean="0">
                <a:latin typeface="Arial" pitchFamily="34" charset="0"/>
                <a:cs typeface="Arial" pitchFamily="34" charset="0"/>
              </a:rPr>
              <a:t>	Almanya, </a:t>
            </a:r>
            <a:r>
              <a:rPr lang="tr-TR" sz="2600" b="1" dirty="0" smtClean="0">
                <a:solidFill>
                  <a:srgbClr val="FF0000"/>
                </a:solidFill>
                <a:latin typeface="Arial" pitchFamily="34" charset="0"/>
                <a:cs typeface="Arial" pitchFamily="34" charset="0"/>
              </a:rPr>
              <a:t>1 Ağus­tos 1914’te</a:t>
            </a:r>
            <a:r>
              <a:rPr lang="tr-TR" sz="2600" b="1" dirty="0" smtClean="0">
                <a:latin typeface="Arial" pitchFamily="34" charset="0"/>
                <a:cs typeface="Arial" pitchFamily="34" charset="0"/>
              </a:rPr>
              <a:t> Rusya’ya savaş ilan etti. Fransa </a:t>
            </a:r>
            <a:r>
              <a:rPr lang="tr-TR" sz="2600" b="1" dirty="0" smtClean="0">
                <a:solidFill>
                  <a:srgbClr val="FF0000"/>
                </a:solidFill>
                <a:latin typeface="Arial" pitchFamily="34" charset="0"/>
                <a:cs typeface="Arial" pitchFamily="34" charset="0"/>
              </a:rPr>
              <a:t>3 Ağustos</a:t>
            </a:r>
            <a:r>
              <a:rPr lang="tr-TR" sz="2600" b="1" dirty="0" smtClean="0">
                <a:latin typeface="Arial" pitchFamily="34" charset="0"/>
                <a:cs typeface="Arial" pitchFamily="34" charset="0"/>
              </a:rPr>
              <a:t> ve İngiltere </a:t>
            </a:r>
            <a:r>
              <a:rPr lang="tr-TR" sz="2600" b="1" dirty="0" smtClean="0">
                <a:solidFill>
                  <a:srgbClr val="FF0000"/>
                </a:solidFill>
                <a:latin typeface="Arial" pitchFamily="34" charset="0"/>
                <a:cs typeface="Arial" pitchFamily="34" charset="0"/>
              </a:rPr>
              <a:t>4 </a:t>
            </a:r>
            <a:r>
              <a:rPr lang="tr-TR" sz="2600" b="1" dirty="0" err="1" smtClean="0">
                <a:solidFill>
                  <a:srgbClr val="FF0000"/>
                </a:solidFill>
                <a:latin typeface="Arial" pitchFamily="34" charset="0"/>
                <a:cs typeface="Arial" pitchFamily="34" charset="0"/>
              </a:rPr>
              <a:t>Ağustos</a:t>
            </a:r>
            <a:r>
              <a:rPr lang="tr-TR" sz="2600" b="1" dirty="0" err="1" smtClean="0">
                <a:latin typeface="Arial" pitchFamily="34" charset="0"/>
                <a:cs typeface="Arial" pitchFamily="34" charset="0"/>
              </a:rPr>
              <a:t>’da</a:t>
            </a:r>
            <a:r>
              <a:rPr lang="tr-TR" sz="2600" b="1" dirty="0" smtClean="0">
                <a:latin typeface="Arial" pitchFamily="34" charset="0"/>
                <a:cs typeface="Arial" pitchFamily="34" charset="0"/>
              </a:rPr>
              <a:t> bağlaşıkları Rusya’nın tarafında savaşa girdiler. Bu ise, gerçek anlamda Birinci Dünya Savaşı’nın başlamasına neden oldu.</a:t>
            </a:r>
            <a:endParaRPr lang="tr-TR" sz="2600" b="1" dirty="0">
              <a:latin typeface="Arial" pitchFamily="34" charset="0"/>
              <a:cs typeface="Arial" pitchFamily="34" charset="0"/>
            </a:endParaRPr>
          </a:p>
        </p:txBody>
      </p:sp>
    </p:spTree>
    <p:extLst>
      <p:ext uri="{BB962C8B-B14F-4D97-AF65-F5344CB8AC3E}">
        <p14:creationId xmlns:p14="http://schemas.microsoft.com/office/powerpoint/2010/main" val="232552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23</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98598"/>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latin typeface="Arial" pitchFamily="34" charset="0"/>
              <a:cs typeface="Arial" pitchFamily="34" charset="0"/>
            </a:endParaRPr>
          </a:p>
        </p:txBody>
      </p:sp>
      <p:sp>
        <p:nvSpPr>
          <p:cNvPr id="8" name="İçerik Yer Tutucusu 2"/>
          <p:cNvSpPr>
            <a:spLocks noGrp="1"/>
          </p:cNvSpPr>
          <p:nvPr>
            <p:ph idx="1"/>
          </p:nvPr>
        </p:nvSpPr>
        <p:spPr>
          <a:xfrm>
            <a:off x="467544" y="1268760"/>
            <a:ext cx="8352927" cy="5112568"/>
          </a:xfrm>
        </p:spPr>
        <p:txBody>
          <a:bodyPr>
            <a:noAutofit/>
          </a:bodyPr>
          <a:lstStyle/>
          <a:p>
            <a:pPr marL="0" indent="0" algn="just">
              <a:buNone/>
              <a:tabLst>
                <a:tab pos="354013" algn="l"/>
              </a:tabLst>
            </a:pPr>
            <a:r>
              <a:rPr lang="tr-TR" sz="2400" dirty="0" smtClean="0">
                <a:latin typeface="Arial" pitchFamily="34" charset="0"/>
                <a:cs typeface="Arial" pitchFamily="34" charset="0"/>
              </a:rPr>
              <a:t>	</a:t>
            </a:r>
            <a:endParaRPr lang="tr-TR" sz="2400" dirty="0">
              <a:latin typeface="Arial" pitchFamily="34" charset="0"/>
              <a:cs typeface="Arial" pitchFamily="34" charset="0"/>
            </a:endParaRPr>
          </a:p>
        </p:txBody>
      </p:sp>
      <p:sp>
        <p:nvSpPr>
          <p:cNvPr id="30" name="İçerik Yer Tutucusu 2"/>
          <p:cNvSpPr txBox="1">
            <a:spLocks/>
          </p:cNvSpPr>
          <p:nvPr/>
        </p:nvSpPr>
        <p:spPr>
          <a:xfrm>
            <a:off x="539552" y="1196752"/>
            <a:ext cx="8064896"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65125" algn="l"/>
              </a:tabLst>
            </a:pPr>
            <a:r>
              <a:rPr lang="tr-TR" sz="2400" dirty="0">
                <a:latin typeface="Arial" pitchFamily="34" charset="0"/>
                <a:cs typeface="Arial" pitchFamily="34" charset="0"/>
              </a:rPr>
              <a:t>	</a:t>
            </a:r>
          </a:p>
        </p:txBody>
      </p:sp>
      <p:grpSp>
        <p:nvGrpSpPr>
          <p:cNvPr id="2" name="Group 1"/>
          <p:cNvGrpSpPr/>
          <p:nvPr/>
        </p:nvGrpSpPr>
        <p:grpSpPr>
          <a:xfrm>
            <a:off x="755576" y="764704"/>
            <a:ext cx="7704856" cy="5256584"/>
            <a:chOff x="755576" y="764704"/>
            <a:chExt cx="7704856" cy="5256584"/>
          </a:xfrm>
        </p:grpSpPr>
        <p:sp>
          <p:nvSpPr>
            <p:cNvPr id="10" name="AutoShape 2"/>
            <p:cNvSpPr>
              <a:spLocks noChangeArrowheads="1"/>
            </p:cNvSpPr>
            <p:nvPr/>
          </p:nvSpPr>
          <p:spPr bwMode="auto">
            <a:xfrm>
              <a:off x="1204228" y="764704"/>
              <a:ext cx="6864381" cy="1023308"/>
            </a:xfrm>
            <a:prstGeom prst="ellipseRibbon2">
              <a:avLst>
                <a:gd name="adj1" fmla="val 22644"/>
                <a:gd name="adj2" fmla="val 66870"/>
                <a:gd name="adj3" fmla="val 125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b="1">
                  <a:solidFill>
                    <a:srgbClr val="C00000"/>
                  </a:solidFill>
                  <a:latin typeface="Arial" pitchFamily="34" charset="0"/>
                  <a:cs typeface="Arial" pitchFamily="34" charset="0"/>
                </a:rPr>
                <a:t>I.DÜNYA SAVAŞI</a:t>
              </a:r>
            </a:p>
            <a:p>
              <a:pPr algn="ctr"/>
              <a:r>
                <a:rPr lang="tr-TR" altLang="tr-TR" sz="1600" b="1">
                  <a:solidFill>
                    <a:srgbClr val="C00000"/>
                  </a:solidFill>
                  <a:latin typeface="Arial" pitchFamily="34" charset="0"/>
                  <a:cs typeface="Arial" pitchFamily="34" charset="0"/>
                </a:rPr>
                <a:t>(1914-1918)</a:t>
              </a:r>
            </a:p>
          </p:txBody>
        </p:sp>
        <p:sp>
          <p:nvSpPr>
            <p:cNvPr id="11" name="AutoShape 3"/>
            <p:cNvSpPr>
              <a:spLocks noChangeArrowheads="1"/>
            </p:cNvSpPr>
            <p:nvPr/>
          </p:nvSpPr>
          <p:spPr bwMode="auto">
            <a:xfrm>
              <a:off x="755576" y="1746414"/>
              <a:ext cx="2941663" cy="949818"/>
            </a:xfrm>
            <a:prstGeom prst="horizontalScroll">
              <a:avLst>
                <a:gd name="adj" fmla="val 12500"/>
              </a:avLst>
            </a:prstGeom>
            <a:solidFill>
              <a:srgbClr val="ABFFE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İTTİFAK </a:t>
              </a:r>
            </a:p>
            <a:p>
              <a:pPr algn="ctr"/>
              <a:r>
                <a:rPr lang="tr-TR" altLang="tr-TR" sz="1600">
                  <a:solidFill>
                    <a:srgbClr val="000000"/>
                  </a:solidFill>
                  <a:latin typeface="Arial" pitchFamily="34" charset="0"/>
                  <a:cs typeface="Arial" pitchFamily="34" charset="0"/>
                </a:rPr>
                <a:t>DEVLETLERİ</a:t>
              </a:r>
            </a:p>
          </p:txBody>
        </p:sp>
        <p:sp>
          <p:nvSpPr>
            <p:cNvPr id="13" name="AutoShape 4"/>
            <p:cNvSpPr>
              <a:spLocks noChangeArrowheads="1"/>
            </p:cNvSpPr>
            <p:nvPr/>
          </p:nvSpPr>
          <p:spPr bwMode="auto">
            <a:xfrm>
              <a:off x="5143396" y="1746414"/>
              <a:ext cx="2928204" cy="949818"/>
            </a:xfrm>
            <a:prstGeom prst="horizontalScroll">
              <a:avLst>
                <a:gd name="adj" fmla="val 12500"/>
              </a:avLst>
            </a:prstGeom>
            <a:solidFill>
              <a:srgbClr val="BDE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İTİLAF </a:t>
              </a:r>
            </a:p>
            <a:p>
              <a:pPr algn="ctr"/>
              <a:r>
                <a:rPr lang="tr-TR" altLang="tr-TR" sz="1600">
                  <a:solidFill>
                    <a:srgbClr val="000000"/>
                  </a:solidFill>
                  <a:latin typeface="Arial" pitchFamily="34" charset="0"/>
                  <a:cs typeface="Arial" pitchFamily="34" charset="0"/>
                </a:rPr>
                <a:t>DEVLETLERİ</a:t>
              </a:r>
            </a:p>
          </p:txBody>
        </p:sp>
        <p:sp>
          <p:nvSpPr>
            <p:cNvPr id="14" name="Oval 5"/>
            <p:cNvSpPr>
              <a:spLocks noChangeArrowheads="1"/>
            </p:cNvSpPr>
            <p:nvPr/>
          </p:nvSpPr>
          <p:spPr bwMode="auto">
            <a:xfrm>
              <a:off x="1258067" y="2922247"/>
              <a:ext cx="1733293" cy="528293"/>
            </a:xfrm>
            <a:prstGeom prst="ellipse">
              <a:avLst/>
            </a:prstGeom>
            <a:solidFill>
              <a:srgbClr val="00B0F0">
                <a:alpha val="49019"/>
              </a:srgbClr>
            </a:solidFill>
            <a:ln w="9525">
              <a:solidFill>
                <a:schemeClr val="tx1"/>
              </a:solidFill>
              <a:round/>
              <a:headEnd/>
              <a:tailEnd/>
            </a:ln>
          </p:spPr>
          <p:txBody>
            <a:bodyPr wrap="none" anchor="ctr"/>
            <a:lstStyle/>
            <a:p>
              <a:pPr algn="ctr"/>
              <a:r>
                <a:rPr lang="tr-TR" altLang="tr-TR" sz="1600" dirty="0" smtClean="0">
                  <a:solidFill>
                    <a:srgbClr val="000000"/>
                  </a:solidFill>
                  <a:latin typeface="Arial" pitchFamily="34" charset="0"/>
                  <a:cs typeface="Arial" pitchFamily="34" charset="0"/>
                </a:rPr>
                <a:t>ALMANYA</a:t>
              </a:r>
              <a:endParaRPr lang="tr-TR" altLang="tr-TR" sz="1600" dirty="0">
                <a:solidFill>
                  <a:srgbClr val="000000"/>
                </a:solidFill>
                <a:latin typeface="Arial" pitchFamily="34" charset="0"/>
                <a:cs typeface="Arial" pitchFamily="34" charset="0"/>
              </a:endParaRPr>
            </a:p>
          </p:txBody>
        </p:sp>
        <p:sp>
          <p:nvSpPr>
            <p:cNvPr id="15" name="Oval 7"/>
            <p:cNvSpPr>
              <a:spLocks noChangeArrowheads="1"/>
            </p:cNvSpPr>
            <p:nvPr/>
          </p:nvSpPr>
          <p:spPr bwMode="auto">
            <a:xfrm>
              <a:off x="1319382" y="4288043"/>
              <a:ext cx="1733294" cy="615649"/>
            </a:xfrm>
            <a:prstGeom prst="ellipse">
              <a:avLst/>
            </a:prstGeom>
            <a:solidFill>
              <a:srgbClr val="FF0000">
                <a:alpha val="50195"/>
              </a:srgbClr>
            </a:solidFill>
            <a:ln w="9525">
              <a:solidFill>
                <a:schemeClr val="tx1"/>
              </a:solidFill>
              <a:round/>
              <a:headEnd/>
              <a:tailEnd/>
            </a:ln>
          </p:spPr>
          <p:txBody>
            <a:bodyPr wrap="none" anchor="ctr"/>
            <a:lstStyle/>
            <a:p>
              <a:pPr algn="ctr"/>
              <a:r>
                <a:rPr lang="tr-TR" altLang="tr-TR" sz="1600">
                  <a:solidFill>
                    <a:srgbClr val="000000"/>
                  </a:solidFill>
                  <a:latin typeface="Arial" pitchFamily="34" charset="0"/>
                  <a:cs typeface="Arial" pitchFamily="34" charset="0"/>
                </a:rPr>
                <a:t>OSMANLI</a:t>
              </a:r>
            </a:p>
            <a:p>
              <a:pPr algn="ctr"/>
              <a:r>
                <a:rPr lang="tr-TR" altLang="tr-TR" sz="1600">
                  <a:solidFill>
                    <a:srgbClr val="000000"/>
                  </a:solidFill>
                  <a:latin typeface="Arial" pitchFamily="34" charset="0"/>
                  <a:cs typeface="Arial" pitchFamily="34" charset="0"/>
                </a:rPr>
                <a:t>DEVLETİ</a:t>
              </a:r>
            </a:p>
          </p:txBody>
        </p:sp>
        <p:sp>
          <p:nvSpPr>
            <p:cNvPr id="16" name="Oval 8"/>
            <p:cNvSpPr>
              <a:spLocks noChangeArrowheads="1"/>
            </p:cNvSpPr>
            <p:nvPr/>
          </p:nvSpPr>
          <p:spPr bwMode="auto">
            <a:xfrm>
              <a:off x="1319382" y="5014619"/>
              <a:ext cx="1733294" cy="392407"/>
            </a:xfrm>
            <a:prstGeom prst="ellipse">
              <a:avLst/>
            </a:prstGeom>
            <a:solidFill>
              <a:srgbClr val="FF0000">
                <a:alpha val="50195"/>
              </a:srgbClr>
            </a:solidFill>
            <a:ln w="9525">
              <a:solidFill>
                <a:schemeClr val="tx1"/>
              </a:solidFill>
              <a:round/>
              <a:headEnd/>
              <a:tailEnd/>
            </a:ln>
          </p:spPr>
          <p:txBody>
            <a:bodyPr wrap="none" anchor="ctr"/>
            <a:lstStyle/>
            <a:p>
              <a:pPr algn="ctr"/>
              <a:r>
                <a:rPr lang="tr-TR" altLang="tr-TR" sz="1600">
                  <a:solidFill>
                    <a:srgbClr val="000000"/>
                  </a:solidFill>
                  <a:latin typeface="Arial" pitchFamily="34" charset="0"/>
                  <a:cs typeface="Arial" pitchFamily="34" charset="0"/>
                </a:rPr>
                <a:t>BULGARİSTAN</a:t>
              </a:r>
            </a:p>
          </p:txBody>
        </p:sp>
        <p:sp>
          <p:nvSpPr>
            <p:cNvPr id="17" name="Oval 9"/>
            <p:cNvSpPr>
              <a:spLocks noChangeArrowheads="1"/>
            </p:cNvSpPr>
            <p:nvPr/>
          </p:nvSpPr>
          <p:spPr bwMode="auto">
            <a:xfrm>
              <a:off x="4765032" y="2952752"/>
              <a:ext cx="1733294" cy="406272"/>
            </a:xfrm>
            <a:prstGeom prst="ellipse">
              <a:avLst/>
            </a:prstGeom>
            <a:solidFill>
              <a:srgbClr val="FFBDB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İNGİLTERE</a:t>
              </a:r>
            </a:p>
          </p:txBody>
        </p:sp>
        <p:sp>
          <p:nvSpPr>
            <p:cNvPr id="18" name="Oval 10"/>
            <p:cNvSpPr>
              <a:spLocks noChangeArrowheads="1"/>
            </p:cNvSpPr>
            <p:nvPr/>
          </p:nvSpPr>
          <p:spPr bwMode="auto">
            <a:xfrm>
              <a:off x="6598524" y="2952752"/>
              <a:ext cx="1733294" cy="342489"/>
            </a:xfrm>
            <a:prstGeom prst="ellipse">
              <a:avLst/>
            </a:prstGeom>
            <a:solidFill>
              <a:srgbClr val="FFBDB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FRANSA</a:t>
              </a:r>
            </a:p>
          </p:txBody>
        </p:sp>
        <p:sp>
          <p:nvSpPr>
            <p:cNvPr id="19" name="Oval 11"/>
            <p:cNvSpPr>
              <a:spLocks noChangeArrowheads="1"/>
            </p:cNvSpPr>
            <p:nvPr/>
          </p:nvSpPr>
          <p:spPr bwMode="auto">
            <a:xfrm>
              <a:off x="4808402" y="3435287"/>
              <a:ext cx="1731798" cy="389633"/>
            </a:xfrm>
            <a:prstGeom prst="ellipse">
              <a:avLst/>
            </a:prstGeom>
            <a:solidFill>
              <a:srgbClr val="FFBDB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RUSYA</a:t>
              </a:r>
            </a:p>
          </p:txBody>
        </p:sp>
        <p:sp>
          <p:nvSpPr>
            <p:cNvPr id="20" name="Oval 13"/>
            <p:cNvSpPr>
              <a:spLocks noChangeArrowheads="1"/>
            </p:cNvSpPr>
            <p:nvPr/>
          </p:nvSpPr>
          <p:spPr bwMode="auto">
            <a:xfrm>
              <a:off x="6674796" y="4533471"/>
              <a:ext cx="1731798" cy="350808"/>
            </a:xfrm>
            <a:prstGeom prst="ellipse">
              <a:avLst/>
            </a:prstGeom>
            <a:solidFill>
              <a:srgbClr val="FCFDD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dirty="0">
                  <a:solidFill>
                    <a:srgbClr val="000000"/>
                  </a:solidFill>
                  <a:latin typeface="Arial" pitchFamily="34" charset="0"/>
                  <a:cs typeface="Arial" pitchFamily="34" charset="0"/>
                </a:rPr>
                <a:t>ABD</a:t>
              </a:r>
            </a:p>
          </p:txBody>
        </p:sp>
        <p:sp>
          <p:nvSpPr>
            <p:cNvPr id="21" name="Oval 16"/>
            <p:cNvSpPr>
              <a:spLocks noChangeArrowheads="1"/>
            </p:cNvSpPr>
            <p:nvPr/>
          </p:nvSpPr>
          <p:spPr bwMode="auto">
            <a:xfrm>
              <a:off x="4742600" y="5077017"/>
              <a:ext cx="1731798" cy="391020"/>
            </a:xfrm>
            <a:prstGeom prst="ellipse">
              <a:avLst/>
            </a:prstGeom>
            <a:solidFill>
              <a:srgbClr val="92D050">
                <a:alpha val="36078"/>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PORTEKİZ</a:t>
              </a:r>
            </a:p>
          </p:txBody>
        </p:sp>
        <p:sp>
          <p:nvSpPr>
            <p:cNvPr id="22" name="Oval 17"/>
            <p:cNvSpPr>
              <a:spLocks noChangeArrowheads="1"/>
            </p:cNvSpPr>
            <p:nvPr/>
          </p:nvSpPr>
          <p:spPr bwMode="auto">
            <a:xfrm>
              <a:off x="6704706" y="5050671"/>
              <a:ext cx="1733293" cy="389634"/>
            </a:xfrm>
            <a:prstGeom prst="ellipse">
              <a:avLst/>
            </a:prstGeom>
            <a:solidFill>
              <a:srgbClr val="FCFDD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YUNANİSTAN</a:t>
              </a:r>
            </a:p>
          </p:txBody>
        </p:sp>
        <p:sp>
          <p:nvSpPr>
            <p:cNvPr id="23" name="Oval 18"/>
            <p:cNvSpPr>
              <a:spLocks noChangeArrowheads="1"/>
            </p:cNvSpPr>
            <p:nvPr/>
          </p:nvSpPr>
          <p:spPr bwMode="auto">
            <a:xfrm>
              <a:off x="6727138" y="5581738"/>
              <a:ext cx="1733294" cy="335556"/>
            </a:xfrm>
            <a:prstGeom prst="ellipse">
              <a:avLst/>
            </a:prstGeom>
            <a:solidFill>
              <a:srgbClr val="92D050">
                <a:alpha val="38823"/>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İSPANYA</a:t>
              </a:r>
            </a:p>
          </p:txBody>
        </p:sp>
        <p:sp>
          <p:nvSpPr>
            <p:cNvPr id="24" name="Oval 23"/>
            <p:cNvSpPr>
              <a:spLocks noChangeArrowheads="1"/>
            </p:cNvSpPr>
            <p:nvPr/>
          </p:nvSpPr>
          <p:spPr bwMode="auto">
            <a:xfrm>
              <a:off x="1319382" y="5591443"/>
              <a:ext cx="1733294" cy="372995"/>
            </a:xfrm>
            <a:prstGeom prst="ellipse">
              <a:avLst/>
            </a:prstGeom>
            <a:solidFill>
              <a:schemeClr val="tx2">
                <a:lumMod val="60000"/>
                <a:lumOff val="40000"/>
                <a:alpha val="6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tr-TR" sz="1600">
                  <a:solidFill>
                    <a:srgbClr val="000000"/>
                  </a:solidFill>
                  <a:latin typeface="Arial" pitchFamily="34" charset="0"/>
                  <a:cs typeface="Arial" pitchFamily="34" charset="0"/>
                </a:rPr>
                <a:t>İTALYA</a:t>
              </a:r>
            </a:p>
          </p:txBody>
        </p:sp>
        <p:sp>
          <p:nvSpPr>
            <p:cNvPr id="25" name="AutoShape 22"/>
            <p:cNvSpPr>
              <a:spLocks noChangeArrowheads="1"/>
            </p:cNvSpPr>
            <p:nvPr/>
          </p:nvSpPr>
          <p:spPr bwMode="auto">
            <a:xfrm>
              <a:off x="3386174" y="5628882"/>
              <a:ext cx="1051342" cy="392406"/>
            </a:xfrm>
            <a:prstGeom prst="leftRightArrow">
              <a:avLst>
                <a:gd name="adj1" fmla="val 50000"/>
                <a:gd name="adj2" fmla="val 52028"/>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1600">
                <a:solidFill>
                  <a:srgbClr val="000000"/>
                </a:solidFill>
                <a:latin typeface="Arial" pitchFamily="34" charset="0"/>
                <a:cs typeface="Arial" pitchFamily="34" charset="0"/>
              </a:endParaRPr>
            </a:p>
          </p:txBody>
        </p:sp>
        <p:sp>
          <p:nvSpPr>
            <p:cNvPr id="26" name="Oval 5"/>
            <p:cNvSpPr>
              <a:spLocks noChangeArrowheads="1"/>
            </p:cNvSpPr>
            <p:nvPr/>
          </p:nvSpPr>
          <p:spPr bwMode="auto">
            <a:xfrm>
              <a:off x="1270031" y="3585040"/>
              <a:ext cx="1733293" cy="587917"/>
            </a:xfrm>
            <a:prstGeom prst="ellipse">
              <a:avLst/>
            </a:prstGeom>
            <a:solidFill>
              <a:srgbClr val="00B0F0">
                <a:alpha val="50195"/>
              </a:srgbClr>
            </a:solidFill>
            <a:ln w="9525">
              <a:solidFill>
                <a:schemeClr val="tx1"/>
              </a:solidFill>
              <a:round/>
              <a:headEnd/>
              <a:tailEnd/>
            </a:ln>
          </p:spPr>
          <p:txBody>
            <a:bodyPr wrap="none" anchor="ctr"/>
            <a:lstStyle/>
            <a:p>
              <a:pPr algn="ctr"/>
              <a:r>
                <a:rPr lang="tr-TR" altLang="tr-TR" sz="1600" dirty="0">
                  <a:solidFill>
                    <a:srgbClr val="000000"/>
                  </a:solidFill>
                  <a:latin typeface="Arial" pitchFamily="34" charset="0"/>
                  <a:cs typeface="Arial" pitchFamily="34" charset="0"/>
                </a:rPr>
                <a:t>AVUSTURYA-</a:t>
              </a:r>
            </a:p>
            <a:p>
              <a:pPr algn="ctr"/>
              <a:r>
                <a:rPr lang="tr-TR" altLang="tr-TR" sz="1600" dirty="0" smtClean="0">
                  <a:solidFill>
                    <a:srgbClr val="000000"/>
                  </a:solidFill>
                  <a:latin typeface="Arial" pitchFamily="34" charset="0"/>
                  <a:cs typeface="Arial" pitchFamily="34" charset="0"/>
                </a:rPr>
                <a:t>MACARİSTAN</a:t>
              </a:r>
              <a:endParaRPr lang="tr-TR" altLang="tr-TR" sz="1600" dirty="0">
                <a:solidFill>
                  <a:srgbClr val="000000"/>
                </a:solidFill>
                <a:latin typeface="Arial" pitchFamily="34" charset="0"/>
                <a:cs typeface="Arial" pitchFamily="34" charset="0"/>
              </a:endParaRPr>
            </a:p>
          </p:txBody>
        </p:sp>
        <p:sp>
          <p:nvSpPr>
            <p:cNvPr id="27" name="Oval 10"/>
            <p:cNvSpPr>
              <a:spLocks noChangeArrowheads="1"/>
            </p:cNvSpPr>
            <p:nvPr/>
          </p:nvSpPr>
          <p:spPr bwMode="auto">
            <a:xfrm>
              <a:off x="6674796" y="3469952"/>
              <a:ext cx="1733293" cy="342490"/>
            </a:xfrm>
            <a:prstGeom prst="ellipse">
              <a:avLst/>
            </a:prstGeom>
            <a:solidFill>
              <a:srgbClr val="FFBDB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JAPONYA</a:t>
              </a:r>
            </a:p>
          </p:txBody>
        </p:sp>
        <p:sp>
          <p:nvSpPr>
            <p:cNvPr id="28" name="Oval 20"/>
            <p:cNvSpPr>
              <a:spLocks noChangeArrowheads="1"/>
            </p:cNvSpPr>
            <p:nvPr/>
          </p:nvSpPr>
          <p:spPr bwMode="auto">
            <a:xfrm>
              <a:off x="4763537" y="5598377"/>
              <a:ext cx="1733293" cy="372994"/>
            </a:xfrm>
            <a:prstGeom prst="ellipse">
              <a:avLst/>
            </a:prstGeom>
            <a:solidFill>
              <a:schemeClr val="tx2">
                <a:lumMod val="60000"/>
                <a:lumOff val="40000"/>
                <a:alpha val="6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tr-TR" sz="1600">
                  <a:solidFill>
                    <a:srgbClr val="000000"/>
                  </a:solidFill>
                  <a:latin typeface="Arial" pitchFamily="34" charset="0"/>
                  <a:cs typeface="Arial" pitchFamily="34" charset="0"/>
                </a:rPr>
                <a:t>İTALYA</a:t>
              </a:r>
            </a:p>
          </p:txBody>
        </p:sp>
        <p:sp>
          <p:nvSpPr>
            <p:cNvPr id="31" name="Oval 17"/>
            <p:cNvSpPr>
              <a:spLocks noChangeArrowheads="1"/>
            </p:cNvSpPr>
            <p:nvPr/>
          </p:nvSpPr>
          <p:spPr bwMode="auto">
            <a:xfrm>
              <a:off x="4757555" y="4494647"/>
              <a:ext cx="1733293" cy="389633"/>
            </a:xfrm>
            <a:prstGeom prst="ellipse">
              <a:avLst/>
            </a:prstGeom>
            <a:solidFill>
              <a:srgbClr val="FCFDD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ROMANYA</a:t>
              </a:r>
            </a:p>
          </p:txBody>
        </p:sp>
        <p:sp>
          <p:nvSpPr>
            <p:cNvPr id="32" name="Oval 11"/>
            <p:cNvSpPr>
              <a:spLocks noChangeArrowheads="1"/>
            </p:cNvSpPr>
            <p:nvPr/>
          </p:nvSpPr>
          <p:spPr bwMode="auto">
            <a:xfrm>
              <a:off x="4778492" y="3977446"/>
              <a:ext cx="1733293" cy="391020"/>
            </a:xfrm>
            <a:prstGeom prst="ellipse">
              <a:avLst/>
            </a:prstGeom>
            <a:solidFill>
              <a:srgbClr val="FFBDB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SIRBİSTAN</a:t>
              </a:r>
            </a:p>
          </p:txBody>
        </p:sp>
        <p:sp>
          <p:nvSpPr>
            <p:cNvPr id="33" name="Oval 11"/>
            <p:cNvSpPr>
              <a:spLocks noChangeArrowheads="1"/>
            </p:cNvSpPr>
            <p:nvPr/>
          </p:nvSpPr>
          <p:spPr bwMode="auto">
            <a:xfrm>
              <a:off x="6674796" y="3909503"/>
              <a:ext cx="1733293" cy="391020"/>
            </a:xfrm>
            <a:prstGeom prst="ellipse">
              <a:avLst/>
            </a:prstGeom>
            <a:solidFill>
              <a:srgbClr val="FFBDB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KARADAĞ</a:t>
              </a:r>
            </a:p>
          </p:txBody>
        </p:sp>
      </p:grpSp>
    </p:spTree>
    <p:extLst>
      <p:ext uri="{BB962C8B-B14F-4D97-AF65-F5344CB8AC3E}">
        <p14:creationId xmlns:p14="http://schemas.microsoft.com/office/powerpoint/2010/main" val="773590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24</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98598"/>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latin typeface="Arial" pitchFamily="34" charset="0"/>
              <a:cs typeface="Arial" pitchFamily="34" charset="0"/>
            </a:endParaRPr>
          </a:p>
        </p:txBody>
      </p:sp>
      <p:sp>
        <p:nvSpPr>
          <p:cNvPr id="8" name="İçerik Yer Tutucusu 2"/>
          <p:cNvSpPr>
            <a:spLocks noGrp="1"/>
          </p:cNvSpPr>
          <p:nvPr>
            <p:ph idx="1"/>
          </p:nvPr>
        </p:nvSpPr>
        <p:spPr>
          <a:xfrm>
            <a:off x="447711" y="1124744"/>
            <a:ext cx="8352927" cy="5112568"/>
          </a:xfrm>
        </p:spPr>
        <p:txBody>
          <a:bodyPr>
            <a:noAutofit/>
          </a:bodyPr>
          <a:lstStyle/>
          <a:p>
            <a:pPr marL="0" indent="0" algn="just">
              <a:buNone/>
              <a:tabLst>
                <a:tab pos="354013" algn="l"/>
              </a:tabLst>
            </a:pPr>
            <a:r>
              <a:rPr lang="tr-TR" sz="2400" b="1" dirty="0" smtClean="0">
                <a:latin typeface="Arial" pitchFamily="34" charset="0"/>
                <a:cs typeface="Arial" pitchFamily="34" charset="0"/>
              </a:rPr>
              <a:t>	</a:t>
            </a:r>
            <a:endParaRPr lang="tr-TR" sz="2400" b="1" dirty="0">
              <a:latin typeface="Arial" pitchFamily="34" charset="0"/>
              <a:cs typeface="Arial" pitchFamily="34" charset="0"/>
            </a:endParaRPr>
          </a:p>
        </p:txBody>
      </p:sp>
      <p:sp>
        <p:nvSpPr>
          <p:cNvPr id="30" name="İçerik Yer Tutucusu 2"/>
          <p:cNvSpPr txBox="1">
            <a:spLocks/>
          </p:cNvSpPr>
          <p:nvPr/>
        </p:nvSpPr>
        <p:spPr>
          <a:xfrm>
            <a:off x="539552" y="1196752"/>
            <a:ext cx="8064896"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65125" algn="l"/>
              </a:tabLst>
            </a:pPr>
            <a:r>
              <a:rPr lang="tr-TR" sz="2400" b="1" dirty="0">
                <a:latin typeface="Arial" pitchFamily="34" charset="0"/>
                <a:cs typeface="Arial" pitchFamily="34" charset="0"/>
              </a:rPr>
              <a:t>	</a:t>
            </a:r>
          </a:p>
        </p:txBody>
      </p:sp>
      <p:sp>
        <p:nvSpPr>
          <p:cNvPr id="29" name="Dikdörtgen 28"/>
          <p:cNvSpPr/>
          <p:nvPr/>
        </p:nvSpPr>
        <p:spPr>
          <a:xfrm>
            <a:off x="947690" y="663079"/>
            <a:ext cx="8053466" cy="492443"/>
          </a:xfrm>
          <a:prstGeom prst="rect">
            <a:avLst/>
          </a:prstGeom>
        </p:spPr>
        <p:txBody>
          <a:bodyPr wrap="square">
            <a:spAutoFit/>
          </a:bodyPr>
          <a:lstStyle/>
          <a:p>
            <a:pPr>
              <a:tabLst>
                <a:tab pos="354013" algn="l"/>
              </a:tabLst>
            </a:pPr>
            <a:r>
              <a:rPr lang="tr-TR" sz="2600" b="1" dirty="0">
                <a:solidFill>
                  <a:srgbClr val="FF0000"/>
                </a:solidFill>
                <a:latin typeface="Arial" pitchFamily="34" charset="0"/>
                <a:cs typeface="Arial" pitchFamily="34" charset="0"/>
              </a:rPr>
              <a:t>Osmanlı </a:t>
            </a:r>
            <a:r>
              <a:rPr lang="tr-TR" sz="2600" b="1" dirty="0" smtClean="0">
                <a:solidFill>
                  <a:srgbClr val="FF0000"/>
                </a:solidFill>
                <a:latin typeface="Arial" pitchFamily="34" charset="0"/>
                <a:cs typeface="Arial" pitchFamily="34" charset="0"/>
              </a:rPr>
              <a:t>Devleti’nin Savaşa </a:t>
            </a:r>
            <a:r>
              <a:rPr lang="tr-TR" sz="2600" b="1" dirty="0">
                <a:solidFill>
                  <a:srgbClr val="FF0000"/>
                </a:solidFill>
                <a:latin typeface="Arial" pitchFamily="34" charset="0"/>
                <a:cs typeface="Arial" pitchFamily="34" charset="0"/>
              </a:rPr>
              <a:t>Katılması:</a:t>
            </a:r>
          </a:p>
        </p:txBody>
      </p:sp>
      <p:sp>
        <p:nvSpPr>
          <p:cNvPr id="34" name="İçerik Yer Tutucusu 2"/>
          <p:cNvSpPr txBox="1">
            <a:spLocks/>
          </p:cNvSpPr>
          <p:nvPr/>
        </p:nvSpPr>
        <p:spPr>
          <a:xfrm>
            <a:off x="539552" y="1195612"/>
            <a:ext cx="8064896" cy="50417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54013" algn="l"/>
              </a:tabLst>
            </a:pPr>
            <a:r>
              <a:rPr lang="tr-TR" sz="2400" b="1" dirty="0" smtClean="0">
                <a:latin typeface="Arial" pitchFamily="34" charset="0"/>
                <a:cs typeface="Arial" pitchFamily="34" charset="0"/>
              </a:rPr>
              <a:t>	</a:t>
            </a:r>
            <a:r>
              <a:rPr lang="tr-TR" sz="2600" b="1" dirty="0" smtClean="0">
                <a:latin typeface="Arial" pitchFamily="34" charset="0"/>
                <a:cs typeface="Arial" pitchFamily="34" charset="0"/>
              </a:rPr>
              <a:t>Osmanlı Devleti’nin savaşa girme nedenleri:</a:t>
            </a:r>
          </a:p>
          <a:p>
            <a:pPr marL="0" indent="0" algn="just">
              <a:buFont typeface="Arial" pitchFamily="34" charset="0"/>
              <a:buNone/>
              <a:tabLst>
                <a:tab pos="354013" algn="l"/>
                <a:tab pos="717550" algn="l"/>
              </a:tabLst>
            </a:pPr>
            <a:r>
              <a:rPr lang="tr-TR" sz="2600" b="1" dirty="0">
                <a:latin typeface="Arial" pitchFamily="34" charset="0"/>
                <a:cs typeface="Arial" pitchFamily="34" charset="0"/>
              </a:rPr>
              <a:t>	</a:t>
            </a:r>
            <a:r>
              <a:rPr lang="tr-TR" sz="2600" b="1" dirty="0" smtClean="0">
                <a:solidFill>
                  <a:srgbClr val="FF0000"/>
                </a:solidFill>
                <a:latin typeface="Arial" pitchFamily="34" charset="0"/>
                <a:cs typeface="Arial" pitchFamily="34" charset="0"/>
              </a:rPr>
              <a:t>1.</a:t>
            </a:r>
            <a:r>
              <a:rPr lang="tr-TR" sz="2600" b="1" dirty="0" smtClean="0">
                <a:latin typeface="Arial" pitchFamily="34" charset="0"/>
                <a:cs typeface="Arial" pitchFamily="34" charset="0"/>
              </a:rPr>
              <a:t>	İtilaf grubundaki devletlerin 19. yüzyıldan itibaren Osmanlı’ya karşı izlediği politikalar. </a:t>
            </a:r>
          </a:p>
          <a:p>
            <a:pPr marL="0" indent="0" algn="just">
              <a:buFont typeface="Arial" pitchFamily="34" charset="0"/>
              <a:buNone/>
              <a:tabLst>
                <a:tab pos="354013" algn="l"/>
                <a:tab pos="717550" algn="l"/>
              </a:tabLst>
            </a:pPr>
            <a:r>
              <a:rPr lang="tr-TR" sz="2600" b="1" dirty="0">
                <a:latin typeface="Arial" pitchFamily="34" charset="0"/>
                <a:cs typeface="Arial" pitchFamily="34" charset="0"/>
              </a:rPr>
              <a:t>	</a:t>
            </a:r>
            <a:r>
              <a:rPr lang="tr-TR" sz="2600" b="1" dirty="0" smtClean="0">
                <a:solidFill>
                  <a:srgbClr val="FF0000"/>
                </a:solidFill>
                <a:latin typeface="Arial" pitchFamily="34" charset="0"/>
                <a:cs typeface="Arial" pitchFamily="34" charset="0"/>
              </a:rPr>
              <a:t>2.	</a:t>
            </a:r>
            <a:r>
              <a:rPr lang="tr-TR" sz="2600" b="1" dirty="0" smtClean="0">
                <a:latin typeface="Arial" pitchFamily="34" charset="0"/>
                <a:cs typeface="Arial" pitchFamily="34" charset="0"/>
              </a:rPr>
              <a:t>Son savaşlarda bırakılan Osmanlı topraklarının geri alınması.</a:t>
            </a:r>
          </a:p>
          <a:p>
            <a:pPr marL="0" indent="0" algn="just">
              <a:buFont typeface="Arial" pitchFamily="34" charset="0"/>
              <a:buNone/>
              <a:tabLst>
                <a:tab pos="354013" algn="l"/>
                <a:tab pos="717550" algn="l"/>
              </a:tabLst>
            </a:pPr>
            <a:r>
              <a:rPr lang="tr-TR" sz="2600" b="1" dirty="0">
                <a:latin typeface="Arial" pitchFamily="34" charset="0"/>
                <a:cs typeface="Arial" pitchFamily="34" charset="0"/>
              </a:rPr>
              <a:t>	</a:t>
            </a:r>
            <a:r>
              <a:rPr lang="tr-TR" sz="2600" b="1" dirty="0" smtClean="0">
                <a:solidFill>
                  <a:srgbClr val="FF0000"/>
                </a:solidFill>
                <a:latin typeface="Arial" pitchFamily="34" charset="0"/>
                <a:cs typeface="Arial" pitchFamily="34" charset="0"/>
              </a:rPr>
              <a:t>3.</a:t>
            </a:r>
            <a:r>
              <a:rPr lang="tr-TR" sz="2600" b="1" dirty="0" smtClean="0">
                <a:latin typeface="Arial" pitchFamily="34" charset="0"/>
                <a:cs typeface="Arial" pitchFamily="34" charset="0"/>
              </a:rPr>
              <a:t>	Türk-Alman dostluğu.</a:t>
            </a:r>
          </a:p>
          <a:p>
            <a:pPr marL="0" indent="0" algn="just">
              <a:buFont typeface="Arial" pitchFamily="34" charset="0"/>
              <a:buNone/>
              <a:tabLst>
                <a:tab pos="354013" algn="l"/>
                <a:tab pos="717550" algn="l"/>
              </a:tabLst>
            </a:pPr>
            <a:r>
              <a:rPr lang="tr-TR" sz="2600" b="1" dirty="0">
                <a:latin typeface="Arial" pitchFamily="34" charset="0"/>
                <a:cs typeface="Arial" pitchFamily="34" charset="0"/>
              </a:rPr>
              <a:t>	</a:t>
            </a:r>
            <a:r>
              <a:rPr lang="tr-TR" sz="2600" b="1" dirty="0" smtClean="0">
                <a:solidFill>
                  <a:srgbClr val="FF0000"/>
                </a:solidFill>
                <a:latin typeface="Arial" pitchFamily="34" charset="0"/>
                <a:cs typeface="Arial" pitchFamily="34" charset="0"/>
              </a:rPr>
              <a:t>4.</a:t>
            </a:r>
            <a:r>
              <a:rPr lang="tr-TR" sz="2600" b="1" dirty="0" smtClean="0">
                <a:latin typeface="Arial" pitchFamily="34" charset="0"/>
                <a:cs typeface="Arial" pitchFamily="34" charset="0"/>
              </a:rPr>
              <a:t>	Almanya’nın savaştan galip çıkacağı düşüncesi.</a:t>
            </a:r>
          </a:p>
          <a:p>
            <a:pPr marL="0" indent="0" algn="just">
              <a:buFont typeface="Arial" pitchFamily="34" charset="0"/>
              <a:buNone/>
              <a:tabLst>
                <a:tab pos="354013" algn="l"/>
                <a:tab pos="717550" algn="l"/>
              </a:tabLst>
            </a:pPr>
            <a:r>
              <a:rPr lang="tr-TR" sz="2600" b="1" dirty="0">
                <a:latin typeface="Arial" pitchFamily="34" charset="0"/>
                <a:cs typeface="Arial" pitchFamily="34" charset="0"/>
              </a:rPr>
              <a:t>	</a:t>
            </a:r>
            <a:r>
              <a:rPr lang="tr-TR" sz="2600" b="1" dirty="0" smtClean="0">
                <a:solidFill>
                  <a:srgbClr val="FF0000"/>
                </a:solidFill>
                <a:latin typeface="Arial" pitchFamily="34" charset="0"/>
                <a:cs typeface="Arial" pitchFamily="34" charset="0"/>
              </a:rPr>
              <a:t>5.	</a:t>
            </a:r>
            <a:r>
              <a:rPr lang="tr-TR" sz="2600" b="1" dirty="0" smtClean="0">
                <a:latin typeface="Arial" pitchFamily="34" charset="0"/>
                <a:cs typeface="Arial" pitchFamily="34" charset="0"/>
              </a:rPr>
              <a:t>Turan İmparatorluğu kurma fikri. </a:t>
            </a:r>
          </a:p>
          <a:p>
            <a:pPr marL="0" indent="0" algn="just">
              <a:buFont typeface="Arial" pitchFamily="34" charset="0"/>
              <a:buNone/>
              <a:tabLst>
                <a:tab pos="354013" algn="l"/>
                <a:tab pos="717550" algn="l"/>
              </a:tabLst>
            </a:pPr>
            <a:r>
              <a:rPr lang="tr-TR" sz="2600" b="1" dirty="0">
                <a:solidFill>
                  <a:srgbClr val="FF0000"/>
                </a:solidFill>
                <a:latin typeface="Arial" pitchFamily="34" charset="0"/>
                <a:cs typeface="Arial" pitchFamily="34" charset="0"/>
              </a:rPr>
              <a:t>	</a:t>
            </a:r>
            <a:r>
              <a:rPr lang="tr-TR" sz="2600" b="1" dirty="0" smtClean="0">
                <a:latin typeface="Arial" pitchFamily="34" charset="0"/>
                <a:cs typeface="Arial" pitchFamily="34" charset="0"/>
              </a:rPr>
              <a:t>Savaş başladıktan sonra Osmanlı bir süre tarafsızlığını korudu. </a:t>
            </a:r>
            <a:endParaRPr lang="tr-TR" sz="2600" b="1" dirty="0">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235031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25</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8" name="İçerik Yer Tutucusu 2"/>
          <p:cNvSpPr>
            <a:spLocks noGrp="1"/>
          </p:cNvSpPr>
          <p:nvPr>
            <p:ph idx="1"/>
          </p:nvPr>
        </p:nvSpPr>
        <p:spPr>
          <a:xfrm>
            <a:off x="447711" y="1124744"/>
            <a:ext cx="8352927" cy="5112568"/>
          </a:xfrm>
        </p:spPr>
        <p:txBody>
          <a:bodyPr>
            <a:noAutofit/>
          </a:bodyPr>
          <a:lstStyle/>
          <a:p>
            <a:pPr marL="0" indent="0" algn="just">
              <a:buNone/>
              <a:tabLst>
                <a:tab pos="354013" algn="l"/>
              </a:tabLst>
            </a:pPr>
            <a:r>
              <a:rPr lang="tr-TR" sz="2400" dirty="0" smtClean="0">
                <a:latin typeface="Arial" pitchFamily="34" charset="0"/>
                <a:cs typeface="Arial" pitchFamily="34" charset="0"/>
              </a:rPr>
              <a:t>	</a:t>
            </a:r>
            <a:endParaRPr lang="tr-TR" sz="2400" dirty="0">
              <a:latin typeface="Arial" pitchFamily="34" charset="0"/>
              <a:cs typeface="Arial" pitchFamily="34" charset="0"/>
            </a:endParaRPr>
          </a:p>
        </p:txBody>
      </p:sp>
      <p:sp>
        <p:nvSpPr>
          <p:cNvPr id="30" name="İçerik Yer Tutucusu 2"/>
          <p:cNvSpPr txBox="1">
            <a:spLocks/>
          </p:cNvSpPr>
          <p:nvPr/>
        </p:nvSpPr>
        <p:spPr>
          <a:xfrm>
            <a:off x="539552" y="1196752"/>
            <a:ext cx="8064896"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65125" algn="l"/>
              </a:tabLst>
            </a:pPr>
            <a:r>
              <a:rPr lang="tr-TR" sz="2400" dirty="0">
                <a:latin typeface="Arial" pitchFamily="34" charset="0"/>
                <a:cs typeface="Arial" pitchFamily="34" charset="0"/>
              </a:rPr>
              <a:t>	</a:t>
            </a: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9" name="Dikdörtgen 8"/>
          <p:cNvSpPr/>
          <p:nvPr/>
        </p:nvSpPr>
        <p:spPr>
          <a:xfrm>
            <a:off x="519719" y="836712"/>
            <a:ext cx="8373456" cy="492443"/>
          </a:xfrm>
          <a:prstGeom prst="rect">
            <a:avLst/>
          </a:prstGeom>
        </p:spPr>
        <p:txBody>
          <a:bodyPr wrap="square">
            <a:spAutoFit/>
          </a:bodyPr>
          <a:lstStyle/>
          <a:p>
            <a:pPr>
              <a:tabLst>
                <a:tab pos="354013" algn="l"/>
              </a:tabLst>
            </a:pPr>
            <a:r>
              <a:rPr lang="tr-TR" sz="2600" b="1" dirty="0">
                <a:solidFill>
                  <a:srgbClr val="FF0000"/>
                </a:solidFill>
                <a:latin typeface="Arial" pitchFamily="34" charset="0"/>
                <a:cs typeface="Arial" pitchFamily="34" charset="0"/>
              </a:rPr>
              <a:t>Osmanlı-Alman </a:t>
            </a:r>
            <a:r>
              <a:rPr lang="tr-TR" sz="2600" b="1" dirty="0" smtClean="0">
                <a:solidFill>
                  <a:srgbClr val="FF0000"/>
                </a:solidFill>
                <a:latin typeface="Arial" pitchFamily="34" charset="0"/>
                <a:cs typeface="Arial" pitchFamily="34" charset="0"/>
              </a:rPr>
              <a:t>İttifak </a:t>
            </a:r>
            <a:r>
              <a:rPr lang="tr-TR" sz="2600" b="1" dirty="0">
                <a:solidFill>
                  <a:srgbClr val="FF0000"/>
                </a:solidFill>
                <a:latin typeface="Arial" pitchFamily="34" charset="0"/>
                <a:cs typeface="Arial" pitchFamily="34" charset="0"/>
              </a:rPr>
              <a:t>Anlaşması (2 Ağustos 1914</a:t>
            </a:r>
            <a:r>
              <a:rPr lang="tr-TR" sz="2600" b="1" dirty="0" smtClean="0">
                <a:solidFill>
                  <a:srgbClr val="FF0000"/>
                </a:solidFill>
                <a:latin typeface="Arial" pitchFamily="34" charset="0"/>
                <a:cs typeface="Arial" pitchFamily="34" charset="0"/>
              </a:rPr>
              <a:t>):</a:t>
            </a:r>
            <a:endParaRPr lang="tr-TR" sz="2600" b="1" dirty="0">
              <a:solidFill>
                <a:srgbClr val="FF0000"/>
              </a:solidFill>
              <a:latin typeface="Arial" pitchFamily="34" charset="0"/>
              <a:cs typeface="Arial" pitchFamily="34" charset="0"/>
            </a:endParaRPr>
          </a:p>
        </p:txBody>
      </p:sp>
      <p:sp>
        <p:nvSpPr>
          <p:cNvPr id="10" name="İçerik Yer Tutucusu 2"/>
          <p:cNvSpPr txBox="1">
            <a:spLocks/>
          </p:cNvSpPr>
          <p:nvPr/>
        </p:nvSpPr>
        <p:spPr>
          <a:xfrm>
            <a:off x="500034" y="1583056"/>
            <a:ext cx="8156589"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54013" algn="l"/>
              </a:tabLst>
            </a:pPr>
            <a:r>
              <a:rPr lang="tr-TR" sz="2400" dirty="0" smtClean="0">
                <a:latin typeface="Arial" pitchFamily="34" charset="0"/>
                <a:cs typeface="Arial" pitchFamily="34" charset="0"/>
              </a:rPr>
              <a:t>	</a:t>
            </a:r>
            <a:r>
              <a:rPr lang="tr-TR" sz="2600" b="1" dirty="0" smtClean="0">
                <a:latin typeface="Arial" pitchFamily="34" charset="0"/>
                <a:cs typeface="Arial" pitchFamily="34" charset="0"/>
              </a:rPr>
              <a:t>2 Ağustos 1914’te de Sadrazam Sait Halim Paşa ile Almanya’nın İstanbul Büyükelçisi Baron </a:t>
            </a:r>
            <a:r>
              <a:rPr lang="tr-TR" sz="2600" b="1" dirty="0" err="1" smtClean="0">
                <a:latin typeface="Arial" pitchFamily="34" charset="0"/>
                <a:cs typeface="Arial" pitchFamily="34" charset="0"/>
              </a:rPr>
              <a:t>Von</a:t>
            </a:r>
            <a:r>
              <a:rPr lang="tr-TR" sz="2600" b="1" dirty="0" smtClean="0">
                <a:latin typeface="Arial" pitchFamily="34" charset="0"/>
                <a:cs typeface="Arial" pitchFamily="34" charset="0"/>
              </a:rPr>
              <a:t> </a:t>
            </a:r>
            <a:r>
              <a:rPr lang="tr-TR" sz="2600" b="1" dirty="0" err="1" smtClean="0">
                <a:latin typeface="Arial" pitchFamily="34" charset="0"/>
                <a:cs typeface="Arial" pitchFamily="34" charset="0"/>
              </a:rPr>
              <a:t>Wangenheim</a:t>
            </a:r>
            <a:r>
              <a:rPr lang="tr-TR" sz="2600" b="1" dirty="0" smtClean="0">
                <a:latin typeface="Arial" pitchFamily="34" charset="0"/>
                <a:cs typeface="Arial" pitchFamily="34" charset="0"/>
              </a:rPr>
              <a:t> arasında, </a:t>
            </a:r>
            <a:r>
              <a:rPr lang="tr-TR" sz="2600" b="1" dirty="0" smtClean="0">
                <a:solidFill>
                  <a:srgbClr val="0070C0"/>
                </a:solidFill>
                <a:latin typeface="Arial" pitchFamily="34" charset="0"/>
                <a:cs typeface="Arial" pitchFamily="34" charset="0"/>
              </a:rPr>
              <a:t>Osmanlı-Alman Anlaşması </a:t>
            </a:r>
            <a:r>
              <a:rPr lang="tr-TR" sz="2600" b="1" dirty="0" smtClean="0">
                <a:latin typeface="Arial" pitchFamily="34" charset="0"/>
                <a:cs typeface="Arial" pitchFamily="34" charset="0"/>
              </a:rPr>
              <a:t>imzalandı. Buna göre:</a:t>
            </a:r>
          </a:p>
          <a:p>
            <a:pPr marL="0" indent="0" algn="just">
              <a:buFont typeface="Arial" pitchFamily="34" charset="0"/>
              <a:buNone/>
              <a:tabLst>
                <a:tab pos="354013" algn="l"/>
                <a:tab pos="720725" algn="l"/>
              </a:tabLst>
            </a:pPr>
            <a:r>
              <a:rPr lang="tr-TR" sz="2600" b="1" dirty="0" smtClean="0">
                <a:latin typeface="Arial" pitchFamily="34" charset="0"/>
                <a:cs typeface="Arial" pitchFamily="34" charset="0"/>
              </a:rPr>
              <a:t>	</a:t>
            </a:r>
            <a:r>
              <a:rPr lang="tr-TR" sz="2600" b="1" i="1" dirty="0" smtClean="0">
                <a:latin typeface="Arial" pitchFamily="34" charset="0"/>
                <a:cs typeface="Arial" pitchFamily="34" charset="0"/>
              </a:rPr>
              <a:t>1.	Osmanlı Devleti ve Almanya; Avusturya-Macaristan İmparatorluğu ile Sırbistan arasındaki anlaşmazlıkta, tam tarafsızlıklarını koruyacaklardı.</a:t>
            </a:r>
          </a:p>
          <a:p>
            <a:pPr marL="0" indent="0" algn="just">
              <a:buFont typeface="Arial" pitchFamily="34" charset="0"/>
              <a:buNone/>
              <a:tabLst>
                <a:tab pos="354013" algn="l"/>
                <a:tab pos="720725" algn="l"/>
              </a:tabLst>
            </a:pPr>
            <a:r>
              <a:rPr lang="tr-TR" sz="2600" b="1" i="1" dirty="0" smtClean="0">
                <a:latin typeface="Arial" pitchFamily="34" charset="0"/>
                <a:cs typeface="Arial" pitchFamily="34" charset="0"/>
              </a:rPr>
              <a:t>	2.	Eğer Rusya, Avusturya’ya savaş açarsa ve Almanya da buna katılmak zorunda kalırsa, Osmanlı Devleti de savaşa girecekti.</a:t>
            </a:r>
          </a:p>
        </p:txBody>
      </p:sp>
    </p:spTree>
    <p:extLst>
      <p:ext uri="{BB962C8B-B14F-4D97-AF65-F5344CB8AC3E}">
        <p14:creationId xmlns:p14="http://schemas.microsoft.com/office/powerpoint/2010/main" val="2084542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26</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8" name="İçerik Yer Tutucusu 2"/>
          <p:cNvSpPr>
            <a:spLocks noGrp="1"/>
          </p:cNvSpPr>
          <p:nvPr>
            <p:ph idx="1"/>
          </p:nvPr>
        </p:nvSpPr>
        <p:spPr>
          <a:xfrm>
            <a:off x="447711" y="1124744"/>
            <a:ext cx="8352927" cy="5112568"/>
          </a:xfrm>
        </p:spPr>
        <p:txBody>
          <a:bodyPr>
            <a:noAutofit/>
          </a:bodyPr>
          <a:lstStyle/>
          <a:p>
            <a:pPr marL="0" indent="0" algn="just">
              <a:buNone/>
              <a:tabLst>
                <a:tab pos="354013" algn="l"/>
              </a:tabLst>
            </a:pPr>
            <a:r>
              <a:rPr lang="tr-TR" sz="2400" dirty="0" smtClean="0">
                <a:latin typeface="Arial" pitchFamily="34" charset="0"/>
                <a:cs typeface="Arial" pitchFamily="34" charset="0"/>
              </a:rPr>
              <a:t>	</a:t>
            </a:r>
            <a:endParaRPr lang="tr-TR" sz="2400" dirty="0">
              <a:latin typeface="Arial" pitchFamily="34" charset="0"/>
              <a:cs typeface="Arial" pitchFamily="34" charset="0"/>
            </a:endParaRPr>
          </a:p>
        </p:txBody>
      </p:sp>
      <p:sp>
        <p:nvSpPr>
          <p:cNvPr id="30" name="İçerik Yer Tutucusu 2"/>
          <p:cNvSpPr txBox="1">
            <a:spLocks/>
          </p:cNvSpPr>
          <p:nvPr/>
        </p:nvSpPr>
        <p:spPr>
          <a:xfrm>
            <a:off x="539552" y="1196752"/>
            <a:ext cx="8064896"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65125" algn="l"/>
              </a:tabLst>
            </a:pPr>
            <a:r>
              <a:rPr lang="tr-TR" sz="2400" dirty="0">
                <a:latin typeface="Arial" pitchFamily="34" charset="0"/>
                <a:cs typeface="Arial" pitchFamily="34" charset="0"/>
              </a:rPr>
              <a:t>	</a:t>
            </a: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10" name="İçerik Yer Tutucusu 2"/>
          <p:cNvSpPr txBox="1">
            <a:spLocks/>
          </p:cNvSpPr>
          <p:nvPr/>
        </p:nvSpPr>
        <p:spPr>
          <a:xfrm>
            <a:off x="539552" y="1412776"/>
            <a:ext cx="8064896" cy="5014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tabLst>
                <a:tab pos="354013" algn="l"/>
              </a:tabLst>
            </a:pPr>
            <a:r>
              <a:rPr lang="tr-TR" sz="2400" dirty="0" smtClean="0">
                <a:latin typeface="Arial" pitchFamily="34" charset="0"/>
                <a:cs typeface="Arial" pitchFamily="34" charset="0"/>
              </a:rPr>
              <a:t>	</a:t>
            </a:r>
            <a:r>
              <a:rPr lang="tr-TR" sz="2600" b="1" i="1" dirty="0">
                <a:latin typeface="Arial" panose="020B0604020202020204" pitchFamily="34" charset="0"/>
                <a:cs typeface="Arial" pitchFamily="34" charset="0"/>
              </a:rPr>
              <a:t>3.	</a:t>
            </a:r>
            <a:r>
              <a:rPr lang="tr-TR" sz="2600" b="1" i="1" dirty="0" smtClean="0">
                <a:latin typeface="Arial" pitchFamily="34" charset="0"/>
                <a:cs typeface="Arial" pitchFamily="34" charset="0"/>
              </a:rPr>
              <a:t>Almanya; Osmanlı </a:t>
            </a:r>
            <a:r>
              <a:rPr lang="tr-TR" sz="2600" b="1" i="1" dirty="0">
                <a:latin typeface="Arial" pitchFamily="34" charset="0"/>
                <a:cs typeface="Arial" pitchFamily="34" charset="0"/>
              </a:rPr>
              <a:t>Devleti’ni, bir tehdit altına düştüğünde gerekirse silahla koruyacaktı.</a:t>
            </a:r>
          </a:p>
          <a:p>
            <a:pPr marL="0" indent="0" algn="just">
              <a:buNone/>
              <a:tabLst>
                <a:tab pos="354013" algn="l"/>
                <a:tab pos="720725" algn="l"/>
              </a:tabLst>
            </a:pPr>
            <a:r>
              <a:rPr lang="tr-TR" sz="2600" b="1" i="1" dirty="0">
                <a:latin typeface="Arial" pitchFamily="34" charset="0"/>
                <a:cs typeface="Arial" pitchFamily="34" charset="0"/>
              </a:rPr>
              <a:t>	4.	Savaş olursa; Almanya, askeri heyetini Türkiye'nin emrine verecekti.</a:t>
            </a:r>
          </a:p>
          <a:p>
            <a:pPr marL="0" indent="0" algn="just">
              <a:buNone/>
              <a:tabLst>
                <a:tab pos="354013" algn="l"/>
                <a:tab pos="720725" algn="l"/>
              </a:tabLst>
            </a:pPr>
            <a:r>
              <a:rPr lang="tr-TR" sz="2600" b="1" i="1" dirty="0">
                <a:latin typeface="Arial" pitchFamily="34" charset="0"/>
                <a:cs typeface="Arial" pitchFamily="34" charset="0"/>
              </a:rPr>
              <a:t>	5.	Anlaşma, 31 Aralık 1918'e kadar yürürlükte kalacak, taraflardan biri geçersizliğini ilan etmezse, beş yıl daha yürürlükte olacaktı.</a:t>
            </a:r>
          </a:p>
          <a:p>
            <a:pPr marL="0" indent="0" algn="just">
              <a:buNone/>
              <a:tabLst>
                <a:tab pos="354013" algn="l"/>
                <a:tab pos="720725" algn="l"/>
              </a:tabLst>
            </a:pPr>
            <a:r>
              <a:rPr lang="tr-TR" sz="2600" b="1" dirty="0">
                <a:latin typeface="Arial" pitchFamily="34" charset="0"/>
                <a:cs typeface="Arial" pitchFamily="34" charset="0"/>
              </a:rPr>
              <a:t>	</a:t>
            </a:r>
            <a:r>
              <a:rPr lang="tr-TR" sz="2600" b="1" dirty="0">
                <a:solidFill>
                  <a:srgbClr val="0070C0"/>
                </a:solidFill>
                <a:latin typeface="Arial" pitchFamily="34" charset="0"/>
                <a:cs typeface="Arial" pitchFamily="34" charset="0"/>
              </a:rPr>
              <a:t>Görüldüğü gibi</a:t>
            </a:r>
            <a:r>
              <a:rPr lang="tr-TR" sz="2600" b="1" dirty="0">
                <a:latin typeface="Arial" pitchFamily="34" charset="0"/>
                <a:cs typeface="Arial" pitchFamily="34" charset="0"/>
              </a:rPr>
              <a:t>; </a:t>
            </a:r>
            <a:r>
              <a:rPr lang="tr-TR" sz="2600" b="1" dirty="0" smtClean="0">
                <a:latin typeface="Arial" pitchFamily="34" charset="0"/>
                <a:cs typeface="Arial" pitchFamily="34" charset="0"/>
              </a:rPr>
              <a:t>anlaşma</a:t>
            </a:r>
            <a:r>
              <a:rPr lang="tr-TR" sz="2600" b="1" dirty="0">
                <a:latin typeface="Arial" pitchFamily="34" charset="0"/>
                <a:cs typeface="Arial" pitchFamily="34" charset="0"/>
              </a:rPr>
              <a:t>, savunma niteliği taşıyordu. Maddelerinden anlaşılacağı üzere de metni, Alman-Rus savaşından önce hazırlanmış, fakat savaş </a:t>
            </a:r>
            <a:r>
              <a:rPr lang="tr-TR" sz="2600" b="1" dirty="0" smtClean="0">
                <a:latin typeface="Arial" pitchFamily="34" charset="0"/>
                <a:cs typeface="Arial" pitchFamily="34" charset="0"/>
              </a:rPr>
              <a:t>başladıktan (1 </a:t>
            </a:r>
            <a:r>
              <a:rPr lang="tr-TR" sz="2600" b="1" dirty="0">
                <a:latin typeface="Arial" pitchFamily="34" charset="0"/>
                <a:cs typeface="Arial" pitchFamily="34" charset="0"/>
              </a:rPr>
              <a:t>Ağustos 1914) sonra değiştirilmeden imzalanmıştır.</a:t>
            </a:r>
          </a:p>
          <a:p>
            <a:pPr marL="0" indent="0" algn="just">
              <a:buNone/>
              <a:tabLst>
                <a:tab pos="354013" algn="l"/>
                <a:tab pos="720725" algn="l"/>
              </a:tabLst>
            </a:pPr>
            <a:endParaRPr lang="tr-TR" sz="2400" dirty="0">
              <a:latin typeface="Arial" pitchFamily="34" charset="0"/>
              <a:cs typeface="Arial" pitchFamily="34" charset="0"/>
            </a:endParaRPr>
          </a:p>
        </p:txBody>
      </p:sp>
      <p:sp>
        <p:nvSpPr>
          <p:cNvPr id="11" name="Dikdörtgen 8"/>
          <p:cNvSpPr/>
          <p:nvPr/>
        </p:nvSpPr>
        <p:spPr>
          <a:xfrm>
            <a:off x="519719" y="836712"/>
            <a:ext cx="8373456" cy="492443"/>
          </a:xfrm>
          <a:prstGeom prst="rect">
            <a:avLst/>
          </a:prstGeom>
        </p:spPr>
        <p:txBody>
          <a:bodyPr wrap="square">
            <a:spAutoFit/>
          </a:bodyPr>
          <a:lstStyle/>
          <a:p>
            <a:pPr>
              <a:tabLst>
                <a:tab pos="354013" algn="l"/>
              </a:tabLst>
            </a:pPr>
            <a:r>
              <a:rPr lang="tr-TR" sz="2600" b="1" dirty="0">
                <a:solidFill>
                  <a:srgbClr val="FF0000"/>
                </a:solidFill>
                <a:latin typeface="Arial" pitchFamily="34" charset="0"/>
                <a:cs typeface="Arial" pitchFamily="34" charset="0"/>
              </a:rPr>
              <a:t>Osmanlı-Alman </a:t>
            </a:r>
            <a:r>
              <a:rPr lang="tr-TR" sz="2600" b="1" dirty="0" smtClean="0">
                <a:solidFill>
                  <a:srgbClr val="FF0000"/>
                </a:solidFill>
                <a:latin typeface="Arial" pitchFamily="34" charset="0"/>
                <a:cs typeface="Arial" pitchFamily="34" charset="0"/>
              </a:rPr>
              <a:t>İttifak </a:t>
            </a:r>
            <a:r>
              <a:rPr lang="tr-TR" sz="2600" b="1" dirty="0">
                <a:solidFill>
                  <a:srgbClr val="FF0000"/>
                </a:solidFill>
                <a:latin typeface="Arial" pitchFamily="34" charset="0"/>
                <a:cs typeface="Arial" pitchFamily="34" charset="0"/>
              </a:rPr>
              <a:t>Anlaşması (2 Ağustos 1914</a:t>
            </a:r>
            <a:r>
              <a:rPr lang="tr-TR" sz="2600" b="1" dirty="0" smtClean="0">
                <a:solidFill>
                  <a:srgbClr val="FF0000"/>
                </a:solidFill>
                <a:latin typeface="Arial" pitchFamily="34" charset="0"/>
                <a:cs typeface="Arial" pitchFamily="34" charset="0"/>
              </a:rPr>
              <a:t>):</a:t>
            </a:r>
            <a:endParaRPr lang="tr-TR" sz="26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92381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27</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30" name="İçerik Yer Tutucusu 2"/>
          <p:cNvSpPr txBox="1">
            <a:spLocks/>
          </p:cNvSpPr>
          <p:nvPr/>
        </p:nvSpPr>
        <p:spPr>
          <a:xfrm>
            <a:off x="539552" y="1196752"/>
            <a:ext cx="8064896"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65125" algn="l"/>
              </a:tabLst>
            </a:pPr>
            <a:r>
              <a:rPr lang="tr-TR" sz="2400" dirty="0">
                <a:latin typeface="Arial" pitchFamily="34" charset="0"/>
                <a:cs typeface="Arial" pitchFamily="34" charset="0"/>
              </a:rPr>
              <a:t>	</a:t>
            </a: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10" name="İçerik Yer Tutucusu 2"/>
          <p:cNvSpPr txBox="1">
            <a:spLocks/>
          </p:cNvSpPr>
          <p:nvPr/>
        </p:nvSpPr>
        <p:spPr>
          <a:xfrm>
            <a:off x="395536" y="764704"/>
            <a:ext cx="8497639" cy="2376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600"/>
              </a:spcBef>
              <a:buClr>
                <a:srgbClr val="FFFF00"/>
              </a:buClr>
              <a:buNone/>
              <a:tabLst>
                <a:tab pos="365125" algn="l"/>
              </a:tabLst>
            </a:pPr>
            <a:r>
              <a:rPr lang="tr-TR" sz="2400" dirty="0" smtClean="0">
                <a:latin typeface="Arial" pitchFamily="34" charset="0"/>
                <a:cs typeface="Arial" pitchFamily="34" charset="0"/>
              </a:rPr>
              <a:t>	</a:t>
            </a:r>
            <a:r>
              <a:rPr lang="tr-TR" sz="2400" b="1" dirty="0" smtClean="0">
                <a:latin typeface="Arial" pitchFamily="34" charset="0"/>
                <a:cs typeface="Arial" pitchFamily="34" charset="0"/>
              </a:rPr>
              <a:t>İtilaf filosundan </a:t>
            </a:r>
            <a:r>
              <a:rPr lang="tr-TR" sz="2400" b="1" dirty="0">
                <a:latin typeface="Arial" pitchFamily="34" charset="0"/>
                <a:cs typeface="Arial" pitchFamily="34" charset="0"/>
              </a:rPr>
              <a:t>kaçan Almanya’nın </a:t>
            </a:r>
            <a:r>
              <a:rPr lang="tr-TR" sz="2400" b="1" dirty="0" err="1">
                <a:latin typeface="Arial" pitchFamily="34" charset="0"/>
                <a:cs typeface="Arial" pitchFamily="34" charset="0"/>
              </a:rPr>
              <a:t>Goeben</a:t>
            </a:r>
            <a:r>
              <a:rPr lang="tr-TR" sz="2400" b="1" dirty="0">
                <a:latin typeface="Arial" pitchFamily="34" charset="0"/>
                <a:cs typeface="Arial" pitchFamily="34" charset="0"/>
              </a:rPr>
              <a:t> ve </a:t>
            </a:r>
            <a:r>
              <a:rPr lang="tr-TR" sz="2400" b="1" dirty="0" err="1" smtClean="0">
                <a:latin typeface="Arial" pitchFamily="34" charset="0"/>
                <a:cs typeface="Arial" pitchFamily="34" charset="0"/>
              </a:rPr>
              <a:t>Breslau</a:t>
            </a:r>
            <a:r>
              <a:rPr lang="tr-TR" sz="2400" b="1" dirty="0" smtClean="0">
                <a:latin typeface="Arial" pitchFamily="34" charset="0"/>
                <a:cs typeface="Arial" pitchFamily="34" charset="0"/>
              </a:rPr>
              <a:t> </a:t>
            </a:r>
            <a:r>
              <a:rPr lang="tr-TR" sz="2400" b="1" dirty="0">
                <a:latin typeface="Arial" pitchFamily="34" charset="0"/>
                <a:cs typeface="Arial" pitchFamily="34" charset="0"/>
              </a:rPr>
              <a:t>ismindeki harp gemileri </a:t>
            </a:r>
            <a:r>
              <a:rPr lang="tr-TR" sz="2400" b="1" dirty="0">
                <a:solidFill>
                  <a:srgbClr val="FF0000"/>
                </a:solidFill>
                <a:latin typeface="Arial" pitchFamily="34" charset="0"/>
                <a:cs typeface="Arial" pitchFamily="34" charset="0"/>
              </a:rPr>
              <a:t>10 Ağustos 1914 </a:t>
            </a:r>
            <a:r>
              <a:rPr lang="tr-TR" sz="2400" b="1" dirty="0">
                <a:latin typeface="Arial" pitchFamily="34" charset="0"/>
                <a:cs typeface="Arial" pitchFamily="34" charset="0"/>
              </a:rPr>
              <a:t>tarihinde Çanakkale Boğazı’nı geçti. Daha sonra bu gemilere Osmanlı bayrağı çekilerek Yavuz ve Midilli isimleri verildi. Bu şekilde gemiler, </a:t>
            </a:r>
            <a:r>
              <a:rPr lang="tr-TR" sz="2400" b="1" dirty="0" smtClean="0">
                <a:latin typeface="Arial" pitchFamily="34" charset="0"/>
                <a:cs typeface="Arial" pitchFamily="34" charset="0"/>
              </a:rPr>
              <a:t>komutanları </a:t>
            </a:r>
            <a:r>
              <a:rPr lang="tr-TR" sz="2400" b="1" dirty="0" err="1">
                <a:latin typeface="Arial" pitchFamily="34" charset="0"/>
                <a:cs typeface="Arial" pitchFamily="34" charset="0"/>
              </a:rPr>
              <a:t>Souchon</a:t>
            </a:r>
            <a:r>
              <a:rPr lang="tr-TR" sz="2400" b="1" dirty="0">
                <a:latin typeface="Arial" pitchFamily="34" charset="0"/>
                <a:cs typeface="Arial" pitchFamily="34" charset="0"/>
              </a:rPr>
              <a:t> ve mürettebatıyla Türk donanmasına katıldı.</a:t>
            </a:r>
          </a:p>
          <a:p>
            <a:pPr marL="0" indent="0" algn="just">
              <a:spcBef>
                <a:spcPts val="600"/>
              </a:spcBef>
              <a:buClr>
                <a:srgbClr val="FFFF00"/>
              </a:buClr>
              <a:buNone/>
              <a:tabLst>
                <a:tab pos="365125" algn="l"/>
              </a:tabLst>
            </a:pPr>
            <a:endParaRPr lang="tr-TR" sz="2400" dirty="0">
              <a:latin typeface="Arial" pitchFamily="34" charset="0"/>
              <a:cs typeface="Arial" pitchFamily="34" charset="0"/>
            </a:endParaRPr>
          </a:p>
        </p:txBody>
      </p:sp>
      <p:pic>
        <p:nvPicPr>
          <p:cNvPr id="1028" name="Picture 4" descr="yavuz ve midill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641" y="3284984"/>
            <a:ext cx="4141068" cy="310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48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28</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30" name="İçerik Yer Tutucusu 2"/>
          <p:cNvSpPr txBox="1">
            <a:spLocks/>
          </p:cNvSpPr>
          <p:nvPr/>
        </p:nvSpPr>
        <p:spPr>
          <a:xfrm>
            <a:off x="539552" y="1196752"/>
            <a:ext cx="8064896"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65125" algn="l"/>
              </a:tabLst>
            </a:pPr>
            <a:r>
              <a:rPr lang="tr-TR" sz="2400" dirty="0">
                <a:latin typeface="Arial" pitchFamily="34" charset="0"/>
                <a:cs typeface="Arial" pitchFamily="34" charset="0"/>
              </a:rPr>
              <a:t>	</a:t>
            </a: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11" name="Dikdörtgen 10"/>
          <p:cNvSpPr/>
          <p:nvPr/>
        </p:nvSpPr>
        <p:spPr>
          <a:xfrm>
            <a:off x="285331" y="571480"/>
            <a:ext cx="8642349" cy="461665"/>
          </a:xfrm>
          <a:prstGeom prst="rect">
            <a:avLst/>
          </a:prstGeom>
        </p:spPr>
        <p:txBody>
          <a:bodyPr wrap="square">
            <a:spAutoFit/>
          </a:bodyPr>
          <a:lstStyle/>
          <a:p>
            <a:pPr>
              <a:tabLst>
                <a:tab pos="354013" algn="l"/>
              </a:tabLst>
            </a:pPr>
            <a:r>
              <a:rPr lang="tr-TR" sz="2400" b="1" dirty="0">
                <a:solidFill>
                  <a:srgbClr val="FF0000"/>
                </a:solidFill>
                <a:latin typeface="Arial" pitchFamily="34" charset="0"/>
                <a:cs typeface="Arial" pitchFamily="34" charset="0"/>
              </a:rPr>
              <a:t>Osmanlı </a:t>
            </a:r>
            <a:r>
              <a:rPr lang="tr-TR" sz="2400" b="1" dirty="0" smtClean="0">
                <a:solidFill>
                  <a:srgbClr val="FF0000"/>
                </a:solidFill>
                <a:latin typeface="Arial" pitchFamily="34" charset="0"/>
                <a:cs typeface="Arial" pitchFamily="34" charset="0"/>
              </a:rPr>
              <a:t>Devleti’nin Savaşa </a:t>
            </a:r>
            <a:r>
              <a:rPr lang="tr-TR" sz="2400" b="1" dirty="0">
                <a:solidFill>
                  <a:srgbClr val="FF0000"/>
                </a:solidFill>
                <a:latin typeface="Arial" pitchFamily="34" charset="0"/>
                <a:cs typeface="Arial" pitchFamily="34" charset="0"/>
              </a:rPr>
              <a:t>Katılması:</a:t>
            </a:r>
          </a:p>
        </p:txBody>
      </p:sp>
      <p:sp>
        <p:nvSpPr>
          <p:cNvPr id="12" name="İçerik Yer Tutucusu 2"/>
          <p:cNvSpPr txBox="1">
            <a:spLocks/>
          </p:cNvSpPr>
          <p:nvPr/>
        </p:nvSpPr>
        <p:spPr>
          <a:xfrm>
            <a:off x="323528" y="980728"/>
            <a:ext cx="8497637" cy="58772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600"/>
              </a:spcBef>
              <a:buClr>
                <a:srgbClr val="FFFF00"/>
              </a:buClr>
              <a:buNone/>
              <a:tabLst>
                <a:tab pos="365125" algn="l"/>
              </a:tabLst>
            </a:pPr>
            <a:r>
              <a:rPr lang="tr-TR" sz="2400" dirty="0" smtClean="0">
                <a:latin typeface="Arial" pitchFamily="34" charset="0"/>
                <a:cs typeface="Arial" pitchFamily="34" charset="0"/>
              </a:rPr>
              <a:t>	</a:t>
            </a:r>
            <a:r>
              <a:rPr lang="tr-TR" sz="2400" b="1" dirty="0" smtClean="0">
                <a:solidFill>
                  <a:srgbClr val="C00000"/>
                </a:solidFill>
                <a:latin typeface="Arial" pitchFamily="34" charset="0"/>
                <a:cs typeface="Arial" pitchFamily="34" charset="0"/>
              </a:rPr>
              <a:t>27 </a:t>
            </a:r>
            <a:r>
              <a:rPr lang="tr-TR" sz="2400" b="1" dirty="0">
                <a:solidFill>
                  <a:srgbClr val="C00000"/>
                </a:solidFill>
                <a:latin typeface="Arial" pitchFamily="34" charset="0"/>
                <a:cs typeface="Arial" pitchFamily="34" charset="0"/>
              </a:rPr>
              <a:t>Ekim 1914’te</a:t>
            </a:r>
            <a:r>
              <a:rPr lang="tr-TR" sz="2400" b="1" dirty="0">
                <a:latin typeface="Arial" pitchFamily="34" charset="0"/>
                <a:cs typeface="Arial" pitchFamily="34" charset="0"/>
              </a:rPr>
              <a:t>, Amiral </a:t>
            </a:r>
            <a:r>
              <a:rPr lang="tr-TR" sz="2400" b="1" dirty="0" err="1">
                <a:latin typeface="Arial" pitchFamily="34" charset="0"/>
                <a:cs typeface="Arial" pitchFamily="34" charset="0"/>
              </a:rPr>
              <a:t>Souchon</a:t>
            </a:r>
            <a:r>
              <a:rPr lang="tr-TR" sz="2400" b="1" dirty="0">
                <a:latin typeface="Arial" pitchFamily="34" charset="0"/>
                <a:cs typeface="Arial" pitchFamily="34" charset="0"/>
              </a:rPr>
              <a:t> komutasındaki (Midilli ve Yavuz </a:t>
            </a:r>
            <a:r>
              <a:rPr lang="tr-TR" sz="2400" b="1" dirty="0" smtClean="0">
                <a:latin typeface="Arial" pitchFamily="34" charset="0"/>
                <a:cs typeface="Arial" pitchFamily="34" charset="0"/>
              </a:rPr>
              <a:t>gemilerinin </a:t>
            </a:r>
            <a:r>
              <a:rPr lang="tr-TR" sz="2400" b="1" dirty="0">
                <a:latin typeface="Arial" pitchFamily="34" charset="0"/>
                <a:cs typeface="Arial" pitchFamily="34" charset="0"/>
              </a:rPr>
              <a:t>de dahil </a:t>
            </a:r>
            <a:r>
              <a:rPr lang="tr-TR" sz="2400" b="1" dirty="0" smtClean="0">
                <a:latin typeface="Arial" pitchFamily="34" charset="0"/>
                <a:cs typeface="Arial" pitchFamily="34" charset="0"/>
              </a:rPr>
              <a:t>olduğu) </a:t>
            </a:r>
            <a:r>
              <a:rPr lang="tr-TR" sz="2400" b="1" dirty="0">
                <a:latin typeface="Arial" pitchFamily="34" charset="0"/>
                <a:cs typeface="Arial" pitchFamily="34" charset="0"/>
              </a:rPr>
              <a:t>Türk Donanması </a:t>
            </a:r>
            <a:r>
              <a:rPr lang="tr-TR" sz="2400" b="1" dirty="0" smtClean="0">
                <a:latin typeface="Arial" pitchFamily="34" charset="0"/>
                <a:cs typeface="Arial" pitchFamily="34" charset="0"/>
              </a:rPr>
              <a:t>Karadeniz’e açıldı </a:t>
            </a:r>
            <a:r>
              <a:rPr lang="tr-TR" sz="2400" b="1" dirty="0">
                <a:latin typeface="Arial" pitchFamily="34" charset="0"/>
                <a:cs typeface="Arial" pitchFamily="34" charset="0"/>
              </a:rPr>
              <a:t>ve </a:t>
            </a:r>
            <a:r>
              <a:rPr lang="tr-TR" sz="2400" b="1" dirty="0">
                <a:solidFill>
                  <a:srgbClr val="FF0000"/>
                </a:solidFill>
                <a:latin typeface="Arial" pitchFamily="34" charset="0"/>
                <a:cs typeface="Arial" pitchFamily="34" charset="0"/>
              </a:rPr>
              <a:t>28-29 Ekim 1914 </a:t>
            </a:r>
            <a:r>
              <a:rPr lang="tr-TR" sz="2400" b="1" dirty="0">
                <a:latin typeface="Arial" pitchFamily="34" charset="0"/>
                <a:cs typeface="Arial" pitchFamily="34" charset="0"/>
              </a:rPr>
              <a:t>gecesi Rusya’nın Odesa ve Sivastopol gibi limanlarını topa tuttu. Böylece Osmanlı Devleti fiilen savaşı </a:t>
            </a:r>
            <a:r>
              <a:rPr lang="tr-TR" sz="2400" b="1" dirty="0" smtClean="0">
                <a:latin typeface="Arial" pitchFamily="34" charset="0"/>
                <a:cs typeface="Arial" pitchFamily="34" charset="0"/>
              </a:rPr>
              <a:t>başlamış </a:t>
            </a:r>
            <a:r>
              <a:rPr lang="tr-TR" sz="2400" b="1" dirty="0">
                <a:latin typeface="Arial" pitchFamily="34" charset="0"/>
                <a:cs typeface="Arial" pitchFamily="34" charset="0"/>
              </a:rPr>
              <a:t>oldu.</a:t>
            </a:r>
          </a:p>
          <a:p>
            <a:pPr marL="0" indent="0" algn="just">
              <a:spcBef>
                <a:spcPts val="600"/>
              </a:spcBef>
              <a:buNone/>
              <a:tabLst>
                <a:tab pos="354013" algn="l"/>
              </a:tabLst>
            </a:pPr>
            <a:r>
              <a:rPr lang="tr-TR" sz="2400" b="1" dirty="0">
                <a:latin typeface="Arial" pitchFamily="34" charset="0"/>
                <a:cs typeface="Arial" pitchFamily="34" charset="0"/>
              </a:rPr>
              <a:t>	Bu olay üzerine; Rusya </a:t>
            </a:r>
            <a:r>
              <a:rPr lang="tr-TR" sz="2400" b="1" dirty="0">
                <a:solidFill>
                  <a:srgbClr val="FF0000"/>
                </a:solidFill>
                <a:latin typeface="Arial" pitchFamily="34" charset="0"/>
                <a:cs typeface="Arial" pitchFamily="34" charset="0"/>
              </a:rPr>
              <a:t>2 Kasım’da</a:t>
            </a:r>
            <a:r>
              <a:rPr lang="tr-TR" sz="2400" b="1" dirty="0">
                <a:latin typeface="Arial" pitchFamily="34" charset="0"/>
                <a:cs typeface="Arial" pitchFamily="34" charset="0"/>
              </a:rPr>
              <a:t>, İngiltere ve Fransa </a:t>
            </a:r>
            <a:r>
              <a:rPr lang="tr-TR" sz="2400" b="1" dirty="0">
                <a:solidFill>
                  <a:srgbClr val="FF0000"/>
                </a:solidFill>
                <a:latin typeface="Arial" pitchFamily="34" charset="0"/>
                <a:cs typeface="Arial" pitchFamily="34" charset="0"/>
              </a:rPr>
              <a:t>5 Kasım’da</a:t>
            </a:r>
            <a:r>
              <a:rPr lang="tr-TR" sz="2400" b="1" dirty="0">
                <a:latin typeface="Arial" pitchFamily="34" charset="0"/>
                <a:cs typeface="Arial" pitchFamily="34" charset="0"/>
              </a:rPr>
              <a:t>, Osmanlı Devleti’ne savaş ilan ettiler. Osmanlı Devleti de bunlara karşı </a:t>
            </a:r>
            <a:r>
              <a:rPr lang="tr-TR" sz="2400" b="1" dirty="0">
                <a:solidFill>
                  <a:srgbClr val="FF0000"/>
                </a:solidFill>
                <a:latin typeface="Arial" pitchFamily="34" charset="0"/>
                <a:cs typeface="Arial" pitchFamily="34" charset="0"/>
              </a:rPr>
              <a:t>12 Ka­sım 1914’te </a:t>
            </a:r>
            <a:r>
              <a:rPr lang="tr-TR" sz="2400" b="1" dirty="0">
                <a:latin typeface="Arial" pitchFamily="34" charset="0"/>
                <a:cs typeface="Arial" pitchFamily="34" charset="0"/>
              </a:rPr>
              <a:t>resmen savaş açtı.</a:t>
            </a:r>
          </a:p>
          <a:p>
            <a:pPr marL="0" indent="0" algn="just">
              <a:spcBef>
                <a:spcPts val="600"/>
              </a:spcBef>
              <a:buNone/>
              <a:tabLst>
                <a:tab pos="354013" algn="l"/>
              </a:tabLst>
            </a:pPr>
            <a:r>
              <a:rPr lang="tr-TR" sz="2400" b="1" dirty="0">
                <a:latin typeface="Arial" pitchFamily="34" charset="0"/>
                <a:cs typeface="Arial" pitchFamily="34" charset="0"/>
              </a:rPr>
              <a:t>	Osmanlı Devleti’nin savaşa girmesi, taraflar arasındaki çarpışmaların, Doğu Avrupa’da Galiçya’dan Kafkaslara, Çanakkale’den Basra’ya ve Sina’ya kadar geniş alanda açılan cephelerle, dünyanın önemli bir bölümüne </a:t>
            </a:r>
            <a:r>
              <a:rPr lang="tr-TR" sz="2400" b="1" dirty="0" smtClean="0">
                <a:latin typeface="Arial" pitchFamily="34" charset="0"/>
                <a:cs typeface="Arial" pitchFamily="34" charset="0"/>
              </a:rPr>
              <a:t>yayılmasına </a:t>
            </a:r>
            <a:r>
              <a:rPr lang="tr-TR" sz="2400" b="1" dirty="0">
                <a:latin typeface="Arial" pitchFamily="34" charset="0"/>
                <a:cs typeface="Arial" pitchFamily="34" charset="0"/>
              </a:rPr>
              <a:t>yol açtı.</a:t>
            </a:r>
          </a:p>
          <a:p>
            <a:pPr marL="0" indent="0" algn="just">
              <a:spcBef>
                <a:spcPts val="600"/>
              </a:spcBef>
              <a:buClr>
                <a:srgbClr val="FFFF00"/>
              </a:buClr>
              <a:buNone/>
              <a:tabLst>
                <a:tab pos="365125" algn="l"/>
              </a:tabLst>
            </a:pPr>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27130061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29</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30" name="İçerik Yer Tutucusu 2"/>
          <p:cNvSpPr txBox="1">
            <a:spLocks/>
          </p:cNvSpPr>
          <p:nvPr/>
        </p:nvSpPr>
        <p:spPr>
          <a:xfrm>
            <a:off x="539552" y="1196752"/>
            <a:ext cx="8064896"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65125" algn="l"/>
              </a:tabLst>
            </a:pPr>
            <a:r>
              <a:rPr lang="tr-TR" sz="2400" dirty="0">
                <a:latin typeface="Arial" pitchFamily="34" charset="0"/>
                <a:cs typeface="Arial" pitchFamily="34" charset="0"/>
              </a:rPr>
              <a:t>	</a:t>
            </a: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grpSp>
        <p:nvGrpSpPr>
          <p:cNvPr id="8" name="Grup 7"/>
          <p:cNvGrpSpPr/>
          <p:nvPr/>
        </p:nvGrpSpPr>
        <p:grpSpPr>
          <a:xfrm>
            <a:off x="1619672" y="1052736"/>
            <a:ext cx="5569265" cy="5673134"/>
            <a:chOff x="1600200" y="682961"/>
            <a:chExt cx="5943600" cy="6006304"/>
          </a:xfrm>
        </p:grpSpPr>
        <p:pic>
          <p:nvPicPr>
            <p:cNvPr id="9"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82961"/>
              <a:ext cx="5943600" cy="393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up 4"/>
            <p:cNvGrpSpPr>
              <a:grpSpLocks/>
            </p:cNvGrpSpPr>
            <p:nvPr/>
          </p:nvGrpSpPr>
          <p:grpSpPr bwMode="auto">
            <a:xfrm>
              <a:off x="1654336" y="4613615"/>
              <a:ext cx="5709463" cy="2075650"/>
              <a:chOff x="-185340" y="1240042"/>
              <a:chExt cx="9375228" cy="5424256"/>
            </a:xfrm>
          </p:grpSpPr>
          <p:sp>
            <p:nvSpPr>
              <p:cNvPr id="13" name="AutoShape 2"/>
              <p:cNvSpPr>
                <a:spLocks noChangeArrowheads="1"/>
              </p:cNvSpPr>
              <p:nvPr/>
            </p:nvSpPr>
            <p:spPr bwMode="auto">
              <a:xfrm>
                <a:off x="104331" y="1240042"/>
                <a:ext cx="2939627" cy="1368226"/>
              </a:xfrm>
              <a:prstGeom prst="roundRect">
                <a:avLst>
                  <a:gd name="adj" fmla="val 16667"/>
                </a:avLst>
              </a:prstGeom>
              <a:solidFill>
                <a:srgbClr val="D1FFF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tr-TR" altLang="tr-TR" b="1" dirty="0">
                    <a:solidFill>
                      <a:srgbClr val="000000"/>
                    </a:solidFill>
                    <a:latin typeface="Arial" pitchFamily="34" charset="0"/>
                    <a:cs typeface="Arial" pitchFamily="34" charset="0"/>
                  </a:rPr>
                  <a:t>SAVUNMA </a:t>
                </a:r>
              </a:p>
              <a:p>
                <a:pPr algn="ctr" eaLnBrk="1" hangingPunct="1"/>
                <a:r>
                  <a:rPr lang="tr-TR" altLang="tr-TR" b="1" dirty="0">
                    <a:solidFill>
                      <a:srgbClr val="000000"/>
                    </a:solidFill>
                    <a:latin typeface="Arial" pitchFamily="34" charset="0"/>
                    <a:cs typeface="Arial" pitchFamily="34" charset="0"/>
                  </a:rPr>
                  <a:t>CEPHELERİ</a:t>
                </a:r>
              </a:p>
            </p:txBody>
          </p:sp>
          <p:sp>
            <p:nvSpPr>
              <p:cNvPr id="14" name="AutoShape 5"/>
              <p:cNvSpPr>
                <a:spLocks noChangeArrowheads="1"/>
              </p:cNvSpPr>
              <p:nvPr/>
            </p:nvSpPr>
            <p:spPr bwMode="auto">
              <a:xfrm>
                <a:off x="5853837" y="1240042"/>
                <a:ext cx="3336051" cy="1615872"/>
              </a:xfrm>
              <a:prstGeom prst="roundRect">
                <a:avLst>
                  <a:gd name="adj" fmla="val 16667"/>
                </a:avLst>
              </a:prstGeom>
              <a:solidFill>
                <a:srgbClr val="FFFF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tr-TR" altLang="tr-TR" b="1" dirty="0">
                    <a:solidFill>
                      <a:srgbClr val="000000"/>
                    </a:solidFill>
                    <a:latin typeface="Arial" pitchFamily="34" charset="0"/>
                    <a:cs typeface="Arial" pitchFamily="34" charset="0"/>
                  </a:rPr>
                  <a:t>YARDIM EDİLEN </a:t>
                </a:r>
              </a:p>
              <a:p>
                <a:pPr algn="ctr" eaLnBrk="1" hangingPunct="1"/>
                <a:r>
                  <a:rPr lang="tr-TR" altLang="tr-TR" b="1" dirty="0">
                    <a:solidFill>
                      <a:srgbClr val="000000"/>
                    </a:solidFill>
                    <a:latin typeface="Arial" pitchFamily="34" charset="0"/>
                    <a:cs typeface="Arial" pitchFamily="34" charset="0"/>
                  </a:rPr>
                  <a:t>CEPHELER</a:t>
                </a:r>
              </a:p>
            </p:txBody>
          </p:sp>
          <p:sp>
            <p:nvSpPr>
              <p:cNvPr id="15" name="Oval 6"/>
              <p:cNvSpPr>
                <a:spLocks noChangeArrowheads="1"/>
              </p:cNvSpPr>
              <p:nvPr/>
            </p:nvSpPr>
            <p:spPr bwMode="auto">
              <a:xfrm>
                <a:off x="-36120" y="2737633"/>
                <a:ext cx="3168970" cy="852481"/>
              </a:xfrm>
              <a:prstGeom prst="ellipse">
                <a:avLst/>
              </a:prstGeom>
              <a:solidFill>
                <a:srgbClr val="D1FFF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tr-TR" altLang="tr-TR" dirty="0">
                    <a:solidFill>
                      <a:srgbClr val="000000"/>
                    </a:solidFill>
                    <a:latin typeface="Arial" pitchFamily="34" charset="0"/>
                    <a:cs typeface="Arial" pitchFamily="34" charset="0"/>
                  </a:rPr>
                  <a:t>IRAK</a:t>
                </a:r>
              </a:p>
            </p:txBody>
          </p:sp>
          <p:sp>
            <p:nvSpPr>
              <p:cNvPr id="16" name="Oval 9"/>
              <p:cNvSpPr>
                <a:spLocks noChangeArrowheads="1"/>
              </p:cNvSpPr>
              <p:nvPr/>
            </p:nvSpPr>
            <p:spPr bwMode="auto">
              <a:xfrm>
                <a:off x="6076811" y="2941672"/>
                <a:ext cx="2977280" cy="1085851"/>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tr-TR" altLang="tr-TR" dirty="0">
                    <a:solidFill>
                      <a:srgbClr val="000000"/>
                    </a:solidFill>
                    <a:latin typeface="Arial" pitchFamily="34" charset="0"/>
                    <a:cs typeface="Arial" pitchFamily="34" charset="0"/>
                  </a:rPr>
                  <a:t>MAKEDONYA</a:t>
                </a:r>
              </a:p>
            </p:txBody>
          </p:sp>
          <p:sp>
            <p:nvSpPr>
              <p:cNvPr id="17" name="AutoShape 3"/>
              <p:cNvSpPr>
                <a:spLocks noChangeArrowheads="1"/>
              </p:cNvSpPr>
              <p:nvPr/>
            </p:nvSpPr>
            <p:spPr bwMode="auto">
              <a:xfrm>
                <a:off x="3261446" y="3163875"/>
                <a:ext cx="2552700" cy="777889"/>
              </a:xfrm>
              <a:prstGeom prst="roundRect">
                <a:avLst>
                  <a:gd name="adj" fmla="val 16667"/>
                </a:avLst>
              </a:prstGeom>
              <a:solidFill>
                <a:srgbClr val="FFA3C2"/>
              </a:solidFill>
              <a:ln w="9525">
                <a:solidFill>
                  <a:srgbClr val="000000"/>
                </a:solidFill>
                <a:round/>
                <a:headEnd/>
                <a:tailEnd/>
              </a:ln>
            </p:spPr>
            <p:txBody>
              <a:bodyPr wrap="none" anchor="ctr"/>
              <a:lstStyle/>
              <a:p>
                <a:pPr algn="ctr" eaLnBrk="1" hangingPunct="1"/>
                <a:r>
                  <a:rPr lang="tr-TR" altLang="tr-TR" b="1" dirty="0">
                    <a:solidFill>
                      <a:srgbClr val="000000"/>
                    </a:solidFill>
                    <a:latin typeface="Arial" pitchFamily="34" charset="0"/>
                    <a:cs typeface="Arial" pitchFamily="34" charset="0"/>
                  </a:rPr>
                  <a:t>TAARRUZ</a:t>
                </a:r>
              </a:p>
            </p:txBody>
          </p:sp>
          <p:sp>
            <p:nvSpPr>
              <p:cNvPr id="18" name="Oval 7"/>
              <p:cNvSpPr>
                <a:spLocks noChangeArrowheads="1"/>
              </p:cNvSpPr>
              <p:nvPr/>
            </p:nvSpPr>
            <p:spPr bwMode="auto">
              <a:xfrm>
                <a:off x="3261446" y="4200525"/>
                <a:ext cx="2592389" cy="876297"/>
              </a:xfrm>
              <a:prstGeom prst="ellipse">
                <a:avLst/>
              </a:prstGeom>
              <a:solidFill>
                <a:srgbClr val="FFA3C2"/>
              </a:solidFill>
              <a:ln w="9525">
                <a:solidFill>
                  <a:schemeClr val="tx1"/>
                </a:solidFill>
                <a:round/>
                <a:headEnd/>
                <a:tailEnd/>
              </a:ln>
            </p:spPr>
            <p:txBody>
              <a:bodyPr wrap="none" anchor="ctr"/>
              <a:lstStyle/>
              <a:p>
                <a:pPr algn="ctr" eaLnBrk="1" hangingPunct="1"/>
                <a:r>
                  <a:rPr lang="tr-TR" altLang="tr-TR" dirty="0">
                    <a:solidFill>
                      <a:srgbClr val="000000"/>
                    </a:solidFill>
                    <a:latin typeface="Arial" pitchFamily="34" charset="0"/>
                    <a:cs typeface="Arial" pitchFamily="34" charset="0"/>
                  </a:rPr>
                  <a:t>KAFKAS</a:t>
                </a:r>
              </a:p>
            </p:txBody>
          </p:sp>
          <p:sp>
            <p:nvSpPr>
              <p:cNvPr id="19" name="Sol Sağ Yukarı Ok 18"/>
              <p:cNvSpPr/>
              <p:nvPr/>
            </p:nvSpPr>
            <p:spPr>
              <a:xfrm rot="10800000">
                <a:off x="3221849" y="1760421"/>
                <a:ext cx="2552015" cy="1223834"/>
              </a:xfrm>
              <a:prstGeom prst="leftRightUpArrow">
                <a:avLst>
                  <a:gd name="adj1" fmla="val 25000"/>
                  <a:gd name="adj2" fmla="val 32723"/>
                  <a:gd name="adj3" fmla="val 25000"/>
                </a:avLst>
              </a:prstGeom>
              <a:blipFill>
                <a:blip r:embed="rId4"/>
                <a:tile tx="0" ty="0" sx="100000" sy="100000" flip="none" algn="tl"/>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800">
                  <a:latin typeface="Comic Sans MS" pitchFamily="66" charset="0"/>
                </a:endParaRPr>
              </a:p>
            </p:txBody>
          </p:sp>
          <p:sp>
            <p:nvSpPr>
              <p:cNvPr id="20" name="Oval 7"/>
              <p:cNvSpPr>
                <a:spLocks noChangeArrowheads="1"/>
              </p:cNvSpPr>
              <p:nvPr/>
            </p:nvSpPr>
            <p:spPr bwMode="auto">
              <a:xfrm>
                <a:off x="3261446" y="5208588"/>
                <a:ext cx="2592389" cy="905644"/>
              </a:xfrm>
              <a:prstGeom prst="ellipse">
                <a:avLst/>
              </a:prstGeom>
              <a:solidFill>
                <a:srgbClr val="FFA3C2"/>
              </a:solidFill>
              <a:ln w="9525">
                <a:solidFill>
                  <a:schemeClr val="tx1"/>
                </a:solidFill>
                <a:round/>
                <a:headEnd/>
                <a:tailEnd/>
              </a:ln>
            </p:spPr>
            <p:txBody>
              <a:bodyPr wrap="none" anchor="ctr"/>
              <a:lstStyle/>
              <a:p>
                <a:pPr algn="ctr" eaLnBrk="1" hangingPunct="1"/>
                <a:r>
                  <a:rPr lang="tr-TR" altLang="tr-TR" dirty="0">
                    <a:solidFill>
                      <a:srgbClr val="000000"/>
                    </a:solidFill>
                    <a:latin typeface="Arial" pitchFamily="34" charset="0"/>
                    <a:cs typeface="Arial" pitchFamily="34" charset="0"/>
                  </a:rPr>
                  <a:t>KANAL</a:t>
                </a:r>
              </a:p>
            </p:txBody>
          </p:sp>
          <p:sp>
            <p:nvSpPr>
              <p:cNvPr id="21" name="Oval 6"/>
              <p:cNvSpPr>
                <a:spLocks noChangeArrowheads="1"/>
              </p:cNvSpPr>
              <p:nvPr/>
            </p:nvSpPr>
            <p:spPr bwMode="auto">
              <a:xfrm>
                <a:off x="-158183" y="3595606"/>
                <a:ext cx="3318192" cy="1061241"/>
              </a:xfrm>
              <a:prstGeom prst="ellipse">
                <a:avLst/>
              </a:prstGeom>
              <a:solidFill>
                <a:srgbClr val="D1FFF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tr-TR" altLang="tr-TR" dirty="0" smtClean="0">
                    <a:solidFill>
                      <a:srgbClr val="000000"/>
                    </a:solidFill>
                    <a:latin typeface="Arial" pitchFamily="34" charset="0"/>
                    <a:cs typeface="Arial" pitchFamily="34" charset="0"/>
                  </a:rPr>
                  <a:t>HİCAZ-YEMEN</a:t>
                </a:r>
                <a:endParaRPr lang="tr-TR" altLang="tr-TR" dirty="0">
                  <a:solidFill>
                    <a:srgbClr val="000000"/>
                  </a:solidFill>
                  <a:latin typeface="Arial" pitchFamily="34" charset="0"/>
                  <a:cs typeface="Arial" pitchFamily="34" charset="0"/>
                </a:endParaRPr>
              </a:p>
            </p:txBody>
          </p:sp>
          <p:sp>
            <p:nvSpPr>
              <p:cNvPr id="22" name="Oval 6"/>
              <p:cNvSpPr>
                <a:spLocks noChangeArrowheads="1"/>
              </p:cNvSpPr>
              <p:nvPr/>
            </p:nvSpPr>
            <p:spPr bwMode="auto">
              <a:xfrm>
                <a:off x="-185340" y="4546601"/>
                <a:ext cx="3318190" cy="1114807"/>
              </a:xfrm>
              <a:prstGeom prst="ellipse">
                <a:avLst/>
              </a:prstGeom>
              <a:solidFill>
                <a:srgbClr val="D1FFF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tr-TR" altLang="tr-TR" dirty="0">
                    <a:solidFill>
                      <a:srgbClr val="000000"/>
                    </a:solidFill>
                    <a:latin typeface="Arial" pitchFamily="34" charset="0"/>
                    <a:cs typeface="Arial" pitchFamily="34" charset="0"/>
                  </a:rPr>
                  <a:t>SURİYE-FİLİSTİN</a:t>
                </a:r>
              </a:p>
            </p:txBody>
          </p:sp>
          <p:sp>
            <p:nvSpPr>
              <p:cNvPr id="23" name="Oval 6"/>
              <p:cNvSpPr>
                <a:spLocks noChangeArrowheads="1"/>
              </p:cNvSpPr>
              <p:nvPr/>
            </p:nvSpPr>
            <p:spPr bwMode="auto">
              <a:xfrm>
                <a:off x="104332" y="5564165"/>
                <a:ext cx="3157116" cy="1100133"/>
              </a:xfrm>
              <a:prstGeom prst="ellipse">
                <a:avLst/>
              </a:prstGeom>
              <a:solidFill>
                <a:srgbClr val="D1FFF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tr-TR" altLang="tr-TR" dirty="0">
                    <a:solidFill>
                      <a:srgbClr val="000000"/>
                    </a:solidFill>
                    <a:latin typeface="Arial" pitchFamily="34" charset="0"/>
                    <a:cs typeface="Arial" pitchFamily="34" charset="0"/>
                  </a:rPr>
                  <a:t>ÇANAKKALE</a:t>
                </a:r>
              </a:p>
            </p:txBody>
          </p:sp>
          <p:sp>
            <p:nvSpPr>
              <p:cNvPr id="24" name="Oval 9"/>
              <p:cNvSpPr>
                <a:spLocks noChangeArrowheads="1"/>
              </p:cNvSpPr>
              <p:nvPr/>
            </p:nvSpPr>
            <p:spPr bwMode="auto">
              <a:xfrm>
                <a:off x="6252295" y="4043362"/>
                <a:ext cx="2592389" cy="1033459"/>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tr-TR" altLang="tr-TR" dirty="0">
                    <a:solidFill>
                      <a:srgbClr val="000000"/>
                    </a:solidFill>
                    <a:latin typeface="Arial" pitchFamily="34" charset="0"/>
                    <a:cs typeface="Arial" pitchFamily="34" charset="0"/>
                  </a:rPr>
                  <a:t>GALİÇYA</a:t>
                </a:r>
              </a:p>
            </p:txBody>
          </p:sp>
          <p:sp>
            <p:nvSpPr>
              <p:cNvPr id="25" name="Oval 9"/>
              <p:cNvSpPr>
                <a:spLocks noChangeArrowheads="1"/>
              </p:cNvSpPr>
              <p:nvPr/>
            </p:nvSpPr>
            <p:spPr bwMode="auto">
              <a:xfrm>
                <a:off x="6252295" y="5124448"/>
                <a:ext cx="2592389" cy="989783"/>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tr-TR" altLang="tr-TR" dirty="0">
                    <a:solidFill>
                      <a:srgbClr val="000000"/>
                    </a:solidFill>
                    <a:latin typeface="Arial" pitchFamily="34" charset="0"/>
                    <a:cs typeface="Arial" pitchFamily="34" charset="0"/>
                  </a:rPr>
                  <a:t>ROMANYA</a:t>
                </a:r>
              </a:p>
            </p:txBody>
          </p:sp>
        </p:grpSp>
      </p:grpSp>
      <p:sp>
        <p:nvSpPr>
          <p:cNvPr id="26" name="Dikdörtgen 25"/>
          <p:cNvSpPr/>
          <p:nvPr/>
        </p:nvSpPr>
        <p:spPr>
          <a:xfrm>
            <a:off x="284928" y="591071"/>
            <a:ext cx="8608247" cy="461665"/>
          </a:xfrm>
          <a:prstGeom prst="rect">
            <a:avLst/>
          </a:prstGeom>
        </p:spPr>
        <p:txBody>
          <a:bodyPr wrap="square">
            <a:spAutoFit/>
          </a:bodyPr>
          <a:lstStyle/>
          <a:p>
            <a:pPr algn="ctr"/>
            <a:r>
              <a:rPr lang="tr-TR" sz="2400" b="1" dirty="0">
                <a:solidFill>
                  <a:srgbClr val="FF0000"/>
                </a:solidFill>
                <a:latin typeface="Arial" panose="020B0604020202020204" pitchFamily="34" charset="0"/>
                <a:cs typeface="Arial" panose="020B0604020202020204" pitchFamily="34" charset="0"/>
              </a:rPr>
              <a:t>Osmanlı </a:t>
            </a:r>
            <a:r>
              <a:rPr lang="tr-TR" sz="2400" b="1" dirty="0" smtClean="0">
                <a:solidFill>
                  <a:srgbClr val="FF0000"/>
                </a:solidFill>
                <a:latin typeface="Arial" panose="020B0604020202020204" pitchFamily="34" charset="0"/>
                <a:cs typeface="Arial" panose="020B0604020202020204" pitchFamily="34" charset="0"/>
              </a:rPr>
              <a:t>İmparatorluğu’nun </a:t>
            </a:r>
            <a:r>
              <a:rPr lang="tr-TR" sz="2400" b="1" dirty="0">
                <a:solidFill>
                  <a:srgbClr val="FF0000"/>
                </a:solidFill>
                <a:latin typeface="Arial" panose="020B0604020202020204" pitchFamily="34" charset="0"/>
                <a:cs typeface="Arial" panose="020B0604020202020204" pitchFamily="34" charset="0"/>
              </a:rPr>
              <a:t>Savaştığı Cepheler </a:t>
            </a:r>
            <a:r>
              <a:rPr lang="tr-TR" sz="2400" b="1" dirty="0" smtClean="0">
                <a:solidFill>
                  <a:srgbClr val="FF0000"/>
                </a:solidFill>
                <a:latin typeface="Arial" panose="020B0604020202020204" pitchFamily="34" charset="0"/>
                <a:cs typeface="Arial" panose="020B0604020202020204" pitchFamily="34" charset="0"/>
              </a:rPr>
              <a:t>: </a:t>
            </a:r>
            <a:endParaRPr lang="tr-TR"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2944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Osmanlı İmparatorluğu’nun Parçalanması</a:t>
            </a:r>
            <a:endParaRPr lang="tr-TR" altLang="tr-TR" sz="2400" b="1" dirty="0">
              <a:latin typeface="Arial" pitchFamily="34" charset="0"/>
              <a:cs typeface="Arial" pitchFamily="34" charset="0"/>
            </a:endParaRPr>
          </a:p>
        </p:txBody>
      </p:sp>
      <p:sp>
        <p:nvSpPr>
          <p:cNvPr id="27" name="Text Box 5"/>
          <p:cNvSpPr txBox="1">
            <a:spLocks noChangeArrowheads="1"/>
          </p:cNvSpPr>
          <p:nvPr/>
        </p:nvSpPr>
        <p:spPr bwMode="auto">
          <a:xfrm>
            <a:off x="467544" y="980728"/>
            <a:ext cx="8362704"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r>
              <a:rPr lang="tr-TR" altLang="tr-TR" sz="2400" b="1" dirty="0" smtClean="0">
                <a:latin typeface="Arial" pitchFamily="34" charset="0"/>
                <a:cs typeface="Arial" pitchFamily="34" charset="0"/>
              </a:rPr>
              <a:t>18. Yüzyıldan başlayarak ticaret imtiyazları, dostluk, yardımlaşma kültürel hatta barış antlaşmaları istismar edildi.</a:t>
            </a:r>
          </a:p>
          <a:p>
            <a:pPr algn="just"/>
            <a:r>
              <a:rPr lang="tr-TR" altLang="tr-TR" sz="2400" b="1" dirty="0" smtClean="0">
                <a:latin typeface="Arial" pitchFamily="34" charset="0"/>
                <a:cs typeface="Arial" pitchFamily="34" charset="0"/>
              </a:rPr>
              <a:t>Osmanlı İmparatorluğu’nun paylaşılması demek olan </a:t>
            </a:r>
            <a:r>
              <a:rPr lang="tr-TR" altLang="tr-TR" sz="2400" b="1" dirty="0" smtClean="0">
                <a:solidFill>
                  <a:srgbClr val="C00000"/>
                </a:solidFill>
                <a:latin typeface="Arial" pitchFamily="34" charset="0"/>
                <a:cs typeface="Arial" pitchFamily="34" charset="0"/>
              </a:rPr>
              <a:t>‘‘Doğu Sorunu’’, </a:t>
            </a:r>
            <a:r>
              <a:rPr lang="tr-TR" altLang="tr-TR" sz="2400" b="1" dirty="0" smtClean="0">
                <a:latin typeface="Arial" pitchFamily="34" charset="0"/>
                <a:cs typeface="Arial" pitchFamily="34" charset="0"/>
              </a:rPr>
              <a:t>Ruslarla imzalanan </a:t>
            </a:r>
            <a:r>
              <a:rPr lang="tr-TR" altLang="tr-TR" sz="2400" b="1" dirty="0" smtClean="0">
                <a:solidFill>
                  <a:srgbClr val="C00000"/>
                </a:solidFill>
                <a:latin typeface="Arial" pitchFamily="34" charset="0"/>
                <a:cs typeface="Arial" pitchFamily="34" charset="0"/>
              </a:rPr>
              <a:t>1774 </a:t>
            </a:r>
            <a:r>
              <a:rPr lang="tr-TR" altLang="tr-TR" sz="2400" b="1" dirty="0" err="1" smtClean="0">
                <a:solidFill>
                  <a:srgbClr val="C00000"/>
                </a:solidFill>
                <a:latin typeface="Arial" pitchFamily="34" charset="0"/>
                <a:cs typeface="Arial" pitchFamily="34" charset="0"/>
              </a:rPr>
              <a:t>Küçükkaynarca</a:t>
            </a:r>
            <a:r>
              <a:rPr lang="tr-TR" altLang="tr-TR" sz="2400" b="1" dirty="0" smtClean="0">
                <a:solidFill>
                  <a:srgbClr val="C00000"/>
                </a:solidFill>
                <a:latin typeface="Arial" pitchFamily="34" charset="0"/>
                <a:cs typeface="Arial" pitchFamily="34" charset="0"/>
              </a:rPr>
              <a:t> Anlaşması</a:t>
            </a:r>
            <a:r>
              <a:rPr lang="tr-TR" altLang="tr-TR" sz="2400" b="1" dirty="0" smtClean="0">
                <a:latin typeface="Arial" pitchFamily="34" charset="0"/>
                <a:cs typeface="Arial" pitchFamily="34" charset="0"/>
              </a:rPr>
              <a:t> ile başlar.</a:t>
            </a:r>
            <a:r>
              <a:rPr lang="tr-TR" altLang="tr-TR" sz="2400" b="1" dirty="0" smtClean="0">
                <a:solidFill>
                  <a:srgbClr val="C00000"/>
                </a:solidFill>
                <a:latin typeface="Arial" pitchFamily="34" charset="0"/>
                <a:cs typeface="Arial" pitchFamily="34" charset="0"/>
              </a:rPr>
              <a:t> </a:t>
            </a:r>
            <a:r>
              <a:rPr lang="tr-TR" altLang="tr-TR" sz="2400" b="1" dirty="0" smtClean="0">
                <a:latin typeface="Arial" pitchFamily="34" charset="0"/>
                <a:cs typeface="Arial" pitchFamily="34" charset="0"/>
              </a:rPr>
              <a:t>Bu anlaşmayla Ruslar uygun Osmanlı limanlarında konsolosluk açacaklardı. Anlaşmanın en önemli maddesi Rusya’nın koruyuculuğunda İstanbul’da bir Ortodoks kilisesi açılmasıydı. </a:t>
            </a:r>
          </a:p>
          <a:p>
            <a:pPr algn="just"/>
            <a:r>
              <a:rPr lang="tr-TR" altLang="tr-TR" sz="2400" b="1" dirty="0" smtClean="0">
                <a:latin typeface="Arial" pitchFamily="34" charset="0"/>
                <a:cs typeface="Arial" pitchFamily="34" charset="0"/>
              </a:rPr>
              <a:t>Osmanlı Devleti’ni parçalama projeleri de bu dönemde başlamıştır. Rus çariçesi </a:t>
            </a:r>
            <a:r>
              <a:rPr lang="tr-TR" altLang="tr-TR" sz="2400" b="1" dirty="0" err="1" smtClean="0">
                <a:latin typeface="Arial" pitchFamily="34" charset="0"/>
                <a:cs typeface="Arial" pitchFamily="34" charset="0"/>
              </a:rPr>
              <a:t>Katerina</a:t>
            </a:r>
            <a:r>
              <a:rPr lang="tr-TR" altLang="tr-TR" sz="2400" b="1" dirty="0" smtClean="0">
                <a:latin typeface="Arial" pitchFamily="34" charset="0"/>
                <a:cs typeface="Arial" pitchFamily="34" charset="0"/>
              </a:rPr>
              <a:t> ile Avusturya İmparatoru Josef, 1780’de Petersburg’da, 1786’da </a:t>
            </a:r>
            <a:r>
              <a:rPr lang="tr-TR" altLang="tr-TR" sz="2400" b="1" dirty="0" err="1" smtClean="0">
                <a:latin typeface="Arial" pitchFamily="34" charset="0"/>
                <a:cs typeface="Arial" pitchFamily="34" charset="0"/>
              </a:rPr>
              <a:t>Kerson’da</a:t>
            </a:r>
            <a:r>
              <a:rPr lang="tr-TR" altLang="tr-TR" sz="2400" b="1" dirty="0" smtClean="0">
                <a:latin typeface="Arial" pitchFamily="34" charset="0"/>
                <a:cs typeface="Arial" pitchFamily="34" charset="0"/>
              </a:rPr>
              <a:t> buluşarak Osmanlı Devleti’nin paylaşılması konusunu görüşmüşlerdir.</a:t>
            </a:r>
          </a:p>
        </p:txBody>
      </p:sp>
    </p:spTree>
    <p:extLst>
      <p:ext uri="{BB962C8B-B14F-4D97-AF65-F5344CB8AC3E}">
        <p14:creationId xmlns:p14="http://schemas.microsoft.com/office/powerpoint/2010/main" val="33000826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30</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12" name="İçerik Yer Tutucusu 2"/>
          <p:cNvSpPr txBox="1">
            <a:spLocks/>
          </p:cNvSpPr>
          <p:nvPr/>
        </p:nvSpPr>
        <p:spPr>
          <a:xfrm>
            <a:off x="323528" y="1123604"/>
            <a:ext cx="8497637" cy="4805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600"/>
              </a:spcBef>
              <a:buClr>
                <a:srgbClr val="FFFF00"/>
              </a:buClr>
              <a:buNone/>
              <a:tabLst>
                <a:tab pos="365125" algn="l"/>
              </a:tabLst>
            </a:pPr>
            <a:r>
              <a:rPr lang="tr-TR" sz="2400" dirty="0" smtClean="0">
                <a:latin typeface="Arial" pitchFamily="34" charset="0"/>
                <a:cs typeface="Arial" pitchFamily="34" charset="0"/>
              </a:rPr>
              <a:t>	</a:t>
            </a:r>
            <a:r>
              <a:rPr lang="tr-TR" sz="2400" b="1" dirty="0" smtClean="0">
                <a:latin typeface="Arial" pitchFamily="34" charset="0"/>
                <a:cs typeface="Arial" pitchFamily="34" charset="0"/>
              </a:rPr>
              <a:t>Osmanlı harekât planının temelini, İttifak Devletleri’nin Avrupa’daki yükünü hafifletmek oluşturuyordu. Bunun için Romanya ve Bulgaristan bölgelerinde Karadeniz’e çıkılacak, Kafkasya’da Ruslar, Süveyş’te İngilizler meşgul edilecekti. Böylece Almanya ve Avusturya’nın yükü hafifleyecek, diğer taraftan da İngiltere’nin Hindistan yolu kesilecek ve bölgedeki zengin petrollerden </a:t>
            </a:r>
            <a:r>
              <a:rPr lang="tr-TR" sz="2400" b="1" dirty="0">
                <a:latin typeface="Arial" pitchFamily="34" charset="0"/>
                <a:cs typeface="Arial" pitchFamily="34" charset="0"/>
              </a:rPr>
              <a:t>İttifak </a:t>
            </a:r>
            <a:r>
              <a:rPr lang="tr-TR" sz="2400" b="1" dirty="0" smtClean="0">
                <a:latin typeface="Arial" pitchFamily="34" charset="0"/>
                <a:cs typeface="Arial" pitchFamily="34" charset="0"/>
              </a:rPr>
              <a:t>Devletleri’nin yararlanması sağlanacaktı.</a:t>
            </a:r>
          </a:p>
          <a:p>
            <a:pPr marL="0" indent="0" algn="just">
              <a:spcBef>
                <a:spcPts val="600"/>
              </a:spcBef>
              <a:buClr>
                <a:srgbClr val="FFFF00"/>
              </a:buClr>
              <a:buNone/>
              <a:tabLst>
                <a:tab pos="365125" algn="l"/>
              </a:tabLst>
            </a:pPr>
            <a:endParaRPr lang="tr-TR" sz="2400" b="1" dirty="0" smtClean="0">
              <a:latin typeface="Arial" pitchFamily="34" charset="0"/>
              <a:cs typeface="Arial" pitchFamily="34" charset="0"/>
            </a:endParaRPr>
          </a:p>
          <a:p>
            <a:pPr marL="0" indent="0" algn="just">
              <a:spcBef>
                <a:spcPts val="600"/>
              </a:spcBef>
              <a:buClr>
                <a:srgbClr val="FFFF00"/>
              </a:buClr>
              <a:buNone/>
              <a:tabLst>
                <a:tab pos="365125" algn="l"/>
              </a:tabLst>
            </a:pPr>
            <a:r>
              <a:rPr lang="tr-TR" sz="2400" b="1" dirty="0" smtClean="0">
                <a:latin typeface="Arial" pitchFamily="34" charset="0"/>
                <a:cs typeface="Arial" pitchFamily="34" charset="0"/>
              </a:rPr>
              <a:t>	Ayrıca Osmanlı Devleti, Kafkaslar veya İran üzerinden Orta Asya’ya geçerek, büyük bir Turan imparatorluğu kurarken;</a:t>
            </a:r>
            <a:r>
              <a:rPr lang="tr-TR" sz="2400" b="1" dirty="0">
                <a:latin typeface="Arial" pitchFamily="34" charset="0"/>
                <a:cs typeface="Arial" pitchFamily="34" charset="0"/>
              </a:rPr>
              <a:t> </a:t>
            </a:r>
            <a:r>
              <a:rPr lang="tr-TR" sz="2400" b="1" dirty="0" smtClean="0">
                <a:latin typeface="Arial" pitchFamily="34" charset="0"/>
                <a:cs typeface="Arial" pitchFamily="34" charset="0"/>
              </a:rPr>
              <a:t>Mısır, Filistin ve Suriye üzerinde Osmanlı nüfuzu yeniden kurulacaktı.        </a:t>
            </a:r>
            <a:endParaRPr lang="tr-TR" sz="2400" b="1" dirty="0">
              <a:latin typeface="Arial" pitchFamily="34" charset="0"/>
              <a:cs typeface="Arial" pitchFamily="34" charset="0"/>
            </a:endParaRPr>
          </a:p>
        </p:txBody>
      </p:sp>
      <p:sp>
        <p:nvSpPr>
          <p:cNvPr id="8" name="Dikdörtgen 7"/>
          <p:cNvSpPr/>
          <p:nvPr/>
        </p:nvSpPr>
        <p:spPr>
          <a:xfrm>
            <a:off x="284928" y="642830"/>
            <a:ext cx="8608247" cy="461665"/>
          </a:xfrm>
          <a:prstGeom prst="rect">
            <a:avLst/>
          </a:prstGeom>
        </p:spPr>
        <p:txBody>
          <a:bodyPr wrap="square">
            <a:spAutoFit/>
          </a:bodyPr>
          <a:lstStyle/>
          <a:p>
            <a:pPr algn="ctr"/>
            <a:r>
              <a:rPr lang="tr-TR" sz="2400" b="1" dirty="0">
                <a:solidFill>
                  <a:srgbClr val="FF0000"/>
                </a:solidFill>
                <a:latin typeface="Arial" panose="020B0604020202020204" pitchFamily="34" charset="0"/>
                <a:cs typeface="Arial" pitchFamily="34" charset="0"/>
              </a:rPr>
              <a:t>Osmanlı </a:t>
            </a:r>
            <a:r>
              <a:rPr lang="tr-TR" sz="2400" b="1" dirty="0" smtClean="0">
                <a:solidFill>
                  <a:srgbClr val="FF0000"/>
                </a:solidFill>
                <a:latin typeface="Arial" panose="020B0604020202020204" pitchFamily="34" charset="0"/>
                <a:cs typeface="Arial" panose="020B0604020202020204" pitchFamily="34" charset="0"/>
              </a:rPr>
              <a:t>İmparatorluğu’nun </a:t>
            </a:r>
            <a:r>
              <a:rPr lang="tr-TR" sz="2400" b="1" dirty="0">
                <a:solidFill>
                  <a:srgbClr val="FF0000"/>
                </a:solidFill>
                <a:latin typeface="Arial" panose="020B0604020202020204" pitchFamily="34" charset="0"/>
                <a:cs typeface="Arial" panose="020B0604020202020204" pitchFamily="34" charset="0"/>
              </a:rPr>
              <a:t>Savaştığı Cepheler </a:t>
            </a:r>
            <a:r>
              <a:rPr lang="tr-TR" sz="2400" b="1" dirty="0" smtClean="0">
                <a:solidFill>
                  <a:srgbClr val="FF0000"/>
                </a:solidFill>
                <a:latin typeface="Arial" panose="020B0604020202020204" pitchFamily="34" charset="0"/>
                <a:cs typeface="Arial" panose="020B0604020202020204" pitchFamily="34" charset="0"/>
              </a:rPr>
              <a:t>: </a:t>
            </a:r>
            <a:endParaRPr lang="tr-TR"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44899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a:xfrm>
            <a:off x="6516216" y="6309320"/>
            <a:ext cx="2133600" cy="365125"/>
          </a:xfrm>
        </p:spPr>
        <p:txBody>
          <a:bodyPr/>
          <a:lstStyle/>
          <a:p>
            <a:fld id="{F302176B-0E47-46AC-8F43-DAB4B8A37D06}" type="slidenum">
              <a:rPr lang="tr-TR" b="1" smtClean="0">
                <a:solidFill>
                  <a:schemeClr val="tx1"/>
                </a:solidFill>
                <a:latin typeface="Arial" pitchFamily="34" charset="0"/>
                <a:cs typeface="Arial" pitchFamily="34" charset="0"/>
              </a:rPr>
              <a:pPr/>
              <a:t>31</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6" name="Dikdörtgen 5"/>
          <p:cNvSpPr/>
          <p:nvPr/>
        </p:nvSpPr>
        <p:spPr>
          <a:xfrm>
            <a:off x="235073" y="712926"/>
            <a:ext cx="8627105" cy="461665"/>
          </a:xfrm>
          <a:prstGeom prst="rect">
            <a:avLst/>
          </a:prstGeom>
        </p:spPr>
        <p:txBody>
          <a:bodyPr wrap="square">
            <a:spAutoFit/>
          </a:bodyPr>
          <a:lstStyle/>
          <a:p>
            <a:pPr lvl="0"/>
            <a:r>
              <a:rPr lang="tr-TR" sz="2400" b="1" dirty="0">
                <a:solidFill>
                  <a:srgbClr val="FF0000"/>
                </a:solidFill>
                <a:latin typeface="Arial" pitchFamily="34" charset="0"/>
                <a:cs typeface="Arial" pitchFamily="34" charset="0"/>
              </a:rPr>
              <a:t>Kafkas ve Doğu Anadolu Cephesi:</a:t>
            </a:r>
          </a:p>
        </p:txBody>
      </p:sp>
      <p:sp>
        <p:nvSpPr>
          <p:cNvPr id="7" name="İçerik Yer Tutucusu 2"/>
          <p:cNvSpPr>
            <a:spLocks noGrp="1"/>
          </p:cNvSpPr>
          <p:nvPr>
            <p:ph idx="1"/>
          </p:nvPr>
        </p:nvSpPr>
        <p:spPr>
          <a:xfrm>
            <a:off x="250825" y="1250520"/>
            <a:ext cx="8642349" cy="4464496"/>
          </a:xfrm>
        </p:spPr>
        <p:txBody>
          <a:bodyPr>
            <a:noAutofit/>
          </a:bodyPr>
          <a:lstStyle/>
          <a:p>
            <a:pPr marL="0" indent="0" algn="just">
              <a:buNone/>
              <a:tabLst>
                <a:tab pos="354013" algn="l"/>
              </a:tabLst>
            </a:pPr>
            <a:r>
              <a:rPr lang="tr-TR" sz="2400" dirty="0" smtClean="0"/>
              <a:t>	</a:t>
            </a:r>
            <a:r>
              <a:rPr lang="tr-TR" sz="2400" b="1" dirty="0" smtClean="0">
                <a:latin typeface="Arial" pitchFamily="34" charset="0"/>
                <a:cs typeface="Arial" pitchFamily="34" charset="0"/>
              </a:rPr>
              <a:t>Savaşın </a:t>
            </a:r>
            <a:r>
              <a:rPr lang="tr-TR" sz="2400" b="1" dirty="0">
                <a:latin typeface="Arial" pitchFamily="34" charset="0"/>
                <a:cs typeface="Arial" pitchFamily="34" charset="0"/>
              </a:rPr>
              <a:t>başlamasından hemen sonra, 1 Kasım 1914’te, Rusya hücuma geçerek Kuzey Anadolu’yu işgale kalkıştı. Ancak Türk Ordusu bunu </a:t>
            </a:r>
            <a:r>
              <a:rPr lang="tr-TR" sz="2400" b="1" dirty="0" smtClean="0">
                <a:latin typeface="Arial" pitchFamily="34" charset="0"/>
                <a:cs typeface="Arial" pitchFamily="34" charset="0"/>
              </a:rPr>
              <a:t>önledi</a:t>
            </a:r>
            <a:r>
              <a:rPr lang="tr-TR" sz="2400" b="1" dirty="0">
                <a:latin typeface="Arial" pitchFamily="34" charset="0"/>
                <a:cs typeface="Arial" pitchFamily="34" charset="0"/>
              </a:rPr>
              <a:t>. Bundan sonra Başkomutan Vekili Enver Paşa, emrindeki 189.562 kişilik bir </a:t>
            </a:r>
            <a:r>
              <a:rPr lang="tr-TR" sz="2400" b="1" dirty="0" smtClean="0">
                <a:latin typeface="Arial" pitchFamily="34" charset="0"/>
                <a:cs typeface="Arial" pitchFamily="34" charset="0"/>
              </a:rPr>
              <a:t>ordu ile </a:t>
            </a:r>
            <a:r>
              <a:rPr lang="tr-TR" sz="2400" b="1" dirty="0">
                <a:latin typeface="Arial" pitchFamily="34" charset="0"/>
                <a:cs typeface="Arial" pitchFamily="34" charset="0"/>
              </a:rPr>
              <a:t>Rusları arkadan çevirmek, onları geriletmek, Kars ve Batum’u alabilmek üzere </a:t>
            </a:r>
            <a:r>
              <a:rPr lang="tr-TR" sz="2400" b="1" dirty="0">
                <a:solidFill>
                  <a:srgbClr val="FF0000"/>
                </a:solidFill>
                <a:latin typeface="Arial" pitchFamily="34" charset="0"/>
                <a:cs typeface="Arial" pitchFamily="34" charset="0"/>
              </a:rPr>
              <a:t>Sarıkamış </a:t>
            </a:r>
            <a:r>
              <a:rPr lang="tr-TR" sz="2400" b="1" dirty="0" err="1">
                <a:solidFill>
                  <a:srgbClr val="FF0000"/>
                </a:solidFill>
                <a:latin typeface="Arial" pitchFamily="34" charset="0"/>
                <a:cs typeface="Arial" pitchFamily="34" charset="0"/>
              </a:rPr>
              <a:t>Harekâtı’na</a:t>
            </a:r>
            <a:r>
              <a:rPr lang="tr-TR" sz="2400" b="1" dirty="0">
                <a:solidFill>
                  <a:srgbClr val="FF0000"/>
                </a:solidFill>
                <a:latin typeface="Arial" pitchFamily="34" charset="0"/>
                <a:cs typeface="Arial" pitchFamily="34" charset="0"/>
              </a:rPr>
              <a:t> </a:t>
            </a:r>
            <a:r>
              <a:rPr lang="tr-TR" sz="2400" b="1" dirty="0">
                <a:latin typeface="Arial" pitchFamily="34" charset="0"/>
                <a:cs typeface="Arial" pitchFamily="34" charset="0"/>
              </a:rPr>
              <a:t>girişti. </a:t>
            </a:r>
            <a:r>
              <a:rPr lang="tr-TR" sz="2400" b="1" dirty="0">
                <a:solidFill>
                  <a:srgbClr val="FF0000"/>
                </a:solidFill>
                <a:latin typeface="Arial" pitchFamily="34" charset="0"/>
                <a:cs typeface="Arial" pitchFamily="34" charset="0"/>
              </a:rPr>
              <a:t>22 Aralık 1914’te </a:t>
            </a:r>
            <a:r>
              <a:rPr lang="tr-TR" sz="2400" b="1" dirty="0">
                <a:latin typeface="Arial" pitchFamily="34" charset="0"/>
                <a:cs typeface="Arial" pitchFamily="34" charset="0"/>
              </a:rPr>
              <a:t>de hücuma geçti. Ancak soğuk, yolsuzluk, açlık ve hastalıktan, aynı zamanda iyi </a:t>
            </a:r>
            <a:r>
              <a:rPr lang="tr-TR" sz="2400" b="1" dirty="0" smtClean="0">
                <a:latin typeface="Arial" pitchFamily="34" charset="0"/>
                <a:cs typeface="Arial" pitchFamily="34" charset="0"/>
              </a:rPr>
              <a:t>planlama </a:t>
            </a:r>
            <a:r>
              <a:rPr lang="tr-TR" sz="2400" b="1" dirty="0">
                <a:latin typeface="Arial" pitchFamily="34" charset="0"/>
                <a:cs typeface="Arial" pitchFamily="34" charset="0"/>
              </a:rPr>
              <a:t>yapılmamış olmasından Türk Ordusu 60.000 kişi kadar kayıp </a:t>
            </a:r>
            <a:r>
              <a:rPr lang="tr-TR" sz="2400" b="1" dirty="0" smtClean="0">
                <a:latin typeface="Arial" pitchFamily="34" charset="0"/>
                <a:cs typeface="Arial" pitchFamily="34" charset="0"/>
              </a:rPr>
              <a:t>vererek, </a:t>
            </a:r>
            <a:r>
              <a:rPr lang="tr-TR" sz="2400" b="1" dirty="0" smtClean="0">
                <a:solidFill>
                  <a:srgbClr val="FF0000"/>
                </a:solidFill>
                <a:latin typeface="Arial" pitchFamily="34" charset="0"/>
                <a:cs typeface="Arial" pitchFamily="34" charset="0"/>
              </a:rPr>
              <a:t>9 </a:t>
            </a:r>
            <a:r>
              <a:rPr lang="tr-TR" sz="2400" b="1" dirty="0">
                <a:solidFill>
                  <a:srgbClr val="FF0000"/>
                </a:solidFill>
                <a:latin typeface="Arial" pitchFamily="34" charset="0"/>
                <a:cs typeface="Arial" pitchFamily="34" charset="0"/>
              </a:rPr>
              <a:t>Ocak 1915’te </a:t>
            </a:r>
            <a:r>
              <a:rPr lang="tr-TR" sz="2400" b="1" dirty="0">
                <a:latin typeface="Arial" pitchFamily="34" charset="0"/>
                <a:cs typeface="Arial" pitchFamily="34" charset="0"/>
              </a:rPr>
              <a:t>geri çekilmek zorunda kaldı. Böylece Enver Paşa istediği sonuca ulaşamadı</a:t>
            </a:r>
            <a:r>
              <a:rPr lang="tr-TR" sz="2400" b="1" dirty="0" smtClean="0">
                <a:latin typeface="Arial" pitchFamily="34" charset="0"/>
                <a:cs typeface="Arial" pitchFamily="34" charset="0"/>
              </a:rPr>
              <a:t>.</a:t>
            </a:r>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15134996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32</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6" name="Dikdörtgen 5"/>
          <p:cNvSpPr/>
          <p:nvPr/>
        </p:nvSpPr>
        <p:spPr>
          <a:xfrm>
            <a:off x="467544" y="752757"/>
            <a:ext cx="8425632" cy="461665"/>
          </a:xfrm>
          <a:prstGeom prst="rect">
            <a:avLst/>
          </a:prstGeom>
        </p:spPr>
        <p:txBody>
          <a:bodyPr wrap="square">
            <a:spAutoFit/>
          </a:bodyPr>
          <a:lstStyle/>
          <a:p>
            <a:pPr lvl="0"/>
            <a:r>
              <a:rPr lang="tr-TR" sz="2400" b="1" dirty="0">
                <a:solidFill>
                  <a:srgbClr val="FF0000"/>
                </a:solidFill>
                <a:latin typeface="Arial" pitchFamily="34" charset="0"/>
                <a:cs typeface="Arial" pitchFamily="34" charset="0"/>
              </a:rPr>
              <a:t>Kafkas ve Doğu Anadolu Cephesi:</a:t>
            </a:r>
          </a:p>
        </p:txBody>
      </p:sp>
      <p:sp>
        <p:nvSpPr>
          <p:cNvPr id="7" name="İçerik Yer Tutucusu 2"/>
          <p:cNvSpPr>
            <a:spLocks noGrp="1"/>
          </p:cNvSpPr>
          <p:nvPr>
            <p:ph idx="1"/>
          </p:nvPr>
        </p:nvSpPr>
        <p:spPr>
          <a:xfrm>
            <a:off x="467544" y="1268760"/>
            <a:ext cx="8318799" cy="5017760"/>
          </a:xfrm>
        </p:spPr>
        <p:txBody>
          <a:bodyPr>
            <a:noAutofit/>
          </a:bodyPr>
          <a:lstStyle/>
          <a:p>
            <a:pPr marL="0" indent="0" algn="just">
              <a:buNone/>
              <a:tabLst>
                <a:tab pos="354013" algn="l"/>
              </a:tabLst>
            </a:pPr>
            <a:r>
              <a:rPr lang="tr-TR" sz="2400" dirty="0" smtClean="0"/>
              <a:t>	</a:t>
            </a:r>
            <a:r>
              <a:rPr lang="tr-TR" sz="2400" b="1" dirty="0" smtClean="0">
                <a:latin typeface="Arial" pitchFamily="34" charset="0"/>
                <a:cs typeface="Arial" pitchFamily="34" charset="0"/>
              </a:rPr>
              <a:t>Çanakkale Muharebeleri sonrasında 16’ncı Kor.K.lığına atanan Mustafa Kemal 1916 Mart ayında Diyarbakır’a geldi. Mustafa Kemal Paşa komutasında karşı taarruza geçen 16’ncı Kolordu Rusları yenerek, </a:t>
            </a:r>
            <a:r>
              <a:rPr lang="tr-TR" sz="2400" b="1" dirty="0" smtClean="0">
                <a:solidFill>
                  <a:srgbClr val="FF0000"/>
                </a:solidFill>
                <a:latin typeface="Arial" pitchFamily="34" charset="0"/>
                <a:cs typeface="Arial" pitchFamily="34" charset="0"/>
              </a:rPr>
              <a:t>6 ve 7 Ağustos’ta Muş ve Bitlis’i </a:t>
            </a:r>
            <a:r>
              <a:rPr lang="tr-TR" sz="2400" b="1" dirty="0" smtClean="0">
                <a:latin typeface="Arial" pitchFamily="34" charset="0"/>
                <a:cs typeface="Arial" pitchFamily="34" charset="0"/>
              </a:rPr>
              <a:t>geri aldı. Bu başarılardan dolayı Mustafa Kemal madalya almış ve generalliğe terfi etmiştir.</a:t>
            </a:r>
          </a:p>
          <a:p>
            <a:pPr marL="0" indent="0" algn="just">
              <a:buNone/>
              <a:tabLst>
                <a:tab pos="354013" algn="l"/>
              </a:tabLst>
            </a:pPr>
            <a:r>
              <a:rPr lang="tr-TR" sz="2400" b="1" dirty="0" smtClean="0">
                <a:latin typeface="Arial" pitchFamily="34" charset="0"/>
                <a:cs typeface="Arial" pitchFamily="34" charset="0"/>
              </a:rPr>
              <a:t>	Osmanlı Devleti, Doğuda Brest-Litovsk Andlaşması  </a:t>
            </a:r>
            <a:r>
              <a:rPr lang="tr-TR" sz="2400" b="1" dirty="0" smtClean="0">
                <a:solidFill>
                  <a:srgbClr val="FF0000"/>
                </a:solidFill>
                <a:latin typeface="Arial" pitchFamily="34" charset="0"/>
                <a:cs typeface="Arial" pitchFamily="34" charset="0"/>
              </a:rPr>
              <a:t>(3 Mart 1918)</a:t>
            </a:r>
            <a:r>
              <a:rPr lang="tr-TR" sz="2400" b="1" dirty="0" smtClean="0">
                <a:latin typeface="Arial" pitchFamily="34" charset="0"/>
                <a:cs typeface="Arial" pitchFamily="34" charset="0"/>
              </a:rPr>
              <a:t> ile Kars, Ardahan ve Batum’u Rusya’dan geri aldı. Bundan sonra da Bakü’yü ele geçirmek ve İran üzerinden Orta Asya’ya doğru ilerlemek üzere iki girişimde bulundu. Türk kuvvetleri </a:t>
            </a:r>
            <a:r>
              <a:rPr lang="tr-TR" sz="2400" b="1" dirty="0" smtClean="0">
                <a:solidFill>
                  <a:srgbClr val="FF0000"/>
                </a:solidFill>
                <a:latin typeface="Arial" pitchFamily="34" charset="0"/>
                <a:cs typeface="Arial" pitchFamily="34" charset="0"/>
              </a:rPr>
              <a:t>Eylül 1918’de </a:t>
            </a:r>
            <a:r>
              <a:rPr lang="tr-TR" sz="2400" b="1" dirty="0" smtClean="0">
                <a:latin typeface="Arial" pitchFamily="34" charset="0"/>
                <a:cs typeface="Arial" pitchFamily="34" charset="0"/>
              </a:rPr>
              <a:t>Bakü’yü aldı. 	</a:t>
            </a:r>
          </a:p>
          <a:p>
            <a:pPr marL="0" indent="0" algn="just">
              <a:buNone/>
              <a:tabLst>
                <a:tab pos="354013" algn="l"/>
              </a:tabLst>
            </a:pPr>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29809671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33</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7" name="Dikdörtgen 6"/>
          <p:cNvSpPr/>
          <p:nvPr/>
        </p:nvSpPr>
        <p:spPr>
          <a:xfrm>
            <a:off x="377034" y="738440"/>
            <a:ext cx="8481635" cy="461665"/>
          </a:xfrm>
          <a:prstGeom prst="rect">
            <a:avLst/>
          </a:prstGeom>
        </p:spPr>
        <p:txBody>
          <a:bodyPr wrap="square">
            <a:spAutoFit/>
          </a:bodyPr>
          <a:lstStyle/>
          <a:p>
            <a:pPr lvl="0"/>
            <a:r>
              <a:rPr lang="tr-TR" sz="2400" b="1" dirty="0">
                <a:solidFill>
                  <a:srgbClr val="FF0000"/>
                </a:solidFill>
                <a:latin typeface="Arial" pitchFamily="34" charset="0"/>
                <a:cs typeface="Arial" pitchFamily="34" charset="0"/>
              </a:rPr>
              <a:t>Kanal Cephesi:</a:t>
            </a:r>
          </a:p>
        </p:txBody>
      </p:sp>
      <p:sp>
        <p:nvSpPr>
          <p:cNvPr id="10" name="İçerik Yer Tutucusu 2"/>
          <p:cNvSpPr>
            <a:spLocks noGrp="1"/>
          </p:cNvSpPr>
          <p:nvPr>
            <p:ph idx="1"/>
          </p:nvPr>
        </p:nvSpPr>
        <p:spPr>
          <a:xfrm>
            <a:off x="357158" y="1196752"/>
            <a:ext cx="8536017" cy="5256584"/>
          </a:xfrm>
        </p:spPr>
        <p:txBody>
          <a:bodyPr>
            <a:noAutofit/>
          </a:bodyPr>
          <a:lstStyle/>
          <a:p>
            <a:pPr marL="0" indent="0" algn="just">
              <a:buNone/>
              <a:tabLst>
                <a:tab pos="354013" algn="l"/>
              </a:tabLst>
            </a:pPr>
            <a:r>
              <a:rPr lang="tr-TR" sz="2400" dirty="0" smtClean="0"/>
              <a:t>	</a:t>
            </a:r>
            <a:r>
              <a:rPr lang="tr-TR" sz="2400" b="1" dirty="0" smtClean="0">
                <a:latin typeface="Arial" pitchFamily="34" charset="0"/>
                <a:cs typeface="Arial" pitchFamily="34" charset="0"/>
              </a:rPr>
              <a:t>Osmanlı </a:t>
            </a:r>
            <a:r>
              <a:rPr lang="tr-TR" sz="2400" b="1" dirty="0">
                <a:latin typeface="Arial" pitchFamily="34" charset="0"/>
                <a:cs typeface="Arial" pitchFamily="34" charset="0"/>
              </a:rPr>
              <a:t>Devleti, İngilizlerin Mısır’a yerleşmesini baştan beri bir türlü kabullenememişti ve burayı geri almanın hesabı içerisindeydi. Bu nedenle, Almanya’nın da isteğiyle, savaşın başlamasından hemen sonra, </a:t>
            </a:r>
            <a:r>
              <a:rPr lang="tr-TR" sz="2400" b="1" dirty="0" smtClean="0">
                <a:latin typeface="Arial" pitchFamily="34" charset="0"/>
                <a:cs typeface="Arial" pitchFamily="34" charset="0"/>
              </a:rPr>
              <a:t>İngilizleri </a:t>
            </a:r>
            <a:r>
              <a:rPr lang="tr-TR" sz="2400" b="1" dirty="0">
                <a:latin typeface="Arial" pitchFamily="34" charset="0"/>
                <a:cs typeface="Arial" pitchFamily="34" charset="0"/>
              </a:rPr>
              <a:t>en duyarlı yerinden vurmak, buraları geri almak üzere Süveyş Kanalı’nı ve Mısır’ı ele geçirmeye karar verdi. </a:t>
            </a:r>
            <a:endParaRPr lang="tr-TR" sz="2400" b="1" dirty="0" smtClean="0">
              <a:latin typeface="Arial" pitchFamily="34" charset="0"/>
              <a:cs typeface="Arial" pitchFamily="34" charset="0"/>
            </a:endParaRPr>
          </a:p>
          <a:p>
            <a:pPr marL="0" indent="0" algn="just">
              <a:buNone/>
              <a:tabLst>
                <a:tab pos="354013" algn="l"/>
              </a:tabLst>
            </a:pPr>
            <a:r>
              <a:rPr lang="tr-TR" sz="2400" b="1" dirty="0">
                <a:latin typeface="Arial" pitchFamily="34" charset="0"/>
                <a:cs typeface="Arial" pitchFamily="34" charset="0"/>
              </a:rPr>
              <a:t>	</a:t>
            </a:r>
            <a:r>
              <a:rPr lang="tr-TR" sz="2400" b="1" dirty="0" smtClean="0">
                <a:latin typeface="Arial" pitchFamily="34" charset="0"/>
                <a:cs typeface="Arial" pitchFamily="34" charset="0"/>
              </a:rPr>
              <a:t>Bahriye </a:t>
            </a:r>
            <a:r>
              <a:rPr lang="tr-TR" sz="2400" b="1" dirty="0">
                <a:latin typeface="Arial" pitchFamily="34" charset="0"/>
                <a:cs typeface="Arial" pitchFamily="34" charset="0"/>
              </a:rPr>
              <a:t>Nazırı ve Dördüncü Ordu Komutanı Cemal Paşa, </a:t>
            </a:r>
            <a:r>
              <a:rPr lang="tr-TR" sz="2400" b="1" dirty="0" smtClean="0">
                <a:latin typeface="Arial" pitchFamily="34" charset="0"/>
                <a:cs typeface="Arial" pitchFamily="34" charset="0"/>
              </a:rPr>
              <a:t>hazırlıklarını </a:t>
            </a:r>
            <a:r>
              <a:rPr lang="tr-TR" sz="2400" b="1" dirty="0">
                <a:latin typeface="Arial" pitchFamily="34" charset="0"/>
                <a:cs typeface="Arial" pitchFamily="34" charset="0"/>
              </a:rPr>
              <a:t>yaptıktan sonra, 14 Ocak 1915’te Süveyş Kanal Harekâtı’na başladı. Türk Ordusu büyük güçlüklerle Kanala kadar geldi. Fakat Şubat 1915’te Kanalı geçmek için yaptığı iki girişim başarısızlıkla sonuçlandı. Bundan sonra bu cephedeki savaş önemini kaybetti.</a:t>
            </a:r>
          </a:p>
          <a:p>
            <a:pPr marL="0" indent="0" algn="just">
              <a:buNone/>
              <a:tabLst>
                <a:tab pos="354013" algn="l"/>
              </a:tabLst>
            </a:pPr>
            <a:endParaRPr lang="tr-TR" sz="2400" dirty="0">
              <a:latin typeface="Arial" pitchFamily="34" charset="0"/>
              <a:cs typeface="Arial" pitchFamily="34" charset="0"/>
            </a:endParaRPr>
          </a:p>
        </p:txBody>
      </p:sp>
    </p:spTree>
    <p:extLst>
      <p:ext uri="{BB962C8B-B14F-4D97-AF65-F5344CB8AC3E}">
        <p14:creationId xmlns:p14="http://schemas.microsoft.com/office/powerpoint/2010/main" val="38805354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34</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8" name="Dikdörtgen 7"/>
          <p:cNvSpPr/>
          <p:nvPr/>
        </p:nvSpPr>
        <p:spPr>
          <a:xfrm>
            <a:off x="411540" y="735087"/>
            <a:ext cx="8732460" cy="461665"/>
          </a:xfrm>
          <a:prstGeom prst="rect">
            <a:avLst/>
          </a:prstGeom>
        </p:spPr>
        <p:txBody>
          <a:bodyPr wrap="square">
            <a:spAutoFit/>
          </a:bodyPr>
          <a:lstStyle/>
          <a:p>
            <a:pPr lvl="0" algn="just">
              <a:tabLst>
                <a:tab pos="354013" algn="l"/>
              </a:tabLst>
            </a:pPr>
            <a:r>
              <a:rPr lang="tr-TR" sz="2400" b="1" dirty="0">
                <a:solidFill>
                  <a:srgbClr val="FF0000"/>
                </a:solidFill>
                <a:latin typeface="Arial" pitchFamily="34" charset="0"/>
                <a:cs typeface="Arial" pitchFamily="34" charset="0"/>
              </a:rPr>
              <a:t>Irak Cephesi:	</a:t>
            </a:r>
          </a:p>
        </p:txBody>
      </p:sp>
      <p:sp>
        <p:nvSpPr>
          <p:cNvPr id="9" name="İçerik Yer Tutucusu 2"/>
          <p:cNvSpPr>
            <a:spLocks noGrp="1"/>
          </p:cNvSpPr>
          <p:nvPr>
            <p:ph idx="1"/>
          </p:nvPr>
        </p:nvSpPr>
        <p:spPr>
          <a:xfrm>
            <a:off x="285720" y="1268760"/>
            <a:ext cx="8500462" cy="4464496"/>
          </a:xfrm>
        </p:spPr>
        <p:txBody>
          <a:bodyPr>
            <a:noAutofit/>
          </a:bodyPr>
          <a:lstStyle/>
          <a:p>
            <a:pPr marL="0" indent="0" algn="just">
              <a:buNone/>
              <a:tabLst>
                <a:tab pos="354013" algn="l"/>
              </a:tabLst>
            </a:pPr>
            <a:r>
              <a:rPr lang="tr-TR" sz="2400" dirty="0" smtClean="0"/>
              <a:t>	</a:t>
            </a:r>
            <a:r>
              <a:rPr lang="tr-TR" sz="2400" b="1" dirty="0" smtClean="0">
                <a:latin typeface="Arial" pitchFamily="34" charset="0"/>
                <a:cs typeface="Arial" pitchFamily="34" charset="0"/>
              </a:rPr>
              <a:t>İngiltere, 1914 </a:t>
            </a:r>
            <a:r>
              <a:rPr lang="tr-TR" sz="2400" b="1" dirty="0">
                <a:latin typeface="Arial" pitchFamily="34" charset="0"/>
                <a:cs typeface="Arial" pitchFamily="34" charset="0"/>
              </a:rPr>
              <a:t>yılı Kasım ayı başlarında Hindistan’dan getirdiği birlikleri Basra’ya </a:t>
            </a:r>
            <a:r>
              <a:rPr lang="tr-TR" sz="2400" b="1" dirty="0" smtClean="0">
                <a:latin typeface="Arial" pitchFamily="34" charset="0"/>
                <a:cs typeface="Arial" pitchFamily="34" charset="0"/>
              </a:rPr>
              <a:t>çıkardı. İngiliz </a:t>
            </a:r>
            <a:r>
              <a:rPr lang="tr-TR" sz="2400" b="1" dirty="0">
                <a:latin typeface="Arial" pitchFamily="34" charset="0"/>
                <a:cs typeface="Arial" pitchFamily="34" charset="0"/>
              </a:rPr>
              <a:t>kuvvetleri Bağdat yakınlarına kadar geldi. Fakat Türk kuvvetleri, </a:t>
            </a:r>
            <a:r>
              <a:rPr lang="tr-TR" sz="2400" b="1" dirty="0" smtClean="0">
                <a:latin typeface="Arial" pitchFamily="34" charset="0"/>
                <a:cs typeface="Arial" pitchFamily="34" charset="0"/>
              </a:rPr>
              <a:t>  22-24 </a:t>
            </a:r>
            <a:r>
              <a:rPr lang="tr-TR" sz="2400" b="1" dirty="0">
                <a:latin typeface="Arial" pitchFamily="34" charset="0"/>
                <a:cs typeface="Arial" pitchFamily="34" charset="0"/>
              </a:rPr>
              <a:t>Kasım 1915’te, </a:t>
            </a:r>
            <a:r>
              <a:rPr lang="tr-TR" sz="2400" b="1" dirty="0" err="1">
                <a:latin typeface="Arial" pitchFamily="34" charset="0"/>
                <a:cs typeface="Arial" pitchFamily="34" charset="0"/>
              </a:rPr>
              <a:t>Ktesifon’da</a:t>
            </a:r>
            <a:r>
              <a:rPr lang="tr-TR" sz="2400" b="1" dirty="0">
                <a:latin typeface="Arial" pitchFamily="34" charset="0"/>
                <a:cs typeface="Arial" pitchFamily="34" charset="0"/>
              </a:rPr>
              <a:t> İngilizleri yenerek geri </a:t>
            </a:r>
            <a:r>
              <a:rPr lang="tr-TR" sz="2400" b="1" dirty="0" smtClean="0">
                <a:latin typeface="Arial" pitchFamily="34" charset="0"/>
                <a:cs typeface="Arial" pitchFamily="34" charset="0"/>
              </a:rPr>
              <a:t>püskürttü. </a:t>
            </a:r>
            <a:r>
              <a:rPr lang="tr-TR" sz="2400" b="1" dirty="0" smtClean="0">
                <a:solidFill>
                  <a:srgbClr val="FF0000"/>
                </a:solidFill>
                <a:latin typeface="Arial" pitchFamily="34" charset="0"/>
                <a:cs typeface="Arial" pitchFamily="34" charset="0"/>
              </a:rPr>
              <a:t>29 </a:t>
            </a:r>
            <a:r>
              <a:rPr lang="tr-TR" sz="2400" b="1" dirty="0">
                <a:solidFill>
                  <a:srgbClr val="FF0000"/>
                </a:solidFill>
                <a:latin typeface="Arial" pitchFamily="34" charset="0"/>
                <a:cs typeface="Arial" pitchFamily="34" charset="0"/>
              </a:rPr>
              <a:t>Nisan 1916’da da Küt-</a:t>
            </a:r>
            <a:r>
              <a:rPr lang="tr-TR" sz="2400" b="1" dirty="0" err="1">
                <a:solidFill>
                  <a:srgbClr val="FF0000"/>
                </a:solidFill>
                <a:latin typeface="Arial" pitchFamily="34" charset="0"/>
                <a:cs typeface="Arial" pitchFamily="34" charset="0"/>
              </a:rPr>
              <a:t>ül</a:t>
            </a:r>
            <a:r>
              <a:rPr lang="tr-TR" sz="2400" b="1" dirty="0">
                <a:solidFill>
                  <a:srgbClr val="FF0000"/>
                </a:solidFill>
                <a:latin typeface="Arial" pitchFamily="34" charset="0"/>
                <a:cs typeface="Arial" pitchFamily="34" charset="0"/>
              </a:rPr>
              <a:t> </a:t>
            </a:r>
            <a:r>
              <a:rPr lang="tr-TR" sz="2400" b="1" dirty="0" err="1">
                <a:solidFill>
                  <a:srgbClr val="FF0000"/>
                </a:solidFill>
                <a:latin typeface="Arial" pitchFamily="34" charset="0"/>
                <a:cs typeface="Arial" pitchFamily="34" charset="0"/>
              </a:rPr>
              <a:t>Amare’deki</a:t>
            </a:r>
            <a:r>
              <a:rPr lang="tr-TR" sz="2400" b="1" dirty="0">
                <a:solidFill>
                  <a:srgbClr val="FF0000"/>
                </a:solidFill>
                <a:latin typeface="Arial" pitchFamily="34" charset="0"/>
                <a:cs typeface="Arial" pitchFamily="34" charset="0"/>
              </a:rPr>
              <a:t> </a:t>
            </a:r>
            <a:r>
              <a:rPr lang="tr-TR" sz="2400" b="1" dirty="0">
                <a:latin typeface="Arial" pitchFamily="34" charset="0"/>
                <a:cs typeface="Arial" pitchFamily="34" charset="0"/>
              </a:rPr>
              <a:t>İngiliz </a:t>
            </a:r>
            <a:r>
              <a:rPr lang="tr-TR" sz="2400" b="1" dirty="0" smtClean="0">
                <a:latin typeface="Arial" pitchFamily="34" charset="0"/>
                <a:cs typeface="Arial" pitchFamily="34" charset="0"/>
              </a:rPr>
              <a:t>kuvvetlerini </a:t>
            </a:r>
            <a:r>
              <a:rPr lang="tr-TR" sz="2400" b="1" dirty="0">
                <a:latin typeface="Arial" pitchFamily="34" charset="0"/>
                <a:cs typeface="Arial" pitchFamily="34" charset="0"/>
              </a:rPr>
              <a:t>kuşatan Türk birlikleri, başlarında komutanları General </a:t>
            </a:r>
            <a:r>
              <a:rPr lang="tr-TR" sz="2400" b="1" dirty="0" err="1">
                <a:latin typeface="Arial" pitchFamily="34" charset="0"/>
                <a:cs typeface="Arial" pitchFamily="34" charset="0"/>
              </a:rPr>
              <a:t>Towshend</a:t>
            </a:r>
            <a:r>
              <a:rPr lang="tr-TR" sz="2400" b="1" dirty="0">
                <a:latin typeface="Arial" pitchFamily="34" charset="0"/>
                <a:cs typeface="Arial" pitchFamily="34" charset="0"/>
              </a:rPr>
              <a:t> olmak üzere </a:t>
            </a:r>
            <a:r>
              <a:rPr lang="tr-TR" sz="2400" b="1" dirty="0">
                <a:solidFill>
                  <a:srgbClr val="FF0000"/>
                </a:solidFill>
                <a:latin typeface="Arial" pitchFamily="34" charset="0"/>
                <a:cs typeface="Arial" pitchFamily="34" charset="0"/>
              </a:rPr>
              <a:t>18.000 İngiliz askerini esir aldı. </a:t>
            </a:r>
            <a:r>
              <a:rPr lang="tr-TR" sz="2400" b="1" dirty="0">
                <a:latin typeface="Arial" pitchFamily="34" charset="0"/>
                <a:cs typeface="Arial" pitchFamily="34" charset="0"/>
              </a:rPr>
              <a:t>Böylece Irak’ta İngilizlerin ilerlemesi durduruldu. Ancak İngilizler, Basra’dan yeni kuvvetler karaya çıkardılar. Bu defa başarı kazanarak </a:t>
            </a:r>
            <a:r>
              <a:rPr lang="tr-TR" sz="2400" b="1" dirty="0" smtClean="0">
                <a:latin typeface="Arial" pitchFamily="34" charset="0"/>
                <a:cs typeface="Arial" pitchFamily="34" charset="0"/>
              </a:rPr>
              <a:t>     11 </a:t>
            </a:r>
            <a:r>
              <a:rPr lang="tr-TR" sz="2400" b="1" dirty="0">
                <a:latin typeface="Arial" pitchFamily="34" charset="0"/>
                <a:cs typeface="Arial" pitchFamily="34" charset="0"/>
              </a:rPr>
              <a:t>Mart 1917’de Bağdat’a girdiler. Bundan sonra da </a:t>
            </a:r>
            <a:r>
              <a:rPr lang="tr-TR" sz="2400" b="1" dirty="0" smtClean="0">
                <a:latin typeface="Arial" pitchFamily="34" charset="0"/>
                <a:cs typeface="Arial" pitchFamily="34" charset="0"/>
              </a:rPr>
              <a:t>kuzeye </a:t>
            </a:r>
            <a:r>
              <a:rPr lang="tr-TR" sz="2400" b="1" dirty="0">
                <a:latin typeface="Arial" pitchFamily="34" charset="0"/>
                <a:cs typeface="Arial" pitchFamily="34" charset="0"/>
              </a:rPr>
              <a:t>doğru ilerlemeye başladılar</a:t>
            </a:r>
            <a:r>
              <a:rPr lang="tr-TR" sz="2400" b="1" dirty="0" smtClean="0">
                <a:latin typeface="Arial" pitchFamily="34" charset="0"/>
                <a:cs typeface="Arial" pitchFamily="34" charset="0"/>
              </a:rPr>
              <a:t>.</a:t>
            </a:r>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6043773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35</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7" name="Dikdörtgen 6"/>
          <p:cNvSpPr/>
          <p:nvPr/>
        </p:nvSpPr>
        <p:spPr>
          <a:xfrm>
            <a:off x="411540" y="666432"/>
            <a:ext cx="8481635" cy="461665"/>
          </a:xfrm>
          <a:prstGeom prst="rect">
            <a:avLst/>
          </a:prstGeom>
        </p:spPr>
        <p:txBody>
          <a:bodyPr wrap="square">
            <a:spAutoFit/>
          </a:bodyPr>
          <a:lstStyle/>
          <a:p>
            <a:pPr lvl="0"/>
            <a:r>
              <a:rPr lang="tr-TR" sz="2400" b="1" dirty="0" smtClean="0">
                <a:solidFill>
                  <a:srgbClr val="FF0000"/>
                </a:solidFill>
                <a:latin typeface="Arial" pitchFamily="34" charset="0"/>
                <a:cs typeface="Arial" pitchFamily="34" charset="0"/>
              </a:rPr>
              <a:t>Sina, Hicaz, Yemen Cephesi:</a:t>
            </a:r>
            <a:endParaRPr lang="tr-TR" sz="2400" b="1" dirty="0">
              <a:solidFill>
                <a:srgbClr val="FF0000"/>
              </a:solidFill>
              <a:latin typeface="Arial" pitchFamily="34" charset="0"/>
              <a:cs typeface="Arial" pitchFamily="34" charset="0"/>
            </a:endParaRPr>
          </a:p>
        </p:txBody>
      </p:sp>
      <p:sp>
        <p:nvSpPr>
          <p:cNvPr id="10" name="İçerik Yer Tutucusu 2"/>
          <p:cNvSpPr>
            <a:spLocks noGrp="1"/>
          </p:cNvSpPr>
          <p:nvPr>
            <p:ph idx="1"/>
          </p:nvPr>
        </p:nvSpPr>
        <p:spPr>
          <a:xfrm>
            <a:off x="357158" y="1124174"/>
            <a:ext cx="8247290" cy="5329162"/>
          </a:xfrm>
        </p:spPr>
        <p:txBody>
          <a:bodyPr>
            <a:noAutofit/>
          </a:bodyPr>
          <a:lstStyle/>
          <a:p>
            <a:pPr marL="0" lvl="0" indent="0" algn="just">
              <a:buNone/>
              <a:tabLst>
                <a:tab pos="354013" algn="l"/>
              </a:tabLst>
            </a:pPr>
            <a:r>
              <a:rPr lang="tr-TR" altLang="tr-TR" sz="2400" dirty="0" smtClean="0"/>
              <a:t>	</a:t>
            </a:r>
            <a:r>
              <a:rPr lang="tr-TR" sz="2400" b="1" dirty="0" smtClean="0">
                <a:latin typeface="Arial" pitchFamily="34" charset="0"/>
                <a:cs typeface="Arial" pitchFamily="34" charset="0"/>
              </a:rPr>
              <a:t>Mekke Emiri </a:t>
            </a:r>
            <a:r>
              <a:rPr lang="tr-TR" sz="2400" b="1" dirty="0">
                <a:latin typeface="Arial" pitchFamily="34" charset="0"/>
                <a:cs typeface="Arial" pitchFamily="34" charset="0"/>
              </a:rPr>
              <a:t>Şerif Hüseyin’in ayaklanması üzerine, Hicaz’ın büyük bölümü Osmanlı </a:t>
            </a:r>
            <a:r>
              <a:rPr lang="tr-TR" sz="2400" b="1" dirty="0" smtClean="0">
                <a:latin typeface="Arial" pitchFamily="34" charset="0"/>
                <a:cs typeface="Arial" pitchFamily="34" charset="0"/>
              </a:rPr>
              <a:t>Devleti’nin </a:t>
            </a:r>
            <a:r>
              <a:rPr lang="tr-TR" sz="2400" b="1" dirty="0">
                <a:latin typeface="Arial" pitchFamily="34" charset="0"/>
                <a:cs typeface="Arial" pitchFamily="34" charset="0"/>
              </a:rPr>
              <a:t>elinden çıktı. 1917 yılında </a:t>
            </a:r>
            <a:r>
              <a:rPr lang="tr-TR" sz="2400" b="1" dirty="0" smtClean="0">
                <a:latin typeface="Arial" pitchFamily="34" charset="0"/>
                <a:cs typeface="Arial" pitchFamily="34" charset="0"/>
              </a:rPr>
              <a:t>ise </a:t>
            </a:r>
            <a:r>
              <a:rPr lang="tr-TR" sz="2400" b="1" dirty="0">
                <a:latin typeface="Arial" pitchFamily="34" charset="0"/>
                <a:cs typeface="Arial" pitchFamily="34" charset="0"/>
              </a:rPr>
              <a:t>İngilizler, Araplarla da işbirliği yaparak, Suriye ve Filistin’e doğru </a:t>
            </a:r>
            <a:r>
              <a:rPr lang="tr-TR" sz="2400" b="1" dirty="0" smtClean="0">
                <a:latin typeface="Arial" pitchFamily="34" charset="0"/>
                <a:cs typeface="Arial" pitchFamily="34" charset="0"/>
              </a:rPr>
              <a:t>ilerlemeye </a:t>
            </a:r>
            <a:r>
              <a:rPr lang="tr-TR" sz="2400" b="1" dirty="0">
                <a:latin typeface="Arial" pitchFamily="34" charset="0"/>
                <a:cs typeface="Arial" pitchFamily="34" charset="0"/>
              </a:rPr>
              <a:t>başladılar. Aynı yılın sonlarında Yafa ve Kudüs’ü aldılar. 1918 Eylül ayında Suriye’deki Türk kuvvetlerini yendiler. Bu sıralarda Fransızlar ve İtalyanlar da, Suriye’ye asker çıkardılar. </a:t>
            </a:r>
            <a:endParaRPr lang="tr-TR" sz="2400" b="1" dirty="0" smtClean="0">
              <a:latin typeface="Arial" pitchFamily="34" charset="0"/>
              <a:cs typeface="Arial" pitchFamily="34" charset="0"/>
            </a:endParaRPr>
          </a:p>
          <a:p>
            <a:pPr marL="0" lvl="0" indent="0" algn="just">
              <a:buNone/>
              <a:tabLst>
                <a:tab pos="354013" algn="l"/>
              </a:tabLst>
            </a:pPr>
            <a:r>
              <a:rPr lang="tr-TR" sz="2400" b="1" dirty="0">
                <a:latin typeface="Arial" pitchFamily="34" charset="0"/>
                <a:cs typeface="Arial" pitchFamily="34" charset="0"/>
              </a:rPr>
              <a:t>	</a:t>
            </a:r>
            <a:r>
              <a:rPr lang="tr-TR" sz="2400" b="1" dirty="0" smtClean="0">
                <a:latin typeface="Arial" pitchFamily="34" charset="0"/>
                <a:cs typeface="Arial" pitchFamily="34" charset="0"/>
              </a:rPr>
              <a:t>İngilizler </a:t>
            </a:r>
            <a:r>
              <a:rPr lang="tr-TR" sz="2400" b="1" dirty="0">
                <a:latin typeface="Arial" pitchFamily="34" charset="0"/>
                <a:cs typeface="Arial" pitchFamily="34" charset="0"/>
              </a:rPr>
              <a:t>Ekim 1918’de Şam’ı, </a:t>
            </a:r>
            <a:r>
              <a:rPr lang="tr-TR" sz="2400" b="1" dirty="0" smtClean="0">
                <a:latin typeface="Arial" pitchFamily="34" charset="0"/>
                <a:cs typeface="Arial" pitchFamily="34" charset="0"/>
              </a:rPr>
              <a:t>Fransızlarla </a:t>
            </a:r>
            <a:r>
              <a:rPr lang="tr-TR" sz="2400" b="1" dirty="0">
                <a:latin typeface="Arial" pitchFamily="34" charset="0"/>
                <a:cs typeface="Arial" pitchFamily="34" charset="0"/>
              </a:rPr>
              <a:t>birlikte Beyrut’u ve diğer önemli yerleri aldılar. Bunların sonucu olarak da, Türk kuvvetleri Halep’in kuzeyine kadar geri çekildi ve ancak, 7’nci Ordu Komutanı Mustafa Kemal Paşa’nın çalışmalarıyla, burada bir savunma hattı kurulabildi. </a:t>
            </a:r>
          </a:p>
        </p:txBody>
      </p:sp>
    </p:spTree>
    <p:extLst>
      <p:ext uri="{BB962C8B-B14F-4D97-AF65-F5344CB8AC3E}">
        <p14:creationId xmlns:p14="http://schemas.microsoft.com/office/powerpoint/2010/main" val="8231084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36</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82127"/>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8" name="Dikdörtgen 7"/>
          <p:cNvSpPr/>
          <p:nvPr/>
        </p:nvSpPr>
        <p:spPr>
          <a:xfrm>
            <a:off x="442536" y="522416"/>
            <a:ext cx="8732460" cy="461665"/>
          </a:xfrm>
          <a:prstGeom prst="rect">
            <a:avLst/>
          </a:prstGeom>
        </p:spPr>
        <p:txBody>
          <a:bodyPr wrap="square">
            <a:spAutoFit/>
          </a:bodyPr>
          <a:lstStyle/>
          <a:p>
            <a:pPr lvl="0"/>
            <a:r>
              <a:rPr lang="tr-TR" sz="2400" b="1" dirty="0">
                <a:solidFill>
                  <a:srgbClr val="FF0000"/>
                </a:solidFill>
                <a:latin typeface="Arial" pitchFamily="34" charset="0"/>
                <a:cs typeface="Arial" pitchFamily="34" charset="0"/>
              </a:rPr>
              <a:t>Çanakkale Cephesi:</a:t>
            </a:r>
          </a:p>
        </p:txBody>
      </p:sp>
      <p:sp>
        <p:nvSpPr>
          <p:cNvPr id="9" name="İçerik Yer Tutucusu 2"/>
          <p:cNvSpPr>
            <a:spLocks noGrp="1"/>
          </p:cNvSpPr>
          <p:nvPr>
            <p:ph idx="1"/>
          </p:nvPr>
        </p:nvSpPr>
        <p:spPr>
          <a:xfrm>
            <a:off x="505262" y="908720"/>
            <a:ext cx="8280920" cy="2736304"/>
          </a:xfrm>
        </p:spPr>
        <p:txBody>
          <a:bodyPr>
            <a:noAutofit/>
          </a:bodyPr>
          <a:lstStyle/>
          <a:p>
            <a:pPr marL="0" indent="0" algn="just">
              <a:buNone/>
              <a:tabLst>
                <a:tab pos="354013" algn="l"/>
              </a:tabLst>
            </a:pPr>
            <a:r>
              <a:rPr lang="tr-TR" altLang="tr-TR" sz="2400" dirty="0"/>
              <a:t>	</a:t>
            </a:r>
            <a:r>
              <a:rPr lang="tr-TR" altLang="tr-TR" sz="2400" b="1" dirty="0" smtClean="0">
                <a:latin typeface="Arial" pitchFamily="34" charset="0"/>
                <a:cs typeface="Arial" pitchFamily="34" charset="0"/>
              </a:rPr>
              <a:t>Çanakkale </a:t>
            </a:r>
            <a:r>
              <a:rPr lang="tr-TR" altLang="tr-TR" sz="2400" b="1" dirty="0">
                <a:latin typeface="Arial" pitchFamily="34" charset="0"/>
                <a:cs typeface="Arial" pitchFamily="34" charset="0"/>
              </a:rPr>
              <a:t>Savaşları, deniz ve kara harekâtı safhaları olmak üzere 2 safhada cereyan etmiştir. </a:t>
            </a:r>
            <a:endParaRPr lang="tr-TR" altLang="tr-TR" sz="2400" b="1" dirty="0" smtClean="0">
              <a:latin typeface="Arial" pitchFamily="34" charset="0"/>
              <a:cs typeface="Arial" pitchFamily="34" charset="0"/>
            </a:endParaRPr>
          </a:p>
          <a:p>
            <a:pPr marL="0" indent="0" algn="just">
              <a:buNone/>
              <a:tabLst>
                <a:tab pos="354013" algn="l"/>
              </a:tabLst>
            </a:pPr>
            <a:r>
              <a:rPr lang="tr-TR" altLang="tr-TR" sz="2400" b="1" dirty="0">
                <a:latin typeface="Arial" pitchFamily="34" charset="0"/>
                <a:cs typeface="Arial" pitchFamily="34" charset="0"/>
              </a:rPr>
              <a:t>	</a:t>
            </a:r>
            <a:r>
              <a:rPr lang="tr-TR" altLang="tr-TR" sz="2400" b="1" dirty="0" smtClean="0">
                <a:latin typeface="Arial" pitchFamily="34" charset="0"/>
                <a:cs typeface="Arial" pitchFamily="34" charset="0"/>
              </a:rPr>
              <a:t>(</a:t>
            </a:r>
            <a:r>
              <a:rPr lang="tr-TR" altLang="tr-TR" sz="2400" b="1" dirty="0">
                <a:latin typeface="Arial" pitchFamily="34" charset="0"/>
                <a:cs typeface="Arial" pitchFamily="34" charset="0"/>
              </a:rPr>
              <a:t>1)	Deniz Harekâtı Safhası:</a:t>
            </a:r>
          </a:p>
          <a:p>
            <a:pPr marL="0" indent="0" algn="just">
              <a:buNone/>
            </a:pPr>
            <a:r>
              <a:rPr lang="tr-TR" altLang="tr-TR" sz="2400" b="1" dirty="0" smtClean="0">
                <a:latin typeface="Arial" pitchFamily="34" charset="0"/>
                <a:cs typeface="Arial" pitchFamily="34" charset="0"/>
              </a:rPr>
              <a:t>	3 </a:t>
            </a:r>
            <a:r>
              <a:rPr lang="tr-TR" altLang="tr-TR" sz="2400" b="1" dirty="0">
                <a:latin typeface="Arial" pitchFamily="34" charset="0"/>
                <a:cs typeface="Arial" pitchFamily="34" charset="0"/>
              </a:rPr>
              <a:t>Kasım 1914’de 2 İngiliz gemisi Ertuğrul ve Seddülbahir, 2 Fransız gemisi Kumkale ve Orhaniye Tabyalarını 17 dakika süre ile ateş altına aldılar. Bu ilk deniz harekâtıdır. </a:t>
            </a:r>
          </a:p>
          <a:p>
            <a:pPr marL="0" indent="0" algn="just">
              <a:buNone/>
              <a:tabLst>
                <a:tab pos="354013" algn="l"/>
              </a:tabLst>
            </a:pPr>
            <a:endParaRPr lang="tr-TR" sz="2400" dirty="0">
              <a:latin typeface="Arial" pitchFamily="34" charset="0"/>
              <a:cs typeface="Arial" pitchFamily="34" charset="0"/>
            </a:endParaRPr>
          </a:p>
        </p:txBody>
      </p:sp>
      <p:grpSp>
        <p:nvGrpSpPr>
          <p:cNvPr id="11" name="Grup 9"/>
          <p:cNvGrpSpPr>
            <a:grpSpLocks/>
          </p:cNvGrpSpPr>
          <p:nvPr/>
        </p:nvGrpSpPr>
        <p:grpSpPr bwMode="auto">
          <a:xfrm>
            <a:off x="1089224" y="3821258"/>
            <a:ext cx="7126114" cy="2679576"/>
            <a:chOff x="805250" y="3419475"/>
            <a:chExt cx="7508875" cy="2905125"/>
          </a:xfrm>
        </p:grpSpPr>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l="-85" t="54015" r="47427" b="-452"/>
            <a:stretch>
              <a:fillRect/>
            </a:stretch>
          </p:blipFill>
          <p:spPr bwMode="auto">
            <a:xfrm>
              <a:off x="5126425" y="3419475"/>
              <a:ext cx="31877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250" y="3419475"/>
              <a:ext cx="196532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Düz Ok Bağlayıcısı 3"/>
            <p:cNvCxnSpPr/>
            <p:nvPr/>
          </p:nvCxnSpPr>
          <p:spPr bwMode="auto">
            <a:xfrm>
              <a:off x="2414975" y="4313238"/>
              <a:ext cx="2957512" cy="211137"/>
            </a:xfrm>
            <a:prstGeom prst="straightConnector1">
              <a:avLst/>
            </a:prstGeom>
            <a:ln w="57150">
              <a:solidFill>
                <a:srgbClr val="CC000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5025" y="5054600"/>
              <a:ext cx="209391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429251">
              <a:off x="3667720" y="5307788"/>
              <a:ext cx="264999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449435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37</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17" name="Dikdörtgen 16"/>
          <p:cNvSpPr/>
          <p:nvPr/>
        </p:nvSpPr>
        <p:spPr>
          <a:xfrm>
            <a:off x="323528" y="660171"/>
            <a:ext cx="8569647" cy="461665"/>
          </a:xfrm>
          <a:prstGeom prst="rect">
            <a:avLst/>
          </a:prstGeom>
        </p:spPr>
        <p:txBody>
          <a:bodyPr wrap="square">
            <a:spAutoFit/>
          </a:bodyPr>
          <a:lstStyle/>
          <a:p>
            <a:pPr lvl="0"/>
            <a:r>
              <a:rPr lang="tr-TR" sz="2400" b="1" dirty="0">
                <a:solidFill>
                  <a:srgbClr val="FF0000"/>
                </a:solidFill>
                <a:latin typeface="Arial" pitchFamily="34" charset="0"/>
                <a:cs typeface="Arial" pitchFamily="34" charset="0"/>
              </a:rPr>
              <a:t>Çanakkale Cephesi:</a:t>
            </a:r>
          </a:p>
        </p:txBody>
      </p:sp>
      <p:sp>
        <p:nvSpPr>
          <p:cNvPr id="18" name="İçerik Yer Tutucusu 2"/>
          <p:cNvSpPr>
            <a:spLocks noGrp="1"/>
          </p:cNvSpPr>
          <p:nvPr>
            <p:ph idx="1"/>
          </p:nvPr>
        </p:nvSpPr>
        <p:spPr>
          <a:xfrm>
            <a:off x="417250" y="1124744"/>
            <a:ext cx="4426778" cy="5233214"/>
          </a:xfrm>
        </p:spPr>
        <p:txBody>
          <a:bodyPr>
            <a:noAutofit/>
          </a:bodyPr>
          <a:lstStyle/>
          <a:p>
            <a:pPr marL="0" indent="0" algn="just">
              <a:buNone/>
              <a:tabLst>
                <a:tab pos="354013" algn="l"/>
              </a:tabLst>
            </a:pPr>
            <a:r>
              <a:rPr lang="tr-TR" altLang="tr-TR" sz="2400" dirty="0"/>
              <a:t>	</a:t>
            </a:r>
            <a:r>
              <a:rPr lang="tr-TR" altLang="tr-TR" sz="2400" b="1" dirty="0" smtClean="0">
                <a:latin typeface="Arial" pitchFamily="34" charset="0"/>
                <a:cs typeface="Arial" pitchFamily="34" charset="0"/>
              </a:rPr>
              <a:t>(</a:t>
            </a:r>
            <a:r>
              <a:rPr lang="tr-TR" altLang="tr-TR" sz="2400" b="1" dirty="0">
                <a:latin typeface="Arial" pitchFamily="34" charset="0"/>
                <a:cs typeface="Arial" pitchFamily="34" charset="0"/>
              </a:rPr>
              <a:t>1)	Deniz Harekâtı Safhası:</a:t>
            </a:r>
            <a:endParaRPr lang="tr-TR" altLang="tr-TR" sz="2400" dirty="0">
              <a:latin typeface="Arial" pitchFamily="34" charset="0"/>
              <a:cs typeface="Arial" pitchFamily="34" charset="0"/>
            </a:endParaRPr>
          </a:p>
          <a:p>
            <a:pPr marL="0" indent="0" algn="just">
              <a:buNone/>
            </a:pPr>
            <a:r>
              <a:rPr lang="tr-TR" altLang="tr-TR" sz="2400" dirty="0" smtClean="0">
                <a:latin typeface="Arial" pitchFamily="34" charset="0"/>
                <a:cs typeface="Arial" pitchFamily="34" charset="0"/>
              </a:rPr>
              <a:t>	</a:t>
            </a:r>
            <a:r>
              <a:rPr lang="tr-TR" altLang="tr-TR" sz="2400" b="1" dirty="0">
                <a:latin typeface="Arial" pitchFamily="34" charset="0"/>
                <a:cs typeface="Arial" pitchFamily="34" charset="0"/>
              </a:rPr>
              <a:t>İngiliz ve Fransızlar </a:t>
            </a:r>
            <a:r>
              <a:rPr lang="tr-TR" altLang="tr-TR" sz="2400" b="1" dirty="0" smtClean="0">
                <a:latin typeface="Arial" pitchFamily="34" charset="0"/>
                <a:cs typeface="Arial" pitchFamily="34" charset="0"/>
              </a:rPr>
              <a:t>    19 </a:t>
            </a:r>
            <a:r>
              <a:rPr lang="tr-TR" altLang="tr-TR" sz="2400" b="1" dirty="0">
                <a:latin typeface="Arial" pitchFamily="34" charset="0"/>
                <a:cs typeface="Arial" pitchFamily="34" charset="0"/>
              </a:rPr>
              <a:t>Şubat </a:t>
            </a:r>
            <a:r>
              <a:rPr lang="tr-TR" altLang="tr-TR" sz="2400" b="1" dirty="0" smtClean="0">
                <a:latin typeface="Arial" pitchFamily="34" charset="0"/>
                <a:cs typeface="Arial" pitchFamily="34" charset="0"/>
              </a:rPr>
              <a:t>ve </a:t>
            </a:r>
            <a:r>
              <a:rPr lang="tr-TR" altLang="tr-TR" sz="2400" b="1" dirty="0">
                <a:latin typeface="Arial" pitchFamily="34" charset="0"/>
                <a:cs typeface="Arial" pitchFamily="34" charset="0"/>
              </a:rPr>
              <a:t>25 Şubat 1915 </a:t>
            </a:r>
            <a:r>
              <a:rPr lang="tr-TR" altLang="tr-TR" sz="2400" b="1" dirty="0" smtClean="0">
                <a:latin typeface="Arial" pitchFamily="34" charset="0"/>
                <a:cs typeface="Arial" pitchFamily="34" charset="0"/>
              </a:rPr>
              <a:t>tarihlerinde </a:t>
            </a:r>
            <a:r>
              <a:rPr lang="tr-TR" altLang="tr-TR" sz="2400" b="1" dirty="0">
                <a:latin typeface="Arial" pitchFamily="34" charset="0"/>
                <a:cs typeface="Arial" pitchFamily="34" charset="0"/>
              </a:rPr>
              <a:t>Çanakkale Boğazı’nı geçmeyi denediler. Asıl deniz taarruzu </a:t>
            </a:r>
            <a:r>
              <a:rPr lang="tr-TR" altLang="tr-TR" sz="2400" b="1" dirty="0">
                <a:solidFill>
                  <a:srgbClr val="C00000"/>
                </a:solidFill>
                <a:latin typeface="Arial" pitchFamily="34" charset="0"/>
                <a:cs typeface="Arial" pitchFamily="34" charset="0"/>
              </a:rPr>
              <a:t>18 Mart 1915</a:t>
            </a:r>
            <a:r>
              <a:rPr lang="tr-TR" altLang="tr-TR" sz="2400" b="1" dirty="0">
                <a:latin typeface="Arial" pitchFamily="34" charset="0"/>
                <a:cs typeface="Arial" pitchFamily="34" charset="0"/>
              </a:rPr>
              <a:t>’de icra edildi. Fakat bu deniz hücumunda </a:t>
            </a:r>
            <a:r>
              <a:rPr lang="tr-TR" altLang="tr-TR" sz="2400" b="1" dirty="0" smtClean="0">
                <a:latin typeface="Arial" pitchFamily="34" charset="0"/>
                <a:cs typeface="Arial" pitchFamily="34" charset="0"/>
              </a:rPr>
              <a:t>3 </a:t>
            </a:r>
            <a:r>
              <a:rPr lang="tr-TR" altLang="tr-TR" sz="2400" b="1" dirty="0">
                <a:latin typeface="Arial" pitchFamily="34" charset="0"/>
                <a:cs typeface="Arial" pitchFamily="34" charset="0"/>
              </a:rPr>
              <a:t>muharebe gemisi, 2 muhrip, 7 mayın arama gemisi kaybeden </a:t>
            </a:r>
            <a:r>
              <a:rPr lang="tr-TR" altLang="tr-TR" sz="2400" b="1" dirty="0" smtClean="0">
                <a:latin typeface="Arial" pitchFamily="34" charset="0"/>
                <a:cs typeface="Arial" pitchFamily="34" charset="0"/>
              </a:rPr>
              <a:t>İtilaf </a:t>
            </a:r>
            <a:r>
              <a:rPr lang="tr-TR" altLang="tr-TR" sz="2400" b="1" dirty="0">
                <a:latin typeface="Arial" pitchFamily="34" charset="0"/>
                <a:cs typeface="Arial" pitchFamily="34" charset="0"/>
              </a:rPr>
              <a:t>D</a:t>
            </a:r>
            <a:r>
              <a:rPr lang="tr-TR" altLang="tr-TR" sz="2400" b="1" dirty="0" smtClean="0">
                <a:latin typeface="Arial" pitchFamily="34" charset="0"/>
                <a:cs typeface="Arial" pitchFamily="34" charset="0"/>
              </a:rPr>
              <a:t>evletleri</a:t>
            </a:r>
            <a:r>
              <a:rPr lang="tr-TR" altLang="tr-TR" sz="2400" b="1" dirty="0">
                <a:latin typeface="Arial" pitchFamily="34" charset="0"/>
                <a:cs typeface="Arial" pitchFamily="34" charset="0"/>
              </a:rPr>
              <a:t>, amfibi harekâta karar verdiler.</a:t>
            </a:r>
          </a:p>
          <a:p>
            <a:pPr marL="0" indent="0" algn="just">
              <a:buNone/>
            </a:pPr>
            <a:endParaRPr lang="tr-TR" sz="2400" dirty="0">
              <a:latin typeface="Arial" pitchFamily="34" charset="0"/>
              <a:cs typeface="Arial" pitchFamily="34" charset="0"/>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088" y="1435224"/>
            <a:ext cx="38004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8761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38</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17" name="Dikdörtgen 16"/>
          <p:cNvSpPr/>
          <p:nvPr/>
        </p:nvSpPr>
        <p:spPr>
          <a:xfrm>
            <a:off x="323528" y="738440"/>
            <a:ext cx="8569647" cy="461665"/>
          </a:xfrm>
          <a:prstGeom prst="rect">
            <a:avLst/>
          </a:prstGeom>
        </p:spPr>
        <p:txBody>
          <a:bodyPr wrap="square">
            <a:spAutoFit/>
          </a:bodyPr>
          <a:lstStyle/>
          <a:p>
            <a:pPr lvl="0"/>
            <a:r>
              <a:rPr lang="tr-TR" sz="2400" b="1" dirty="0">
                <a:solidFill>
                  <a:srgbClr val="FF0000"/>
                </a:solidFill>
                <a:latin typeface="Arial" pitchFamily="34" charset="0"/>
                <a:cs typeface="Arial" pitchFamily="34" charset="0"/>
              </a:rPr>
              <a:t>Çanakkale Cephesi:</a:t>
            </a:r>
          </a:p>
        </p:txBody>
      </p:sp>
      <p:sp>
        <p:nvSpPr>
          <p:cNvPr id="8" name="İçerik Yer Tutucusu 2"/>
          <p:cNvSpPr>
            <a:spLocks noGrp="1"/>
          </p:cNvSpPr>
          <p:nvPr>
            <p:ph idx="1"/>
          </p:nvPr>
        </p:nvSpPr>
        <p:spPr>
          <a:xfrm>
            <a:off x="325565" y="1206748"/>
            <a:ext cx="8569647" cy="5328592"/>
          </a:xfrm>
        </p:spPr>
        <p:txBody>
          <a:bodyPr>
            <a:noAutofit/>
          </a:bodyPr>
          <a:lstStyle/>
          <a:p>
            <a:pPr marL="0" indent="365125" algn="just">
              <a:buClr>
                <a:schemeClr val="tx2"/>
              </a:buClr>
              <a:buNone/>
              <a:tabLst>
                <a:tab pos="533400" algn="l"/>
              </a:tabLst>
            </a:pPr>
            <a:r>
              <a:rPr lang="tr-TR" altLang="tr-TR" sz="2400" b="1" dirty="0" smtClean="0">
                <a:latin typeface="Arial" pitchFamily="34" charset="0"/>
                <a:cs typeface="Arial" pitchFamily="34" charset="0"/>
              </a:rPr>
              <a:t>(2)	Kara </a:t>
            </a:r>
            <a:r>
              <a:rPr lang="tr-TR" altLang="tr-TR" sz="2400" b="1" dirty="0">
                <a:latin typeface="Arial" pitchFamily="34" charset="0"/>
                <a:cs typeface="Arial" pitchFamily="34" charset="0"/>
              </a:rPr>
              <a:t>Harekâtı Safhası (25 Nisan </a:t>
            </a:r>
            <a:r>
              <a:rPr lang="tr-TR" altLang="tr-TR" sz="2400" b="1" dirty="0" smtClean="0">
                <a:latin typeface="Arial" pitchFamily="34" charset="0"/>
                <a:cs typeface="Arial" pitchFamily="34" charset="0"/>
              </a:rPr>
              <a:t>1915-9 </a:t>
            </a:r>
            <a:r>
              <a:rPr lang="tr-TR" altLang="tr-TR" sz="2400" b="1" dirty="0">
                <a:latin typeface="Arial" pitchFamily="34" charset="0"/>
                <a:cs typeface="Arial" pitchFamily="34" charset="0"/>
              </a:rPr>
              <a:t>Ocak 1916</a:t>
            </a:r>
            <a:r>
              <a:rPr lang="tr-TR" altLang="tr-TR" sz="2400" b="1" dirty="0" smtClean="0">
                <a:latin typeface="Arial" pitchFamily="34" charset="0"/>
                <a:cs typeface="Arial" pitchFamily="34" charset="0"/>
              </a:rPr>
              <a:t>):</a:t>
            </a:r>
            <a:endParaRPr lang="tr-TR" altLang="tr-TR" sz="2400" b="1" dirty="0">
              <a:latin typeface="Arial" pitchFamily="34" charset="0"/>
              <a:cs typeface="Arial" pitchFamily="34" charset="0"/>
            </a:endParaRPr>
          </a:p>
          <a:p>
            <a:pPr marL="0" indent="0" algn="just">
              <a:buNone/>
            </a:pPr>
            <a:r>
              <a:rPr lang="tr-TR" altLang="tr-TR" sz="2400" b="1" dirty="0" smtClean="0">
                <a:latin typeface="Arial" pitchFamily="34" charset="0"/>
                <a:cs typeface="Arial" pitchFamily="34" charset="0"/>
              </a:rPr>
              <a:t>	</a:t>
            </a:r>
            <a:r>
              <a:rPr lang="tr-TR" sz="2400" b="1" dirty="0">
                <a:latin typeface="Arial" pitchFamily="34" charset="0"/>
                <a:cs typeface="Arial" pitchFamily="34" charset="0"/>
              </a:rPr>
              <a:t>İngiliz ve </a:t>
            </a:r>
            <a:r>
              <a:rPr lang="tr-TR" sz="2400" b="1" dirty="0" smtClean="0">
                <a:latin typeface="Arial" pitchFamily="34" charset="0"/>
                <a:cs typeface="Arial" pitchFamily="34" charset="0"/>
              </a:rPr>
              <a:t>Fransızlar, 25 </a:t>
            </a:r>
            <a:r>
              <a:rPr lang="tr-TR" sz="2400" b="1" dirty="0">
                <a:latin typeface="Arial" pitchFamily="34" charset="0"/>
                <a:cs typeface="Arial" pitchFamily="34" charset="0"/>
              </a:rPr>
              <a:t>Nisan 1915’te </a:t>
            </a:r>
            <a:r>
              <a:rPr lang="tr-TR" sz="2400" b="1" dirty="0">
                <a:solidFill>
                  <a:srgbClr val="FF0000"/>
                </a:solidFill>
                <a:latin typeface="Arial" pitchFamily="34" charset="0"/>
                <a:cs typeface="Arial" pitchFamily="34" charset="0"/>
              </a:rPr>
              <a:t>Gelibolu Yarımadası’na </a:t>
            </a:r>
            <a:r>
              <a:rPr lang="tr-TR" sz="2400" b="1" dirty="0">
                <a:latin typeface="Arial" pitchFamily="34" charset="0"/>
                <a:cs typeface="Arial" pitchFamily="34" charset="0"/>
              </a:rPr>
              <a:t>asker çıkardılar. </a:t>
            </a:r>
            <a:r>
              <a:rPr lang="tr-TR" sz="2400" b="1" dirty="0" smtClean="0">
                <a:latin typeface="Arial" pitchFamily="34" charset="0"/>
                <a:cs typeface="Arial" pitchFamily="34" charset="0"/>
              </a:rPr>
              <a:t>Ancak </a:t>
            </a:r>
            <a:r>
              <a:rPr lang="tr-TR" sz="2400" b="1" dirty="0">
                <a:latin typeface="Arial" pitchFamily="34" charset="0"/>
                <a:cs typeface="Arial" pitchFamily="34" charset="0"/>
              </a:rPr>
              <a:t>Müttefikler burada da Türk </a:t>
            </a:r>
            <a:r>
              <a:rPr lang="tr-TR" sz="2400" b="1" dirty="0" smtClean="0">
                <a:latin typeface="Arial" pitchFamily="34" charset="0"/>
                <a:cs typeface="Arial" pitchFamily="34" charset="0"/>
              </a:rPr>
              <a:t>askerinin </a:t>
            </a:r>
            <a:r>
              <a:rPr lang="tr-TR" sz="2400" b="1" dirty="0">
                <a:latin typeface="Arial" pitchFamily="34" charset="0"/>
                <a:cs typeface="Arial" pitchFamily="34" charset="0"/>
              </a:rPr>
              <a:t>şiddetli karşı koymasıyla karşılaştılar. Ağustos ayı başlarından itibaren Gelibolu’ya daha büyük birlikler çıkardılar. Fakat Mustafa Kemal’in </a:t>
            </a:r>
            <a:r>
              <a:rPr lang="tr-TR" sz="2400" b="1" dirty="0" smtClean="0">
                <a:latin typeface="Arial" pitchFamily="34" charset="0"/>
                <a:cs typeface="Arial" pitchFamily="34" charset="0"/>
              </a:rPr>
              <a:t>komutasındaki </a:t>
            </a:r>
            <a:r>
              <a:rPr lang="tr-TR" sz="2400" b="1" dirty="0">
                <a:latin typeface="Arial" pitchFamily="34" charset="0"/>
                <a:cs typeface="Arial" pitchFamily="34" charset="0"/>
              </a:rPr>
              <a:t>Türk askerinin </a:t>
            </a:r>
            <a:r>
              <a:rPr lang="tr-TR" sz="2400" b="1" dirty="0">
                <a:solidFill>
                  <a:srgbClr val="FF0000"/>
                </a:solidFill>
                <a:latin typeface="Arial" pitchFamily="34" charset="0"/>
                <a:cs typeface="Arial" pitchFamily="34" charset="0"/>
              </a:rPr>
              <a:t>Anafartalar ve </a:t>
            </a:r>
            <a:r>
              <a:rPr lang="tr-TR" sz="2400" b="1" dirty="0" err="1">
                <a:solidFill>
                  <a:srgbClr val="FF0000"/>
                </a:solidFill>
                <a:latin typeface="Arial" pitchFamily="34" charset="0"/>
                <a:cs typeface="Arial" pitchFamily="34" charset="0"/>
              </a:rPr>
              <a:t>Conkbayırı</a:t>
            </a:r>
            <a:r>
              <a:rPr lang="tr-TR" sz="2400" b="1" dirty="0">
                <a:solidFill>
                  <a:srgbClr val="FF0000"/>
                </a:solidFill>
                <a:latin typeface="Arial" pitchFamily="34" charset="0"/>
                <a:cs typeface="Arial" pitchFamily="34" charset="0"/>
              </a:rPr>
              <a:t> </a:t>
            </a:r>
            <a:r>
              <a:rPr lang="tr-TR" sz="2400" b="1" dirty="0">
                <a:latin typeface="Arial" pitchFamily="34" charset="0"/>
                <a:cs typeface="Arial" pitchFamily="34" charset="0"/>
              </a:rPr>
              <a:t>savaşlarında gösterdiği </a:t>
            </a:r>
            <a:r>
              <a:rPr lang="tr-TR" sz="2400" b="1" dirty="0" smtClean="0">
                <a:latin typeface="Arial" pitchFamily="34" charset="0"/>
                <a:cs typeface="Arial" pitchFamily="34" charset="0"/>
              </a:rPr>
              <a:t>başarı </a:t>
            </a:r>
            <a:r>
              <a:rPr lang="tr-TR" sz="2400" b="1" dirty="0">
                <a:latin typeface="Arial" pitchFamily="34" charset="0"/>
                <a:cs typeface="Arial" pitchFamily="34" charset="0"/>
              </a:rPr>
              <a:t>üzerine, buradan da ilerleyerek amaçlarına ulaşamayacaklarını anladılar. Bunun üzerine İngiliz ve Fransızlar, 19 Aralık 1915’ten itibaren, Çanakkale cephesindeki askerlerini geri çekmeye başladılar ve 8-9 Ocak 1916’da da </a:t>
            </a:r>
            <a:r>
              <a:rPr lang="tr-TR" sz="2400" b="1" dirty="0" smtClean="0">
                <a:latin typeface="Arial" pitchFamily="34" charset="0"/>
                <a:cs typeface="Arial" pitchFamily="34" charset="0"/>
              </a:rPr>
              <a:t>bölgeyi </a:t>
            </a:r>
            <a:r>
              <a:rPr lang="tr-TR" sz="2400" b="1" dirty="0">
                <a:latin typeface="Arial" pitchFamily="34" charset="0"/>
                <a:cs typeface="Arial" pitchFamily="34" charset="0"/>
              </a:rPr>
              <a:t>tamamen boşalttılar</a:t>
            </a:r>
            <a:r>
              <a:rPr lang="tr-TR" sz="2400" b="1" dirty="0" smtClean="0">
                <a:latin typeface="Arial" pitchFamily="34" charset="0"/>
                <a:cs typeface="Arial" pitchFamily="34" charset="0"/>
              </a:rPr>
              <a:t>.</a:t>
            </a:r>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40561609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39</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17" name="Dikdörtgen 16"/>
          <p:cNvSpPr/>
          <p:nvPr/>
        </p:nvSpPr>
        <p:spPr>
          <a:xfrm>
            <a:off x="323528" y="620688"/>
            <a:ext cx="8569647" cy="461665"/>
          </a:xfrm>
          <a:prstGeom prst="rect">
            <a:avLst/>
          </a:prstGeom>
        </p:spPr>
        <p:txBody>
          <a:bodyPr wrap="square">
            <a:spAutoFit/>
          </a:bodyPr>
          <a:lstStyle/>
          <a:p>
            <a:pPr lvl="0"/>
            <a:r>
              <a:rPr lang="tr-TR" sz="2400" b="1" dirty="0" smtClean="0">
                <a:solidFill>
                  <a:srgbClr val="FF0000"/>
                </a:solidFill>
                <a:latin typeface="Arial" pitchFamily="34" charset="0"/>
                <a:cs typeface="Arial" pitchFamily="34" charset="0"/>
              </a:rPr>
              <a:t>Savaşın Sona Ermesi:</a:t>
            </a:r>
            <a:endParaRPr lang="tr-TR" sz="24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323527" y="1124744"/>
            <a:ext cx="8569647" cy="5544616"/>
          </a:xfrm>
        </p:spPr>
        <p:txBody>
          <a:bodyPr>
            <a:noAutofit/>
          </a:bodyPr>
          <a:lstStyle/>
          <a:p>
            <a:pPr marL="0" indent="0" algn="just">
              <a:spcBef>
                <a:spcPts val="0"/>
              </a:spcBef>
              <a:buNone/>
              <a:tabLst>
                <a:tab pos="354013" algn="l"/>
              </a:tabLst>
            </a:pPr>
            <a:r>
              <a:rPr lang="tr-TR" sz="2400" dirty="0">
                <a:latin typeface="Arial" pitchFamily="34" charset="0"/>
                <a:cs typeface="Arial" pitchFamily="34" charset="0"/>
              </a:rPr>
              <a:t>	</a:t>
            </a:r>
            <a:r>
              <a:rPr lang="tr-TR" sz="2400" b="1" dirty="0">
                <a:latin typeface="Arial" pitchFamily="34" charset="0"/>
                <a:cs typeface="Arial" pitchFamily="34" charset="0"/>
              </a:rPr>
              <a:t>Amerika Birleşik </a:t>
            </a:r>
            <a:r>
              <a:rPr lang="tr-TR" sz="2400" b="1" dirty="0" smtClean="0">
                <a:latin typeface="Arial" pitchFamily="34" charset="0"/>
                <a:cs typeface="Arial" pitchFamily="34" charset="0"/>
              </a:rPr>
              <a:t>Devletleri </a:t>
            </a:r>
            <a:r>
              <a:rPr lang="tr-TR" sz="2400" b="1" dirty="0">
                <a:latin typeface="Arial" pitchFamily="34" charset="0"/>
                <a:cs typeface="Arial" pitchFamily="34" charset="0"/>
              </a:rPr>
              <a:t>Birinci Dünya Savaşı’nın başlangıcında </a:t>
            </a:r>
            <a:r>
              <a:rPr lang="tr-TR" sz="2400" b="1" dirty="0" smtClean="0">
                <a:latin typeface="Arial" pitchFamily="34" charset="0"/>
                <a:cs typeface="Arial" pitchFamily="34" charset="0"/>
              </a:rPr>
              <a:t>savaşın </a:t>
            </a:r>
            <a:r>
              <a:rPr lang="tr-TR" sz="2400" b="1" dirty="0">
                <a:latin typeface="Arial" pitchFamily="34" charset="0"/>
                <a:cs typeface="Arial" pitchFamily="34" charset="0"/>
              </a:rPr>
              <a:t>dışında ve tarafsız kaldı. 	</a:t>
            </a:r>
          </a:p>
          <a:p>
            <a:pPr marL="0" indent="0" algn="just">
              <a:spcBef>
                <a:spcPts val="0"/>
              </a:spcBef>
              <a:buNone/>
              <a:tabLst>
                <a:tab pos="354013" algn="l"/>
              </a:tabLst>
            </a:pPr>
            <a:r>
              <a:rPr lang="tr-TR" sz="2400" b="1" dirty="0">
                <a:latin typeface="Arial" pitchFamily="34" charset="0"/>
                <a:cs typeface="Arial" pitchFamily="34" charset="0"/>
              </a:rPr>
              <a:t>	Bu arada, 1916 yılında, Avrupa’da taraflar birbirlerine karşı üstünlük kurmayacak hale geldi ve savaş bir bakıma düğümlendi. Diğer taraftan </a:t>
            </a:r>
            <a:r>
              <a:rPr lang="tr-TR" sz="2400" b="1" dirty="0" smtClean="0">
                <a:latin typeface="Arial" pitchFamily="34" charset="0"/>
                <a:cs typeface="Arial" pitchFamily="34" charset="0"/>
              </a:rPr>
              <a:t>İngiltere</a:t>
            </a:r>
            <a:r>
              <a:rPr lang="tr-TR" sz="2400" b="1" dirty="0">
                <a:latin typeface="Arial" pitchFamily="34" charset="0"/>
                <a:cs typeface="Arial" pitchFamily="34" charset="0"/>
              </a:rPr>
              <a:t>, Almanya’yı denizden kuşattı. Buna karşılık Almanya da, İngiltere’ye denizaltı savaşı açtı ve Britanya Adaları karasularında bulunan ticaret </a:t>
            </a:r>
            <a:r>
              <a:rPr lang="tr-TR" sz="2400" b="1" dirty="0" smtClean="0">
                <a:latin typeface="Arial" pitchFamily="34" charset="0"/>
                <a:cs typeface="Arial" pitchFamily="34" charset="0"/>
              </a:rPr>
              <a:t>gemilerini </a:t>
            </a:r>
            <a:r>
              <a:rPr lang="tr-TR" sz="2400" b="1" dirty="0">
                <a:latin typeface="Arial" pitchFamily="34" charset="0"/>
                <a:cs typeface="Arial" pitchFamily="34" charset="0"/>
              </a:rPr>
              <a:t>batıracağını açıkladı. 1917 yılı başından itibaren de, denizaltı savaşını şiddetlendirdi.</a:t>
            </a:r>
          </a:p>
          <a:p>
            <a:pPr marL="0" indent="0" algn="just">
              <a:spcBef>
                <a:spcPts val="0"/>
              </a:spcBef>
              <a:buNone/>
              <a:tabLst>
                <a:tab pos="354013" algn="l"/>
              </a:tabLst>
            </a:pPr>
            <a:r>
              <a:rPr lang="tr-TR" sz="2400" b="1" dirty="0">
                <a:latin typeface="Arial" pitchFamily="34" charset="0"/>
                <a:cs typeface="Arial" pitchFamily="34" charset="0"/>
              </a:rPr>
              <a:t>	Mart 1917’de, Alman denizaltılarının iki Amerikan ticaret </a:t>
            </a:r>
            <a:r>
              <a:rPr lang="tr-TR" sz="2400" b="1" dirty="0" smtClean="0">
                <a:latin typeface="Arial" pitchFamily="34" charset="0"/>
                <a:cs typeface="Arial" pitchFamily="34" charset="0"/>
              </a:rPr>
              <a:t>gemisini </a:t>
            </a:r>
            <a:r>
              <a:rPr lang="tr-TR" sz="2400" b="1" dirty="0">
                <a:latin typeface="Arial" pitchFamily="34" charset="0"/>
                <a:cs typeface="Arial" pitchFamily="34" charset="0"/>
              </a:rPr>
              <a:t>batırması, aradaki ilişkileri kopardı. Bunun üzerine Amerika Birleşik Devletleri, </a:t>
            </a:r>
            <a:r>
              <a:rPr lang="tr-TR" sz="2400" b="1" dirty="0">
                <a:solidFill>
                  <a:srgbClr val="FF0000"/>
                </a:solidFill>
                <a:latin typeface="Arial" pitchFamily="34" charset="0"/>
                <a:cs typeface="Arial" pitchFamily="34" charset="0"/>
              </a:rPr>
              <a:t>2 Nisan 1917’de </a:t>
            </a:r>
            <a:r>
              <a:rPr lang="tr-TR" sz="2400" b="1" dirty="0">
                <a:latin typeface="Arial" pitchFamily="34" charset="0"/>
                <a:cs typeface="Arial" pitchFamily="34" charset="0"/>
              </a:rPr>
              <a:t>Almanya’ya savaş ilan etti. </a:t>
            </a:r>
          </a:p>
        </p:txBody>
      </p:sp>
    </p:spTree>
    <p:extLst>
      <p:ext uri="{BB962C8B-B14F-4D97-AF65-F5344CB8AC3E}">
        <p14:creationId xmlns:p14="http://schemas.microsoft.com/office/powerpoint/2010/main" val="1771771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Osmanlı İmparatorluğu’nun Parçalanması</a:t>
            </a:r>
            <a:endParaRPr lang="tr-TR" altLang="tr-TR" sz="2400" b="1" dirty="0">
              <a:latin typeface="Arial" pitchFamily="34" charset="0"/>
              <a:cs typeface="Arial" pitchFamily="34" charset="0"/>
            </a:endParaRPr>
          </a:p>
        </p:txBody>
      </p:sp>
      <p:sp>
        <p:nvSpPr>
          <p:cNvPr id="27" name="Text Box 5"/>
          <p:cNvSpPr txBox="1">
            <a:spLocks noChangeArrowheads="1"/>
          </p:cNvSpPr>
          <p:nvPr/>
        </p:nvSpPr>
        <p:spPr bwMode="auto">
          <a:xfrm>
            <a:off x="395536" y="1124744"/>
            <a:ext cx="8362704"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r>
              <a:rPr lang="tr-TR" altLang="tr-TR" sz="2400" b="1" dirty="0" smtClean="0">
                <a:latin typeface="Arial" pitchFamily="34" charset="0"/>
                <a:cs typeface="Arial" pitchFamily="34" charset="0"/>
              </a:rPr>
              <a:t>Yine Napolyon, Rus Çarı </a:t>
            </a:r>
            <a:r>
              <a:rPr lang="tr-TR" altLang="tr-TR" sz="2400" b="1" dirty="0" err="1" smtClean="0">
                <a:latin typeface="Arial" pitchFamily="34" charset="0"/>
                <a:cs typeface="Arial" pitchFamily="34" charset="0"/>
              </a:rPr>
              <a:t>Alexandr</a:t>
            </a:r>
            <a:r>
              <a:rPr lang="tr-TR" altLang="tr-TR" sz="2400" b="1" dirty="0" smtClean="0">
                <a:latin typeface="Arial" pitchFamily="34" charset="0"/>
                <a:cs typeface="Arial" pitchFamily="34" charset="0"/>
              </a:rPr>
              <a:t> ile 1807 ve 1808’de bir araya gelerek Osmanlı Devleti’nin paylaşılması konusunu görüşmüştür.</a:t>
            </a:r>
          </a:p>
          <a:p>
            <a:pPr algn="just"/>
            <a:r>
              <a:rPr lang="tr-TR" altLang="tr-TR" sz="2400" b="1" dirty="0" smtClean="0">
                <a:latin typeface="Arial" pitchFamily="34" charset="0"/>
                <a:cs typeface="Arial" pitchFamily="34" charset="0"/>
              </a:rPr>
              <a:t>1844’te İngiltere’yi ziyaret eden Çar Nikola, Rusya ile İngiltere’nin Türkiye’deki Hıristiyan tebaanın korunması ve onlara ayrıcalık sağlanması konusunda ortak bir çalışma yapmalarını önerdi. Ancak İngiltere bu konuya sıcak bakmadı. Çünkü Rusya’nın genişleme politikasını kendi menfaatlerine uygun bulmuyordu.</a:t>
            </a:r>
          </a:p>
          <a:p>
            <a:pPr algn="just"/>
            <a:r>
              <a:rPr lang="tr-TR" altLang="tr-TR" sz="2400" b="1" dirty="0" smtClean="0">
                <a:latin typeface="Arial" pitchFamily="34" charset="0"/>
                <a:cs typeface="Arial" pitchFamily="34" charset="0"/>
              </a:rPr>
              <a:t>1853’te Petersburg sarayındaki baloda, Çar Nikola’nın </a:t>
            </a:r>
            <a:r>
              <a:rPr lang="tr-TR" altLang="tr-TR" sz="2400" b="1" dirty="0" smtClean="0">
                <a:solidFill>
                  <a:srgbClr val="C00000"/>
                </a:solidFill>
                <a:latin typeface="Arial" pitchFamily="34" charset="0"/>
                <a:cs typeface="Arial" pitchFamily="34" charset="0"/>
              </a:rPr>
              <a:t>‘‘hasta adama’’ </a:t>
            </a:r>
            <a:r>
              <a:rPr lang="tr-TR" altLang="tr-TR" sz="2400" b="1" dirty="0" smtClean="0">
                <a:latin typeface="Arial" pitchFamily="34" charset="0"/>
                <a:cs typeface="Arial" pitchFamily="34" charset="0"/>
              </a:rPr>
              <a:t>benzettiği </a:t>
            </a:r>
            <a:r>
              <a:rPr lang="tr-TR" altLang="tr-TR" sz="2400" b="1" dirty="0">
                <a:latin typeface="Arial" pitchFamily="34" charset="0"/>
                <a:cs typeface="Arial" pitchFamily="34" charset="0"/>
              </a:rPr>
              <a:t>Osmanlı </a:t>
            </a:r>
            <a:r>
              <a:rPr lang="tr-TR" altLang="tr-TR" sz="2400" b="1" dirty="0" smtClean="0">
                <a:latin typeface="Arial" pitchFamily="34" charset="0"/>
                <a:cs typeface="Arial" pitchFamily="34" charset="0"/>
              </a:rPr>
              <a:t>Devleti’ni paylaşma önerisini İngiliz elçisi Hamilton Seymour kabul etmedi. Ancak bu deyim Avrupa literatüründe yerini aldı.    </a:t>
            </a:r>
          </a:p>
        </p:txBody>
      </p:sp>
    </p:spTree>
    <p:extLst>
      <p:ext uri="{BB962C8B-B14F-4D97-AF65-F5344CB8AC3E}">
        <p14:creationId xmlns:p14="http://schemas.microsoft.com/office/powerpoint/2010/main" val="35591658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40</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17" name="Dikdörtgen 16"/>
          <p:cNvSpPr/>
          <p:nvPr/>
        </p:nvSpPr>
        <p:spPr>
          <a:xfrm>
            <a:off x="323528" y="620688"/>
            <a:ext cx="8569647" cy="461665"/>
          </a:xfrm>
          <a:prstGeom prst="rect">
            <a:avLst/>
          </a:prstGeom>
        </p:spPr>
        <p:txBody>
          <a:bodyPr wrap="square">
            <a:spAutoFit/>
          </a:bodyPr>
          <a:lstStyle/>
          <a:p>
            <a:pPr lvl="0"/>
            <a:r>
              <a:rPr lang="tr-TR" sz="2400" b="1" dirty="0" smtClean="0">
                <a:solidFill>
                  <a:srgbClr val="FF0000"/>
                </a:solidFill>
                <a:latin typeface="Arial" pitchFamily="34" charset="0"/>
                <a:cs typeface="Arial" pitchFamily="34" charset="0"/>
              </a:rPr>
              <a:t>Savaşın Sona Ermesi:</a:t>
            </a:r>
            <a:endParaRPr lang="tr-TR" sz="24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323527" y="1124744"/>
            <a:ext cx="8569647" cy="5544616"/>
          </a:xfrm>
        </p:spPr>
        <p:txBody>
          <a:bodyPr>
            <a:noAutofit/>
          </a:bodyPr>
          <a:lstStyle/>
          <a:p>
            <a:pPr marL="0" indent="0" algn="just">
              <a:buNone/>
              <a:tabLst>
                <a:tab pos="354013" algn="l"/>
                <a:tab pos="719138" algn="l"/>
              </a:tabLst>
            </a:pPr>
            <a:r>
              <a:rPr lang="tr-TR" sz="2200" b="1" dirty="0">
                <a:latin typeface="Arial" pitchFamily="34" charset="0"/>
                <a:cs typeface="Arial" pitchFamily="34" charset="0"/>
              </a:rPr>
              <a:t>	</a:t>
            </a:r>
            <a:r>
              <a:rPr lang="tr-TR" sz="2200" b="1" dirty="0">
                <a:solidFill>
                  <a:srgbClr val="FF0000"/>
                </a:solidFill>
                <a:latin typeface="Arial" pitchFamily="34" charset="0"/>
                <a:cs typeface="Arial" pitchFamily="34" charset="0"/>
              </a:rPr>
              <a:t>8 Ocak 1918’</a:t>
            </a:r>
            <a:r>
              <a:rPr lang="tr-TR" sz="2200" b="1" dirty="0">
                <a:latin typeface="Arial" pitchFamily="34" charset="0"/>
                <a:cs typeface="Arial" pitchFamily="34" charset="0"/>
              </a:rPr>
              <a:t>de</a:t>
            </a:r>
            <a:r>
              <a:rPr lang="tr-TR" sz="2200" b="1" dirty="0">
                <a:solidFill>
                  <a:srgbClr val="FF0000"/>
                </a:solidFill>
                <a:latin typeface="Arial" pitchFamily="34" charset="0"/>
                <a:cs typeface="Arial" pitchFamily="34" charset="0"/>
              </a:rPr>
              <a:t> </a:t>
            </a:r>
            <a:r>
              <a:rPr lang="tr-TR" sz="2200" b="1" dirty="0">
                <a:latin typeface="Arial" pitchFamily="34" charset="0"/>
                <a:cs typeface="Arial" pitchFamily="34" charset="0"/>
              </a:rPr>
              <a:t>açıklanan ve tarihe </a:t>
            </a:r>
            <a:r>
              <a:rPr lang="en-US" sz="2200" b="1" dirty="0">
                <a:latin typeface="Arial" pitchFamily="34" charset="0"/>
                <a:cs typeface="Arial" pitchFamily="34" charset="0"/>
              </a:rPr>
              <a:t>“Wilson </a:t>
            </a:r>
            <a:r>
              <a:rPr lang="tr-TR" sz="2200" b="1" dirty="0">
                <a:latin typeface="Arial" pitchFamily="34" charset="0"/>
                <a:cs typeface="Arial" pitchFamily="34" charset="0"/>
              </a:rPr>
              <a:t>İlkeleri” ya da </a:t>
            </a:r>
            <a:r>
              <a:rPr lang="tr-TR" sz="2200" b="1" u="sng" dirty="0" smtClean="0">
                <a:latin typeface="Arial" pitchFamily="34" charset="0"/>
                <a:cs typeface="Arial" pitchFamily="34" charset="0"/>
              </a:rPr>
              <a:t>“</a:t>
            </a:r>
            <a:r>
              <a:rPr lang="en-US" sz="2200" b="1" u="sng" dirty="0" err="1" smtClean="0">
                <a:latin typeface="Arial" pitchFamily="34" charset="0"/>
                <a:cs typeface="Arial" pitchFamily="34" charset="0"/>
              </a:rPr>
              <a:t>Wilson’un</a:t>
            </a:r>
            <a:r>
              <a:rPr lang="en-US" sz="2200" b="1" u="sng" dirty="0" smtClean="0">
                <a:latin typeface="Arial" pitchFamily="34" charset="0"/>
                <a:cs typeface="Arial" pitchFamily="34" charset="0"/>
              </a:rPr>
              <a:t> </a:t>
            </a:r>
            <a:r>
              <a:rPr lang="tr-TR" sz="2200" b="1" u="sng" dirty="0" err="1">
                <a:latin typeface="Arial" pitchFamily="34" charset="0"/>
                <a:cs typeface="Arial" pitchFamily="34" charset="0"/>
              </a:rPr>
              <a:t>Ondört</a:t>
            </a:r>
            <a:r>
              <a:rPr lang="tr-TR" sz="2200" b="1" u="sng" dirty="0">
                <a:latin typeface="Arial" pitchFamily="34" charset="0"/>
                <a:cs typeface="Arial" pitchFamily="34" charset="0"/>
              </a:rPr>
              <a:t> Noktası” </a:t>
            </a:r>
            <a:r>
              <a:rPr lang="tr-TR" sz="2200" b="1" dirty="0">
                <a:latin typeface="Arial" pitchFamily="34" charset="0"/>
                <a:cs typeface="Arial" pitchFamily="34" charset="0"/>
              </a:rPr>
              <a:t>olarak geçen bu ilkeler özetle şöyleydi: 	</a:t>
            </a:r>
            <a:endParaRPr lang="tr-TR" sz="2200" b="1" dirty="0" smtClean="0">
              <a:latin typeface="Arial" pitchFamily="34" charset="0"/>
              <a:cs typeface="Arial" pitchFamily="34" charset="0"/>
            </a:endParaRPr>
          </a:p>
          <a:p>
            <a:pPr marL="0" indent="0" algn="just">
              <a:buNone/>
              <a:tabLst>
                <a:tab pos="354013" algn="l"/>
                <a:tab pos="719138" algn="l"/>
              </a:tabLst>
            </a:pPr>
            <a:r>
              <a:rPr lang="tr-TR" sz="2200" b="1" dirty="0" smtClean="0">
                <a:latin typeface="Arial" pitchFamily="34" charset="0"/>
                <a:cs typeface="Arial" pitchFamily="34" charset="0"/>
              </a:rPr>
              <a:t>	"</a:t>
            </a:r>
            <a:r>
              <a:rPr lang="tr-TR" sz="2200" b="1" i="1" dirty="0">
                <a:latin typeface="Arial" pitchFamily="34" charset="0"/>
                <a:cs typeface="Arial" pitchFamily="34" charset="0"/>
              </a:rPr>
              <a:t>Barış </a:t>
            </a:r>
            <a:r>
              <a:rPr lang="tr-TR" sz="2200" b="1" i="1" dirty="0" smtClean="0">
                <a:latin typeface="Arial" pitchFamily="34" charset="0"/>
                <a:cs typeface="Arial" pitchFamily="34" charset="0"/>
              </a:rPr>
              <a:t>antlaşmaları </a:t>
            </a:r>
            <a:r>
              <a:rPr lang="tr-TR" sz="2200" b="1" i="1" dirty="0">
                <a:latin typeface="Arial" pitchFamily="34" charset="0"/>
                <a:cs typeface="Arial" pitchFamily="34" charset="0"/>
              </a:rPr>
              <a:t>açık olarak yapılmalı ve açık diplomasi esas olmalı. </a:t>
            </a:r>
            <a:endParaRPr lang="tr-TR" sz="2200" b="1" i="1" dirty="0" smtClean="0">
              <a:latin typeface="Arial" pitchFamily="34" charset="0"/>
              <a:cs typeface="Arial" pitchFamily="34" charset="0"/>
            </a:endParaRPr>
          </a:p>
          <a:p>
            <a:pPr marL="0" indent="0" algn="just">
              <a:buNone/>
              <a:tabLst>
                <a:tab pos="354013" algn="l"/>
                <a:tab pos="719138" algn="l"/>
              </a:tabLst>
            </a:pPr>
            <a:r>
              <a:rPr lang="tr-TR" sz="2200" b="1" i="1" dirty="0" smtClean="0">
                <a:latin typeface="Arial" pitchFamily="34" charset="0"/>
                <a:cs typeface="Arial" pitchFamily="34" charset="0"/>
              </a:rPr>
              <a:t>	Karasuları </a:t>
            </a:r>
            <a:r>
              <a:rPr lang="tr-TR" sz="2200" b="1" i="1" dirty="0">
                <a:latin typeface="Arial" pitchFamily="34" charset="0"/>
                <a:cs typeface="Arial" pitchFamily="34" charset="0"/>
              </a:rPr>
              <a:t>dışında denizlerde tam serbestlik </a:t>
            </a:r>
            <a:r>
              <a:rPr lang="tr-TR" sz="2200" b="1" i="1" dirty="0" smtClean="0">
                <a:latin typeface="Arial" pitchFamily="34" charset="0"/>
                <a:cs typeface="Arial" pitchFamily="34" charset="0"/>
              </a:rPr>
              <a:t>sağlanmalı.</a:t>
            </a:r>
          </a:p>
          <a:p>
            <a:pPr marL="0" indent="0" algn="just">
              <a:buNone/>
              <a:tabLst>
                <a:tab pos="354013" algn="l"/>
                <a:tab pos="719138" algn="l"/>
              </a:tabLst>
            </a:pPr>
            <a:r>
              <a:rPr lang="tr-TR" sz="2200" b="1" i="1" dirty="0" smtClean="0">
                <a:latin typeface="Arial" pitchFamily="34" charset="0"/>
                <a:cs typeface="Arial" pitchFamily="34" charset="0"/>
              </a:rPr>
              <a:t>	Ekonomik </a:t>
            </a:r>
            <a:r>
              <a:rPr lang="tr-TR" sz="2200" b="1" i="1" dirty="0">
                <a:latin typeface="Arial" pitchFamily="34" charset="0"/>
                <a:cs typeface="Arial" pitchFamily="34" charset="0"/>
              </a:rPr>
              <a:t>engeller elden geldiği kadar </a:t>
            </a:r>
            <a:r>
              <a:rPr lang="tr-TR" sz="2200" b="1" i="1" dirty="0" smtClean="0">
                <a:latin typeface="Arial" pitchFamily="34" charset="0"/>
                <a:cs typeface="Arial" pitchFamily="34" charset="0"/>
              </a:rPr>
              <a:t>kaldırılmalı.</a:t>
            </a:r>
          </a:p>
          <a:p>
            <a:pPr marL="0" indent="0" algn="just">
              <a:buNone/>
              <a:tabLst>
                <a:tab pos="354013" algn="l"/>
                <a:tab pos="719138" algn="l"/>
              </a:tabLst>
            </a:pPr>
            <a:r>
              <a:rPr lang="tr-TR" sz="2200" b="1" i="1" dirty="0" smtClean="0">
                <a:latin typeface="Arial" pitchFamily="34" charset="0"/>
                <a:cs typeface="Arial" pitchFamily="34" charset="0"/>
              </a:rPr>
              <a:t>	Silahlanmaların </a:t>
            </a:r>
            <a:r>
              <a:rPr lang="tr-TR" sz="2200" b="1" i="1" dirty="0">
                <a:latin typeface="Arial" pitchFamily="34" charset="0"/>
                <a:cs typeface="Arial" pitchFamily="34" charset="0"/>
              </a:rPr>
              <a:t>azaltılması için karşılıklı güvenceler alınıp verilmeli. </a:t>
            </a:r>
            <a:endParaRPr lang="tr-TR" sz="2200" b="1" i="1" dirty="0" smtClean="0">
              <a:latin typeface="Arial" pitchFamily="34" charset="0"/>
              <a:cs typeface="Arial" pitchFamily="34" charset="0"/>
            </a:endParaRPr>
          </a:p>
          <a:p>
            <a:pPr marL="0" indent="0" algn="just">
              <a:buNone/>
              <a:tabLst>
                <a:tab pos="354013" algn="l"/>
                <a:tab pos="719138" algn="l"/>
              </a:tabLst>
            </a:pPr>
            <a:r>
              <a:rPr lang="tr-TR" sz="2200" b="1" i="1" dirty="0" smtClean="0">
                <a:latin typeface="Arial" pitchFamily="34" charset="0"/>
                <a:cs typeface="Arial" pitchFamily="34" charset="0"/>
              </a:rPr>
              <a:t>	Rusya</a:t>
            </a:r>
            <a:r>
              <a:rPr lang="tr-TR" sz="2200" b="1" i="1" dirty="0">
                <a:latin typeface="Arial" pitchFamily="34" charset="0"/>
                <a:cs typeface="Arial" pitchFamily="34" charset="0"/>
              </a:rPr>
              <a:t>, Belçika, İtalya, Romanya, Sırbistan, Karadağ ve Polonya devletlerinin </a:t>
            </a:r>
            <a:r>
              <a:rPr lang="tr-TR" sz="2200" b="1" i="1" dirty="0" smtClean="0">
                <a:latin typeface="Arial" pitchFamily="34" charset="0"/>
                <a:cs typeface="Arial" pitchFamily="34" charset="0"/>
              </a:rPr>
              <a:t>sınırları </a:t>
            </a:r>
            <a:r>
              <a:rPr lang="tr-TR" sz="2200" b="1" i="1" dirty="0">
                <a:latin typeface="Arial" pitchFamily="34" charset="0"/>
                <a:cs typeface="Arial" pitchFamily="34" charset="0"/>
              </a:rPr>
              <a:t>ve statüleri yeniden saptanmalı.</a:t>
            </a:r>
            <a:r>
              <a:rPr lang="tr-TR" sz="2200" b="1" dirty="0">
                <a:latin typeface="Arial" pitchFamily="34" charset="0"/>
                <a:cs typeface="Arial" pitchFamily="34" charset="0"/>
              </a:rPr>
              <a:t> </a:t>
            </a:r>
            <a:endParaRPr lang="tr-TR" sz="2200" b="1" dirty="0" smtClean="0">
              <a:latin typeface="Arial" pitchFamily="34" charset="0"/>
              <a:cs typeface="Arial" pitchFamily="34" charset="0"/>
            </a:endParaRPr>
          </a:p>
          <a:p>
            <a:pPr marL="0" indent="0" algn="just">
              <a:buNone/>
              <a:tabLst>
                <a:tab pos="354013" algn="l"/>
                <a:tab pos="719138" algn="l"/>
              </a:tabLst>
            </a:pPr>
            <a:r>
              <a:rPr lang="tr-TR" sz="2200" b="1" i="1" dirty="0" smtClean="0">
                <a:latin typeface="Arial" pitchFamily="34" charset="0"/>
                <a:cs typeface="Arial" pitchFamily="34" charset="0"/>
              </a:rPr>
              <a:t>	Büyük </a:t>
            </a:r>
            <a:r>
              <a:rPr lang="tr-TR" sz="2200" b="1" i="1" dirty="0">
                <a:latin typeface="Arial" pitchFamily="34" charset="0"/>
                <a:cs typeface="Arial" pitchFamily="34" charset="0"/>
              </a:rPr>
              <a:t>ve küçük bütün devletlere eşit olarak siyasi bağımsızlıklarını ve </a:t>
            </a:r>
            <a:r>
              <a:rPr lang="tr-TR" sz="2200" b="1" i="1" dirty="0" smtClean="0">
                <a:latin typeface="Arial" pitchFamily="34" charset="0"/>
                <a:cs typeface="Arial" pitchFamily="34" charset="0"/>
              </a:rPr>
              <a:t>toprak </a:t>
            </a:r>
            <a:r>
              <a:rPr lang="tr-TR" sz="2200" b="1" i="1" dirty="0">
                <a:latin typeface="Arial" pitchFamily="34" charset="0"/>
                <a:cs typeface="Arial" pitchFamily="34" charset="0"/>
              </a:rPr>
              <a:t>bütünlüklerini koruyacak güvenceler sağlamak amacıyla, uluslararası bir örgüt kurulmalı</a:t>
            </a:r>
            <a:r>
              <a:rPr lang="tr-TR" sz="2200" b="1" i="1" dirty="0" smtClean="0">
                <a:latin typeface="Arial" pitchFamily="34" charset="0"/>
                <a:cs typeface="Arial" pitchFamily="34" charset="0"/>
              </a:rPr>
              <a:t>.”</a:t>
            </a:r>
            <a:endParaRPr lang="tr-TR" sz="2200" b="1" i="1" dirty="0">
              <a:latin typeface="Arial" pitchFamily="34" charset="0"/>
              <a:cs typeface="Arial" pitchFamily="34" charset="0"/>
            </a:endParaRPr>
          </a:p>
        </p:txBody>
      </p:sp>
    </p:spTree>
    <p:extLst>
      <p:ext uri="{BB962C8B-B14F-4D97-AF65-F5344CB8AC3E}">
        <p14:creationId xmlns:p14="http://schemas.microsoft.com/office/powerpoint/2010/main" val="7375315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41</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17" name="Dikdörtgen 16"/>
          <p:cNvSpPr/>
          <p:nvPr/>
        </p:nvSpPr>
        <p:spPr>
          <a:xfrm>
            <a:off x="323528" y="620688"/>
            <a:ext cx="8569647" cy="461665"/>
          </a:xfrm>
          <a:prstGeom prst="rect">
            <a:avLst/>
          </a:prstGeom>
        </p:spPr>
        <p:txBody>
          <a:bodyPr wrap="square">
            <a:spAutoFit/>
          </a:bodyPr>
          <a:lstStyle/>
          <a:p>
            <a:pPr lvl="0"/>
            <a:r>
              <a:rPr lang="tr-TR" sz="2400" b="1" dirty="0" smtClean="0">
                <a:solidFill>
                  <a:srgbClr val="FF0000"/>
                </a:solidFill>
                <a:latin typeface="Arial" pitchFamily="34" charset="0"/>
                <a:cs typeface="Arial" pitchFamily="34" charset="0"/>
              </a:rPr>
              <a:t>Savaşın Sona Ermesi:</a:t>
            </a:r>
            <a:endParaRPr lang="tr-TR" sz="24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323527" y="1124744"/>
            <a:ext cx="8569647" cy="5544616"/>
          </a:xfrm>
        </p:spPr>
        <p:txBody>
          <a:bodyPr>
            <a:noAutofit/>
          </a:bodyPr>
          <a:lstStyle/>
          <a:p>
            <a:pPr marL="0" indent="0" algn="just">
              <a:buNone/>
              <a:tabLst>
                <a:tab pos="354013" algn="l"/>
                <a:tab pos="719138" algn="l"/>
              </a:tabLst>
            </a:pPr>
            <a:r>
              <a:rPr lang="tr-TR" altLang="tr-TR" sz="2400" b="1" dirty="0">
                <a:latin typeface="Arial" pitchFamily="34" charset="0"/>
                <a:cs typeface="Arial" pitchFamily="34" charset="0"/>
              </a:rPr>
              <a:t>	</a:t>
            </a:r>
            <a:r>
              <a:rPr lang="tr-TR" altLang="tr-TR" sz="2400" b="1" u="sng" dirty="0">
                <a:solidFill>
                  <a:srgbClr val="0070C0"/>
                </a:solidFill>
                <a:latin typeface="Arial" pitchFamily="34" charset="0"/>
                <a:cs typeface="Arial" pitchFamily="34" charset="0"/>
              </a:rPr>
              <a:t>Osmanlı İmparatorluğu’na ilişkin 12. madde şöyle düzenlenmişti</a:t>
            </a:r>
            <a:r>
              <a:rPr lang="tr-TR" altLang="tr-TR" sz="2400" b="1" dirty="0">
                <a:solidFill>
                  <a:srgbClr val="0070C0"/>
                </a:solidFill>
                <a:latin typeface="Arial" pitchFamily="34" charset="0"/>
                <a:cs typeface="Arial" pitchFamily="34" charset="0"/>
              </a:rPr>
              <a:t>:</a:t>
            </a:r>
            <a:endParaRPr lang="tr-TR" sz="2400" b="1" i="1" dirty="0">
              <a:solidFill>
                <a:srgbClr val="0070C0"/>
              </a:solidFill>
              <a:latin typeface="Arial" pitchFamily="34" charset="0"/>
              <a:cs typeface="Arial" pitchFamily="34" charset="0"/>
            </a:endParaRPr>
          </a:p>
          <a:p>
            <a:pPr marL="0" indent="0" algn="just">
              <a:buNone/>
              <a:tabLst>
                <a:tab pos="354013" algn="l"/>
                <a:tab pos="719138" algn="l"/>
              </a:tabLst>
            </a:pPr>
            <a:r>
              <a:rPr lang="tr-TR" sz="2400" b="1" i="1" dirty="0">
                <a:latin typeface="Arial" pitchFamily="34" charset="0"/>
                <a:cs typeface="Arial" pitchFamily="34" charset="0"/>
              </a:rPr>
              <a:t>	"Osmanlı İmparatorluğu’nda Türklerin oturduğu bölgelerin egemenliği sağlanmalı, diğer bölgelerindeki uluslara kesin bir yaşam güveni, özgür ve engelsiz tam gelişme olanakları verilmeli. </a:t>
            </a:r>
            <a:endParaRPr lang="tr-TR" sz="2400" b="1" i="1" dirty="0" smtClean="0">
              <a:latin typeface="Arial" pitchFamily="34" charset="0"/>
              <a:cs typeface="Arial" pitchFamily="34" charset="0"/>
            </a:endParaRPr>
          </a:p>
          <a:p>
            <a:pPr marL="0" indent="0" algn="just">
              <a:buNone/>
              <a:tabLst>
                <a:tab pos="354013" algn="l"/>
                <a:tab pos="719138" algn="l"/>
              </a:tabLst>
            </a:pPr>
            <a:r>
              <a:rPr lang="tr-TR" sz="2400" b="1" i="1" dirty="0" smtClean="0">
                <a:latin typeface="Arial" pitchFamily="34" charset="0"/>
                <a:cs typeface="Arial" pitchFamily="34" charset="0"/>
              </a:rPr>
              <a:t>	Çanakkale </a:t>
            </a:r>
            <a:r>
              <a:rPr lang="tr-TR" sz="2400" b="1" i="1" dirty="0">
                <a:latin typeface="Arial" pitchFamily="34" charset="0"/>
                <a:cs typeface="Arial" pitchFamily="34" charset="0"/>
              </a:rPr>
              <a:t>Boğazı, uluslararası güvenceler altında bütün ulusların gemilerine açık olmalı." </a:t>
            </a:r>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28244387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42</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7" name="Dikdörtgen 6"/>
          <p:cNvSpPr/>
          <p:nvPr/>
        </p:nvSpPr>
        <p:spPr>
          <a:xfrm>
            <a:off x="280095" y="591071"/>
            <a:ext cx="8613080" cy="830997"/>
          </a:xfrm>
          <a:prstGeom prst="rect">
            <a:avLst/>
          </a:prstGeom>
        </p:spPr>
        <p:txBody>
          <a:bodyPr wrap="square">
            <a:spAutoFit/>
          </a:bodyPr>
          <a:lstStyle/>
          <a:p>
            <a:pPr lvl="0" algn="just"/>
            <a:r>
              <a:rPr lang="tr-TR" sz="2400" b="1" dirty="0">
                <a:solidFill>
                  <a:srgbClr val="FF0000"/>
                </a:solidFill>
                <a:latin typeface="Arial" pitchFamily="34" charset="0"/>
                <a:cs typeface="Arial" pitchFamily="34" charset="0"/>
              </a:rPr>
              <a:t>İttifak Devletleri’nin Yenilgiyi Kabul Etmesi ve Savaşın Sona </a:t>
            </a:r>
            <a:r>
              <a:rPr lang="tr-TR" sz="2400" b="1" dirty="0" smtClean="0">
                <a:solidFill>
                  <a:srgbClr val="FF0000"/>
                </a:solidFill>
                <a:latin typeface="Arial" pitchFamily="34" charset="0"/>
                <a:cs typeface="Arial" pitchFamily="34" charset="0"/>
              </a:rPr>
              <a:t>Ermesi:</a:t>
            </a:r>
            <a:endParaRPr lang="tr-TR" sz="2400" b="1" dirty="0">
              <a:solidFill>
                <a:srgbClr val="FF0000"/>
              </a:solidFill>
              <a:latin typeface="Arial" pitchFamily="34" charset="0"/>
              <a:cs typeface="Arial" pitchFamily="34" charset="0"/>
            </a:endParaRPr>
          </a:p>
        </p:txBody>
      </p:sp>
      <p:grpSp>
        <p:nvGrpSpPr>
          <p:cNvPr id="9" name="Grup 8"/>
          <p:cNvGrpSpPr/>
          <p:nvPr/>
        </p:nvGrpSpPr>
        <p:grpSpPr>
          <a:xfrm>
            <a:off x="824242" y="1364919"/>
            <a:ext cx="7420166" cy="5207353"/>
            <a:chOff x="530593" y="642470"/>
            <a:chExt cx="8066304" cy="5661493"/>
          </a:xfrm>
        </p:grpSpPr>
        <p:grpSp>
          <p:nvGrpSpPr>
            <p:cNvPr id="10" name="Grup 2"/>
            <p:cNvGrpSpPr>
              <a:grpSpLocks/>
            </p:cNvGrpSpPr>
            <p:nvPr/>
          </p:nvGrpSpPr>
          <p:grpSpPr bwMode="auto">
            <a:xfrm>
              <a:off x="530593" y="642470"/>
              <a:ext cx="8066304" cy="5661493"/>
              <a:chOff x="530582" y="642071"/>
              <a:chExt cx="8066397" cy="5661179"/>
            </a:xfrm>
          </p:grpSpPr>
          <p:sp>
            <p:nvSpPr>
              <p:cNvPr id="12" name="AutoShape 2"/>
              <p:cNvSpPr>
                <a:spLocks noChangeArrowheads="1"/>
              </p:cNvSpPr>
              <p:nvPr/>
            </p:nvSpPr>
            <p:spPr bwMode="auto">
              <a:xfrm>
                <a:off x="693264" y="642071"/>
                <a:ext cx="7761326" cy="965146"/>
              </a:xfrm>
              <a:prstGeom prst="horizontalScroll">
                <a:avLst>
                  <a:gd name="adj" fmla="val 125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b="1" dirty="0">
                    <a:solidFill>
                      <a:srgbClr val="C00000"/>
                    </a:solidFill>
                    <a:latin typeface="Arial" pitchFamily="34" charset="0"/>
                    <a:cs typeface="Arial" pitchFamily="34" charset="0"/>
                  </a:rPr>
                  <a:t>I. Dünya </a:t>
                </a:r>
                <a:r>
                  <a:rPr lang="tr-TR" altLang="tr-TR" sz="2000" b="1" dirty="0" smtClean="0">
                    <a:solidFill>
                      <a:srgbClr val="C00000"/>
                    </a:solidFill>
                    <a:latin typeface="Arial" pitchFamily="34" charset="0"/>
                    <a:cs typeface="Arial" pitchFamily="34" charset="0"/>
                  </a:rPr>
                  <a:t>Savaşı’nı </a:t>
                </a:r>
                <a:r>
                  <a:rPr lang="tr-TR" altLang="tr-TR" sz="2000" b="1" dirty="0">
                    <a:solidFill>
                      <a:srgbClr val="C00000"/>
                    </a:solidFill>
                    <a:latin typeface="Arial" pitchFamily="34" charset="0"/>
                    <a:cs typeface="Arial" pitchFamily="34" charset="0"/>
                  </a:rPr>
                  <a:t>Bitiren </a:t>
                </a:r>
              </a:p>
              <a:p>
                <a:pPr algn="ctr"/>
                <a:r>
                  <a:rPr lang="tr-TR" altLang="tr-TR" sz="2000" b="1" dirty="0">
                    <a:solidFill>
                      <a:srgbClr val="C00000"/>
                    </a:solidFill>
                    <a:latin typeface="Arial" pitchFamily="34" charset="0"/>
                    <a:cs typeface="Arial" pitchFamily="34" charset="0"/>
                  </a:rPr>
                  <a:t>Ateşkes Antlaşmaları </a:t>
                </a:r>
              </a:p>
            </p:txBody>
          </p:sp>
          <p:sp>
            <p:nvSpPr>
              <p:cNvPr id="13" name="AutoShape 3" descr="Pembe dokulu kağıt"/>
              <p:cNvSpPr>
                <a:spLocks noChangeArrowheads="1"/>
              </p:cNvSpPr>
              <p:nvPr/>
            </p:nvSpPr>
            <p:spPr bwMode="auto">
              <a:xfrm>
                <a:off x="533501" y="5486046"/>
                <a:ext cx="2856597" cy="677350"/>
              </a:xfrm>
              <a:prstGeom prst="roundRect">
                <a:avLst>
                  <a:gd name="adj" fmla="val 16667"/>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a:solidFill>
                      <a:srgbClr val="000000"/>
                    </a:solidFill>
                    <a:latin typeface="Arial" pitchFamily="34" charset="0"/>
                    <a:cs typeface="Arial" pitchFamily="34" charset="0"/>
                  </a:rPr>
                  <a:t>Almanya</a:t>
                </a:r>
              </a:p>
            </p:txBody>
          </p:sp>
          <p:sp>
            <p:nvSpPr>
              <p:cNvPr id="14" name="AutoShape 5" descr="Pembe dokulu kağıt"/>
              <p:cNvSpPr>
                <a:spLocks noChangeArrowheads="1"/>
              </p:cNvSpPr>
              <p:nvPr/>
            </p:nvSpPr>
            <p:spPr bwMode="auto">
              <a:xfrm>
                <a:off x="5385651" y="5486400"/>
                <a:ext cx="3211328" cy="816850"/>
              </a:xfrm>
              <a:prstGeom prst="foldedCorner">
                <a:avLst>
                  <a:gd name="adj" fmla="val 12500"/>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err="1" smtClean="0">
                    <a:latin typeface="Arial" pitchFamily="34" charset="0"/>
                    <a:cs typeface="Arial" pitchFamily="34" charset="0"/>
                  </a:rPr>
                  <a:t>Rethondes</a:t>
                </a:r>
                <a:endParaRPr lang="tr-TR" altLang="tr-TR" sz="2000" dirty="0">
                  <a:latin typeface="Arial" pitchFamily="34" charset="0"/>
                  <a:cs typeface="Arial" pitchFamily="34" charset="0"/>
                </a:endParaRPr>
              </a:p>
              <a:p>
                <a:pPr algn="ctr"/>
                <a:r>
                  <a:rPr lang="tr-TR" altLang="tr-TR" sz="2000" dirty="0">
                    <a:latin typeface="Arial" pitchFamily="34" charset="0"/>
                    <a:cs typeface="Arial" pitchFamily="34" charset="0"/>
                  </a:rPr>
                  <a:t>(11 Kasım 1918) </a:t>
                </a:r>
              </a:p>
            </p:txBody>
          </p:sp>
          <p:sp>
            <p:nvSpPr>
              <p:cNvPr id="15" name="AutoShape 6" descr="Buket"/>
              <p:cNvSpPr>
                <a:spLocks noChangeArrowheads="1"/>
              </p:cNvSpPr>
              <p:nvPr/>
            </p:nvSpPr>
            <p:spPr bwMode="auto">
              <a:xfrm>
                <a:off x="533501" y="3672605"/>
                <a:ext cx="2858159" cy="677351"/>
              </a:xfrm>
              <a:prstGeom prst="roundRect">
                <a:avLst>
                  <a:gd name="adj" fmla="val 16667"/>
                </a:avLst>
              </a:prstGeom>
              <a:blipFill dpi="0" rotWithShape="1">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a:solidFill>
                      <a:srgbClr val="000000"/>
                    </a:solidFill>
                    <a:latin typeface="Arial" pitchFamily="34" charset="0"/>
                    <a:cs typeface="Arial" pitchFamily="34" charset="0"/>
                  </a:rPr>
                  <a:t>Avusturya</a:t>
                </a:r>
              </a:p>
            </p:txBody>
          </p:sp>
          <p:sp>
            <p:nvSpPr>
              <p:cNvPr id="16" name="AutoShape 7" descr="Buket"/>
              <p:cNvSpPr>
                <a:spLocks noChangeArrowheads="1"/>
              </p:cNvSpPr>
              <p:nvPr/>
            </p:nvSpPr>
            <p:spPr bwMode="auto">
              <a:xfrm>
                <a:off x="5367722" y="3613674"/>
                <a:ext cx="3212890" cy="773451"/>
              </a:xfrm>
              <a:prstGeom prst="foldedCorner">
                <a:avLst>
                  <a:gd name="adj" fmla="val 12500"/>
                </a:avLst>
              </a:prstGeom>
              <a:blipFill dpi="0" rotWithShape="1">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smtClean="0">
                    <a:latin typeface="Arial" pitchFamily="34" charset="0"/>
                    <a:cs typeface="Arial" pitchFamily="34" charset="0"/>
                  </a:rPr>
                  <a:t>Villa </a:t>
                </a:r>
                <a:r>
                  <a:rPr lang="tr-TR" altLang="tr-TR" sz="2000" dirty="0" err="1">
                    <a:latin typeface="Arial" pitchFamily="34" charset="0"/>
                    <a:cs typeface="Arial" pitchFamily="34" charset="0"/>
                  </a:rPr>
                  <a:t>Giusti</a:t>
                </a:r>
                <a:r>
                  <a:rPr lang="tr-TR" altLang="tr-TR" sz="2000" dirty="0">
                    <a:latin typeface="Arial" pitchFamily="34" charset="0"/>
                    <a:cs typeface="Arial" pitchFamily="34" charset="0"/>
                  </a:rPr>
                  <a:t> </a:t>
                </a:r>
              </a:p>
              <a:p>
                <a:pPr algn="ctr"/>
                <a:r>
                  <a:rPr lang="tr-TR" altLang="tr-TR" sz="2000" dirty="0">
                    <a:latin typeface="Arial" pitchFamily="34" charset="0"/>
                    <a:cs typeface="Arial" pitchFamily="34" charset="0"/>
                  </a:rPr>
                  <a:t>(03 Kasım </a:t>
                </a:r>
                <a:r>
                  <a:rPr lang="tr-TR" altLang="tr-TR" sz="2000" dirty="0" smtClean="0">
                    <a:latin typeface="Arial" pitchFamily="34" charset="0"/>
                    <a:cs typeface="Arial" pitchFamily="34" charset="0"/>
                  </a:rPr>
                  <a:t>1918)</a:t>
                </a:r>
                <a:endParaRPr lang="tr-TR" altLang="tr-TR" sz="2000" dirty="0">
                  <a:latin typeface="Arial" pitchFamily="34" charset="0"/>
                  <a:cs typeface="Arial" pitchFamily="34" charset="0"/>
                </a:endParaRPr>
              </a:p>
            </p:txBody>
          </p:sp>
          <p:sp>
            <p:nvSpPr>
              <p:cNvPr id="18" name="AutoShape 8" descr="Parşömen"/>
              <p:cNvSpPr>
                <a:spLocks noChangeArrowheads="1"/>
              </p:cNvSpPr>
              <p:nvPr/>
            </p:nvSpPr>
            <p:spPr bwMode="auto">
              <a:xfrm>
                <a:off x="530582" y="4570667"/>
                <a:ext cx="2853471" cy="677351"/>
              </a:xfrm>
              <a:prstGeom prst="roundRect">
                <a:avLst>
                  <a:gd name="adj" fmla="val 16667"/>
                </a:avLst>
              </a:prstGeom>
              <a:blipFill dpi="0" rotWithShape="1">
                <a:blip r:embed="rId5"/>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a:solidFill>
                      <a:srgbClr val="000000"/>
                    </a:solidFill>
                    <a:latin typeface="Arial" pitchFamily="34" charset="0"/>
                    <a:cs typeface="Arial" pitchFamily="34" charset="0"/>
                  </a:rPr>
                  <a:t>Macaristan</a:t>
                </a:r>
              </a:p>
            </p:txBody>
          </p:sp>
          <p:sp>
            <p:nvSpPr>
              <p:cNvPr id="19" name="AutoShape 9" descr="Parşömen"/>
              <p:cNvSpPr>
                <a:spLocks noChangeArrowheads="1"/>
              </p:cNvSpPr>
              <p:nvPr/>
            </p:nvSpPr>
            <p:spPr bwMode="auto">
              <a:xfrm>
                <a:off x="5385316" y="4506841"/>
                <a:ext cx="3208201" cy="817295"/>
              </a:xfrm>
              <a:prstGeom prst="foldedCorner">
                <a:avLst>
                  <a:gd name="adj" fmla="val 12500"/>
                </a:avLst>
              </a:prstGeom>
              <a:blipFill dpi="0" rotWithShape="1">
                <a:blip r:embed="rId5"/>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smtClean="0">
                    <a:latin typeface="Arial" pitchFamily="34" charset="0"/>
                    <a:cs typeface="Arial" pitchFamily="34" charset="0"/>
                  </a:rPr>
                  <a:t>Belgrad</a:t>
                </a:r>
                <a:endParaRPr lang="tr-TR" altLang="tr-TR" sz="2000" dirty="0">
                  <a:latin typeface="Arial" pitchFamily="34" charset="0"/>
                  <a:cs typeface="Arial" pitchFamily="34" charset="0"/>
                </a:endParaRPr>
              </a:p>
              <a:p>
                <a:pPr algn="ctr"/>
                <a:r>
                  <a:rPr lang="tr-TR" altLang="tr-TR" sz="2000" dirty="0">
                    <a:solidFill>
                      <a:srgbClr val="000000"/>
                    </a:solidFill>
                    <a:latin typeface="Arial" pitchFamily="34" charset="0"/>
                    <a:cs typeface="Arial" pitchFamily="34" charset="0"/>
                  </a:rPr>
                  <a:t>(04 Kasım 1918)</a:t>
                </a:r>
              </a:p>
            </p:txBody>
          </p:sp>
          <p:sp>
            <p:nvSpPr>
              <p:cNvPr id="20" name="AutoShape 10" descr="Gazete kağıdı"/>
              <p:cNvSpPr>
                <a:spLocks noChangeArrowheads="1"/>
              </p:cNvSpPr>
              <p:nvPr/>
            </p:nvSpPr>
            <p:spPr bwMode="auto">
              <a:xfrm>
                <a:off x="539111" y="1818800"/>
                <a:ext cx="2853471" cy="677351"/>
              </a:xfrm>
              <a:prstGeom prst="roundRect">
                <a:avLst>
                  <a:gd name="adj" fmla="val 16667"/>
                </a:avLst>
              </a:prstGeom>
              <a:blipFill dpi="0" rotWithShape="1">
                <a:blip r:embed="rId6"/>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a:solidFill>
                      <a:srgbClr val="000000"/>
                    </a:solidFill>
                    <a:latin typeface="Arial" pitchFamily="34" charset="0"/>
                    <a:cs typeface="Arial" pitchFamily="34" charset="0"/>
                  </a:rPr>
                  <a:t>Bulgaristan</a:t>
                </a:r>
              </a:p>
            </p:txBody>
          </p:sp>
          <p:sp>
            <p:nvSpPr>
              <p:cNvPr id="21" name="AutoShape 11" descr="Gazete kağıdı"/>
              <p:cNvSpPr>
                <a:spLocks noChangeArrowheads="1"/>
              </p:cNvSpPr>
              <p:nvPr/>
            </p:nvSpPr>
            <p:spPr bwMode="auto">
              <a:xfrm>
                <a:off x="5361571" y="1818800"/>
                <a:ext cx="3208201" cy="843200"/>
              </a:xfrm>
              <a:prstGeom prst="foldedCorner">
                <a:avLst>
                  <a:gd name="adj" fmla="val 12500"/>
                </a:avLst>
              </a:prstGeom>
              <a:blipFill dpi="0" rotWithShape="1">
                <a:blip r:embed="rId6"/>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smtClean="0">
                    <a:solidFill>
                      <a:srgbClr val="000000"/>
                    </a:solidFill>
                    <a:latin typeface="Arial" pitchFamily="34" charset="0"/>
                    <a:cs typeface="Arial" pitchFamily="34" charset="0"/>
                  </a:rPr>
                  <a:t>Selanik </a:t>
                </a:r>
                <a:endParaRPr lang="tr-TR" altLang="tr-TR" sz="2000" dirty="0">
                  <a:solidFill>
                    <a:srgbClr val="000000"/>
                  </a:solidFill>
                  <a:latin typeface="Arial" pitchFamily="34" charset="0"/>
                  <a:cs typeface="Arial" pitchFamily="34" charset="0"/>
                </a:endParaRPr>
              </a:p>
              <a:p>
                <a:pPr algn="ctr"/>
                <a:r>
                  <a:rPr lang="tr-TR" altLang="tr-TR" sz="2000" dirty="0">
                    <a:solidFill>
                      <a:srgbClr val="000000"/>
                    </a:solidFill>
                    <a:latin typeface="Arial" pitchFamily="34" charset="0"/>
                    <a:cs typeface="Arial" pitchFamily="34" charset="0"/>
                  </a:rPr>
                  <a:t>(29 Eylül 1918)</a:t>
                </a:r>
              </a:p>
            </p:txBody>
          </p:sp>
          <p:sp>
            <p:nvSpPr>
              <p:cNvPr id="22" name="AutoShape 12" descr="%30"/>
              <p:cNvSpPr>
                <a:spLocks noChangeArrowheads="1"/>
              </p:cNvSpPr>
              <p:nvPr/>
            </p:nvSpPr>
            <p:spPr bwMode="auto">
              <a:xfrm>
                <a:off x="539111" y="2746555"/>
                <a:ext cx="2856597" cy="677351"/>
              </a:xfrm>
              <a:prstGeom prst="roundRect">
                <a:avLst>
                  <a:gd name="adj" fmla="val 16667"/>
                </a:avLst>
              </a:prstGeom>
              <a:pattFill prst="pct30">
                <a:fgClr>
                  <a:schemeClr val="accent1"/>
                </a:fgClr>
                <a:bgClr>
                  <a:srgbClr val="FFFFFF"/>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b="1" dirty="0">
                    <a:solidFill>
                      <a:srgbClr val="C00000"/>
                    </a:solidFill>
                    <a:latin typeface="Arial" pitchFamily="34" charset="0"/>
                    <a:cs typeface="Arial" pitchFamily="34" charset="0"/>
                  </a:rPr>
                  <a:t>Osmanlı Dev.</a:t>
                </a:r>
              </a:p>
            </p:txBody>
          </p:sp>
          <p:sp>
            <p:nvSpPr>
              <p:cNvPr id="23" name="AutoShape 13" descr="%30"/>
              <p:cNvSpPr>
                <a:spLocks noChangeArrowheads="1"/>
              </p:cNvSpPr>
              <p:nvPr/>
            </p:nvSpPr>
            <p:spPr bwMode="auto">
              <a:xfrm>
                <a:off x="5360007" y="2731750"/>
                <a:ext cx="3211328" cy="773450"/>
              </a:xfrm>
              <a:prstGeom prst="foldedCorner">
                <a:avLst>
                  <a:gd name="adj" fmla="val 12500"/>
                </a:avLst>
              </a:prstGeom>
              <a:pattFill prst="pct30">
                <a:fgClr>
                  <a:schemeClr val="accent1"/>
                </a:fgClr>
                <a:bgClr>
                  <a:srgbClr val="FFFFFF"/>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b="1" dirty="0" smtClean="0">
                    <a:solidFill>
                      <a:srgbClr val="FF3300"/>
                    </a:solidFill>
                    <a:latin typeface="Arial" pitchFamily="34" charset="0"/>
                    <a:cs typeface="Arial" pitchFamily="34" charset="0"/>
                  </a:rPr>
                  <a:t>Mondros</a:t>
                </a:r>
                <a:endParaRPr lang="tr-TR" altLang="tr-TR" sz="2000" b="1" dirty="0">
                  <a:solidFill>
                    <a:srgbClr val="FF3300"/>
                  </a:solidFill>
                  <a:latin typeface="Arial" pitchFamily="34" charset="0"/>
                  <a:cs typeface="Arial" pitchFamily="34" charset="0"/>
                </a:endParaRPr>
              </a:p>
              <a:p>
                <a:pPr algn="ctr"/>
                <a:r>
                  <a:rPr lang="tr-TR" altLang="tr-TR" sz="2000" b="1" dirty="0">
                    <a:solidFill>
                      <a:srgbClr val="FF3300"/>
                    </a:solidFill>
                    <a:latin typeface="Arial" pitchFamily="34" charset="0"/>
                    <a:cs typeface="Arial" pitchFamily="34" charset="0"/>
                  </a:rPr>
                  <a:t>(30 Ekim 1918) </a:t>
                </a:r>
              </a:p>
            </p:txBody>
          </p:sp>
          <p:sp>
            <p:nvSpPr>
              <p:cNvPr id="24" name="AutoShape 14" descr="Açık yatay"/>
              <p:cNvSpPr>
                <a:spLocks noChangeArrowheads="1"/>
              </p:cNvSpPr>
              <p:nvPr/>
            </p:nvSpPr>
            <p:spPr bwMode="auto">
              <a:xfrm rot="-5400000">
                <a:off x="3998012" y="3401305"/>
                <a:ext cx="573500" cy="1207960"/>
              </a:xfrm>
              <a:prstGeom prst="downArrow">
                <a:avLst>
                  <a:gd name="adj1" fmla="val 50000"/>
                  <a:gd name="adj2" fmla="val 52228"/>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sp>
            <p:nvSpPr>
              <p:cNvPr id="25" name="AutoShape 15" descr="Açık yatay"/>
              <p:cNvSpPr>
                <a:spLocks noChangeArrowheads="1"/>
              </p:cNvSpPr>
              <p:nvPr/>
            </p:nvSpPr>
            <p:spPr bwMode="auto">
              <a:xfrm rot="-5400000">
                <a:off x="4008770" y="4309053"/>
                <a:ext cx="573500" cy="1207960"/>
              </a:xfrm>
              <a:prstGeom prst="downArrow">
                <a:avLst>
                  <a:gd name="adj1" fmla="val 50000"/>
                  <a:gd name="adj2" fmla="val 52228"/>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sp>
            <p:nvSpPr>
              <p:cNvPr id="26" name="AutoShape 16" descr="Açık yatay"/>
              <p:cNvSpPr>
                <a:spLocks noChangeArrowheads="1"/>
              </p:cNvSpPr>
              <p:nvPr/>
            </p:nvSpPr>
            <p:spPr bwMode="auto">
              <a:xfrm rot="-5400000">
                <a:off x="3995783" y="1560470"/>
                <a:ext cx="573500" cy="1207960"/>
              </a:xfrm>
              <a:prstGeom prst="downArrow">
                <a:avLst>
                  <a:gd name="adj1" fmla="val 50000"/>
                  <a:gd name="adj2" fmla="val 52228"/>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sp>
            <p:nvSpPr>
              <p:cNvPr id="27" name="AutoShape 17" descr="Açık yatay"/>
              <p:cNvSpPr>
                <a:spLocks noChangeArrowheads="1"/>
              </p:cNvSpPr>
              <p:nvPr/>
            </p:nvSpPr>
            <p:spPr bwMode="auto">
              <a:xfrm rot="-5400000">
                <a:off x="3995783" y="2474971"/>
                <a:ext cx="573500" cy="1207960"/>
              </a:xfrm>
              <a:prstGeom prst="downArrow">
                <a:avLst>
                  <a:gd name="adj1" fmla="val 50000"/>
                  <a:gd name="adj2" fmla="val 52228"/>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grpSp>
        <p:sp>
          <p:nvSpPr>
            <p:cNvPr id="11" name="AutoShape 15" descr="Açık yatay"/>
            <p:cNvSpPr>
              <a:spLocks noChangeArrowheads="1"/>
            </p:cNvSpPr>
            <p:nvPr/>
          </p:nvSpPr>
          <p:spPr bwMode="auto">
            <a:xfrm rot="16200000">
              <a:off x="4028281" y="5249069"/>
              <a:ext cx="574675" cy="1208088"/>
            </a:xfrm>
            <a:prstGeom prst="downArrow">
              <a:avLst>
                <a:gd name="adj1" fmla="val 50000"/>
                <a:gd name="adj2" fmla="val 52127"/>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31339715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43</a:t>
            </a:fld>
            <a:endParaRPr lang="tr-TR" b="1" dirty="0">
              <a:solidFill>
                <a:schemeClr val="tx1"/>
              </a:solidFill>
              <a:latin typeface="Arial" pitchFamily="34" charset="0"/>
              <a:cs typeface="Arial" pitchFamily="34" charset="0"/>
            </a:endParaRPr>
          </a:p>
        </p:txBody>
      </p:sp>
      <p:grpSp>
        <p:nvGrpSpPr>
          <p:cNvPr id="28" name="Grup 3"/>
          <p:cNvGrpSpPr>
            <a:grpSpLocks/>
          </p:cNvGrpSpPr>
          <p:nvPr/>
        </p:nvGrpSpPr>
        <p:grpSpPr bwMode="auto">
          <a:xfrm>
            <a:off x="459546" y="157130"/>
            <a:ext cx="8273678" cy="6116224"/>
            <a:chOff x="400326" y="153424"/>
            <a:chExt cx="8424863" cy="6317411"/>
          </a:xfrm>
        </p:grpSpPr>
        <p:sp>
          <p:nvSpPr>
            <p:cNvPr id="29" name="Dikdörtgen 3"/>
            <p:cNvSpPr>
              <a:spLocks noChangeArrowheads="1"/>
            </p:cNvSpPr>
            <p:nvPr/>
          </p:nvSpPr>
          <p:spPr bwMode="auto">
            <a:xfrm>
              <a:off x="609600" y="914400"/>
              <a:ext cx="8077200" cy="41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Aft>
                  <a:spcPts val="1200"/>
                </a:spcAft>
                <a:tabLst>
                  <a:tab pos="355600" algn="l"/>
                </a:tabLst>
              </a:pPr>
              <a:r>
                <a:rPr lang="tr-TR" altLang="tr-TR" sz="2000">
                  <a:latin typeface="Arial" pitchFamily="34" charset="0"/>
                  <a:cs typeface="Arial" pitchFamily="34" charset="0"/>
                </a:rPr>
                <a:t>	</a:t>
              </a:r>
            </a:p>
          </p:txBody>
        </p:sp>
        <p:sp>
          <p:nvSpPr>
            <p:cNvPr id="30" name="AutoShape 2"/>
            <p:cNvSpPr>
              <a:spLocks noChangeArrowheads="1"/>
            </p:cNvSpPr>
            <p:nvPr/>
          </p:nvSpPr>
          <p:spPr bwMode="auto">
            <a:xfrm>
              <a:off x="400326" y="153424"/>
              <a:ext cx="8424863" cy="1439863"/>
            </a:xfrm>
            <a:prstGeom prst="horizontalScroll">
              <a:avLst>
                <a:gd name="adj" fmla="val 125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b="1" dirty="0" err="1">
                  <a:solidFill>
                    <a:srgbClr val="C00000"/>
                  </a:solidFill>
                  <a:latin typeface="Arial" pitchFamily="34" charset="0"/>
                  <a:cs typeface="Arial" pitchFamily="34" charset="0"/>
                </a:rPr>
                <a:t>I</a:t>
              </a:r>
              <a:r>
                <a:rPr lang="tr-TR" altLang="tr-TR" sz="2000" b="1" dirty="0" err="1" smtClean="0">
                  <a:solidFill>
                    <a:srgbClr val="C00000"/>
                  </a:solidFill>
                  <a:latin typeface="Arial" pitchFamily="34" charset="0"/>
                  <a:cs typeface="Arial" pitchFamily="34" charset="0"/>
                </a:rPr>
                <a:t>’inci</a:t>
              </a:r>
              <a:r>
                <a:rPr lang="tr-TR" altLang="tr-TR" sz="2000" b="1" dirty="0" smtClean="0">
                  <a:solidFill>
                    <a:srgbClr val="C00000"/>
                  </a:solidFill>
                  <a:latin typeface="Arial" pitchFamily="34" charset="0"/>
                  <a:cs typeface="Arial" pitchFamily="34" charset="0"/>
                </a:rPr>
                <a:t> Dünya Savaşı’nı </a:t>
              </a:r>
              <a:r>
                <a:rPr lang="tr-TR" altLang="tr-TR" sz="2000" b="1" dirty="0">
                  <a:solidFill>
                    <a:srgbClr val="C00000"/>
                  </a:solidFill>
                  <a:latin typeface="Arial" pitchFamily="34" charset="0"/>
                  <a:cs typeface="Arial" pitchFamily="34" charset="0"/>
                </a:rPr>
                <a:t>Bitiren </a:t>
              </a:r>
            </a:p>
            <a:p>
              <a:pPr algn="ctr"/>
              <a:r>
                <a:rPr lang="tr-TR" altLang="tr-TR" sz="2000" b="1" dirty="0">
                  <a:solidFill>
                    <a:srgbClr val="C00000"/>
                  </a:solidFill>
                  <a:latin typeface="Arial" pitchFamily="34" charset="0"/>
                  <a:cs typeface="Arial" pitchFamily="34" charset="0"/>
                </a:rPr>
                <a:t>Barış </a:t>
              </a:r>
              <a:r>
                <a:rPr lang="tr-TR" altLang="tr-TR" sz="2000" b="1" dirty="0" smtClean="0">
                  <a:solidFill>
                    <a:srgbClr val="C00000"/>
                  </a:solidFill>
                  <a:latin typeface="Arial" pitchFamily="34" charset="0"/>
                  <a:cs typeface="Arial" pitchFamily="34" charset="0"/>
                </a:rPr>
                <a:t>Antlaşmaları </a:t>
              </a:r>
              <a:endParaRPr lang="tr-TR" altLang="tr-TR" sz="2000" b="1" dirty="0">
                <a:solidFill>
                  <a:srgbClr val="C00000"/>
                </a:solidFill>
                <a:latin typeface="Arial" pitchFamily="34" charset="0"/>
                <a:cs typeface="Arial" pitchFamily="34" charset="0"/>
              </a:endParaRPr>
            </a:p>
          </p:txBody>
        </p:sp>
        <p:sp>
          <p:nvSpPr>
            <p:cNvPr id="31" name="AutoShape 3" descr="Pembe dokulu kağıt"/>
            <p:cNvSpPr>
              <a:spLocks noChangeArrowheads="1"/>
            </p:cNvSpPr>
            <p:nvPr/>
          </p:nvSpPr>
          <p:spPr bwMode="auto">
            <a:xfrm>
              <a:off x="557213" y="1700213"/>
              <a:ext cx="2901950" cy="693737"/>
            </a:xfrm>
            <a:prstGeom prst="roundRect">
              <a:avLst>
                <a:gd name="adj" fmla="val 16667"/>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a:solidFill>
                    <a:srgbClr val="000000"/>
                  </a:solidFill>
                  <a:latin typeface="Arial" pitchFamily="34" charset="0"/>
                  <a:cs typeface="Arial" pitchFamily="34" charset="0"/>
                </a:rPr>
                <a:t>Almanya</a:t>
              </a:r>
            </a:p>
          </p:txBody>
        </p:sp>
        <p:sp>
          <p:nvSpPr>
            <p:cNvPr id="32" name="AutoShape 4" descr="Açık yatay"/>
            <p:cNvSpPr>
              <a:spLocks noChangeArrowheads="1"/>
            </p:cNvSpPr>
            <p:nvPr/>
          </p:nvSpPr>
          <p:spPr bwMode="auto">
            <a:xfrm rot="-5400000">
              <a:off x="4096544" y="1440657"/>
              <a:ext cx="587375" cy="1227137"/>
            </a:xfrm>
            <a:prstGeom prst="downArrow">
              <a:avLst>
                <a:gd name="adj1" fmla="val 50000"/>
                <a:gd name="adj2" fmla="val 52230"/>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sp>
          <p:nvSpPr>
            <p:cNvPr id="33" name="AutoShape 5" descr="Pembe dokulu kağıt"/>
            <p:cNvSpPr>
              <a:spLocks noChangeArrowheads="1"/>
            </p:cNvSpPr>
            <p:nvPr/>
          </p:nvSpPr>
          <p:spPr bwMode="auto">
            <a:xfrm>
              <a:off x="5486400" y="1628775"/>
              <a:ext cx="3262313" cy="966788"/>
            </a:xfrm>
            <a:prstGeom prst="foldedCorner">
              <a:avLst>
                <a:gd name="adj" fmla="val 12500"/>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err="1" smtClean="0">
                  <a:solidFill>
                    <a:srgbClr val="000000"/>
                  </a:solidFill>
                  <a:latin typeface="Arial" pitchFamily="34" charset="0"/>
                  <a:cs typeface="Arial" pitchFamily="34" charset="0"/>
                </a:rPr>
                <a:t>Versailles</a:t>
              </a:r>
              <a:endParaRPr lang="tr-TR" altLang="tr-TR" sz="2000" dirty="0">
                <a:solidFill>
                  <a:srgbClr val="000000"/>
                </a:solidFill>
                <a:latin typeface="Arial" pitchFamily="34" charset="0"/>
                <a:cs typeface="Arial" pitchFamily="34" charset="0"/>
              </a:endParaRPr>
            </a:p>
            <a:p>
              <a:pPr algn="ctr"/>
              <a:r>
                <a:rPr lang="tr-TR" altLang="tr-TR" sz="2000" dirty="0">
                  <a:solidFill>
                    <a:srgbClr val="000000"/>
                  </a:solidFill>
                  <a:latin typeface="Arial" pitchFamily="34" charset="0"/>
                  <a:cs typeface="Arial" pitchFamily="34" charset="0"/>
                </a:rPr>
                <a:t>(28 Haziran 1919)</a:t>
              </a:r>
            </a:p>
          </p:txBody>
        </p:sp>
        <p:sp>
          <p:nvSpPr>
            <p:cNvPr id="34" name="AutoShape 6" descr="Buket"/>
            <p:cNvSpPr>
              <a:spLocks noChangeArrowheads="1"/>
            </p:cNvSpPr>
            <p:nvPr/>
          </p:nvSpPr>
          <p:spPr bwMode="auto">
            <a:xfrm>
              <a:off x="588963" y="2636838"/>
              <a:ext cx="2903537" cy="693737"/>
            </a:xfrm>
            <a:prstGeom prst="roundRect">
              <a:avLst>
                <a:gd name="adj" fmla="val 16667"/>
              </a:avLst>
            </a:prstGeom>
            <a:blipFill dpi="0" rotWithShape="1">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a:solidFill>
                    <a:srgbClr val="000000"/>
                  </a:solidFill>
                  <a:latin typeface="Arial" pitchFamily="34" charset="0"/>
                  <a:cs typeface="Arial" pitchFamily="34" charset="0"/>
                </a:rPr>
                <a:t>Avusturya</a:t>
              </a:r>
            </a:p>
          </p:txBody>
        </p:sp>
        <p:sp>
          <p:nvSpPr>
            <p:cNvPr id="36" name="AutoShape 7" descr="Buket"/>
            <p:cNvSpPr>
              <a:spLocks noChangeArrowheads="1"/>
            </p:cNvSpPr>
            <p:nvPr/>
          </p:nvSpPr>
          <p:spPr bwMode="auto">
            <a:xfrm>
              <a:off x="5484813" y="2565400"/>
              <a:ext cx="3263900" cy="965200"/>
            </a:xfrm>
            <a:prstGeom prst="foldedCorner">
              <a:avLst>
                <a:gd name="adj" fmla="val 12500"/>
              </a:avLst>
            </a:prstGeom>
            <a:blipFill dpi="0" rotWithShape="1">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smtClean="0">
                  <a:solidFill>
                    <a:srgbClr val="000000"/>
                  </a:solidFill>
                  <a:latin typeface="Arial" pitchFamily="34" charset="0"/>
                  <a:cs typeface="Arial" pitchFamily="34" charset="0"/>
                </a:rPr>
                <a:t>2St.Germain</a:t>
              </a:r>
              <a:endParaRPr lang="tr-TR" altLang="tr-TR" sz="2000" dirty="0">
                <a:solidFill>
                  <a:srgbClr val="000000"/>
                </a:solidFill>
                <a:latin typeface="Arial" pitchFamily="34" charset="0"/>
                <a:cs typeface="Arial" pitchFamily="34" charset="0"/>
              </a:endParaRPr>
            </a:p>
            <a:p>
              <a:pPr algn="ctr"/>
              <a:r>
                <a:rPr lang="tr-TR" altLang="tr-TR" sz="2000" dirty="0">
                  <a:solidFill>
                    <a:srgbClr val="000000"/>
                  </a:solidFill>
                  <a:latin typeface="Arial" pitchFamily="34" charset="0"/>
                  <a:cs typeface="Arial" pitchFamily="34" charset="0"/>
                </a:rPr>
                <a:t>(10 Eylül 1919)</a:t>
              </a:r>
            </a:p>
          </p:txBody>
        </p:sp>
        <p:sp>
          <p:nvSpPr>
            <p:cNvPr id="37" name="AutoShape 8" descr="Parşömen"/>
            <p:cNvSpPr>
              <a:spLocks noChangeArrowheads="1"/>
            </p:cNvSpPr>
            <p:nvPr/>
          </p:nvSpPr>
          <p:spPr bwMode="auto">
            <a:xfrm>
              <a:off x="600245" y="4537060"/>
              <a:ext cx="2898775" cy="693737"/>
            </a:xfrm>
            <a:prstGeom prst="roundRect">
              <a:avLst>
                <a:gd name="adj" fmla="val 16667"/>
              </a:avLst>
            </a:prstGeom>
            <a:blipFill dpi="0" rotWithShape="1">
              <a:blip r:embed="rId5"/>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a:solidFill>
                    <a:srgbClr val="000000"/>
                  </a:solidFill>
                  <a:latin typeface="Arial" pitchFamily="34" charset="0"/>
                  <a:cs typeface="Arial" pitchFamily="34" charset="0"/>
                </a:rPr>
                <a:t>Macaristan</a:t>
              </a:r>
            </a:p>
          </p:txBody>
        </p:sp>
        <p:sp>
          <p:nvSpPr>
            <p:cNvPr id="38" name="AutoShape 9" descr="Parşömen"/>
            <p:cNvSpPr>
              <a:spLocks noChangeArrowheads="1"/>
            </p:cNvSpPr>
            <p:nvPr/>
          </p:nvSpPr>
          <p:spPr bwMode="auto">
            <a:xfrm>
              <a:off x="5499270" y="4500902"/>
              <a:ext cx="3259137" cy="966787"/>
            </a:xfrm>
            <a:prstGeom prst="foldedCorner">
              <a:avLst>
                <a:gd name="adj" fmla="val 12500"/>
              </a:avLst>
            </a:prstGeom>
            <a:blipFill dpi="0" rotWithShape="1">
              <a:blip r:embed="rId5"/>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err="1" smtClean="0">
                  <a:solidFill>
                    <a:srgbClr val="000000"/>
                  </a:solidFill>
                  <a:latin typeface="Arial" pitchFamily="34" charset="0"/>
                  <a:cs typeface="Arial" pitchFamily="34" charset="0"/>
                </a:rPr>
                <a:t>Trianon</a:t>
              </a:r>
              <a:endParaRPr lang="tr-TR" altLang="tr-TR" sz="2000" dirty="0">
                <a:solidFill>
                  <a:srgbClr val="000000"/>
                </a:solidFill>
                <a:latin typeface="Arial" pitchFamily="34" charset="0"/>
                <a:cs typeface="Arial" pitchFamily="34" charset="0"/>
              </a:endParaRPr>
            </a:p>
            <a:p>
              <a:pPr algn="ctr"/>
              <a:r>
                <a:rPr lang="tr-TR" altLang="tr-TR" sz="2000" dirty="0">
                  <a:solidFill>
                    <a:srgbClr val="000000"/>
                  </a:solidFill>
                  <a:latin typeface="Arial" pitchFamily="34" charset="0"/>
                  <a:cs typeface="Arial" pitchFamily="34" charset="0"/>
                </a:rPr>
                <a:t>(</a:t>
              </a:r>
              <a:r>
                <a:rPr lang="tr-TR" altLang="tr-TR" sz="2000" dirty="0" smtClean="0">
                  <a:solidFill>
                    <a:srgbClr val="000000"/>
                  </a:solidFill>
                  <a:latin typeface="Arial" pitchFamily="34" charset="0"/>
                  <a:cs typeface="Arial" pitchFamily="34" charset="0"/>
                </a:rPr>
                <a:t>04 </a:t>
              </a:r>
              <a:r>
                <a:rPr lang="tr-TR" altLang="tr-TR" sz="2000" dirty="0">
                  <a:solidFill>
                    <a:srgbClr val="000000"/>
                  </a:solidFill>
                  <a:latin typeface="Arial" pitchFamily="34" charset="0"/>
                  <a:cs typeface="Arial" pitchFamily="34" charset="0"/>
                </a:rPr>
                <a:t>Haziran 1920)</a:t>
              </a:r>
            </a:p>
          </p:txBody>
        </p:sp>
        <p:sp>
          <p:nvSpPr>
            <p:cNvPr id="39" name="AutoShape 10" descr="Gazete kağıdı"/>
            <p:cNvSpPr>
              <a:spLocks noChangeArrowheads="1"/>
            </p:cNvSpPr>
            <p:nvPr/>
          </p:nvSpPr>
          <p:spPr bwMode="auto">
            <a:xfrm>
              <a:off x="589487" y="3584390"/>
              <a:ext cx="2898775" cy="693738"/>
            </a:xfrm>
            <a:prstGeom prst="roundRect">
              <a:avLst>
                <a:gd name="adj" fmla="val 16667"/>
              </a:avLst>
            </a:prstGeom>
            <a:blipFill dpi="0" rotWithShape="1">
              <a:blip r:embed="rId6"/>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a:solidFill>
                    <a:srgbClr val="000000"/>
                  </a:solidFill>
                  <a:latin typeface="Arial" pitchFamily="34" charset="0"/>
                  <a:cs typeface="Arial" pitchFamily="34" charset="0"/>
                </a:rPr>
                <a:t>Bulgaristan</a:t>
              </a:r>
            </a:p>
          </p:txBody>
        </p:sp>
        <p:sp>
          <p:nvSpPr>
            <p:cNvPr id="40" name="AutoShape 11" descr="Gazete kağıdı"/>
            <p:cNvSpPr>
              <a:spLocks noChangeArrowheads="1"/>
            </p:cNvSpPr>
            <p:nvPr/>
          </p:nvSpPr>
          <p:spPr bwMode="auto">
            <a:xfrm>
              <a:off x="5488512" y="3528828"/>
              <a:ext cx="3259137" cy="965200"/>
            </a:xfrm>
            <a:prstGeom prst="foldedCorner">
              <a:avLst>
                <a:gd name="adj" fmla="val 12500"/>
              </a:avLst>
            </a:prstGeom>
            <a:blipFill dpi="0" rotWithShape="1">
              <a:blip r:embed="rId6"/>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err="1" smtClean="0">
                  <a:solidFill>
                    <a:srgbClr val="000000"/>
                  </a:solidFill>
                  <a:latin typeface="Arial" pitchFamily="34" charset="0"/>
                  <a:cs typeface="Arial" pitchFamily="34" charset="0"/>
                </a:rPr>
                <a:t>Neuilly</a:t>
              </a:r>
              <a:endParaRPr lang="tr-TR" altLang="tr-TR" sz="2000" dirty="0">
                <a:solidFill>
                  <a:srgbClr val="000000"/>
                </a:solidFill>
                <a:latin typeface="Arial" pitchFamily="34" charset="0"/>
                <a:cs typeface="Arial" pitchFamily="34" charset="0"/>
              </a:endParaRPr>
            </a:p>
            <a:p>
              <a:pPr algn="ctr"/>
              <a:r>
                <a:rPr lang="tr-TR" altLang="tr-TR" sz="2000" dirty="0">
                  <a:solidFill>
                    <a:srgbClr val="000000"/>
                  </a:solidFill>
                  <a:latin typeface="Arial" pitchFamily="34" charset="0"/>
                  <a:cs typeface="Arial" pitchFamily="34" charset="0"/>
                </a:rPr>
                <a:t>(27 Kasım 1919)</a:t>
              </a:r>
            </a:p>
          </p:txBody>
        </p:sp>
        <p:sp>
          <p:nvSpPr>
            <p:cNvPr id="41" name="AutoShape 12" descr="%30"/>
            <p:cNvSpPr>
              <a:spLocks noChangeArrowheads="1"/>
            </p:cNvSpPr>
            <p:nvPr/>
          </p:nvSpPr>
          <p:spPr bwMode="auto">
            <a:xfrm>
              <a:off x="588963" y="5543550"/>
              <a:ext cx="2901950" cy="693738"/>
            </a:xfrm>
            <a:prstGeom prst="roundRect">
              <a:avLst>
                <a:gd name="adj" fmla="val 16667"/>
              </a:avLst>
            </a:prstGeom>
            <a:pattFill prst="pct30">
              <a:fgClr>
                <a:schemeClr val="accent1"/>
              </a:fgClr>
              <a:bgClr>
                <a:srgbClr val="FFFFFF"/>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a:solidFill>
                    <a:srgbClr val="C00000"/>
                  </a:solidFill>
                  <a:latin typeface="Arial" pitchFamily="34" charset="0"/>
                  <a:cs typeface="Arial" pitchFamily="34" charset="0"/>
                </a:rPr>
                <a:t>Osmanlı Dev.  </a:t>
              </a:r>
            </a:p>
          </p:txBody>
        </p:sp>
        <p:sp>
          <p:nvSpPr>
            <p:cNvPr id="42" name="AutoShape 13" descr="%30"/>
            <p:cNvSpPr>
              <a:spLocks noChangeArrowheads="1"/>
            </p:cNvSpPr>
            <p:nvPr/>
          </p:nvSpPr>
          <p:spPr bwMode="auto">
            <a:xfrm>
              <a:off x="5497158" y="5462773"/>
              <a:ext cx="3262313" cy="1008062"/>
            </a:xfrm>
            <a:prstGeom prst="foldedCorner">
              <a:avLst>
                <a:gd name="adj" fmla="val 12500"/>
              </a:avLst>
            </a:prstGeom>
            <a:pattFill prst="pct30">
              <a:fgClr>
                <a:schemeClr val="accent1"/>
              </a:fgClr>
              <a:bgClr>
                <a:srgbClr val="FFFFFF"/>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smtClean="0">
                  <a:solidFill>
                    <a:srgbClr val="C00000"/>
                  </a:solidFill>
                  <a:latin typeface="Arial" pitchFamily="34" charset="0"/>
                  <a:cs typeface="Arial" pitchFamily="34" charset="0"/>
                </a:rPr>
                <a:t>Sevr </a:t>
              </a:r>
              <a:r>
                <a:rPr lang="tr-TR" altLang="tr-TR" sz="2000" dirty="0">
                  <a:solidFill>
                    <a:srgbClr val="C00000"/>
                  </a:solidFill>
                  <a:latin typeface="Arial" pitchFamily="34" charset="0"/>
                  <a:cs typeface="Arial" pitchFamily="34" charset="0"/>
                </a:rPr>
                <a:t>(</a:t>
              </a:r>
              <a:r>
                <a:rPr lang="tr-TR" altLang="tr-TR" sz="2000" dirty="0" err="1">
                  <a:solidFill>
                    <a:srgbClr val="C00000"/>
                  </a:solidFill>
                  <a:latin typeface="Arial" pitchFamily="34" charset="0"/>
                  <a:cs typeface="Arial" pitchFamily="34" charset="0"/>
                </a:rPr>
                <a:t>Sevres</a:t>
              </a:r>
              <a:r>
                <a:rPr lang="tr-TR" altLang="tr-TR" sz="2000" dirty="0">
                  <a:solidFill>
                    <a:srgbClr val="C00000"/>
                  </a:solidFill>
                  <a:latin typeface="Arial" pitchFamily="34" charset="0"/>
                  <a:cs typeface="Arial" pitchFamily="34" charset="0"/>
                </a:rPr>
                <a:t>)</a:t>
              </a:r>
            </a:p>
            <a:p>
              <a:pPr algn="ctr"/>
              <a:r>
                <a:rPr lang="tr-TR" altLang="tr-TR" sz="2000" dirty="0">
                  <a:solidFill>
                    <a:srgbClr val="C00000"/>
                  </a:solidFill>
                  <a:latin typeface="Arial" pitchFamily="34" charset="0"/>
                  <a:cs typeface="Arial" pitchFamily="34" charset="0"/>
                </a:rPr>
                <a:t>(10 Ağustos 1920)</a:t>
              </a:r>
            </a:p>
          </p:txBody>
        </p:sp>
        <p:sp>
          <p:nvSpPr>
            <p:cNvPr id="43" name="AutoShape 14" descr="Açık yatay"/>
            <p:cNvSpPr>
              <a:spLocks noChangeArrowheads="1"/>
            </p:cNvSpPr>
            <p:nvPr/>
          </p:nvSpPr>
          <p:spPr bwMode="auto">
            <a:xfrm rot="-5400000">
              <a:off x="4098131" y="2351882"/>
              <a:ext cx="587375" cy="1227138"/>
            </a:xfrm>
            <a:prstGeom prst="downArrow">
              <a:avLst>
                <a:gd name="adj1" fmla="val 50000"/>
                <a:gd name="adj2" fmla="val 52230"/>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sp>
          <p:nvSpPr>
            <p:cNvPr id="44" name="AutoShape 15" descr="Açık yatay"/>
            <p:cNvSpPr>
              <a:spLocks noChangeArrowheads="1"/>
            </p:cNvSpPr>
            <p:nvPr/>
          </p:nvSpPr>
          <p:spPr bwMode="auto">
            <a:xfrm rot="-5400000">
              <a:off x="4109413" y="4252104"/>
              <a:ext cx="587375" cy="1227138"/>
            </a:xfrm>
            <a:prstGeom prst="downArrow">
              <a:avLst>
                <a:gd name="adj1" fmla="val 50000"/>
                <a:gd name="adj2" fmla="val 52230"/>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sp>
          <p:nvSpPr>
            <p:cNvPr id="45" name="AutoShape 16" descr="Açık yatay"/>
            <p:cNvSpPr>
              <a:spLocks noChangeArrowheads="1"/>
            </p:cNvSpPr>
            <p:nvPr/>
          </p:nvSpPr>
          <p:spPr bwMode="auto">
            <a:xfrm rot="-5400000">
              <a:off x="4098655" y="3324834"/>
              <a:ext cx="587375" cy="1227138"/>
            </a:xfrm>
            <a:prstGeom prst="downArrow">
              <a:avLst>
                <a:gd name="adj1" fmla="val 50000"/>
                <a:gd name="adj2" fmla="val 52230"/>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sp>
          <p:nvSpPr>
            <p:cNvPr id="46" name="AutoShape 17" descr="Açık yatay"/>
            <p:cNvSpPr>
              <a:spLocks noChangeArrowheads="1"/>
            </p:cNvSpPr>
            <p:nvPr/>
          </p:nvSpPr>
          <p:spPr bwMode="auto">
            <a:xfrm rot="-5400000">
              <a:off x="4098131" y="5258594"/>
              <a:ext cx="587375" cy="1227138"/>
            </a:xfrm>
            <a:prstGeom prst="downArrow">
              <a:avLst>
                <a:gd name="adj1" fmla="val 50000"/>
                <a:gd name="adj2" fmla="val 52230"/>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2014232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5</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600" b="1" dirty="0" smtClean="0">
                <a:latin typeface="Arial" pitchFamily="34" charset="0"/>
                <a:cs typeface="Arial" pitchFamily="34" charset="0"/>
              </a:rPr>
              <a:t>Osmanlı İmparatorluğu’nun Parçalanması</a:t>
            </a:r>
            <a:endParaRPr lang="tr-TR" altLang="tr-TR" sz="2600" b="1" dirty="0">
              <a:latin typeface="Arial" pitchFamily="34" charset="0"/>
              <a:cs typeface="Arial" pitchFamily="34" charset="0"/>
            </a:endParaRPr>
          </a:p>
        </p:txBody>
      </p:sp>
      <p:sp>
        <p:nvSpPr>
          <p:cNvPr id="27" name="Text Box 5"/>
          <p:cNvSpPr txBox="1">
            <a:spLocks noChangeArrowheads="1"/>
          </p:cNvSpPr>
          <p:nvPr/>
        </p:nvSpPr>
        <p:spPr bwMode="auto">
          <a:xfrm>
            <a:off x="442823" y="1285860"/>
            <a:ext cx="8362704"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spcBef>
                <a:spcPts val="1200"/>
              </a:spcBef>
            </a:pPr>
            <a:r>
              <a:rPr lang="tr-TR" altLang="tr-TR" sz="2600" b="1" dirty="0" smtClean="0">
                <a:latin typeface="Arial" pitchFamily="34" charset="0"/>
                <a:cs typeface="Arial" pitchFamily="34" charset="0"/>
              </a:rPr>
              <a:t>İngiltere’nin Osmanlı Devleti’nin toprak bütünlüğünü koruma politikası, 19. yüzyılın sonlarından itibaren kendi çıkarlarına uygun küçük devletler </a:t>
            </a:r>
            <a:r>
              <a:rPr lang="tr-TR" altLang="tr-TR" sz="2600" b="1" dirty="0" smtClean="0">
                <a:latin typeface="Arial" pitchFamily="34" charset="0"/>
                <a:cs typeface="Arial" pitchFamily="34" charset="0"/>
              </a:rPr>
              <a:t>kurdurma </a:t>
            </a:r>
            <a:r>
              <a:rPr lang="tr-TR" altLang="tr-TR" sz="2600" b="1" dirty="0" smtClean="0">
                <a:latin typeface="Arial" pitchFamily="34" charset="0"/>
                <a:cs typeface="Arial" pitchFamily="34" charset="0"/>
              </a:rPr>
              <a:t>politikasına yöneldi.</a:t>
            </a:r>
          </a:p>
          <a:p>
            <a:pPr algn="just">
              <a:spcBef>
                <a:spcPts val="1200"/>
              </a:spcBef>
            </a:pPr>
            <a:r>
              <a:rPr lang="tr-TR" sz="2600" b="1" dirty="0">
                <a:latin typeface="Arial" pitchFamily="34" charset="0"/>
                <a:cs typeface="Arial" pitchFamily="34" charset="0"/>
              </a:rPr>
              <a:t>Büyük Devletler, 1913 ve 1914 yıllarında yapılan anlaşmalarla, Osmanlı </a:t>
            </a:r>
            <a:r>
              <a:rPr lang="tr-TR" sz="2600" b="1" dirty="0" smtClean="0">
                <a:latin typeface="Arial" pitchFamily="34" charset="0"/>
                <a:cs typeface="Arial" pitchFamily="34" charset="0"/>
              </a:rPr>
              <a:t>İmparatorluğu’nu </a:t>
            </a:r>
            <a:r>
              <a:rPr lang="tr-TR" sz="2600" b="1" dirty="0">
                <a:latin typeface="Arial" pitchFamily="34" charset="0"/>
                <a:cs typeface="Arial" pitchFamily="34" charset="0"/>
              </a:rPr>
              <a:t>(İstanbul ve Trakya dışında) </a:t>
            </a:r>
            <a:r>
              <a:rPr lang="tr-TR" sz="2600" b="1" dirty="0" smtClean="0">
                <a:latin typeface="Arial" pitchFamily="34" charset="0"/>
                <a:cs typeface="Arial" pitchFamily="34" charset="0"/>
              </a:rPr>
              <a:t>paylaşmışlardı.</a:t>
            </a:r>
            <a:r>
              <a:rPr lang="tr-TR" altLang="tr-TR" sz="2600" b="1" dirty="0" smtClean="0">
                <a:latin typeface="Arial" pitchFamily="34" charset="0"/>
                <a:cs typeface="Arial" pitchFamily="34" charset="0"/>
              </a:rPr>
              <a:t> </a:t>
            </a:r>
          </a:p>
          <a:p>
            <a:pPr algn="just">
              <a:spcBef>
                <a:spcPts val="1200"/>
              </a:spcBef>
            </a:pPr>
            <a:r>
              <a:rPr lang="tr-TR" sz="2600" b="1" dirty="0">
                <a:latin typeface="Arial" pitchFamily="34" charset="0"/>
                <a:cs typeface="Arial" pitchFamily="34" charset="0"/>
              </a:rPr>
              <a:t>Ancak Birinci Dünya Savaşı bu durumu değiştirdi. İtilaf Devletleri, düşman taraf haline gelen Almanya ve Avusturya’nın belirlenen paylarını da kendi aralarında yeniden paylaşmak </a:t>
            </a:r>
            <a:r>
              <a:rPr lang="tr-TR" sz="2600" b="1" dirty="0" smtClean="0">
                <a:latin typeface="Arial" pitchFamily="34" charset="0"/>
                <a:cs typeface="Arial" pitchFamily="34" charset="0"/>
              </a:rPr>
              <a:t>istediler.</a:t>
            </a:r>
            <a:endParaRPr lang="tr-TR" altLang="tr-TR" sz="2600" b="1" dirty="0" smtClean="0">
              <a:latin typeface="Arial" pitchFamily="34" charset="0"/>
              <a:cs typeface="Arial" pitchFamily="34" charset="0"/>
            </a:endParaRPr>
          </a:p>
        </p:txBody>
      </p:sp>
    </p:spTree>
    <p:extLst>
      <p:ext uri="{BB962C8B-B14F-4D97-AF65-F5344CB8AC3E}">
        <p14:creationId xmlns:p14="http://schemas.microsoft.com/office/powerpoint/2010/main" val="3559186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6</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98598"/>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latin typeface="Arial" pitchFamily="34" charset="0"/>
              <a:cs typeface="Arial" pitchFamily="34" charset="0"/>
            </a:endParaRPr>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Osmanlı İmparatorluğu’nun Parçalanması</a:t>
            </a:r>
            <a:endParaRPr lang="tr-TR" altLang="tr-TR" sz="2400" b="1" dirty="0">
              <a:latin typeface="Arial" pitchFamily="34" charset="0"/>
              <a:cs typeface="Arial" pitchFamily="34" charset="0"/>
            </a:endParaRPr>
          </a:p>
        </p:txBody>
      </p:sp>
      <p:grpSp>
        <p:nvGrpSpPr>
          <p:cNvPr id="10" name="Grup 2"/>
          <p:cNvGrpSpPr>
            <a:grpSpLocks/>
          </p:cNvGrpSpPr>
          <p:nvPr/>
        </p:nvGrpSpPr>
        <p:grpSpPr bwMode="auto">
          <a:xfrm>
            <a:off x="179512" y="1052736"/>
            <a:ext cx="8780462" cy="4605368"/>
            <a:chOff x="125596" y="1125538"/>
            <a:chExt cx="8780618" cy="4605522"/>
          </a:xfrm>
        </p:grpSpPr>
        <p:sp>
          <p:nvSpPr>
            <p:cNvPr id="11" name="AutoShape 2"/>
            <p:cNvSpPr>
              <a:spLocks noChangeArrowheads="1"/>
            </p:cNvSpPr>
            <p:nvPr/>
          </p:nvSpPr>
          <p:spPr bwMode="auto">
            <a:xfrm>
              <a:off x="152400" y="3211682"/>
              <a:ext cx="3810000" cy="581025"/>
            </a:xfrm>
            <a:prstGeom prst="roundRect">
              <a:avLst>
                <a:gd name="adj" fmla="val 16667"/>
              </a:avLst>
            </a:prstGeom>
            <a:solidFill>
              <a:srgbClr val="D1FFF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800" dirty="0">
                  <a:solidFill>
                    <a:srgbClr val="000000"/>
                  </a:solidFill>
                  <a:latin typeface="Arial" pitchFamily="34" charset="0"/>
                  <a:cs typeface="Arial" pitchFamily="34" charset="0"/>
                </a:rPr>
                <a:t>Sykes-Picot Antlaşması</a:t>
              </a:r>
            </a:p>
            <a:p>
              <a:pPr algn="ctr"/>
              <a:r>
                <a:rPr lang="tr-TR" altLang="tr-TR" sz="1800" dirty="0" smtClean="0">
                  <a:solidFill>
                    <a:srgbClr val="C00000"/>
                  </a:solidFill>
                  <a:latin typeface="Arial" pitchFamily="34" charset="0"/>
                  <a:cs typeface="Arial" pitchFamily="34" charset="0"/>
                </a:rPr>
                <a:t>16 Mayıs 1916</a:t>
              </a:r>
              <a:endParaRPr lang="tr-TR" altLang="tr-TR" sz="1800" dirty="0">
                <a:solidFill>
                  <a:srgbClr val="C00000"/>
                </a:solidFill>
                <a:latin typeface="Arial" pitchFamily="34" charset="0"/>
                <a:cs typeface="Arial" pitchFamily="34" charset="0"/>
              </a:endParaRPr>
            </a:p>
          </p:txBody>
        </p:sp>
        <p:sp>
          <p:nvSpPr>
            <p:cNvPr id="13" name="AutoShape 3"/>
            <p:cNvSpPr>
              <a:spLocks noChangeArrowheads="1"/>
            </p:cNvSpPr>
            <p:nvPr/>
          </p:nvSpPr>
          <p:spPr bwMode="auto">
            <a:xfrm>
              <a:off x="152583" y="4097468"/>
              <a:ext cx="3810068" cy="582631"/>
            </a:xfrm>
            <a:prstGeom prst="roundRect">
              <a:avLst>
                <a:gd name="adj" fmla="val 16667"/>
              </a:avLst>
            </a:prstGeom>
            <a:solidFill>
              <a:schemeClr val="bg1">
                <a:lumMod val="75000"/>
                <a:alpha val="54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tr-TR" sz="1800" dirty="0">
                  <a:solidFill>
                    <a:srgbClr val="000000"/>
                  </a:solidFill>
                  <a:latin typeface="Arial" pitchFamily="34" charset="0"/>
                  <a:cs typeface="Arial" pitchFamily="34" charset="0"/>
                </a:rPr>
                <a:t>Petrograt Protokolü</a:t>
              </a:r>
            </a:p>
            <a:p>
              <a:pPr algn="ctr">
                <a:defRPr/>
              </a:pPr>
              <a:r>
                <a:rPr lang="tr-TR" sz="1800" dirty="0">
                  <a:solidFill>
                    <a:srgbClr val="C00000"/>
                  </a:solidFill>
                  <a:latin typeface="Arial" pitchFamily="34" charset="0"/>
                  <a:cs typeface="Arial" pitchFamily="34" charset="0"/>
                </a:rPr>
                <a:t>Mart 1916</a:t>
              </a:r>
            </a:p>
          </p:txBody>
        </p:sp>
        <p:sp>
          <p:nvSpPr>
            <p:cNvPr id="14" name="AutoShape 5"/>
            <p:cNvSpPr>
              <a:spLocks noChangeArrowheads="1"/>
            </p:cNvSpPr>
            <p:nvPr/>
          </p:nvSpPr>
          <p:spPr bwMode="auto">
            <a:xfrm>
              <a:off x="152400" y="5014743"/>
              <a:ext cx="3810000" cy="582612"/>
            </a:xfrm>
            <a:prstGeom prst="roundRect">
              <a:avLst>
                <a:gd name="adj" fmla="val 16667"/>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800">
                  <a:solidFill>
                    <a:srgbClr val="000000"/>
                  </a:solidFill>
                  <a:latin typeface="Arial" pitchFamily="34" charset="0"/>
                  <a:cs typeface="Arial" pitchFamily="34" charset="0"/>
                </a:rPr>
                <a:t>St. Jean De Maurienne Ant.</a:t>
              </a:r>
            </a:p>
            <a:p>
              <a:pPr algn="ctr"/>
              <a:r>
                <a:rPr lang="tr-TR" altLang="tr-TR" sz="1800">
                  <a:solidFill>
                    <a:srgbClr val="C00000"/>
                  </a:solidFill>
                  <a:latin typeface="Arial" pitchFamily="34" charset="0"/>
                  <a:cs typeface="Arial" pitchFamily="34" charset="0"/>
                </a:rPr>
                <a:t>19 Nisan 1917</a:t>
              </a:r>
            </a:p>
          </p:txBody>
        </p:sp>
        <p:sp>
          <p:nvSpPr>
            <p:cNvPr id="15" name="Oval 6"/>
            <p:cNvSpPr>
              <a:spLocks noChangeArrowheads="1"/>
            </p:cNvSpPr>
            <p:nvPr/>
          </p:nvSpPr>
          <p:spPr bwMode="auto">
            <a:xfrm>
              <a:off x="5219700" y="3081338"/>
              <a:ext cx="3600450" cy="852487"/>
            </a:xfrm>
            <a:prstGeom prst="ellipse">
              <a:avLst/>
            </a:prstGeom>
            <a:solidFill>
              <a:srgbClr val="D1FFF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800" dirty="0">
                  <a:solidFill>
                    <a:srgbClr val="000000"/>
                  </a:solidFill>
                  <a:latin typeface="Arial" pitchFamily="34" charset="0"/>
                  <a:cs typeface="Arial" pitchFamily="34" charset="0"/>
                </a:rPr>
                <a:t>Suriye Çevresi </a:t>
              </a:r>
              <a:r>
                <a:rPr lang="tr-TR" altLang="tr-TR" sz="1800" dirty="0" smtClean="0">
                  <a:solidFill>
                    <a:srgbClr val="000000"/>
                  </a:solidFill>
                  <a:latin typeface="Arial" pitchFamily="34" charset="0"/>
                  <a:cs typeface="Arial" pitchFamily="34" charset="0"/>
                </a:rPr>
                <a:t>- Fr</a:t>
              </a:r>
              <a:r>
                <a:rPr lang="tr-TR" altLang="tr-TR" sz="1800" dirty="0">
                  <a:solidFill>
                    <a:srgbClr val="000000"/>
                  </a:solidFill>
                  <a:latin typeface="Arial" pitchFamily="34" charset="0"/>
                  <a:cs typeface="Arial" pitchFamily="34" charset="0"/>
                </a:rPr>
                <a:t>.</a:t>
              </a:r>
            </a:p>
            <a:p>
              <a:pPr algn="ctr"/>
              <a:r>
                <a:rPr lang="tr-TR" altLang="tr-TR" sz="1800" dirty="0">
                  <a:solidFill>
                    <a:srgbClr val="000000"/>
                  </a:solidFill>
                  <a:latin typeface="Arial" pitchFamily="34" charset="0"/>
                  <a:cs typeface="Arial" pitchFamily="34" charset="0"/>
                </a:rPr>
                <a:t>Irak Çevresi </a:t>
              </a:r>
              <a:r>
                <a:rPr lang="tr-TR" altLang="tr-TR" dirty="0" smtClean="0">
                  <a:solidFill>
                    <a:srgbClr val="000000"/>
                  </a:solidFill>
                  <a:latin typeface="Arial" pitchFamily="34" charset="0"/>
                  <a:cs typeface="Arial" pitchFamily="34" charset="0"/>
                </a:rPr>
                <a:t>- </a:t>
              </a:r>
              <a:r>
                <a:rPr lang="tr-TR" altLang="tr-TR" sz="1800" dirty="0" smtClean="0">
                  <a:solidFill>
                    <a:srgbClr val="000000"/>
                  </a:solidFill>
                  <a:latin typeface="Arial" pitchFamily="34" charset="0"/>
                  <a:cs typeface="Arial" pitchFamily="34" charset="0"/>
                </a:rPr>
                <a:t>İng</a:t>
              </a:r>
              <a:r>
                <a:rPr lang="tr-TR" altLang="tr-TR" sz="1800" dirty="0">
                  <a:solidFill>
                    <a:srgbClr val="000000"/>
                  </a:solidFill>
                  <a:latin typeface="Arial" pitchFamily="34" charset="0"/>
                  <a:cs typeface="Arial" pitchFamily="34" charset="0"/>
                </a:rPr>
                <a:t>.</a:t>
              </a:r>
            </a:p>
          </p:txBody>
        </p:sp>
        <p:sp>
          <p:nvSpPr>
            <p:cNvPr id="16" name="Oval 7"/>
            <p:cNvSpPr>
              <a:spLocks noChangeArrowheads="1"/>
            </p:cNvSpPr>
            <p:nvPr/>
          </p:nvSpPr>
          <p:spPr bwMode="auto">
            <a:xfrm>
              <a:off x="5219974" y="4032378"/>
              <a:ext cx="3600514" cy="757263"/>
            </a:xfrm>
            <a:prstGeom prst="ellipse">
              <a:avLst/>
            </a:prstGeom>
            <a:solidFill>
              <a:schemeClr val="bg1">
                <a:lumMod val="75000"/>
                <a:alpha val="45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tr-TR" sz="1800">
                  <a:solidFill>
                    <a:srgbClr val="000000"/>
                  </a:solidFill>
                  <a:latin typeface="Arial" pitchFamily="34" charset="0"/>
                  <a:cs typeface="Arial" pitchFamily="34" charset="0"/>
                </a:rPr>
                <a:t>Doğu Karadeniz</a:t>
              </a:r>
            </a:p>
            <a:p>
              <a:pPr algn="ctr">
                <a:defRPr/>
              </a:pPr>
              <a:r>
                <a:rPr lang="tr-TR" sz="1800">
                  <a:solidFill>
                    <a:srgbClr val="000000"/>
                  </a:solidFill>
                  <a:latin typeface="Arial" pitchFamily="34" charset="0"/>
                  <a:cs typeface="Arial" pitchFamily="34" charset="0"/>
                </a:rPr>
                <a:t>Rusya’ya</a:t>
              </a:r>
            </a:p>
          </p:txBody>
        </p:sp>
        <p:sp>
          <p:nvSpPr>
            <p:cNvPr id="17" name="Oval 9"/>
            <p:cNvSpPr>
              <a:spLocks noChangeArrowheads="1"/>
            </p:cNvSpPr>
            <p:nvPr/>
          </p:nvSpPr>
          <p:spPr bwMode="auto">
            <a:xfrm>
              <a:off x="5305764" y="4975410"/>
              <a:ext cx="3600450" cy="75565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800">
                  <a:solidFill>
                    <a:srgbClr val="000000"/>
                  </a:solidFill>
                  <a:latin typeface="Arial" pitchFamily="34" charset="0"/>
                  <a:cs typeface="Arial" pitchFamily="34" charset="0"/>
                </a:rPr>
                <a:t>Ege Bölgesi</a:t>
              </a:r>
            </a:p>
            <a:p>
              <a:pPr algn="ctr"/>
              <a:r>
                <a:rPr lang="tr-TR" altLang="tr-TR" sz="1800">
                  <a:solidFill>
                    <a:srgbClr val="000000"/>
                  </a:solidFill>
                  <a:latin typeface="Arial" pitchFamily="34" charset="0"/>
                  <a:cs typeface="Arial" pitchFamily="34" charset="0"/>
                </a:rPr>
                <a:t>İtalya’ya</a:t>
              </a:r>
            </a:p>
          </p:txBody>
        </p:sp>
        <p:sp>
          <p:nvSpPr>
            <p:cNvPr id="18" name="AutoShape 10"/>
            <p:cNvSpPr>
              <a:spLocks noChangeArrowheads="1"/>
            </p:cNvSpPr>
            <p:nvPr/>
          </p:nvSpPr>
          <p:spPr bwMode="auto">
            <a:xfrm>
              <a:off x="4267200" y="3259677"/>
              <a:ext cx="812800" cy="487363"/>
            </a:xfrm>
            <a:prstGeom prst="rightArrow">
              <a:avLst>
                <a:gd name="adj1" fmla="val 50000"/>
                <a:gd name="adj2" fmla="val 41694"/>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1800">
                <a:solidFill>
                  <a:srgbClr val="000000"/>
                </a:solidFill>
                <a:latin typeface="Arial" pitchFamily="34" charset="0"/>
                <a:cs typeface="Arial" pitchFamily="34" charset="0"/>
              </a:endParaRPr>
            </a:p>
          </p:txBody>
        </p:sp>
        <p:sp>
          <p:nvSpPr>
            <p:cNvPr id="19" name="AutoShape 11"/>
            <p:cNvSpPr>
              <a:spLocks noChangeArrowheads="1"/>
            </p:cNvSpPr>
            <p:nvPr/>
          </p:nvSpPr>
          <p:spPr bwMode="auto">
            <a:xfrm>
              <a:off x="4267200" y="4140200"/>
              <a:ext cx="812800" cy="488950"/>
            </a:xfrm>
            <a:prstGeom prst="rightArrow">
              <a:avLst>
                <a:gd name="adj1" fmla="val 50000"/>
                <a:gd name="adj2" fmla="val 41558"/>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1800">
                <a:solidFill>
                  <a:srgbClr val="000000"/>
                </a:solidFill>
                <a:latin typeface="Arial" pitchFamily="34" charset="0"/>
                <a:cs typeface="Arial" pitchFamily="34" charset="0"/>
              </a:endParaRPr>
            </a:p>
          </p:txBody>
        </p:sp>
        <p:sp>
          <p:nvSpPr>
            <p:cNvPr id="20" name="AutoShape 13"/>
            <p:cNvSpPr>
              <a:spLocks noChangeArrowheads="1"/>
            </p:cNvSpPr>
            <p:nvPr/>
          </p:nvSpPr>
          <p:spPr bwMode="auto">
            <a:xfrm>
              <a:off x="4267200" y="5111580"/>
              <a:ext cx="812800" cy="487363"/>
            </a:xfrm>
            <a:prstGeom prst="rightArrow">
              <a:avLst>
                <a:gd name="adj1" fmla="val 50000"/>
                <a:gd name="adj2" fmla="val 41694"/>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1800">
                <a:solidFill>
                  <a:srgbClr val="000000"/>
                </a:solidFill>
                <a:latin typeface="Arial" pitchFamily="34" charset="0"/>
                <a:cs typeface="Arial" pitchFamily="34" charset="0"/>
              </a:endParaRPr>
            </a:p>
          </p:txBody>
        </p:sp>
        <p:sp>
          <p:nvSpPr>
            <p:cNvPr id="21" name="AutoShape 2"/>
            <p:cNvSpPr>
              <a:spLocks noChangeArrowheads="1"/>
            </p:cNvSpPr>
            <p:nvPr/>
          </p:nvSpPr>
          <p:spPr bwMode="auto">
            <a:xfrm>
              <a:off x="152583" y="2286070"/>
              <a:ext cx="3810068" cy="581044"/>
            </a:xfrm>
            <a:prstGeom prst="roundRect">
              <a:avLst>
                <a:gd name="adj" fmla="val 16667"/>
              </a:avLst>
            </a:prstGeom>
            <a:solidFill>
              <a:schemeClr val="accent6">
                <a:lumMod val="40000"/>
                <a:lumOff val="60000"/>
              </a:schemeClr>
            </a:solidFill>
            <a:ln w="9525">
              <a:solidFill>
                <a:schemeClr val="tx1"/>
              </a:solidFill>
              <a:round/>
              <a:headEnd/>
              <a:tailEnd/>
            </a:ln>
            <a:effectLst/>
          </p:spPr>
          <p:txBody>
            <a:bodyPr wrap="none" anchor="ctr"/>
            <a:lstStyle/>
            <a:p>
              <a:pPr algn="ctr">
                <a:defRPr/>
              </a:pPr>
              <a:r>
                <a:rPr lang="tr-TR" sz="1800" dirty="0">
                  <a:solidFill>
                    <a:srgbClr val="000000"/>
                  </a:solidFill>
                  <a:latin typeface="Arial" pitchFamily="34" charset="0"/>
                  <a:cs typeface="Arial" pitchFamily="34" charset="0"/>
                </a:rPr>
                <a:t>Londra Antlaşması</a:t>
              </a:r>
            </a:p>
            <a:p>
              <a:pPr algn="ctr">
                <a:defRPr/>
              </a:pPr>
              <a:r>
                <a:rPr lang="tr-TR" sz="1800" dirty="0">
                  <a:solidFill>
                    <a:srgbClr val="C00000"/>
                  </a:solidFill>
                  <a:latin typeface="Arial" pitchFamily="34" charset="0"/>
                  <a:cs typeface="Arial" pitchFamily="34" charset="0"/>
                </a:rPr>
                <a:t>26 Nisan 1915</a:t>
              </a:r>
            </a:p>
          </p:txBody>
        </p:sp>
        <p:sp>
          <p:nvSpPr>
            <p:cNvPr id="22" name="Oval 6"/>
            <p:cNvSpPr>
              <a:spLocks noChangeArrowheads="1"/>
            </p:cNvSpPr>
            <p:nvPr/>
          </p:nvSpPr>
          <p:spPr bwMode="auto">
            <a:xfrm>
              <a:off x="5219974" y="2133665"/>
              <a:ext cx="3600514" cy="852516"/>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lgn="ctr">
                <a:defRPr/>
              </a:pPr>
              <a:r>
                <a:rPr lang="tr-TR" sz="1800" dirty="0">
                  <a:solidFill>
                    <a:srgbClr val="000000"/>
                  </a:solidFill>
                  <a:latin typeface="Arial" pitchFamily="34" charset="0"/>
                  <a:cs typeface="Arial" pitchFamily="34" charset="0"/>
                </a:rPr>
                <a:t>Antalya ve Çevresi</a:t>
              </a:r>
            </a:p>
            <a:p>
              <a:pPr algn="ctr">
                <a:defRPr/>
              </a:pPr>
              <a:r>
                <a:rPr lang="tr-TR" sz="1800" dirty="0">
                  <a:solidFill>
                    <a:srgbClr val="000000"/>
                  </a:solidFill>
                  <a:latin typeface="Arial" pitchFamily="34" charset="0"/>
                  <a:cs typeface="Arial" pitchFamily="34" charset="0"/>
                </a:rPr>
                <a:t>ile 12 </a:t>
              </a:r>
              <a:r>
                <a:rPr lang="tr-TR" sz="1800" dirty="0" smtClean="0">
                  <a:solidFill>
                    <a:srgbClr val="000000"/>
                  </a:solidFill>
                  <a:latin typeface="Arial" pitchFamily="34" charset="0"/>
                  <a:cs typeface="Arial" pitchFamily="34" charset="0"/>
                </a:rPr>
                <a:t>Ada - </a:t>
              </a:r>
              <a:r>
                <a:rPr lang="tr-TR" sz="1800" dirty="0">
                  <a:solidFill>
                    <a:srgbClr val="000000"/>
                  </a:solidFill>
                  <a:latin typeface="Arial" pitchFamily="34" charset="0"/>
                  <a:cs typeface="Arial" pitchFamily="34" charset="0"/>
                </a:rPr>
                <a:t>İtalya’ya</a:t>
              </a:r>
            </a:p>
          </p:txBody>
        </p:sp>
        <p:sp>
          <p:nvSpPr>
            <p:cNvPr id="23" name="AutoShape 10"/>
            <p:cNvSpPr>
              <a:spLocks noChangeArrowheads="1"/>
            </p:cNvSpPr>
            <p:nvPr/>
          </p:nvSpPr>
          <p:spPr bwMode="auto">
            <a:xfrm>
              <a:off x="4267200" y="2376488"/>
              <a:ext cx="812800" cy="487362"/>
            </a:xfrm>
            <a:prstGeom prst="rightArrow">
              <a:avLst>
                <a:gd name="adj1" fmla="val 50000"/>
                <a:gd name="adj2" fmla="val 41694"/>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1800">
                <a:solidFill>
                  <a:srgbClr val="000000"/>
                </a:solidFill>
                <a:latin typeface="Arial" pitchFamily="34" charset="0"/>
                <a:cs typeface="Arial" pitchFamily="34" charset="0"/>
              </a:endParaRPr>
            </a:p>
          </p:txBody>
        </p:sp>
        <p:sp>
          <p:nvSpPr>
            <p:cNvPr id="24" name="AutoShape 3"/>
            <p:cNvSpPr>
              <a:spLocks noChangeArrowheads="1"/>
            </p:cNvSpPr>
            <p:nvPr/>
          </p:nvSpPr>
          <p:spPr bwMode="auto">
            <a:xfrm>
              <a:off x="125596" y="1343717"/>
              <a:ext cx="3810000" cy="582612"/>
            </a:xfrm>
            <a:prstGeom prst="roundRect">
              <a:avLst>
                <a:gd name="adj" fmla="val 16667"/>
              </a:avLst>
            </a:prstGeom>
            <a:solidFill>
              <a:srgbClr val="92D050">
                <a:alpha val="38039"/>
              </a:srgbClr>
            </a:solidFill>
            <a:ln w="9525">
              <a:solidFill>
                <a:schemeClr val="tx1"/>
              </a:solidFill>
              <a:round/>
              <a:headEnd/>
              <a:tailEnd/>
            </a:ln>
          </p:spPr>
          <p:txBody>
            <a:bodyPr wrap="none" anchor="ctr"/>
            <a:lstStyle/>
            <a:p>
              <a:pPr algn="ctr"/>
              <a:r>
                <a:rPr lang="tr-TR" altLang="tr-TR" sz="1800" dirty="0">
                  <a:solidFill>
                    <a:srgbClr val="000000"/>
                  </a:solidFill>
                  <a:latin typeface="Arial" pitchFamily="34" charset="0"/>
                  <a:cs typeface="Arial" pitchFamily="34" charset="0"/>
                </a:rPr>
                <a:t>İstanbul </a:t>
              </a:r>
              <a:r>
                <a:rPr lang="tr-TR" altLang="tr-TR" sz="1800" dirty="0" smtClean="0">
                  <a:solidFill>
                    <a:srgbClr val="000000"/>
                  </a:solidFill>
                  <a:latin typeface="Arial" pitchFamily="34" charset="0"/>
                  <a:cs typeface="Arial" pitchFamily="34" charset="0"/>
                </a:rPr>
                <a:t>Antlaşması</a:t>
              </a:r>
              <a:endParaRPr lang="tr-TR" altLang="tr-TR" sz="1800" dirty="0">
                <a:solidFill>
                  <a:srgbClr val="000000"/>
                </a:solidFill>
                <a:latin typeface="Arial" pitchFamily="34" charset="0"/>
                <a:cs typeface="Arial" pitchFamily="34" charset="0"/>
              </a:endParaRPr>
            </a:p>
            <a:p>
              <a:pPr algn="ctr"/>
              <a:r>
                <a:rPr lang="tr-TR" altLang="tr-TR" sz="1800" dirty="0" smtClean="0">
                  <a:solidFill>
                    <a:srgbClr val="000000"/>
                  </a:solidFill>
                  <a:latin typeface="Arial" pitchFamily="34" charset="0"/>
                  <a:cs typeface="Arial" pitchFamily="34" charset="0"/>
                </a:rPr>
                <a:t>İng.:</a:t>
              </a:r>
              <a:r>
                <a:rPr lang="tr-TR" altLang="tr-TR" sz="1800" dirty="0" smtClean="0">
                  <a:solidFill>
                    <a:srgbClr val="C00000"/>
                  </a:solidFill>
                  <a:latin typeface="Arial" pitchFamily="34" charset="0"/>
                  <a:cs typeface="Arial" pitchFamily="34" charset="0"/>
                </a:rPr>
                <a:t>12 Mart </a:t>
              </a:r>
              <a:r>
                <a:rPr lang="tr-TR" altLang="tr-TR" sz="1800" dirty="0" smtClean="0">
                  <a:solidFill>
                    <a:srgbClr val="000000"/>
                  </a:solidFill>
                  <a:latin typeface="Arial" pitchFamily="34" charset="0"/>
                  <a:cs typeface="Arial" pitchFamily="34" charset="0"/>
                </a:rPr>
                <a:t>- Fr.:</a:t>
              </a:r>
              <a:r>
                <a:rPr lang="tr-TR" altLang="tr-TR" sz="1800" dirty="0" smtClean="0">
                  <a:solidFill>
                    <a:srgbClr val="C00000"/>
                  </a:solidFill>
                  <a:latin typeface="Arial" pitchFamily="34" charset="0"/>
                  <a:cs typeface="Arial" pitchFamily="34" charset="0"/>
                </a:rPr>
                <a:t>10 </a:t>
              </a:r>
              <a:r>
                <a:rPr lang="tr-TR" altLang="tr-TR" sz="1800" dirty="0">
                  <a:solidFill>
                    <a:srgbClr val="C00000"/>
                  </a:solidFill>
                  <a:latin typeface="Arial" pitchFamily="34" charset="0"/>
                  <a:cs typeface="Arial" pitchFamily="34" charset="0"/>
                </a:rPr>
                <a:t>Nisan 1915</a:t>
              </a:r>
            </a:p>
          </p:txBody>
        </p:sp>
        <p:sp>
          <p:nvSpPr>
            <p:cNvPr id="25" name="Oval 7"/>
            <p:cNvSpPr>
              <a:spLocks noChangeArrowheads="1"/>
            </p:cNvSpPr>
            <p:nvPr/>
          </p:nvSpPr>
          <p:spPr bwMode="auto">
            <a:xfrm>
              <a:off x="5160624" y="1125538"/>
              <a:ext cx="3600450" cy="855662"/>
            </a:xfrm>
            <a:prstGeom prst="ellipse">
              <a:avLst/>
            </a:prstGeom>
            <a:solidFill>
              <a:srgbClr val="92D050">
                <a:alpha val="47842"/>
              </a:srgbClr>
            </a:solidFill>
            <a:ln w="9525">
              <a:solidFill>
                <a:schemeClr val="tx1"/>
              </a:solidFill>
              <a:round/>
              <a:headEnd/>
              <a:tailEnd/>
            </a:ln>
          </p:spPr>
          <p:txBody>
            <a:bodyPr wrap="none" anchor="ctr"/>
            <a:lstStyle/>
            <a:p>
              <a:pPr algn="ctr"/>
              <a:r>
                <a:rPr lang="tr-TR" altLang="tr-TR" sz="1800" dirty="0">
                  <a:solidFill>
                    <a:srgbClr val="000000"/>
                  </a:solidFill>
                  <a:latin typeface="Arial" pitchFamily="34" charset="0"/>
                  <a:cs typeface="Arial" pitchFamily="34" charset="0"/>
                </a:rPr>
                <a:t>İstanbul ve Boğazlar</a:t>
              </a:r>
            </a:p>
            <a:p>
              <a:pPr algn="ctr"/>
              <a:r>
                <a:rPr lang="tr-TR" altLang="tr-TR" sz="1800" dirty="0">
                  <a:solidFill>
                    <a:srgbClr val="000000"/>
                  </a:solidFill>
                  <a:latin typeface="Arial" pitchFamily="34" charset="0"/>
                  <a:cs typeface="Arial" pitchFamily="34" charset="0"/>
                </a:rPr>
                <a:t>Rusya’ya</a:t>
              </a:r>
            </a:p>
          </p:txBody>
        </p:sp>
        <p:sp>
          <p:nvSpPr>
            <p:cNvPr id="26" name="AutoShape 11"/>
            <p:cNvSpPr>
              <a:spLocks noChangeArrowheads="1"/>
            </p:cNvSpPr>
            <p:nvPr/>
          </p:nvSpPr>
          <p:spPr bwMode="auto">
            <a:xfrm>
              <a:off x="4261914" y="1341438"/>
              <a:ext cx="812800" cy="488950"/>
            </a:xfrm>
            <a:prstGeom prst="rightArrow">
              <a:avLst>
                <a:gd name="adj1" fmla="val 50000"/>
                <a:gd name="adj2" fmla="val 41558"/>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1800">
                <a:solidFill>
                  <a:srgbClr val="000000"/>
                </a:solidFill>
                <a:latin typeface="Arial" pitchFamily="34" charset="0"/>
                <a:cs typeface="Arial" pitchFamily="34" charset="0"/>
              </a:endParaRPr>
            </a:p>
          </p:txBody>
        </p:sp>
      </p:grpSp>
      <p:sp>
        <p:nvSpPr>
          <p:cNvPr id="27" name="AutoShape 5">
            <a:extLst>
              <a:ext uri="{FF2B5EF4-FFF2-40B4-BE49-F238E27FC236}">
                <a16:creationId xmlns:a16="http://schemas.microsoft.com/office/drawing/2014/main" id="{33B7B8D0-7E3E-428A-8C40-1C37D6DF91B4}"/>
              </a:ext>
            </a:extLst>
          </p:cNvPr>
          <p:cNvSpPr>
            <a:spLocks noChangeArrowheads="1"/>
          </p:cNvSpPr>
          <p:nvPr/>
        </p:nvSpPr>
        <p:spPr bwMode="auto">
          <a:xfrm>
            <a:off x="232936" y="5845691"/>
            <a:ext cx="3809932" cy="582593"/>
          </a:xfrm>
          <a:prstGeom prst="roundRect">
            <a:avLst>
              <a:gd name="adj" fmla="val 16667"/>
            </a:avLst>
          </a:prstGeom>
          <a:solidFill>
            <a:schemeClr val="accent4">
              <a:lumMod val="40000"/>
              <a:lumOff val="60000"/>
            </a:schemeClr>
          </a:solidFill>
          <a:ln w="9525">
            <a:solidFill>
              <a:schemeClr val="tx1"/>
            </a:solidFill>
            <a:round/>
            <a:headEnd/>
            <a:tailEnd/>
          </a:ln>
          <a:effectLst/>
        </p:spPr>
        <p:txBody>
          <a:bodyPr wrap="none" anchor="ctr"/>
          <a:lstStyle/>
          <a:p>
            <a:pPr algn="ctr"/>
            <a:r>
              <a:rPr lang="tr-TR" i="0" dirty="0" err="1">
                <a:effectLst/>
                <a:latin typeface="Arial" panose="020B0604020202020204" pitchFamily="34" charset="0"/>
                <a:cs typeface="Arial" panose="020B0604020202020204" pitchFamily="34" charset="0"/>
              </a:rPr>
              <a:t>McMahon</a:t>
            </a:r>
            <a:r>
              <a:rPr lang="tr-TR" dirty="0">
                <a:solidFill>
                  <a:srgbClr val="212529"/>
                </a:solidFill>
                <a:latin typeface="Arial" panose="020B0604020202020204" pitchFamily="34" charset="0"/>
                <a:cs typeface="Arial" panose="020B0604020202020204" pitchFamily="34" charset="0"/>
              </a:rPr>
              <a:t> </a:t>
            </a:r>
            <a:r>
              <a:rPr lang="tr-TR" altLang="tr-TR" sz="1800" dirty="0">
                <a:solidFill>
                  <a:srgbClr val="000000"/>
                </a:solidFill>
                <a:latin typeface="Arial" pitchFamily="34" charset="0"/>
                <a:cs typeface="Arial" pitchFamily="34" charset="0"/>
              </a:rPr>
              <a:t>Antlaşması.</a:t>
            </a:r>
          </a:p>
          <a:p>
            <a:pPr algn="ctr"/>
            <a:r>
              <a:rPr lang="tr-TR" altLang="tr-TR" sz="1800" dirty="0">
                <a:solidFill>
                  <a:srgbClr val="C00000"/>
                </a:solidFill>
                <a:latin typeface="Arial" pitchFamily="34" charset="0"/>
                <a:cs typeface="Arial" pitchFamily="34" charset="0"/>
              </a:rPr>
              <a:t>Ocak 1916</a:t>
            </a:r>
          </a:p>
        </p:txBody>
      </p:sp>
      <p:sp>
        <p:nvSpPr>
          <p:cNvPr id="28" name="Oval 7">
            <a:extLst>
              <a:ext uri="{FF2B5EF4-FFF2-40B4-BE49-F238E27FC236}">
                <a16:creationId xmlns:a16="http://schemas.microsoft.com/office/drawing/2014/main" id="{BA4D17B3-7AAE-4A88-99AA-327644186233}"/>
              </a:ext>
            </a:extLst>
          </p:cNvPr>
          <p:cNvSpPr>
            <a:spLocks noChangeArrowheads="1"/>
          </p:cNvSpPr>
          <p:nvPr/>
        </p:nvSpPr>
        <p:spPr bwMode="auto">
          <a:xfrm>
            <a:off x="5379377" y="5758267"/>
            <a:ext cx="3600386" cy="695069"/>
          </a:xfrm>
          <a:prstGeom prst="ellipse">
            <a:avLst/>
          </a:prstGeom>
          <a:solidFill>
            <a:schemeClr val="accent3">
              <a:alpha val="47842"/>
            </a:schemeClr>
          </a:solidFill>
          <a:ln w="9525">
            <a:solidFill>
              <a:schemeClr val="tx1"/>
            </a:solidFill>
            <a:round/>
            <a:headEnd/>
            <a:tailEnd/>
          </a:ln>
        </p:spPr>
        <p:txBody>
          <a:bodyPr wrap="none" anchor="ctr"/>
          <a:lstStyle/>
          <a:p>
            <a:pPr algn="ctr"/>
            <a:r>
              <a:rPr lang="tr-TR" b="0" i="0" dirty="0">
                <a:solidFill>
                  <a:srgbClr val="202122"/>
                </a:solidFill>
                <a:effectLst/>
                <a:latin typeface="Arial" panose="020B0604020202020204" pitchFamily="34" charset="0"/>
              </a:rPr>
              <a:t> </a:t>
            </a:r>
            <a:r>
              <a:rPr lang="tr-TR" b="0" i="0" dirty="0">
                <a:effectLst/>
                <a:latin typeface="Arial" panose="020B0604020202020204" pitchFamily="34" charset="0"/>
              </a:rPr>
              <a:t>Bağımsız bir Arap Krallığı </a:t>
            </a:r>
          </a:p>
          <a:p>
            <a:pPr algn="ctr"/>
            <a:r>
              <a:rPr lang="tr-TR" b="0" i="0" dirty="0">
                <a:effectLst/>
                <a:latin typeface="Arial" panose="020B0604020202020204" pitchFamily="34" charset="0"/>
              </a:rPr>
              <a:t>kurulacağı </a:t>
            </a:r>
            <a:r>
              <a:rPr lang="tr-TR" b="0" i="0" dirty="0" smtClean="0">
                <a:effectLst/>
                <a:latin typeface="Arial" panose="020B0604020202020204" pitchFamily="34" charset="0"/>
              </a:rPr>
              <a:t>vaadi</a:t>
            </a:r>
            <a:endParaRPr lang="tr-TR" altLang="tr-TR" sz="1800" dirty="0">
              <a:latin typeface="Arial" pitchFamily="34" charset="0"/>
              <a:cs typeface="Arial" pitchFamily="34" charset="0"/>
            </a:endParaRPr>
          </a:p>
        </p:txBody>
      </p:sp>
      <p:pic>
        <p:nvPicPr>
          <p:cNvPr id="29" name="Resim 28">
            <a:extLst>
              <a:ext uri="{FF2B5EF4-FFF2-40B4-BE49-F238E27FC236}">
                <a16:creationId xmlns:a16="http://schemas.microsoft.com/office/drawing/2014/main" id="{FF747548-D0D6-4192-AD63-BF90C729CD34}"/>
              </a:ext>
            </a:extLst>
          </p:cNvPr>
          <p:cNvPicPr>
            <a:picLocks noChangeAspect="1"/>
          </p:cNvPicPr>
          <p:nvPr/>
        </p:nvPicPr>
        <p:blipFill>
          <a:blip r:embed="rId2"/>
          <a:stretch>
            <a:fillRect/>
          </a:stretch>
        </p:blipFill>
        <p:spPr>
          <a:xfrm>
            <a:off x="4382904" y="5841419"/>
            <a:ext cx="829128" cy="524301"/>
          </a:xfrm>
          <a:prstGeom prst="rect">
            <a:avLst/>
          </a:prstGeom>
        </p:spPr>
      </p:pic>
    </p:spTree>
    <p:extLst>
      <p:ext uri="{BB962C8B-B14F-4D97-AF65-F5344CB8AC3E}">
        <p14:creationId xmlns:p14="http://schemas.microsoft.com/office/powerpoint/2010/main" val="1312243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7</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Osmanlı İmparatorluğu’nun Parçalanması</a:t>
            </a:r>
            <a:endParaRPr lang="tr-TR" altLang="tr-TR" sz="2400" b="1" dirty="0">
              <a:latin typeface="Arial" pitchFamily="34" charset="0"/>
              <a:cs typeface="Arial" pitchFamily="34" charset="0"/>
            </a:endParaRPr>
          </a:p>
        </p:txBody>
      </p:sp>
      <p:grpSp>
        <p:nvGrpSpPr>
          <p:cNvPr id="27" name="Grup 26"/>
          <p:cNvGrpSpPr/>
          <p:nvPr/>
        </p:nvGrpSpPr>
        <p:grpSpPr>
          <a:xfrm>
            <a:off x="683569" y="1124744"/>
            <a:ext cx="8101656" cy="5025231"/>
            <a:chOff x="447675" y="166675"/>
            <a:chExt cx="8337550" cy="5983300"/>
          </a:xfrm>
        </p:grpSpPr>
        <p:pic>
          <p:nvPicPr>
            <p:cNvPr id="28" name="Picture 2" descr="Harita-Sykes-Picot Gizli PaylaşmaANDL"/>
            <p:cNvPicPr>
              <a:picLocks noChangeAspect="1" noChangeArrowheads="1"/>
            </p:cNvPicPr>
            <p:nvPr/>
          </p:nvPicPr>
          <p:blipFill>
            <a:blip r:embed="rId2">
              <a:extLst>
                <a:ext uri="{28A0092B-C50C-407E-A947-70E740481C1C}">
                  <a14:useLocalDpi xmlns:a14="http://schemas.microsoft.com/office/drawing/2010/main" val="0"/>
                </a:ext>
              </a:extLst>
            </a:blip>
            <a:srcRect l="4430" t="11597" r="4430" b="3935"/>
            <a:stretch>
              <a:fillRect/>
            </a:stretch>
          </p:blipFill>
          <p:spPr bwMode="auto">
            <a:xfrm>
              <a:off x="447675" y="914400"/>
              <a:ext cx="833755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AutoShape 2"/>
            <p:cNvSpPr>
              <a:spLocks noChangeArrowheads="1"/>
            </p:cNvSpPr>
            <p:nvPr/>
          </p:nvSpPr>
          <p:spPr bwMode="auto">
            <a:xfrm>
              <a:off x="2654300" y="166675"/>
              <a:ext cx="3810000" cy="661987"/>
            </a:xfrm>
            <a:prstGeom prst="roundRect">
              <a:avLst>
                <a:gd name="adj" fmla="val 16667"/>
              </a:avLst>
            </a:prstGeom>
            <a:solidFill>
              <a:srgbClr val="D1FFF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800" dirty="0" err="1" smtClean="0">
                  <a:solidFill>
                    <a:srgbClr val="000000"/>
                  </a:solidFill>
                  <a:latin typeface="Arial" pitchFamily="34" charset="0"/>
                  <a:cs typeface="Arial" pitchFamily="34" charset="0"/>
                </a:rPr>
                <a:t>Sykes-Picot</a:t>
              </a:r>
              <a:r>
                <a:rPr lang="tr-TR" altLang="tr-TR" sz="1800" dirty="0" smtClean="0">
                  <a:solidFill>
                    <a:srgbClr val="000000"/>
                  </a:solidFill>
                  <a:latin typeface="Arial" pitchFamily="34" charset="0"/>
                  <a:cs typeface="Arial" pitchFamily="34" charset="0"/>
                </a:rPr>
                <a:t> </a:t>
              </a:r>
              <a:r>
                <a:rPr lang="tr-TR" altLang="tr-TR" sz="1800" dirty="0">
                  <a:solidFill>
                    <a:srgbClr val="000000"/>
                  </a:solidFill>
                  <a:latin typeface="Arial" pitchFamily="34" charset="0"/>
                  <a:cs typeface="Arial" pitchFamily="34" charset="0"/>
                </a:rPr>
                <a:t>Antlaşması</a:t>
              </a:r>
            </a:p>
            <a:p>
              <a:pPr algn="ctr"/>
              <a:r>
                <a:rPr lang="tr-TR" altLang="tr-TR" dirty="0">
                  <a:solidFill>
                    <a:srgbClr val="C00000"/>
                  </a:solidFill>
                  <a:latin typeface="Arial" pitchFamily="34" charset="0"/>
                  <a:cs typeface="Arial" pitchFamily="34" charset="0"/>
                </a:rPr>
                <a:t>16 Mayıs 1916</a:t>
              </a:r>
            </a:p>
          </p:txBody>
        </p:sp>
      </p:grpSp>
    </p:spTree>
    <p:extLst>
      <p:ext uri="{BB962C8B-B14F-4D97-AF65-F5344CB8AC3E}">
        <p14:creationId xmlns:p14="http://schemas.microsoft.com/office/powerpoint/2010/main" val="926087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8</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Osmanlı İmparatorluğu’nun Parçalanması</a:t>
            </a:r>
            <a:endParaRPr lang="tr-TR" altLang="tr-TR" sz="2400" b="1" dirty="0">
              <a:latin typeface="Arial" pitchFamily="34" charset="0"/>
              <a:cs typeface="Arial" pitchFamily="34" charset="0"/>
            </a:endParaRPr>
          </a:p>
        </p:txBody>
      </p:sp>
      <p:grpSp>
        <p:nvGrpSpPr>
          <p:cNvPr id="8" name="Grup 7"/>
          <p:cNvGrpSpPr/>
          <p:nvPr/>
        </p:nvGrpSpPr>
        <p:grpSpPr>
          <a:xfrm>
            <a:off x="839014" y="1071546"/>
            <a:ext cx="7621418" cy="5237774"/>
            <a:chOff x="273050" y="67553"/>
            <a:chExt cx="8569325" cy="6104647"/>
          </a:xfrm>
        </p:grpSpPr>
        <p:pic>
          <p:nvPicPr>
            <p:cNvPr id="9" name="Picture 3" descr="Harita-Saint-Jean de MAURIENNE"/>
            <p:cNvPicPr>
              <a:picLocks noChangeAspect="1" noChangeArrowheads="1"/>
            </p:cNvPicPr>
            <p:nvPr/>
          </p:nvPicPr>
          <p:blipFill>
            <a:blip r:embed="rId2">
              <a:extLst>
                <a:ext uri="{28A0092B-C50C-407E-A947-70E740481C1C}">
                  <a14:useLocalDpi xmlns:a14="http://schemas.microsoft.com/office/drawing/2010/main" val="0"/>
                </a:ext>
              </a:extLst>
            </a:blip>
            <a:srcRect l="3400" t="11000" r="5460" b="1630"/>
            <a:stretch>
              <a:fillRect/>
            </a:stretch>
          </p:blipFill>
          <p:spPr bwMode="auto">
            <a:xfrm>
              <a:off x="273050" y="968375"/>
              <a:ext cx="8569325"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2"/>
            <p:cNvSpPr>
              <a:spLocks noChangeArrowheads="1"/>
            </p:cNvSpPr>
            <p:nvPr/>
          </p:nvSpPr>
          <p:spPr bwMode="auto">
            <a:xfrm>
              <a:off x="2703216" y="67553"/>
              <a:ext cx="3810000" cy="718170"/>
            </a:xfrm>
            <a:prstGeom prst="roundRect">
              <a:avLst>
                <a:gd name="adj" fmla="val 16667"/>
              </a:avLst>
            </a:prstGeom>
            <a:solidFill>
              <a:srgbClr val="D1FFF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800" dirty="0">
                  <a:solidFill>
                    <a:srgbClr val="000000"/>
                  </a:solidFill>
                  <a:latin typeface="Arial" pitchFamily="34" charset="0"/>
                  <a:cs typeface="Arial" pitchFamily="34" charset="0"/>
                </a:rPr>
                <a:t>St. Jean De </a:t>
              </a:r>
              <a:r>
                <a:rPr lang="tr-TR" altLang="tr-TR" sz="1800" dirty="0" err="1">
                  <a:solidFill>
                    <a:srgbClr val="000000"/>
                  </a:solidFill>
                  <a:latin typeface="Arial" pitchFamily="34" charset="0"/>
                  <a:cs typeface="Arial" pitchFamily="34" charset="0"/>
                </a:rPr>
                <a:t>Maurienne</a:t>
              </a:r>
              <a:r>
                <a:rPr lang="tr-TR" altLang="tr-TR" sz="1800" dirty="0">
                  <a:solidFill>
                    <a:srgbClr val="000000"/>
                  </a:solidFill>
                  <a:latin typeface="Arial" pitchFamily="34" charset="0"/>
                  <a:cs typeface="Arial" pitchFamily="34" charset="0"/>
                </a:rPr>
                <a:t> </a:t>
              </a:r>
              <a:r>
                <a:rPr lang="tr-TR" altLang="tr-TR" sz="1800" dirty="0" smtClean="0">
                  <a:solidFill>
                    <a:srgbClr val="000000"/>
                  </a:solidFill>
                  <a:latin typeface="Arial" pitchFamily="34" charset="0"/>
                  <a:cs typeface="Arial" pitchFamily="34" charset="0"/>
                </a:rPr>
                <a:t> Ant</a:t>
              </a:r>
              <a:r>
                <a:rPr lang="tr-TR" altLang="tr-TR" sz="1800" dirty="0">
                  <a:solidFill>
                    <a:srgbClr val="000000"/>
                  </a:solidFill>
                  <a:latin typeface="Arial" pitchFamily="34" charset="0"/>
                  <a:cs typeface="Arial" pitchFamily="34" charset="0"/>
                </a:rPr>
                <a:t>.</a:t>
              </a:r>
            </a:p>
            <a:p>
              <a:pPr algn="ctr"/>
              <a:r>
                <a:rPr lang="tr-TR" altLang="tr-TR" sz="1800" dirty="0">
                  <a:solidFill>
                    <a:srgbClr val="C00000"/>
                  </a:solidFill>
                  <a:latin typeface="Arial" pitchFamily="34" charset="0"/>
                  <a:cs typeface="Arial" pitchFamily="34" charset="0"/>
                </a:rPr>
                <a:t>19 Nisan 1917</a:t>
              </a:r>
            </a:p>
          </p:txBody>
        </p:sp>
      </p:grpSp>
    </p:spTree>
    <p:extLst>
      <p:ext uri="{BB962C8B-B14F-4D97-AF65-F5344CB8AC3E}">
        <p14:creationId xmlns:p14="http://schemas.microsoft.com/office/powerpoint/2010/main" val="1659583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9</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Osmanlı İmparatorluğu’nun Almanya’ya Yanaşması</a:t>
            </a:r>
            <a:endParaRPr lang="tr-TR" altLang="tr-TR" sz="2400" b="1" dirty="0">
              <a:latin typeface="Arial" pitchFamily="34" charset="0"/>
              <a:cs typeface="Arial" pitchFamily="34" charset="0"/>
            </a:endParaRPr>
          </a:p>
        </p:txBody>
      </p:sp>
      <p:sp>
        <p:nvSpPr>
          <p:cNvPr id="11" name="Text Box 5"/>
          <p:cNvSpPr txBox="1">
            <a:spLocks noChangeArrowheads="1"/>
          </p:cNvSpPr>
          <p:nvPr/>
        </p:nvSpPr>
        <p:spPr bwMode="auto">
          <a:xfrm>
            <a:off x="395536" y="1124744"/>
            <a:ext cx="8362704"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r>
              <a:rPr lang="tr-TR" altLang="tr-TR" sz="2600" b="1" dirty="0" smtClean="0">
                <a:latin typeface="Arial" pitchFamily="34" charset="0"/>
                <a:cs typeface="Arial" pitchFamily="34" charset="0"/>
              </a:rPr>
              <a:t>19. Yüzyıldan itibaren denge politikası izleyen Osmanlı devleti, zaman zaman İngiltere, Fransa ve zorunlu kalınca da Rusya ile ilişki kurmuş, ıslahat hareketlerinde İngiltere ve Fransa’dan örnekler almış, uzmanlar getirtmişti.</a:t>
            </a:r>
          </a:p>
          <a:p>
            <a:pPr algn="just"/>
            <a:r>
              <a:rPr lang="tr-TR" altLang="tr-TR" sz="2600" b="1" dirty="0" smtClean="0">
                <a:latin typeface="Arial" pitchFamily="34" charset="0"/>
                <a:cs typeface="Arial" pitchFamily="34" charset="0"/>
              </a:rPr>
              <a:t>Ancak bu üç devletin sözü edilen emelleri karşısında Osmanlı Devlet politikası giderek güçlenen Almanya’ya yöneldi. </a:t>
            </a:r>
            <a:endParaRPr lang="tr-TR" altLang="tr-TR" sz="2600" b="1" dirty="0">
              <a:latin typeface="Arial" pitchFamily="34" charset="0"/>
              <a:cs typeface="Arial" pitchFamily="34" charset="0"/>
            </a:endParaRPr>
          </a:p>
          <a:p>
            <a:pPr algn="just"/>
            <a:r>
              <a:rPr lang="tr-TR" altLang="tr-TR" sz="2600" b="1" dirty="0" smtClean="0">
                <a:latin typeface="Arial" pitchFamily="34" charset="0"/>
                <a:cs typeface="Arial" pitchFamily="34" charset="0"/>
              </a:rPr>
              <a:t>1881’de İstanbul-İzmit-Ankara demiryolunu Alman </a:t>
            </a:r>
            <a:r>
              <a:rPr lang="tr-TR" altLang="tr-TR" sz="2600" b="1" dirty="0" err="1" smtClean="0">
                <a:latin typeface="Arial" pitchFamily="34" charset="0"/>
                <a:cs typeface="Arial" pitchFamily="34" charset="0"/>
              </a:rPr>
              <a:t>Deutche</a:t>
            </a:r>
            <a:r>
              <a:rPr lang="tr-TR" altLang="tr-TR" sz="2600" b="1" dirty="0" smtClean="0">
                <a:latin typeface="Arial" pitchFamily="34" charset="0"/>
                <a:cs typeface="Arial" pitchFamily="34" charset="0"/>
              </a:rPr>
              <a:t> Bank yaptı. 1889’da da Almanya’ya Bağdat demiryolu hattı imtiyazı verildi ve 1903’te inşaata başlandı.  </a:t>
            </a:r>
          </a:p>
        </p:txBody>
      </p:sp>
    </p:spTree>
    <p:extLst>
      <p:ext uri="{BB962C8B-B14F-4D97-AF65-F5344CB8AC3E}">
        <p14:creationId xmlns:p14="http://schemas.microsoft.com/office/powerpoint/2010/main" val="1900780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5059</TotalTime>
  <Words>915</Words>
  <Application>Microsoft Office PowerPoint</Application>
  <PresentationFormat>Ekran Gösterisi (4:3)</PresentationFormat>
  <Paragraphs>396</Paragraphs>
  <Slides>43</Slides>
  <Notes>20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43</vt:i4>
      </vt:variant>
    </vt:vector>
  </HeadingPairs>
  <TitlesOfParts>
    <vt:vector size="49" baseType="lpstr">
      <vt:lpstr>Arial</vt:lpstr>
      <vt:lpstr>Arial Narrow</vt:lpstr>
      <vt:lpstr>Calibri</vt:lpstr>
      <vt:lpstr>Comic Sans MS</vt:lpstr>
      <vt:lpstr>Times New Roman</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 KÜTÜKÇÜ</dc:creator>
  <cp:lastModifiedBy>LENOVO</cp:lastModifiedBy>
  <cp:revision>414</cp:revision>
  <dcterms:created xsi:type="dcterms:W3CDTF">2016-09-22T07:37:23Z</dcterms:created>
  <dcterms:modified xsi:type="dcterms:W3CDTF">2023-10-30T08:59:46Z</dcterms:modified>
</cp:coreProperties>
</file>