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2"/>
  </p:notesMasterIdLst>
  <p:sldIdLst>
    <p:sldId id="257" r:id="rId2"/>
    <p:sldId id="260" r:id="rId3"/>
    <p:sldId id="258" r:id="rId4"/>
    <p:sldId id="262" r:id="rId5"/>
    <p:sldId id="263" r:id="rId6"/>
    <p:sldId id="261" r:id="rId7"/>
    <p:sldId id="259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181" autoAdjust="0"/>
    <p:restoredTop sz="95872" autoAdjust="0"/>
  </p:normalViewPr>
  <p:slideViewPr>
    <p:cSldViewPr snapToGrid="0">
      <p:cViewPr>
        <p:scale>
          <a:sx n="73" d="100"/>
          <a:sy n="73" d="100"/>
        </p:scale>
        <p:origin x="-12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11041-1DAD-40AA-B621-A24E85D7490B}" type="datetimeFigureOut">
              <a:rPr lang="tr-TR" smtClean="0"/>
              <a:t>25.12.2024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DC9E85-7CAA-40F2-89AD-E1A4A209E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203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36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0712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5945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157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902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0506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68628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94744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979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9284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71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7734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326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25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5341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17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9675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1AA26-1C18-419D-8596-258C9E3D8812}" type="datetimeFigureOut">
              <a:rPr lang="tr-TR" smtClean="0"/>
              <a:pPr/>
              <a:t>25.12.2024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24933-2B0B-48AB-BEE0-77F857C9AF6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768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0462" y="729694"/>
            <a:ext cx="8610600" cy="1293028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 Görüşme araç ve İlkelerİ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Görüşmenin etkili bir biçimde yürütülmesi ve sürdürülmesi için görüşme süreci içinde zaman zaman başvurulan araç ve teknikler vardır. Bunlar;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tr-TR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Dinleme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Görüşmenin temel tekniklerinden birisidir. İyi bir dinleyici olmak ve kişinin söylediklerinin gerçek anlamını iyice kavramak gerekir.</a:t>
            </a:r>
          </a:p>
        </p:txBody>
      </p:sp>
    </p:spTree>
    <p:extLst>
      <p:ext uri="{BB962C8B-B14F-4D97-AF65-F5344CB8AC3E}">
        <p14:creationId xmlns:p14="http://schemas.microsoft.com/office/powerpoint/2010/main" val="1258655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A73F38D9-FD52-1D4A-8397-D6E25DF9C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xmlns="" id="{49990D7B-38A1-F949-ABB8-32C58B7798C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38488" y="3142950"/>
          <a:ext cx="8715023" cy="1325880"/>
        </p:xfrm>
        <a:graphic>
          <a:graphicData uri="http://schemas.openxmlformats.org/drawingml/2006/table">
            <a:tbl>
              <a:tblPr/>
              <a:tblGrid>
                <a:gridCol w="8715023">
                  <a:extLst>
                    <a:ext uri="{9D8B030D-6E8A-4147-A177-3AD203B41FA5}">
                      <a16:colId xmlns:a16="http://schemas.microsoft.com/office/drawing/2014/main" xmlns="" val="8323816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Özgüven, İ. 1994. Psikolojik Testler. Yeni Doğuş Matbaası, Ankara.</a:t>
                      </a:r>
                    </a:p>
                  </a:txBody>
                  <a:tcPr marL="19050" marR="19050" marT="47625" marB="28575">
                    <a:lnL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666295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Özgüven, İ. 2004. Görüşme İlke ve Teknikleri. PDREM Yayınları, Ankara.</a:t>
                      </a:r>
                    </a:p>
                  </a:txBody>
                  <a:tcPr marL="19050" marR="19050" marT="47625" marB="28575">
                    <a:lnL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268912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dirty="0">
                          <a:effectLst/>
                        </a:rPr>
                        <a:t>Tanaydı, Z. ve Demiral, Ö. 1990. Çocukları Tanıma Ölçme ve Değerlendirme. G.Ü. Mesleki Eğitim Fakültesi Yayınları, Ankara</a:t>
                      </a:r>
                    </a:p>
                  </a:txBody>
                  <a:tcPr marL="19050" marR="19050" marT="47625" marB="28575">
                    <a:lnL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EEE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39807652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550F0B2-1B58-814C-827E-F181DDA412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541533" y="-311876"/>
            <a:ext cx="1645314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tr-TR" altLang="tr-T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424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8864" y="1345474"/>
            <a:ext cx="10820400" cy="4781006"/>
          </a:xfrm>
        </p:spPr>
        <p:txBody>
          <a:bodyPr>
            <a:noAutofit/>
          </a:bodyPr>
          <a:lstStyle/>
          <a:p>
            <a:pPr algn="just"/>
            <a:r>
              <a:rPr lang="tr-TR" sz="2400" b="1" dirty="0">
                <a:latin typeface="Arial" pitchFamily="34" charset="0"/>
                <a:cs typeface="Arial" pitchFamily="34" charset="0"/>
              </a:rPr>
              <a:t>Etkili Dinlemenin Özellikleri</a:t>
            </a:r>
          </a:p>
          <a:p>
            <a:pPr algn="just"/>
            <a:r>
              <a:rPr lang="tr-TR" sz="2400" dirty="0">
                <a:latin typeface="Arial" pitchFamily="34" charset="0"/>
                <a:cs typeface="Arial" pitchFamily="34" charset="0"/>
              </a:rPr>
              <a:t>Dikkati vererek ve kesmeden dinleme,</a:t>
            </a:r>
          </a:p>
          <a:p>
            <a:pPr algn="just"/>
            <a:r>
              <a:rPr lang="tr-TR" sz="2400" dirty="0">
                <a:latin typeface="Arial" pitchFamily="34" charset="0"/>
                <a:cs typeface="Arial" pitchFamily="34" charset="0"/>
              </a:rPr>
              <a:t>Ne söylendiğini, detayları ile hatırlama,</a:t>
            </a:r>
          </a:p>
          <a:p>
            <a:pPr algn="just"/>
            <a:r>
              <a:rPr lang="tr-TR" sz="2400" dirty="0">
                <a:latin typeface="Arial" pitchFamily="34" charset="0"/>
                <a:cs typeface="Arial" pitchFamily="34" charset="0"/>
              </a:rPr>
              <a:t>Görüşme sırasında anlatılan ile hissedilen duyguyu iyi izleme,</a:t>
            </a:r>
          </a:p>
          <a:p>
            <a:pPr algn="just"/>
            <a:r>
              <a:rPr lang="tr-TR" sz="2400" dirty="0">
                <a:latin typeface="Arial" pitchFamily="34" charset="0"/>
                <a:cs typeface="Arial" pitchFamily="34" charset="0"/>
              </a:rPr>
              <a:t>Duyguları daha iyi anlayabilmek için sözel olmayan ipuçlarına bakma,</a:t>
            </a:r>
          </a:p>
          <a:p>
            <a:pPr algn="just"/>
            <a:r>
              <a:rPr lang="tr-TR" sz="2400" dirty="0">
                <a:latin typeface="Arial" pitchFamily="34" charset="0"/>
                <a:cs typeface="Arial" pitchFamily="34" charset="0"/>
              </a:rPr>
              <a:t>Görüşme sırasında durmalara ya da sessiz kalma durumlarına karşı toleranslı olmaya çalışma,</a:t>
            </a:r>
          </a:p>
          <a:p>
            <a:pPr algn="just"/>
            <a:r>
              <a:rPr lang="tr-TR" sz="2400" dirty="0">
                <a:latin typeface="Arial" pitchFamily="34" charset="0"/>
                <a:cs typeface="Arial" pitchFamily="34" charset="0"/>
              </a:rPr>
              <a:t>Sessizliği bozacak sorular sormaktan kaçınmak,</a:t>
            </a:r>
          </a:p>
          <a:p>
            <a:pPr algn="just"/>
            <a:r>
              <a:rPr lang="tr-TR" sz="2400" dirty="0">
                <a:latin typeface="Arial" pitchFamily="34" charset="0"/>
                <a:cs typeface="Arial" pitchFamily="34" charset="0"/>
              </a:rPr>
              <a:t>Kendinizi sakin hissedemediğiniz durumlarda sakinliği korumaya çalışma,</a:t>
            </a:r>
          </a:p>
          <a:p>
            <a:pPr algn="just"/>
            <a:r>
              <a:rPr lang="tr-TR" sz="2400" dirty="0">
                <a:latin typeface="Arial" pitchFamily="34" charset="0"/>
                <a:cs typeface="Arial" pitchFamily="34" charset="0"/>
              </a:rPr>
              <a:t>Anlatılan durum ile ilgili olarak kendiniz o durumu yaşayan biri olarak kabul edip neler hissettiğinize anlamaya çalışma,</a:t>
            </a:r>
          </a:p>
        </p:txBody>
      </p:sp>
    </p:spTree>
    <p:extLst>
      <p:ext uri="{BB962C8B-B14F-4D97-AF65-F5344CB8AC3E}">
        <p14:creationId xmlns:p14="http://schemas.microsoft.com/office/powerpoint/2010/main" val="3245782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9674" y="1408039"/>
            <a:ext cx="10820400" cy="4800600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 startAt="2"/>
            </a:pPr>
            <a:r>
              <a:rPr lang="tr-TR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Konuşma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Profesyonel daha az konuşmalı, daha çok diğer iletişim ve pekiştirme yollarını kullanmayı tercih etmelidir.</a:t>
            </a:r>
          </a:p>
          <a:p>
            <a:pPr marL="514350" indent="-514350" algn="just">
              <a:buFont typeface="+mj-lt"/>
              <a:buAutoNum type="arabicPeriod" startAt="2"/>
            </a:pPr>
            <a:r>
              <a:rPr lang="tr-TR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Soru sorma 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Sözel iletişim araçlarından birisidir. Birçok alan ve aşamada soru sorulabilir. </a:t>
            </a:r>
          </a:p>
          <a:p>
            <a:pPr marL="0" indent="0" algn="just">
              <a:buNone/>
            </a:pPr>
            <a:r>
              <a:rPr lang="tr-TR" sz="2800" b="1" dirty="0">
                <a:latin typeface="Arial" pitchFamily="34" charset="0"/>
                <a:cs typeface="Arial" pitchFamily="34" charset="0"/>
              </a:rPr>
              <a:t>Ne zaman soru sorulmalı?</a:t>
            </a:r>
          </a:p>
          <a:p>
            <a:pPr marL="514350" indent="-514350" algn="just">
              <a:buAutoNum type="alphaLcParenR"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Kişi söylemek istediği bir şeyi söyleyemediği ya da güçlük çektiği zaman konuşmasını kolaylaştırmak amaçlı soru sorulabilir.</a:t>
            </a:r>
          </a:p>
          <a:p>
            <a:pPr marL="514350" indent="-514350" algn="just">
              <a:buAutoNum type="alphaLcParenR"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Kaygıların görüşme ilişkisini karıştırdığı veya kişinin kendisini güven içinde ve rahat hissetmediği anlarda soru sorulabilir veya ortaya çıkan durumlarla ilgili kısa açıklamalar yapılabilir.</a:t>
            </a:r>
          </a:p>
        </p:txBody>
      </p:sp>
    </p:spTree>
    <p:extLst>
      <p:ext uri="{BB962C8B-B14F-4D97-AF65-F5344CB8AC3E}">
        <p14:creationId xmlns:p14="http://schemas.microsoft.com/office/powerpoint/2010/main" val="147941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7423" y="1763486"/>
            <a:ext cx="10820400" cy="4024125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/>
              <a:t>c)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Görüşme sırasında arada atlanmış veya yarım bırakılmış konuları hatırlatıcı nitelikte sorular sorulabilir.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d)Görüşme sırasında ifade edilen bilgilerin güvenirliğini, doğru hatırlanıp hatırlanmadığını kontrol etmek için sorular sorulabilir.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e)Özel bir konuda bilgi almak ve görüşmeyi genişletmek, açmak ve bireyin duygusal davranışlarını gözlemek için de sorular sorulabilir.</a:t>
            </a:r>
            <a:br>
              <a:rPr lang="tr-TR" sz="2800" dirty="0">
                <a:latin typeface="Arial" pitchFamily="34" charset="0"/>
                <a:cs typeface="Arial" pitchFamily="34" charset="0"/>
              </a:rPr>
            </a:br>
            <a:endParaRPr lang="tr-TR" sz="28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059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0" y="1698171"/>
            <a:ext cx="10820400" cy="40241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latin typeface="Arial" pitchFamily="34" charset="0"/>
                <a:cs typeface="Arial" pitchFamily="34" charset="0"/>
              </a:rPr>
              <a:t>Soru Türleri :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a) Açık ve kapalı uçlu sorular,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b) Yönlendirici olan ve olmayan sorular,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c) Dolaylı ve dolaysız sorular,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d) Seçenekli sorular,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e) Niçinli sorular,</a:t>
            </a:r>
          </a:p>
        </p:txBody>
      </p:sp>
    </p:spTree>
    <p:extLst>
      <p:ext uri="{BB962C8B-B14F-4D97-AF65-F5344CB8AC3E}">
        <p14:creationId xmlns:p14="http://schemas.microsoft.com/office/powerpoint/2010/main" val="1010640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905689" y="2015813"/>
            <a:ext cx="103153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Soruları yanıtlamak ve açıklamak 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Bilgiye, herhangi bir bulguya vb. ulaşmada, doyum sağlayabilmek, bilgilendirmek amacıyla yapılır.</a:t>
            </a:r>
          </a:p>
          <a:p>
            <a:pPr algn="just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72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5643" y="1665171"/>
            <a:ext cx="10820400" cy="4819850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 startAt="5"/>
            </a:pPr>
            <a:r>
              <a:rPr lang="tr-TR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Bireyin bulunduğu yerden başlamak 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Bireyin yaşantısı ve bulunduğu süreçler dikkate alınarak gerçekleştirilir.</a:t>
            </a:r>
          </a:p>
          <a:p>
            <a:pPr marL="514350" indent="-514350" algn="just">
              <a:buFont typeface="+mj-lt"/>
              <a:buAutoNum type="arabicPeriod" startAt="5"/>
            </a:pP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 startAt="5"/>
            </a:pPr>
            <a:r>
              <a:rPr lang="tr-TR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Gözlem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tr-TR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olayın, bir gerçeğin ya da bir nesnenin niteliklerini öğrenmek, bilmek amacıyla, onu, özenli, planlı ve dikkatli bir biçimde ele alıp, incelemek mümkündür.</a:t>
            </a:r>
          </a:p>
          <a:p>
            <a:pPr marL="514350" indent="-514350" algn="just">
              <a:buFont typeface="+mj-lt"/>
              <a:buAutoNum type="arabicPeriod" startAt="5"/>
            </a:pPr>
            <a:endParaRPr lang="tr-TR" sz="2800" b="1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 startAt="5"/>
            </a:pPr>
            <a:r>
              <a:rPr lang="tr-TR" sz="2800" b="1" u="sng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Yorumlama</a:t>
            </a:r>
            <a:r>
              <a:rPr lang="tr-TR" sz="28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tr-TR" sz="2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Görüşme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sırasında açıkça anlaşılmayan söz, düşünce ve görüşlere açıklık kazandırmak için kimi durumlarda kişisel kanılara da yer verilerek açıklama yapılabilir.</a:t>
            </a:r>
          </a:p>
          <a:p>
            <a:pPr marL="514350" indent="-514350" algn="just">
              <a:buFont typeface="+mj-lt"/>
              <a:buAutoNum type="arabicPeriod" startAt="5"/>
            </a:pP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662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0" y="1528354"/>
            <a:ext cx="10820400" cy="402412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b="1" dirty="0">
                <a:latin typeface="Arial" pitchFamily="34" charset="0"/>
                <a:cs typeface="Arial" pitchFamily="34" charset="0"/>
              </a:rPr>
              <a:t>Uygulama İlke ve Teknikleri:</a:t>
            </a:r>
            <a:endParaRPr lang="tr-TR" sz="28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1. Görüşme sakin bir yerde yapılmalıdır.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2. Görüşme kişi ile yalnız olarak yapılmalıdır.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3. Danışanla iyi ilişkiler kurulmalı.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4. Serbest konuşması sağlanmalı.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5. Kişisel yaşantılara ağırlık verilmeli.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6. Bireyin duygusal yönü vurgulanmalı.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7. Eleştiri ve değerlendirmeden kaçınmalı.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.</a:t>
            </a:r>
            <a:br>
              <a:rPr lang="tr-TR" sz="2800" dirty="0">
                <a:latin typeface="Arial" pitchFamily="34" charset="0"/>
                <a:cs typeface="Arial" pitchFamily="34" charset="0"/>
              </a:rPr>
            </a:b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035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90303" y="1828800"/>
            <a:ext cx="10820400" cy="4024125"/>
          </a:xfrm>
        </p:spPr>
        <p:txBody>
          <a:bodyPr/>
          <a:lstStyle/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8. Dil açık ve sade olmalı.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9. Yüksüz, açık uçlu sorular sorulmalı.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10.Geçiş soruları titizlikle seçilmeli.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11.Sözel olmayan ipuçları da izlenmeli.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12.Genel ifadeler özgül hale getirilmeli.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13.Söylenmeyenlerle de ilgilenilmelidir.</a:t>
            </a:r>
          </a:p>
          <a:p>
            <a:pPr marL="0" indent="0" algn="just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14.Profesyonel kavram ve düşünceler de esnek olmalıdır.</a:t>
            </a:r>
            <a:br>
              <a:rPr lang="tr-TR" sz="2800" dirty="0">
                <a:latin typeface="Arial" pitchFamily="34" charset="0"/>
                <a:cs typeface="Arial" pitchFamily="34" charset="0"/>
              </a:rPr>
            </a:br>
            <a:endParaRPr lang="tr-TR" sz="2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1743129"/>
      </p:ext>
    </p:extLst>
  </p:cSld>
  <p:clrMapOvr>
    <a:masterClrMapping/>
  </p:clrMapOvr>
</p:sld>
</file>

<file path=ppt/theme/theme1.xml><?xml version="1.0" encoding="utf-8"?>
<a:theme xmlns:a="http://schemas.openxmlformats.org/drawingml/2006/main" name="Uçak İzi">
  <a:themeElements>
    <a:clrScheme name="Uçak İzi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Uçak İzi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çak İzi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TM04033937[[fn=Uçak İzi]]</Template>
  <TotalTime>1880</TotalTime>
  <Words>542</Words>
  <Application>Microsoft Office PowerPoint</Application>
  <PresentationFormat>Özel</PresentationFormat>
  <Paragraphs>54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Uçak İzi</vt:lpstr>
      <vt:lpstr> Görüşme araç ve İlkelerİ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Nurgül Şahin</dc:creator>
  <cp:lastModifiedBy>Ilhan SAVASAN</cp:lastModifiedBy>
  <cp:revision>107</cp:revision>
  <dcterms:created xsi:type="dcterms:W3CDTF">2017-12-23T19:05:59Z</dcterms:created>
  <dcterms:modified xsi:type="dcterms:W3CDTF">2024-12-25T10:20:01Z</dcterms:modified>
</cp:coreProperties>
</file>