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367" r:id="rId3"/>
    <p:sldId id="395" r:id="rId4"/>
    <p:sldId id="396" r:id="rId5"/>
    <p:sldId id="397" r:id="rId6"/>
    <p:sldId id="398" r:id="rId7"/>
    <p:sldId id="399" r:id="rId8"/>
    <p:sldId id="400" r:id="rId9"/>
    <p:sldId id="423" r:id="rId10"/>
    <p:sldId id="424" r:id="rId11"/>
    <p:sldId id="401" r:id="rId12"/>
    <p:sldId id="402" r:id="rId13"/>
    <p:sldId id="403" r:id="rId14"/>
    <p:sldId id="404" r:id="rId15"/>
    <p:sldId id="405" r:id="rId16"/>
    <p:sldId id="406" r:id="rId17"/>
    <p:sldId id="407" r:id="rId18"/>
    <p:sldId id="408" r:id="rId19"/>
    <p:sldId id="409" r:id="rId20"/>
    <p:sldId id="410" r:id="rId21"/>
    <p:sldId id="412" r:id="rId22"/>
    <p:sldId id="411" r:id="rId23"/>
    <p:sldId id="413" r:id="rId24"/>
    <p:sldId id="414" r:id="rId25"/>
    <p:sldId id="415" r:id="rId26"/>
    <p:sldId id="416" r:id="rId27"/>
    <p:sldId id="417" r:id="rId28"/>
    <p:sldId id="418" r:id="rId29"/>
    <p:sldId id="419" r:id="rId30"/>
    <p:sldId id="420" r:id="rId31"/>
    <p:sldId id="421" r:id="rId32"/>
    <p:sldId id="422" r:id="rId3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843"/>
    <p:restoredTop sz="94529"/>
  </p:normalViewPr>
  <p:slideViewPr>
    <p:cSldViewPr snapToGrid="0" snapToObjects="1">
      <p:cViewPr varScale="1">
        <p:scale>
          <a:sx n="118" d="100"/>
          <a:sy n="118" d="100"/>
        </p:scale>
        <p:origin x="376" y="2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12/10/25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12/10/25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12/10/25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12/10/25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12/10/25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12/10/25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12/10/25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12/10/25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12/10/25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12/10/25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12/10/25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12/10/25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Medeni Usul Hukuku</a:t>
            </a:r>
          </a:p>
        </p:txBody>
      </p:sp>
      <p:sp>
        <p:nvSpPr>
          <p:cNvPr id="3" name="Metin kutusu 2">
            <a:extLst>
              <a:ext uri="{FF2B5EF4-FFF2-40B4-BE49-F238E27FC236}">
                <a16:creationId xmlns:a16="http://schemas.microsoft.com/office/drawing/2014/main" id="{48B806DF-F9E1-05CB-CEFD-ADF9ECF60E75}"/>
              </a:ext>
            </a:extLst>
          </p:cNvPr>
          <p:cNvSpPr txBox="1"/>
          <p:nvPr/>
        </p:nvSpPr>
        <p:spPr>
          <a:xfrm>
            <a:off x="8066762" y="-200416"/>
            <a:ext cx="184731" cy="369332"/>
          </a:xfrm>
          <a:prstGeom prst="rect">
            <a:avLst/>
          </a:prstGeom>
          <a:noFill/>
        </p:spPr>
        <p:txBody>
          <a:bodyPr wrap="none" rtlCol="0">
            <a:spAutoFit/>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7709B7-D75D-6F78-A49E-6A83462B12D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E2D447BE-68CC-53D3-FA00-078B3422EADE}"/>
              </a:ext>
            </a:extLst>
          </p:cNvPr>
          <p:cNvSpPr>
            <a:spLocks noGrp="1"/>
          </p:cNvSpPr>
          <p:nvPr>
            <p:ph type="title"/>
          </p:nvPr>
        </p:nvSpPr>
        <p:spPr>
          <a:xfrm>
            <a:off x="457200" y="286995"/>
            <a:ext cx="8229600" cy="1143000"/>
          </a:xfrm>
        </p:spPr>
        <p:txBody>
          <a:bodyPr>
            <a:normAutofit fontScale="90000"/>
          </a:bodyPr>
          <a:lstStyle/>
          <a:p>
            <a:r>
              <a:rPr lang="tr-TR" sz="3100" b="1" i="1" dirty="0">
                <a:latin typeface="Times New Roman" panose="02020603050405020304" pitchFamily="18" charset="0"/>
                <a:cs typeface="Times New Roman" panose="02020603050405020304" pitchFamily="18" charset="0"/>
              </a:rPr>
              <a:t>Dava Arkadaşlığı</a:t>
            </a:r>
            <a:br>
              <a:rPr lang="tr-TR" i="1" dirty="0"/>
            </a:br>
            <a:endParaRPr lang="tr-TR" i="1" dirty="0"/>
          </a:p>
        </p:txBody>
      </p:sp>
      <p:sp>
        <p:nvSpPr>
          <p:cNvPr id="5" name="İçerik Yer Tutucusu 4">
            <a:extLst>
              <a:ext uri="{FF2B5EF4-FFF2-40B4-BE49-F238E27FC236}">
                <a16:creationId xmlns:a16="http://schemas.microsoft.com/office/drawing/2014/main" id="{2F864FE1-8F67-17F3-1D20-6D027C06756A}"/>
              </a:ext>
            </a:extLst>
          </p:cNvPr>
          <p:cNvSpPr>
            <a:spLocks noGrp="1"/>
          </p:cNvSpPr>
          <p:nvPr>
            <p:ph idx="1"/>
          </p:nvPr>
        </p:nvSpPr>
        <p:spPr/>
        <p:txBody>
          <a:bodyPr>
            <a:normAutofit/>
          </a:bodyPr>
          <a:lstStyle/>
          <a:p>
            <a:pPr marL="0" indent="0">
              <a:buNone/>
            </a:pPr>
            <a:endParaRPr lang="tr-TR" sz="1800" i="1" dirty="0"/>
          </a:p>
          <a:p>
            <a:pPr marL="0" indent="0" algn="just">
              <a:buNone/>
            </a:pPr>
            <a:r>
              <a:rPr lang="tr-TR" sz="1800" dirty="0"/>
              <a:t>	</a:t>
            </a:r>
            <a:r>
              <a:rPr lang="tr-TR" sz="2000" b="1" dirty="0">
                <a:latin typeface="Times New Roman" panose="02020603050405020304" pitchFamily="18" charset="0"/>
                <a:cs typeface="Times New Roman" panose="02020603050405020304" pitchFamily="18" charset="0"/>
              </a:rPr>
              <a:t>Hüküm ve sonuçları</a:t>
            </a:r>
          </a:p>
          <a:p>
            <a:pPr marL="0" indent="0" algn="just">
              <a:buNone/>
            </a:pPr>
            <a:endParaRPr lang="tr-TR" sz="22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Tek bir hüküm verilir, kanun yoluna birlikte başvurmaları gerekir. (</a:t>
            </a:r>
            <a:r>
              <a:rPr lang="tr-TR" sz="1800" dirty="0" err="1">
                <a:latin typeface="Times New Roman" panose="02020603050405020304" pitchFamily="18" charset="0"/>
                <a:cs typeface="Times New Roman" panose="02020603050405020304" pitchFamily="18" charset="0"/>
              </a:rPr>
              <a:t>yargıtay’ın</a:t>
            </a:r>
            <a:r>
              <a:rPr lang="tr-TR" sz="1800" dirty="0">
                <a:latin typeface="Times New Roman" panose="02020603050405020304" pitchFamily="18" charset="0"/>
                <a:cs typeface="Times New Roman" panose="02020603050405020304" pitchFamily="18" charset="0"/>
              </a:rPr>
              <a:t> aksi yönde kararı: Yargıtay 7. HD., 23.02.2022, E. 2021/2239, K. 2022/1334: «</a:t>
            </a:r>
            <a:r>
              <a:rPr lang="tr-TR" sz="1900" i="1" dirty="0">
                <a:latin typeface="Times New Roman" panose="02020603050405020304" pitchFamily="18" charset="0"/>
                <a:cs typeface="Times New Roman" panose="02020603050405020304" pitchFamily="18" charset="0"/>
              </a:rPr>
              <a:t>Davalı mirasçılar arasında zorunlu dava arkadaşlığı bulunmakta olup, her bir dava arkadaşının hükmü istinaf etmekte kişisel menfaati bulunmaktadır. Bu nedenle hükme karşı istinaf ya da temyiz kanun yoluna başvuran tüm mirasçıların birlikte hareket etme zorunluluğu yoktur. Tüm mirasçıların birlikte istinaf kanun yoluna başvurmasının zorunlu olduğunu kabul etmek, hükmü istinaf eden mirasçının aleyhine verilen kararın sonucuna katlanması sonucunu doğuracaktır. Hal böyle olunca istinaf kanun yoluna başvuran mirasçının adil yargılanma hakkı ve hak arama özgürlüğü ihlal edilmiş olacaktır.»</a:t>
            </a:r>
          </a:p>
          <a:p>
            <a:pPr marL="0" indent="0">
              <a:buNone/>
            </a:pPr>
            <a:endParaRPr lang="tr-TR" dirty="0"/>
          </a:p>
          <a:p>
            <a:pPr marL="0" indent="0" algn="just">
              <a:buNone/>
            </a:pPr>
            <a:endParaRPr lang="tr-TR" sz="1900" dirty="0"/>
          </a:p>
          <a:p>
            <a:pPr marL="0" indent="0" algn="just">
              <a:buNone/>
            </a:pPr>
            <a:endParaRPr lang="tr-TR" sz="1800" dirty="0"/>
          </a:p>
          <a:p>
            <a:pPr marL="0" indent="0">
              <a:buNone/>
            </a:pPr>
            <a:endParaRPr lang="tr-TR" dirty="0"/>
          </a:p>
          <a:p>
            <a:pPr marL="0" indent="0" algn="just">
              <a:buNone/>
            </a:pPr>
            <a:endParaRPr lang="tr-TR" i="1" dirty="0"/>
          </a:p>
          <a:p>
            <a:pPr marL="0" indent="0">
              <a:buNone/>
            </a:pPr>
            <a:endParaRPr lang="tr-TR" sz="1800" i="1" dirty="0">
              <a:latin typeface="Times New Roman" panose="02020603050405020304" pitchFamily="18" charset="0"/>
              <a:cs typeface="Times New Roman" panose="02020603050405020304" pitchFamily="18" charset="0"/>
            </a:endParaRPr>
          </a:p>
          <a:p>
            <a:pPr marL="0" indent="0">
              <a:buNone/>
            </a:pPr>
            <a:endParaRPr lang="tr-TR" sz="1800" i="1"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97981E37-A5BF-D1C3-75DD-3DECCB62FA09}"/>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9728487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AF13C7-7BD2-C6EB-B8D1-D9C6DF05CC9B}"/>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A6D8003F-6EEC-17E4-E93B-32AD436F9199}"/>
              </a:ext>
            </a:extLst>
          </p:cNvPr>
          <p:cNvSpPr>
            <a:spLocks noGrp="1"/>
          </p:cNvSpPr>
          <p:nvPr>
            <p:ph type="title"/>
          </p:nvPr>
        </p:nvSpPr>
        <p:spPr>
          <a:xfrm>
            <a:off x="457200" y="286995"/>
            <a:ext cx="8229600" cy="1143000"/>
          </a:xfrm>
        </p:spPr>
        <p:txBody>
          <a:bodyPr>
            <a:normAutofit fontScale="90000"/>
          </a:bodyPr>
          <a:lstStyle/>
          <a:p>
            <a:r>
              <a:rPr lang="tr-TR" sz="3100" b="1" i="1" dirty="0">
                <a:latin typeface="Times New Roman" panose="02020603050405020304" pitchFamily="18" charset="0"/>
                <a:cs typeface="Times New Roman" panose="02020603050405020304" pitchFamily="18" charset="0"/>
              </a:rPr>
              <a:t>Dava Arkadaşlığı</a:t>
            </a:r>
            <a:br>
              <a:rPr lang="tr-TR" i="1" dirty="0"/>
            </a:br>
            <a:endParaRPr lang="tr-TR" i="1" dirty="0"/>
          </a:p>
        </p:txBody>
      </p:sp>
      <p:sp>
        <p:nvSpPr>
          <p:cNvPr id="5" name="İçerik Yer Tutucusu 4">
            <a:extLst>
              <a:ext uri="{FF2B5EF4-FFF2-40B4-BE49-F238E27FC236}">
                <a16:creationId xmlns:a16="http://schemas.microsoft.com/office/drawing/2014/main" id="{7413DD20-3FC8-D617-B3C0-724606BD2FAC}"/>
              </a:ext>
            </a:extLst>
          </p:cNvPr>
          <p:cNvSpPr>
            <a:spLocks noGrp="1"/>
          </p:cNvSpPr>
          <p:nvPr>
            <p:ph idx="1"/>
          </p:nvPr>
        </p:nvSpPr>
        <p:spPr/>
        <p:txBody>
          <a:bodyPr>
            <a:normAutofit fontScale="92500" lnSpcReduction="20000"/>
          </a:bodyPr>
          <a:lstStyle/>
          <a:p>
            <a:pPr marL="0" indent="0" algn="just">
              <a:buNone/>
            </a:pPr>
            <a:endParaRPr lang="tr-TR" sz="1800" i="1" dirty="0">
              <a:latin typeface="Times New Roman" panose="02020603050405020304" pitchFamily="18" charset="0"/>
              <a:cs typeface="Times New Roman" panose="02020603050405020304" pitchFamily="18" charset="0"/>
            </a:endParaRPr>
          </a:p>
          <a:p>
            <a:pPr marL="0" indent="0">
              <a:buNone/>
            </a:pPr>
            <a:endParaRPr lang="tr-TR" sz="1800" i="1" dirty="0"/>
          </a:p>
          <a:p>
            <a:pPr marL="0" indent="0" algn="just">
              <a:buNone/>
            </a:pPr>
            <a:r>
              <a:rPr lang="tr-TR" sz="1800" dirty="0"/>
              <a:t>	</a:t>
            </a:r>
            <a:r>
              <a:rPr lang="tr-TR" sz="1800" b="1" dirty="0">
                <a:latin typeface="Times New Roman" panose="02020603050405020304" pitchFamily="18" charset="0"/>
                <a:cs typeface="Times New Roman" panose="02020603050405020304" pitchFamily="18" charset="0"/>
              </a:rPr>
              <a:t>Şekli anlamda mecburi dava arkadaşlığı</a:t>
            </a:r>
            <a:endParaRPr lang="tr-TR" sz="1900" dirty="0"/>
          </a:p>
          <a:p>
            <a:pPr marL="0" indent="0" algn="just">
              <a:buNone/>
            </a:pPr>
            <a:r>
              <a:rPr lang="tr-TR" dirty="0"/>
              <a:t>	</a:t>
            </a:r>
            <a:r>
              <a:rPr lang="tr-TR" sz="1800" dirty="0">
                <a:latin typeface="Times New Roman" panose="02020603050405020304" pitchFamily="18" charset="0"/>
                <a:cs typeface="Times New Roman" panose="02020603050405020304" pitchFamily="18" charset="0"/>
              </a:rPr>
              <a:t>Bazı hallerde, dava konusu uyuşmazlığın daha iyi bir şekilde çözümlenmesi ve gerçeğin daha iyi ortaya çıkmasını sağlamak için birden fazla kişiye karşı dava açılması zorunluluğu vardır.</a:t>
            </a:r>
            <a:endParaRPr lang="tr-TR" sz="1800" i="1" dirty="0">
              <a:latin typeface="Times New Roman" panose="02020603050405020304" pitchFamily="18" charset="0"/>
              <a:cs typeface="Times New Roman" panose="02020603050405020304" pitchFamily="18" charset="0"/>
            </a:endParaRPr>
          </a:p>
          <a:p>
            <a:pPr marL="0" indent="0">
              <a:buNone/>
            </a:pPr>
            <a:r>
              <a:rPr lang="tr-TR" sz="1800" i="1" dirty="0">
                <a:latin typeface="Times New Roman" panose="02020603050405020304" pitchFamily="18" charset="0"/>
                <a:cs typeface="Times New Roman" panose="02020603050405020304" pitchFamily="18" charset="0"/>
              </a:rPr>
              <a:t>	Dava arkadaşlarının tamamı için tek bir hüküm verilmesi şartı burada yoktur.</a:t>
            </a:r>
          </a:p>
          <a:p>
            <a:pPr marL="0" indent="0">
              <a:buNone/>
            </a:pPr>
            <a:r>
              <a:rPr lang="tr-TR" sz="1800" i="1" dirty="0">
                <a:latin typeface="Times New Roman" panose="02020603050405020304" pitchFamily="18" charset="0"/>
                <a:cs typeface="Times New Roman" panose="02020603050405020304" pitchFamily="18" charset="0"/>
              </a:rPr>
              <a:t>	Tahkikat aşaması ortak yürütülür.</a:t>
            </a:r>
          </a:p>
          <a:p>
            <a:pPr marL="0" indent="0" algn="just">
              <a:buNone/>
            </a:pPr>
            <a:r>
              <a:rPr lang="tr-TR" sz="1800" dirty="0">
                <a:latin typeface="Times New Roman" panose="02020603050405020304" pitchFamily="18" charset="0"/>
                <a:cs typeface="Times New Roman" panose="02020603050405020304" pitchFamily="18" charset="0"/>
              </a:rPr>
              <a:t>	</a:t>
            </a:r>
            <a:r>
              <a:rPr lang="tr-TR" sz="1800" i="1" dirty="0">
                <a:latin typeface="Times New Roman" panose="02020603050405020304" pitchFamily="18" charset="0"/>
                <a:cs typeface="Times New Roman" panose="02020603050405020304" pitchFamily="18" charset="0"/>
              </a:rPr>
              <a:t>Davanın birlikte açılmasında zorunluluk vardır.</a:t>
            </a:r>
          </a:p>
          <a:p>
            <a:pPr marL="0" indent="0" algn="just">
              <a:buNone/>
            </a:pPr>
            <a:r>
              <a:rPr lang="tr-TR" sz="1800" i="1" dirty="0">
                <a:latin typeface="Times New Roman" panose="02020603050405020304" pitchFamily="18" charset="0"/>
                <a:cs typeface="Times New Roman" panose="02020603050405020304" pitchFamily="18" charset="0"/>
              </a:rPr>
              <a:t>	Usul işlemlerini taraflar birbirinden ayrı yapar.</a:t>
            </a:r>
          </a:p>
          <a:p>
            <a:pPr marL="0" indent="0">
              <a:buNone/>
            </a:pPr>
            <a:endParaRPr lang="tr-TR" sz="1800" i="1" dirty="0">
              <a:latin typeface="Times New Roman" panose="02020603050405020304" pitchFamily="18" charset="0"/>
              <a:cs typeface="Times New Roman" panose="02020603050405020304" pitchFamily="18" charset="0"/>
            </a:endParaRPr>
          </a:p>
          <a:p>
            <a:pPr marL="0" indent="0">
              <a:buNone/>
            </a:pPr>
            <a:r>
              <a:rPr lang="tr-TR" sz="1800" i="1" dirty="0">
                <a:latin typeface="Times New Roman" panose="02020603050405020304" pitchFamily="18" charset="0"/>
                <a:cs typeface="Times New Roman" panose="02020603050405020304" pitchFamily="18" charset="0"/>
              </a:rPr>
              <a:t>Örnekler,</a:t>
            </a:r>
          </a:p>
          <a:p>
            <a:pPr marL="0" indent="0">
              <a:buNone/>
            </a:pPr>
            <a:r>
              <a:rPr lang="tr-TR" sz="1800" i="1" dirty="0">
                <a:latin typeface="Times New Roman" panose="02020603050405020304" pitchFamily="18" charset="0"/>
                <a:cs typeface="Times New Roman" panose="02020603050405020304" pitchFamily="18" charset="0"/>
              </a:rPr>
              <a:t>	Nesebin reddi davasının, anne ve çocuğa karşı</a:t>
            </a:r>
          </a:p>
          <a:p>
            <a:pPr marL="0" indent="0">
              <a:buNone/>
            </a:pPr>
            <a:r>
              <a:rPr lang="tr-TR" sz="1800" i="1" dirty="0">
                <a:latin typeface="Times New Roman" panose="02020603050405020304" pitchFamily="18" charset="0"/>
                <a:cs typeface="Times New Roman" panose="02020603050405020304" pitchFamily="18" charset="0"/>
              </a:rPr>
              <a:t>	Asli müdahilin diğer davanın taraflarına karşı açmış olduğu davada, davalı tarafta şekli anlamda mecburi dava arkadaşlığı vardır.</a:t>
            </a:r>
          </a:p>
          <a:p>
            <a:pPr marL="0" indent="0">
              <a:buNone/>
            </a:pPr>
            <a:r>
              <a:rPr lang="tr-TR" sz="1800" i="1" dirty="0">
                <a:latin typeface="Times New Roman" panose="02020603050405020304" pitchFamily="18" charset="0"/>
                <a:cs typeface="Times New Roman" panose="02020603050405020304" pitchFamily="18" charset="0"/>
              </a:rPr>
              <a:t>	İşe iade davasının alt işveren ve asıl işverene karşı açılması</a:t>
            </a:r>
          </a:p>
          <a:p>
            <a:pPr marL="0" indent="0">
              <a:buNone/>
            </a:pPr>
            <a:endParaRPr lang="tr-TR" dirty="0"/>
          </a:p>
          <a:p>
            <a:pPr marL="0" indent="0" algn="just">
              <a:buNone/>
            </a:pPr>
            <a:endParaRPr lang="tr-TR" i="1" dirty="0"/>
          </a:p>
          <a:p>
            <a:pPr marL="0" indent="0">
              <a:buNone/>
            </a:pPr>
            <a:endParaRPr lang="tr-TR" sz="1800" i="1" dirty="0">
              <a:latin typeface="Times New Roman" panose="02020603050405020304" pitchFamily="18" charset="0"/>
              <a:cs typeface="Times New Roman" panose="02020603050405020304" pitchFamily="18" charset="0"/>
            </a:endParaRPr>
          </a:p>
          <a:p>
            <a:pPr marL="0" indent="0">
              <a:buNone/>
            </a:pPr>
            <a:endParaRPr lang="tr-TR" sz="1800" i="1"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B0DC986D-932F-10B9-B80C-C8A58731DBFE}"/>
              </a:ext>
            </a:extLst>
          </p:cNvPr>
          <p:cNvSpPr txBox="1"/>
          <p:nvPr/>
        </p:nvSpPr>
        <p:spPr>
          <a:xfrm>
            <a:off x="1739949" y="5460216"/>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22155484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BA95BE-F1F2-E35D-8ECC-05D6F58D710B}"/>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91B1E930-E9D4-AD05-E189-ECE98D78D2E8}"/>
              </a:ext>
            </a:extLst>
          </p:cNvPr>
          <p:cNvSpPr>
            <a:spLocks noGrp="1"/>
          </p:cNvSpPr>
          <p:nvPr>
            <p:ph type="title"/>
          </p:nvPr>
        </p:nvSpPr>
        <p:spPr>
          <a:xfrm>
            <a:off x="457200" y="286995"/>
            <a:ext cx="8229600" cy="1143000"/>
          </a:xfrm>
        </p:spPr>
        <p:txBody>
          <a:bodyPr>
            <a:normAutofit fontScale="90000"/>
          </a:bodyPr>
          <a:lstStyle/>
          <a:p>
            <a:r>
              <a:rPr lang="tr-TR" sz="3100" b="1" i="1" dirty="0">
                <a:latin typeface="Times New Roman" panose="02020603050405020304" pitchFamily="18" charset="0"/>
                <a:cs typeface="Times New Roman" panose="02020603050405020304" pitchFamily="18" charset="0"/>
              </a:rPr>
              <a:t>Dava Arkadaşlığı</a:t>
            </a:r>
            <a:br>
              <a:rPr lang="tr-TR" i="1" dirty="0"/>
            </a:br>
            <a:endParaRPr lang="tr-TR" i="1" dirty="0"/>
          </a:p>
        </p:txBody>
      </p:sp>
      <p:sp>
        <p:nvSpPr>
          <p:cNvPr id="5" name="İçerik Yer Tutucusu 4">
            <a:extLst>
              <a:ext uri="{FF2B5EF4-FFF2-40B4-BE49-F238E27FC236}">
                <a16:creationId xmlns:a16="http://schemas.microsoft.com/office/drawing/2014/main" id="{79604626-66B4-ECA9-E8DA-B0E825FA5202}"/>
              </a:ext>
            </a:extLst>
          </p:cNvPr>
          <p:cNvSpPr>
            <a:spLocks noGrp="1"/>
          </p:cNvSpPr>
          <p:nvPr>
            <p:ph idx="1"/>
          </p:nvPr>
        </p:nvSpPr>
        <p:spPr/>
        <p:txBody>
          <a:bodyPr>
            <a:normAutofit/>
          </a:bodyPr>
          <a:lstStyle/>
          <a:p>
            <a:pPr marL="0" indent="0" algn="just">
              <a:buNone/>
            </a:pPr>
            <a:endParaRPr lang="tr-TR" sz="1800" i="1" dirty="0">
              <a:latin typeface="Times New Roman" panose="02020603050405020304" pitchFamily="18" charset="0"/>
              <a:cs typeface="Times New Roman" panose="02020603050405020304" pitchFamily="18" charset="0"/>
            </a:endParaRPr>
          </a:p>
          <a:p>
            <a:pPr marL="0" indent="0">
              <a:buNone/>
            </a:pPr>
            <a:endParaRPr lang="tr-TR" sz="1800" i="1" dirty="0"/>
          </a:p>
          <a:p>
            <a:pPr marL="0" indent="0" algn="just">
              <a:buNone/>
            </a:pPr>
            <a:r>
              <a:rPr lang="tr-TR" sz="1800" dirty="0"/>
              <a:t>	</a:t>
            </a:r>
            <a:r>
              <a:rPr lang="tr-TR" sz="1800" b="1" dirty="0">
                <a:latin typeface="Times New Roman" panose="02020603050405020304" pitchFamily="18" charset="0"/>
                <a:cs typeface="Times New Roman" panose="02020603050405020304" pitchFamily="18" charset="0"/>
              </a:rPr>
              <a:t>İhtiyari dava arkadaşlığı</a:t>
            </a:r>
          </a:p>
          <a:p>
            <a:pPr marL="0" indent="0" algn="just">
              <a:buNone/>
            </a:pPr>
            <a:r>
              <a:rPr lang="tr-TR" sz="1800" b="1" dirty="0">
                <a:latin typeface="Times New Roman" panose="02020603050405020304" pitchFamily="18" charset="0"/>
                <a:cs typeface="Times New Roman" panose="02020603050405020304" pitchFamily="18" charset="0"/>
              </a:rPr>
              <a:t>HMK m. 57 Birden çok kişi, aşağıdaki hallerde birlikte dava açabilecekleri gibi aleyhlerine de birlikte dava açılabilir:</a:t>
            </a:r>
            <a:endParaRPr lang="tr-TR" sz="1900" b="1" dirty="0">
              <a:latin typeface="Times New Roman" panose="02020603050405020304" pitchFamily="18" charset="0"/>
              <a:cs typeface="Times New Roman" panose="02020603050405020304" pitchFamily="18" charset="0"/>
            </a:endParaRPr>
          </a:p>
          <a:p>
            <a:pPr algn="just"/>
            <a:r>
              <a:rPr lang="tr-TR" sz="1900" i="1" dirty="0">
                <a:latin typeface="Times New Roman" panose="02020603050405020304" pitchFamily="18" charset="0"/>
                <a:cs typeface="Times New Roman" panose="02020603050405020304" pitchFamily="18" charset="0"/>
              </a:rPr>
              <a:t>Davacılar veya davalılar arasında dava konusu olan hak veya borcun, elbirliği ile mülkiyet dışındaki bir sebeple ortak olması.</a:t>
            </a:r>
          </a:p>
          <a:p>
            <a:pPr algn="just"/>
            <a:r>
              <a:rPr lang="tr-TR" sz="1900" i="1" dirty="0">
                <a:latin typeface="Times New Roman" panose="02020603050405020304" pitchFamily="18" charset="0"/>
                <a:cs typeface="Times New Roman" panose="02020603050405020304" pitchFamily="18" charset="0"/>
              </a:rPr>
              <a:t>Ortak bir işlemle hepsinin yararına bir hak doğmuş olması veya kendilerinin bu şekilde yükümlülük altına girmeleri.</a:t>
            </a:r>
          </a:p>
          <a:p>
            <a:pPr algn="just"/>
            <a:r>
              <a:rPr lang="tr-TR" sz="1900" i="1" dirty="0">
                <a:latin typeface="Times New Roman" panose="02020603050405020304" pitchFamily="18" charset="0"/>
                <a:cs typeface="Times New Roman" panose="02020603050405020304" pitchFamily="18" charset="0"/>
              </a:rPr>
              <a:t>Davaların temelini oluşturan vakıaların ve hukukî sebeplerin aynı veya birbirine benzer olması.</a:t>
            </a:r>
            <a:endParaRPr lang="tr-TR" sz="1900" dirty="0">
              <a:latin typeface="Times New Roman" panose="02020603050405020304" pitchFamily="18" charset="0"/>
              <a:cs typeface="Times New Roman" panose="02020603050405020304" pitchFamily="18" charset="0"/>
            </a:endParaRPr>
          </a:p>
          <a:p>
            <a:endParaRPr lang="tr-TR" dirty="0"/>
          </a:p>
          <a:p>
            <a:endParaRPr lang="tr-TR" i="1" dirty="0"/>
          </a:p>
          <a:p>
            <a:endParaRPr lang="tr-TR" dirty="0"/>
          </a:p>
          <a:p>
            <a:pPr marL="0" indent="0" algn="just">
              <a:buNone/>
            </a:pPr>
            <a:endParaRPr lang="tr-TR" dirty="0"/>
          </a:p>
          <a:p>
            <a:pPr marL="0" indent="0" algn="just">
              <a:buNone/>
            </a:pPr>
            <a:endParaRPr lang="tr-TR" i="1" dirty="0"/>
          </a:p>
          <a:p>
            <a:pPr marL="0" indent="0">
              <a:buNone/>
            </a:pPr>
            <a:endParaRPr lang="tr-TR" sz="1800" i="1" dirty="0">
              <a:latin typeface="Times New Roman" panose="02020603050405020304" pitchFamily="18" charset="0"/>
              <a:cs typeface="Times New Roman" panose="02020603050405020304" pitchFamily="18" charset="0"/>
            </a:endParaRPr>
          </a:p>
          <a:p>
            <a:pPr marL="0" indent="0">
              <a:buNone/>
            </a:pPr>
            <a:endParaRPr lang="tr-TR" sz="1800" i="1"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2140BDAC-7D07-4C30-A014-69788107B9DE}"/>
              </a:ext>
            </a:extLst>
          </p:cNvPr>
          <p:cNvSpPr txBox="1"/>
          <p:nvPr/>
        </p:nvSpPr>
        <p:spPr>
          <a:xfrm>
            <a:off x="1739949" y="5460216"/>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2597382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54B135-209C-9B1C-C298-01D9BF66AF90}"/>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7D1453B-D2B5-015E-3D3A-E3E45A202198}"/>
              </a:ext>
            </a:extLst>
          </p:cNvPr>
          <p:cNvSpPr>
            <a:spLocks noGrp="1"/>
          </p:cNvSpPr>
          <p:nvPr>
            <p:ph type="title"/>
          </p:nvPr>
        </p:nvSpPr>
        <p:spPr>
          <a:xfrm>
            <a:off x="457200" y="286995"/>
            <a:ext cx="8229600" cy="1143000"/>
          </a:xfrm>
        </p:spPr>
        <p:txBody>
          <a:bodyPr>
            <a:normAutofit fontScale="90000"/>
          </a:bodyPr>
          <a:lstStyle/>
          <a:p>
            <a:r>
              <a:rPr lang="tr-TR" sz="3100" b="1" i="1" dirty="0">
                <a:latin typeface="Times New Roman" panose="02020603050405020304" pitchFamily="18" charset="0"/>
                <a:cs typeface="Times New Roman" panose="02020603050405020304" pitchFamily="18" charset="0"/>
              </a:rPr>
              <a:t>Dava Arkadaşlığı</a:t>
            </a:r>
            <a:br>
              <a:rPr lang="tr-TR" i="1" dirty="0"/>
            </a:br>
            <a:endParaRPr lang="tr-TR" i="1" dirty="0"/>
          </a:p>
        </p:txBody>
      </p:sp>
      <p:sp>
        <p:nvSpPr>
          <p:cNvPr id="5" name="İçerik Yer Tutucusu 4">
            <a:extLst>
              <a:ext uri="{FF2B5EF4-FFF2-40B4-BE49-F238E27FC236}">
                <a16:creationId xmlns:a16="http://schemas.microsoft.com/office/drawing/2014/main" id="{C815E14A-D14D-5678-ED80-D1FE3CF882D0}"/>
              </a:ext>
            </a:extLst>
          </p:cNvPr>
          <p:cNvSpPr>
            <a:spLocks noGrp="1"/>
          </p:cNvSpPr>
          <p:nvPr>
            <p:ph idx="1"/>
          </p:nvPr>
        </p:nvSpPr>
        <p:spPr/>
        <p:txBody>
          <a:bodyPr>
            <a:normAutofit/>
          </a:bodyPr>
          <a:lstStyle/>
          <a:p>
            <a:pPr marL="0" indent="0" algn="just">
              <a:buNone/>
            </a:pPr>
            <a:endParaRPr lang="tr-TR" sz="1800" i="1" dirty="0">
              <a:latin typeface="Times New Roman" panose="02020603050405020304" pitchFamily="18" charset="0"/>
              <a:cs typeface="Times New Roman" panose="02020603050405020304" pitchFamily="18" charset="0"/>
            </a:endParaRPr>
          </a:p>
          <a:p>
            <a:pPr marL="0" indent="0">
              <a:buNone/>
            </a:pPr>
            <a:endParaRPr lang="tr-TR" sz="1800" i="1" dirty="0"/>
          </a:p>
          <a:p>
            <a:pPr marL="0" indent="0" algn="just">
              <a:buNone/>
            </a:pPr>
            <a:r>
              <a:rPr lang="tr-TR" sz="1800" dirty="0"/>
              <a:t>	</a:t>
            </a:r>
            <a:r>
              <a:rPr lang="tr-TR" sz="1800" b="1" dirty="0">
                <a:latin typeface="Times New Roman" panose="02020603050405020304" pitchFamily="18" charset="0"/>
                <a:cs typeface="Times New Roman" panose="02020603050405020304" pitchFamily="18" charset="0"/>
              </a:rPr>
              <a:t>İhtiyari dava arkadaşlığı</a:t>
            </a:r>
          </a:p>
          <a:p>
            <a:pPr marL="0" indent="0" algn="just">
              <a:buNone/>
            </a:pPr>
            <a:endParaRPr lang="tr-TR" sz="1800" b="1"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Olay: İşçi (A), farklı zamanlarda sırasıyla (B), (C) ve (D) işverenlerinin yanında çalışmıştır. Her üç işverenin de sosyal güvenlik primlerini yatırılmasını isteyen (A); (B), (C) ve (D)’ye karşı hizmet tespit davası açmasında hukuki yarar var mıdır?</a:t>
            </a:r>
          </a:p>
          <a:p>
            <a:endParaRPr lang="tr-TR" i="1" dirty="0"/>
          </a:p>
          <a:p>
            <a:endParaRPr lang="tr-TR" dirty="0"/>
          </a:p>
          <a:p>
            <a:pPr marL="0" indent="0" algn="just">
              <a:buNone/>
            </a:pPr>
            <a:endParaRPr lang="tr-TR" dirty="0"/>
          </a:p>
          <a:p>
            <a:pPr marL="0" indent="0" algn="just">
              <a:buNone/>
            </a:pPr>
            <a:endParaRPr lang="tr-TR" i="1" dirty="0"/>
          </a:p>
          <a:p>
            <a:pPr marL="0" indent="0">
              <a:buNone/>
            </a:pPr>
            <a:endParaRPr lang="tr-TR" sz="1800" i="1" dirty="0">
              <a:latin typeface="Times New Roman" panose="02020603050405020304" pitchFamily="18" charset="0"/>
              <a:cs typeface="Times New Roman" panose="02020603050405020304" pitchFamily="18" charset="0"/>
            </a:endParaRPr>
          </a:p>
          <a:p>
            <a:pPr marL="0" indent="0">
              <a:buNone/>
            </a:pPr>
            <a:endParaRPr lang="tr-TR" sz="1800" i="1"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3E1AADD7-C573-C389-2CFD-DB91521BAD16}"/>
              </a:ext>
            </a:extLst>
          </p:cNvPr>
          <p:cNvSpPr txBox="1"/>
          <p:nvPr/>
        </p:nvSpPr>
        <p:spPr>
          <a:xfrm>
            <a:off x="1739949" y="5460216"/>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3456728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B9C218-F8E9-0F92-6B81-FA7A4F6604AF}"/>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51CD4031-7B17-F680-B047-E9F12AF2DF11}"/>
              </a:ext>
            </a:extLst>
          </p:cNvPr>
          <p:cNvSpPr>
            <a:spLocks noGrp="1"/>
          </p:cNvSpPr>
          <p:nvPr>
            <p:ph type="title"/>
          </p:nvPr>
        </p:nvSpPr>
        <p:spPr>
          <a:xfrm>
            <a:off x="457200" y="286995"/>
            <a:ext cx="8229600" cy="1143000"/>
          </a:xfrm>
        </p:spPr>
        <p:txBody>
          <a:bodyPr>
            <a:normAutofit fontScale="90000"/>
          </a:bodyPr>
          <a:lstStyle/>
          <a:p>
            <a:r>
              <a:rPr lang="tr-TR" sz="3100" b="1" i="1" dirty="0">
                <a:latin typeface="Times New Roman" panose="02020603050405020304" pitchFamily="18" charset="0"/>
                <a:cs typeface="Times New Roman" panose="02020603050405020304" pitchFamily="18" charset="0"/>
              </a:rPr>
              <a:t>Dava Arkadaşlığı</a:t>
            </a:r>
            <a:br>
              <a:rPr lang="tr-TR" i="1" dirty="0"/>
            </a:br>
            <a:endParaRPr lang="tr-TR" i="1" dirty="0"/>
          </a:p>
        </p:txBody>
      </p:sp>
      <p:sp>
        <p:nvSpPr>
          <p:cNvPr id="5" name="İçerik Yer Tutucusu 4">
            <a:extLst>
              <a:ext uri="{FF2B5EF4-FFF2-40B4-BE49-F238E27FC236}">
                <a16:creationId xmlns:a16="http://schemas.microsoft.com/office/drawing/2014/main" id="{3223473F-31B5-DE25-E00B-D486C7B3A9ED}"/>
              </a:ext>
            </a:extLst>
          </p:cNvPr>
          <p:cNvSpPr>
            <a:spLocks noGrp="1"/>
          </p:cNvSpPr>
          <p:nvPr>
            <p:ph idx="1"/>
          </p:nvPr>
        </p:nvSpPr>
        <p:spPr/>
        <p:txBody>
          <a:bodyPr>
            <a:normAutofit/>
          </a:bodyPr>
          <a:lstStyle/>
          <a:p>
            <a:pPr marL="0" indent="0" algn="just">
              <a:buNone/>
            </a:pPr>
            <a:endParaRPr lang="tr-TR" sz="1800" i="1" dirty="0">
              <a:latin typeface="Times New Roman" panose="02020603050405020304" pitchFamily="18" charset="0"/>
              <a:cs typeface="Times New Roman" panose="02020603050405020304" pitchFamily="18" charset="0"/>
            </a:endParaRPr>
          </a:p>
          <a:p>
            <a:pPr marL="0" indent="0">
              <a:buNone/>
            </a:pPr>
            <a:endParaRPr lang="tr-TR" sz="1800" i="1" dirty="0"/>
          </a:p>
          <a:p>
            <a:pPr marL="0" indent="0" algn="just">
              <a:buNone/>
            </a:pPr>
            <a:r>
              <a:rPr lang="tr-TR" sz="1800" dirty="0"/>
              <a:t>	</a:t>
            </a:r>
            <a:r>
              <a:rPr lang="tr-TR" sz="1800" b="1" dirty="0">
                <a:latin typeface="Times New Roman" panose="02020603050405020304" pitchFamily="18" charset="0"/>
                <a:cs typeface="Times New Roman" panose="02020603050405020304" pitchFamily="18" charset="0"/>
              </a:rPr>
              <a:t>İhtiyari dava arkadaşlığı</a:t>
            </a:r>
          </a:p>
          <a:p>
            <a:pPr marL="0" indent="0" algn="just">
              <a:buNone/>
            </a:pPr>
            <a:endParaRPr lang="tr-TR" sz="1800" b="1" dirty="0">
              <a:latin typeface="Times New Roman" panose="02020603050405020304" pitchFamily="18" charset="0"/>
              <a:cs typeface="Times New Roman" panose="02020603050405020304" pitchFamily="18" charset="0"/>
            </a:endParaRPr>
          </a:p>
          <a:p>
            <a:pPr marL="0" indent="0" algn="just">
              <a:buNone/>
            </a:pPr>
            <a:r>
              <a:rPr lang="tr-TR" sz="1800" b="1" dirty="0">
                <a:latin typeface="Times New Roman" panose="02020603050405020304" pitchFamily="18" charset="0"/>
                <a:cs typeface="Times New Roman" panose="02020603050405020304" pitchFamily="18" charset="0"/>
              </a:rPr>
              <a:t>İki temel amaç, usul ekonomisi ilkesi ile aynı mesele hakkında çelişkili kararların verilmesinin engellenmesi şeklinde belirlenebilir.</a:t>
            </a:r>
          </a:p>
          <a:p>
            <a:pPr marL="0" indent="0" algn="just">
              <a:buNone/>
            </a:pPr>
            <a:endParaRPr lang="tr-TR" sz="1800" b="1" dirty="0">
              <a:latin typeface="Times New Roman" panose="02020603050405020304" pitchFamily="18" charset="0"/>
              <a:cs typeface="Times New Roman" panose="02020603050405020304" pitchFamily="18" charset="0"/>
            </a:endParaRPr>
          </a:p>
          <a:p>
            <a:pPr marL="0" indent="0" algn="just">
              <a:buNone/>
            </a:pPr>
            <a:endParaRPr lang="tr-TR" sz="1800" b="1" dirty="0">
              <a:latin typeface="Times New Roman" panose="02020603050405020304" pitchFamily="18" charset="0"/>
              <a:cs typeface="Times New Roman" panose="02020603050405020304" pitchFamily="18" charset="0"/>
            </a:endParaRPr>
          </a:p>
          <a:p>
            <a:endParaRPr lang="tr-TR" i="1" dirty="0"/>
          </a:p>
          <a:p>
            <a:endParaRPr lang="tr-TR" dirty="0"/>
          </a:p>
          <a:p>
            <a:pPr marL="0" indent="0" algn="just">
              <a:buNone/>
            </a:pPr>
            <a:endParaRPr lang="tr-TR" dirty="0"/>
          </a:p>
          <a:p>
            <a:pPr marL="0" indent="0" algn="just">
              <a:buNone/>
            </a:pPr>
            <a:endParaRPr lang="tr-TR" i="1" dirty="0"/>
          </a:p>
          <a:p>
            <a:pPr marL="0" indent="0">
              <a:buNone/>
            </a:pPr>
            <a:endParaRPr lang="tr-TR" sz="1800" i="1" dirty="0">
              <a:latin typeface="Times New Roman" panose="02020603050405020304" pitchFamily="18" charset="0"/>
              <a:cs typeface="Times New Roman" panose="02020603050405020304" pitchFamily="18" charset="0"/>
            </a:endParaRPr>
          </a:p>
          <a:p>
            <a:pPr marL="0" indent="0">
              <a:buNone/>
            </a:pPr>
            <a:endParaRPr lang="tr-TR" sz="1800" i="1"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1CB164A5-E299-1874-AA6F-1E56BABA3245}"/>
              </a:ext>
            </a:extLst>
          </p:cNvPr>
          <p:cNvSpPr txBox="1"/>
          <p:nvPr/>
        </p:nvSpPr>
        <p:spPr>
          <a:xfrm>
            <a:off x="1739949" y="5460216"/>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554723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B4E2D5-5A1C-9FF0-B3C3-0E1F5D647643}"/>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FCD42BE4-7466-F4A8-D174-826F03ECFBF2}"/>
              </a:ext>
            </a:extLst>
          </p:cNvPr>
          <p:cNvSpPr>
            <a:spLocks noGrp="1"/>
          </p:cNvSpPr>
          <p:nvPr>
            <p:ph type="title"/>
          </p:nvPr>
        </p:nvSpPr>
        <p:spPr>
          <a:xfrm>
            <a:off x="457200" y="286995"/>
            <a:ext cx="8229600" cy="1143000"/>
          </a:xfrm>
        </p:spPr>
        <p:txBody>
          <a:bodyPr>
            <a:normAutofit fontScale="90000"/>
          </a:bodyPr>
          <a:lstStyle/>
          <a:p>
            <a:r>
              <a:rPr lang="tr-TR" sz="3100" b="1" i="1" dirty="0">
                <a:latin typeface="Times New Roman" panose="02020603050405020304" pitchFamily="18" charset="0"/>
                <a:cs typeface="Times New Roman" panose="02020603050405020304" pitchFamily="18" charset="0"/>
              </a:rPr>
              <a:t>Dava Arkadaşlığı</a:t>
            </a:r>
            <a:br>
              <a:rPr lang="tr-TR" i="1" dirty="0"/>
            </a:br>
            <a:endParaRPr lang="tr-TR" i="1" dirty="0"/>
          </a:p>
        </p:txBody>
      </p:sp>
      <p:sp>
        <p:nvSpPr>
          <p:cNvPr id="5" name="İçerik Yer Tutucusu 4">
            <a:extLst>
              <a:ext uri="{FF2B5EF4-FFF2-40B4-BE49-F238E27FC236}">
                <a16:creationId xmlns:a16="http://schemas.microsoft.com/office/drawing/2014/main" id="{B31EA609-032E-5656-A833-B75364D27CA8}"/>
              </a:ext>
            </a:extLst>
          </p:cNvPr>
          <p:cNvSpPr>
            <a:spLocks noGrp="1"/>
          </p:cNvSpPr>
          <p:nvPr>
            <p:ph idx="1"/>
          </p:nvPr>
        </p:nvSpPr>
        <p:spPr/>
        <p:txBody>
          <a:bodyPr>
            <a:normAutofit/>
          </a:bodyPr>
          <a:lstStyle/>
          <a:p>
            <a:pPr marL="0" indent="0" algn="just">
              <a:buNone/>
            </a:pPr>
            <a:endParaRPr lang="tr-TR" sz="1800" i="1" dirty="0">
              <a:latin typeface="Times New Roman" panose="02020603050405020304" pitchFamily="18" charset="0"/>
              <a:cs typeface="Times New Roman" panose="02020603050405020304" pitchFamily="18" charset="0"/>
            </a:endParaRPr>
          </a:p>
          <a:p>
            <a:pPr marL="0" indent="0">
              <a:buNone/>
            </a:pPr>
            <a:endParaRPr lang="tr-TR" sz="1800" i="1" dirty="0"/>
          </a:p>
          <a:p>
            <a:pPr marL="0" indent="0" algn="just">
              <a:buNone/>
            </a:pPr>
            <a:r>
              <a:rPr lang="tr-TR" sz="1800" dirty="0"/>
              <a:t>	</a:t>
            </a:r>
            <a:r>
              <a:rPr lang="tr-TR" sz="1800" b="1" dirty="0">
                <a:latin typeface="Times New Roman" panose="02020603050405020304" pitchFamily="18" charset="0"/>
                <a:cs typeface="Times New Roman" panose="02020603050405020304" pitchFamily="18" charset="0"/>
              </a:rPr>
              <a:t>İhtiyari dava arkadaşlığı</a:t>
            </a:r>
          </a:p>
          <a:p>
            <a:pPr marL="0" indent="0" algn="just">
              <a:buNone/>
            </a:pPr>
            <a:endParaRPr lang="tr-TR" sz="1800" b="1" dirty="0">
              <a:latin typeface="Times New Roman" panose="02020603050405020304" pitchFamily="18" charset="0"/>
              <a:cs typeface="Times New Roman" panose="02020603050405020304" pitchFamily="18" charset="0"/>
            </a:endParaRPr>
          </a:p>
          <a:p>
            <a:pPr marL="0" indent="0" algn="just">
              <a:buNone/>
            </a:pPr>
            <a:r>
              <a:rPr lang="tr-TR" sz="1800" i="1" dirty="0">
                <a:latin typeface="Times New Roman" panose="02020603050405020304" pitchFamily="18" charset="0"/>
                <a:cs typeface="Times New Roman" panose="02020603050405020304" pitchFamily="18" charset="0"/>
              </a:rPr>
              <a:t>Davacılar veya davalılar arasında dava konusu olan hak veya borcun, elbirliği ile mülkiyet dışındaki bir sebeple ortak olması.</a:t>
            </a:r>
          </a:p>
          <a:p>
            <a:pPr marL="0" indent="0" algn="just">
              <a:buNone/>
            </a:pPr>
            <a:r>
              <a:rPr lang="tr-TR" sz="1800" dirty="0">
                <a:latin typeface="Times New Roman" panose="02020603050405020304" pitchFamily="18" charset="0"/>
                <a:cs typeface="Times New Roman" panose="02020603050405020304" pitchFamily="18" charset="0"/>
              </a:rPr>
              <a:t>Örnekler,</a:t>
            </a:r>
          </a:p>
          <a:p>
            <a:pPr marL="0" indent="0" algn="just">
              <a:buNone/>
            </a:pPr>
            <a:r>
              <a:rPr lang="tr-TR" sz="1800" dirty="0">
                <a:latin typeface="Times New Roman" panose="02020603050405020304" pitchFamily="18" charset="0"/>
                <a:cs typeface="Times New Roman" panose="02020603050405020304" pitchFamily="18" charset="0"/>
              </a:rPr>
              <a:t>Paylı mülkiyette (istisna: TMK m. 692, paylı malın tamamı hakkında yapılacak tasarruf işleminde)</a:t>
            </a:r>
          </a:p>
          <a:p>
            <a:pPr marL="0" indent="0" algn="just">
              <a:buNone/>
            </a:pPr>
            <a:r>
              <a:rPr lang="tr-TR" sz="1800" dirty="0">
                <a:latin typeface="Times New Roman" panose="02020603050405020304" pitchFamily="18" charset="0"/>
                <a:cs typeface="Times New Roman" panose="02020603050405020304" pitchFamily="18" charset="0"/>
              </a:rPr>
              <a:t>Müteselsil borçlulukta ve müşterek borçlulukta.</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b="1" dirty="0">
              <a:latin typeface="Times New Roman" panose="02020603050405020304" pitchFamily="18" charset="0"/>
              <a:cs typeface="Times New Roman" panose="02020603050405020304" pitchFamily="18" charset="0"/>
            </a:endParaRPr>
          </a:p>
          <a:p>
            <a:pPr marL="0" indent="0" algn="just">
              <a:buNone/>
            </a:pPr>
            <a:endParaRPr lang="tr-TR" sz="1800" b="1" dirty="0">
              <a:latin typeface="Times New Roman" panose="02020603050405020304" pitchFamily="18" charset="0"/>
              <a:cs typeface="Times New Roman" panose="02020603050405020304" pitchFamily="18" charset="0"/>
            </a:endParaRPr>
          </a:p>
          <a:p>
            <a:endParaRPr lang="tr-TR" i="1" dirty="0"/>
          </a:p>
          <a:p>
            <a:endParaRPr lang="tr-TR" dirty="0"/>
          </a:p>
          <a:p>
            <a:pPr marL="0" indent="0" algn="just">
              <a:buNone/>
            </a:pPr>
            <a:endParaRPr lang="tr-TR" dirty="0"/>
          </a:p>
          <a:p>
            <a:pPr marL="0" indent="0" algn="just">
              <a:buNone/>
            </a:pPr>
            <a:endParaRPr lang="tr-TR" i="1" dirty="0"/>
          </a:p>
          <a:p>
            <a:pPr marL="0" indent="0">
              <a:buNone/>
            </a:pPr>
            <a:endParaRPr lang="tr-TR" sz="1800" i="1" dirty="0">
              <a:latin typeface="Times New Roman" panose="02020603050405020304" pitchFamily="18" charset="0"/>
              <a:cs typeface="Times New Roman" panose="02020603050405020304" pitchFamily="18" charset="0"/>
            </a:endParaRPr>
          </a:p>
          <a:p>
            <a:pPr marL="0" indent="0">
              <a:buNone/>
            </a:pPr>
            <a:endParaRPr lang="tr-TR" sz="1800" i="1"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82F95476-772D-7DB6-8FD0-A8636B4A3C30}"/>
              </a:ext>
            </a:extLst>
          </p:cNvPr>
          <p:cNvSpPr txBox="1"/>
          <p:nvPr/>
        </p:nvSpPr>
        <p:spPr>
          <a:xfrm>
            <a:off x="1739949" y="5460216"/>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86113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B317B6-C913-AA46-88E9-CD117AA5CC10}"/>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AF4DB3B3-7EEE-9A3A-056E-3418A2A74812}"/>
              </a:ext>
            </a:extLst>
          </p:cNvPr>
          <p:cNvSpPr>
            <a:spLocks noGrp="1"/>
          </p:cNvSpPr>
          <p:nvPr>
            <p:ph type="title"/>
          </p:nvPr>
        </p:nvSpPr>
        <p:spPr>
          <a:xfrm>
            <a:off x="457200" y="286995"/>
            <a:ext cx="8229600" cy="1143000"/>
          </a:xfrm>
        </p:spPr>
        <p:txBody>
          <a:bodyPr>
            <a:normAutofit fontScale="90000"/>
          </a:bodyPr>
          <a:lstStyle/>
          <a:p>
            <a:r>
              <a:rPr lang="tr-TR" sz="3100" b="1" i="1" dirty="0">
                <a:latin typeface="Times New Roman" panose="02020603050405020304" pitchFamily="18" charset="0"/>
                <a:cs typeface="Times New Roman" panose="02020603050405020304" pitchFamily="18" charset="0"/>
              </a:rPr>
              <a:t>Dava Arkadaşlığı</a:t>
            </a:r>
            <a:br>
              <a:rPr lang="tr-TR" i="1" dirty="0"/>
            </a:br>
            <a:endParaRPr lang="tr-TR" i="1" dirty="0"/>
          </a:p>
        </p:txBody>
      </p:sp>
      <p:sp>
        <p:nvSpPr>
          <p:cNvPr id="5" name="İçerik Yer Tutucusu 4">
            <a:extLst>
              <a:ext uri="{FF2B5EF4-FFF2-40B4-BE49-F238E27FC236}">
                <a16:creationId xmlns:a16="http://schemas.microsoft.com/office/drawing/2014/main" id="{DC7F6074-8835-5229-867D-40D2D56BDDB8}"/>
              </a:ext>
            </a:extLst>
          </p:cNvPr>
          <p:cNvSpPr>
            <a:spLocks noGrp="1"/>
          </p:cNvSpPr>
          <p:nvPr>
            <p:ph idx="1"/>
          </p:nvPr>
        </p:nvSpPr>
        <p:spPr/>
        <p:txBody>
          <a:bodyPr>
            <a:normAutofit/>
          </a:bodyPr>
          <a:lstStyle/>
          <a:p>
            <a:pPr marL="0" indent="0" algn="just">
              <a:buNone/>
            </a:pPr>
            <a:endParaRPr lang="tr-TR" sz="1800" i="1" dirty="0">
              <a:latin typeface="Times New Roman" panose="02020603050405020304" pitchFamily="18" charset="0"/>
              <a:cs typeface="Times New Roman" panose="02020603050405020304" pitchFamily="18" charset="0"/>
            </a:endParaRPr>
          </a:p>
          <a:p>
            <a:pPr marL="0" indent="0">
              <a:buNone/>
            </a:pPr>
            <a:endParaRPr lang="tr-TR" sz="1800" i="1" dirty="0"/>
          </a:p>
          <a:p>
            <a:pPr marL="0" indent="0" algn="just">
              <a:buNone/>
            </a:pPr>
            <a:r>
              <a:rPr lang="tr-TR" sz="1800" dirty="0"/>
              <a:t>	</a:t>
            </a:r>
            <a:r>
              <a:rPr lang="tr-TR" sz="1800" b="1" dirty="0">
                <a:latin typeface="Times New Roman" panose="02020603050405020304" pitchFamily="18" charset="0"/>
                <a:cs typeface="Times New Roman" panose="02020603050405020304" pitchFamily="18" charset="0"/>
              </a:rPr>
              <a:t>İhtiyari dava arkadaşlığı</a:t>
            </a:r>
          </a:p>
          <a:p>
            <a:pPr marL="0" indent="0" algn="just">
              <a:buNone/>
            </a:pPr>
            <a:endParaRPr lang="tr-TR" sz="1800" b="1" dirty="0">
              <a:latin typeface="Times New Roman" panose="02020603050405020304" pitchFamily="18" charset="0"/>
              <a:cs typeface="Times New Roman" panose="02020603050405020304" pitchFamily="18" charset="0"/>
            </a:endParaRPr>
          </a:p>
          <a:p>
            <a:pPr marL="0" indent="0" algn="just">
              <a:buNone/>
            </a:pPr>
            <a:r>
              <a:rPr lang="tr-TR" sz="1600" b="1" i="1" dirty="0">
                <a:latin typeface="Times New Roman" panose="02020603050405020304" pitchFamily="18" charset="0"/>
                <a:cs typeface="Times New Roman" panose="02020603050405020304" pitchFamily="18" charset="0"/>
              </a:rPr>
              <a:t>Ortak bir işlemle </a:t>
            </a:r>
            <a:r>
              <a:rPr lang="tr-TR" sz="1600" i="1" dirty="0">
                <a:latin typeface="Times New Roman" panose="02020603050405020304" pitchFamily="18" charset="0"/>
                <a:cs typeface="Times New Roman" panose="02020603050405020304" pitchFamily="18" charset="0"/>
              </a:rPr>
              <a:t>hepsinin yararına bir hak doğmuş olması veya kendilerinin bu şekilde yükümlülük altına girmeleri.</a:t>
            </a:r>
            <a:endParaRPr lang="tr-TR" sz="16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Hak veya borç ortak değildir, hak veya borcu doğuran işlem </a:t>
            </a:r>
            <a:r>
              <a:rPr lang="tr-TR" sz="1800" i="1" dirty="0">
                <a:latin typeface="Times New Roman" panose="02020603050405020304" pitchFamily="18" charset="0"/>
                <a:cs typeface="Times New Roman" panose="02020603050405020304" pitchFamily="18" charset="0"/>
              </a:rPr>
              <a:t>ortak olmuştur.</a:t>
            </a:r>
          </a:p>
          <a:p>
            <a:pPr marL="0" indent="0" algn="just">
              <a:buNone/>
            </a:pPr>
            <a:endParaRPr lang="tr-TR" sz="1800" b="1" i="1"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Örnekler,</a:t>
            </a:r>
          </a:p>
          <a:p>
            <a:pPr marL="0" indent="0" algn="just">
              <a:buNone/>
            </a:pPr>
            <a:r>
              <a:rPr lang="tr-TR" sz="1800" dirty="0">
                <a:latin typeface="Times New Roman" panose="02020603050405020304" pitchFamily="18" charset="0"/>
                <a:cs typeface="Times New Roman" panose="02020603050405020304" pitchFamily="18" charset="0"/>
              </a:rPr>
              <a:t>Vasiyetname ile B ve C kişilerine ayrı ayrı mal bırakılması, mirasçının malları bu kişilere vermemesi sebebiyle B ve C’nin mirasçıya karşı dava açması</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b="1" i="1" dirty="0">
              <a:latin typeface="Times New Roman" panose="02020603050405020304" pitchFamily="18" charset="0"/>
              <a:cs typeface="Times New Roman" panose="02020603050405020304" pitchFamily="18" charset="0"/>
            </a:endParaRPr>
          </a:p>
          <a:p>
            <a:pPr marL="0" indent="0" algn="just">
              <a:buNone/>
            </a:pPr>
            <a:endParaRPr lang="tr-TR" sz="1800" b="1" i="1" dirty="0">
              <a:latin typeface="Times New Roman" panose="02020603050405020304" pitchFamily="18" charset="0"/>
              <a:cs typeface="Times New Roman" panose="02020603050405020304" pitchFamily="18" charset="0"/>
            </a:endParaRPr>
          </a:p>
          <a:p>
            <a:pPr marL="0" indent="0" algn="just">
              <a:buNone/>
            </a:pPr>
            <a:endParaRPr lang="tr-TR" sz="1800" b="1" dirty="0">
              <a:latin typeface="Times New Roman" panose="02020603050405020304" pitchFamily="18" charset="0"/>
              <a:cs typeface="Times New Roman" panose="02020603050405020304" pitchFamily="18" charset="0"/>
            </a:endParaRPr>
          </a:p>
          <a:p>
            <a:pPr marL="0" indent="0" algn="just">
              <a:buNone/>
            </a:pPr>
            <a:endParaRPr lang="tr-TR" sz="1800" b="1" dirty="0">
              <a:latin typeface="Times New Roman" panose="02020603050405020304" pitchFamily="18" charset="0"/>
              <a:cs typeface="Times New Roman" panose="02020603050405020304" pitchFamily="18" charset="0"/>
            </a:endParaRPr>
          </a:p>
          <a:p>
            <a:endParaRPr lang="tr-TR" i="1" dirty="0"/>
          </a:p>
          <a:p>
            <a:endParaRPr lang="tr-TR" dirty="0"/>
          </a:p>
          <a:p>
            <a:pPr marL="0" indent="0" algn="just">
              <a:buNone/>
            </a:pPr>
            <a:endParaRPr lang="tr-TR" dirty="0"/>
          </a:p>
          <a:p>
            <a:pPr marL="0" indent="0" algn="just">
              <a:buNone/>
            </a:pPr>
            <a:endParaRPr lang="tr-TR" i="1" dirty="0"/>
          </a:p>
          <a:p>
            <a:pPr marL="0" indent="0">
              <a:buNone/>
            </a:pPr>
            <a:endParaRPr lang="tr-TR" sz="1800" i="1" dirty="0">
              <a:latin typeface="Times New Roman" panose="02020603050405020304" pitchFamily="18" charset="0"/>
              <a:cs typeface="Times New Roman" panose="02020603050405020304" pitchFamily="18" charset="0"/>
            </a:endParaRPr>
          </a:p>
          <a:p>
            <a:pPr marL="0" indent="0">
              <a:buNone/>
            </a:pPr>
            <a:endParaRPr lang="tr-TR" sz="1800" i="1"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352E32A3-32E1-F25C-75F2-BA46F5B6E1A6}"/>
              </a:ext>
            </a:extLst>
          </p:cNvPr>
          <p:cNvSpPr txBox="1"/>
          <p:nvPr/>
        </p:nvSpPr>
        <p:spPr>
          <a:xfrm>
            <a:off x="1739949" y="5460216"/>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26172848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DF38A1-BA9B-ED58-70CB-E84DF55B73EE}"/>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53F4A531-6725-6AE5-89E9-8476063AE0BB}"/>
              </a:ext>
            </a:extLst>
          </p:cNvPr>
          <p:cNvSpPr>
            <a:spLocks noGrp="1"/>
          </p:cNvSpPr>
          <p:nvPr>
            <p:ph type="title"/>
          </p:nvPr>
        </p:nvSpPr>
        <p:spPr>
          <a:xfrm>
            <a:off x="457200" y="286995"/>
            <a:ext cx="8229600" cy="1143000"/>
          </a:xfrm>
        </p:spPr>
        <p:txBody>
          <a:bodyPr>
            <a:normAutofit fontScale="90000"/>
          </a:bodyPr>
          <a:lstStyle/>
          <a:p>
            <a:r>
              <a:rPr lang="tr-TR" sz="3100" b="1" i="1" dirty="0">
                <a:latin typeface="Times New Roman" panose="02020603050405020304" pitchFamily="18" charset="0"/>
                <a:cs typeface="Times New Roman" panose="02020603050405020304" pitchFamily="18" charset="0"/>
              </a:rPr>
              <a:t>Dava Arkadaşlığı</a:t>
            </a:r>
            <a:br>
              <a:rPr lang="tr-TR" i="1" dirty="0"/>
            </a:br>
            <a:endParaRPr lang="tr-TR" i="1" dirty="0"/>
          </a:p>
        </p:txBody>
      </p:sp>
      <p:sp>
        <p:nvSpPr>
          <p:cNvPr id="5" name="İçerik Yer Tutucusu 4">
            <a:extLst>
              <a:ext uri="{FF2B5EF4-FFF2-40B4-BE49-F238E27FC236}">
                <a16:creationId xmlns:a16="http://schemas.microsoft.com/office/drawing/2014/main" id="{E7A4AC15-2D7C-5C2E-E77D-487AEDD78388}"/>
              </a:ext>
            </a:extLst>
          </p:cNvPr>
          <p:cNvSpPr>
            <a:spLocks noGrp="1"/>
          </p:cNvSpPr>
          <p:nvPr>
            <p:ph idx="1"/>
          </p:nvPr>
        </p:nvSpPr>
        <p:spPr/>
        <p:txBody>
          <a:bodyPr>
            <a:normAutofit/>
          </a:bodyPr>
          <a:lstStyle/>
          <a:p>
            <a:pPr marL="0" indent="0" algn="just">
              <a:buNone/>
            </a:pPr>
            <a:endParaRPr lang="tr-TR" sz="1800" i="1" dirty="0">
              <a:latin typeface="Times New Roman" panose="02020603050405020304" pitchFamily="18" charset="0"/>
              <a:cs typeface="Times New Roman" panose="02020603050405020304" pitchFamily="18" charset="0"/>
            </a:endParaRPr>
          </a:p>
          <a:p>
            <a:pPr marL="0" indent="0">
              <a:buNone/>
            </a:pPr>
            <a:endParaRPr lang="tr-TR" sz="1800" i="1" dirty="0"/>
          </a:p>
          <a:p>
            <a:pPr marL="0" indent="0" algn="just">
              <a:buNone/>
            </a:pPr>
            <a:r>
              <a:rPr lang="tr-TR" sz="1800" dirty="0"/>
              <a:t>	</a:t>
            </a:r>
            <a:r>
              <a:rPr lang="tr-TR" sz="1800" b="1" dirty="0">
                <a:latin typeface="Times New Roman" panose="02020603050405020304" pitchFamily="18" charset="0"/>
                <a:cs typeface="Times New Roman" panose="02020603050405020304" pitchFamily="18" charset="0"/>
              </a:rPr>
              <a:t>İhtiyari dava arkadaşlığı</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i="1" dirty="0">
                <a:latin typeface="Times New Roman" panose="02020603050405020304" pitchFamily="18" charset="0"/>
                <a:cs typeface="Times New Roman" panose="02020603050405020304" pitchFamily="18" charset="0"/>
              </a:rPr>
              <a:t>Davaların temelini oluşturan vakıaların ve hukukî sebeplerin aynı veya birbirine benzer olması.</a:t>
            </a:r>
          </a:p>
          <a:p>
            <a:pPr marL="0" indent="0" algn="just">
              <a:buNone/>
            </a:pPr>
            <a:endParaRPr lang="tr-TR" sz="1800" i="1"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Örnek,</a:t>
            </a:r>
          </a:p>
          <a:p>
            <a:pPr marL="0" indent="0" algn="just">
              <a:buNone/>
            </a:pPr>
            <a:r>
              <a:rPr lang="tr-TR" sz="1800" dirty="0">
                <a:latin typeface="Times New Roman" panose="02020603050405020304" pitchFamily="18" charset="0"/>
                <a:cs typeface="Times New Roman" panose="02020603050405020304" pitchFamily="18" charset="0"/>
              </a:rPr>
              <a:t>İşverenin aynı dönemde çalışan X ve Y’yi ekonomik gerekçelerle işten çıkarması. (vakıa benzer veya aynı olmalı, salt hukuki sebebin benzer olması yeterli değil).</a:t>
            </a:r>
          </a:p>
          <a:p>
            <a:pPr marL="0" indent="0">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b="1" i="1" dirty="0">
              <a:latin typeface="Times New Roman" panose="02020603050405020304" pitchFamily="18" charset="0"/>
              <a:cs typeface="Times New Roman" panose="02020603050405020304" pitchFamily="18" charset="0"/>
            </a:endParaRPr>
          </a:p>
          <a:p>
            <a:pPr marL="0" indent="0" algn="just">
              <a:buNone/>
            </a:pPr>
            <a:endParaRPr lang="tr-TR" sz="1800" b="1" i="1" dirty="0">
              <a:latin typeface="Times New Roman" panose="02020603050405020304" pitchFamily="18" charset="0"/>
              <a:cs typeface="Times New Roman" panose="02020603050405020304" pitchFamily="18" charset="0"/>
            </a:endParaRPr>
          </a:p>
          <a:p>
            <a:pPr marL="0" indent="0" algn="just">
              <a:buNone/>
            </a:pPr>
            <a:endParaRPr lang="tr-TR" sz="1800" b="1" dirty="0">
              <a:latin typeface="Times New Roman" panose="02020603050405020304" pitchFamily="18" charset="0"/>
              <a:cs typeface="Times New Roman" panose="02020603050405020304" pitchFamily="18" charset="0"/>
            </a:endParaRPr>
          </a:p>
          <a:p>
            <a:pPr marL="0" indent="0" algn="just">
              <a:buNone/>
            </a:pPr>
            <a:endParaRPr lang="tr-TR" sz="1800" b="1" dirty="0">
              <a:latin typeface="Times New Roman" panose="02020603050405020304" pitchFamily="18" charset="0"/>
              <a:cs typeface="Times New Roman" panose="02020603050405020304" pitchFamily="18" charset="0"/>
            </a:endParaRPr>
          </a:p>
          <a:p>
            <a:endParaRPr lang="tr-TR" i="1" dirty="0"/>
          </a:p>
          <a:p>
            <a:endParaRPr lang="tr-TR" dirty="0"/>
          </a:p>
          <a:p>
            <a:pPr marL="0" indent="0" algn="just">
              <a:buNone/>
            </a:pPr>
            <a:endParaRPr lang="tr-TR" dirty="0"/>
          </a:p>
          <a:p>
            <a:pPr marL="0" indent="0" algn="just">
              <a:buNone/>
            </a:pPr>
            <a:endParaRPr lang="tr-TR" i="1" dirty="0"/>
          </a:p>
          <a:p>
            <a:pPr marL="0" indent="0">
              <a:buNone/>
            </a:pPr>
            <a:endParaRPr lang="tr-TR" sz="1800" i="1" dirty="0">
              <a:latin typeface="Times New Roman" panose="02020603050405020304" pitchFamily="18" charset="0"/>
              <a:cs typeface="Times New Roman" panose="02020603050405020304" pitchFamily="18" charset="0"/>
            </a:endParaRPr>
          </a:p>
          <a:p>
            <a:pPr marL="0" indent="0">
              <a:buNone/>
            </a:pPr>
            <a:endParaRPr lang="tr-TR" sz="1800" i="1"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DC4B095E-F1C5-DF83-5F4D-2BB7CF2DD593}"/>
              </a:ext>
            </a:extLst>
          </p:cNvPr>
          <p:cNvSpPr txBox="1"/>
          <p:nvPr/>
        </p:nvSpPr>
        <p:spPr>
          <a:xfrm>
            <a:off x="1739949" y="5460216"/>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6377496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3F0CBE-3D94-E335-5CE7-89BE19F4D607}"/>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CDAFB825-8BA8-8E8C-B42C-DFD412A4C6C6}"/>
              </a:ext>
            </a:extLst>
          </p:cNvPr>
          <p:cNvSpPr>
            <a:spLocks noGrp="1"/>
          </p:cNvSpPr>
          <p:nvPr>
            <p:ph type="title"/>
          </p:nvPr>
        </p:nvSpPr>
        <p:spPr>
          <a:xfrm>
            <a:off x="457200" y="286995"/>
            <a:ext cx="8229600" cy="1143000"/>
          </a:xfrm>
        </p:spPr>
        <p:txBody>
          <a:bodyPr>
            <a:normAutofit fontScale="90000"/>
          </a:bodyPr>
          <a:lstStyle/>
          <a:p>
            <a:r>
              <a:rPr lang="tr-TR" sz="3100" b="1" i="1" dirty="0">
                <a:latin typeface="Times New Roman" panose="02020603050405020304" pitchFamily="18" charset="0"/>
                <a:cs typeface="Times New Roman" panose="02020603050405020304" pitchFamily="18" charset="0"/>
              </a:rPr>
              <a:t>Dava Arkadaşlığı</a:t>
            </a:r>
            <a:br>
              <a:rPr lang="tr-TR" i="1" dirty="0"/>
            </a:br>
            <a:endParaRPr lang="tr-TR" i="1" dirty="0"/>
          </a:p>
        </p:txBody>
      </p:sp>
      <p:sp>
        <p:nvSpPr>
          <p:cNvPr id="5" name="İçerik Yer Tutucusu 4">
            <a:extLst>
              <a:ext uri="{FF2B5EF4-FFF2-40B4-BE49-F238E27FC236}">
                <a16:creationId xmlns:a16="http://schemas.microsoft.com/office/drawing/2014/main" id="{146FD772-CE6E-3398-3899-F47EC946F719}"/>
              </a:ext>
            </a:extLst>
          </p:cNvPr>
          <p:cNvSpPr>
            <a:spLocks noGrp="1"/>
          </p:cNvSpPr>
          <p:nvPr>
            <p:ph idx="1"/>
          </p:nvPr>
        </p:nvSpPr>
        <p:spPr/>
        <p:txBody>
          <a:bodyPr>
            <a:normAutofit/>
          </a:bodyPr>
          <a:lstStyle/>
          <a:p>
            <a:pPr marL="0" indent="0" algn="just">
              <a:buNone/>
            </a:pPr>
            <a:endParaRPr lang="tr-TR" sz="1800" i="1" dirty="0">
              <a:latin typeface="Times New Roman" panose="02020603050405020304" pitchFamily="18" charset="0"/>
              <a:cs typeface="Times New Roman" panose="02020603050405020304" pitchFamily="18" charset="0"/>
            </a:endParaRPr>
          </a:p>
          <a:p>
            <a:pPr marL="0" indent="0">
              <a:buNone/>
            </a:pPr>
            <a:endParaRPr lang="tr-TR" sz="1800" i="1" dirty="0"/>
          </a:p>
          <a:p>
            <a:pPr marL="0" indent="0" algn="just">
              <a:buNone/>
            </a:pPr>
            <a:r>
              <a:rPr lang="tr-TR" sz="1800" dirty="0"/>
              <a:t>	</a:t>
            </a:r>
            <a:r>
              <a:rPr lang="tr-TR" sz="1800" b="1" dirty="0">
                <a:latin typeface="Times New Roman" panose="02020603050405020304" pitchFamily="18" charset="0"/>
                <a:cs typeface="Times New Roman" panose="02020603050405020304" pitchFamily="18" charset="0"/>
              </a:rPr>
              <a:t>İhtiyari dava arkadaşlığı</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i="1" dirty="0">
                <a:latin typeface="Times New Roman" panose="02020603050405020304" pitchFamily="18" charset="0"/>
                <a:cs typeface="Times New Roman" panose="02020603050405020304" pitchFamily="18" charset="0"/>
              </a:rPr>
              <a:t>Davaların temelini oluşturan vakıaların ve hukukî sebeplerin aynı veya birbirine benzer olması.</a:t>
            </a:r>
          </a:p>
          <a:p>
            <a:pPr marL="0" indent="0" algn="just">
              <a:buNone/>
            </a:pPr>
            <a:endParaRPr lang="tr-TR" sz="1800" i="1"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Örnek,</a:t>
            </a:r>
          </a:p>
          <a:p>
            <a:pPr marL="0" indent="0" algn="just">
              <a:buNone/>
            </a:pPr>
            <a:r>
              <a:rPr lang="tr-TR" sz="1800" dirty="0">
                <a:latin typeface="Times New Roman" panose="02020603050405020304" pitchFamily="18" charset="0"/>
                <a:cs typeface="Times New Roman" panose="02020603050405020304" pitchFamily="18" charset="0"/>
              </a:rPr>
              <a:t>İşverenin aynı dönemde çalışan X ve Y’yi ekonomik gerekçelerle işten çıkarması. (vakıa benzer veya aynı olmalı, salt hukuki sebebin benzer olması yeterli değil).</a:t>
            </a:r>
          </a:p>
          <a:p>
            <a:pPr marL="0" indent="0">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Bu sebeplerden biri olmamasına rağmen dava açılırsa, hakim kendiliğinden davaların ayrılması kararını verir.</a:t>
            </a:r>
          </a:p>
          <a:p>
            <a:pPr marL="0" indent="0" algn="just">
              <a:buNone/>
            </a:pPr>
            <a:endParaRPr lang="tr-TR" sz="1800" b="1" i="1" dirty="0">
              <a:latin typeface="Times New Roman" panose="02020603050405020304" pitchFamily="18" charset="0"/>
              <a:cs typeface="Times New Roman" panose="02020603050405020304" pitchFamily="18" charset="0"/>
            </a:endParaRPr>
          </a:p>
          <a:p>
            <a:pPr marL="0" indent="0" algn="just">
              <a:buNone/>
            </a:pPr>
            <a:endParaRPr lang="tr-TR" sz="1800" b="1" i="1" dirty="0">
              <a:latin typeface="Times New Roman" panose="02020603050405020304" pitchFamily="18" charset="0"/>
              <a:cs typeface="Times New Roman" panose="02020603050405020304" pitchFamily="18" charset="0"/>
            </a:endParaRPr>
          </a:p>
          <a:p>
            <a:pPr marL="0" indent="0" algn="just">
              <a:buNone/>
            </a:pPr>
            <a:endParaRPr lang="tr-TR" sz="1800" b="1" dirty="0">
              <a:latin typeface="Times New Roman" panose="02020603050405020304" pitchFamily="18" charset="0"/>
              <a:cs typeface="Times New Roman" panose="02020603050405020304" pitchFamily="18" charset="0"/>
            </a:endParaRPr>
          </a:p>
          <a:p>
            <a:pPr marL="0" indent="0" algn="just">
              <a:buNone/>
            </a:pPr>
            <a:endParaRPr lang="tr-TR" sz="1800" b="1" dirty="0">
              <a:latin typeface="Times New Roman" panose="02020603050405020304" pitchFamily="18" charset="0"/>
              <a:cs typeface="Times New Roman" panose="02020603050405020304" pitchFamily="18" charset="0"/>
            </a:endParaRPr>
          </a:p>
          <a:p>
            <a:endParaRPr lang="tr-TR" i="1" dirty="0"/>
          </a:p>
          <a:p>
            <a:endParaRPr lang="tr-TR" dirty="0"/>
          </a:p>
          <a:p>
            <a:pPr marL="0" indent="0" algn="just">
              <a:buNone/>
            </a:pPr>
            <a:endParaRPr lang="tr-TR" dirty="0"/>
          </a:p>
          <a:p>
            <a:pPr marL="0" indent="0" algn="just">
              <a:buNone/>
            </a:pPr>
            <a:endParaRPr lang="tr-TR" i="1" dirty="0"/>
          </a:p>
          <a:p>
            <a:pPr marL="0" indent="0">
              <a:buNone/>
            </a:pPr>
            <a:endParaRPr lang="tr-TR" sz="1800" i="1" dirty="0">
              <a:latin typeface="Times New Roman" panose="02020603050405020304" pitchFamily="18" charset="0"/>
              <a:cs typeface="Times New Roman" panose="02020603050405020304" pitchFamily="18" charset="0"/>
            </a:endParaRPr>
          </a:p>
          <a:p>
            <a:pPr marL="0" indent="0">
              <a:buNone/>
            </a:pPr>
            <a:endParaRPr lang="tr-TR" sz="1800" i="1"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836E1B65-2E6F-7CA5-16E1-C40DC621A30D}"/>
              </a:ext>
            </a:extLst>
          </p:cNvPr>
          <p:cNvSpPr txBox="1"/>
          <p:nvPr/>
        </p:nvSpPr>
        <p:spPr>
          <a:xfrm>
            <a:off x="1739949" y="5460216"/>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3070951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556C01-F582-1D33-8409-614CC662E56E}"/>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1639B0D6-0958-8773-A47F-C6E483B4E765}"/>
              </a:ext>
            </a:extLst>
          </p:cNvPr>
          <p:cNvSpPr>
            <a:spLocks noGrp="1"/>
          </p:cNvSpPr>
          <p:nvPr>
            <p:ph type="title"/>
          </p:nvPr>
        </p:nvSpPr>
        <p:spPr>
          <a:xfrm>
            <a:off x="457200" y="286995"/>
            <a:ext cx="8229600" cy="1143000"/>
          </a:xfrm>
        </p:spPr>
        <p:txBody>
          <a:bodyPr>
            <a:normAutofit fontScale="90000"/>
          </a:bodyPr>
          <a:lstStyle/>
          <a:p>
            <a:r>
              <a:rPr lang="tr-TR" sz="3100" b="1" i="1" dirty="0">
                <a:latin typeface="Times New Roman" panose="02020603050405020304" pitchFamily="18" charset="0"/>
                <a:cs typeface="Times New Roman" panose="02020603050405020304" pitchFamily="18" charset="0"/>
              </a:rPr>
              <a:t>Dava Arkadaşlığı</a:t>
            </a:r>
            <a:br>
              <a:rPr lang="tr-TR" i="1" dirty="0"/>
            </a:br>
            <a:endParaRPr lang="tr-TR" i="1" dirty="0"/>
          </a:p>
        </p:txBody>
      </p:sp>
      <p:sp>
        <p:nvSpPr>
          <p:cNvPr id="5" name="İçerik Yer Tutucusu 4">
            <a:extLst>
              <a:ext uri="{FF2B5EF4-FFF2-40B4-BE49-F238E27FC236}">
                <a16:creationId xmlns:a16="http://schemas.microsoft.com/office/drawing/2014/main" id="{74C991B5-6A91-3F02-55D5-2F47532BFEC4}"/>
              </a:ext>
            </a:extLst>
          </p:cNvPr>
          <p:cNvSpPr>
            <a:spLocks noGrp="1"/>
          </p:cNvSpPr>
          <p:nvPr>
            <p:ph idx="1"/>
          </p:nvPr>
        </p:nvSpPr>
        <p:spPr>
          <a:xfrm>
            <a:off x="370114" y="1600200"/>
            <a:ext cx="8316686" cy="4970805"/>
          </a:xfrm>
        </p:spPr>
        <p:txBody>
          <a:bodyPr>
            <a:normAutofit fontScale="40000" lnSpcReduction="20000"/>
          </a:bodyPr>
          <a:lstStyle/>
          <a:p>
            <a:pPr marL="0" indent="0" algn="just">
              <a:buNone/>
            </a:pPr>
            <a:endParaRPr lang="tr-TR" sz="1800" i="1" dirty="0">
              <a:latin typeface="Times New Roman" panose="02020603050405020304" pitchFamily="18" charset="0"/>
              <a:cs typeface="Times New Roman" panose="02020603050405020304" pitchFamily="18" charset="0"/>
            </a:endParaRPr>
          </a:p>
          <a:p>
            <a:pPr marL="0" indent="0">
              <a:buNone/>
            </a:pPr>
            <a:endParaRPr lang="tr-TR" sz="4500" i="1" dirty="0"/>
          </a:p>
          <a:p>
            <a:pPr marL="0" indent="0" algn="just">
              <a:buNone/>
            </a:pPr>
            <a:r>
              <a:rPr lang="tr-TR" sz="4500" b="1" dirty="0">
                <a:latin typeface="Times New Roman" panose="02020603050405020304" pitchFamily="18" charset="0"/>
                <a:cs typeface="Times New Roman" panose="02020603050405020304" pitchFamily="18" charset="0"/>
              </a:rPr>
              <a:t>Hüküm ve sonuçları</a:t>
            </a:r>
          </a:p>
          <a:p>
            <a:pPr marL="0" indent="0" algn="just">
              <a:buNone/>
            </a:pPr>
            <a:endParaRPr lang="tr-TR" sz="4500" b="1" dirty="0">
              <a:latin typeface="Times New Roman" panose="02020603050405020304" pitchFamily="18" charset="0"/>
              <a:cs typeface="Times New Roman" panose="02020603050405020304" pitchFamily="18" charset="0"/>
            </a:endParaRPr>
          </a:p>
          <a:p>
            <a:pPr marL="0" indent="0" algn="just">
              <a:buNone/>
            </a:pPr>
            <a:endParaRPr lang="tr-TR" sz="5500" b="1" dirty="0">
              <a:latin typeface="Times New Roman" panose="02020603050405020304" pitchFamily="18" charset="0"/>
              <a:cs typeface="Times New Roman" panose="02020603050405020304" pitchFamily="18" charset="0"/>
            </a:endParaRPr>
          </a:p>
          <a:p>
            <a:pPr marL="0" indent="0" algn="just">
              <a:buNone/>
            </a:pPr>
            <a:r>
              <a:rPr lang="tr-TR" sz="5500" dirty="0">
                <a:latin typeface="Times New Roman" panose="02020603050405020304" pitchFamily="18" charset="0"/>
                <a:cs typeface="Times New Roman" panose="02020603050405020304" pitchFamily="18" charset="0"/>
              </a:rPr>
              <a:t>Dava arkadaşları için dava şartları ve ilk itirazlar kural olarak ayrı ayrı incelenir. </a:t>
            </a:r>
          </a:p>
          <a:p>
            <a:pPr marL="0" lvl="0" indent="0" algn="just">
              <a:buNone/>
            </a:pPr>
            <a:r>
              <a:rPr lang="tr-TR" sz="5500" dirty="0">
                <a:latin typeface="Times New Roman" panose="02020603050405020304" pitchFamily="18" charset="0"/>
                <a:cs typeface="Times New Roman" panose="02020603050405020304" pitchFamily="18" charset="0"/>
              </a:rPr>
              <a:t>Dava birlikte dava arkadaşlarının yerleşim yerinde açılabilecektir.</a:t>
            </a:r>
          </a:p>
          <a:p>
            <a:pPr marL="0" lvl="0" indent="0" algn="just">
              <a:buNone/>
            </a:pPr>
            <a:r>
              <a:rPr lang="tr-TR" sz="5500" dirty="0">
                <a:latin typeface="Times New Roman" panose="02020603050405020304" pitchFamily="18" charset="0"/>
                <a:cs typeface="Times New Roman" panose="02020603050405020304" pitchFamily="18" charset="0"/>
              </a:rPr>
              <a:t>Tek dilekçeyle açabilecekleri gibi her biri ayrı dilekçe de verebilir. </a:t>
            </a:r>
          </a:p>
          <a:p>
            <a:pPr marL="0" lvl="0" indent="0" algn="just">
              <a:buNone/>
            </a:pPr>
            <a:r>
              <a:rPr lang="tr-TR" sz="5500" dirty="0">
                <a:latin typeface="Times New Roman" panose="02020603050405020304" pitchFamily="18" charset="0"/>
                <a:cs typeface="Times New Roman" panose="02020603050405020304" pitchFamily="18" charset="0"/>
              </a:rPr>
              <a:t>Her biri ayrı vekil tayin edebilir. </a:t>
            </a:r>
          </a:p>
          <a:p>
            <a:pPr marL="0" lvl="0" indent="0" algn="just">
              <a:buNone/>
            </a:pPr>
            <a:r>
              <a:rPr lang="tr-TR" sz="5500" dirty="0">
                <a:latin typeface="Times New Roman" panose="02020603050405020304" pitchFamily="18" charset="0"/>
                <a:cs typeface="Times New Roman" panose="02020603050405020304" pitchFamily="18" charset="0"/>
              </a:rPr>
              <a:t>Her dava arkadaşı diğerinden ayrı ve bağımsız iddia ve savunma ileri sürebilir. Sadece bu davalar dava arkadaşlığından dolayı </a:t>
            </a:r>
            <a:r>
              <a:rPr lang="tr-TR" sz="5500" u="sng" dirty="0">
                <a:latin typeface="Times New Roman" panose="02020603050405020304" pitchFamily="18" charset="0"/>
                <a:cs typeface="Times New Roman" panose="02020603050405020304" pitchFamily="18" charset="0"/>
              </a:rPr>
              <a:t>ortak bir yargılamaya tabi olurlar ve delil sunumları birlikte</a:t>
            </a:r>
            <a:r>
              <a:rPr lang="tr-TR" sz="5500" dirty="0">
                <a:latin typeface="Times New Roman" panose="02020603050405020304" pitchFamily="18" charset="0"/>
                <a:cs typeface="Times New Roman" panose="02020603050405020304" pitchFamily="18" charset="0"/>
              </a:rPr>
              <a:t> gerçekleşir. Hatta bu sebepten dolayı bir tarafça ileri sürülen ve diğeri için ortak olmayan bir itiraz sebebi diğerini etkilemeyecektir. Sadece ortak itiraz sebepleri—(maddi hukuksal itiraz sebepleri) ileri sürülmekle diğerleri de yararlanacaktır.—defiler ise sadece ileri süren için geçerlidir. </a:t>
            </a:r>
          </a:p>
          <a:p>
            <a:pPr marL="0" indent="0" algn="just">
              <a:buNone/>
            </a:pPr>
            <a:endParaRPr lang="tr-TR" sz="5500" dirty="0">
              <a:latin typeface="Times New Roman" panose="02020603050405020304" pitchFamily="18" charset="0"/>
              <a:cs typeface="Times New Roman" panose="02020603050405020304" pitchFamily="18" charset="0"/>
            </a:endParaRPr>
          </a:p>
          <a:p>
            <a:pPr marL="0" indent="0" algn="just">
              <a:buNone/>
            </a:pPr>
            <a:endParaRPr lang="tr-TR" sz="4500" dirty="0">
              <a:latin typeface="Times New Roman" panose="02020603050405020304" pitchFamily="18" charset="0"/>
              <a:cs typeface="Times New Roman" panose="02020603050405020304" pitchFamily="18" charset="0"/>
            </a:endParaRPr>
          </a:p>
          <a:p>
            <a:pPr marL="0" indent="0" algn="just">
              <a:buNone/>
            </a:pPr>
            <a:endParaRPr lang="tr-TR" sz="3600" b="1" dirty="0">
              <a:latin typeface="Times New Roman" panose="02020603050405020304" pitchFamily="18" charset="0"/>
              <a:cs typeface="Times New Roman" panose="02020603050405020304" pitchFamily="18" charset="0"/>
            </a:endParaRPr>
          </a:p>
          <a:p>
            <a:pPr marL="0" indent="0">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b="1" i="1" dirty="0">
              <a:latin typeface="Times New Roman" panose="02020603050405020304" pitchFamily="18" charset="0"/>
              <a:cs typeface="Times New Roman" panose="02020603050405020304" pitchFamily="18" charset="0"/>
            </a:endParaRPr>
          </a:p>
          <a:p>
            <a:pPr marL="0" indent="0" algn="just">
              <a:buNone/>
            </a:pPr>
            <a:endParaRPr lang="tr-TR" sz="1800" b="1" i="1" dirty="0">
              <a:latin typeface="Times New Roman" panose="02020603050405020304" pitchFamily="18" charset="0"/>
              <a:cs typeface="Times New Roman" panose="02020603050405020304" pitchFamily="18" charset="0"/>
            </a:endParaRPr>
          </a:p>
          <a:p>
            <a:pPr marL="0" indent="0" algn="just">
              <a:buNone/>
            </a:pPr>
            <a:endParaRPr lang="tr-TR" sz="1800" b="1" dirty="0">
              <a:latin typeface="Times New Roman" panose="02020603050405020304" pitchFamily="18" charset="0"/>
              <a:cs typeface="Times New Roman" panose="02020603050405020304" pitchFamily="18" charset="0"/>
            </a:endParaRPr>
          </a:p>
          <a:p>
            <a:pPr marL="0" indent="0" algn="just">
              <a:buNone/>
            </a:pPr>
            <a:endParaRPr lang="tr-TR" sz="1800" b="1" dirty="0">
              <a:latin typeface="Times New Roman" panose="02020603050405020304" pitchFamily="18" charset="0"/>
              <a:cs typeface="Times New Roman" panose="02020603050405020304" pitchFamily="18" charset="0"/>
            </a:endParaRPr>
          </a:p>
          <a:p>
            <a:endParaRPr lang="tr-TR" i="1" dirty="0"/>
          </a:p>
          <a:p>
            <a:endParaRPr lang="tr-TR" dirty="0"/>
          </a:p>
          <a:p>
            <a:pPr marL="0" indent="0" algn="just">
              <a:buNone/>
            </a:pPr>
            <a:endParaRPr lang="tr-TR" dirty="0"/>
          </a:p>
          <a:p>
            <a:pPr marL="0" indent="0" algn="just">
              <a:buNone/>
            </a:pPr>
            <a:endParaRPr lang="tr-TR" i="1" dirty="0"/>
          </a:p>
          <a:p>
            <a:pPr marL="0" indent="0">
              <a:buNone/>
            </a:pPr>
            <a:endParaRPr lang="tr-TR" sz="1800" i="1" dirty="0">
              <a:latin typeface="Times New Roman" panose="02020603050405020304" pitchFamily="18" charset="0"/>
              <a:cs typeface="Times New Roman" panose="02020603050405020304" pitchFamily="18" charset="0"/>
            </a:endParaRPr>
          </a:p>
          <a:p>
            <a:pPr marL="0" indent="0">
              <a:buNone/>
            </a:pPr>
            <a:endParaRPr lang="tr-TR" sz="1800" i="1"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D2B5EFD1-7017-A6B6-396E-62B20861F438}"/>
              </a:ext>
            </a:extLst>
          </p:cNvPr>
          <p:cNvSpPr txBox="1"/>
          <p:nvPr/>
        </p:nvSpPr>
        <p:spPr>
          <a:xfrm>
            <a:off x="1739949" y="5460216"/>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27187715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B9CB59-2FFF-4A60-61A7-E62DAFEAF2B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AB5BCE8-F1B6-8E6E-25D0-A29EF135577C}"/>
              </a:ext>
            </a:extLst>
          </p:cNvPr>
          <p:cNvSpPr>
            <a:spLocks noGrp="1"/>
          </p:cNvSpPr>
          <p:nvPr>
            <p:ph type="title"/>
          </p:nvPr>
        </p:nvSpPr>
        <p:spPr>
          <a:xfrm>
            <a:off x="457200" y="286995"/>
            <a:ext cx="8229600" cy="1143000"/>
          </a:xfrm>
        </p:spPr>
        <p:txBody>
          <a:bodyPr>
            <a:normAutofit fontScale="90000"/>
          </a:bodyPr>
          <a:lstStyle/>
          <a:p>
            <a:r>
              <a:rPr lang="tr-TR" sz="2800" b="1" i="1" dirty="0">
                <a:latin typeface="Times New Roman" panose="02020603050405020304" pitchFamily="18" charset="0"/>
                <a:cs typeface="Times New Roman" panose="02020603050405020304" pitchFamily="18" charset="0"/>
              </a:rPr>
              <a:t>Dava Arkadaşlığı (Subjektif Dava Birleşmesi) </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EAC8A659-79A1-60CC-9341-AA5B84633270}"/>
              </a:ext>
            </a:extLst>
          </p:cNvPr>
          <p:cNvSpPr>
            <a:spLocks noGrp="1"/>
          </p:cNvSpPr>
          <p:nvPr>
            <p:ph idx="1"/>
          </p:nvPr>
        </p:nvSpPr>
        <p:spPr/>
        <p:txBody>
          <a:bodyPr>
            <a:normAutofit/>
          </a:bodyPr>
          <a:lstStyle/>
          <a:p>
            <a:pPr marL="0" indent="0" algn="just">
              <a:buNone/>
            </a:pPr>
            <a:r>
              <a:rPr lang="tr-TR" sz="1800" dirty="0">
                <a:latin typeface="Times New Roman" panose="02020603050405020304" pitchFamily="18" charset="0"/>
                <a:cs typeface="Times New Roman" panose="02020603050405020304" pitchFamily="18" charset="0"/>
              </a:rPr>
              <a:t>Olay:</a:t>
            </a:r>
          </a:p>
          <a:p>
            <a:pPr algn="just">
              <a:buAutoNum type="alphaUcParenBoth"/>
            </a:pPr>
            <a:r>
              <a:rPr lang="tr-TR" sz="1800" i="1" dirty="0">
                <a:latin typeface="Times New Roman" panose="02020603050405020304" pitchFamily="18" charset="0"/>
                <a:cs typeface="Times New Roman" panose="02020603050405020304" pitchFamily="18" charset="0"/>
              </a:rPr>
              <a:t>ve (B), yarı yarıya sahip oldukları daireyi (C) ve (D)ye kiralamışlardır. (C) ve (D) eve taşındıktan sonra hiç kira ödememiştir. Bunun üzerine (A) ve (B), alamadıkları kira bedelleri toplamı olan 60.000 Türk Lirası için dava açmayı düşünmektedir. </a:t>
            </a:r>
          </a:p>
          <a:p>
            <a:pPr algn="just">
              <a:buAutoNum type="alphaUcParenBoth"/>
            </a:pPr>
            <a:endParaRPr lang="tr-TR" sz="1800" i="1" dirty="0">
              <a:latin typeface="Times New Roman" panose="02020603050405020304" pitchFamily="18" charset="0"/>
              <a:cs typeface="Times New Roman" panose="02020603050405020304" pitchFamily="18" charset="0"/>
            </a:endParaRPr>
          </a:p>
          <a:p>
            <a:pPr algn="just">
              <a:buAutoNum type="arabicPeriod"/>
            </a:pPr>
            <a:r>
              <a:rPr lang="tr-TR" sz="1800" i="1" dirty="0">
                <a:latin typeface="Times New Roman" panose="02020603050405020304" pitchFamily="18" charset="0"/>
                <a:cs typeface="Times New Roman" panose="02020603050405020304" pitchFamily="18" charset="0"/>
              </a:rPr>
              <a:t>Davacı taraftaki dava arkadaşlığı (aktif dava arkadaşlığı)</a:t>
            </a:r>
          </a:p>
          <a:p>
            <a:pPr algn="just">
              <a:buAutoNum type="arabicPeriod"/>
            </a:pPr>
            <a:r>
              <a:rPr lang="tr-TR" sz="1800" i="1" dirty="0">
                <a:latin typeface="Times New Roman" panose="02020603050405020304" pitchFamily="18" charset="0"/>
                <a:cs typeface="Times New Roman" panose="02020603050405020304" pitchFamily="18" charset="0"/>
              </a:rPr>
              <a:t>Davalı taraftaki dava arkadaşlığı (pasif dava arkadaşlığı)</a:t>
            </a:r>
          </a:p>
          <a:p>
            <a:pPr algn="just">
              <a:buAutoNum type="alphaUcParenBoth"/>
            </a:pPr>
            <a:endParaRPr lang="tr-TR" sz="1800" i="1" dirty="0">
              <a:latin typeface="Times New Roman" panose="02020603050405020304" pitchFamily="18" charset="0"/>
              <a:cs typeface="Times New Roman" panose="02020603050405020304" pitchFamily="18" charset="0"/>
            </a:endParaRPr>
          </a:p>
          <a:p>
            <a:pPr marL="0" indent="0" algn="just">
              <a:buNone/>
            </a:pPr>
            <a:endParaRPr lang="tr-TR" sz="1800" i="1" dirty="0">
              <a:latin typeface="Times New Roman" panose="02020603050405020304" pitchFamily="18" charset="0"/>
              <a:cs typeface="Times New Roman" panose="02020603050405020304" pitchFamily="18" charset="0"/>
            </a:endParaRPr>
          </a:p>
          <a:p>
            <a:pPr marL="0" indent="0">
              <a:buNone/>
            </a:pPr>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454A16F7-8DD9-87F5-5DF1-3291CD7658D5}"/>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41463117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8BFAD5-3B21-03E5-8372-2C0BA83A1CCF}"/>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D0BA6169-7F07-78A0-3A6B-C28F53152516}"/>
              </a:ext>
            </a:extLst>
          </p:cNvPr>
          <p:cNvSpPr>
            <a:spLocks noGrp="1"/>
          </p:cNvSpPr>
          <p:nvPr>
            <p:ph type="title"/>
          </p:nvPr>
        </p:nvSpPr>
        <p:spPr>
          <a:xfrm>
            <a:off x="457200" y="286995"/>
            <a:ext cx="8229600" cy="1143000"/>
          </a:xfrm>
        </p:spPr>
        <p:txBody>
          <a:bodyPr>
            <a:normAutofit fontScale="90000"/>
          </a:bodyPr>
          <a:lstStyle/>
          <a:p>
            <a:r>
              <a:rPr lang="tr-TR" sz="3100" b="1" i="1" dirty="0">
                <a:latin typeface="Times New Roman" panose="02020603050405020304" pitchFamily="18" charset="0"/>
                <a:cs typeface="Times New Roman" panose="02020603050405020304" pitchFamily="18" charset="0"/>
              </a:rPr>
              <a:t>Dava Arkadaşlığı</a:t>
            </a:r>
            <a:br>
              <a:rPr lang="tr-TR" i="1" dirty="0"/>
            </a:br>
            <a:endParaRPr lang="tr-TR" i="1" dirty="0"/>
          </a:p>
        </p:txBody>
      </p:sp>
      <p:sp>
        <p:nvSpPr>
          <p:cNvPr id="5" name="İçerik Yer Tutucusu 4">
            <a:extLst>
              <a:ext uri="{FF2B5EF4-FFF2-40B4-BE49-F238E27FC236}">
                <a16:creationId xmlns:a16="http://schemas.microsoft.com/office/drawing/2014/main" id="{22B6F5B7-8AFC-6582-3FCE-056BA2E64641}"/>
              </a:ext>
            </a:extLst>
          </p:cNvPr>
          <p:cNvSpPr>
            <a:spLocks noGrp="1"/>
          </p:cNvSpPr>
          <p:nvPr>
            <p:ph idx="1"/>
          </p:nvPr>
        </p:nvSpPr>
        <p:spPr>
          <a:xfrm>
            <a:off x="370114" y="1600200"/>
            <a:ext cx="8316686" cy="4970805"/>
          </a:xfrm>
        </p:spPr>
        <p:txBody>
          <a:bodyPr>
            <a:normAutofit fontScale="40000" lnSpcReduction="20000"/>
          </a:bodyPr>
          <a:lstStyle/>
          <a:p>
            <a:pPr marL="0" indent="0" algn="just">
              <a:buNone/>
            </a:pPr>
            <a:endParaRPr lang="tr-TR" sz="1800" i="1" dirty="0">
              <a:latin typeface="Times New Roman" panose="02020603050405020304" pitchFamily="18" charset="0"/>
              <a:cs typeface="Times New Roman" panose="02020603050405020304" pitchFamily="18" charset="0"/>
            </a:endParaRPr>
          </a:p>
          <a:p>
            <a:pPr marL="0" indent="0">
              <a:buNone/>
            </a:pPr>
            <a:endParaRPr lang="tr-TR" sz="4500" i="1" dirty="0"/>
          </a:p>
          <a:p>
            <a:pPr marL="0" indent="0" algn="just">
              <a:buNone/>
            </a:pPr>
            <a:r>
              <a:rPr lang="tr-TR" sz="4500" b="1" dirty="0">
                <a:latin typeface="Times New Roman" panose="02020603050405020304" pitchFamily="18" charset="0"/>
                <a:cs typeface="Times New Roman" panose="02020603050405020304" pitchFamily="18" charset="0"/>
              </a:rPr>
              <a:t>Hüküm ve sonuçları</a:t>
            </a:r>
          </a:p>
          <a:p>
            <a:pPr marL="0" indent="0" algn="just">
              <a:buNone/>
            </a:pPr>
            <a:endParaRPr lang="tr-TR" sz="4500" b="1" dirty="0">
              <a:latin typeface="Times New Roman" panose="02020603050405020304" pitchFamily="18" charset="0"/>
              <a:cs typeface="Times New Roman" panose="02020603050405020304" pitchFamily="18" charset="0"/>
            </a:endParaRPr>
          </a:p>
          <a:p>
            <a:pPr marL="0" indent="0" algn="just">
              <a:buNone/>
            </a:pPr>
            <a:endParaRPr lang="tr-TR" sz="5500" b="1" dirty="0">
              <a:latin typeface="Times New Roman" panose="02020603050405020304" pitchFamily="18" charset="0"/>
              <a:cs typeface="Times New Roman" panose="02020603050405020304" pitchFamily="18" charset="0"/>
            </a:endParaRPr>
          </a:p>
          <a:p>
            <a:pPr marL="0" lvl="0" indent="0" algn="just">
              <a:buNone/>
            </a:pPr>
            <a:r>
              <a:rPr lang="tr-TR" sz="5500" dirty="0">
                <a:latin typeface="Times New Roman" panose="02020603050405020304" pitchFamily="18" charset="0"/>
                <a:cs typeface="Times New Roman" panose="02020603050405020304" pitchFamily="18" charset="0"/>
              </a:rPr>
              <a:t>Dava arkadaşları, mahkemede diğer dava arkadaşından bağımsız olarak </a:t>
            </a:r>
            <a:r>
              <a:rPr lang="tr-TR" sz="5500" dirty="0" err="1">
                <a:latin typeface="Times New Roman" panose="02020603050405020304" pitchFamily="18" charset="0"/>
                <a:cs typeface="Times New Roman" panose="02020603050405020304" pitchFamily="18" charset="0"/>
              </a:rPr>
              <a:t>usûl</a:t>
            </a:r>
            <a:r>
              <a:rPr lang="tr-TR" sz="5500" dirty="0">
                <a:latin typeface="Times New Roman" panose="02020603050405020304" pitchFamily="18" charset="0"/>
                <a:cs typeface="Times New Roman" panose="02020603050405020304" pitchFamily="18" charset="0"/>
              </a:rPr>
              <a:t> işlemleri yapabilir</a:t>
            </a:r>
          </a:p>
          <a:p>
            <a:pPr marL="0" lvl="0" indent="0" algn="just">
              <a:buNone/>
            </a:pPr>
            <a:r>
              <a:rPr lang="tr-TR" sz="5500" dirty="0">
                <a:latin typeface="Times New Roman" panose="02020603050405020304" pitchFamily="18" charset="0"/>
                <a:cs typeface="Times New Roman" panose="02020603050405020304" pitchFamily="18" charset="0"/>
              </a:rPr>
              <a:t>Her dava arkadaşının, ikrar, kabul, feragat, yeminin kabulü ve yemin gibi işlemleri sadece onun hakkında geçerlidir.</a:t>
            </a:r>
          </a:p>
          <a:p>
            <a:pPr marL="0" indent="0" algn="just">
              <a:buNone/>
            </a:pPr>
            <a:r>
              <a:rPr lang="tr-TR" sz="5500" dirty="0">
                <a:latin typeface="Times New Roman" panose="02020603050405020304" pitchFamily="18" charset="0"/>
                <a:cs typeface="Times New Roman" panose="02020603050405020304" pitchFamily="18" charset="0"/>
              </a:rPr>
              <a:t>Her biri diğerinin davasında tanık olabilir, </a:t>
            </a:r>
            <a:r>
              <a:rPr lang="tr-TR" sz="5500" u="sng" dirty="0" err="1">
                <a:latin typeface="Times New Roman" panose="02020603050405020304" pitchFamily="18" charset="0"/>
                <a:cs typeface="Times New Roman" panose="02020603050405020304" pitchFamily="18" charset="0"/>
              </a:rPr>
              <a:t>fer’i</a:t>
            </a:r>
            <a:r>
              <a:rPr lang="tr-TR" sz="5500" u="sng" dirty="0">
                <a:latin typeface="Times New Roman" panose="02020603050405020304" pitchFamily="18" charset="0"/>
                <a:cs typeface="Times New Roman" panose="02020603050405020304" pitchFamily="18" charset="0"/>
              </a:rPr>
              <a:t> müdahale talebinde bulunabilir.</a:t>
            </a:r>
          </a:p>
          <a:p>
            <a:pPr marL="0" indent="0" algn="just">
              <a:buNone/>
            </a:pPr>
            <a:r>
              <a:rPr lang="tr-TR" sz="5500" dirty="0">
                <a:latin typeface="Times New Roman" panose="02020603050405020304" pitchFamily="18" charset="0"/>
                <a:cs typeface="Times New Roman" panose="02020603050405020304" pitchFamily="18" charset="0"/>
              </a:rPr>
              <a:t>Dava arkadaşlarından her biri kendisine ilişkin olarak verilen hükme karşı diğerinden bağımsız olarak kanun yoluna başvurabilir.</a:t>
            </a:r>
          </a:p>
          <a:p>
            <a:pPr marL="0" indent="0" algn="just">
              <a:buNone/>
            </a:pPr>
            <a:r>
              <a:rPr lang="tr-TR" sz="5500" dirty="0">
                <a:latin typeface="Times New Roman" panose="02020603050405020304" pitchFamily="18" charset="0"/>
                <a:cs typeface="Times New Roman" panose="02020603050405020304" pitchFamily="18" charset="0"/>
              </a:rPr>
              <a:t>Ayrı vekille temsil ettirmişlerse ayrı ayrı vekalet ücretine hükmedilir. Aynı vekille temsilde seri davaysa (</a:t>
            </a:r>
            <a:r>
              <a:rPr lang="tr-TR" sz="5500" dirty="0" err="1">
                <a:latin typeface="Times New Roman" panose="02020603050405020304" pitchFamily="18" charset="0"/>
                <a:cs typeface="Times New Roman" panose="02020603050405020304" pitchFamily="18" charset="0"/>
              </a:rPr>
              <a:t>Aaüt</a:t>
            </a:r>
            <a:r>
              <a:rPr lang="tr-TR" sz="5500" dirty="0">
                <a:latin typeface="Times New Roman" panose="02020603050405020304" pitchFamily="18" charset="0"/>
                <a:cs typeface="Times New Roman" panose="02020603050405020304" pitchFamily="18" charset="0"/>
              </a:rPr>
              <a:t>- m.22)</a:t>
            </a:r>
          </a:p>
          <a:p>
            <a:pPr marL="0" indent="0" algn="just">
              <a:buNone/>
            </a:pPr>
            <a:r>
              <a:rPr lang="tr-TR" sz="5500" dirty="0">
                <a:latin typeface="Times New Roman" panose="02020603050405020304" pitchFamily="18" charset="0"/>
                <a:cs typeface="Times New Roman" panose="02020603050405020304" pitchFamily="18" charset="0"/>
              </a:rPr>
              <a:t>Yargılama giderlerini bunların arasında paylaştırabilir ya da </a:t>
            </a:r>
            <a:r>
              <a:rPr lang="tr-TR" sz="5500" dirty="0" err="1">
                <a:latin typeface="Times New Roman" panose="02020603050405020304" pitchFamily="18" charset="0"/>
                <a:cs typeface="Times New Roman" panose="02020603050405020304" pitchFamily="18" charset="0"/>
              </a:rPr>
              <a:t>müteselsilen</a:t>
            </a:r>
            <a:r>
              <a:rPr lang="tr-TR" sz="5500" dirty="0">
                <a:latin typeface="Times New Roman" panose="02020603050405020304" pitchFamily="18" charset="0"/>
                <a:cs typeface="Times New Roman" panose="02020603050405020304" pitchFamily="18" charset="0"/>
              </a:rPr>
              <a:t> sorumlu tutulmalarına karar verebilir (m.326/3).  </a:t>
            </a:r>
          </a:p>
          <a:p>
            <a:pPr marL="0" indent="0" algn="just">
              <a:buNone/>
            </a:pPr>
            <a:endParaRPr lang="tr-TR" sz="5500" dirty="0">
              <a:latin typeface="Times New Roman" panose="02020603050405020304" pitchFamily="18" charset="0"/>
              <a:cs typeface="Times New Roman" panose="02020603050405020304" pitchFamily="18" charset="0"/>
            </a:endParaRPr>
          </a:p>
          <a:p>
            <a:pPr marL="0" indent="0" algn="just">
              <a:buNone/>
            </a:pPr>
            <a:endParaRPr lang="tr-TR" sz="4500" dirty="0">
              <a:latin typeface="Times New Roman" panose="02020603050405020304" pitchFamily="18" charset="0"/>
              <a:cs typeface="Times New Roman" panose="02020603050405020304" pitchFamily="18" charset="0"/>
            </a:endParaRPr>
          </a:p>
          <a:p>
            <a:pPr marL="0" indent="0" algn="just">
              <a:buNone/>
            </a:pPr>
            <a:endParaRPr lang="tr-TR" sz="3600" b="1" dirty="0">
              <a:latin typeface="Times New Roman" panose="02020603050405020304" pitchFamily="18" charset="0"/>
              <a:cs typeface="Times New Roman" panose="02020603050405020304" pitchFamily="18" charset="0"/>
            </a:endParaRPr>
          </a:p>
          <a:p>
            <a:pPr marL="0" indent="0">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b="1" i="1" dirty="0">
              <a:latin typeface="Times New Roman" panose="02020603050405020304" pitchFamily="18" charset="0"/>
              <a:cs typeface="Times New Roman" panose="02020603050405020304" pitchFamily="18" charset="0"/>
            </a:endParaRPr>
          </a:p>
          <a:p>
            <a:pPr marL="0" indent="0" algn="just">
              <a:buNone/>
            </a:pPr>
            <a:endParaRPr lang="tr-TR" sz="1800" b="1" i="1" dirty="0">
              <a:latin typeface="Times New Roman" panose="02020603050405020304" pitchFamily="18" charset="0"/>
              <a:cs typeface="Times New Roman" panose="02020603050405020304" pitchFamily="18" charset="0"/>
            </a:endParaRPr>
          </a:p>
          <a:p>
            <a:pPr marL="0" indent="0" algn="just">
              <a:buNone/>
            </a:pPr>
            <a:endParaRPr lang="tr-TR" sz="1800" b="1" dirty="0">
              <a:latin typeface="Times New Roman" panose="02020603050405020304" pitchFamily="18" charset="0"/>
              <a:cs typeface="Times New Roman" panose="02020603050405020304" pitchFamily="18" charset="0"/>
            </a:endParaRPr>
          </a:p>
          <a:p>
            <a:pPr marL="0" indent="0" algn="just">
              <a:buNone/>
            </a:pPr>
            <a:endParaRPr lang="tr-TR" sz="1800" b="1" dirty="0">
              <a:latin typeface="Times New Roman" panose="02020603050405020304" pitchFamily="18" charset="0"/>
              <a:cs typeface="Times New Roman" panose="02020603050405020304" pitchFamily="18" charset="0"/>
            </a:endParaRPr>
          </a:p>
          <a:p>
            <a:endParaRPr lang="tr-TR" i="1" dirty="0"/>
          </a:p>
          <a:p>
            <a:endParaRPr lang="tr-TR" dirty="0"/>
          </a:p>
          <a:p>
            <a:pPr marL="0" indent="0" algn="just">
              <a:buNone/>
            </a:pPr>
            <a:endParaRPr lang="tr-TR" dirty="0"/>
          </a:p>
          <a:p>
            <a:pPr marL="0" indent="0" algn="just">
              <a:buNone/>
            </a:pPr>
            <a:endParaRPr lang="tr-TR" i="1" dirty="0"/>
          </a:p>
          <a:p>
            <a:pPr marL="0" indent="0">
              <a:buNone/>
            </a:pPr>
            <a:endParaRPr lang="tr-TR" sz="1800" i="1" dirty="0">
              <a:latin typeface="Times New Roman" panose="02020603050405020304" pitchFamily="18" charset="0"/>
              <a:cs typeface="Times New Roman" panose="02020603050405020304" pitchFamily="18" charset="0"/>
            </a:endParaRPr>
          </a:p>
          <a:p>
            <a:pPr marL="0" indent="0">
              <a:buNone/>
            </a:pPr>
            <a:endParaRPr lang="tr-TR" sz="1800" i="1"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B89FC436-5EF0-F2F4-6238-4F45BFA595B9}"/>
              </a:ext>
            </a:extLst>
          </p:cNvPr>
          <p:cNvSpPr txBox="1"/>
          <p:nvPr/>
        </p:nvSpPr>
        <p:spPr>
          <a:xfrm>
            <a:off x="1739949" y="5460216"/>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759254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0812C1-594E-3294-755D-75FA492F28FC}"/>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FDC303CE-1427-6530-975F-6C7F1B4F0037}"/>
              </a:ext>
            </a:extLst>
          </p:cNvPr>
          <p:cNvSpPr>
            <a:spLocks noGrp="1"/>
          </p:cNvSpPr>
          <p:nvPr>
            <p:ph type="title"/>
          </p:nvPr>
        </p:nvSpPr>
        <p:spPr>
          <a:xfrm>
            <a:off x="457200" y="286995"/>
            <a:ext cx="8229600" cy="1143000"/>
          </a:xfrm>
        </p:spPr>
        <p:txBody>
          <a:bodyPr>
            <a:normAutofit/>
          </a:bodyPr>
          <a:lstStyle/>
          <a:p>
            <a:r>
              <a:rPr lang="tr-TR" sz="2400" b="1" i="1" dirty="0">
                <a:latin typeface="Times New Roman" panose="02020603050405020304" pitchFamily="18" charset="0"/>
                <a:cs typeface="Times New Roman" panose="02020603050405020304" pitchFamily="18" charset="0"/>
              </a:rPr>
              <a:t>Davaya Müdahale</a:t>
            </a: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4DFCF54A-D964-83BD-3E64-76062757B976}"/>
              </a:ext>
            </a:extLst>
          </p:cNvPr>
          <p:cNvSpPr>
            <a:spLocks noGrp="1"/>
          </p:cNvSpPr>
          <p:nvPr>
            <p:ph idx="1"/>
          </p:nvPr>
        </p:nvSpPr>
        <p:spPr>
          <a:xfrm>
            <a:off x="370114" y="1600200"/>
            <a:ext cx="8316686" cy="4970805"/>
          </a:xfrm>
        </p:spPr>
        <p:txBody>
          <a:bodyPr>
            <a:normAutofit/>
          </a:bodyPr>
          <a:lstStyle/>
          <a:p>
            <a:pPr marL="0" indent="0" algn="just">
              <a:buNone/>
            </a:pPr>
            <a:endParaRPr lang="tr-TR" sz="1800" i="1" dirty="0">
              <a:latin typeface="Times New Roman" panose="02020603050405020304" pitchFamily="18" charset="0"/>
              <a:cs typeface="Times New Roman" panose="02020603050405020304" pitchFamily="18" charset="0"/>
            </a:endParaRPr>
          </a:p>
          <a:p>
            <a:pPr marL="0" indent="0" algn="just">
              <a:buNone/>
            </a:pPr>
            <a:r>
              <a:rPr lang="tr-TR" sz="2400" b="1" i="1" dirty="0">
                <a:latin typeface="Times New Roman" panose="02020603050405020304" pitchFamily="18" charset="0"/>
                <a:cs typeface="Times New Roman" panose="02020603050405020304" pitchFamily="18" charset="0"/>
              </a:rPr>
              <a:t>Fer’i</a:t>
            </a:r>
            <a:r>
              <a:rPr lang="tr-TR" sz="2400" i="1" dirty="0">
                <a:latin typeface="Times New Roman" panose="02020603050405020304" pitchFamily="18" charset="0"/>
                <a:cs typeface="Times New Roman" panose="02020603050405020304" pitchFamily="18" charset="0"/>
              </a:rPr>
              <a:t> </a:t>
            </a:r>
            <a:r>
              <a:rPr lang="tr-TR" sz="2400" b="1" i="1" dirty="0">
                <a:latin typeface="Times New Roman" panose="02020603050405020304" pitchFamily="18" charset="0"/>
                <a:cs typeface="Times New Roman" panose="02020603050405020304" pitchFamily="18" charset="0"/>
              </a:rPr>
              <a:t>Müdahale</a:t>
            </a:r>
            <a:r>
              <a:rPr lang="tr-TR" sz="2400" i="1" dirty="0">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Üçüncü kişinin, davayı kazanmasında hukukî yararı bulunan taraf yanında ve ona yardımcı olmak amacıyla, tahkikat sona erinceye kadar davada yer almasıdır (m.66).</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Örnek, </a:t>
            </a:r>
          </a:p>
          <a:p>
            <a:pPr marL="0" indent="0" algn="just">
              <a:buNone/>
            </a:pPr>
            <a:r>
              <a:rPr lang="tr-TR" sz="2400" dirty="0">
                <a:latin typeface="Times New Roman" panose="02020603050405020304" pitchFamily="18" charset="0"/>
                <a:cs typeface="Times New Roman" panose="02020603050405020304" pitchFamily="18" charset="0"/>
              </a:rPr>
              <a:t>A şirketine ait otobüsle zarara uğrayan </a:t>
            </a:r>
            <a:r>
              <a:rPr lang="tr-TR" sz="2400" dirty="0" err="1">
                <a:latin typeface="Times New Roman" panose="02020603050405020304" pitchFamily="18" charset="0"/>
                <a:cs typeface="Times New Roman" panose="02020603050405020304" pitchFamily="18" charset="0"/>
              </a:rPr>
              <a:t>X’in</a:t>
            </a:r>
            <a:r>
              <a:rPr lang="tr-TR" sz="2400" dirty="0">
                <a:latin typeface="Times New Roman" panose="02020603050405020304" pitchFamily="18" charset="0"/>
                <a:cs typeface="Times New Roman" panose="02020603050405020304" pitchFamily="18" charset="0"/>
              </a:rPr>
              <a:t> şoförün kusuru sebebiyle A şirketine ait davada, şoförün davaya katılması </a:t>
            </a:r>
            <a:r>
              <a:rPr lang="tr-TR" sz="2400" dirty="0" err="1">
                <a:latin typeface="Times New Roman" panose="02020603050405020304" pitchFamily="18" charset="0"/>
                <a:cs typeface="Times New Roman" panose="02020603050405020304" pitchFamily="18" charset="0"/>
              </a:rPr>
              <a:t>fer’i</a:t>
            </a:r>
            <a:r>
              <a:rPr lang="tr-TR" sz="2400" dirty="0">
                <a:latin typeface="Times New Roman" panose="02020603050405020304" pitchFamily="18" charset="0"/>
                <a:cs typeface="Times New Roman" panose="02020603050405020304" pitchFamily="18" charset="0"/>
              </a:rPr>
              <a:t> müdahale şeklinde gerçekleşir. </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buNone/>
            </a:pPr>
            <a:endParaRPr lang="tr-TR" sz="4500" i="1" dirty="0"/>
          </a:p>
          <a:p>
            <a:pPr marL="0" indent="0" algn="just">
              <a:buNone/>
            </a:pPr>
            <a:endParaRPr lang="tr-TR" sz="5500" dirty="0">
              <a:latin typeface="Times New Roman" panose="02020603050405020304" pitchFamily="18" charset="0"/>
              <a:cs typeface="Times New Roman" panose="02020603050405020304" pitchFamily="18" charset="0"/>
            </a:endParaRPr>
          </a:p>
          <a:p>
            <a:pPr marL="0" indent="0" algn="just">
              <a:buNone/>
            </a:pPr>
            <a:endParaRPr lang="tr-TR" sz="4500" dirty="0">
              <a:latin typeface="Times New Roman" panose="02020603050405020304" pitchFamily="18" charset="0"/>
              <a:cs typeface="Times New Roman" panose="02020603050405020304" pitchFamily="18" charset="0"/>
            </a:endParaRPr>
          </a:p>
          <a:p>
            <a:pPr marL="0" indent="0" algn="just">
              <a:buNone/>
            </a:pPr>
            <a:endParaRPr lang="tr-TR" sz="3600" b="1" dirty="0">
              <a:latin typeface="Times New Roman" panose="02020603050405020304" pitchFamily="18" charset="0"/>
              <a:cs typeface="Times New Roman" panose="02020603050405020304" pitchFamily="18" charset="0"/>
            </a:endParaRPr>
          </a:p>
          <a:p>
            <a:pPr marL="0" indent="0">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b="1" i="1" dirty="0">
              <a:latin typeface="Times New Roman" panose="02020603050405020304" pitchFamily="18" charset="0"/>
              <a:cs typeface="Times New Roman" panose="02020603050405020304" pitchFamily="18" charset="0"/>
            </a:endParaRPr>
          </a:p>
          <a:p>
            <a:pPr marL="0" indent="0" algn="just">
              <a:buNone/>
            </a:pPr>
            <a:endParaRPr lang="tr-TR" sz="1800" b="1" i="1" dirty="0">
              <a:latin typeface="Times New Roman" panose="02020603050405020304" pitchFamily="18" charset="0"/>
              <a:cs typeface="Times New Roman" panose="02020603050405020304" pitchFamily="18" charset="0"/>
            </a:endParaRPr>
          </a:p>
          <a:p>
            <a:pPr marL="0" indent="0" algn="just">
              <a:buNone/>
            </a:pPr>
            <a:endParaRPr lang="tr-TR" sz="1800" b="1" dirty="0">
              <a:latin typeface="Times New Roman" panose="02020603050405020304" pitchFamily="18" charset="0"/>
              <a:cs typeface="Times New Roman" panose="02020603050405020304" pitchFamily="18" charset="0"/>
            </a:endParaRPr>
          </a:p>
          <a:p>
            <a:pPr marL="0" indent="0" algn="just">
              <a:buNone/>
            </a:pPr>
            <a:endParaRPr lang="tr-TR" sz="1800" b="1" dirty="0">
              <a:latin typeface="Times New Roman" panose="02020603050405020304" pitchFamily="18" charset="0"/>
              <a:cs typeface="Times New Roman" panose="02020603050405020304" pitchFamily="18" charset="0"/>
            </a:endParaRPr>
          </a:p>
          <a:p>
            <a:endParaRPr lang="tr-TR" i="1" dirty="0"/>
          </a:p>
          <a:p>
            <a:endParaRPr lang="tr-TR" dirty="0"/>
          </a:p>
          <a:p>
            <a:pPr marL="0" indent="0" algn="just">
              <a:buNone/>
            </a:pPr>
            <a:endParaRPr lang="tr-TR" dirty="0"/>
          </a:p>
          <a:p>
            <a:pPr marL="0" indent="0" algn="just">
              <a:buNone/>
            </a:pPr>
            <a:endParaRPr lang="tr-TR" i="1" dirty="0"/>
          </a:p>
          <a:p>
            <a:pPr marL="0" indent="0">
              <a:buNone/>
            </a:pPr>
            <a:endParaRPr lang="tr-TR" sz="1800" i="1" dirty="0">
              <a:latin typeface="Times New Roman" panose="02020603050405020304" pitchFamily="18" charset="0"/>
              <a:cs typeface="Times New Roman" panose="02020603050405020304" pitchFamily="18" charset="0"/>
            </a:endParaRPr>
          </a:p>
          <a:p>
            <a:pPr marL="0" indent="0">
              <a:buNone/>
            </a:pPr>
            <a:endParaRPr lang="tr-TR" sz="1800" i="1"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737FA4E8-4254-2AF3-DF95-0E5BA142063F}"/>
              </a:ext>
            </a:extLst>
          </p:cNvPr>
          <p:cNvSpPr txBox="1"/>
          <p:nvPr/>
        </p:nvSpPr>
        <p:spPr>
          <a:xfrm>
            <a:off x="1739949" y="5460216"/>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41407758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4DEBE3-3B4B-AE75-E831-828DF804ACB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62E015E-A59B-6A98-D948-F465EBF9DD6B}"/>
              </a:ext>
            </a:extLst>
          </p:cNvPr>
          <p:cNvSpPr>
            <a:spLocks noGrp="1"/>
          </p:cNvSpPr>
          <p:nvPr>
            <p:ph type="title"/>
          </p:nvPr>
        </p:nvSpPr>
        <p:spPr>
          <a:xfrm>
            <a:off x="457200" y="286995"/>
            <a:ext cx="8229600" cy="1143000"/>
          </a:xfrm>
        </p:spPr>
        <p:txBody>
          <a:bodyPr>
            <a:normAutofit/>
          </a:bodyPr>
          <a:lstStyle/>
          <a:p>
            <a:r>
              <a:rPr lang="tr-TR" sz="2400" b="1" i="1" dirty="0">
                <a:latin typeface="Times New Roman" panose="02020603050405020304" pitchFamily="18" charset="0"/>
                <a:cs typeface="Times New Roman" panose="02020603050405020304" pitchFamily="18" charset="0"/>
              </a:rPr>
              <a:t>Davaya Müdahale</a:t>
            </a: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C80333C1-3EE1-46A8-699C-C83489BC1231}"/>
              </a:ext>
            </a:extLst>
          </p:cNvPr>
          <p:cNvSpPr>
            <a:spLocks noGrp="1"/>
          </p:cNvSpPr>
          <p:nvPr>
            <p:ph idx="1"/>
          </p:nvPr>
        </p:nvSpPr>
        <p:spPr>
          <a:xfrm>
            <a:off x="370114" y="1600200"/>
            <a:ext cx="8316686" cy="4970805"/>
          </a:xfrm>
        </p:spPr>
        <p:txBody>
          <a:bodyPr>
            <a:normAutofit/>
          </a:bodyPr>
          <a:lstStyle/>
          <a:p>
            <a:pPr marL="0" indent="0" algn="just">
              <a:buNone/>
            </a:pPr>
            <a:endParaRPr lang="tr-TR" sz="1800" i="1" dirty="0">
              <a:latin typeface="Times New Roman" panose="02020603050405020304" pitchFamily="18" charset="0"/>
              <a:cs typeface="Times New Roman" panose="02020603050405020304" pitchFamily="18" charset="0"/>
            </a:endParaRPr>
          </a:p>
          <a:p>
            <a:pPr marL="0" indent="0" algn="just">
              <a:buNone/>
            </a:pPr>
            <a:r>
              <a:rPr lang="tr-TR" sz="2400" b="1" dirty="0">
                <a:latin typeface="Times New Roman" panose="02020603050405020304" pitchFamily="18" charset="0"/>
                <a:cs typeface="Times New Roman" panose="02020603050405020304" pitchFamily="18" charset="0"/>
              </a:rPr>
              <a:t>Fer’i müdahalede bulunmanın koşulları:</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Açılmış bir dava olmalı,</a:t>
            </a:r>
          </a:p>
          <a:p>
            <a:pPr marL="0" indent="0" algn="just">
              <a:buNone/>
            </a:pPr>
            <a:r>
              <a:rPr lang="tr-TR" sz="2400" dirty="0">
                <a:latin typeface="Times New Roman" panose="02020603050405020304" pitchFamily="18" charset="0"/>
                <a:cs typeface="Times New Roman" panose="02020603050405020304" pitchFamily="18" charset="0"/>
              </a:rPr>
              <a:t>İlk derece mahkemesinde tahkikat aşaması sona erinceye kadar müdahale talebinde bulunulmalı, (istinafta feri müdahale mümkün değil, HMK m. 357)</a:t>
            </a:r>
          </a:p>
          <a:p>
            <a:pPr marL="0" indent="0" algn="just">
              <a:buNone/>
            </a:pPr>
            <a:r>
              <a:rPr lang="tr-TR" sz="2400" dirty="0">
                <a:latin typeface="Times New Roman" panose="02020603050405020304" pitchFamily="18" charset="0"/>
                <a:cs typeface="Times New Roman" panose="02020603050405020304" pitchFamily="18" charset="0"/>
              </a:rPr>
              <a:t>Müdahale sebebi olmalı (müdahale talebinde bulunmasında hukuki yarar olmalı)</a:t>
            </a:r>
          </a:p>
          <a:p>
            <a:pPr marL="0" indent="0" algn="just">
              <a:buNone/>
            </a:pPr>
            <a:r>
              <a:rPr lang="tr-TR" sz="2400" dirty="0">
                <a:latin typeface="Times New Roman" panose="02020603050405020304" pitchFamily="18" charset="0"/>
                <a:cs typeface="Times New Roman" panose="02020603050405020304" pitchFamily="18" charset="0"/>
              </a:rPr>
              <a:t>Fer’i müdahilin üçüncü kişi olması (davanın taraflarından biri olmaması)</a:t>
            </a:r>
          </a:p>
          <a:p>
            <a:pPr marL="0" indent="0" algn="just">
              <a:buNone/>
            </a:pPr>
            <a:r>
              <a:rPr lang="tr-TR" sz="2400" dirty="0">
                <a:latin typeface="Times New Roman" panose="02020603050405020304" pitchFamily="18" charset="0"/>
                <a:cs typeface="Times New Roman" panose="02020603050405020304" pitchFamily="18" charset="0"/>
              </a:rPr>
              <a:t>Fer’i müdahilin taraf ve dava ehliyetinin bulunması</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buNone/>
            </a:pPr>
            <a:endParaRPr lang="tr-TR" sz="4500" i="1" dirty="0"/>
          </a:p>
          <a:p>
            <a:pPr marL="0" indent="0" algn="just">
              <a:buNone/>
            </a:pPr>
            <a:endParaRPr lang="tr-TR" sz="5500" dirty="0">
              <a:latin typeface="Times New Roman" panose="02020603050405020304" pitchFamily="18" charset="0"/>
              <a:cs typeface="Times New Roman" panose="02020603050405020304" pitchFamily="18" charset="0"/>
            </a:endParaRPr>
          </a:p>
          <a:p>
            <a:pPr marL="0" indent="0" algn="just">
              <a:buNone/>
            </a:pPr>
            <a:endParaRPr lang="tr-TR" sz="4500" dirty="0">
              <a:latin typeface="Times New Roman" panose="02020603050405020304" pitchFamily="18" charset="0"/>
              <a:cs typeface="Times New Roman" panose="02020603050405020304" pitchFamily="18" charset="0"/>
            </a:endParaRPr>
          </a:p>
          <a:p>
            <a:pPr marL="0" indent="0" algn="just">
              <a:buNone/>
            </a:pPr>
            <a:endParaRPr lang="tr-TR" sz="3600" b="1" dirty="0">
              <a:latin typeface="Times New Roman" panose="02020603050405020304" pitchFamily="18" charset="0"/>
              <a:cs typeface="Times New Roman" panose="02020603050405020304" pitchFamily="18" charset="0"/>
            </a:endParaRPr>
          </a:p>
          <a:p>
            <a:pPr marL="0" indent="0">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b="1" i="1" dirty="0">
              <a:latin typeface="Times New Roman" panose="02020603050405020304" pitchFamily="18" charset="0"/>
              <a:cs typeface="Times New Roman" panose="02020603050405020304" pitchFamily="18" charset="0"/>
            </a:endParaRPr>
          </a:p>
          <a:p>
            <a:pPr marL="0" indent="0" algn="just">
              <a:buNone/>
            </a:pPr>
            <a:endParaRPr lang="tr-TR" sz="1800" b="1" i="1" dirty="0">
              <a:latin typeface="Times New Roman" panose="02020603050405020304" pitchFamily="18" charset="0"/>
              <a:cs typeface="Times New Roman" panose="02020603050405020304" pitchFamily="18" charset="0"/>
            </a:endParaRPr>
          </a:p>
          <a:p>
            <a:pPr marL="0" indent="0" algn="just">
              <a:buNone/>
            </a:pPr>
            <a:endParaRPr lang="tr-TR" sz="1800" b="1" dirty="0">
              <a:latin typeface="Times New Roman" panose="02020603050405020304" pitchFamily="18" charset="0"/>
              <a:cs typeface="Times New Roman" panose="02020603050405020304" pitchFamily="18" charset="0"/>
            </a:endParaRPr>
          </a:p>
          <a:p>
            <a:pPr marL="0" indent="0" algn="just">
              <a:buNone/>
            </a:pPr>
            <a:endParaRPr lang="tr-TR" sz="1800" b="1" dirty="0">
              <a:latin typeface="Times New Roman" panose="02020603050405020304" pitchFamily="18" charset="0"/>
              <a:cs typeface="Times New Roman" panose="02020603050405020304" pitchFamily="18" charset="0"/>
            </a:endParaRPr>
          </a:p>
          <a:p>
            <a:endParaRPr lang="tr-TR" i="1" dirty="0"/>
          </a:p>
          <a:p>
            <a:endParaRPr lang="tr-TR" dirty="0"/>
          </a:p>
          <a:p>
            <a:pPr marL="0" indent="0" algn="just">
              <a:buNone/>
            </a:pPr>
            <a:endParaRPr lang="tr-TR" dirty="0"/>
          </a:p>
          <a:p>
            <a:pPr marL="0" indent="0" algn="just">
              <a:buNone/>
            </a:pPr>
            <a:endParaRPr lang="tr-TR" i="1" dirty="0"/>
          </a:p>
          <a:p>
            <a:pPr marL="0" indent="0">
              <a:buNone/>
            </a:pPr>
            <a:endParaRPr lang="tr-TR" sz="1800" i="1" dirty="0">
              <a:latin typeface="Times New Roman" panose="02020603050405020304" pitchFamily="18" charset="0"/>
              <a:cs typeface="Times New Roman" panose="02020603050405020304" pitchFamily="18" charset="0"/>
            </a:endParaRPr>
          </a:p>
          <a:p>
            <a:pPr marL="0" indent="0">
              <a:buNone/>
            </a:pPr>
            <a:endParaRPr lang="tr-TR" sz="1800" i="1"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772ABA8D-D2EE-C03E-6197-22209C92973C}"/>
              </a:ext>
            </a:extLst>
          </p:cNvPr>
          <p:cNvSpPr txBox="1"/>
          <p:nvPr/>
        </p:nvSpPr>
        <p:spPr>
          <a:xfrm>
            <a:off x="1739949" y="5460216"/>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9835353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D703AB-D228-2F0A-9010-54D1BF725F9A}"/>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5F46FD6E-5C3D-E88B-3774-4059ED001720}"/>
              </a:ext>
            </a:extLst>
          </p:cNvPr>
          <p:cNvSpPr>
            <a:spLocks noGrp="1"/>
          </p:cNvSpPr>
          <p:nvPr>
            <p:ph type="title"/>
          </p:nvPr>
        </p:nvSpPr>
        <p:spPr>
          <a:xfrm>
            <a:off x="457200" y="286995"/>
            <a:ext cx="8229600" cy="1143000"/>
          </a:xfrm>
        </p:spPr>
        <p:txBody>
          <a:bodyPr>
            <a:normAutofit/>
          </a:bodyPr>
          <a:lstStyle/>
          <a:p>
            <a:r>
              <a:rPr lang="tr-TR" sz="2400" b="1" i="1" dirty="0">
                <a:latin typeface="Times New Roman" panose="02020603050405020304" pitchFamily="18" charset="0"/>
                <a:cs typeface="Times New Roman" panose="02020603050405020304" pitchFamily="18" charset="0"/>
              </a:rPr>
              <a:t>Davaya Müdahale</a:t>
            </a: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C9FA4729-568D-7B23-AAD8-271BE05DFA5E}"/>
              </a:ext>
            </a:extLst>
          </p:cNvPr>
          <p:cNvSpPr>
            <a:spLocks noGrp="1"/>
          </p:cNvSpPr>
          <p:nvPr>
            <p:ph idx="1"/>
          </p:nvPr>
        </p:nvSpPr>
        <p:spPr>
          <a:xfrm>
            <a:off x="370114" y="1600200"/>
            <a:ext cx="8316686" cy="4970805"/>
          </a:xfrm>
        </p:spPr>
        <p:txBody>
          <a:bodyPr>
            <a:normAutofit/>
          </a:bodyPr>
          <a:lstStyle/>
          <a:p>
            <a:pPr marL="0" indent="0" algn="just">
              <a:buNone/>
            </a:pPr>
            <a:endParaRPr lang="tr-TR" sz="1800" i="1"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Fer’i müdahale talebinde bulunacak kişi, yanında katılmak istediği tarafı, müdahale sebebini ve dayanaklarını gösteren dilekçeyle mahkemeye başvurmalıdır (HMK m. 67).</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Fer’i müdahalede bulunma koşulları mevcutsa, hakim talebi kabul eder (karşı tarafın ya da yanında katılmak istediği tarafın rızası aranmaz.)</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buNone/>
            </a:pPr>
            <a:endParaRPr lang="tr-TR" sz="4500" i="1" dirty="0"/>
          </a:p>
          <a:p>
            <a:pPr marL="0" indent="0" algn="just">
              <a:buNone/>
            </a:pPr>
            <a:endParaRPr lang="tr-TR" sz="5500" dirty="0">
              <a:latin typeface="Times New Roman" panose="02020603050405020304" pitchFamily="18" charset="0"/>
              <a:cs typeface="Times New Roman" panose="02020603050405020304" pitchFamily="18" charset="0"/>
            </a:endParaRPr>
          </a:p>
          <a:p>
            <a:pPr marL="0" indent="0" algn="just">
              <a:buNone/>
            </a:pPr>
            <a:endParaRPr lang="tr-TR" sz="4500" dirty="0">
              <a:latin typeface="Times New Roman" panose="02020603050405020304" pitchFamily="18" charset="0"/>
              <a:cs typeface="Times New Roman" panose="02020603050405020304" pitchFamily="18" charset="0"/>
            </a:endParaRPr>
          </a:p>
          <a:p>
            <a:pPr marL="0" indent="0" algn="just">
              <a:buNone/>
            </a:pPr>
            <a:endParaRPr lang="tr-TR" sz="3600" b="1" dirty="0">
              <a:latin typeface="Times New Roman" panose="02020603050405020304" pitchFamily="18" charset="0"/>
              <a:cs typeface="Times New Roman" panose="02020603050405020304" pitchFamily="18" charset="0"/>
            </a:endParaRPr>
          </a:p>
          <a:p>
            <a:pPr marL="0" indent="0">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b="1" i="1" dirty="0">
              <a:latin typeface="Times New Roman" panose="02020603050405020304" pitchFamily="18" charset="0"/>
              <a:cs typeface="Times New Roman" panose="02020603050405020304" pitchFamily="18" charset="0"/>
            </a:endParaRPr>
          </a:p>
          <a:p>
            <a:pPr marL="0" indent="0" algn="just">
              <a:buNone/>
            </a:pPr>
            <a:endParaRPr lang="tr-TR" sz="1800" b="1" i="1" dirty="0">
              <a:latin typeface="Times New Roman" panose="02020603050405020304" pitchFamily="18" charset="0"/>
              <a:cs typeface="Times New Roman" panose="02020603050405020304" pitchFamily="18" charset="0"/>
            </a:endParaRPr>
          </a:p>
          <a:p>
            <a:pPr marL="0" indent="0" algn="just">
              <a:buNone/>
            </a:pPr>
            <a:endParaRPr lang="tr-TR" sz="1800" b="1" dirty="0">
              <a:latin typeface="Times New Roman" panose="02020603050405020304" pitchFamily="18" charset="0"/>
              <a:cs typeface="Times New Roman" panose="02020603050405020304" pitchFamily="18" charset="0"/>
            </a:endParaRPr>
          </a:p>
          <a:p>
            <a:pPr marL="0" indent="0" algn="just">
              <a:buNone/>
            </a:pPr>
            <a:endParaRPr lang="tr-TR" sz="1800" b="1" dirty="0">
              <a:latin typeface="Times New Roman" panose="02020603050405020304" pitchFamily="18" charset="0"/>
              <a:cs typeface="Times New Roman" panose="02020603050405020304" pitchFamily="18" charset="0"/>
            </a:endParaRPr>
          </a:p>
          <a:p>
            <a:endParaRPr lang="tr-TR" i="1" dirty="0"/>
          </a:p>
          <a:p>
            <a:endParaRPr lang="tr-TR" dirty="0"/>
          </a:p>
          <a:p>
            <a:pPr marL="0" indent="0" algn="just">
              <a:buNone/>
            </a:pPr>
            <a:endParaRPr lang="tr-TR" dirty="0"/>
          </a:p>
          <a:p>
            <a:pPr marL="0" indent="0" algn="just">
              <a:buNone/>
            </a:pPr>
            <a:endParaRPr lang="tr-TR" i="1" dirty="0"/>
          </a:p>
          <a:p>
            <a:pPr marL="0" indent="0">
              <a:buNone/>
            </a:pPr>
            <a:endParaRPr lang="tr-TR" sz="1800" i="1" dirty="0">
              <a:latin typeface="Times New Roman" panose="02020603050405020304" pitchFamily="18" charset="0"/>
              <a:cs typeface="Times New Roman" panose="02020603050405020304" pitchFamily="18" charset="0"/>
            </a:endParaRPr>
          </a:p>
          <a:p>
            <a:pPr marL="0" indent="0">
              <a:buNone/>
            </a:pPr>
            <a:endParaRPr lang="tr-TR" sz="1800" i="1"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425070B0-02EB-D0AA-68ED-788414570AE8}"/>
              </a:ext>
            </a:extLst>
          </p:cNvPr>
          <p:cNvSpPr txBox="1"/>
          <p:nvPr/>
        </p:nvSpPr>
        <p:spPr>
          <a:xfrm>
            <a:off x="1739949" y="5460216"/>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0190487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288F09-C3C1-ED5F-EF7B-2B54BDDCAD05}"/>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525B29D5-92BA-1B36-1C4B-8E109D7FA696}"/>
              </a:ext>
            </a:extLst>
          </p:cNvPr>
          <p:cNvSpPr>
            <a:spLocks noGrp="1"/>
          </p:cNvSpPr>
          <p:nvPr>
            <p:ph type="title"/>
          </p:nvPr>
        </p:nvSpPr>
        <p:spPr>
          <a:xfrm>
            <a:off x="457200" y="286995"/>
            <a:ext cx="8229600" cy="1143000"/>
          </a:xfrm>
        </p:spPr>
        <p:txBody>
          <a:bodyPr>
            <a:normAutofit/>
          </a:bodyPr>
          <a:lstStyle/>
          <a:p>
            <a:r>
              <a:rPr lang="tr-TR" sz="2400" b="1" i="1" dirty="0">
                <a:latin typeface="Times New Roman" panose="02020603050405020304" pitchFamily="18" charset="0"/>
                <a:cs typeface="Times New Roman" panose="02020603050405020304" pitchFamily="18" charset="0"/>
              </a:rPr>
              <a:t>Davaya Müdahale</a:t>
            </a: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2338F9C1-2DB6-6A6A-93D3-070A9F08CFDD}"/>
              </a:ext>
            </a:extLst>
          </p:cNvPr>
          <p:cNvSpPr>
            <a:spLocks noGrp="1"/>
          </p:cNvSpPr>
          <p:nvPr>
            <p:ph idx="1"/>
          </p:nvPr>
        </p:nvSpPr>
        <p:spPr>
          <a:xfrm>
            <a:off x="370114" y="1600200"/>
            <a:ext cx="8316686" cy="4970805"/>
          </a:xfrm>
        </p:spPr>
        <p:txBody>
          <a:bodyPr>
            <a:normAutofit fontScale="55000" lnSpcReduction="20000"/>
          </a:bodyPr>
          <a:lstStyle/>
          <a:p>
            <a:pPr marL="0" indent="0" algn="just">
              <a:buNone/>
            </a:pPr>
            <a:endParaRPr lang="tr-TR" sz="2900" i="1" dirty="0">
              <a:latin typeface="Times New Roman" panose="02020603050405020304" pitchFamily="18" charset="0"/>
              <a:cs typeface="Times New Roman" panose="02020603050405020304" pitchFamily="18" charset="0"/>
            </a:endParaRPr>
          </a:p>
          <a:p>
            <a:pPr marL="0" indent="0" algn="just">
              <a:buNone/>
            </a:pPr>
            <a:r>
              <a:rPr lang="tr-TR" sz="2900" b="1" dirty="0">
                <a:latin typeface="Times New Roman" panose="02020603050405020304" pitchFamily="18" charset="0"/>
                <a:cs typeface="Times New Roman" panose="02020603050405020304" pitchFamily="18" charset="0"/>
              </a:rPr>
              <a:t>Fer’i müdahilin davadaki konumu: </a:t>
            </a:r>
          </a:p>
          <a:p>
            <a:pPr marL="0" indent="0" algn="just">
              <a:buNone/>
            </a:pPr>
            <a:endParaRPr lang="tr-TR" sz="2900" dirty="0">
              <a:latin typeface="Times New Roman" panose="02020603050405020304" pitchFamily="18" charset="0"/>
              <a:cs typeface="Times New Roman" panose="02020603050405020304" pitchFamily="18" charset="0"/>
            </a:endParaRPr>
          </a:p>
          <a:p>
            <a:pPr marL="0" indent="0" algn="just">
              <a:buNone/>
            </a:pPr>
            <a:r>
              <a:rPr lang="tr-TR" sz="2900" dirty="0">
                <a:latin typeface="Times New Roman" panose="02020603050405020304" pitchFamily="18" charset="0"/>
                <a:cs typeface="Times New Roman" panose="02020603050405020304" pitchFamily="18" charset="0"/>
              </a:rPr>
              <a:t>Müdahale talebinin kabulü hâlinde müdahil, davayı ancak bulunduğu noktadan itibaren takip edebilir. Müdahil, yanında katıldığı tarafın yararına olan iddia veya savunma vasıtalarını ileri sürebilir; onun işlem ve açıklamalarına aykırı olmayan her türlü usul işlemlerini yapabilir. ( HMK m. 68)</a:t>
            </a:r>
          </a:p>
          <a:p>
            <a:pPr marL="0" indent="0" algn="just">
              <a:buNone/>
            </a:pPr>
            <a:endParaRPr lang="tr-TR" sz="2900" dirty="0">
              <a:latin typeface="Times New Roman" panose="02020603050405020304" pitchFamily="18" charset="0"/>
              <a:cs typeface="Times New Roman" panose="02020603050405020304" pitchFamily="18" charset="0"/>
            </a:endParaRPr>
          </a:p>
          <a:p>
            <a:pPr marL="0" indent="0" algn="just">
              <a:buNone/>
            </a:pPr>
            <a:r>
              <a:rPr lang="tr-TR" sz="2900" dirty="0">
                <a:latin typeface="Times New Roman" panose="02020603050405020304" pitchFamily="18" charset="0"/>
                <a:cs typeface="Times New Roman" panose="02020603050405020304" pitchFamily="18" charset="0"/>
              </a:rPr>
              <a:t>Fer’i müdahilin de hukuki dinlenilme hakkı vardır (HMK m. 27).</a:t>
            </a:r>
          </a:p>
          <a:p>
            <a:pPr marL="0" indent="0" algn="just">
              <a:buNone/>
            </a:pPr>
            <a:endParaRPr lang="tr-TR" sz="2900" dirty="0">
              <a:latin typeface="Times New Roman" panose="02020603050405020304" pitchFamily="18" charset="0"/>
              <a:cs typeface="Times New Roman" panose="02020603050405020304" pitchFamily="18" charset="0"/>
            </a:endParaRPr>
          </a:p>
          <a:p>
            <a:pPr marL="0" indent="0" algn="just">
              <a:buNone/>
            </a:pPr>
            <a:r>
              <a:rPr lang="tr-TR" sz="2900" dirty="0">
                <a:latin typeface="Times New Roman" panose="02020603050405020304" pitchFamily="18" charset="0"/>
                <a:cs typeface="Times New Roman" panose="02020603050405020304" pitchFamily="18" charset="0"/>
              </a:rPr>
              <a:t>Fer’i müdahil yanında katıldığı tarafın yararına iddia ve savunmaları ileri sürebilir; onun işlem ve açıklamalarına aykırı olmayan her türlü usul işlemini yapabilir. Aleyhe işlem yapamaz.</a:t>
            </a:r>
          </a:p>
          <a:p>
            <a:pPr marL="0" indent="0" algn="just">
              <a:buNone/>
            </a:pPr>
            <a:endParaRPr lang="tr-TR" sz="2900" dirty="0">
              <a:latin typeface="Times New Roman" panose="02020603050405020304" pitchFamily="18" charset="0"/>
              <a:cs typeface="Times New Roman" panose="02020603050405020304" pitchFamily="18" charset="0"/>
            </a:endParaRPr>
          </a:p>
          <a:p>
            <a:pPr marL="0" indent="0" algn="just">
              <a:buNone/>
            </a:pPr>
            <a:r>
              <a:rPr lang="tr-TR" sz="2900" dirty="0" err="1">
                <a:latin typeface="Times New Roman" panose="02020603050405020304" pitchFamily="18" charset="0"/>
                <a:cs typeface="Times New Roman" panose="02020603050405020304" pitchFamily="18" charset="0"/>
              </a:rPr>
              <a:t>Fer’î</a:t>
            </a:r>
            <a:r>
              <a:rPr lang="tr-TR" sz="2900" dirty="0">
                <a:latin typeface="Times New Roman" panose="02020603050405020304" pitchFamily="18" charset="0"/>
                <a:cs typeface="Times New Roman" panose="02020603050405020304" pitchFamily="18" charset="0"/>
              </a:rPr>
              <a:t> müdahil, yanında davaya katıldığı tarafça yetkili kılınmadıkça, dava konusu üzerinde tasarruf sonucunu doğuran işlemleri yapamaz; yanında katıldığı taraf adına kendisi yemin teklif edemez, kendisine yemin teklif olunamaz ve teklif olunan yemini kabul edemez. Asıl taraf adına maddi hukuk işlemleri de yapamaz.</a:t>
            </a:r>
          </a:p>
          <a:p>
            <a:pPr marL="0" indent="0" algn="just">
              <a:buNone/>
            </a:pPr>
            <a:endParaRPr lang="tr-TR" sz="2900" dirty="0">
              <a:latin typeface="Times New Roman" panose="02020603050405020304" pitchFamily="18" charset="0"/>
              <a:cs typeface="Times New Roman" panose="02020603050405020304" pitchFamily="18" charset="0"/>
            </a:endParaRPr>
          </a:p>
          <a:p>
            <a:pPr marL="0" indent="0" algn="just">
              <a:buNone/>
            </a:pPr>
            <a:r>
              <a:rPr lang="tr-TR" sz="2900" dirty="0">
                <a:latin typeface="Times New Roman" panose="02020603050405020304" pitchFamily="18" charset="0"/>
                <a:cs typeface="Times New Roman" panose="02020603050405020304" pitchFamily="18" charset="0"/>
              </a:rPr>
              <a:t>Fer’i müdahil hakkında hüküm verilemez (HMK m. 69). </a:t>
            </a:r>
          </a:p>
          <a:p>
            <a:pPr marL="0" indent="0" algn="just">
              <a:buNone/>
            </a:pPr>
            <a:endParaRPr lang="tr-TR" sz="2100" dirty="0">
              <a:latin typeface="Times New Roman" panose="02020603050405020304" pitchFamily="18" charset="0"/>
              <a:cs typeface="Times New Roman" panose="02020603050405020304" pitchFamily="18" charset="0"/>
            </a:endParaRPr>
          </a:p>
          <a:p>
            <a:pPr marL="0" indent="0" algn="just">
              <a:buNone/>
            </a:pPr>
            <a:endParaRPr lang="tr-TR" sz="21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buNone/>
            </a:pPr>
            <a:endParaRPr lang="tr-TR" sz="4500" i="1" dirty="0"/>
          </a:p>
          <a:p>
            <a:pPr marL="0" indent="0" algn="just">
              <a:buNone/>
            </a:pPr>
            <a:endParaRPr lang="tr-TR" sz="5500" dirty="0">
              <a:latin typeface="Times New Roman" panose="02020603050405020304" pitchFamily="18" charset="0"/>
              <a:cs typeface="Times New Roman" panose="02020603050405020304" pitchFamily="18" charset="0"/>
            </a:endParaRPr>
          </a:p>
          <a:p>
            <a:pPr marL="0" indent="0" algn="just">
              <a:buNone/>
            </a:pPr>
            <a:endParaRPr lang="tr-TR" sz="4500" dirty="0">
              <a:latin typeface="Times New Roman" panose="02020603050405020304" pitchFamily="18" charset="0"/>
              <a:cs typeface="Times New Roman" panose="02020603050405020304" pitchFamily="18" charset="0"/>
            </a:endParaRPr>
          </a:p>
          <a:p>
            <a:pPr marL="0" indent="0" algn="just">
              <a:buNone/>
            </a:pPr>
            <a:endParaRPr lang="tr-TR" sz="3600" b="1" dirty="0">
              <a:latin typeface="Times New Roman" panose="02020603050405020304" pitchFamily="18" charset="0"/>
              <a:cs typeface="Times New Roman" panose="02020603050405020304" pitchFamily="18" charset="0"/>
            </a:endParaRPr>
          </a:p>
          <a:p>
            <a:pPr marL="0" indent="0">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b="1" i="1" dirty="0">
              <a:latin typeface="Times New Roman" panose="02020603050405020304" pitchFamily="18" charset="0"/>
              <a:cs typeface="Times New Roman" panose="02020603050405020304" pitchFamily="18" charset="0"/>
            </a:endParaRPr>
          </a:p>
          <a:p>
            <a:pPr marL="0" indent="0" algn="just">
              <a:buNone/>
            </a:pPr>
            <a:endParaRPr lang="tr-TR" sz="1800" b="1" i="1" dirty="0">
              <a:latin typeface="Times New Roman" panose="02020603050405020304" pitchFamily="18" charset="0"/>
              <a:cs typeface="Times New Roman" panose="02020603050405020304" pitchFamily="18" charset="0"/>
            </a:endParaRPr>
          </a:p>
          <a:p>
            <a:pPr marL="0" indent="0" algn="just">
              <a:buNone/>
            </a:pPr>
            <a:endParaRPr lang="tr-TR" sz="1800" b="1" dirty="0">
              <a:latin typeface="Times New Roman" panose="02020603050405020304" pitchFamily="18" charset="0"/>
              <a:cs typeface="Times New Roman" panose="02020603050405020304" pitchFamily="18" charset="0"/>
            </a:endParaRPr>
          </a:p>
          <a:p>
            <a:pPr marL="0" indent="0" algn="just">
              <a:buNone/>
            </a:pPr>
            <a:endParaRPr lang="tr-TR" sz="1800" b="1" dirty="0">
              <a:latin typeface="Times New Roman" panose="02020603050405020304" pitchFamily="18" charset="0"/>
              <a:cs typeface="Times New Roman" panose="02020603050405020304" pitchFamily="18" charset="0"/>
            </a:endParaRPr>
          </a:p>
          <a:p>
            <a:endParaRPr lang="tr-TR" i="1" dirty="0"/>
          </a:p>
          <a:p>
            <a:endParaRPr lang="tr-TR" dirty="0"/>
          </a:p>
          <a:p>
            <a:pPr marL="0" indent="0" algn="just">
              <a:buNone/>
            </a:pPr>
            <a:endParaRPr lang="tr-TR" dirty="0"/>
          </a:p>
          <a:p>
            <a:pPr marL="0" indent="0" algn="just">
              <a:buNone/>
            </a:pPr>
            <a:endParaRPr lang="tr-TR" i="1" dirty="0"/>
          </a:p>
          <a:p>
            <a:pPr marL="0" indent="0">
              <a:buNone/>
            </a:pPr>
            <a:endParaRPr lang="tr-TR" sz="1800" i="1" dirty="0">
              <a:latin typeface="Times New Roman" panose="02020603050405020304" pitchFamily="18" charset="0"/>
              <a:cs typeface="Times New Roman" panose="02020603050405020304" pitchFamily="18" charset="0"/>
            </a:endParaRPr>
          </a:p>
          <a:p>
            <a:pPr marL="0" indent="0">
              <a:buNone/>
            </a:pPr>
            <a:endParaRPr lang="tr-TR" sz="1800" i="1"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E3938072-F39B-A16D-B023-581E2034A2A6}"/>
              </a:ext>
            </a:extLst>
          </p:cNvPr>
          <p:cNvSpPr txBox="1"/>
          <p:nvPr/>
        </p:nvSpPr>
        <p:spPr>
          <a:xfrm>
            <a:off x="1739949" y="5460216"/>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24036366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0F6DD8-CE47-A5E0-BB4C-71FC0A44763D}"/>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D87206C0-D2CA-A0BF-7089-5B3968C7E83F}"/>
              </a:ext>
            </a:extLst>
          </p:cNvPr>
          <p:cNvSpPr>
            <a:spLocks noGrp="1"/>
          </p:cNvSpPr>
          <p:nvPr>
            <p:ph type="title"/>
          </p:nvPr>
        </p:nvSpPr>
        <p:spPr>
          <a:xfrm>
            <a:off x="457200" y="286995"/>
            <a:ext cx="8229600" cy="1143000"/>
          </a:xfrm>
        </p:spPr>
        <p:txBody>
          <a:bodyPr>
            <a:normAutofit/>
          </a:bodyPr>
          <a:lstStyle/>
          <a:p>
            <a:r>
              <a:rPr lang="tr-TR" sz="2400" b="1" i="1" dirty="0">
                <a:latin typeface="Times New Roman" panose="02020603050405020304" pitchFamily="18" charset="0"/>
                <a:cs typeface="Times New Roman" panose="02020603050405020304" pitchFamily="18" charset="0"/>
              </a:rPr>
              <a:t>Davaya Müdahale</a:t>
            </a: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5041781A-BAC4-A32B-5ABB-B7A3F1AE4DA7}"/>
              </a:ext>
            </a:extLst>
          </p:cNvPr>
          <p:cNvSpPr>
            <a:spLocks noGrp="1"/>
          </p:cNvSpPr>
          <p:nvPr>
            <p:ph idx="1"/>
          </p:nvPr>
        </p:nvSpPr>
        <p:spPr>
          <a:xfrm>
            <a:off x="370114" y="1600200"/>
            <a:ext cx="8316686" cy="4970805"/>
          </a:xfrm>
        </p:spPr>
        <p:txBody>
          <a:bodyPr>
            <a:normAutofit/>
          </a:bodyPr>
          <a:lstStyle/>
          <a:p>
            <a:pPr marL="0" indent="0" algn="just">
              <a:buNone/>
            </a:pPr>
            <a:endParaRPr lang="tr-TR" sz="1800" i="1" dirty="0">
              <a:latin typeface="Times New Roman" panose="02020603050405020304" pitchFamily="18" charset="0"/>
              <a:cs typeface="Times New Roman" panose="02020603050405020304" pitchFamily="18" charset="0"/>
            </a:endParaRPr>
          </a:p>
          <a:p>
            <a:pPr marL="0" indent="0" algn="just">
              <a:buNone/>
            </a:pPr>
            <a:r>
              <a:rPr lang="tr-TR" sz="2400" b="1" dirty="0">
                <a:latin typeface="Times New Roman" panose="02020603050405020304" pitchFamily="18" charset="0"/>
                <a:cs typeface="Times New Roman" panose="02020603050405020304" pitchFamily="18" charset="0"/>
              </a:rPr>
              <a:t>Müdahale etkisi:</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100" dirty="0">
                <a:latin typeface="Times New Roman" panose="02020603050405020304" pitchFamily="18" charset="0"/>
                <a:cs typeface="Times New Roman" panose="02020603050405020304" pitchFamily="18" charset="0"/>
              </a:rPr>
              <a:t>Olay: </a:t>
            </a:r>
          </a:p>
          <a:p>
            <a:pPr marL="0" indent="0" algn="just">
              <a:buNone/>
            </a:pPr>
            <a:r>
              <a:rPr lang="tr-TR" sz="2100" dirty="0">
                <a:latin typeface="Times New Roman" panose="02020603050405020304" pitchFamily="18" charset="0"/>
                <a:cs typeface="Times New Roman" panose="02020603050405020304" pitchFamily="18" charset="0"/>
              </a:rPr>
              <a:t>(C), (B)’den bir televizyon satın almıştır. Daha sonra (A), (C)’ye karşı istihkak davası açmış ve televizyonun kendisine ait olduğunu ileri sürmüş, (B)’de bu davaya </a:t>
            </a:r>
            <a:r>
              <a:rPr lang="tr-TR" sz="2100" dirty="0" err="1">
                <a:latin typeface="Times New Roman" panose="02020603050405020304" pitchFamily="18" charset="0"/>
                <a:cs typeface="Times New Roman" panose="02020603050405020304" pitchFamily="18" charset="0"/>
              </a:rPr>
              <a:t>fer’î</a:t>
            </a:r>
            <a:r>
              <a:rPr lang="tr-TR" sz="2100" dirty="0">
                <a:latin typeface="Times New Roman" panose="02020603050405020304" pitchFamily="18" charset="0"/>
                <a:cs typeface="Times New Roman" panose="02020603050405020304" pitchFamily="18" charset="0"/>
              </a:rPr>
              <a:t> müdahil olarak katılmıştır. Yargılama sonunda mahkeme, televizyonun (A)’ya ait olduğuna karar vermiştir. Daha sonra (C), zapta karşı tekeffül hükümlerine dayalı olarak (B)’ye karşı dava açmıştır. Bu davada (B) sorumluluğunun bulunmadığını ileri sürebilir mi?</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0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buNone/>
            </a:pPr>
            <a:endParaRPr lang="tr-TR" sz="4500" i="1" dirty="0"/>
          </a:p>
          <a:p>
            <a:pPr marL="0" indent="0" algn="just">
              <a:buNone/>
            </a:pPr>
            <a:endParaRPr lang="tr-TR" sz="5500" dirty="0">
              <a:latin typeface="Times New Roman" panose="02020603050405020304" pitchFamily="18" charset="0"/>
              <a:cs typeface="Times New Roman" panose="02020603050405020304" pitchFamily="18" charset="0"/>
            </a:endParaRPr>
          </a:p>
          <a:p>
            <a:pPr marL="0" indent="0" algn="just">
              <a:buNone/>
            </a:pPr>
            <a:endParaRPr lang="tr-TR" sz="4500" dirty="0">
              <a:latin typeface="Times New Roman" panose="02020603050405020304" pitchFamily="18" charset="0"/>
              <a:cs typeface="Times New Roman" panose="02020603050405020304" pitchFamily="18" charset="0"/>
            </a:endParaRPr>
          </a:p>
          <a:p>
            <a:pPr marL="0" indent="0" algn="just">
              <a:buNone/>
            </a:pPr>
            <a:endParaRPr lang="tr-TR" sz="3600" b="1" dirty="0">
              <a:latin typeface="Times New Roman" panose="02020603050405020304" pitchFamily="18" charset="0"/>
              <a:cs typeface="Times New Roman" panose="02020603050405020304" pitchFamily="18" charset="0"/>
            </a:endParaRPr>
          </a:p>
          <a:p>
            <a:pPr marL="0" indent="0">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b="1" i="1" dirty="0">
              <a:latin typeface="Times New Roman" panose="02020603050405020304" pitchFamily="18" charset="0"/>
              <a:cs typeface="Times New Roman" panose="02020603050405020304" pitchFamily="18" charset="0"/>
            </a:endParaRPr>
          </a:p>
          <a:p>
            <a:pPr marL="0" indent="0" algn="just">
              <a:buNone/>
            </a:pPr>
            <a:endParaRPr lang="tr-TR" sz="1800" b="1" i="1" dirty="0">
              <a:latin typeface="Times New Roman" panose="02020603050405020304" pitchFamily="18" charset="0"/>
              <a:cs typeface="Times New Roman" panose="02020603050405020304" pitchFamily="18" charset="0"/>
            </a:endParaRPr>
          </a:p>
          <a:p>
            <a:pPr marL="0" indent="0" algn="just">
              <a:buNone/>
            </a:pPr>
            <a:endParaRPr lang="tr-TR" sz="1800" b="1" dirty="0">
              <a:latin typeface="Times New Roman" panose="02020603050405020304" pitchFamily="18" charset="0"/>
              <a:cs typeface="Times New Roman" panose="02020603050405020304" pitchFamily="18" charset="0"/>
            </a:endParaRPr>
          </a:p>
          <a:p>
            <a:pPr marL="0" indent="0" algn="just">
              <a:buNone/>
            </a:pPr>
            <a:endParaRPr lang="tr-TR" sz="1800" b="1" dirty="0">
              <a:latin typeface="Times New Roman" panose="02020603050405020304" pitchFamily="18" charset="0"/>
              <a:cs typeface="Times New Roman" panose="02020603050405020304" pitchFamily="18" charset="0"/>
            </a:endParaRPr>
          </a:p>
          <a:p>
            <a:endParaRPr lang="tr-TR" i="1" dirty="0"/>
          </a:p>
          <a:p>
            <a:endParaRPr lang="tr-TR" dirty="0"/>
          </a:p>
          <a:p>
            <a:pPr marL="0" indent="0" algn="just">
              <a:buNone/>
            </a:pPr>
            <a:endParaRPr lang="tr-TR" dirty="0"/>
          </a:p>
          <a:p>
            <a:pPr marL="0" indent="0" algn="just">
              <a:buNone/>
            </a:pPr>
            <a:endParaRPr lang="tr-TR" i="1" dirty="0"/>
          </a:p>
          <a:p>
            <a:pPr marL="0" indent="0">
              <a:buNone/>
            </a:pPr>
            <a:endParaRPr lang="tr-TR" sz="1800" i="1" dirty="0">
              <a:latin typeface="Times New Roman" panose="02020603050405020304" pitchFamily="18" charset="0"/>
              <a:cs typeface="Times New Roman" panose="02020603050405020304" pitchFamily="18" charset="0"/>
            </a:endParaRPr>
          </a:p>
          <a:p>
            <a:pPr marL="0" indent="0">
              <a:buNone/>
            </a:pPr>
            <a:endParaRPr lang="tr-TR" sz="1800" i="1"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7DEAF6ED-7D9F-AE86-3816-000CA21A418C}"/>
              </a:ext>
            </a:extLst>
          </p:cNvPr>
          <p:cNvSpPr txBox="1"/>
          <p:nvPr/>
        </p:nvSpPr>
        <p:spPr>
          <a:xfrm>
            <a:off x="1739949" y="5460216"/>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25180947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01FD44-04EF-9A72-CC90-0F77E603D1F3}"/>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5F5CCDF7-D20D-66FF-F69D-F3D4B48CC1F0}"/>
              </a:ext>
            </a:extLst>
          </p:cNvPr>
          <p:cNvSpPr>
            <a:spLocks noGrp="1"/>
          </p:cNvSpPr>
          <p:nvPr>
            <p:ph type="title"/>
          </p:nvPr>
        </p:nvSpPr>
        <p:spPr>
          <a:xfrm>
            <a:off x="457200" y="286995"/>
            <a:ext cx="8229600" cy="1143000"/>
          </a:xfrm>
        </p:spPr>
        <p:txBody>
          <a:bodyPr>
            <a:normAutofit/>
          </a:bodyPr>
          <a:lstStyle/>
          <a:p>
            <a:r>
              <a:rPr lang="tr-TR" sz="2400" b="1" i="1" dirty="0">
                <a:latin typeface="Times New Roman" panose="02020603050405020304" pitchFamily="18" charset="0"/>
                <a:cs typeface="Times New Roman" panose="02020603050405020304" pitchFamily="18" charset="0"/>
              </a:rPr>
              <a:t>Davaya Müdahale</a:t>
            </a: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C005DCB9-086F-8513-73F1-A5B5608C0E64}"/>
              </a:ext>
            </a:extLst>
          </p:cNvPr>
          <p:cNvSpPr>
            <a:spLocks noGrp="1"/>
          </p:cNvSpPr>
          <p:nvPr>
            <p:ph idx="1"/>
          </p:nvPr>
        </p:nvSpPr>
        <p:spPr>
          <a:xfrm>
            <a:off x="370114" y="1600200"/>
            <a:ext cx="8316686" cy="4970805"/>
          </a:xfrm>
        </p:spPr>
        <p:txBody>
          <a:bodyPr>
            <a:normAutofit/>
          </a:bodyPr>
          <a:lstStyle/>
          <a:p>
            <a:pPr marL="0" indent="0" algn="just">
              <a:buNone/>
            </a:pPr>
            <a:endParaRPr lang="tr-TR" sz="1800" i="1" dirty="0">
              <a:latin typeface="Times New Roman" panose="02020603050405020304" pitchFamily="18" charset="0"/>
              <a:cs typeface="Times New Roman" panose="02020603050405020304" pitchFamily="18" charset="0"/>
            </a:endParaRPr>
          </a:p>
          <a:p>
            <a:pPr marL="0" indent="0" algn="just">
              <a:buNone/>
            </a:pPr>
            <a:r>
              <a:rPr lang="tr-TR" sz="2400" b="1" dirty="0">
                <a:latin typeface="Times New Roman" panose="02020603050405020304" pitchFamily="18" charset="0"/>
                <a:cs typeface="Times New Roman" panose="02020603050405020304" pitchFamily="18" charset="0"/>
              </a:rPr>
              <a:t>Müdahale etkisi:</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600" dirty="0">
                <a:latin typeface="Times New Roman" panose="02020603050405020304" pitchFamily="18" charset="0"/>
                <a:cs typeface="Times New Roman" panose="02020603050405020304" pitchFamily="18" charset="0"/>
              </a:rPr>
              <a:t>HMK m. 69’da düzenlenmiştir. Kesin hüküm etkisinden farklıdır.</a:t>
            </a:r>
          </a:p>
          <a:p>
            <a:pPr marL="0" indent="0" algn="just">
              <a:buNone/>
            </a:pPr>
            <a:endParaRPr lang="tr-TR" sz="2100" dirty="0">
              <a:latin typeface="Times New Roman" panose="02020603050405020304" pitchFamily="18" charset="0"/>
              <a:cs typeface="Times New Roman" panose="02020603050405020304" pitchFamily="18" charset="0"/>
            </a:endParaRPr>
          </a:p>
          <a:p>
            <a:pPr marL="0" indent="0" algn="just">
              <a:buNone/>
            </a:pPr>
            <a:r>
              <a:rPr lang="tr-TR" sz="2200" dirty="0" err="1">
                <a:latin typeface="Times New Roman" panose="02020603050405020304" pitchFamily="18" charset="0"/>
                <a:cs typeface="Times New Roman" panose="02020603050405020304" pitchFamily="18" charset="0"/>
              </a:rPr>
              <a:t>Fer’î</a:t>
            </a:r>
            <a:r>
              <a:rPr lang="tr-TR" sz="2200" dirty="0">
                <a:latin typeface="Times New Roman" panose="02020603050405020304" pitchFamily="18" charset="0"/>
                <a:cs typeface="Times New Roman" panose="02020603050405020304" pitchFamily="18" charset="0"/>
              </a:rPr>
              <a:t> müdahilin, tarafla rücu ilişkisinde, asıl davadaki uyuşmazlık hakkında yanlış karar verildiği iddiası dinlenilmez.</a:t>
            </a:r>
            <a:r>
              <a:rPr lang="tr-TR" sz="2200" b="1" dirty="0">
                <a:latin typeface="Times New Roman" panose="02020603050405020304" pitchFamily="18" charset="0"/>
                <a:cs typeface="Times New Roman" panose="02020603050405020304" pitchFamily="18" charset="0"/>
              </a:rPr>
              <a:t> </a:t>
            </a:r>
            <a:r>
              <a:rPr lang="tr-TR" sz="2200" dirty="0">
                <a:latin typeface="Times New Roman" panose="02020603050405020304" pitchFamily="18" charset="0"/>
                <a:cs typeface="Times New Roman" panose="02020603050405020304" pitchFamily="18" charset="0"/>
              </a:rPr>
              <a:t>Ancak, müdahil, zamanında ihbar yapılmadığı için davaya geç katıldığını veya yanında katıldığı tarafın iddia ve savunma imkânlarını kullanmasını engellediğini ya da kendisince bilinmeyen iddia ve savunma imkânlarının, tarafın ağır kusuru sebebiyle kullanılamadığını belirterek, yanında katıldığı tarafın yargılamayı hatalı yürüttüğünü ileri sürebilir.</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0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buNone/>
            </a:pPr>
            <a:endParaRPr lang="tr-TR" sz="4500" i="1" dirty="0"/>
          </a:p>
          <a:p>
            <a:pPr marL="0" indent="0" algn="just">
              <a:buNone/>
            </a:pPr>
            <a:endParaRPr lang="tr-TR" sz="5500" dirty="0">
              <a:latin typeface="Times New Roman" panose="02020603050405020304" pitchFamily="18" charset="0"/>
              <a:cs typeface="Times New Roman" panose="02020603050405020304" pitchFamily="18" charset="0"/>
            </a:endParaRPr>
          </a:p>
          <a:p>
            <a:pPr marL="0" indent="0" algn="just">
              <a:buNone/>
            </a:pPr>
            <a:endParaRPr lang="tr-TR" sz="4500" dirty="0">
              <a:latin typeface="Times New Roman" panose="02020603050405020304" pitchFamily="18" charset="0"/>
              <a:cs typeface="Times New Roman" panose="02020603050405020304" pitchFamily="18" charset="0"/>
            </a:endParaRPr>
          </a:p>
          <a:p>
            <a:pPr marL="0" indent="0" algn="just">
              <a:buNone/>
            </a:pPr>
            <a:endParaRPr lang="tr-TR" sz="3600" b="1" dirty="0">
              <a:latin typeface="Times New Roman" panose="02020603050405020304" pitchFamily="18" charset="0"/>
              <a:cs typeface="Times New Roman" panose="02020603050405020304" pitchFamily="18" charset="0"/>
            </a:endParaRPr>
          </a:p>
          <a:p>
            <a:pPr marL="0" indent="0">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b="1" i="1" dirty="0">
              <a:latin typeface="Times New Roman" panose="02020603050405020304" pitchFamily="18" charset="0"/>
              <a:cs typeface="Times New Roman" panose="02020603050405020304" pitchFamily="18" charset="0"/>
            </a:endParaRPr>
          </a:p>
          <a:p>
            <a:pPr marL="0" indent="0" algn="just">
              <a:buNone/>
            </a:pPr>
            <a:endParaRPr lang="tr-TR" sz="1800" b="1" i="1" dirty="0">
              <a:latin typeface="Times New Roman" panose="02020603050405020304" pitchFamily="18" charset="0"/>
              <a:cs typeface="Times New Roman" panose="02020603050405020304" pitchFamily="18" charset="0"/>
            </a:endParaRPr>
          </a:p>
          <a:p>
            <a:pPr marL="0" indent="0" algn="just">
              <a:buNone/>
            </a:pPr>
            <a:endParaRPr lang="tr-TR" sz="1800" b="1" dirty="0">
              <a:latin typeface="Times New Roman" panose="02020603050405020304" pitchFamily="18" charset="0"/>
              <a:cs typeface="Times New Roman" panose="02020603050405020304" pitchFamily="18" charset="0"/>
            </a:endParaRPr>
          </a:p>
          <a:p>
            <a:pPr marL="0" indent="0" algn="just">
              <a:buNone/>
            </a:pPr>
            <a:endParaRPr lang="tr-TR" sz="1800" b="1" dirty="0">
              <a:latin typeface="Times New Roman" panose="02020603050405020304" pitchFamily="18" charset="0"/>
              <a:cs typeface="Times New Roman" panose="02020603050405020304" pitchFamily="18" charset="0"/>
            </a:endParaRPr>
          </a:p>
          <a:p>
            <a:endParaRPr lang="tr-TR" i="1" dirty="0"/>
          </a:p>
          <a:p>
            <a:endParaRPr lang="tr-TR" dirty="0"/>
          </a:p>
          <a:p>
            <a:pPr marL="0" indent="0" algn="just">
              <a:buNone/>
            </a:pPr>
            <a:endParaRPr lang="tr-TR" dirty="0"/>
          </a:p>
          <a:p>
            <a:pPr marL="0" indent="0" algn="just">
              <a:buNone/>
            </a:pPr>
            <a:endParaRPr lang="tr-TR" i="1" dirty="0"/>
          </a:p>
          <a:p>
            <a:pPr marL="0" indent="0">
              <a:buNone/>
            </a:pPr>
            <a:endParaRPr lang="tr-TR" sz="1800" i="1" dirty="0">
              <a:latin typeface="Times New Roman" panose="02020603050405020304" pitchFamily="18" charset="0"/>
              <a:cs typeface="Times New Roman" panose="02020603050405020304" pitchFamily="18" charset="0"/>
            </a:endParaRPr>
          </a:p>
          <a:p>
            <a:pPr marL="0" indent="0">
              <a:buNone/>
            </a:pPr>
            <a:endParaRPr lang="tr-TR" sz="1800" i="1"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92B15376-D27E-CF76-FCBE-544C20B5C802}"/>
              </a:ext>
            </a:extLst>
          </p:cNvPr>
          <p:cNvSpPr txBox="1"/>
          <p:nvPr/>
        </p:nvSpPr>
        <p:spPr>
          <a:xfrm>
            <a:off x="1739949" y="5460216"/>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5441762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A2FFF3-062B-B570-D039-4BDD4B7C0DD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A42BBF61-2237-3B05-1022-419A451E1C46}"/>
              </a:ext>
            </a:extLst>
          </p:cNvPr>
          <p:cNvSpPr>
            <a:spLocks noGrp="1"/>
          </p:cNvSpPr>
          <p:nvPr>
            <p:ph type="title"/>
          </p:nvPr>
        </p:nvSpPr>
        <p:spPr>
          <a:xfrm>
            <a:off x="457200" y="286995"/>
            <a:ext cx="8229600" cy="1143000"/>
          </a:xfrm>
        </p:spPr>
        <p:txBody>
          <a:bodyPr>
            <a:normAutofit/>
          </a:bodyPr>
          <a:lstStyle/>
          <a:p>
            <a:r>
              <a:rPr lang="tr-TR" sz="2400" b="1" i="1" dirty="0">
                <a:latin typeface="Times New Roman" panose="02020603050405020304" pitchFamily="18" charset="0"/>
                <a:cs typeface="Times New Roman" panose="02020603050405020304" pitchFamily="18" charset="0"/>
              </a:rPr>
              <a:t>Davaya Müdahale</a:t>
            </a: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DC02C9ED-43E3-DC26-F65F-1647DA0FF968}"/>
              </a:ext>
            </a:extLst>
          </p:cNvPr>
          <p:cNvSpPr>
            <a:spLocks noGrp="1"/>
          </p:cNvSpPr>
          <p:nvPr>
            <p:ph idx="1"/>
          </p:nvPr>
        </p:nvSpPr>
        <p:spPr>
          <a:xfrm>
            <a:off x="370114" y="1600200"/>
            <a:ext cx="8316686" cy="4970805"/>
          </a:xfrm>
        </p:spPr>
        <p:txBody>
          <a:bodyPr>
            <a:normAutofit/>
          </a:bodyPr>
          <a:lstStyle/>
          <a:p>
            <a:pPr marL="0" indent="0" algn="just">
              <a:buNone/>
            </a:pPr>
            <a:endParaRPr lang="tr-TR" sz="1800" i="1" dirty="0">
              <a:latin typeface="Times New Roman" panose="02020603050405020304" pitchFamily="18" charset="0"/>
              <a:cs typeface="Times New Roman" panose="02020603050405020304" pitchFamily="18" charset="0"/>
            </a:endParaRPr>
          </a:p>
          <a:p>
            <a:pPr marL="0" indent="0" algn="just">
              <a:buNone/>
            </a:pPr>
            <a:r>
              <a:rPr lang="tr-TR" sz="2400" b="1" dirty="0">
                <a:latin typeface="Times New Roman" panose="02020603050405020304" pitchFamily="18" charset="0"/>
                <a:cs typeface="Times New Roman" panose="02020603050405020304" pitchFamily="18" charset="0"/>
              </a:rPr>
              <a:t>Davanın ihbarı:</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Derdest bir davanın, davanın taraflarından birisi tarafından kanunda öngörülen şekilde, üçüncü kişiye bildirilmesi ve duyurulmasıdır. </a:t>
            </a:r>
            <a:endParaRPr lang="tr-TR" sz="1800" dirty="0">
              <a:latin typeface="Times New Roman" panose="02020603050405020304" pitchFamily="18" charset="0"/>
              <a:cs typeface="Times New Roman" panose="02020603050405020304" pitchFamily="18" charset="0"/>
              <a:sym typeface="Wingdings" pitchFamily="2" charset="2"/>
            </a:endParaRPr>
          </a:p>
          <a:p>
            <a:pPr marL="0" indent="0" algn="just">
              <a:buNone/>
            </a:pPr>
            <a:endParaRPr lang="tr-TR" sz="1800" dirty="0">
              <a:latin typeface="Times New Roman" panose="02020603050405020304" pitchFamily="18" charset="0"/>
              <a:cs typeface="Times New Roman" panose="02020603050405020304" pitchFamily="18" charset="0"/>
              <a:sym typeface="Wingdings" pitchFamily="2" charset="2"/>
            </a:endParaRPr>
          </a:p>
          <a:p>
            <a:pPr marL="0" indent="0" algn="just">
              <a:buNone/>
            </a:pPr>
            <a:r>
              <a:rPr lang="tr-TR" sz="1800" dirty="0">
                <a:latin typeface="Times New Roman" panose="02020603050405020304" pitchFamily="18" charset="0"/>
                <a:cs typeface="Times New Roman" panose="02020603050405020304" pitchFamily="18" charset="0"/>
              </a:rPr>
              <a:t>İhbarın şekli: İhbar yazılı olarak yapılır; ihbar sebebinin gerekçeleriyle birlikte açıklanması ve yargılamanın hangi aşamada bulunduğunun belirtilmesi gerekir (HMK m. 62).</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0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buNone/>
            </a:pPr>
            <a:endParaRPr lang="tr-TR" sz="4500" i="1" dirty="0"/>
          </a:p>
          <a:p>
            <a:pPr marL="0" indent="0" algn="just">
              <a:buNone/>
            </a:pPr>
            <a:endParaRPr lang="tr-TR" sz="5500" dirty="0">
              <a:latin typeface="Times New Roman" panose="02020603050405020304" pitchFamily="18" charset="0"/>
              <a:cs typeface="Times New Roman" panose="02020603050405020304" pitchFamily="18" charset="0"/>
            </a:endParaRPr>
          </a:p>
          <a:p>
            <a:pPr marL="0" indent="0" algn="just">
              <a:buNone/>
            </a:pPr>
            <a:endParaRPr lang="tr-TR" sz="4500" dirty="0">
              <a:latin typeface="Times New Roman" panose="02020603050405020304" pitchFamily="18" charset="0"/>
              <a:cs typeface="Times New Roman" panose="02020603050405020304" pitchFamily="18" charset="0"/>
            </a:endParaRPr>
          </a:p>
          <a:p>
            <a:pPr marL="0" indent="0" algn="just">
              <a:buNone/>
            </a:pPr>
            <a:endParaRPr lang="tr-TR" sz="3600" b="1" dirty="0">
              <a:latin typeface="Times New Roman" panose="02020603050405020304" pitchFamily="18" charset="0"/>
              <a:cs typeface="Times New Roman" panose="02020603050405020304" pitchFamily="18" charset="0"/>
            </a:endParaRPr>
          </a:p>
          <a:p>
            <a:pPr marL="0" indent="0">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b="1" i="1" dirty="0">
              <a:latin typeface="Times New Roman" panose="02020603050405020304" pitchFamily="18" charset="0"/>
              <a:cs typeface="Times New Roman" panose="02020603050405020304" pitchFamily="18" charset="0"/>
            </a:endParaRPr>
          </a:p>
          <a:p>
            <a:pPr marL="0" indent="0" algn="just">
              <a:buNone/>
            </a:pPr>
            <a:endParaRPr lang="tr-TR" sz="1800" b="1" i="1" dirty="0">
              <a:latin typeface="Times New Roman" panose="02020603050405020304" pitchFamily="18" charset="0"/>
              <a:cs typeface="Times New Roman" panose="02020603050405020304" pitchFamily="18" charset="0"/>
            </a:endParaRPr>
          </a:p>
          <a:p>
            <a:pPr marL="0" indent="0" algn="just">
              <a:buNone/>
            </a:pPr>
            <a:endParaRPr lang="tr-TR" sz="1800" b="1" dirty="0">
              <a:latin typeface="Times New Roman" panose="02020603050405020304" pitchFamily="18" charset="0"/>
              <a:cs typeface="Times New Roman" panose="02020603050405020304" pitchFamily="18" charset="0"/>
            </a:endParaRPr>
          </a:p>
          <a:p>
            <a:pPr marL="0" indent="0" algn="just">
              <a:buNone/>
            </a:pPr>
            <a:endParaRPr lang="tr-TR" sz="1800" b="1" dirty="0">
              <a:latin typeface="Times New Roman" panose="02020603050405020304" pitchFamily="18" charset="0"/>
              <a:cs typeface="Times New Roman" panose="02020603050405020304" pitchFamily="18" charset="0"/>
            </a:endParaRPr>
          </a:p>
          <a:p>
            <a:endParaRPr lang="tr-TR" i="1" dirty="0"/>
          </a:p>
          <a:p>
            <a:endParaRPr lang="tr-TR" dirty="0"/>
          </a:p>
          <a:p>
            <a:pPr marL="0" indent="0" algn="just">
              <a:buNone/>
            </a:pPr>
            <a:endParaRPr lang="tr-TR" dirty="0"/>
          </a:p>
          <a:p>
            <a:pPr marL="0" indent="0" algn="just">
              <a:buNone/>
            </a:pPr>
            <a:endParaRPr lang="tr-TR" i="1" dirty="0"/>
          </a:p>
          <a:p>
            <a:pPr marL="0" indent="0">
              <a:buNone/>
            </a:pPr>
            <a:endParaRPr lang="tr-TR" sz="1800" i="1" dirty="0">
              <a:latin typeface="Times New Roman" panose="02020603050405020304" pitchFamily="18" charset="0"/>
              <a:cs typeface="Times New Roman" panose="02020603050405020304" pitchFamily="18" charset="0"/>
            </a:endParaRPr>
          </a:p>
          <a:p>
            <a:pPr marL="0" indent="0">
              <a:buNone/>
            </a:pPr>
            <a:endParaRPr lang="tr-TR" sz="1800" i="1"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D35C1BB4-19B5-A963-C0B9-C103435C84E5}"/>
              </a:ext>
            </a:extLst>
          </p:cNvPr>
          <p:cNvSpPr txBox="1"/>
          <p:nvPr/>
        </p:nvSpPr>
        <p:spPr>
          <a:xfrm>
            <a:off x="1739949" y="5460216"/>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23185598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2E6ABC-3F07-CEDD-2E9E-2C9217437BE8}"/>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DE7787BB-F9D4-68BC-CAC9-7859C88F149D}"/>
              </a:ext>
            </a:extLst>
          </p:cNvPr>
          <p:cNvSpPr>
            <a:spLocks noGrp="1"/>
          </p:cNvSpPr>
          <p:nvPr>
            <p:ph type="title"/>
          </p:nvPr>
        </p:nvSpPr>
        <p:spPr>
          <a:xfrm>
            <a:off x="457200" y="286995"/>
            <a:ext cx="8229600" cy="1143000"/>
          </a:xfrm>
        </p:spPr>
        <p:txBody>
          <a:bodyPr>
            <a:normAutofit/>
          </a:bodyPr>
          <a:lstStyle/>
          <a:p>
            <a:r>
              <a:rPr lang="tr-TR" sz="2400" b="1" i="1" dirty="0">
                <a:latin typeface="Times New Roman" panose="02020603050405020304" pitchFamily="18" charset="0"/>
                <a:cs typeface="Times New Roman" panose="02020603050405020304" pitchFamily="18" charset="0"/>
              </a:rPr>
              <a:t>Davaya Müdahale</a:t>
            </a: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DEB034C3-97B5-D36E-4961-6C97D8D7175C}"/>
              </a:ext>
            </a:extLst>
          </p:cNvPr>
          <p:cNvSpPr>
            <a:spLocks noGrp="1"/>
          </p:cNvSpPr>
          <p:nvPr>
            <p:ph idx="1"/>
          </p:nvPr>
        </p:nvSpPr>
        <p:spPr>
          <a:xfrm>
            <a:off x="370114" y="1600200"/>
            <a:ext cx="8316686" cy="4970805"/>
          </a:xfrm>
        </p:spPr>
        <p:txBody>
          <a:bodyPr>
            <a:normAutofit lnSpcReduction="10000"/>
          </a:bodyPr>
          <a:lstStyle/>
          <a:p>
            <a:pPr marL="0" indent="0" algn="just">
              <a:buNone/>
            </a:pPr>
            <a:endParaRPr lang="tr-TR" sz="1800" i="1" dirty="0">
              <a:latin typeface="Times New Roman" panose="02020603050405020304" pitchFamily="18" charset="0"/>
              <a:cs typeface="Times New Roman" panose="02020603050405020304" pitchFamily="18" charset="0"/>
            </a:endParaRPr>
          </a:p>
          <a:p>
            <a:pPr marL="0" indent="0" algn="just">
              <a:buNone/>
            </a:pPr>
            <a:r>
              <a:rPr lang="tr-TR" sz="2400" b="1" dirty="0">
                <a:latin typeface="Times New Roman" panose="02020603050405020304" pitchFamily="18" charset="0"/>
                <a:cs typeface="Times New Roman" panose="02020603050405020304" pitchFamily="18" charset="0"/>
              </a:rPr>
              <a:t>Davanın ihbarı:</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Derdest bir davanın, davanın taraflarından birisi tarafından kanunda öngörülen şekilde, üçüncü kişiye bildirilmesi ve duyurulmasıdır. </a:t>
            </a:r>
          </a:p>
          <a:p>
            <a:pPr marL="0" indent="0" algn="just">
              <a:buNone/>
            </a:pPr>
            <a:endParaRPr lang="tr-TR" sz="1800" dirty="0">
              <a:latin typeface="Times New Roman" panose="02020603050405020304" pitchFamily="18" charset="0"/>
              <a:cs typeface="Times New Roman" panose="02020603050405020304" pitchFamily="18" charset="0"/>
              <a:sym typeface="Wingdings" pitchFamily="2" charset="2"/>
            </a:endParaRPr>
          </a:p>
          <a:p>
            <a:pPr marL="0" indent="0" algn="just">
              <a:buNone/>
            </a:pPr>
            <a:r>
              <a:rPr lang="tr-TR" sz="1800" dirty="0">
                <a:latin typeface="Times New Roman" panose="02020603050405020304" pitchFamily="18" charset="0"/>
                <a:cs typeface="Times New Roman" panose="02020603050405020304" pitchFamily="18" charset="0"/>
                <a:sym typeface="Wingdings" pitchFamily="2" charset="2"/>
              </a:rPr>
              <a:t>İhbar kural olarak isteğe bağlıdır. İstisna: </a:t>
            </a:r>
          </a:p>
          <a:p>
            <a:pPr marL="0" indent="0" algn="just">
              <a:buNone/>
            </a:pPr>
            <a:r>
              <a:rPr lang="tr-TR" sz="1800" dirty="0">
                <a:latin typeface="Times New Roman" panose="02020603050405020304" pitchFamily="18" charset="0"/>
                <a:cs typeface="Times New Roman" panose="02020603050405020304" pitchFamily="18" charset="0"/>
                <a:sym typeface="Wingdings" pitchFamily="2" charset="2"/>
              </a:rPr>
              <a:t>Hakimlerin fiilleri nedeniyle devlete karşı açılan sorumluluk davasında sorumlu hakime davanın ihbar edilmesi</a:t>
            </a:r>
          </a:p>
          <a:p>
            <a:pPr marL="0" indent="0" algn="just">
              <a:buNone/>
            </a:pPr>
            <a:r>
              <a:rPr lang="tr-TR" sz="1800" dirty="0">
                <a:latin typeface="Times New Roman" panose="02020603050405020304" pitchFamily="18" charset="0"/>
                <a:cs typeface="Times New Roman" panose="02020603050405020304" pitchFamily="18" charset="0"/>
                <a:sym typeface="Wingdings" pitchFamily="2" charset="2"/>
              </a:rPr>
              <a:t>İşveren aleyhine açılan hizmet tespit davasının SGK ya bildirilmesi</a:t>
            </a:r>
          </a:p>
          <a:p>
            <a:pPr marL="0" indent="0" algn="just">
              <a:buNone/>
            </a:pPr>
            <a:r>
              <a:rPr lang="tr-TR" sz="1800" dirty="0">
                <a:latin typeface="Times New Roman" panose="02020603050405020304" pitchFamily="18" charset="0"/>
                <a:cs typeface="Times New Roman" panose="02020603050405020304" pitchFamily="18" charset="0"/>
                <a:sym typeface="Wingdings" pitchFamily="2" charset="2"/>
              </a:rPr>
              <a:t>Babalık davasının cumhuriyet savcısı ve hazineye resen bildirilmesi</a:t>
            </a:r>
          </a:p>
          <a:p>
            <a:pPr marL="0" indent="0" algn="just">
              <a:buNone/>
            </a:pPr>
            <a:r>
              <a:rPr lang="tr-TR" sz="1800" dirty="0">
                <a:latin typeface="Times New Roman" panose="02020603050405020304" pitchFamily="18" charset="0"/>
                <a:cs typeface="Times New Roman" panose="02020603050405020304" pitchFamily="18" charset="0"/>
                <a:sym typeface="Wingdings" pitchFamily="2" charset="2"/>
              </a:rPr>
              <a:t> </a:t>
            </a:r>
          </a:p>
          <a:p>
            <a:pPr marL="0" indent="0" algn="just">
              <a:buNone/>
            </a:pPr>
            <a:r>
              <a:rPr lang="tr-TR" sz="1800" dirty="0">
                <a:latin typeface="Times New Roman" panose="02020603050405020304" pitchFamily="18" charset="0"/>
                <a:cs typeface="Times New Roman" panose="02020603050405020304" pitchFamily="18" charset="0"/>
              </a:rPr>
              <a:t>İhbarın şekli: İhbar yazılı olarak yapılır; ihbar sebebinin gerekçeleriyle birlikte açıklanması ve yargılamanın hangi aşamada bulunduğunun belirtilmesi gerekir (HMK m. 62).</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0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buNone/>
            </a:pPr>
            <a:endParaRPr lang="tr-TR" sz="4500" i="1" dirty="0"/>
          </a:p>
          <a:p>
            <a:pPr marL="0" indent="0" algn="just">
              <a:buNone/>
            </a:pPr>
            <a:endParaRPr lang="tr-TR" sz="5500" dirty="0">
              <a:latin typeface="Times New Roman" panose="02020603050405020304" pitchFamily="18" charset="0"/>
              <a:cs typeface="Times New Roman" panose="02020603050405020304" pitchFamily="18" charset="0"/>
            </a:endParaRPr>
          </a:p>
          <a:p>
            <a:pPr marL="0" indent="0" algn="just">
              <a:buNone/>
            </a:pPr>
            <a:endParaRPr lang="tr-TR" sz="4500" dirty="0">
              <a:latin typeface="Times New Roman" panose="02020603050405020304" pitchFamily="18" charset="0"/>
              <a:cs typeface="Times New Roman" panose="02020603050405020304" pitchFamily="18" charset="0"/>
            </a:endParaRPr>
          </a:p>
          <a:p>
            <a:pPr marL="0" indent="0" algn="just">
              <a:buNone/>
            </a:pPr>
            <a:endParaRPr lang="tr-TR" sz="3600" b="1" dirty="0">
              <a:latin typeface="Times New Roman" panose="02020603050405020304" pitchFamily="18" charset="0"/>
              <a:cs typeface="Times New Roman" panose="02020603050405020304" pitchFamily="18" charset="0"/>
            </a:endParaRPr>
          </a:p>
          <a:p>
            <a:pPr marL="0" indent="0">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b="1" i="1" dirty="0">
              <a:latin typeface="Times New Roman" panose="02020603050405020304" pitchFamily="18" charset="0"/>
              <a:cs typeface="Times New Roman" panose="02020603050405020304" pitchFamily="18" charset="0"/>
            </a:endParaRPr>
          </a:p>
          <a:p>
            <a:pPr marL="0" indent="0" algn="just">
              <a:buNone/>
            </a:pPr>
            <a:endParaRPr lang="tr-TR" sz="1800" b="1" i="1" dirty="0">
              <a:latin typeface="Times New Roman" panose="02020603050405020304" pitchFamily="18" charset="0"/>
              <a:cs typeface="Times New Roman" panose="02020603050405020304" pitchFamily="18" charset="0"/>
            </a:endParaRPr>
          </a:p>
          <a:p>
            <a:pPr marL="0" indent="0" algn="just">
              <a:buNone/>
            </a:pPr>
            <a:endParaRPr lang="tr-TR" sz="1800" b="1" dirty="0">
              <a:latin typeface="Times New Roman" panose="02020603050405020304" pitchFamily="18" charset="0"/>
              <a:cs typeface="Times New Roman" panose="02020603050405020304" pitchFamily="18" charset="0"/>
            </a:endParaRPr>
          </a:p>
          <a:p>
            <a:pPr marL="0" indent="0" algn="just">
              <a:buNone/>
            </a:pPr>
            <a:endParaRPr lang="tr-TR" sz="1800" b="1" dirty="0">
              <a:latin typeface="Times New Roman" panose="02020603050405020304" pitchFamily="18" charset="0"/>
              <a:cs typeface="Times New Roman" panose="02020603050405020304" pitchFamily="18" charset="0"/>
            </a:endParaRPr>
          </a:p>
          <a:p>
            <a:endParaRPr lang="tr-TR" i="1" dirty="0"/>
          </a:p>
          <a:p>
            <a:endParaRPr lang="tr-TR" dirty="0"/>
          </a:p>
          <a:p>
            <a:pPr marL="0" indent="0" algn="just">
              <a:buNone/>
            </a:pPr>
            <a:endParaRPr lang="tr-TR" dirty="0"/>
          </a:p>
          <a:p>
            <a:pPr marL="0" indent="0" algn="just">
              <a:buNone/>
            </a:pPr>
            <a:endParaRPr lang="tr-TR" i="1" dirty="0"/>
          </a:p>
          <a:p>
            <a:pPr marL="0" indent="0">
              <a:buNone/>
            </a:pPr>
            <a:endParaRPr lang="tr-TR" sz="1800" i="1" dirty="0">
              <a:latin typeface="Times New Roman" panose="02020603050405020304" pitchFamily="18" charset="0"/>
              <a:cs typeface="Times New Roman" panose="02020603050405020304" pitchFamily="18" charset="0"/>
            </a:endParaRPr>
          </a:p>
          <a:p>
            <a:pPr marL="0" indent="0">
              <a:buNone/>
            </a:pPr>
            <a:endParaRPr lang="tr-TR" sz="1800" i="1"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EA48D2DD-79D0-CC9E-785F-355D9FA9DE20}"/>
              </a:ext>
            </a:extLst>
          </p:cNvPr>
          <p:cNvSpPr txBox="1"/>
          <p:nvPr/>
        </p:nvSpPr>
        <p:spPr>
          <a:xfrm>
            <a:off x="1739949" y="5460216"/>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20770284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9785F1-C570-936F-D069-671FBFDED131}"/>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64FE8BE2-6482-B370-BC67-FD2962F3B2D2}"/>
              </a:ext>
            </a:extLst>
          </p:cNvPr>
          <p:cNvSpPr>
            <a:spLocks noGrp="1"/>
          </p:cNvSpPr>
          <p:nvPr>
            <p:ph type="title"/>
          </p:nvPr>
        </p:nvSpPr>
        <p:spPr>
          <a:xfrm>
            <a:off x="457200" y="286995"/>
            <a:ext cx="8229600" cy="1143000"/>
          </a:xfrm>
        </p:spPr>
        <p:txBody>
          <a:bodyPr>
            <a:normAutofit/>
          </a:bodyPr>
          <a:lstStyle/>
          <a:p>
            <a:r>
              <a:rPr lang="tr-TR" sz="2400" b="1" i="1" dirty="0">
                <a:latin typeface="Times New Roman" panose="02020603050405020304" pitchFamily="18" charset="0"/>
                <a:cs typeface="Times New Roman" panose="02020603050405020304" pitchFamily="18" charset="0"/>
              </a:rPr>
              <a:t>Davaya Müdahale</a:t>
            </a: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C3414D17-293A-990B-F115-76C0B0022DEA}"/>
              </a:ext>
            </a:extLst>
          </p:cNvPr>
          <p:cNvSpPr>
            <a:spLocks noGrp="1"/>
          </p:cNvSpPr>
          <p:nvPr>
            <p:ph idx="1"/>
          </p:nvPr>
        </p:nvSpPr>
        <p:spPr>
          <a:xfrm>
            <a:off x="370114" y="1600200"/>
            <a:ext cx="8316686" cy="4970805"/>
          </a:xfrm>
        </p:spPr>
        <p:txBody>
          <a:bodyPr>
            <a:normAutofit fontScale="92500" lnSpcReduction="10000"/>
          </a:bodyPr>
          <a:lstStyle/>
          <a:p>
            <a:pPr marL="0" indent="0" algn="just">
              <a:buNone/>
            </a:pPr>
            <a:endParaRPr lang="tr-TR" sz="1800" i="1" dirty="0">
              <a:latin typeface="Times New Roman" panose="02020603050405020304" pitchFamily="18" charset="0"/>
              <a:cs typeface="Times New Roman" panose="02020603050405020304" pitchFamily="18" charset="0"/>
            </a:endParaRPr>
          </a:p>
          <a:p>
            <a:pPr marL="0" indent="0" algn="just">
              <a:buNone/>
            </a:pPr>
            <a:r>
              <a:rPr lang="tr-TR" sz="2400" b="1" dirty="0">
                <a:latin typeface="Times New Roman" panose="02020603050405020304" pitchFamily="18" charset="0"/>
                <a:cs typeface="Times New Roman" panose="02020603050405020304" pitchFamily="18" charset="0"/>
              </a:rPr>
              <a:t>Davanın ihbarı:</a:t>
            </a:r>
          </a:p>
          <a:p>
            <a:pPr marL="0" indent="0" algn="just">
              <a:buNone/>
            </a:pPr>
            <a:r>
              <a:rPr lang="tr-TR" sz="1800" dirty="0">
                <a:latin typeface="Times New Roman" panose="02020603050405020304" pitchFamily="18" charset="0"/>
                <a:cs typeface="Times New Roman" panose="02020603050405020304" pitchFamily="18" charset="0"/>
                <a:sym typeface="Wingdings" pitchFamily="2" charset="2"/>
              </a:rPr>
              <a:t> </a:t>
            </a:r>
          </a:p>
          <a:p>
            <a:pPr marL="0" indent="0" algn="just">
              <a:buNone/>
            </a:pPr>
            <a:r>
              <a:rPr lang="tr-TR" sz="1800" dirty="0">
                <a:latin typeface="Times New Roman" panose="02020603050405020304" pitchFamily="18" charset="0"/>
                <a:cs typeface="Times New Roman" panose="02020603050405020304" pitchFamily="18" charset="0"/>
              </a:rPr>
              <a:t>İhbarın koşulları:</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Derdest bir dava olmalı,</a:t>
            </a:r>
          </a:p>
          <a:p>
            <a:pPr marL="0" indent="0" algn="just">
              <a:buNone/>
            </a:pPr>
            <a:r>
              <a:rPr lang="tr-TR" sz="1800" dirty="0">
                <a:latin typeface="Times New Roman" panose="02020603050405020304" pitchFamily="18" charset="0"/>
                <a:cs typeface="Times New Roman" panose="02020603050405020304" pitchFamily="18" charset="0"/>
              </a:rPr>
              <a:t>Tahkikat aşaması sona ermemiş olmalı, </a:t>
            </a:r>
          </a:p>
          <a:p>
            <a:pPr marL="0" indent="0" algn="just">
              <a:buNone/>
            </a:pPr>
            <a:r>
              <a:rPr lang="tr-TR" sz="1800" dirty="0">
                <a:latin typeface="Times New Roman" panose="02020603050405020304" pitchFamily="18" charset="0"/>
                <a:cs typeface="Times New Roman" panose="02020603050405020304" pitchFamily="18" charset="0"/>
              </a:rPr>
              <a:t>İhbar edilen kişi davanın tarafı olmamalı (üçüncü kişi olmalı)</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İhbarın sonuçları</a:t>
            </a:r>
          </a:p>
          <a:p>
            <a:pPr marL="0" indent="0" algn="just">
              <a:buNone/>
            </a:pPr>
            <a:endParaRPr lang="tr-TR" sz="1800" dirty="0">
              <a:latin typeface="Times New Roman" panose="02020603050405020304" pitchFamily="18" charset="0"/>
              <a:cs typeface="Times New Roman" panose="02020603050405020304" pitchFamily="18" charset="0"/>
            </a:endParaRPr>
          </a:p>
          <a:p>
            <a:pPr algn="just"/>
            <a:r>
              <a:rPr lang="tr-TR" sz="1900" dirty="0">
                <a:latin typeface="Times New Roman" panose="02020603050405020304" pitchFamily="18" charset="0"/>
                <a:cs typeface="Times New Roman" panose="02020603050405020304" pitchFamily="18" charset="0"/>
              </a:rPr>
              <a:t>Dava kendisine ihbar edilen üçüncü kişi, dilerse, davayı kazanmasında hukukî yararı olan taraf yanında davaya katılabilir (HMK m. 63).</a:t>
            </a:r>
          </a:p>
          <a:p>
            <a:pPr algn="just"/>
            <a:r>
              <a:rPr lang="tr-TR" sz="2100" dirty="0">
                <a:latin typeface="Times New Roman" panose="02020603050405020304" pitchFamily="18" charset="0"/>
                <a:cs typeface="Times New Roman" panose="02020603050405020304" pitchFamily="18" charset="0"/>
              </a:rPr>
              <a:t>Üçüncü kişi, ihbara rağmen </a:t>
            </a:r>
            <a:r>
              <a:rPr lang="tr-TR" sz="2100" dirty="0" err="1">
                <a:latin typeface="Times New Roman" panose="02020603050405020304" pitchFamily="18" charset="0"/>
                <a:cs typeface="Times New Roman" panose="02020603050405020304" pitchFamily="18" charset="0"/>
              </a:rPr>
              <a:t>fer’î</a:t>
            </a:r>
            <a:r>
              <a:rPr lang="tr-TR" sz="2100" dirty="0">
                <a:latin typeface="Times New Roman" panose="02020603050405020304" pitchFamily="18" charset="0"/>
                <a:cs typeface="Times New Roman" panose="02020603050405020304" pitchFamily="18" charset="0"/>
              </a:rPr>
              <a:t> müdahale talebinde bulunmazsa, onunla davayı kendisine ihbar etmiş olan taraf arasında, bu davanın sonucuna bağlı olarak, ileride açılacak olan </a:t>
            </a:r>
            <a:r>
              <a:rPr lang="tr-TR" sz="2100" dirty="0" err="1">
                <a:latin typeface="Times New Roman" panose="02020603050405020304" pitchFamily="18" charset="0"/>
                <a:cs typeface="Times New Roman" panose="02020603050405020304" pitchFamily="18" charset="0"/>
              </a:rPr>
              <a:t>rücû</a:t>
            </a:r>
            <a:r>
              <a:rPr lang="tr-TR" sz="2100" dirty="0">
                <a:latin typeface="Times New Roman" panose="02020603050405020304" pitchFamily="18" charset="0"/>
                <a:cs typeface="Times New Roman" panose="02020603050405020304" pitchFamily="18" charset="0"/>
              </a:rPr>
              <a:t> yahut tazminat davasında “</a:t>
            </a:r>
            <a:r>
              <a:rPr lang="tr-TR" sz="2100" i="1" dirty="0">
                <a:latin typeface="Times New Roman" panose="02020603050405020304" pitchFamily="18" charset="0"/>
                <a:cs typeface="Times New Roman" panose="02020603050405020304" pitchFamily="18" charset="0"/>
              </a:rPr>
              <a:t>ihbar etkisi</a:t>
            </a:r>
            <a:r>
              <a:rPr lang="tr-TR" sz="2100" dirty="0">
                <a:latin typeface="Times New Roman" panose="02020603050405020304" pitchFamily="18" charset="0"/>
                <a:cs typeface="Times New Roman" panose="02020603050405020304" pitchFamily="18" charset="0"/>
              </a:rPr>
              <a:t>” ortaya çıkar (HMK m. 64).</a:t>
            </a:r>
          </a:p>
          <a:p>
            <a:pPr algn="just"/>
            <a:endParaRPr lang="tr-TR" sz="1900" dirty="0">
              <a:latin typeface="Times New Roman" panose="02020603050405020304" pitchFamily="18" charset="0"/>
              <a:cs typeface="Times New Roman" panose="02020603050405020304" pitchFamily="18" charset="0"/>
            </a:endParaRPr>
          </a:p>
          <a:p>
            <a:pPr algn="just"/>
            <a:endParaRPr lang="tr-TR" sz="19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0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buNone/>
            </a:pPr>
            <a:endParaRPr lang="tr-TR" sz="4500" i="1" dirty="0"/>
          </a:p>
          <a:p>
            <a:pPr marL="0" indent="0" algn="just">
              <a:buNone/>
            </a:pPr>
            <a:endParaRPr lang="tr-TR" sz="5500" dirty="0">
              <a:latin typeface="Times New Roman" panose="02020603050405020304" pitchFamily="18" charset="0"/>
              <a:cs typeface="Times New Roman" panose="02020603050405020304" pitchFamily="18" charset="0"/>
            </a:endParaRPr>
          </a:p>
          <a:p>
            <a:pPr marL="0" indent="0" algn="just">
              <a:buNone/>
            </a:pPr>
            <a:endParaRPr lang="tr-TR" sz="4500" dirty="0">
              <a:latin typeface="Times New Roman" panose="02020603050405020304" pitchFamily="18" charset="0"/>
              <a:cs typeface="Times New Roman" panose="02020603050405020304" pitchFamily="18" charset="0"/>
            </a:endParaRPr>
          </a:p>
          <a:p>
            <a:pPr marL="0" indent="0" algn="just">
              <a:buNone/>
            </a:pPr>
            <a:endParaRPr lang="tr-TR" sz="3600" b="1" dirty="0">
              <a:latin typeface="Times New Roman" panose="02020603050405020304" pitchFamily="18" charset="0"/>
              <a:cs typeface="Times New Roman" panose="02020603050405020304" pitchFamily="18" charset="0"/>
            </a:endParaRPr>
          </a:p>
          <a:p>
            <a:pPr marL="0" indent="0">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b="1" i="1" dirty="0">
              <a:latin typeface="Times New Roman" panose="02020603050405020304" pitchFamily="18" charset="0"/>
              <a:cs typeface="Times New Roman" panose="02020603050405020304" pitchFamily="18" charset="0"/>
            </a:endParaRPr>
          </a:p>
          <a:p>
            <a:pPr marL="0" indent="0" algn="just">
              <a:buNone/>
            </a:pPr>
            <a:endParaRPr lang="tr-TR" sz="1800" b="1" i="1" dirty="0">
              <a:latin typeface="Times New Roman" panose="02020603050405020304" pitchFamily="18" charset="0"/>
              <a:cs typeface="Times New Roman" panose="02020603050405020304" pitchFamily="18" charset="0"/>
            </a:endParaRPr>
          </a:p>
          <a:p>
            <a:pPr marL="0" indent="0" algn="just">
              <a:buNone/>
            </a:pPr>
            <a:endParaRPr lang="tr-TR" sz="1800" b="1" dirty="0">
              <a:latin typeface="Times New Roman" panose="02020603050405020304" pitchFamily="18" charset="0"/>
              <a:cs typeface="Times New Roman" panose="02020603050405020304" pitchFamily="18" charset="0"/>
            </a:endParaRPr>
          </a:p>
          <a:p>
            <a:pPr marL="0" indent="0" algn="just">
              <a:buNone/>
            </a:pPr>
            <a:endParaRPr lang="tr-TR" sz="1800" b="1" dirty="0">
              <a:latin typeface="Times New Roman" panose="02020603050405020304" pitchFamily="18" charset="0"/>
              <a:cs typeface="Times New Roman" panose="02020603050405020304" pitchFamily="18" charset="0"/>
            </a:endParaRPr>
          </a:p>
          <a:p>
            <a:endParaRPr lang="tr-TR" i="1" dirty="0"/>
          </a:p>
          <a:p>
            <a:endParaRPr lang="tr-TR" dirty="0"/>
          </a:p>
          <a:p>
            <a:pPr marL="0" indent="0" algn="just">
              <a:buNone/>
            </a:pPr>
            <a:endParaRPr lang="tr-TR" dirty="0"/>
          </a:p>
          <a:p>
            <a:pPr marL="0" indent="0" algn="just">
              <a:buNone/>
            </a:pPr>
            <a:endParaRPr lang="tr-TR" i="1" dirty="0"/>
          </a:p>
          <a:p>
            <a:pPr marL="0" indent="0">
              <a:buNone/>
            </a:pPr>
            <a:endParaRPr lang="tr-TR" sz="1800" i="1" dirty="0">
              <a:latin typeface="Times New Roman" panose="02020603050405020304" pitchFamily="18" charset="0"/>
              <a:cs typeface="Times New Roman" panose="02020603050405020304" pitchFamily="18" charset="0"/>
            </a:endParaRPr>
          </a:p>
          <a:p>
            <a:pPr marL="0" indent="0">
              <a:buNone/>
            </a:pPr>
            <a:endParaRPr lang="tr-TR" sz="1800" i="1"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1F30E86A-729D-B0F8-DF18-F436F9278A8F}"/>
              </a:ext>
            </a:extLst>
          </p:cNvPr>
          <p:cNvSpPr txBox="1"/>
          <p:nvPr/>
        </p:nvSpPr>
        <p:spPr>
          <a:xfrm>
            <a:off x="1739949" y="5460216"/>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6127629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715C2B-1A06-D90C-8B1D-8508CDDFBBCE}"/>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26145782-7205-13FE-2FDB-E40F5A59BAE6}"/>
              </a:ext>
            </a:extLst>
          </p:cNvPr>
          <p:cNvSpPr>
            <a:spLocks noGrp="1"/>
          </p:cNvSpPr>
          <p:nvPr>
            <p:ph type="title"/>
          </p:nvPr>
        </p:nvSpPr>
        <p:spPr>
          <a:xfrm>
            <a:off x="457200" y="286995"/>
            <a:ext cx="8229600" cy="1143000"/>
          </a:xfrm>
        </p:spPr>
        <p:txBody>
          <a:bodyPr>
            <a:normAutofit fontScale="90000"/>
          </a:bodyPr>
          <a:lstStyle/>
          <a:p>
            <a:r>
              <a:rPr lang="tr-TR" sz="3100" b="1" i="1" dirty="0">
                <a:latin typeface="Times New Roman" panose="02020603050405020304" pitchFamily="18" charset="0"/>
                <a:cs typeface="Times New Roman" panose="02020603050405020304" pitchFamily="18" charset="0"/>
              </a:rPr>
              <a:t>Dava Arkadaşlığı</a:t>
            </a:r>
            <a:br>
              <a:rPr lang="tr-TR" i="1" dirty="0"/>
            </a:br>
            <a:endParaRPr lang="tr-TR" i="1" dirty="0"/>
          </a:p>
        </p:txBody>
      </p:sp>
      <p:sp>
        <p:nvSpPr>
          <p:cNvPr id="5" name="İçerik Yer Tutucusu 4">
            <a:extLst>
              <a:ext uri="{FF2B5EF4-FFF2-40B4-BE49-F238E27FC236}">
                <a16:creationId xmlns:a16="http://schemas.microsoft.com/office/drawing/2014/main" id="{E540A2B2-4FE5-F7E3-7CB9-1EDC94D92560}"/>
              </a:ext>
            </a:extLst>
          </p:cNvPr>
          <p:cNvSpPr>
            <a:spLocks noGrp="1"/>
          </p:cNvSpPr>
          <p:nvPr>
            <p:ph idx="1"/>
          </p:nvPr>
        </p:nvSpPr>
        <p:spPr/>
        <p:txBody>
          <a:bodyPr>
            <a:normAutofit/>
          </a:bodyPr>
          <a:lstStyle/>
          <a:p>
            <a:pPr marL="0" indent="0" algn="just">
              <a:buNone/>
            </a:pPr>
            <a:endParaRPr lang="tr-TR" sz="1800" i="1" dirty="0">
              <a:latin typeface="Times New Roman" panose="02020603050405020304" pitchFamily="18" charset="0"/>
              <a:cs typeface="Times New Roman" panose="02020603050405020304" pitchFamily="18" charset="0"/>
            </a:endParaRPr>
          </a:p>
          <a:p>
            <a:pPr marL="0" indent="0" algn="just">
              <a:buNone/>
            </a:pPr>
            <a:r>
              <a:rPr lang="tr-TR" sz="1800" i="1" dirty="0">
                <a:latin typeface="Times New Roman" panose="02020603050405020304" pitchFamily="18" charset="0"/>
                <a:cs typeface="Times New Roman" panose="02020603050405020304" pitchFamily="18" charset="0"/>
              </a:rPr>
              <a:t>Mecburi dava arkadaşlığı</a:t>
            </a:r>
          </a:p>
          <a:p>
            <a:pPr marL="0" indent="0" algn="just">
              <a:buNone/>
            </a:pPr>
            <a:r>
              <a:rPr lang="tr-TR" sz="1800" i="1" dirty="0">
                <a:latin typeface="Times New Roman" panose="02020603050405020304" pitchFamily="18" charset="0"/>
                <a:cs typeface="Times New Roman" panose="02020603050405020304" pitchFamily="18" charset="0"/>
              </a:rPr>
              <a:t>İhtiyari dava arkadaşlığı</a:t>
            </a:r>
          </a:p>
          <a:p>
            <a:pPr marL="0" indent="0">
              <a:buNone/>
            </a:pPr>
            <a:endParaRPr lang="tr-TR" sz="1800" i="1" dirty="0">
              <a:latin typeface="Times New Roman" panose="02020603050405020304" pitchFamily="18" charset="0"/>
              <a:cs typeface="Times New Roman" panose="02020603050405020304" pitchFamily="18" charset="0"/>
            </a:endParaRPr>
          </a:p>
          <a:p>
            <a:pPr marL="0" indent="0">
              <a:buNone/>
            </a:pPr>
            <a:endParaRPr lang="tr-TR" sz="1800" i="1"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310B5548-21EF-CA76-3EF3-C204619F7F9B}"/>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60825674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5BCA46-82AD-2E1D-6711-BCFB0EE7FFEC}"/>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1E7A1297-17A3-C682-F78F-5A1D600E6DDC}"/>
              </a:ext>
            </a:extLst>
          </p:cNvPr>
          <p:cNvSpPr>
            <a:spLocks noGrp="1"/>
          </p:cNvSpPr>
          <p:nvPr>
            <p:ph type="title"/>
          </p:nvPr>
        </p:nvSpPr>
        <p:spPr>
          <a:xfrm>
            <a:off x="457200" y="286995"/>
            <a:ext cx="8229600" cy="1143000"/>
          </a:xfrm>
        </p:spPr>
        <p:txBody>
          <a:bodyPr>
            <a:normAutofit/>
          </a:bodyPr>
          <a:lstStyle/>
          <a:p>
            <a:r>
              <a:rPr lang="tr-TR" sz="2400" b="1" i="1" dirty="0">
                <a:latin typeface="Times New Roman" panose="02020603050405020304" pitchFamily="18" charset="0"/>
                <a:cs typeface="Times New Roman" panose="02020603050405020304" pitchFamily="18" charset="0"/>
              </a:rPr>
              <a:t>Davaya Müdahale</a:t>
            </a: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80B3F4F1-0AF6-8A72-DB24-C3A0B9010A9B}"/>
              </a:ext>
            </a:extLst>
          </p:cNvPr>
          <p:cNvSpPr>
            <a:spLocks noGrp="1"/>
          </p:cNvSpPr>
          <p:nvPr>
            <p:ph idx="1"/>
          </p:nvPr>
        </p:nvSpPr>
        <p:spPr>
          <a:xfrm>
            <a:off x="370114" y="1600200"/>
            <a:ext cx="8316686" cy="4970805"/>
          </a:xfrm>
        </p:spPr>
        <p:txBody>
          <a:bodyPr>
            <a:normAutofit/>
          </a:bodyPr>
          <a:lstStyle/>
          <a:p>
            <a:pPr marL="0" indent="0" algn="just">
              <a:buNone/>
            </a:pPr>
            <a:endParaRPr lang="tr-TR" sz="1800" i="1" dirty="0">
              <a:latin typeface="Times New Roman" panose="02020603050405020304" pitchFamily="18" charset="0"/>
              <a:cs typeface="Times New Roman" panose="02020603050405020304" pitchFamily="18" charset="0"/>
            </a:endParaRPr>
          </a:p>
          <a:p>
            <a:pPr marL="0" indent="0" algn="just">
              <a:buNone/>
            </a:pPr>
            <a:r>
              <a:rPr lang="tr-TR" sz="2400" b="1" dirty="0">
                <a:latin typeface="Times New Roman" panose="02020603050405020304" pitchFamily="18" charset="0"/>
                <a:cs typeface="Times New Roman" panose="02020603050405020304" pitchFamily="18" charset="0"/>
              </a:rPr>
              <a:t>Asli müdahale</a:t>
            </a:r>
          </a:p>
          <a:p>
            <a:pPr marL="0" indent="0" algn="just">
              <a:buNone/>
            </a:pPr>
            <a:r>
              <a:rPr lang="tr-TR" sz="1800" dirty="0">
                <a:latin typeface="Times New Roman" panose="02020603050405020304" pitchFamily="18" charset="0"/>
                <a:cs typeface="Times New Roman" panose="02020603050405020304" pitchFamily="18" charset="0"/>
                <a:sym typeface="Wingdings" pitchFamily="2" charset="2"/>
              </a:rPr>
              <a:t> </a:t>
            </a:r>
          </a:p>
          <a:p>
            <a:pPr algn="just"/>
            <a:r>
              <a:rPr lang="tr-TR" sz="1800" dirty="0">
                <a:latin typeface="Times New Roman" panose="02020603050405020304" pitchFamily="18" charset="0"/>
                <a:cs typeface="Times New Roman" panose="02020603050405020304" pitchFamily="18" charset="0"/>
              </a:rPr>
              <a:t>Görülmekte olan bir davanın tarafları veya çekişmesiz yargı işinin ilgilileri dışında bir başka kişinin, yargılamanın konusu olan hak veya şey üzerinde kısmen veya tamamen hak iddia ederek, yargılamanın taraflarına (davacı ve davalıya) karşı aynı mahkemede dava açmasıdır (HMK m. 65).</a:t>
            </a:r>
          </a:p>
          <a:p>
            <a:pPr algn="just"/>
            <a:endParaRPr lang="tr-TR" sz="1800" dirty="0">
              <a:latin typeface="Times New Roman" panose="02020603050405020304" pitchFamily="18" charset="0"/>
              <a:cs typeface="Times New Roman" panose="02020603050405020304" pitchFamily="18" charset="0"/>
            </a:endParaRPr>
          </a:p>
          <a:p>
            <a:pPr algn="just"/>
            <a:r>
              <a:rPr lang="tr-TR" sz="1800" dirty="0">
                <a:latin typeface="Times New Roman" panose="02020603050405020304" pitchFamily="18" charset="0"/>
                <a:cs typeface="Times New Roman" panose="02020603050405020304" pitchFamily="18" charset="0"/>
              </a:rPr>
              <a:t>Fer’i müdahaleden farkı,</a:t>
            </a:r>
          </a:p>
          <a:p>
            <a:pPr algn="just"/>
            <a:r>
              <a:rPr lang="tr-TR" sz="1800" dirty="0">
                <a:latin typeface="Times New Roman" panose="02020603050405020304" pitchFamily="18" charset="0"/>
                <a:cs typeface="Times New Roman" panose="02020603050405020304" pitchFamily="18" charset="0"/>
              </a:rPr>
              <a:t>Asli müdahale, bağımsız bir davadır; bu davanın davacısı, asli müdahil, davalısı ise ilk davanın taraflarıdır (davacı ve davalı)</a:t>
            </a:r>
          </a:p>
          <a:p>
            <a:pPr algn="just"/>
            <a:r>
              <a:rPr lang="tr-TR" sz="1800" dirty="0">
                <a:latin typeface="Times New Roman" panose="02020603050405020304" pitchFamily="18" charset="0"/>
                <a:cs typeface="Times New Roman" panose="02020603050405020304" pitchFamily="18" charset="0"/>
              </a:rPr>
              <a:t>Asli müdahale şartları varsa, aynı mahkemede asli müdahale davası açılabileceği gibi aynı veya başka bir mahkemede bağımsız bir dava da açılabilir.</a:t>
            </a:r>
          </a:p>
          <a:p>
            <a:pPr algn="just"/>
            <a:endParaRPr lang="tr-TR" sz="1800" dirty="0">
              <a:latin typeface="Times New Roman" panose="02020603050405020304" pitchFamily="18" charset="0"/>
              <a:cs typeface="Times New Roman" panose="02020603050405020304" pitchFamily="18" charset="0"/>
            </a:endParaRPr>
          </a:p>
          <a:p>
            <a:endParaRPr lang="tr-TR" dirty="0"/>
          </a:p>
          <a:p>
            <a:pPr algn="just"/>
            <a:endParaRPr lang="tr-TR" sz="1900" dirty="0">
              <a:latin typeface="Times New Roman" panose="02020603050405020304" pitchFamily="18" charset="0"/>
              <a:cs typeface="Times New Roman" panose="02020603050405020304" pitchFamily="18" charset="0"/>
            </a:endParaRPr>
          </a:p>
          <a:p>
            <a:pPr algn="just"/>
            <a:endParaRPr lang="tr-TR" sz="19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0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buNone/>
            </a:pPr>
            <a:endParaRPr lang="tr-TR" sz="4500" i="1" dirty="0"/>
          </a:p>
          <a:p>
            <a:pPr marL="0" indent="0" algn="just">
              <a:buNone/>
            </a:pPr>
            <a:endParaRPr lang="tr-TR" sz="5500" dirty="0">
              <a:latin typeface="Times New Roman" panose="02020603050405020304" pitchFamily="18" charset="0"/>
              <a:cs typeface="Times New Roman" panose="02020603050405020304" pitchFamily="18" charset="0"/>
            </a:endParaRPr>
          </a:p>
          <a:p>
            <a:pPr marL="0" indent="0" algn="just">
              <a:buNone/>
            </a:pPr>
            <a:endParaRPr lang="tr-TR" sz="4500" dirty="0">
              <a:latin typeface="Times New Roman" panose="02020603050405020304" pitchFamily="18" charset="0"/>
              <a:cs typeface="Times New Roman" panose="02020603050405020304" pitchFamily="18" charset="0"/>
            </a:endParaRPr>
          </a:p>
          <a:p>
            <a:pPr marL="0" indent="0" algn="just">
              <a:buNone/>
            </a:pPr>
            <a:endParaRPr lang="tr-TR" sz="3600" b="1" dirty="0">
              <a:latin typeface="Times New Roman" panose="02020603050405020304" pitchFamily="18" charset="0"/>
              <a:cs typeface="Times New Roman" panose="02020603050405020304" pitchFamily="18" charset="0"/>
            </a:endParaRPr>
          </a:p>
          <a:p>
            <a:pPr marL="0" indent="0">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b="1" i="1" dirty="0">
              <a:latin typeface="Times New Roman" panose="02020603050405020304" pitchFamily="18" charset="0"/>
              <a:cs typeface="Times New Roman" panose="02020603050405020304" pitchFamily="18" charset="0"/>
            </a:endParaRPr>
          </a:p>
          <a:p>
            <a:pPr marL="0" indent="0" algn="just">
              <a:buNone/>
            </a:pPr>
            <a:endParaRPr lang="tr-TR" sz="1800" b="1" i="1" dirty="0">
              <a:latin typeface="Times New Roman" panose="02020603050405020304" pitchFamily="18" charset="0"/>
              <a:cs typeface="Times New Roman" panose="02020603050405020304" pitchFamily="18" charset="0"/>
            </a:endParaRPr>
          </a:p>
          <a:p>
            <a:pPr marL="0" indent="0" algn="just">
              <a:buNone/>
            </a:pPr>
            <a:endParaRPr lang="tr-TR" sz="1800" b="1" dirty="0">
              <a:latin typeface="Times New Roman" panose="02020603050405020304" pitchFamily="18" charset="0"/>
              <a:cs typeface="Times New Roman" panose="02020603050405020304" pitchFamily="18" charset="0"/>
            </a:endParaRPr>
          </a:p>
          <a:p>
            <a:pPr marL="0" indent="0" algn="just">
              <a:buNone/>
            </a:pPr>
            <a:endParaRPr lang="tr-TR" sz="1800" b="1" dirty="0">
              <a:latin typeface="Times New Roman" panose="02020603050405020304" pitchFamily="18" charset="0"/>
              <a:cs typeface="Times New Roman" panose="02020603050405020304" pitchFamily="18" charset="0"/>
            </a:endParaRPr>
          </a:p>
          <a:p>
            <a:endParaRPr lang="tr-TR" i="1" dirty="0"/>
          </a:p>
          <a:p>
            <a:endParaRPr lang="tr-TR" dirty="0"/>
          </a:p>
          <a:p>
            <a:pPr marL="0" indent="0" algn="just">
              <a:buNone/>
            </a:pPr>
            <a:endParaRPr lang="tr-TR" dirty="0"/>
          </a:p>
          <a:p>
            <a:pPr marL="0" indent="0" algn="just">
              <a:buNone/>
            </a:pPr>
            <a:endParaRPr lang="tr-TR" i="1" dirty="0"/>
          </a:p>
          <a:p>
            <a:pPr marL="0" indent="0">
              <a:buNone/>
            </a:pPr>
            <a:endParaRPr lang="tr-TR" sz="1800" i="1" dirty="0">
              <a:latin typeface="Times New Roman" panose="02020603050405020304" pitchFamily="18" charset="0"/>
              <a:cs typeface="Times New Roman" panose="02020603050405020304" pitchFamily="18" charset="0"/>
            </a:endParaRPr>
          </a:p>
          <a:p>
            <a:pPr marL="0" indent="0">
              <a:buNone/>
            </a:pPr>
            <a:endParaRPr lang="tr-TR" sz="1800" i="1"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A42B82F1-1169-B33C-4271-B9A3AFD75CB6}"/>
              </a:ext>
            </a:extLst>
          </p:cNvPr>
          <p:cNvSpPr txBox="1"/>
          <p:nvPr/>
        </p:nvSpPr>
        <p:spPr>
          <a:xfrm>
            <a:off x="1739949" y="5460216"/>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3171084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31D95D-B10E-E154-7186-C20A34925931}"/>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DF139962-CB31-CCD0-6A39-A560B7C3071C}"/>
              </a:ext>
            </a:extLst>
          </p:cNvPr>
          <p:cNvSpPr>
            <a:spLocks noGrp="1"/>
          </p:cNvSpPr>
          <p:nvPr>
            <p:ph type="title"/>
          </p:nvPr>
        </p:nvSpPr>
        <p:spPr>
          <a:xfrm>
            <a:off x="457200" y="286995"/>
            <a:ext cx="8229600" cy="1143000"/>
          </a:xfrm>
        </p:spPr>
        <p:txBody>
          <a:bodyPr>
            <a:normAutofit/>
          </a:bodyPr>
          <a:lstStyle/>
          <a:p>
            <a:r>
              <a:rPr lang="tr-TR" sz="2400" b="1" i="1" dirty="0">
                <a:latin typeface="Times New Roman" panose="02020603050405020304" pitchFamily="18" charset="0"/>
                <a:cs typeface="Times New Roman" panose="02020603050405020304" pitchFamily="18" charset="0"/>
              </a:rPr>
              <a:t>Davaya Müdahale</a:t>
            </a: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99D0A331-0C7E-67A9-D738-85DEAA1EC722}"/>
              </a:ext>
            </a:extLst>
          </p:cNvPr>
          <p:cNvSpPr>
            <a:spLocks noGrp="1"/>
          </p:cNvSpPr>
          <p:nvPr>
            <p:ph idx="1"/>
          </p:nvPr>
        </p:nvSpPr>
        <p:spPr>
          <a:xfrm>
            <a:off x="370114" y="1600200"/>
            <a:ext cx="8316686" cy="4970805"/>
          </a:xfrm>
        </p:spPr>
        <p:txBody>
          <a:bodyPr>
            <a:normAutofit/>
          </a:bodyPr>
          <a:lstStyle/>
          <a:p>
            <a:pPr marL="0" indent="0" algn="just">
              <a:buNone/>
            </a:pPr>
            <a:endParaRPr lang="tr-TR" sz="1800" i="1" dirty="0">
              <a:latin typeface="Times New Roman" panose="02020603050405020304" pitchFamily="18" charset="0"/>
              <a:cs typeface="Times New Roman" panose="02020603050405020304" pitchFamily="18" charset="0"/>
            </a:endParaRPr>
          </a:p>
          <a:p>
            <a:pPr marL="0" indent="0" algn="just">
              <a:buNone/>
            </a:pPr>
            <a:r>
              <a:rPr lang="tr-TR" sz="2400" b="1" dirty="0">
                <a:latin typeface="Times New Roman" panose="02020603050405020304" pitchFamily="18" charset="0"/>
                <a:cs typeface="Times New Roman" panose="02020603050405020304" pitchFamily="18" charset="0"/>
              </a:rPr>
              <a:t>Asli müdahale</a:t>
            </a:r>
          </a:p>
          <a:p>
            <a:pPr marL="0" indent="0" algn="just">
              <a:buNone/>
            </a:pPr>
            <a:r>
              <a:rPr lang="tr-TR" sz="1800" dirty="0">
                <a:latin typeface="Times New Roman" panose="02020603050405020304" pitchFamily="18" charset="0"/>
                <a:cs typeface="Times New Roman" panose="02020603050405020304" pitchFamily="18" charset="0"/>
                <a:sym typeface="Wingdings" pitchFamily="2" charset="2"/>
              </a:rPr>
              <a:t> </a:t>
            </a:r>
          </a:p>
          <a:p>
            <a:pPr algn="just"/>
            <a:r>
              <a:rPr lang="tr-TR" sz="1800" dirty="0">
                <a:latin typeface="Times New Roman" panose="02020603050405020304" pitchFamily="18" charset="0"/>
                <a:cs typeface="Times New Roman" panose="02020603050405020304" pitchFamily="18" charset="0"/>
              </a:rPr>
              <a:t>Koşulları:</a:t>
            </a:r>
          </a:p>
          <a:p>
            <a:pPr algn="just"/>
            <a:endParaRPr lang="tr-TR" sz="1800" dirty="0">
              <a:latin typeface="Times New Roman" panose="02020603050405020304" pitchFamily="18" charset="0"/>
              <a:cs typeface="Times New Roman" panose="02020603050405020304" pitchFamily="18" charset="0"/>
            </a:endParaRPr>
          </a:p>
          <a:p>
            <a:pPr algn="just"/>
            <a:r>
              <a:rPr lang="tr-TR" sz="1800" dirty="0">
                <a:latin typeface="Times New Roman" panose="02020603050405020304" pitchFamily="18" charset="0"/>
                <a:cs typeface="Times New Roman" panose="02020603050405020304" pitchFamily="18" charset="0"/>
              </a:rPr>
              <a:t>Bağımsız bir dava olduğundan, genel olarak dava şartlarının bulunması gerekir.</a:t>
            </a:r>
          </a:p>
          <a:p>
            <a:pPr algn="just"/>
            <a:r>
              <a:rPr lang="tr-TR" sz="1800" dirty="0">
                <a:latin typeface="Times New Roman" panose="02020603050405020304" pitchFamily="18" charset="0"/>
                <a:cs typeface="Times New Roman" panose="02020603050405020304" pitchFamily="18" charset="0"/>
              </a:rPr>
              <a:t>Asli müdahale talebinde bulunulan mahkeme, görevli ve yetkili bir mahkeme olmalıdır.</a:t>
            </a:r>
          </a:p>
          <a:p>
            <a:pPr algn="just"/>
            <a:r>
              <a:rPr lang="tr-TR" sz="1800" dirty="0">
                <a:latin typeface="Times New Roman" panose="02020603050405020304" pitchFamily="18" charset="0"/>
                <a:cs typeface="Times New Roman" panose="02020603050405020304" pitchFamily="18" charset="0"/>
              </a:rPr>
              <a:t>Görülmekte olan dava olmalıdır. (çekişmesiz yargı işinde de olur, asli müdahil talebinin kabulüyle, çekişmesiz yargı işi, çekişmeli yargıya dönüşür.</a:t>
            </a:r>
          </a:p>
          <a:p>
            <a:pPr algn="just"/>
            <a:r>
              <a:rPr lang="tr-TR" sz="1800" dirty="0">
                <a:latin typeface="Times New Roman" panose="02020603050405020304" pitchFamily="18" charset="0"/>
                <a:cs typeface="Times New Roman" panose="02020603050405020304" pitchFamily="18" charset="0"/>
              </a:rPr>
              <a:t>İlk derece mahkemesince hüküm verilinceye kadar mümkündür. (istinafta yoktur, HMK m. 357)</a:t>
            </a:r>
          </a:p>
          <a:p>
            <a:pPr algn="just"/>
            <a:endParaRPr lang="tr-TR" sz="1800" dirty="0">
              <a:latin typeface="Times New Roman" panose="02020603050405020304" pitchFamily="18" charset="0"/>
              <a:cs typeface="Times New Roman" panose="02020603050405020304" pitchFamily="18" charset="0"/>
            </a:endParaRPr>
          </a:p>
          <a:p>
            <a:pPr algn="just"/>
            <a:endParaRPr lang="tr-TR" sz="1800" dirty="0">
              <a:latin typeface="Times New Roman" panose="02020603050405020304" pitchFamily="18" charset="0"/>
              <a:cs typeface="Times New Roman" panose="02020603050405020304" pitchFamily="18" charset="0"/>
            </a:endParaRPr>
          </a:p>
          <a:p>
            <a:pPr algn="just"/>
            <a:endParaRPr lang="tr-TR" sz="1800" dirty="0">
              <a:latin typeface="Times New Roman" panose="02020603050405020304" pitchFamily="18" charset="0"/>
              <a:cs typeface="Times New Roman" panose="02020603050405020304" pitchFamily="18" charset="0"/>
            </a:endParaRPr>
          </a:p>
          <a:p>
            <a:endParaRPr lang="tr-TR" dirty="0"/>
          </a:p>
          <a:p>
            <a:pPr algn="just"/>
            <a:endParaRPr lang="tr-TR" sz="1900" dirty="0">
              <a:latin typeface="Times New Roman" panose="02020603050405020304" pitchFamily="18" charset="0"/>
              <a:cs typeface="Times New Roman" panose="02020603050405020304" pitchFamily="18" charset="0"/>
            </a:endParaRPr>
          </a:p>
          <a:p>
            <a:pPr algn="just"/>
            <a:endParaRPr lang="tr-TR" sz="19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0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buNone/>
            </a:pPr>
            <a:endParaRPr lang="tr-TR" sz="4500" i="1" dirty="0"/>
          </a:p>
          <a:p>
            <a:pPr marL="0" indent="0" algn="just">
              <a:buNone/>
            </a:pPr>
            <a:endParaRPr lang="tr-TR" sz="5500" dirty="0">
              <a:latin typeface="Times New Roman" panose="02020603050405020304" pitchFamily="18" charset="0"/>
              <a:cs typeface="Times New Roman" panose="02020603050405020304" pitchFamily="18" charset="0"/>
            </a:endParaRPr>
          </a:p>
          <a:p>
            <a:pPr marL="0" indent="0" algn="just">
              <a:buNone/>
            </a:pPr>
            <a:endParaRPr lang="tr-TR" sz="4500" dirty="0">
              <a:latin typeface="Times New Roman" panose="02020603050405020304" pitchFamily="18" charset="0"/>
              <a:cs typeface="Times New Roman" panose="02020603050405020304" pitchFamily="18" charset="0"/>
            </a:endParaRPr>
          </a:p>
          <a:p>
            <a:pPr marL="0" indent="0" algn="just">
              <a:buNone/>
            </a:pPr>
            <a:endParaRPr lang="tr-TR" sz="3600" b="1" dirty="0">
              <a:latin typeface="Times New Roman" panose="02020603050405020304" pitchFamily="18" charset="0"/>
              <a:cs typeface="Times New Roman" panose="02020603050405020304" pitchFamily="18" charset="0"/>
            </a:endParaRPr>
          </a:p>
          <a:p>
            <a:pPr marL="0" indent="0">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b="1" i="1" dirty="0">
              <a:latin typeface="Times New Roman" panose="02020603050405020304" pitchFamily="18" charset="0"/>
              <a:cs typeface="Times New Roman" panose="02020603050405020304" pitchFamily="18" charset="0"/>
            </a:endParaRPr>
          </a:p>
          <a:p>
            <a:pPr marL="0" indent="0" algn="just">
              <a:buNone/>
            </a:pPr>
            <a:endParaRPr lang="tr-TR" sz="1800" b="1" i="1" dirty="0">
              <a:latin typeface="Times New Roman" panose="02020603050405020304" pitchFamily="18" charset="0"/>
              <a:cs typeface="Times New Roman" panose="02020603050405020304" pitchFamily="18" charset="0"/>
            </a:endParaRPr>
          </a:p>
          <a:p>
            <a:pPr marL="0" indent="0" algn="just">
              <a:buNone/>
            </a:pPr>
            <a:endParaRPr lang="tr-TR" sz="1800" b="1" dirty="0">
              <a:latin typeface="Times New Roman" panose="02020603050405020304" pitchFamily="18" charset="0"/>
              <a:cs typeface="Times New Roman" panose="02020603050405020304" pitchFamily="18" charset="0"/>
            </a:endParaRPr>
          </a:p>
          <a:p>
            <a:pPr marL="0" indent="0" algn="just">
              <a:buNone/>
            </a:pPr>
            <a:endParaRPr lang="tr-TR" sz="1800" b="1" dirty="0">
              <a:latin typeface="Times New Roman" panose="02020603050405020304" pitchFamily="18" charset="0"/>
              <a:cs typeface="Times New Roman" panose="02020603050405020304" pitchFamily="18" charset="0"/>
            </a:endParaRPr>
          </a:p>
          <a:p>
            <a:endParaRPr lang="tr-TR" i="1" dirty="0"/>
          </a:p>
          <a:p>
            <a:endParaRPr lang="tr-TR" dirty="0"/>
          </a:p>
          <a:p>
            <a:pPr marL="0" indent="0" algn="just">
              <a:buNone/>
            </a:pPr>
            <a:endParaRPr lang="tr-TR" dirty="0"/>
          </a:p>
          <a:p>
            <a:pPr marL="0" indent="0" algn="just">
              <a:buNone/>
            </a:pPr>
            <a:endParaRPr lang="tr-TR" i="1" dirty="0"/>
          </a:p>
          <a:p>
            <a:pPr marL="0" indent="0">
              <a:buNone/>
            </a:pPr>
            <a:endParaRPr lang="tr-TR" sz="1800" i="1" dirty="0">
              <a:latin typeface="Times New Roman" panose="02020603050405020304" pitchFamily="18" charset="0"/>
              <a:cs typeface="Times New Roman" panose="02020603050405020304" pitchFamily="18" charset="0"/>
            </a:endParaRPr>
          </a:p>
          <a:p>
            <a:pPr marL="0" indent="0">
              <a:buNone/>
            </a:pPr>
            <a:endParaRPr lang="tr-TR" sz="1800" i="1"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FD3930A6-1A4F-0BC2-EAB7-5026F40F2A26}"/>
              </a:ext>
            </a:extLst>
          </p:cNvPr>
          <p:cNvSpPr txBox="1"/>
          <p:nvPr/>
        </p:nvSpPr>
        <p:spPr>
          <a:xfrm>
            <a:off x="1739949" y="5460216"/>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07119810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9AE332-3E37-352A-68B1-3D3E66F6C6CE}"/>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1DD2967E-C83B-4D54-1E11-6C1EE190B7E9}"/>
              </a:ext>
            </a:extLst>
          </p:cNvPr>
          <p:cNvSpPr>
            <a:spLocks noGrp="1"/>
          </p:cNvSpPr>
          <p:nvPr>
            <p:ph type="title"/>
          </p:nvPr>
        </p:nvSpPr>
        <p:spPr>
          <a:xfrm>
            <a:off x="457200" y="286995"/>
            <a:ext cx="8229600" cy="1143000"/>
          </a:xfrm>
        </p:spPr>
        <p:txBody>
          <a:bodyPr>
            <a:normAutofit/>
          </a:bodyPr>
          <a:lstStyle/>
          <a:p>
            <a:r>
              <a:rPr lang="tr-TR" sz="2400" b="1" i="1" dirty="0">
                <a:latin typeface="Times New Roman" panose="02020603050405020304" pitchFamily="18" charset="0"/>
                <a:cs typeface="Times New Roman" panose="02020603050405020304" pitchFamily="18" charset="0"/>
              </a:rPr>
              <a:t>Davaya Müdahale</a:t>
            </a: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6BC8D1EF-01CC-EE24-8ED8-09DD3AC0CD62}"/>
              </a:ext>
            </a:extLst>
          </p:cNvPr>
          <p:cNvSpPr>
            <a:spLocks noGrp="1"/>
          </p:cNvSpPr>
          <p:nvPr>
            <p:ph idx="1"/>
          </p:nvPr>
        </p:nvSpPr>
        <p:spPr>
          <a:xfrm>
            <a:off x="370114" y="1600200"/>
            <a:ext cx="8316686" cy="4970805"/>
          </a:xfrm>
        </p:spPr>
        <p:txBody>
          <a:bodyPr>
            <a:normAutofit/>
          </a:bodyPr>
          <a:lstStyle/>
          <a:p>
            <a:pPr marL="0" indent="0" algn="just">
              <a:buNone/>
            </a:pPr>
            <a:endParaRPr lang="tr-TR" sz="1800" i="1" dirty="0">
              <a:latin typeface="Times New Roman" panose="02020603050405020304" pitchFamily="18" charset="0"/>
              <a:cs typeface="Times New Roman" panose="02020603050405020304" pitchFamily="18" charset="0"/>
            </a:endParaRPr>
          </a:p>
          <a:p>
            <a:pPr marL="0" indent="0" algn="just">
              <a:buNone/>
            </a:pPr>
            <a:r>
              <a:rPr lang="tr-TR" sz="2400" b="1" dirty="0">
                <a:latin typeface="Times New Roman" panose="02020603050405020304" pitchFamily="18" charset="0"/>
                <a:cs typeface="Times New Roman" panose="02020603050405020304" pitchFamily="18" charset="0"/>
              </a:rPr>
              <a:t>Asli müdahale</a:t>
            </a:r>
          </a:p>
          <a:p>
            <a:pPr marL="0" indent="0" algn="just">
              <a:buNone/>
            </a:pPr>
            <a:r>
              <a:rPr lang="tr-TR" sz="1800" dirty="0">
                <a:latin typeface="Times New Roman" panose="02020603050405020304" pitchFamily="18" charset="0"/>
                <a:cs typeface="Times New Roman" panose="02020603050405020304" pitchFamily="18" charset="0"/>
                <a:sym typeface="Wingdings" pitchFamily="2" charset="2"/>
              </a:rPr>
              <a:t> </a:t>
            </a:r>
          </a:p>
          <a:p>
            <a:pPr algn="just"/>
            <a:r>
              <a:rPr lang="tr-TR" sz="1800" dirty="0">
                <a:latin typeface="Times New Roman" panose="02020603050405020304" pitchFamily="18" charset="0"/>
                <a:cs typeface="Times New Roman" panose="02020603050405020304" pitchFamily="18" charset="0"/>
              </a:rPr>
              <a:t>Sonuçları:</a:t>
            </a:r>
          </a:p>
          <a:p>
            <a:pPr algn="just"/>
            <a:endParaRPr lang="tr-TR" sz="1800" dirty="0">
              <a:latin typeface="Times New Roman" panose="02020603050405020304" pitchFamily="18" charset="0"/>
              <a:cs typeface="Times New Roman" panose="02020603050405020304" pitchFamily="18" charset="0"/>
            </a:endParaRPr>
          </a:p>
          <a:p>
            <a:r>
              <a:rPr lang="tr-TR" sz="1800" dirty="0">
                <a:latin typeface="Times New Roman" panose="02020603050405020304" pitchFamily="18" charset="0"/>
                <a:cs typeface="Times New Roman" panose="02020603050405020304" pitchFamily="18" charset="0"/>
              </a:rPr>
              <a:t>Aslî müdahale davası, asıl yargılamayla birlikte yürütülür ve karara bağlanır (HMK m. </a:t>
            </a:r>
            <a:r>
              <a:rPr lang="tr-TR" sz="1800">
                <a:latin typeface="Times New Roman" panose="02020603050405020304" pitchFamily="18" charset="0"/>
                <a:cs typeface="Times New Roman" panose="02020603050405020304" pitchFamily="18" charset="0"/>
              </a:rPr>
              <a:t>65).</a:t>
            </a:r>
          </a:p>
          <a:p>
            <a:endParaRPr lang="tr-TR" sz="1800" dirty="0">
              <a:latin typeface="Times New Roman" panose="02020603050405020304" pitchFamily="18" charset="0"/>
              <a:cs typeface="Times New Roman" panose="02020603050405020304" pitchFamily="18" charset="0"/>
            </a:endParaRPr>
          </a:p>
          <a:p>
            <a:pPr algn="just"/>
            <a:r>
              <a:rPr lang="tr-TR" sz="1800" dirty="0">
                <a:latin typeface="Times New Roman" panose="02020603050405020304" pitchFamily="18" charset="0"/>
                <a:cs typeface="Times New Roman" panose="02020603050405020304" pitchFamily="18" charset="0"/>
              </a:rPr>
              <a:t>Asıl davanın davacı ve davalısı, aslî müdahale davasında şeklî mecburî dava arkadaşı konumundadır. </a:t>
            </a:r>
          </a:p>
          <a:p>
            <a:endParaRPr lang="tr-TR" dirty="0"/>
          </a:p>
          <a:p>
            <a:endParaRPr lang="tr-TR" sz="1800" dirty="0">
              <a:latin typeface="Times New Roman" panose="02020603050405020304" pitchFamily="18" charset="0"/>
              <a:cs typeface="Times New Roman" panose="02020603050405020304" pitchFamily="18" charset="0"/>
            </a:endParaRPr>
          </a:p>
          <a:p>
            <a:pPr algn="just"/>
            <a:endParaRPr lang="tr-TR" sz="1800" dirty="0">
              <a:latin typeface="Times New Roman" panose="02020603050405020304" pitchFamily="18" charset="0"/>
              <a:cs typeface="Times New Roman" panose="02020603050405020304" pitchFamily="18" charset="0"/>
            </a:endParaRPr>
          </a:p>
          <a:p>
            <a:pPr algn="just"/>
            <a:endParaRPr lang="tr-TR" sz="1800" dirty="0">
              <a:latin typeface="Times New Roman" panose="02020603050405020304" pitchFamily="18" charset="0"/>
              <a:cs typeface="Times New Roman" panose="02020603050405020304" pitchFamily="18" charset="0"/>
            </a:endParaRPr>
          </a:p>
          <a:p>
            <a:pPr algn="just"/>
            <a:endParaRPr lang="tr-TR" sz="1800" dirty="0">
              <a:latin typeface="Times New Roman" panose="02020603050405020304" pitchFamily="18" charset="0"/>
              <a:cs typeface="Times New Roman" panose="02020603050405020304" pitchFamily="18" charset="0"/>
            </a:endParaRPr>
          </a:p>
          <a:p>
            <a:pPr algn="just"/>
            <a:endParaRPr lang="tr-TR" sz="1800" dirty="0">
              <a:latin typeface="Times New Roman" panose="02020603050405020304" pitchFamily="18" charset="0"/>
              <a:cs typeface="Times New Roman" panose="02020603050405020304" pitchFamily="18" charset="0"/>
            </a:endParaRPr>
          </a:p>
          <a:p>
            <a:endParaRPr lang="tr-TR" dirty="0"/>
          </a:p>
          <a:p>
            <a:pPr algn="just"/>
            <a:endParaRPr lang="tr-TR" sz="1900" dirty="0">
              <a:latin typeface="Times New Roman" panose="02020603050405020304" pitchFamily="18" charset="0"/>
              <a:cs typeface="Times New Roman" panose="02020603050405020304" pitchFamily="18" charset="0"/>
            </a:endParaRPr>
          </a:p>
          <a:p>
            <a:pPr algn="just"/>
            <a:endParaRPr lang="tr-TR" sz="19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0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buNone/>
            </a:pPr>
            <a:endParaRPr lang="tr-TR" sz="4500" i="1" dirty="0"/>
          </a:p>
          <a:p>
            <a:pPr marL="0" indent="0" algn="just">
              <a:buNone/>
            </a:pPr>
            <a:endParaRPr lang="tr-TR" sz="5500" dirty="0">
              <a:latin typeface="Times New Roman" panose="02020603050405020304" pitchFamily="18" charset="0"/>
              <a:cs typeface="Times New Roman" panose="02020603050405020304" pitchFamily="18" charset="0"/>
            </a:endParaRPr>
          </a:p>
          <a:p>
            <a:pPr marL="0" indent="0" algn="just">
              <a:buNone/>
            </a:pPr>
            <a:endParaRPr lang="tr-TR" sz="4500" dirty="0">
              <a:latin typeface="Times New Roman" panose="02020603050405020304" pitchFamily="18" charset="0"/>
              <a:cs typeface="Times New Roman" panose="02020603050405020304" pitchFamily="18" charset="0"/>
            </a:endParaRPr>
          </a:p>
          <a:p>
            <a:pPr marL="0" indent="0" algn="just">
              <a:buNone/>
            </a:pPr>
            <a:endParaRPr lang="tr-TR" sz="3600" b="1" dirty="0">
              <a:latin typeface="Times New Roman" panose="02020603050405020304" pitchFamily="18" charset="0"/>
              <a:cs typeface="Times New Roman" panose="02020603050405020304" pitchFamily="18" charset="0"/>
            </a:endParaRPr>
          </a:p>
          <a:p>
            <a:pPr marL="0" indent="0">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b="1" i="1" dirty="0">
              <a:latin typeface="Times New Roman" panose="02020603050405020304" pitchFamily="18" charset="0"/>
              <a:cs typeface="Times New Roman" panose="02020603050405020304" pitchFamily="18" charset="0"/>
            </a:endParaRPr>
          </a:p>
          <a:p>
            <a:pPr marL="0" indent="0" algn="just">
              <a:buNone/>
            </a:pPr>
            <a:endParaRPr lang="tr-TR" sz="1800" b="1" i="1" dirty="0">
              <a:latin typeface="Times New Roman" panose="02020603050405020304" pitchFamily="18" charset="0"/>
              <a:cs typeface="Times New Roman" panose="02020603050405020304" pitchFamily="18" charset="0"/>
            </a:endParaRPr>
          </a:p>
          <a:p>
            <a:pPr marL="0" indent="0" algn="just">
              <a:buNone/>
            </a:pPr>
            <a:endParaRPr lang="tr-TR" sz="1800" b="1" dirty="0">
              <a:latin typeface="Times New Roman" panose="02020603050405020304" pitchFamily="18" charset="0"/>
              <a:cs typeface="Times New Roman" panose="02020603050405020304" pitchFamily="18" charset="0"/>
            </a:endParaRPr>
          </a:p>
          <a:p>
            <a:pPr marL="0" indent="0" algn="just">
              <a:buNone/>
            </a:pPr>
            <a:endParaRPr lang="tr-TR" sz="1800" b="1" dirty="0">
              <a:latin typeface="Times New Roman" panose="02020603050405020304" pitchFamily="18" charset="0"/>
              <a:cs typeface="Times New Roman" panose="02020603050405020304" pitchFamily="18" charset="0"/>
            </a:endParaRPr>
          </a:p>
          <a:p>
            <a:endParaRPr lang="tr-TR" i="1" dirty="0"/>
          </a:p>
          <a:p>
            <a:endParaRPr lang="tr-TR" dirty="0"/>
          </a:p>
          <a:p>
            <a:pPr marL="0" indent="0" algn="just">
              <a:buNone/>
            </a:pPr>
            <a:endParaRPr lang="tr-TR" dirty="0"/>
          </a:p>
          <a:p>
            <a:pPr marL="0" indent="0" algn="just">
              <a:buNone/>
            </a:pPr>
            <a:endParaRPr lang="tr-TR" i="1" dirty="0"/>
          </a:p>
          <a:p>
            <a:pPr marL="0" indent="0">
              <a:buNone/>
            </a:pPr>
            <a:endParaRPr lang="tr-TR" sz="1800" i="1" dirty="0">
              <a:latin typeface="Times New Roman" panose="02020603050405020304" pitchFamily="18" charset="0"/>
              <a:cs typeface="Times New Roman" panose="02020603050405020304" pitchFamily="18" charset="0"/>
            </a:endParaRPr>
          </a:p>
          <a:p>
            <a:pPr marL="0" indent="0">
              <a:buNone/>
            </a:pPr>
            <a:endParaRPr lang="tr-TR" sz="1800" i="1"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458CDA18-F1B1-0581-8F6B-118BC6D8A7D1}"/>
              </a:ext>
            </a:extLst>
          </p:cNvPr>
          <p:cNvSpPr txBox="1"/>
          <p:nvPr/>
        </p:nvSpPr>
        <p:spPr>
          <a:xfrm>
            <a:off x="1739949" y="5460216"/>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383723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2D296C-D4F4-BA6F-EEB2-3B4ECFEF8B94}"/>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B1424F73-E427-CA84-C8A9-9A9BFECFCC6B}"/>
              </a:ext>
            </a:extLst>
          </p:cNvPr>
          <p:cNvSpPr>
            <a:spLocks noGrp="1"/>
          </p:cNvSpPr>
          <p:nvPr>
            <p:ph type="title"/>
          </p:nvPr>
        </p:nvSpPr>
        <p:spPr>
          <a:xfrm>
            <a:off x="457200" y="286995"/>
            <a:ext cx="8229600" cy="1143000"/>
          </a:xfrm>
        </p:spPr>
        <p:txBody>
          <a:bodyPr>
            <a:normAutofit fontScale="90000"/>
          </a:bodyPr>
          <a:lstStyle/>
          <a:p>
            <a:r>
              <a:rPr lang="tr-TR" sz="3100" b="1" i="1" dirty="0">
                <a:latin typeface="Times New Roman" panose="02020603050405020304" pitchFamily="18" charset="0"/>
                <a:cs typeface="Times New Roman" panose="02020603050405020304" pitchFamily="18" charset="0"/>
              </a:rPr>
              <a:t>Dava Arkadaşlığı</a:t>
            </a:r>
            <a:br>
              <a:rPr lang="tr-TR" i="1" dirty="0"/>
            </a:br>
            <a:endParaRPr lang="tr-TR" i="1" dirty="0"/>
          </a:p>
        </p:txBody>
      </p:sp>
      <p:sp>
        <p:nvSpPr>
          <p:cNvPr id="5" name="İçerik Yer Tutucusu 4">
            <a:extLst>
              <a:ext uri="{FF2B5EF4-FFF2-40B4-BE49-F238E27FC236}">
                <a16:creationId xmlns:a16="http://schemas.microsoft.com/office/drawing/2014/main" id="{96EE4AEC-8544-957E-4D1F-68011ADF19DA}"/>
              </a:ext>
            </a:extLst>
          </p:cNvPr>
          <p:cNvSpPr>
            <a:spLocks noGrp="1"/>
          </p:cNvSpPr>
          <p:nvPr>
            <p:ph idx="1"/>
          </p:nvPr>
        </p:nvSpPr>
        <p:spPr/>
        <p:txBody>
          <a:bodyPr>
            <a:normAutofit/>
          </a:bodyPr>
          <a:lstStyle/>
          <a:p>
            <a:pPr marL="0" indent="0" algn="just">
              <a:buNone/>
            </a:pPr>
            <a:endParaRPr lang="tr-TR" sz="1800" i="1" dirty="0">
              <a:latin typeface="Times New Roman" panose="02020603050405020304" pitchFamily="18" charset="0"/>
              <a:cs typeface="Times New Roman" panose="02020603050405020304" pitchFamily="18" charset="0"/>
            </a:endParaRPr>
          </a:p>
          <a:p>
            <a:pPr marL="0" indent="0" algn="just">
              <a:buNone/>
            </a:pPr>
            <a:r>
              <a:rPr lang="tr-TR" sz="2400" i="1" dirty="0">
                <a:latin typeface="Times New Roman" panose="02020603050405020304" pitchFamily="18" charset="0"/>
                <a:cs typeface="Times New Roman" panose="02020603050405020304" pitchFamily="18" charset="0"/>
              </a:rPr>
              <a:t>HMK m. 59: Maddî hukuka göre, bir hakkın birden fazla kimse tarafından birlikte kullanılması veya birden fazla kimseye karşı birlikte ileri sürülmesi ve tamamı hakkında tek hüküm verilmesi gereken hâllerde, mecburî dava arkadaşlığı vardır.</a:t>
            </a:r>
          </a:p>
          <a:p>
            <a:pPr marL="0" indent="0" algn="just">
              <a:buNone/>
            </a:pPr>
            <a:r>
              <a:rPr lang="tr-TR" sz="2400" i="1" dirty="0">
                <a:latin typeface="Times New Roman" panose="02020603050405020304" pitchFamily="18" charset="0"/>
                <a:cs typeface="Times New Roman" panose="02020603050405020304" pitchFamily="18" charset="0"/>
              </a:rPr>
              <a:t>Maddi anlamda mecburi dava arkadaşlığı</a:t>
            </a:r>
          </a:p>
          <a:p>
            <a:pPr marL="0" indent="0" algn="just">
              <a:buNone/>
            </a:pPr>
            <a:r>
              <a:rPr lang="tr-TR" sz="2400" i="1" dirty="0">
                <a:latin typeface="Times New Roman" panose="02020603050405020304" pitchFamily="18" charset="0"/>
                <a:cs typeface="Times New Roman" panose="02020603050405020304" pitchFamily="18" charset="0"/>
              </a:rPr>
              <a:t>Şekli anlamda mecburi dava arkadaşlığı</a:t>
            </a:r>
          </a:p>
          <a:p>
            <a:pPr marL="0" indent="0">
              <a:buNone/>
            </a:pPr>
            <a:endParaRPr lang="tr-TR" sz="1800" i="1" dirty="0">
              <a:latin typeface="Times New Roman" panose="02020603050405020304" pitchFamily="18" charset="0"/>
              <a:cs typeface="Times New Roman" panose="02020603050405020304" pitchFamily="18" charset="0"/>
            </a:endParaRPr>
          </a:p>
          <a:p>
            <a:pPr marL="0" indent="0">
              <a:buNone/>
            </a:pPr>
            <a:endParaRPr lang="tr-TR" sz="1800" i="1"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BD7E0D49-9C4B-567A-62E5-698B903A6B38}"/>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4705115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2E9753-60CC-E32F-0F93-E3FFFD4A8DEE}"/>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5A00F82D-F3F3-B13B-617D-1579EE973E2F}"/>
              </a:ext>
            </a:extLst>
          </p:cNvPr>
          <p:cNvSpPr>
            <a:spLocks noGrp="1"/>
          </p:cNvSpPr>
          <p:nvPr>
            <p:ph type="title"/>
          </p:nvPr>
        </p:nvSpPr>
        <p:spPr>
          <a:xfrm>
            <a:off x="457200" y="286995"/>
            <a:ext cx="8229600" cy="1143000"/>
          </a:xfrm>
        </p:spPr>
        <p:txBody>
          <a:bodyPr>
            <a:normAutofit fontScale="90000"/>
          </a:bodyPr>
          <a:lstStyle/>
          <a:p>
            <a:r>
              <a:rPr lang="tr-TR" sz="3100" b="1" i="1" dirty="0">
                <a:latin typeface="Times New Roman" panose="02020603050405020304" pitchFamily="18" charset="0"/>
                <a:cs typeface="Times New Roman" panose="02020603050405020304" pitchFamily="18" charset="0"/>
              </a:rPr>
              <a:t>Dava Arkadaşlığı</a:t>
            </a:r>
            <a:br>
              <a:rPr lang="tr-TR" i="1" dirty="0"/>
            </a:br>
            <a:endParaRPr lang="tr-TR" i="1" dirty="0"/>
          </a:p>
        </p:txBody>
      </p:sp>
      <p:sp>
        <p:nvSpPr>
          <p:cNvPr id="5" name="İçerik Yer Tutucusu 4">
            <a:extLst>
              <a:ext uri="{FF2B5EF4-FFF2-40B4-BE49-F238E27FC236}">
                <a16:creationId xmlns:a16="http://schemas.microsoft.com/office/drawing/2014/main" id="{BA4C55F3-8854-FCAF-876D-96DEF0859EF8}"/>
              </a:ext>
            </a:extLst>
          </p:cNvPr>
          <p:cNvSpPr>
            <a:spLocks noGrp="1"/>
          </p:cNvSpPr>
          <p:nvPr>
            <p:ph idx="1"/>
          </p:nvPr>
        </p:nvSpPr>
        <p:spPr/>
        <p:txBody>
          <a:bodyPr>
            <a:normAutofit/>
          </a:bodyPr>
          <a:lstStyle/>
          <a:p>
            <a:pPr marL="0" indent="0" algn="just">
              <a:buNone/>
            </a:pPr>
            <a:endParaRPr lang="tr-TR" sz="1800" i="1" dirty="0">
              <a:latin typeface="Times New Roman" panose="02020603050405020304" pitchFamily="18" charset="0"/>
              <a:cs typeface="Times New Roman" panose="02020603050405020304" pitchFamily="18" charset="0"/>
            </a:endParaRPr>
          </a:p>
          <a:p>
            <a:pPr marL="0" indent="0">
              <a:buNone/>
            </a:pPr>
            <a:r>
              <a:rPr lang="tr-TR" sz="1800" b="1" i="1" dirty="0">
                <a:latin typeface="Times New Roman" panose="02020603050405020304" pitchFamily="18" charset="0"/>
                <a:cs typeface="Times New Roman" panose="02020603050405020304" pitchFamily="18" charset="0"/>
              </a:rPr>
              <a:t>Maddi anlamda mecburi dava arkadaşlığı</a:t>
            </a:r>
          </a:p>
          <a:p>
            <a:pPr marL="0" indent="0" algn="just">
              <a:buNone/>
            </a:pPr>
            <a:r>
              <a:rPr lang="tr-TR" sz="1800" dirty="0">
                <a:latin typeface="Times New Roman" panose="02020603050405020304" pitchFamily="18" charset="0"/>
                <a:cs typeface="Times New Roman" panose="02020603050405020304" pitchFamily="18" charset="0"/>
              </a:rPr>
              <a:t>	Birincisi, borç veya hak üzerinde, kanunun açık hükmü veya taraflar arasındaki sözleşme sebebiyle, birlikte hareket etme zorunluluğu vardır. (mirasçıların terekede bulunması gereken bir mal için üçüncü kişiye karşı açacakları davada)</a:t>
            </a:r>
          </a:p>
          <a:p>
            <a:pPr marL="0" indent="0">
              <a:buNone/>
            </a:pPr>
            <a:r>
              <a:rPr lang="tr-TR" sz="1800" dirty="0">
                <a:latin typeface="Times New Roman" panose="02020603050405020304" pitchFamily="18" charset="0"/>
                <a:cs typeface="Times New Roman" panose="02020603050405020304" pitchFamily="18" charset="0"/>
              </a:rPr>
              <a:t>	 İkincisi, maddî hukuk açısından hak veya borcu bölünemez olması sebebiyle maddî mecburî dava arkadaşlığı ortaya çıkar. (tahliye borcu)</a:t>
            </a:r>
          </a:p>
          <a:p>
            <a:pPr marL="0" indent="0">
              <a:buNone/>
            </a:pPr>
            <a:endParaRPr lang="tr-TR" dirty="0"/>
          </a:p>
          <a:p>
            <a:pPr marL="0" indent="0" algn="just">
              <a:buNone/>
            </a:pPr>
            <a:endParaRPr lang="tr-TR" i="1" dirty="0"/>
          </a:p>
          <a:p>
            <a:pPr marL="0" indent="0">
              <a:buNone/>
            </a:pPr>
            <a:endParaRPr lang="tr-TR" sz="1800" i="1" dirty="0">
              <a:latin typeface="Times New Roman" panose="02020603050405020304" pitchFamily="18" charset="0"/>
              <a:cs typeface="Times New Roman" panose="02020603050405020304" pitchFamily="18" charset="0"/>
            </a:endParaRPr>
          </a:p>
          <a:p>
            <a:pPr marL="0" indent="0">
              <a:buNone/>
            </a:pPr>
            <a:endParaRPr lang="tr-TR" sz="1800" i="1"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09E7DD3C-C47D-3317-6D3E-15F5205F8834}"/>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2459201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A10C20-BF18-89D5-8866-3867AB726358}"/>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EEE7357F-2065-5A63-4AB1-0065A95F3A95}"/>
              </a:ext>
            </a:extLst>
          </p:cNvPr>
          <p:cNvSpPr>
            <a:spLocks noGrp="1"/>
          </p:cNvSpPr>
          <p:nvPr>
            <p:ph type="title"/>
          </p:nvPr>
        </p:nvSpPr>
        <p:spPr>
          <a:xfrm>
            <a:off x="457200" y="286995"/>
            <a:ext cx="8229600" cy="1143000"/>
          </a:xfrm>
        </p:spPr>
        <p:txBody>
          <a:bodyPr>
            <a:normAutofit fontScale="90000"/>
          </a:bodyPr>
          <a:lstStyle/>
          <a:p>
            <a:r>
              <a:rPr lang="tr-TR" sz="3100" b="1" i="1" dirty="0">
                <a:latin typeface="Times New Roman" panose="02020603050405020304" pitchFamily="18" charset="0"/>
                <a:cs typeface="Times New Roman" panose="02020603050405020304" pitchFamily="18" charset="0"/>
              </a:rPr>
              <a:t>Dava Arkadaşlığı</a:t>
            </a:r>
            <a:br>
              <a:rPr lang="tr-TR" i="1" dirty="0"/>
            </a:br>
            <a:endParaRPr lang="tr-TR" i="1" dirty="0"/>
          </a:p>
        </p:txBody>
      </p:sp>
      <p:sp>
        <p:nvSpPr>
          <p:cNvPr id="5" name="İçerik Yer Tutucusu 4">
            <a:extLst>
              <a:ext uri="{FF2B5EF4-FFF2-40B4-BE49-F238E27FC236}">
                <a16:creationId xmlns:a16="http://schemas.microsoft.com/office/drawing/2014/main" id="{B639B6F9-7D54-4417-A4E2-AFADB9EC863A}"/>
              </a:ext>
            </a:extLst>
          </p:cNvPr>
          <p:cNvSpPr>
            <a:spLocks noGrp="1"/>
          </p:cNvSpPr>
          <p:nvPr>
            <p:ph idx="1"/>
          </p:nvPr>
        </p:nvSpPr>
        <p:spPr/>
        <p:txBody>
          <a:bodyPr>
            <a:normAutofit/>
          </a:bodyPr>
          <a:lstStyle/>
          <a:p>
            <a:pPr marL="0" indent="0" algn="just">
              <a:buNone/>
            </a:pPr>
            <a:endParaRPr lang="tr-TR" sz="1800" i="1" dirty="0">
              <a:latin typeface="Times New Roman" panose="02020603050405020304" pitchFamily="18" charset="0"/>
              <a:cs typeface="Times New Roman" panose="02020603050405020304" pitchFamily="18" charset="0"/>
            </a:endParaRPr>
          </a:p>
          <a:p>
            <a:pPr marL="0" indent="0">
              <a:buNone/>
            </a:pPr>
            <a:endParaRPr lang="tr-TR" sz="1800" i="1" dirty="0"/>
          </a:p>
          <a:p>
            <a:pPr marL="0" indent="0" algn="just">
              <a:buNone/>
            </a:pPr>
            <a:r>
              <a:rPr lang="tr-TR" sz="1800" dirty="0"/>
              <a:t>	</a:t>
            </a:r>
            <a:r>
              <a:rPr lang="tr-TR" sz="1900" b="1" dirty="0">
                <a:latin typeface="Times New Roman" panose="02020603050405020304" pitchFamily="18" charset="0"/>
                <a:cs typeface="Times New Roman" panose="02020603050405020304" pitchFamily="18" charset="0"/>
              </a:rPr>
              <a:t>Hüküm ve sonuçları</a:t>
            </a:r>
          </a:p>
          <a:p>
            <a:pPr marL="0" indent="0" algn="just">
              <a:buNone/>
            </a:pPr>
            <a:endParaRPr lang="tr-TR" sz="1900" dirty="0"/>
          </a:p>
          <a:p>
            <a:pPr marL="0" indent="0" algn="just">
              <a:buNone/>
            </a:pPr>
            <a:r>
              <a:rPr lang="tr-TR" sz="1900" i="1" dirty="0">
                <a:latin typeface="Times New Roman" panose="02020603050405020304" pitchFamily="18" charset="0"/>
                <a:cs typeface="Times New Roman" panose="02020603050405020304" pitchFamily="18" charset="0"/>
              </a:rPr>
              <a:t>HMK m. 60: Mecburî dava arkadaşları, ancak birlikte dava açabilir veya aleyhlerine de birlikte dava açılabilir. Bu tür dava arkadaşlığında, dava arkadaşları birlikte hareket etmek</a:t>
            </a:r>
            <a:r>
              <a:rPr lang="tr-TR" sz="1900" dirty="0">
                <a:latin typeface="Times New Roman" panose="02020603050405020304" pitchFamily="18" charset="0"/>
                <a:cs typeface="Times New Roman" panose="02020603050405020304" pitchFamily="18" charset="0"/>
              </a:rPr>
              <a:t> </a:t>
            </a:r>
            <a:r>
              <a:rPr lang="tr-TR" sz="1900" i="1" dirty="0">
                <a:latin typeface="Times New Roman" panose="02020603050405020304" pitchFamily="18" charset="0"/>
                <a:cs typeface="Times New Roman" panose="02020603050405020304" pitchFamily="18" charset="0"/>
              </a:rPr>
              <a:t>zorundadır. Ancak, duruşmaya gelmiş olan dava arkadaşlarının yapmış oldukları </a:t>
            </a:r>
            <a:r>
              <a:rPr lang="tr-TR" sz="1900" i="1" dirty="0" err="1">
                <a:latin typeface="Times New Roman" panose="02020603050405020304" pitchFamily="18" charset="0"/>
                <a:cs typeface="Times New Roman" panose="02020603050405020304" pitchFamily="18" charset="0"/>
              </a:rPr>
              <a:t>usûl</a:t>
            </a:r>
            <a:r>
              <a:rPr lang="tr-TR" sz="1900" i="1" dirty="0">
                <a:latin typeface="Times New Roman" panose="02020603050405020304" pitchFamily="18" charset="0"/>
                <a:cs typeface="Times New Roman" panose="02020603050405020304" pitchFamily="18" charset="0"/>
              </a:rPr>
              <a:t> işlemleri, </a:t>
            </a:r>
            <a:r>
              <a:rPr lang="tr-TR" sz="1900" i="1" dirty="0" err="1">
                <a:latin typeface="Times New Roman" panose="02020603050405020304" pitchFamily="18" charset="0"/>
                <a:cs typeface="Times New Roman" panose="02020603050405020304" pitchFamily="18" charset="0"/>
              </a:rPr>
              <a:t>usûlüne</a:t>
            </a:r>
            <a:r>
              <a:rPr lang="tr-TR" sz="1900" i="1" dirty="0">
                <a:latin typeface="Times New Roman" panose="02020603050405020304" pitchFamily="18" charset="0"/>
                <a:cs typeface="Times New Roman" panose="02020603050405020304" pitchFamily="18" charset="0"/>
              </a:rPr>
              <a:t> uygun olarak davet edildiği hâlde duruşmaya gelmemiş olan dava arkadaşları bakımından da hüküm ifade eder.</a:t>
            </a:r>
            <a:endParaRPr lang="tr-TR" sz="1900" dirty="0">
              <a:latin typeface="Times New Roman" panose="02020603050405020304" pitchFamily="18" charset="0"/>
              <a:cs typeface="Times New Roman" panose="02020603050405020304" pitchFamily="18" charset="0"/>
            </a:endParaRPr>
          </a:p>
          <a:p>
            <a:pPr marL="0" indent="0" algn="just">
              <a:buNone/>
            </a:pPr>
            <a:endParaRPr lang="tr-TR" sz="1800" dirty="0"/>
          </a:p>
          <a:p>
            <a:pPr marL="0" indent="0">
              <a:buNone/>
            </a:pPr>
            <a:endParaRPr lang="tr-TR" dirty="0"/>
          </a:p>
          <a:p>
            <a:pPr marL="0" indent="0" algn="just">
              <a:buNone/>
            </a:pPr>
            <a:endParaRPr lang="tr-TR" i="1" dirty="0"/>
          </a:p>
          <a:p>
            <a:pPr marL="0" indent="0">
              <a:buNone/>
            </a:pPr>
            <a:endParaRPr lang="tr-TR" sz="1800" i="1" dirty="0">
              <a:latin typeface="Times New Roman" panose="02020603050405020304" pitchFamily="18" charset="0"/>
              <a:cs typeface="Times New Roman" panose="02020603050405020304" pitchFamily="18" charset="0"/>
            </a:endParaRPr>
          </a:p>
          <a:p>
            <a:pPr marL="0" indent="0">
              <a:buNone/>
            </a:pPr>
            <a:endParaRPr lang="tr-TR" sz="1800" i="1"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8E18E32B-61FD-DA60-C74A-BEA49C77AEB5}"/>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5031274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7A3166-DBA3-D031-1488-A74D01CFAFE5}"/>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E3E54585-D4E2-8CDD-7D49-A8B9A2F4A254}"/>
              </a:ext>
            </a:extLst>
          </p:cNvPr>
          <p:cNvSpPr>
            <a:spLocks noGrp="1"/>
          </p:cNvSpPr>
          <p:nvPr>
            <p:ph type="title"/>
          </p:nvPr>
        </p:nvSpPr>
        <p:spPr>
          <a:xfrm>
            <a:off x="457200" y="286995"/>
            <a:ext cx="8229600" cy="1143000"/>
          </a:xfrm>
        </p:spPr>
        <p:txBody>
          <a:bodyPr>
            <a:normAutofit fontScale="90000"/>
          </a:bodyPr>
          <a:lstStyle/>
          <a:p>
            <a:r>
              <a:rPr lang="tr-TR" sz="3100" b="1" i="1" dirty="0">
                <a:latin typeface="Times New Roman" panose="02020603050405020304" pitchFamily="18" charset="0"/>
                <a:cs typeface="Times New Roman" panose="02020603050405020304" pitchFamily="18" charset="0"/>
              </a:rPr>
              <a:t>Dava Arkadaşlığı</a:t>
            </a:r>
            <a:br>
              <a:rPr lang="tr-TR" i="1" dirty="0"/>
            </a:br>
            <a:endParaRPr lang="tr-TR" i="1" dirty="0"/>
          </a:p>
        </p:txBody>
      </p:sp>
      <p:sp>
        <p:nvSpPr>
          <p:cNvPr id="5" name="İçerik Yer Tutucusu 4">
            <a:extLst>
              <a:ext uri="{FF2B5EF4-FFF2-40B4-BE49-F238E27FC236}">
                <a16:creationId xmlns:a16="http://schemas.microsoft.com/office/drawing/2014/main" id="{603E03C0-AC9E-69D3-7DBC-28F88B3A8F2C}"/>
              </a:ext>
            </a:extLst>
          </p:cNvPr>
          <p:cNvSpPr>
            <a:spLocks noGrp="1"/>
          </p:cNvSpPr>
          <p:nvPr>
            <p:ph idx="1"/>
          </p:nvPr>
        </p:nvSpPr>
        <p:spPr/>
        <p:txBody>
          <a:bodyPr>
            <a:normAutofit fontScale="77500" lnSpcReduction="20000"/>
          </a:bodyPr>
          <a:lstStyle/>
          <a:p>
            <a:pPr marL="0" indent="0" algn="just">
              <a:buNone/>
            </a:pPr>
            <a:endParaRPr lang="tr-TR" sz="1800" i="1" dirty="0">
              <a:latin typeface="Times New Roman" panose="02020603050405020304" pitchFamily="18" charset="0"/>
              <a:cs typeface="Times New Roman" panose="02020603050405020304" pitchFamily="18" charset="0"/>
            </a:endParaRPr>
          </a:p>
          <a:p>
            <a:pPr marL="0" indent="0">
              <a:buNone/>
            </a:pPr>
            <a:endParaRPr lang="tr-TR" sz="1800" i="1" dirty="0"/>
          </a:p>
          <a:p>
            <a:pPr marL="0" indent="0" algn="just">
              <a:buNone/>
            </a:pPr>
            <a:r>
              <a:rPr lang="tr-TR" sz="1800" b="1" dirty="0"/>
              <a:t>	</a:t>
            </a:r>
            <a:r>
              <a:rPr lang="tr-TR" sz="2600" b="1" dirty="0">
                <a:latin typeface="Times New Roman" panose="02020603050405020304" pitchFamily="18" charset="0"/>
                <a:cs typeface="Times New Roman" panose="02020603050405020304" pitchFamily="18" charset="0"/>
              </a:rPr>
              <a:t>Hüküm ve sonuçları</a:t>
            </a:r>
          </a:p>
          <a:p>
            <a:pPr marL="0" indent="0" algn="just">
              <a:buNone/>
            </a:pPr>
            <a:endParaRPr lang="tr-TR" sz="1900" dirty="0">
              <a:latin typeface="Times New Roman" panose="02020603050405020304" pitchFamily="18" charset="0"/>
              <a:cs typeface="Times New Roman" panose="02020603050405020304" pitchFamily="18" charset="0"/>
            </a:endParaRPr>
          </a:p>
          <a:p>
            <a:pPr marL="0" indent="0" algn="just">
              <a:buNone/>
            </a:pPr>
            <a:r>
              <a:rPr lang="tr-TR" dirty="0"/>
              <a:t>	</a:t>
            </a:r>
            <a:r>
              <a:rPr lang="tr-TR" sz="2900" dirty="0">
                <a:latin typeface="Times New Roman" panose="02020603050405020304" pitchFamily="18" charset="0"/>
                <a:cs typeface="Times New Roman" panose="02020603050405020304" pitchFamily="18" charset="0"/>
              </a:rPr>
              <a:t>Mecburî dava arkadaşlığının bulunduğu hâllerde, birden fazla kişi, ilgili hak için dava açacaklarsa, davanın hepsi tarafından birlikte açılması, o haktan dolayı kendilerine karşı dava açılacaksa, davanın hepsine karşı birlikte açılması zorunludur. </a:t>
            </a:r>
          </a:p>
          <a:p>
            <a:pPr marL="0" indent="0" algn="just">
              <a:buNone/>
            </a:pPr>
            <a:r>
              <a:rPr lang="tr-TR" sz="2900" dirty="0">
                <a:latin typeface="Times New Roman" panose="02020603050405020304" pitchFamily="18" charset="0"/>
                <a:cs typeface="Times New Roman" panose="02020603050405020304" pitchFamily="18" charset="0"/>
              </a:rPr>
              <a:t>	Davacı yanda mecburî dava arkadaşlarından birinin eksikliğinde, mahkeme, diğer mecburî dava arkadaşlarının davaya katılmaları yahut muvafakat etmeleri için süre verir (HMK m. 115, II). (katılmazsa veya onay vermezse, dava takip yetkisi eksikliği- usulden ret)</a:t>
            </a:r>
          </a:p>
          <a:p>
            <a:pPr marL="0" indent="0" algn="just">
              <a:buNone/>
            </a:pPr>
            <a:r>
              <a:rPr lang="tr-TR" sz="2900" dirty="0">
                <a:latin typeface="Times New Roman" panose="02020603050405020304" pitchFamily="18" charset="0"/>
                <a:cs typeface="Times New Roman" panose="02020603050405020304" pitchFamily="18" charset="0"/>
              </a:rPr>
              <a:t>	Davalı yanda diğer mecburî dava arkadaşlarının eksikliğinde, diğer dava arkadaşlarının da teşmili için davacıya süre verilir (Bu süre içinde dava diğer mecburî dava arkadaşlarına yöneltilmezse, dava takip yetkisi eksikliği- usulden ret).</a:t>
            </a:r>
          </a:p>
          <a:p>
            <a:pPr marL="0" indent="0" algn="just">
              <a:buNone/>
            </a:pPr>
            <a:endParaRPr lang="tr-TR" sz="1900" dirty="0"/>
          </a:p>
          <a:p>
            <a:pPr marL="0" indent="0" algn="just">
              <a:buNone/>
            </a:pPr>
            <a:endParaRPr lang="tr-TR" sz="1800" dirty="0"/>
          </a:p>
          <a:p>
            <a:pPr marL="0" indent="0">
              <a:buNone/>
            </a:pPr>
            <a:endParaRPr lang="tr-TR" dirty="0"/>
          </a:p>
          <a:p>
            <a:pPr marL="0" indent="0" algn="just">
              <a:buNone/>
            </a:pPr>
            <a:endParaRPr lang="tr-TR" i="1" dirty="0"/>
          </a:p>
          <a:p>
            <a:pPr marL="0" indent="0">
              <a:buNone/>
            </a:pPr>
            <a:endParaRPr lang="tr-TR" sz="1800" i="1" dirty="0">
              <a:latin typeface="Times New Roman" panose="02020603050405020304" pitchFamily="18" charset="0"/>
              <a:cs typeface="Times New Roman" panose="02020603050405020304" pitchFamily="18" charset="0"/>
            </a:endParaRPr>
          </a:p>
          <a:p>
            <a:pPr marL="0" indent="0">
              <a:buNone/>
            </a:pPr>
            <a:endParaRPr lang="tr-TR" sz="1800" i="1"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D9ECDE01-2044-E0F4-3729-0EFD0C14F450}"/>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28168129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970DC3-E09E-F239-929C-AE692D98F313}"/>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6E438EAE-86C4-0349-C8BC-8D8C75C3C4ED}"/>
              </a:ext>
            </a:extLst>
          </p:cNvPr>
          <p:cNvSpPr>
            <a:spLocks noGrp="1"/>
          </p:cNvSpPr>
          <p:nvPr>
            <p:ph type="title"/>
          </p:nvPr>
        </p:nvSpPr>
        <p:spPr>
          <a:xfrm>
            <a:off x="457200" y="286995"/>
            <a:ext cx="8229600" cy="1143000"/>
          </a:xfrm>
        </p:spPr>
        <p:txBody>
          <a:bodyPr>
            <a:normAutofit fontScale="90000"/>
          </a:bodyPr>
          <a:lstStyle/>
          <a:p>
            <a:r>
              <a:rPr lang="tr-TR" sz="3100" b="1" i="1" dirty="0">
                <a:latin typeface="Times New Roman" panose="02020603050405020304" pitchFamily="18" charset="0"/>
                <a:cs typeface="Times New Roman" panose="02020603050405020304" pitchFamily="18" charset="0"/>
              </a:rPr>
              <a:t>Dava Arkadaşlığı</a:t>
            </a:r>
            <a:br>
              <a:rPr lang="tr-TR" i="1" dirty="0"/>
            </a:br>
            <a:endParaRPr lang="tr-TR" i="1" dirty="0"/>
          </a:p>
        </p:txBody>
      </p:sp>
      <p:sp>
        <p:nvSpPr>
          <p:cNvPr id="5" name="İçerik Yer Tutucusu 4">
            <a:extLst>
              <a:ext uri="{FF2B5EF4-FFF2-40B4-BE49-F238E27FC236}">
                <a16:creationId xmlns:a16="http://schemas.microsoft.com/office/drawing/2014/main" id="{4880B3BB-5B8A-B637-2D65-BEE720FCAFEB}"/>
              </a:ext>
            </a:extLst>
          </p:cNvPr>
          <p:cNvSpPr>
            <a:spLocks noGrp="1"/>
          </p:cNvSpPr>
          <p:nvPr>
            <p:ph idx="1"/>
          </p:nvPr>
        </p:nvSpPr>
        <p:spPr/>
        <p:txBody>
          <a:bodyPr>
            <a:normAutofit/>
          </a:bodyPr>
          <a:lstStyle/>
          <a:p>
            <a:pPr marL="0" indent="0" algn="just">
              <a:buNone/>
            </a:pPr>
            <a:endParaRPr lang="tr-TR" sz="1800" i="1" dirty="0">
              <a:latin typeface="Times New Roman" panose="02020603050405020304" pitchFamily="18" charset="0"/>
              <a:cs typeface="Times New Roman" panose="02020603050405020304" pitchFamily="18" charset="0"/>
            </a:endParaRPr>
          </a:p>
          <a:p>
            <a:pPr marL="0" indent="0">
              <a:buNone/>
            </a:pPr>
            <a:endParaRPr lang="tr-TR" sz="1800" i="1" dirty="0"/>
          </a:p>
          <a:p>
            <a:pPr marL="0" indent="0" algn="just">
              <a:buNone/>
            </a:pPr>
            <a:r>
              <a:rPr lang="tr-TR" sz="1800" dirty="0"/>
              <a:t>	</a:t>
            </a:r>
            <a:r>
              <a:rPr lang="tr-TR" sz="1800" b="1" dirty="0">
                <a:latin typeface="Times New Roman" panose="02020603050405020304" pitchFamily="18" charset="0"/>
                <a:cs typeface="Times New Roman" panose="02020603050405020304" pitchFamily="18" charset="0"/>
              </a:rPr>
              <a:t>Hüküm ve sonuçları</a:t>
            </a:r>
          </a:p>
          <a:p>
            <a:pPr marL="0" indent="0" algn="just">
              <a:buNone/>
            </a:pPr>
            <a:endParaRPr lang="tr-TR" sz="2200" dirty="0">
              <a:latin typeface="Times New Roman" panose="02020603050405020304" pitchFamily="18" charset="0"/>
              <a:cs typeface="Times New Roman" panose="02020603050405020304" pitchFamily="18" charset="0"/>
            </a:endParaRPr>
          </a:p>
          <a:p>
            <a:pPr marL="0" indent="0" algn="just">
              <a:buNone/>
            </a:pPr>
            <a:r>
              <a:rPr lang="tr-TR" sz="2200" dirty="0">
                <a:latin typeface="Times New Roman" panose="02020603050405020304" pitchFamily="18" charset="0"/>
                <a:cs typeface="Times New Roman" panose="02020603050405020304" pitchFamily="18" charset="0"/>
              </a:rPr>
              <a:t>	Usul işlemleri mecburi dava arkadaşlarınca yapılmalı veya bu işlemler mecburi dava arkadaşlarına karşı yapılması gerekir. İstisna, m. 60. </a:t>
            </a:r>
          </a:p>
          <a:p>
            <a:pPr marL="0" indent="0" algn="just">
              <a:buNone/>
            </a:pPr>
            <a:r>
              <a:rPr lang="tr-TR" sz="2200" dirty="0">
                <a:latin typeface="Times New Roman" panose="02020603050405020304" pitchFamily="18" charset="0"/>
                <a:cs typeface="Times New Roman" panose="02020603050405020304" pitchFamily="18" charset="0"/>
              </a:rPr>
              <a:t>	Dava konusu üzerinde tasarruf sonucunu doğuracak işlemler (sulh, feragat, kabul gibi) ile davanın geri alınması ve ikrar mutlaka bütün dava arkadaşları tarafından yapılmalıdır. </a:t>
            </a:r>
          </a:p>
          <a:p>
            <a:pPr marL="0" indent="0" algn="just">
              <a:buNone/>
            </a:pPr>
            <a:endParaRPr lang="tr-TR" sz="1900" dirty="0"/>
          </a:p>
          <a:p>
            <a:pPr marL="0" indent="0" algn="just">
              <a:buNone/>
            </a:pPr>
            <a:endParaRPr lang="tr-TR" sz="1800" dirty="0"/>
          </a:p>
          <a:p>
            <a:pPr marL="0" indent="0">
              <a:buNone/>
            </a:pPr>
            <a:endParaRPr lang="tr-TR" dirty="0"/>
          </a:p>
          <a:p>
            <a:pPr marL="0" indent="0" algn="just">
              <a:buNone/>
            </a:pPr>
            <a:endParaRPr lang="tr-TR" i="1" dirty="0"/>
          </a:p>
          <a:p>
            <a:pPr marL="0" indent="0">
              <a:buNone/>
            </a:pPr>
            <a:endParaRPr lang="tr-TR" sz="1800" i="1" dirty="0">
              <a:latin typeface="Times New Roman" panose="02020603050405020304" pitchFamily="18" charset="0"/>
              <a:cs typeface="Times New Roman" panose="02020603050405020304" pitchFamily="18" charset="0"/>
            </a:endParaRPr>
          </a:p>
          <a:p>
            <a:pPr marL="0" indent="0">
              <a:buNone/>
            </a:pPr>
            <a:endParaRPr lang="tr-TR" sz="1800" i="1"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C05BA65A-D517-AF5E-18D5-5C95B956ED7E}"/>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86326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456ED2-6C82-AA32-3F75-E4B3BFB8308C}"/>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9B11B1DA-AF59-5C33-2F34-E6A71AD4F165}"/>
              </a:ext>
            </a:extLst>
          </p:cNvPr>
          <p:cNvSpPr>
            <a:spLocks noGrp="1"/>
          </p:cNvSpPr>
          <p:nvPr>
            <p:ph type="title"/>
          </p:nvPr>
        </p:nvSpPr>
        <p:spPr>
          <a:xfrm>
            <a:off x="457200" y="286995"/>
            <a:ext cx="8229600" cy="1143000"/>
          </a:xfrm>
        </p:spPr>
        <p:txBody>
          <a:bodyPr>
            <a:normAutofit fontScale="90000"/>
          </a:bodyPr>
          <a:lstStyle/>
          <a:p>
            <a:r>
              <a:rPr lang="tr-TR" sz="3100" b="1" i="1" dirty="0">
                <a:latin typeface="Times New Roman" panose="02020603050405020304" pitchFamily="18" charset="0"/>
                <a:cs typeface="Times New Roman" panose="02020603050405020304" pitchFamily="18" charset="0"/>
              </a:rPr>
              <a:t>Dava Arkadaşlığı</a:t>
            </a:r>
            <a:br>
              <a:rPr lang="tr-TR" i="1" dirty="0"/>
            </a:br>
            <a:endParaRPr lang="tr-TR" i="1" dirty="0"/>
          </a:p>
        </p:txBody>
      </p:sp>
      <p:sp>
        <p:nvSpPr>
          <p:cNvPr id="5" name="İçerik Yer Tutucusu 4">
            <a:extLst>
              <a:ext uri="{FF2B5EF4-FFF2-40B4-BE49-F238E27FC236}">
                <a16:creationId xmlns:a16="http://schemas.microsoft.com/office/drawing/2014/main" id="{7448C38D-DB9B-043C-69C6-3626CDC6766D}"/>
              </a:ext>
            </a:extLst>
          </p:cNvPr>
          <p:cNvSpPr>
            <a:spLocks noGrp="1"/>
          </p:cNvSpPr>
          <p:nvPr>
            <p:ph idx="1"/>
          </p:nvPr>
        </p:nvSpPr>
        <p:spPr>
          <a:xfrm>
            <a:off x="457200" y="1166018"/>
            <a:ext cx="8229600" cy="4525963"/>
          </a:xfrm>
        </p:spPr>
        <p:txBody>
          <a:bodyPr>
            <a:normAutofit/>
          </a:bodyPr>
          <a:lstStyle/>
          <a:p>
            <a:pPr marL="0" indent="0">
              <a:buNone/>
            </a:pPr>
            <a:endParaRPr lang="tr-TR" sz="1800" i="1" dirty="0"/>
          </a:p>
          <a:p>
            <a:pPr marL="0" indent="0" algn="just">
              <a:buNone/>
            </a:pPr>
            <a:r>
              <a:rPr lang="tr-TR" sz="1800" dirty="0"/>
              <a:t>	</a:t>
            </a:r>
            <a:r>
              <a:rPr lang="tr-TR" sz="1600" b="1" dirty="0">
                <a:latin typeface="Times New Roman" panose="02020603050405020304" pitchFamily="18" charset="0"/>
                <a:cs typeface="Times New Roman" panose="02020603050405020304" pitchFamily="18" charset="0"/>
              </a:rPr>
              <a:t>Hüküm ve sonuçları</a:t>
            </a:r>
          </a:p>
          <a:p>
            <a:pPr marL="0" indent="0" algn="just">
              <a:buNone/>
            </a:pPr>
            <a:endParaRPr lang="tr-TR" sz="22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Dava arkadaşı açısından dava şartlarının </a:t>
            </a:r>
            <a:r>
              <a:rPr lang="tr-TR" sz="1800" dirty="0" err="1">
                <a:latin typeface="Times New Roman" panose="02020603050405020304" pitchFamily="18" charset="0"/>
                <a:cs typeface="Times New Roman" panose="02020603050405020304" pitchFamily="18" charset="0"/>
              </a:rPr>
              <a:t>mevcudîyeti</a:t>
            </a:r>
            <a:r>
              <a:rPr lang="tr-TR" sz="1800" dirty="0">
                <a:latin typeface="Times New Roman" panose="02020603050405020304" pitchFamily="18" charset="0"/>
                <a:cs typeface="Times New Roman" panose="02020603050405020304" pitchFamily="18" charset="0"/>
              </a:rPr>
              <a:t> kural olarak ayrı ayrı aranır. (</a:t>
            </a:r>
            <a:r>
              <a:rPr lang="tr-TR" sz="1800" dirty="0" err="1">
                <a:latin typeface="Times New Roman" panose="02020603050405020304" pitchFamily="18" charset="0"/>
                <a:cs typeface="Times New Roman" panose="02020603050405020304" pitchFamily="18" charset="0"/>
              </a:rPr>
              <a:t>Örn</a:t>
            </a:r>
            <a:r>
              <a:rPr lang="tr-TR" sz="1800" dirty="0">
                <a:latin typeface="Times New Roman" panose="02020603050405020304" pitchFamily="18" charset="0"/>
                <a:cs typeface="Times New Roman" panose="02020603050405020304" pitchFamily="18" charset="0"/>
              </a:rPr>
              <a:t>. Taraflardan birisinin ehliyeti yoksa) Teminat gösterilme zorunluluğunun doğması için gereken şart, tüm dava arkadaşları için aranır (m. 84/3).</a:t>
            </a:r>
          </a:p>
          <a:p>
            <a:pPr marL="0" indent="0" algn="just">
              <a:buNone/>
            </a:pPr>
            <a:r>
              <a:rPr lang="tr-TR" sz="1800" dirty="0">
                <a:latin typeface="Times New Roman" panose="02020603050405020304" pitchFamily="18" charset="0"/>
                <a:cs typeface="Times New Roman" panose="02020603050405020304" pitchFamily="18" charset="0"/>
              </a:rPr>
              <a:t>Yetki sözleşmesi (tüm dava arkadaşları şartı sağlamalıdır)</a:t>
            </a:r>
          </a:p>
          <a:p>
            <a:pPr marL="0" indent="0" algn="just">
              <a:buNone/>
            </a:pPr>
            <a:r>
              <a:rPr lang="tr-TR" sz="1800" dirty="0">
                <a:latin typeface="Times New Roman" panose="02020603050405020304" pitchFamily="18" charset="0"/>
                <a:cs typeface="Times New Roman" panose="02020603050405020304" pitchFamily="18" charset="0"/>
              </a:rPr>
              <a:t>Tek bir usul hukuku ilişkisi doğar, diğer dava arkadaşları davada tanık veya </a:t>
            </a:r>
            <a:r>
              <a:rPr lang="tr-TR" sz="1800" dirty="0" err="1">
                <a:latin typeface="Times New Roman" panose="02020603050405020304" pitchFamily="18" charset="0"/>
                <a:cs typeface="Times New Roman" panose="02020603050405020304" pitchFamily="18" charset="0"/>
              </a:rPr>
              <a:t>fer’i</a:t>
            </a:r>
            <a:r>
              <a:rPr lang="tr-TR" sz="1800" dirty="0">
                <a:latin typeface="Times New Roman" panose="02020603050405020304" pitchFamily="18" charset="0"/>
                <a:cs typeface="Times New Roman" panose="02020603050405020304" pitchFamily="18" charset="0"/>
              </a:rPr>
              <a:t> müdahil olamaz.</a:t>
            </a:r>
          </a:p>
          <a:p>
            <a:pPr marL="0" indent="0" algn="just">
              <a:buNone/>
            </a:pPr>
            <a:endParaRPr lang="tr-TR" sz="1900" dirty="0"/>
          </a:p>
          <a:p>
            <a:pPr marL="0" indent="0" algn="just">
              <a:buNone/>
            </a:pPr>
            <a:endParaRPr lang="tr-TR" sz="1800" dirty="0"/>
          </a:p>
          <a:p>
            <a:pPr marL="0" indent="0">
              <a:buNone/>
            </a:pPr>
            <a:endParaRPr lang="tr-TR" dirty="0"/>
          </a:p>
          <a:p>
            <a:pPr marL="0" indent="0" algn="just">
              <a:buNone/>
            </a:pPr>
            <a:endParaRPr lang="tr-TR" i="1" dirty="0"/>
          </a:p>
          <a:p>
            <a:pPr marL="0" indent="0">
              <a:buNone/>
            </a:pPr>
            <a:endParaRPr lang="tr-TR" sz="1800" i="1" dirty="0">
              <a:latin typeface="Times New Roman" panose="02020603050405020304" pitchFamily="18" charset="0"/>
              <a:cs typeface="Times New Roman" panose="02020603050405020304" pitchFamily="18" charset="0"/>
            </a:endParaRPr>
          </a:p>
          <a:p>
            <a:pPr marL="0" indent="0">
              <a:buNone/>
            </a:pPr>
            <a:endParaRPr lang="tr-TR" sz="1800" i="1"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9B690853-B48B-1330-76BE-391290436DBB}"/>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25993503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14960</TotalTime>
  <Words>2348</Words>
  <Application>Microsoft Macintosh PowerPoint</Application>
  <PresentationFormat>Ekran Gösterisi (4:3)</PresentationFormat>
  <Paragraphs>1033</Paragraphs>
  <Slides>32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32</vt:i4>
      </vt:variant>
    </vt:vector>
  </HeadingPairs>
  <TitlesOfParts>
    <vt:vector size="36" baseType="lpstr">
      <vt:lpstr>Arial</vt:lpstr>
      <vt:lpstr>Calibri</vt:lpstr>
      <vt:lpstr>Times New Roman</vt:lpstr>
      <vt:lpstr>Office Theme</vt:lpstr>
      <vt:lpstr>Medeni Usul Hukuku</vt:lpstr>
      <vt:lpstr>Dava Arkadaşlığı (Subjektif Dava Birleşmesi)  </vt:lpstr>
      <vt:lpstr>Dava Arkadaşlığı </vt:lpstr>
      <vt:lpstr>Dava Arkadaşlığı </vt:lpstr>
      <vt:lpstr>Dava Arkadaşlığı </vt:lpstr>
      <vt:lpstr>Dava Arkadaşlığı </vt:lpstr>
      <vt:lpstr>Dava Arkadaşlığı </vt:lpstr>
      <vt:lpstr>Dava Arkadaşlığı </vt:lpstr>
      <vt:lpstr>Dava Arkadaşlığı </vt:lpstr>
      <vt:lpstr>Dava Arkadaşlığı </vt:lpstr>
      <vt:lpstr>Dava Arkadaşlığı </vt:lpstr>
      <vt:lpstr>Dava Arkadaşlığı </vt:lpstr>
      <vt:lpstr>Dava Arkadaşlığı </vt:lpstr>
      <vt:lpstr>Dava Arkadaşlığı </vt:lpstr>
      <vt:lpstr>Dava Arkadaşlığı </vt:lpstr>
      <vt:lpstr>Dava Arkadaşlığı </vt:lpstr>
      <vt:lpstr>Dava Arkadaşlığı </vt:lpstr>
      <vt:lpstr>Dava Arkadaşlığı </vt:lpstr>
      <vt:lpstr>Dava Arkadaşlığı </vt:lpstr>
      <vt:lpstr>Dava Arkadaşlığı </vt:lpstr>
      <vt:lpstr>Davaya Müdahale</vt:lpstr>
      <vt:lpstr>Davaya Müdahale</vt:lpstr>
      <vt:lpstr>Davaya Müdahale</vt:lpstr>
      <vt:lpstr>Davaya Müdahale</vt:lpstr>
      <vt:lpstr>Davaya Müdahale</vt:lpstr>
      <vt:lpstr>Davaya Müdahale</vt:lpstr>
      <vt:lpstr>Davaya Müdahale</vt:lpstr>
      <vt:lpstr>Davaya Müdahale</vt:lpstr>
      <vt:lpstr>Davaya Müdahale</vt:lpstr>
      <vt:lpstr>Davaya Müdahale</vt:lpstr>
      <vt:lpstr>Davaya Müdahale</vt:lpstr>
      <vt:lpstr>Davaya Müdahale</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Gülsu Korkmaz</cp:lastModifiedBy>
  <cp:revision>61</cp:revision>
  <dcterms:created xsi:type="dcterms:W3CDTF">2013-01-27T09:14:16Z</dcterms:created>
  <dcterms:modified xsi:type="dcterms:W3CDTF">2025-12-10T03:46:04Z</dcterms:modified>
  <cp:category/>
</cp:coreProperties>
</file>