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0"/>
  </p:normalViewPr>
  <p:slideViewPr>
    <p:cSldViewPr snapToGrid="0">
      <p:cViewPr varScale="1">
        <p:scale>
          <a:sx n="111" d="100"/>
          <a:sy n="111" d="100"/>
        </p:scale>
        <p:origin x="6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
        <p:nvSpPr>
          <p:cNvPr id="6" name="Slide Number Placeholder 5"/>
          <p:cNvSpPr>
            <a:spLocks noGrp="1"/>
          </p:cNvSpPr>
          <p:nvPr>
            <p:ph type="sldNum" sz="quarter" idx="12"/>
          </p:nvPr>
        </p:nvSpPr>
        <p:spPr>
          <a:xfrm>
            <a:off x="531812" y="4529540"/>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194580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164125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E56833-A706-4956-BAEA-B4D835B6017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12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8486BFA-32AC-47A2-9A2F-E311B0938B73}" type="datetimeFigureOut">
              <a:rPr lang="tr-TR" smtClean="0"/>
              <a:t>24.02.2026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209705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8486BFA-32AC-47A2-9A2F-E311B0938B73}" type="datetimeFigureOut">
              <a:rPr lang="tr-TR" smtClean="0"/>
              <a:t>24.02.2026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E56833-A706-4956-BAEA-B4D835B6017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491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8486BFA-32AC-47A2-9A2F-E311B0938B73}" type="datetimeFigureOut">
              <a:rPr lang="tr-TR" smtClean="0"/>
              <a:t>24.02.2026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383858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397337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284452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269503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486BFA-32AC-47A2-9A2F-E311B0938B73}" type="datetimeFigureOut">
              <a:rPr lang="tr-TR" smtClean="0"/>
              <a:t>24.02.2026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374474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486BFA-32AC-47A2-9A2F-E311B0938B73}" type="datetimeFigureOut">
              <a:rPr lang="tr-TR" smtClean="0"/>
              <a:t>24.02.2026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49375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486BFA-32AC-47A2-9A2F-E311B0938B73}" type="datetimeFigureOut">
              <a:rPr lang="tr-TR" smtClean="0"/>
              <a:t>24.02.2026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422950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486BFA-32AC-47A2-9A2F-E311B0938B73}" type="datetimeFigureOut">
              <a:rPr lang="tr-TR" smtClean="0"/>
              <a:t>24.02.2026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268467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86BFA-32AC-47A2-9A2F-E311B0938B73}" type="datetimeFigureOut">
              <a:rPr lang="tr-TR" smtClean="0"/>
              <a:t>24.02.2026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13304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486BFA-32AC-47A2-9A2F-E311B0938B73}" type="datetimeFigureOut">
              <a:rPr lang="tr-TR" smtClean="0"/>
              <a:t>24.02.2026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120971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486BFA-32AC-47A2-9A2F-E311B0938B73}" type="datetimeFigureOut">
              <a:rPr lang="tr-TR" smtClean="0"/>
              <a:t>24.02.2026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E56833-A706-4956-BAEA-B4D835B60177}" type="slidenum">
              <a:rPr lang="tr-TR" smtClean="0"/>
              <a:t>‹#›</a:t>
            </a:fld>
            <a:endParaRPr lang="tr-TR"/>
          </a:p>
        </p:txBody>
      </p:sp>
    </p:spTree>
    <p:extLst>
      <p:ext uri="{BB962C8B-B14F-4D97-AF65-F5344CB8AC3E}">
        <p14:creationId xmlns:p14="http://schemas.microsoft.com/office/powerpoint/2010/main" val="220511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tr-TR"/>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tr-TR"/>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tr-TR"/>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tr-TR"/>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tr-TR"/>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tr-TR"/>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tr-TR"/>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tr-TR"/>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tr-TR"/>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tr-TR"/>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tr-TR"/>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tr-TR"/>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tr-TR"/>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tr-TR"/>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tr-TR"/>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tr-TR"/>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tr-TR"/>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tr-TR"/>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tr-TR"/>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tr-TR"/>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tr-TR"/>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tr-TR"/>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tr-TR"/>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tr-TR"/>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486BFA-32AC-47A2-9A2F-E311B0938B73}" type="datetimeFigureOut">
              <a:rPr lang="tr-TR" smtClean="0"/>
              <a:t>24.02.2026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E56833-A706-4956-BAEA-B4D835B60177}" type="slidenum">
              <a:rPr lang="tr-TR" smtClean="0"/>
              <a:t>‹#›</a:t>
            </a:fld>
            <a:endParaRPr lang="tr-TR"/>
          </a:p>
        </p:txBody>
      </p:sp>
    </p:spTree>
    <p:extLst>
      <p:ext uri="{BB962C8B-B14F-4D97-AF65-F5344CB8AC3E}">
        <p14:creationId xmlns:p14="http://schemas.microsoft.com/office/powerpoint/2010/main" val="2792702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CA3F08-C85E-8ACE-6B32-17261314C513}"/>
              </a:ext>
            </a:extLst>
          </p:cNvPr>
          <p:cNvSpPr>
            <a:spLocks noGrp="1"/>
          </p:cNvSpPr>
          <p:nvPr>
            <p:ph type="ctrTitle"/>
          </p:nvPr>
        </p:nvSpPr>
        <p:spPr/>
        <p:txBody>
          <a:bodyPr/>
          <a:lstStyle/>
          <a:p>
            <a:r>
              <a:rPr lang="tr-TR" dirty="0"/>
              <a:t>Ödeme emri ve ödeme emrine itiraz	</a:t>
            </a:r>
          </a:p>
        </p:txBody>
      </p:sp>
      <p:sp>
        <p:nvSpPr>
          <p:cNvPr id="3" name="Alt Başlık 2">
            <a:extLst>
              <a:ext uri="{FF2B5EF4-FFF2-40B4-BE49-F238E27FC236}">
                <a16:creationId xmlns:a16="http://schemas.microsoft.com/office/drawing/2014/main" id="{35A87706-16CB-74A7-CE52-F37686B564FC}"/>
              </a:ext>
            </a:extLst>
          </p:cNvPr>
          <p:cNvSpPr>
            <a:spLocks noGrp="1"/>
          </p:cNvSpPr>
          <p:nvPr>
            <p:ph type="subTitle" idx="1"/>
          </p:nvPr>
        </p:nvSpPr>
        <p:spPr/>
        <p:txBody>
          <a:bodyPr/>
          <a:lstStyle/>
          <a:p>
            <a:pPr algn="r"/>
            <a:r>
              <a:rPr lang="tr-TR" dirty="0"/>
              <a:t>Dr. </a:t>
            </a:r>
            <a:r>
              <a:rPr lang="tr-TR" dirty="0" err="1"/>
              <a:t>Öğ</a:t>
            </a:r>
            <a:r>
              <a:rPr lang="tr-TR" dirty="0"/>
              <a:t>. </a:t>
            </a:r>
            <a:r>
              <a:rPr lang="tr-TR" dirty="0" err="1"/>
              <a:t>Üy</a:t>
            </a:r>
            <a:r>
              <a:rPr lang="tr-TR" dirty="0"/>
              <a:t>. </a:t>
            </a:r>
            <a:r>
              <a:rPr lang="tr-TR"/>
              <a:t>A. Püren </a:t>
            </a:r>
            <a:r>
              <a:rPr lang="tr-TR" dirty="0"/>
              <a:t>Doğanay</a:t>
            </a:r>
          </a:p>
        </p:txBody>
      </p:sp>
    </p:spTree>
    <p:extLst>
      <p:ext uri="{BB962C8B-B14F-4D97-AF65-F5344CB8AC3E}">
        <p14:creationId xmlns:p14="http://schemas.microsoft.com/office/powerpoint/2010/main" val="40939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38A59A-04B5-58A2-46C1-1DA9FDBB7B20}"/>
              </a:ext>
            </a:extLst>
          </p:cNvPr>
          <p:cNvSpPr>
            <a:spLocks noGrp="1"/>
          </p:cNvSpPr>
          <p:nvPr>
            <p:ph idx="1"/>
          </p:nvPr>
        </p:nvSpPr>
        <p:spPr>
          <a:xfrm>
            <a:off x="2372902" y="560438"/>
            <a:ext cx="8915400" cy="5702709"/>
          </a:xfrm>
        </p:spPr>
        <p:txBody>
          <a:bodyPr>
            <a:normAutofit/>
          </a:bodyPr>
          <a:lstStyle/>
          <a:p>
            <a:pPr marL="514350" indent="-514350">
              <a:buAutoNum type="arabicPeriod"/>
            </a:pPr>
            <a:r>
              <a:rPr lang="tr-TR" sz="3200" dirty="0"/>
              <a:t>Para/teminat alacağı olan alacaklı takip talebini kanuna uygun olarak doldurup masraf ve avanslarla icra dairesine verdi</a:t>
            </a:r>
          </a:p>
          <a:p>
            <a:pPr marL="514350" indent="-514350">
              <a:buAutoNum type="arabicPeriod"/>
            </a:pPr>
            <a:r>
              <a:rPr lang="tr-TR" sz="3200" dirty="0"/>
              <a:t>İcra dairesi ödeme emri düzenleyip borçluya tebliğ eder</a:t>
            </a:r>
          </a:p>
          <a:p>
            <a:pPr marL="514350" indent="-514350">
              <a:buAutoNum type="arabicPeriod"/>
            </a:pPr>
            <a:r>
              <a:rPr lang="tr-TR" sz="3200" dirty="0"/>
              <a:t>borçlu 7 gün içinde itiraz etmezse -&gt; takip kesinleşir.</a:t>
            </a:r>
          </a:p>
          <a:p>
            <a:pPr marL="0" indent="0">
              <a:buNone/>
            </a:pPr>
            <a:r>
              <a:rPr lang="tr-TR" sz="3200" dirty="0"/>
              <a:t>		borçlu 7 gün içinde borca/imzaya itiraz etti-&gt; takip durur-&gt; duran takibin devamı için alacaklı itirazı hükümden düşürmeli</a:t>
            </a:r>
          </a:p>
        </p:txBody>
      </p:sp>
    </p:spTree>
    <p:extLst>
      <p:ext uri="{BB962C8B-B14F-4D97-AF65-F5344CB8AC3E}">
        <p14:creationId xmlns:p14="http://schemas.microsoft.com/office/powerpoint/2010/main" val="390453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69EE5D-D96A-BAA4-A1EA-915C7F3C7366}"/>
              </a:ext>
            </a:extLst>
          </p:cNvPr>
          <p:cNvSpPr>
            <a:spLocks noGrp="1"/>
          </p:cNvSpPr>
          <p:nvPr>
            <p:ph type="title"/>
          </p:nvPr>
        </p:nvSpPr>
        <p:spPr/>
        <p:txBody>
          <a:bodyPr/>
          <a:lstStyle/>
          <a:p>
            <a:r>
              <a:rPr lang="tr-TR" dirty="0"/>
              <a:t>İtirazın hükümden düşürülmesi</a:t>
            </a:r>
          </a:p>
        </p:txBody>
      </p:sp>
      <p:sp>
        <p:nvSpPr>
          <p:cNvPr id="3" name="İçerik Yer Tutucusu 2">
            <a:extLst>
              <a:ext uri="{FF2B5EF4-FFF2-40B4-BE49-F238E27FC236}">
                <a16:creationId xmlns:a16="http://schemas.microsoft.com/office/drawing/2014/main" id="{40C40E9D-3AC9-F9DD-87DC-47D47EFE22D0}"/>
              </a:ext>
            </a:extLst>
          </p:cNvPr>
          <p:cNvSpPr>
            <a:spLocks noGrp="1"/>
          </p:cNvSpPr>
          <p:nvPr>
            <p:ph idx="1"/>
          </p:nvPr>
        </p:nvSpPr>
        <p:spPr/>
        <p:txBody>
          <a:bodyPr>
            <a:normAutofit/>
          </a:bodyPr>
          <a:lstStyle/>
          <a:p>
            <a:pPr marL="0" indent="0">
              <a:buNone/>
            </a:pPr>
            <a:r>
              <a:rPr lang="tr-TR" sz="2400" dirty="0"/>
              <a:t>İtiraz üzerine takip durur. Takibe devam edilebilmesi için itiraz hükümden düşürülmeli.</a:t>
            </a:r>
          </a:p>
          <a:p>
            <a:pPr marL="0" indent="0">
              <a:buNone/>
            </a:pPr>
            <a:endParaRPr lang="tr-TR" sz="2400" dirty="0"/>
          </a:p>
          <a:p>
            <a:pPr marL="0" indent="0">
              <a:buNone/>
            </a:pPr>
            <a:r>
              <a:rPr lang="tr-TR" sz="2400" dirty="0"/>
              <a:t>Bu da 2 şekilde olabilir</a:t>
            </a:r>
          </a:p>
          <a:p>
            <a:pPr marL="0" indent="0">
              <a:buNone/>
            </a:pPr>
            <a:endParaRPr lang="tr-TR" sz="2400" dirty="0"/>
          </a:p>
          <a:p>
            <a:r>
              <a:rPr lang="tr-TR" sz="2400" dirty="0"/>
              <a:t>İtirazın iptali davası</a:t>
            </a:r>
          </a:p>
          <a:p>
            <a:r>
              <a:rPr lang="tr-TR" sz="2400" dirty="0"/>
              <a:t>İtirazın kaldırılması yolu.</a:t>
            </a:r>
          </a:p>
        </p:txBody>
      </p:sp>
    </p:spTree>
    <p:extLst>
      <p:ext uri="{BB962C8B-B14F-4D97-AF65-F5344CB8AC3E}">
        <p14:creationId xmlns:p14="http://schemas.microsoft.com/office/powerpoint/2010/main" val="370025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kitap, kağıt, yayımlama, neşir, neşriyat içeren bir resim&#10;&#10;Yapay zeka tarafından oluşturulan içerik yanlış olabilir.">
            <a:extLst>
              <a:ext uri="{FF2B5EF4-FFF2-40B4-BE49-F238E27FC236}">
                <a16:creationId xmlns:a16="http://schemas.microsoft.com/office/drawing/2014/main" id="{564FBFF8-CD10-2DB7-9964-8AB5141DCF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77494"/>
            <a:ext cx="7565959" cy="6652873"/>
          </a:xfrm>
        </p:spPr>
      </p:pic>
    </p:spTree>
    <p:extLst>
      <p:ext uri="{BB962C8B-B14F-4D97-AF65-F5344CB8AC3E}">
        <p14:creationId xmlns:p14="http://schemas.microsoft.com/office/powerpoint/2010/main" val="16560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FE1AB2-7102-218B-703B-A572DC7496D1}"/>
              </a:ext>
            </a:extLst>
          </p:cNvPr>
          <p:cNvSpPr>
            <a:spLocks noGrp="1"/>
          </p:cNvSpPr>
          <p:nvPr>
            <p:ph idx="1"/>
          </p:nvPr>
        </p:nvSpPr>
        <p:spPr>
          <a:xfrm>
            <a:off x="2589212" y="472273"/>
            <a:ext cx="8915400" cy="6139541"/>
          </a:xfrm>
        </p:spPr>
        <p:txBody>
          <a:bodyPr>
            <a:normAutofit fontScale="92500" lnSpcReduction="10000"/>
          </a:bodyPr>
          <a:lstStyle/>
          <a:p>
            <a:r>
              <a:rPr lang="tr-TR" sz="2400" dirty="0"/>
              <a:t>Elinde 68-68/b maddeleri anlamında </a:t>
            </a:r>
            <a:r>
              <a:rPr lang="tr-TR" sz="2400" b="1" dirty="0"/>
              <a:t>belgeleri</a:t>
            </a:r>
            <a:r>
              <a:rPr lang="tr-TR" sz="2400" dirty="0"/>
              <a:t> (</a:t>
            </a:r>
            <a:r>
              <a:rPr lang="tr-TR" sz="2400" dirty="0" err="1"/>
              <a:t>örn</a:t>
            </a:r>
            <a:r>
              <a:rPr lang="tr-TR" sz="2400" dirty="0"/>
              <a:t>. Noterlikçe tasdik edilen borç ikrarını içeren senet, resmi dairelerin usulüne göre verdikleri makbuz) </a:t>
            </a:r>
            <a:r>
              <a:rPr lang="tr-TR" sz="2400" b="1" dirty="0"/>
              <a:t>olmayan</a:t>
            </a:r>
            <a:r>
              <a:rPr lang="tr-TR" sz="2400" dirty="0"/>
              <a:t> alacaklı borçlunun itirazını hükümden düşürmek istiyorsa </a:t>
            </a:r>
            <a:r>
              <a:rPr lang="tr-TR" sz="2400" b="1" dirty="0"/>
              <a:t>itirazın iptali davasını </a:t>
            </a:r>
            <a:r>
              <a:rPr lang="tr-TR" sz="2400" dirty="0"/>
              <a:t>açmalı.</a:t>
            </a:r>
          </a:p>
          <a:p>
            <a:endParaRPr lang="tr-TR" sz="2400" dirty="0"/>
          </a:p>
          <a:p>
            <a:r>
              <a:rPr lang="tr-TR" sz="2400" dirty="0"/>
              <a:t>Ancak elinde bu belgelerden biri varsa alacaklı ister itirazın iptali davasını isterse de itirazın kaldırılması yoluna başvurabilir.</a:t>
            </a:r>
          </a:p>
          <a:p>
            <a:endParaRPr lang="tr-TR" sz="2400" dirty="0"/>
          </a:p>
          <a:p>
            <a:r>
              <a:rPr lang="tr-TR" sz="2400" dirty="0"/>
              <a:t>Dava şartı olan Arabulucuya başvurma zorunluluğu olan alacak için (</a:t>
            </a:r>
            <a:r>
              <a:rPr lang="tr-TR" sz="2400" dirty="0" err="1"/>
              <a:t>örn</a:t>
            </a:r>
            <a:r>
              <a:rPr lang="tr-TR" sz="2400" dirty="0"/>
              <a:t>. TTK m.4’te yer alan ticari davalardan konusu bir miktar para olan alacaklar) alacaklı itirazın iptali davasından önce arabulucuya başvurmak zorunda.</a:t>
            </a:r>
          </a:p>
          <a:p>
            <a:endParaRPr lang="tr-TR" sz="2400" dirty="0"/>
          </a:p>
          <a:p>
            <a:r>
              <a:rPr lang="tr-TR" sz="2400" dirty="0"/>
              <a:t>İtirazın iptali davası itirazın tebliğinden itibaren 1 yıl içinde açılmalı. (1yıldan sonra genel hükümlere göre alacak davası açılabilir)</a:t>
            </a:r>
          </a:p>
        </p:txBody>
      </p:sp>
    </p:spTree>
    <p:extLst>
      <p:ext uri="{BB962C8B-B14F-4D97-AF65-F5344CB8AC3E}">
        <p14:creationId xmlns:p14="http://schemas.microsoft.com/office/powerpoint/2010/main" val="224234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63410A-48C6-E436-215F-1475CA40CD3A}"/>
              </a:ext>
            </a:extLst>
          </p:cNvPr>
          <p:cNvSpPr>
            <a:spLocks noGrp="1"/>
          </p:cNvSpPr>
          <p:nvPr>
            <p:ph idx="1"/>
          </p:nvPr>
        </p:nvSpPr>
        <p:spPr>
          <a:xfrm>
            <a:off x="2589212" y="648929"/>
            <a:ext cx="8915400" cy="6027174"/>
          </a:xfrm>
        </p:spPr>
        <p:txBody>
          <a:bodyPr>
            <a:normAutofit/>
          </a:bodyPr>
          <a:lstStyle/>
          <a:p>
            <a:endParaRPr lang="tr-TR" sz="2400" dirty="0"/>
          </a:p>
          <a:p>
            <a:r>
              <a:rPr lang="tr-TR" sz="2400" dirty="0"/>
              <a:t>İtirazın iptali davasında davacı alacaklı, davalı borçlu.</a:t>
            </a:r>
          </a:p>
          <a:p>
            <a:endParaRPr lang="tr-TR" sz="2400" dirty="0"/>
          </a:p>
          <a:p>
            <a:r>
              <a:rPr lang="tr-TR" sz="2400" dirty="0"/>
              <a:t>Davacı borçlunun </a:t>
            </a:r>
            <a:r>
              <a:rPr lang="tr-TR" sz="2400" u="sng" dirty="0"/>
              <a:t>itirazının iptalini</a:t>
            </a:r>
            <a:r>
              <a:rPr lang="tr-TR" sz="2400" dirty="0"/>
              <a:t>, </a:t>
            </a:r>
            <a:r>
              <a:rPr lang="tr-TR" sz="2400" u="sng" dirty="0"/>
              <a:t>takibin devamını </a:t>
            </a:r>
            <a:r>
              <a:rPr lang="tr-TR" sz="2400" dirty="0"/>
              <a:t>ve </a:t>
            </a:r>
            <a:r>
              <a:rPr lang="tr-TR" sz="2400" u="sng" dirty="0"/>
              <a:t>borçlunun inkar tazminatına </a:t>
            </a:r>
            <a:r>
              <a:rPr lang="tr-TR" sz="2400" dirty="0"/>
              <a:t>mahkum edilmesini ister.</a:t>
            </a:r>
          </a:p>
          <a:p>
            <a:endParaRPr lang="tr-TR" sz="2400" dirty="0"/>
          </a:p>
          <a:p>
            <a:r>
              <a:rPr lang="tr-TR" sz="2400" dirty="0"/>
              <a:t>Yetkili (HMK m.2) ve görevli (HMK m.6vd.) mahkeme</a:t>
            </a:r>
          </a:p>
          <a:p>
            <a:endParaRPr lang="tr-TR" sz="2400" dirty="0"/>
          </a:p>
          <a:p>
            <a:r>
              <a:rPr lang="tr-TR" sz="2400" dirty="0"/>
              <a:t>Mahkeme borçlunun borcu olduğu kanaatine varırsa borçluyu borcunu ödemeye mahkum eder ve itirazın iptaline karar verir. Ayrıca, borçlu yargılama giderleri ve alacaklı vekille temsil edilmişse vekalet ücretine mahkum edilir.</a:t>
            </a:r>
          </a:p>
        </p:txBody>
      </p:sp>
    </p:spTree>
    <p:extLst>
      <p:ext uri="{BB962C8B-B14F-4D97-AF65-F5344CB8AC3E}">
        <p14:creationId xmlns:p14="http://schemas.microsoft.com/office/powerpoint/2010/main" val="392630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D9D9A2E-0FB7-6627-B84D-8E0B52AABFC2}"/>
              </a:ext>
            </a:extLst>
          </p:cNvPr>
          <p:cNvSpPr>
            <a:spLocks noGrp="1"/>
          </p:cNvSpPr>
          <p:nvPr>
            <p:ph idx="1"/>
          </p:nvPr>
        </p:nvSpPr>
        <p:spPr>
          <a:xfrm>
            <a:off x="2589212" y="855406"/>
            <a:ext cx="8915400" cy="5692878"/>
          </a:xfrm>
        </p:spPr>
        <p:txBody>
          <a:bodyPr>
            <a:normAutofit/>
          </a:bodyPr>
          <a:lstStyle/>
          <a:p>
            <a:pPr marL="0" indent="0">
              <a:buNone/>
            </a:pPr>
            <a:r>
              <a:rPr lang="tr-TR" sz="2000" b="1" dirty="0"/>
              <a:t>Dava kabul edilirse-&gt; </a:t>
            </a:r>
            <a:r>
              <a:rPr lang="tr-TR" sz="2000" dirty="0"/>
              <a:t>alacaklı bu kararı icra dairesine vererek duran takibe devam edilmesini ve haczi isteyebilir.</a:t>
            </a:r>
          </a:p>
          <a:p>
            <a:pPr marL="0" indent="0">
              <a:buNone/>
            </a:pPr>
            <a:r>
              <a:rPr lang="tr-TR" sz="2000" dirty="0"/>
              <a:t>						</a:t>
            </a:r>
            <a:r>
              <a:rPr lang="tr-TR" sz="2000" u="sng" dirty="0"/>
              <a:t>dava dilekçesinde belirtmişse</a:t>
            </a:r>
            <a:r>
              <a:rPr lang="tr-TR" sz="2000" dirty="0"/>
              <a:t>, borçlu hükmolunan borç miktarının %20’sinden az olmamak üzere tazminata mahkum edilir.</a:t>
            </a:r>
          </a:p>
          <a:p>
            <a:pPr marL="0" indent="0">
              <a:buNone/>
            </a:pPr>
            <a:r>
              <a:rPr lang="tr-TR" sz="2000" dirty="0"/>
              <a:t>						 </a:t>
            </a:r>
            <a:r>
              <a:rPr lang="tr-TR" sz="2000" dirty="0" err="1"/>
              <a:t>mah.</a:t>
            </a:r>
            <a:r>
              <a:rPr lang="tr-TR" sz="2000" dirty="0"/>
              <a:t> Kararının tefhim veya tebliğinden itibaren 3 gün içinde borçlu mal beyanında bulunmak zorunda</a:t>
            </a:r>
          </a:p>
          <a:p>
            <a:pPr marL="0" indent="0">
              <a:buNone/>
            </a:pPr>
            <a:endParaRPr lang="tr-TR" sz="2000" dirty="0"/>
          </a:p>
          <a:p>
            <a:pPr marL="0" indent="0">
              <a:buNone/>
            </a:pPr>
            <a:r>
              <a:rPr lang="tr-TR" sz="2000" b="1" dirty="0"/>
              <a:t>İnceleme sonucunda takip konusu alacağın mevcut olmadığı kanaatine varılırsa-&gt; </a:t>
            </a:r>
            <a:r>
              <a:rPr lang="tr-TR" sz="2000" dirty="0"/>
              <a:t>itirazın iptali davası reddedilir.</a:t>
            </a:r>
          </a:p>
          <a:p>
            <a:pPr marL="0" indent="0">
              <a:buNone/>
            </a:pPr>
            <a:r>
              <a:rPr lang="tr-TR" sz="2000" dirty="0"/>
              <a:t>			kararın kesinleşmesiyle alacaklının başlattığı takip iptal edilir.</a:t>
            </a:r>
          </a:p>
          <a:p>
            <a:pPr marL="0" indent="0">
              <a:buNone/>
            </a:pPr>
            <a:r>
              <a:rPr lang="tr-TR" sz="2000" dirty="0"/>
              <a:t>			</a:t>
            </a:r>
            <a:r>
              <a:rPr lang="tr-TR" sz="2000" u="sng" dirty="0"/>
              <a:t>borçlu cevap dilekçesinde istemişse </a:t>
            </a:r>
            <a:r>
              <a:rPr lang="tr-TR" sz="2000" dirty="0"/>
              <a:t>alacaklı reddedilen alacak miktarının %20’sinden az olmamak koşuluyla tazminata mahkum edilir. (borçlu tarafından alacaklının haksız ve </a:t>
            </a:r>
            <a:r>
              <a:rPr lang="tr-TR" sz="2000" dirty="0" err="1"/>
              <a:t>kötüniyetli</a:t>
            </a:r>
            <a:r>
              <a:rPr lang="tr-TR" sz="2000" dirty="0"/>
              <a:t> olduğu ispat edilmiş olmalı)</a:t>
            </a:r>
          </a:p>
        </p:txBody>
      </p:sp>
    </p:spTree>
    <p:extLst>
      <p:ext uri="{BB962C8B-B14F-4D97-AF65-F5344CB8AC3E}">
        <p14:creationId xmlns:p14="http://schemas.microsoft.com/office/powerpoint/2010/main" val="80576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C943B7-35CF-F8D6-34CF-330E381F146E}"/>
              </a:ext>
            </a:extLst>
          </p:cNvPr>
          <p:cNvSpPr>
            <a:spLocks noGrp="1"/>
          </p:cNvSpPr>
          <p:nvPr>
            <p:ph type="title"/>
          </p:nvPr>
        </p:nvSpPr>
        <p:spPr/>
        <p:txBody>
          <a:bodyPr/>
          <a:lstStyle/>
          <a:p>
            <a:r>
              <a:rPr lang="tr-TR" dirty="0"/>
              <a:t>İtirazın kaldırılması</a:t>
            </a:r>
          </a:p>
        </p:txBody>
      </p:sp>
      <p:sp>
        <p:nvSpPr>
          <p:cNvPr id="3" name="İçerik Yer Tutucusu 2">
            <a:extLst>
              <a:ext uri="{FF2B5EF4-FFF2-40B4-BE49-F238E27FC236}">
                <a16:creationId xmlns:a16="http://schemas.microsoft.com/office/drawing/2014/main" id="{3E5353AD-5F2F-C9B1-FFA4-9FB1B29A56EE}"/>
              </a:ext>
            </a:extLst>
          </p:cNvPr>
          <p:cNvSpPr>
            <a:spLocks noGrp="1"/>
          </p:cNvSpPr>
          <p:nvPr>
            <p:ph idx="1"/>
          </p:nvPr>
        </p:nvSpPr>
        <p:spPr>
          <a:xfrm>
            <a:off x="2589212" y="1406013"/>
            <a:ext cx="8915400" cy="5368413"/>
          </a:xfrm>
        </p:spPr>
        <p:txBody>
          <a:bodyPr>
            <a:normAutofit/>
          </a:bodyPr>
          <a:lstStyle/>
          <a:p>
            <a:r>
              <a:rPr lang="tr-TR" sz="2000" dirty="0"/>
              <a:t>Alacaklının elinde alacaklı olduğunu gösterir belirli güçte belge varsa (imzası ikrar veya noterlikçe tasdik edilen borç ikrarını içeren bir senede yahut resmî dairelerin veya yetkili makamların yetkileri dahilinde ve usulüne göre verdikleri bir makbuz veya belge) icra mahkemesinde itirazın kaldırılmasına başvurabilir.</a:t>
            </a:r>
          </a:p>
          <a:p>
            <a:endParaRPr lang="tr-TR" sz="2000" dirty="0"/>
          </a:p>
          <a:p>
            <a:r>
              <a:rPr lang="tr-TR" sz="2000" dirty="0"/>
              <a:t>İtirazın iptalinde olduğu gibi kesin hüküm etkisi ortaya çıkmaz.</a:t>
            </a:r>
          </a:p>
          <a:p>
            <a:endParaRPr lang="tr-TR" sz="2000" dirty="0"/>
          </a:p>
          <a:p>
            <a:r>
              <a:rPr lang="tr-TR" sz="2000" dirty="0"/>
              <a:t>Alacaklı itirazın kendisine tebliğinden itibaren 6 ay içinde icra mahkemesinden itirazın kaldırılmasını isteyebilir( aksi halde bu alacak için ilamsız takipte bulunamaz)</a:t>
            </a:r>
          </a:p>
          <a:p>
            <a:endParaRPr lang="tr-TR" sz="2000" dirty="0"/>
          </a:p>
          <a:p>
            <a:pPr marL="0" indent="0">
              <a:buNone/>
            </a:pPr>
            <a:r>
              <a:rPr lang="tr-TR" sz="2000" dirty="0"/>
              <a:t>-borca itiraz halinde itirazın kesin kaldırılması</a:t>
            </a:r>
          </a:p>
          <a:p>
            <a:pPr marL="0" indent="0">
              <a:buNone/>
            </a:pPr>
            <a:r>
              <a:rPr lang="tr-TR" sz="2000" dirty="0"/>
              <a:t>-imzaya itiraz halinde itirazın geçici kaldırılması</a:t>
            </a:r>
          </a:p>
        </p:txBody>
      </p:sp>
    </p:spTree>
    <p:extLst>
      <p:ext uri="{BB962C8B-B14F-4D97-AF65-F5344CB8AC3E}">
        <p14:creationId xmlns:p14="http://schemas.microsoft.com/office/powerpoint/2010/main" val="28992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0D2469F-2AA7-A46D-5C0E-6209CA59AF60}"/>
              </a:ext>
            </a:extLst>
          </p:cNvPr>
          <p:cNvSpPr>
            <a:spLocks noGrp="1"/>
          </p:cNvSpPr>
          <p:nvPr>
            <p:ph idx="1"/>
          </p:nvPr>
        </p:nvSpPr>
        <p:spPr>
          <a:xfrm>
            <a:off x="2589212" y="216309"/>
            <a:ext cx="8915400" cy="6312309"/>
          </a:xfrm>
        </p:spPr>
        <p:txBody>
          <a:bodyPr>
            <a:normAutofit/>
          </a:bodyPr>
          <a:lstStyle/>
          <a:p>
            <a:pPr marL="0" indent="0">
              <a:buNone/>
            </a:pPr>
            <a:r>
              <a:rPr lang="tr-TR" sz="2000" b="1" dirty="0"/>
              <a:t>İtirazın kesin kaldırılması: </a:t>
            </a:r>
            <a:r>
              <a:rPr lang="tr-TR" sz="2000" dirty="0"/>
              <a:t>alacaklının elinde İİK m.68/1’deki belgeler var ise,</a:t>
            </a:r>
          </a:p>
          <a:p>
            <a:pPr marL="0" indent="0">
              <a:buNone/>
            </a:pPr>
            <a:endParaRPr lang="tr-TR" sz="2000" dirty="0"/>
          </a:p>
          <a:p>
            <a:pPr>
              <a:buAutoNum type="arabicPeriod"/>
            </a:pPr>
            <a:r>
              <a:rPr lang="tr-TR" sz="2000" b="1" dirty="0"/>
              <a:t>İmzası ikrar edilmiş adi senet </a:t>
            </a:r>
            <a:r>
              <a:rPr lang="tr-TR" sz="2000" dirty="0"/>
              <a:t>(kayıtsız şartsız para borcunu içermeli (Birden fazla belge bir araya geldiğinde kayıtsız şartsız para borcunun varlığını gösteriyorsa bu belgelerle de olur) ve senet altındaki imza borçlu tarafından ikrar edilmiş olmalı. </a:t>
            </a:r>
          </a:p>
          <a:p>
            <a:pPr>
              <a:buAutoNum type="arabicPeriod"/>
            </a:pPr>
            <a:r>
              <a:rPr lang="tr-TR" sz="2000" b="1" dirty="0"/>
              <a:t>Noter senedi </a:t>
            </a:r>
            <a:r>
              <a:rPr lang="tr-TR" sz="2000" dirty="0"/>
              <a:t>(imzası noterlikçe onaylanmış senetlerin kayıtsız şartsız para borcu ikrarını içermesi gerekli. Noterlerin düzenledikleri kayıtsız şartsız para borcunu içeren senetler de itirazın kaldırılmasında kullanılabilir, bunlarda ayrıca ilam niteliğinde belge olduklarından ilamlı takibe de başvurulabilir)</a:t>
            </a:r>
          </a:p>
          <a:p>
            <a:pPr>
              <a:buAutoNum type="arabicPeriod"/>
            </a:pPr>
            <a:r>
              <a:rPr lang="tr-TR" sz="2000" b="1" dirty="0"/>
              <a:t>Resmi dairelerin/yetkili makamların verdikleri belgeler </a:t>
            </a:r>
            <a:r>
              <a:rPr lang="tr-TR" sz="2000" dirty="0"/>
              <a:t>(s.64)</a:t>
            </a:r>
            <a:endParaRPr lang="tr-TR" sz="2000" b="1" dirty="0"/>
          </a:p>
          <a:p>
            <a:pPr>
              <a:buAutoNum type="arabicPeriod"/>
            </a:pPr>
            <a:r>
              <a:rPr lang="tr-TR" sz="2000" b="1" dirty="0"/>
              <a:t>Resmi makamlar önünde borç ikrarını içeren belgeler </a:t>
            </a:r>
            <a:r>
              <a:rPr lang="tr-TR" sz="2000" dirty="0"/>
              <a:t>(s.65)</a:t>
            </a:r>
            <a:endParaRPr lang="tr-TR" sz="2000" b="1" dirty="0"/>
          </a:p>
          <a:p>
            <a:pPr>
              <a:buFont typeface="Wingdings 3" charset="2"/>
              <a:buAutoNum type="arabicPeriod"/>
            </a:pPr>
            <a:r>
              <a:rPr lang="tr-TR" sz="2000" b="1" dirty="0"/>
              <a:t>Kredi kurumlarınca düzenlenen belgeler</a:t>
            </a:r>
            <a:r>
              <a:rPr lang="tr-TR" sz="2000" dirty="0"/>
              <a:t>(s.65)</a:t>
            </a:r>
            <a:endParaRPr lang="tr-TR" sz="2000" b="1" dirty="0"/>
          </a:p>
        </p:txBody>
      </p:sp>
    </p:spTree>
    <p:extLst>
      <p:ext uri="{BB962C8B-B14F-4D97-AF65-F5344CB8AC3E}">
        <p14:creationId xmlns:p14="http://schemas.microsoft.com/office/powerpoint/2010/main" val="31301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F585D5-2CF7-0633-6A7D-231A48024A5B}"/>
              </a:ext>
            </a:extLst>
          </p:cNvPr>
          <p:cNvSpPr>
            <a:spLocks noGrp="1"/>
          </p:cNvSpPr>
          <p:nvPr>
            <p:ph idx="1"/>
          </p:nvPr>
        </p:nvSpPr>
        <p:spPr>
          <a:xfrm>
            <a:off x="2589212" y="658761"/>
            <a:ext cx="8915400" cy="5987845"/>
          </a:xfrm>
        </p:spPr>
        <p:txBody>
          <a:bodyPr>
            <a:normAutofit/>
          </a:bodyPr>
          <a:lstStyle/>
          <a:p>
            <a:r>
              <a:rPr lang="tr-TR" sz="2400" dirty="0"/>
              <a:t>Alacaklının bu belgeler ile alacağını icra mah.de ispat eder ve borçlu da itirazını ispat edemezse icra mahkemesi itirazın kaldırılmasına karar verir.</a:t>
            </a:r>
          </a:p>
          <a:p>
            <a:endParaRPr lang="tr-TR" sz="2400" dirty="0"/>
          </a:p>
          <a:p>
            <a:r>
              <a:rPr lang="tr-TR" sz="2400" dirty="0"/>
              <a:t>Borçlu da kural olarak bu belgeler ile itirazını ispat etmeli. (borçlunun elinde belge yoksa ama başka delillerle ispat edebilecekse genel mahkemelerde dava açarak ileri sürmeli. (menfi tespit davası. ancak kural olarak takibi durdurmaz.)</a:t>
            </a:r>
          </a:p>
          <a:p>
            <a:endParaRPr lang="tr-TR" sz="2400" dirty="0"/>
          </a:p>
          <a:p>
            <a:r>
              <a:rPr lang="tr-TR" sz="2400" dirty="0"/>
              <a:t>İtirazın kesin kaldırılması yoluna başvurmak isteyen alacaklı dilekçeyle veya sözlü olarak yetkili icra </a:t>
            </a:r>
            <a:r>
              <a:rPr lang="tr-TR" sz="2400" dirty="0" err="1"/>
              <a:t>mah.</a:t>
            </a:r>
            <a:r>
              <a:rPr lang="tr-TR" sz="2400" dirty="0"/>
              <a:t> Başvurur. Borçlunun inkar tazminatına hükmedilmesini istiyorsa bunu da talebinde belirtmeli.</a:t>
            </a:r>
          </a:p>
        </p:txBody>
      </p:sp>
    </p:spTree>
    <p:extLst>
      <p:ext uri="{BB962C8B-B14F-4D97-AF65-F5344CB8AC3E}">
        <p14:creationId xmlns:p14="http://schemas.microsoft.com/office/powerpoint/2010/main" val="33766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5C25E4-76A9-7E7E-7D4D-D083B2AA98F7}"/>
              </a:ext>
            </a:extLst>
          </p:cNvPr>
          <p:cNvSpPr>
            <a:spLocks noGrp="1"/>
          </p:cNvSpPr>
          <p:nvPr>
            <p:ph idx="1"/>
          </p:nvPr>
        </p:nvSpPr>
        <p:spPr>
          <a:xfrm>
            <a:off x="2589212" y="835742"/>
            <a:ext cx="9307820" cy="5075480"/>
          </a:xfrm>
        </p:spPr>
        <p:txBody>
          <a:bodyPr>
            <a:normAutofit lnSpcReduction="10000"/>
          </a:bodyPr>
          <a:lstStyle/>
          <a:p>
            <a:pPr marL="0" indent="0">
              <a:buNone/>
            </a:pPr>
            <a:r>
              <a:rPr lang="tr-TR" sz="2400" dirty="0"/>
              <a:t>İcra </a:t>
            </a:r>
            <a:r>
              <a:rPr lang="tr-TR" sz="2400" dirty="0" err="1"/>
              <a:t>mah.</a:t>
            </a:r>
            <a:r>
              <a:rPr lang="tr-TR" sz="2400" dirty="0"/>
              <a:t> Yargılama sonucunda, talebi kabul edip itirazın kaldırılmasına karar verir ya da alacaklının talebini reddeder.</a:t>
            </a:r>
          </a:p>
          <a:p>
            <a:pPr marL="0" indent="0">
              <a:buNone/>
            </a:pPr>
            <a:endParaRPr lang="tr-TR" sz="2400" dirty="0"/>
          </a:p>
          <a:p>
            <a:pPr marL="0" indent="0">
              <a:buNone/>
            </a:pPr>
            <a:r>
              <a:rPr lang="tr-TR" sz="2400" b="1" dirty="0"/>
              <a:t>İcra </a:t>
            </a:r>
            <a:r>
              <a:rPr lang="tr-TR" sz="2400" b="1" dirty="0" err="1"/>
              <a:t>mah.</a:t>
            </a:r>
            <a:r>
              <a:rPr lang="tr-TR" sz="2400" b="1" dirty="0"/>
              <a:t> Alacaklıyı haklı bulursa-&gt; </a:t>
            </a:r>
            <a:r>
              <a:rPr lang="tr-TR" sz="2400" dirty="0"/>
              <a:t>itirazın kesin kaldırılmasına karar verir.</a:t>
            </a:r>
          </a:p>
          <a:p>
            <a:pPr marL="0" indent="0">
              <a:buNone/>
            </a:pPr>
            <a:r>
              <a:rPr lang="tr-TR" sz="2400" dirty="0"/>
              <a:t>								</a:t>
            </a:r>
            <a:r>
              <a:rPr lang="tr-TR" sz="2400" u="sng" dirty="0"/>
              <a:t>alacaklı talep ettiyse </a:t>
            </a:r>
            <a:r>
              <a:rPr lang="tr-TR" sz="2400" dirty="0"/>
              <a:t>borçluyu hükmolunan tazminatın %20’sinden aşağı olmayan tazminata mahkum eder.</a:t>
            </a:r>
          </a:p>
          <a:p>
            <a:pPr marL="0" indent="0">
              <a:buNone/>
            </a:pPr>
            <a:r>
              <a:rPr lang="tr-TR" sz="2400" dirty="0"/>
              <a:t>								takip kesinleşir ve alacaklı borçlunun mallarının haczini icra dairesinden isteyebilir.</a:t>
            </a:r>
          </a:p>
          <a:p>
            <a:pPr marL="0" indent="0">
              <a:buNone/>
            </a:pPr>
            <a:r>
              <a:rPr lang="tr-TR" sz="2400" dirty="0"/>
              <a:t>								borçlu kararın tefhim veya tebliğinden itibaren 3gün içinde mal beyanında bulunmalı.</a:t>
            </a:r>
          </a:p>
        </p:txBody>
      </p:sp>
    </p:spTree>
    <p:extLst>
      <p:ext uri="{BB962C8B-B14F-4D97-AF65-F5344CB8AC3E}">
        <p14:creationId xmlns:p14="http://schemas.microsoft.com/office/powerpoint/2010/main" val="428025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038C1C-F390-F89A-7D2D-79B5A455E3CA}"/>
              </a:ext>
            </a:extLst>
          </p:cNvPr>
          <p:cNvSpPr>
            <a:spLocks noGrp="1"/>
          </p:cNvSpPr>
          <p:nvPr>
            <p:ph type="title"/>
          </p:nvPr>
        </p:nvSpPr>
        <p:spPr/>
        <p:txBody>
          <a:bodyPr/>
          <a:lstStyle/>
          <a:p>
            <a:r>
              <a:rPr lang="tr-TR" dirty="0"/>
              <a:t>Ödeme emri</a:t>
            </a:r>
          </a:p>
        </p:txBody>
      </p:sp>
      <p:sp>
        <p:nvSpPr>
          <p:cNvPr id="3" name="İçerik Yer Tutucusu 2">
            <a:extLst>
              <a:ext uri="{FF2B5EF4-FFF2-40B4-BE49-F238E27FC236}">
                <a16:creationId xmlns:a16="http://schemas.microsoft.com/office/drawing/2014/main" id="{A7B69233-F67D-6E57-8110-9690387368F4}"/>
              </a:ext>
            </a:extLst>
          </p:cNvPr>
          <p:cNvSpPr>
            <a:spLocks noGrp="1"/>
          </p:cNvSpPr>
          <p:nvPr>
            <p:ph idx="1"/>
          </p:nvPr>
        </p:nvSpPr>
        <p:spPr>
          <a:xfrm>
            <a:off x="2589212" y="1563329"/>
            <a:ext cx="8915400" cy="5220929"/>
          </a:xfrm>
        </p:spPr>
        <p:txBody>
          <a:bodyPr>
            <a:normAutofit/>
          </a:bodyPr>
          <a:lstStyle/>
          <a:p>
            <a:r>
              <a:rPr lang="tr-TR" dirty="0"/>
              <a:t>Takip talebini alan icra dairesi takip talebine uygun bir ödeme emri düzenleyerek borçluya gönderir.</a:t>
            </a:r>
          </a:p>
          <a:p>
            <a:r>
              <a:rPr lang="tr-TR" dirty="0"/>
              <a:t>Nelerin yazılacağı İİK m.58 dışında,</a:t>
            </a:r>
          </a:p>
          <a:p>
            <a:pPr marL="0" indent="0">
              <a:buNone/>
            </a:pPr>
            <a:r>
              <a:rPr lang="tr-TR" dirty="0"/>
              <a:t>-Borcun ve masrafların yedi gün içinde icra dairesine ait ödeme emrinde yazılı olan banka hesabına ödenmesi, borç, teminat verilmesi mükellefiyeti ise teminatın bu süre içinde gösterilmesi</a:t>
            </a:r>
          </a:p>
          <a:p>
            <a:pPr marL="0" indent="0">
              <a:buNone/>
            </a:pPr>
            <a:r>
              <a:rPr lang="tr-TR" dirty="0"/>
              <a:t>-borçlunun itirazı varsa 7 gün içinde icra dairesine bildirmesini</a:t>
            </a:r>
          </a:p>
          <a:p>
            <a:pPr marL="0" indent="0">
              <a:buNone/>
            </a:pPr>
            <a:r>
              <a:rPr lang="tr-TR" dirty="0"/>
              <a:t>-7 gün içinde itiraz edilmez ve borç da ödenmezse aynı 7 gün içinde mal beyanında bulunması gerektiği aksi halde tazyik hapsi olacağı</a:t>
            </a:r>
          </a:p>
          <a:p>
            <a:pPr marL="0" indent="0">
              <a:buNone/>
            </a:pPr>
            <a:r>
              <a:rPr lang="tr-TR" dirty="0"/>
              <a:t>-borç ödenmez/itiraz edilmezse takibe devam edileceği.</a:t>
            </a:r>
          </a:p>
          <a:p>
            <a:pPr marL="0" indent="0">
              <a:buNone/>
            </a:pPr>
            <a:endParaRPr lang="tr-TR" dirty="0"/>
          </a:p>
          <a:p>
            <a:pPr marL="0" indent="0">
              <a:buNone/>
            </a:pPr>
            <a:r>
              <a:rPr lang="tr-TR" dirty="0"/>
              <a:t>İhtarda yer alması gereken hususlar tam olarak belirtilmezse borçlu bunun sonuçlarına da katlanmaz.</a:t>
            </a:r>
          </a:p>
        </p:txBody>
      </p:sp>
    </p:spTree>
    <p:extLst>
      <p:ext uri="{BB962C8B-B14F-4D97-AF65-F5344CB8AC3E}">
        <p14:creationId xmlns:p14="http://schemas.microsoft.com/office/powerpoint/2010/main" val="101489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AE0E37-D930-0125-B25E-B994D2D5ADA6}"/>
              </a:ext>
            </a:extLst>
          </p:cNvPr>
          <p:cNvSpPr>
            <a:spLocks noGrp="1"/>
          </p:cNvSpPr>
          <p:nvPr>
            <p:ph idx="1"/>
          </p:nvPr>
        </p:nvSpPr>
        <p:spPr>
          <a:xfrm>
            <a:off x="2589212" y="648929"/>
            <a:ext cx="8915400" cy="5262293"/>
          </a:xfrm>
        </p:spPr>
        <p:txBody>
          <a:bodyPr>
            <a:normAutofit/>
          </a:bodyPr>
          <a:lstStyle/>
          <a:p>
            <a:pPr marL="0" indent="0">
              <a:buNone/>
            </a:pPr>
            <a:r>
              <a:rPr lang="tr-TR" sz="3200" b="1" dirty="0"/>
              <a:t>Mahkeme inceleme sonucunda itirazın kaldırılması talebini reddederse-&gt; </a:t>
            </a:r>
          </a:p>
          <a:p>
            <a:pPr marL="0" indent="0">
              <a:buNone/>
            </a:pPr>
            <a:r>
              <a:rPr lang="tr-TR" sz="3200" b="1" dirty="0"/>
              <a:t>				</a:t>
            </a:r>
            <a:r>
              <a:rPr lang="tr-TR" sz="2400" dirty="0"/>
              <a:t>alacaklı takibe devam edemez</a:t>
            </a:r>
          </a:p>
          <a:p>
            <a:pPr marL="0" indent="0">
              <a:buNone/>
            </a:pPr>
            <a:r>
              <a:rPr lang="tr-TR" sz="2400" dirty="0"/>
              <a:t>				</a:t>
            </a:r>
            <a:r>
              <a:rPr lang="tr-TR" sz="2400" u="sng" dirty="0"/>
              <a:t>borçlu talep ettiyse </a:t>
            </a:r>
            <a:r>
              <a:rPr lang="tr-TR" sz="2400" dirty="0"/>
              <a:t>itiraza uğrayan alacağın %20’sinden az olmamak üzere alacaklıyı tazminata mahkum eder.</a:t>
            </a:r>
          </a:p>
          <a:p>
            <a:pPr marL="0" indent="0">
              <a:buNone/>
            </a:pPr>
            <a:r>
              <a:rPr lang="tr-TR" sz="2400" dirty="0"/>
              <a:t>				alacaklı borçlunun ibraz ettiği belge altındaki imzayı inkar etmiş ve inceleme sonucunda imzanın kendisine ait olduğu anlaşılırsa o belgeye ilişkin miktarın %10’u oranında para cezası</a:t>
            </a:r>
          </a:p>
        </p:txBody>
      </p:sp>
    </p:spTree>
    <p:extLst>
      <p:ext uri="{BB962C8B-B14F-4D97-AF65-F5344CB8AC3E}">
        <p14:creationId xmlns:p14="http://schemas.microsoft.com/office/powerpoint/2010/main" val="370128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34CE79-F743-E7DB-F6F3-E8265764C2A0}"/>
              </a:ext>
            </a:extLst>
          </p:cNvPr>
          <p:cNvSpPr>
            <a:spLocks noGrp="1"/>
          </p:cNvSpPr>
          <p:nvPr>
            <p:ph idx="1"/>
          </p:nvPr>
        </p:nvSpPr>
        <p:spPr>
          <a:xfrm>
            <a:off x="2222090" y="403123"/>
            <a:ext cx="9282522" cy="6213987"/>
          </a:xfrm>
        </p:spPr>
        <p:txBody>
          <a:bodyPr>
            <a:normAutofit/>
          </a:bodyPr>
          <a:lstStyle/>
          <a:p>
            <a:pPr marL="0" indent="0">
              <a:buNone/>
            </a:pPr>
            <a:endParaRPr lang="tr-TR" sz="2800" b="1" dirty="0"/>
          </a:p>
          <a:p>
            <a:pPr marL="0" indent="0">
              <a:buNone/>
            </a:pPr>
            <a:endParaRPr lang="tr-TR" sz="2800" b="1" dirty="0"/>
          </a:p>
          <a:p>
            <a:pPr marL="0" indent="0">
              <a:buNone/>
            </a:pPr>
            <a:r>
              <a:rPr lang="tr-TR" sz="2800" b="1" dirty="0"/>
              <a:t>İtirazın geçici kaldırılması: </a:t>
            </a:r>
            <a:r>
              <a:rPr lang="tr-TR" sz="2400" dirty="0"/>
              <a:t>alacaklı </a:t>
            </a:r>
            <a:r>
              <a:rPr lang="tr-TR" sz="2400" b="1" dirty="0"/>
              <a:t>adi bir senede </a:t>
            </a:r>
            <a:r>
              <a:rPr lang="tr-TR" sz="2400" dirty="0"/>
              <a:t>dayanarak takip yapması ve borçlunun geçerli şekilde adi senet altındaki </a:t>
            </a:r>
            <a:r>
              <a:rPr lang="tr-TR" sz="2400" b="1" dirty="0"/>
              <a:t>imzayı reddetmesi </a:t>
            </a:r>
            <a:r>
              <a:rPr lang="tr-TR" sz="2400" dirty="0"/>
              <a:t>durumunda başvurulur.</a:t>
            </a:r>
          </a:p>
          <a:p>
            <a:pPr marL="0" indent="0">
              <a:buNone/>
            </a:pPr>
            <a:endParaRPr lang="tr-TR" sz="2400" dirty="0"/>
          </a:p>
          <a:p>
            <a:pPr marL="0" indent="0">
              <a:buNone/>
            </a:pPr>
            <a:r>
              <a:rPr lang="tr-TR" sz="2400" dirty="0"/>
              <a:t>Senet adi bir senet olmalı, kayıtsız şartsız para borcu ikrarını içermeli ve borçlu senetteki imzayı inkar etmiş olmalı.</a:t>
            </a:r>
          </a:p>
          <a:p>
            <a:pPr marL="0" indent="0">
              <a:buNone/>
            </a:pPr>
            <a:endParaRPr lang="tr-TR" sz="2400" dirty="0"/>
          </a:p>
          <a:p>
            <a:pPr marL="0" indent="0">
              <a:buNone/>
            </a:pPr>
            <a:r>
              <a:rPr lang="tr-TR" sz="2400" dirty="0"/>
              <a:t>Alacaklı borçlunun tazminata hükmedilmesini istiyorsa açıkça talebinde belirtmeli.</a:t>
            </a:r>
          </a:p>
          <a:p>
            <a:pPr marL="0" indent="0">
              <a:buNone/>
            </a:pPr>
            <a:endParaRPr lang="tr-TR" dirty="0"/>
          </a:p>
        </p:txBody>
      </p:sp>
    </p:spTree>
    <p:extLst>
      <p:ext uri="{BB962C8B-B14F-4D97-AF65-F5344CB8AC3E}">
        <p14:creationId xmlns:p14="http://schemas.microsoft.com/office/powerpoint/2010/main" val="156149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3703D9-EDF8-295E-DCEF-38D8CF9A2548}"/>
              </a:ext>
            </a:extLst>
          </p:cNvPr>
          <p:cNvSpPr>
            <a:spLocks noGrp="1"/>
          </p:cNvSpPr>
          <p:nvPr>
            <p:ph idx="1"/>
          </p:nvPr>
        </p:nvSpPr>
        <p:spPr>
          <a:xfrm>
            <a:off x="2261419" y="186813"/>
            <a:ext cx="9497961" cy="6449961"/>
          </a:xfrm>
        </p:spPr>
        <p:txBody>
          <a:bodyPr>
            <a:normAutofit fontScale="92500" lnSpcReduction="20000"/>
          </a:bodyPr>
          <a:lstStyle/>
          <a:p>
            <a:pPr marL="0" indent="0">
              <a:buNone/>
            </a:pPr>
            <a:r>
              <a:rPr lang="tr-TR" sz="2800" dirty="0"/>
              <a:t>Borçlu duruşmada hazır bulunmak zorunda. Mazereti olmaksızın duruşmaya gelmezse icra mahkemesi yalnızca bu gerekçeyle itirazın geçici kaldırılmasına ve borçlunun inkar ettiği senetteki miktarın %10’u oranında para cezasına mahkum edilmesine karar verir. </a:t>
            </a:r>
          </a:p>
          <a:p>
            <a:pPr marL="0" indent="0">
              <a:buNone/>
            </a:pPr>
            <a:endParaRPr lang="tr-TR" sz="2800" dirty="0"/>
          </a:p>
          <a:p>
            <a:pPr marL="0" indent="0">
              <a:buNone/>
            </a:pPr>
            <a:r>
              <a:rPr lang="tr-TR" sz="2800" dirty="0"/>
              <a:t>Borçlu duruşmada bulunmayacaksa bunu önceden belgeleri ile birlikte icra mahkemesine bildirmeli. Mahkeme mazereti kabul ederse yeni duruşma günü belirler.</a:t>
            </a:r>
          </a:p>
          <a:p>
            <a:pPr marL="0" indent="0">
              <a:buNone/>
            </a:pPr>
            <a:endParaRPr lang="tr-TR" sz="2800" dirty="0"/>
          </a:p>
          <a:p>
            <a:pPr marL="0" indent="0">
              <a:buNone/>
            </a:pPr>
            <a:r>
              <a:rPr lang="tr-TR" sz="2800" dirty="0"/>
              <a:t>borçlu icra dairesinin yetki çevresi içinde </a:t>
            </a:r>
            <a:r>
              <a:rPr lang="tr-TR" sz="2800" dirty="0" err="1"/>
              <a:t>oturmuyosa</a:t>
            </a:r>
            <a:r>
              <a:rPr lang="tr-TR" sz="2800" dirty="0"/>
              <a:t> (o ilçenin idari sınırlarında) itirazın geçici kaldırılmasına karar verilemez. </a:t>
            </a:r>
          </a:p>
          <a:p>
            <a:pPr marL="0" indent="0">
              <a:buNone/>
            </a:pPr>
            <a:endParaRPr lang="tr-TR" sz="2800" dirty="0"/>
          </a:p>
          <a:p>
            <a:pPr marL="0" indent="0">
              <a:buNone/>
            </a:pPr>
            <a:r>
              <a:rPr lang="tr-TR" sz="2800" dirty="0"/>
              <a:t>Bu halde borçlu oturduğu yer icra mahkemesinden hukuki yardım istenir ve borçlu oraya katılmak zorunda.</a:t>
            </a:r>
          </a:p>
          <a:p>
            <a:pPr marL="0" indent="0">
              <a:buNone/>
            </a:pPr>
            <a:endParaRPr lang="tr-TR" sz="2800" dirty="0"/>
          </a:p>
        </p:txBody>
      </p:sp>
    </p:spTree>
    <p:extLst>
      <p:ext uri="{BB962C8B-B14F-4D97-AF65-F5344CB8AC3E}">
        <p14:creationId xmlns:p14="http://schemas.microsoft.com/office/powerpoint/2010/main" val="18616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83F1F9-414E-D02F-91FA-55F2016E4F81}"/>
              </a:ext>
            </a:extLst>
          </p:cNvPr>
          <p:cNvSpPr>
            <a:spLocks noGrp="1"/>
          </p:cNvSpPr>
          <p:nvPr>
            <p:ph idx="1"/>
          </p:nvPr>
        </p:nvSpPr>
        <p:spPr>
          <a:xfrm>
            <a:off x="2589212" y="766916"/>
            <a:ext cx="9524130" cy="6091084"/>
          </a:xfrm>
        </p:spPr>
        <p:txBody>
          <a:bodyPr>
            <a:normAutofit/>
          </a:bodyPr>
          <a:lstStyle/>
          <a:p>
            <a:endParaRPr lang="tr-TR" sz="2400" dirty="0"/>
          </a:p>
          <a:p>
            <a:pPr marL="0" indent="0">
              <a:buNone/>
            </a:pPr>
            <a:r>
              <a:rPr lang="tr-TR" sz="2400" dirty="0"/>
              <a:t>Mah. Önce tarafları dinler. Sonra imzayı inkar eden tarafı </a:t>
            </a:r>
            <a:r>
              <a:rPr lang="tr-TR" sz="2400" dirty="0" err="1"/>
              <a:t>isticvapa</a:t>
            </a:r>
            <a:r>
              <a:rPr lang="tr-TR" sz="2400" dirty="0"/>
              <a:t> (kendi aleyhine olan belli bir/birkaç olay hakkında </a:t>
            </a:r>
            <a:r>
              <a:rPr lang="tr-TR" sz="2400" dirty="0" err="1"/>
              <a:t>mah.</a:t>
            </a:r>
            <a:r>
              <a:rPr lang="tr-TR" sz="2400" dirty="0"/>
              <a:t> Tarafından dinlenme) davet eder. </a:t>
            </a:r>
          </a:p>
          <a:p>
            <a:pPr marL="0" indent="0">
              <a:buNone/>
            </a:pPr>
            <a:endParaRPr lang="tr-TR" sz="2400" dirty="0"/>
          </a:p>
          <a:p>
            <a:pPr marL="0" indent="0">
              <a:buNone/>
            </a:pPr>
            <a:r>
              <a:rPr lang="tr-TR" sz="2400" dirty="0"/>
              <a:t>Bundan sonuç alınamazsa </a:t>
            </a:r>
            <a:r>
              <a:rPr lang="tr-TR" sz="2400" dirty="0" err="1"/>
              <a:t>mah.</a:t>
            </a:r>
            <a:r>
              <a:rPr lang="tr-TR" sz="2400" dirty="0"/>
              <a:t> Huzurunda imza attırmak suretiyle elde ettiği belgeleri değerlendirir. </a:t>
            </a:r>
          </a:p>
          <a:p>
            <a:pPr marL="0" indent="0">
              <a:buNone/>
            </a:pPr>
            <a:endParaRPr lang="tr-TR" sz="2400" dirty="0"/>
          </a:p>
          <a:p>
            <a:pPr marL="0" indent="0">
              <a:buNone/>
            </a:pPr>
            <a:r>
              <a:rPr lang="tr-TR" sz="2400" dirty="0"/>
              <a:t>Yine olmazsa bilirkişi incelemesi.</a:t>
            </a:r>
          </a:p>
          <a:p>
            <a:pPr marL="0" indent="0">
              <a:buNone/>
            </a:pPr>
            <a:endParaRPr lang="tr-TR" sz="2400" dirty="0"/>
          </a:p>
          <a:p>
            <a:r>
              <a:rPr lang="tr-TR" sz="2400" dirty="0"/>
              <a:t>Borçlu alacaklının takipte dayandığı senet altındaki imzaya sahtelik davası açmışsa mahkeme sahtelik davasının sonucunu bekletici mesele yapmalı.</a:t>
            </a:r>
          </a:p>
          <a:p>
            <a:endParaRPr lang="tr-TR" sz="2400" dirty="0"/>
          </a:p>
        </p:txBody>
      </p:sp>
    </p:spTree>
    <p:extLst>
      <p:ext uri="{BB962C8B-B14F-4D97-AF65-F5344CB8AC3E}">
        <p14:creationId xmlns:p14="http://schemas.microsoft.com/office/powerpoint/2010/main" val="1979065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2AE135-0CCE-905F-DD80-C7FD02C5CBFE}"/>
              </a:ext>
            </a:extLst>
          </p:cNvPr>
          <p:cNvSpPr>
            <a:spLocks noGrp="1"/>
          </p:cNvSpPr>
          <p:nvPr>
            <p:ph idx="1"/>
          </p:nvPr>
        </p:nvSpPr>
        <p:spPr>
          <a:xfrm>
            <a:off x="2658037" y="0"/>
            <a:ext cx="8915400" cy="6548284"/>
          </a:xfrm>
        </p:spPr>
        <p:txBody>
          <a:bodyPr>
            <a:normAutofit lnSpcReduction="10000"/>
          </a:bodyPr>
          <a:lstStyle/>
          <a:p>
            <a:endParaRPr lang="tr-TR" sz="2400" dirty="0"/>
          </a:p>
          <a:p>
            <a:r>
              <a:rPr lang="tr-TR" sz="2800" b="1" dirty="0"/>
              <a:t>Yargılama sonucunda imzanın borçluya ait olmadığı kanaatine varılırsa-&gt; </a:t>
            </a:r>
            <a:r>
              <a:rPr lang="tr-TR" sz="2400" dirty="0"/>
              <a:t>itirazın </a:t>
            </a:r>
            <a:r>
              <a:rPr lang="tr-TR" sz="2400" u="sng" dirty="0"/>
              <a:t>geçici kaldırılması </a:t>
            </a:r>
            <a:r>
              <a:rPr lang="tr-TR" sz="2400" dirty="0"/>
              <a:t>reddedilir. Böylece daha önce durmuş olan takibe artık devam edilemez.</a:t>
            </a:r>
          </a:p>
          <a:p>
            <a:pPr marL="0" indent="0">
              <a:buNone/>
            </a:pPr>
            <a:r>
              <a:rPr lang="tr-TR" sz="2400" dirty="0"/>
              <a:t>			</a:t>
            </a:r>
            <a:r>
              <a:rPr lang="tr-TR" sz="2400" u="sng" dirty="0"/>
              <a:t>borçlunun talebi halinde </a:t>
            </a:r>
            <a:r>
              <a:rPr lang="tr-TR" sz="2400" dirty="0"/>
              <a:t>alacaklı takip konusu alacağın %20’sinden az olmayan tazminata mahkum edilir.</a:t>
            </a:r>
          </a:p>
          <a:p>
            <a:pPr marL="0" indent="0">
              <a:buNone/>
            </a:pPr>
            <a:endParaRPr lang="tr-TR" sz="2400" dirty="0"/>
          </a:p>
          <a:p>
            <a:pPr marL="0" indent="0">
              <a:buNone/>
            </a:pPr>
            <a:r>
              <a:rPr lang="tr-TR" sz="2800" b="1" dirty="0"/>
              <a:t>İtirazın geçici kaldırılmasına karar verilirse-</a:t>
            </a:r>
            <a:r>
              <a:rPr lang="tr-TR" sz="2600" dirty="0"/>
              <a:t>&gt; (borçlu mazeretsiz duruşmaya gelmedi/imza onun olduğuna karar verildi) </a:t>
            </a:r>
            <a:r>
              <a:rPr lang="tr-TR" sz="2400" dirty="0"/>
              <a:t>alacaklı </a:t>
            </a:r>
            <a:r>
              <a:rPr lang="tr-TR" sz="2400" u="sng" dirty="0"/>
              <a:t>geçici haciz </a:t>
            </a:r>
            <a:r>
              <a:rPr lang="tr-TR" sz="2400" dirty="0"/>
              <a:t>isteyebilir (geçici hacizde satış talebinde bulunamaz). </a:t>
            </a:r>
          </a:p>
          <a:p>
            <a:pPr marL="0" indent="0">
              <a:buNone/>
            </a:pPr>
            <a:r>
              <a:rPr lang="tr-TR" sz="2400" dirty="0"/>
              <a:t>			borçlu takip konusu alacağın %10’u oranında para cezasına </a:t>
            </a:r>
            <a:r>
              <a:rPr lang="tr-TR" sz="2400" b="1" dirty="0"/>
              <a:t>ve</a:t>
            </a:r>
            <a:r>
              <a:rPr lang="tr-TR" sz="2400" dirty="0"/>
              <a:t> alacaklı talep ettiyse %20’den az olmamak kaydıyla tazminata mahkum edilir.						</a:t>
            </a:r>
          </a:p>
        </p:txBody>
      </p:sp>
    </p:spTree>
    <p:extLst>
      <p:ext uri="{BB962C8B-B14F-4D97-AF65-F5344CB8AC3E}">
        <p14:creationId xmlns:p14="http://schemas.microsoft.com/office/powerpoint/2010/main" val="116851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936A54-6EFE-A32B-ECC7-0B1A45CC7AE9}"/>
              </a:ext>
            </a:extLst>
          </p:cNvPr>
          <p:cNvSpPr>
            <a:spLocks noGrp="1"/>
          </p:cNvSpPr>
          <p:nvPr>
            <p:ph idx="1"/>
          </p:nvPr>
        </p:nvSpPr>
        <p:spPr>
          <a:xfrm>
            <a:off x="2589212" y="619432"/>
            <a:ext cx="8915400" cy="6086168"/>
          </a:xfrm>
        </p:spPr>
        <p:txBody>
          <a:bodyPr>
            <a:normAutofit fontScale="92500"/>
          </a:bodyPr>
          <a:lstStyle/>
          <a:p>
            <a:r>
              <a:rPr lang="tr-TR" sz="2400" dirty="0"/>
              <a:t>	Borçlu itirazın geçici kaldırılması kararının kendisine tefhim/tebliğinden itibaren 3 gün içinde mal beyanında bulunmak zorunda.</a:t>
            </a:r>
          </a:p>
          <a:p>
            <a:endParaRPr lang="tr-TR" sz="2400" dirty="0"/>
          </a:p>
          <a:p>
            <a:r>
              <a:rPr lang="tr-TR" sz="2400" dirty="0"/>
              <a:t>borçlu geçici kaldırma kararının kendisine tefhim/tebliğinden itibaren </a:t>
            </a:r>
            <a:r>
              <a:rPr lang="tr-TR" sz="2400" u="sng" dirty="0"/>
              <a:t>7gün içinde borçtan kurtulma davası açmaz/ açar ama reddedilirse</a:t>
            </a:r>
            <a:r>
              <a:rPr lang="tr-TR" sz="2400" dirty="0"/>
              <a:t> geçici haciz </a:t>
            </a:r>
            <a:r>
              <a:rPr lang="tr-TR" sz="2400" u="sng" dirty="0"/>
              <a:t>kesin hacze dönüşür.</a:t>
            </a:r>
            <a:endParaRPr lang="tr-TR" sz="2400" dirty="0"/>
          </a:p>
          <a:p>
            <a:endParaRPr lang="tr-TR" sz="2400" dirty="0"/>
          </a:p>
          <a:p>
            <a:r>
              <a:rPr lang="tr-TR" sz="2400" dirty="0"/>
              <a:t>Borçlu itirazın geçici kaldırılması kararı üzerine alacaklıya karşı </a:t>
            </a:r>
            <a:r>
              <a:rPr lang="tr-TR" sz="2400" b="1" dirty="0"/>
              <a:t>borçtan kurtulma davası</a:t>
            </a:r>
            <a:r>
              <a:rPr lang="tr-TR" sz="2400" dirty="0"/>
              <a:t> açabilir. Kesin kaldırma kararına dönüşmesini engellemek için kararın kendisine tefhim/tebliğinden itibaren 7 gün içinde. (borçlu dava konusu alacağın %15’ini ilk duruşma gününe kadar </a:t>
            </a:r>
            <a:r>
              <a:rPr lang="tr-TR" sz="2400" dirty="0" err="1"/>
              <a:t>mah.</a:t>
            </a:r>
            <a:r>
              <a:rPr lang="tr-TR" sz="2400" dirty="0"/>
              <a:t> Veznesine nakden depo etmez/ mahkemece kabul edilecek aynı değerde teminatı göstermezse dava reddedilir.</a:t>
            </a:r>
          </a:p>
          <a:p>
            <a:pPr marL="0" indent="0">
              <a:buNone/>
            </a:pPr>
            <a:endParaRPr lang="tr-TR" sz="2400" dirty="0"/>
          </a:p>
        </p:txBody>
      </p:sp>
    </p:spTree>
    <p:extLst>
      <p:ext uri="{BB962C8B-B14F-4D97-AF65-F5344CB8AC3E}">
        <p14:creationId xmlns:p14="http://schemas.microsoft.com/office/powerpoint/2010/main" val="89658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341A2A-4D48-6A69-9226-FDA5D7826544}"/>
              </a:ext>
            </a:extLst>
          </p:cNvPr>
          <p:cNvSpPr>
            <a:spLocks noGrp="1"/>
          </p:cNvSpPr>
          <p:nvPr>
            <p:ph idx="1"/>
          </p:nvPr>
        </p:nvSpPr>
        <p:spPr>
          <a:xfrm>
            <a:off x="2589212" y="127819"/>
            <a:ext cx="8915400" cy="6381136"/>
          </a:xfrm>
        </p:spPr>
        <p:txBody>
          <a:bodyPr>
            <a:normAutofit/>
          </a:bodyPr>
          <a:lstStyle/>
          <a:p>
            <a:r>
              <a:rPr lang="tr-TR" sz="2000" b="1" dirty="0"/>
              <a:t>Borçtan kurtulma davasında</a:t>
            </a:r>
            <a:r>
              <a:rPr lang="tr-TR" sz="2000" dirty="0"/>
              <a:t>, borçlu takip konusu senet altındaki imzanın kendisine ait olmadığını ve dolayısıyla borçlu bulunmadığını ispat etmeye çalışacaktır. Bu dava sonucunda verilen hüküm kesin hükümdür.</a:t>
            </a:r>
          </a:p>
          <a:p>
            <a:pPr marL="0" indent="0">
              <a:buNone/>
            </a:pPr>
            <a:r>
              <a:rPr lang="tr-TR" sz="2000" dirty="0"/>
              <a:t>		- mahkeme </a:t>
            </a:r>
            <a:r>
              <a:rPr lang="tr-TR" sz="2000" u="sng" dirty="0"/>
              <a:t>borçluyu haklı bularak </a:t>
            </a:r>
            <a:r>
              <a:rPr lang="tr-TR" sz="2000" dirty="0"/>
              <a:t>davayı kabul ederse icra takibi hükümsüz kalır. Aleyhine hükmedilmiş olan Para cezası ve tazminat ortadan kalkar</a:t>
            </a:r>
          </a:p>
          <a:p>
            <a:pPr marL="0" indent="0">
              <a:buNone/>
            </a:pPr>
            <a:r>
              <a:rPr lang="tr-TR" sz="2000" dirty="0"/>
              <a:t>		-</a:t>
            </a:r>
            <a:r>
              <a:rPr lang="tr-TR" sz="2000" u="sng" dirty="0"/>
              <a:t>alacaklıyı haklı </a:t>
            </a:r>
            <a:r>
              <a:rPr lang="tr-TR" sz="2000" dirty="0"/>
              <a:t>bulursa-&gt;davayı reddeder-&gt; borçlu daha önce icra mahkemesinde mahkum edildiği para cezası ve tazminatı ödemek zorunda kalır.-&gt; geçici kaldırma kararı kesinleşir ve alacaklı takibe devam ederek borçlunun geçici haciz konmuş mallarının satışını isteyebilir.</a:t>
            </a:r>
          </a:p>
          <a:p>
            <a:pPr marL="0" indent="0">
              <a:buNone/>
            </a:pPr>
            <a:endParaRPr lang="tr-TR" sz="2000" dirty="0"/>
          </a:p>
          <a:p>
            <a:pPr marL="0" indent="0">
              <a:buNone/>
            </a:pPr>
            <a:r>
              <a:rPr lang="tr-TR" sz="2000" dirty="0"/>
              <a:t>Dava sonucunda, </a:t>
            </a:r>
            <a:r>
              <a:rPr lang="tr-TR" sz="2000" u="sng" dirty="0"/>
              <a:t>borçlu lehine </a:t>
            </a:r>
            <a:r>
              <a:rPr lang="tr-TR" sz="2000" dirty="0"/>
              <a:t>karar verilirse-&gt; alacaklı dava olunan tutarın</a:t>
            </a:r>
          </a:p>
          <a:p>
            <a:pPr marL="0" indent="0">
              <a:buNone/>
            </a:pPr>
            <a:r>
              <a:rPr lang="tr-TR" sz="2000" dirty="0"/>
              <a:t>				</a:t>
            </a:r>
            <a:r>
              <a:rPr lang="tr-TR" sz="2000" u="sng" dirty="0"/>
              <a:t>alacaklı lehine </a:t>
            </a:r>
            <a:r>
              <a:rPr lang="tr-TR" sz="2000" dirty="0"/>
              <a:t>karar verilirse-&gt; borçlu, borçlu olduğu tespit edilen alacak tutarının</a:t>
            </a:r>
          </a:p>
          <a:p>
            <a:pPr marL="0" indent="0">
              <a:buNone/>
            </a:pPr>
            <a:r>
              <a:rPr lang="tr-TR" sz="2000" dirty="0"/>
              <a:t> </a:t>
            </a:r>
            <a:r>
              <a:rPr lang="tr-TR" sz="2000" u="sng" dirty="0"/>
              <a:t>%20’sinden az olmayan </a:t>
            </a:r>
            <a:r>
              <a:rPr lang="tr-TR" sz="2000" dirty="0"/>
              <a:t>bir tazminatı diğer tarafa öder.</a:t>
            </a:r>
          </a:p>
        </p:txBody>
      </p:sp>
    </p:spTree>
    <p:extLst>
      <p:ext uri="{BB962C8B-B14F-4D97-AF65-F5344CB8AC3E}">
        <p14:creationId xmlns:p14="http://schemas.microsoft.com/office/powerpoint/2010/main" val="411989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0A9202-2527-F8EC-D2B1-F6DB1A9D1AC5}"/>
              </a:ext>
            </a:extLst>
          </p:cNvPr>
          <p:cNvSpPr>
            <a:spLocks noGrp="1"/>
          </p:cNvSpPr>
          <p:nvPr>
            <p:ph idx="1"/>
          </p:nvPr>
        </p:nvSpPr>
        <p:spPr>
          <a:xfrm>
            <a:off x="2589212" y="314632"/>
            <a:ext cx="8915400" cy="6223820"/>
          </a:xfrm>
        </p:spPr>
        <p:txBody>
          <a:bodyPr>
            <a:normAutofit/>
          </a:bodyPr>
          <a:lstStyle/>
          <a:p>
            <a:r>
              <a:rPr lang="tr-TR" sz="2000" dirty="0"/>
              <a:t>Borçlu borcunu ödemek isterse ödeme emrinde yer alan Adalet Bakanlığınca icra dairesi adına açılmış olan banka hesabına yatırır.</a:t>
            </a:r>
          </a:p>
          <a:p>
            <a:endParaRPr lang="tr-TR" sz="2000" dirty="0"/>
          </a:p>
          <a:p>
            <a:r>
              <a:rPr lang="tr-TR" sz="2000" dirty="0"/>
              <a:t>Borçlu borcunun tamamen öderse takip sona erer.</a:t>
            </a:r>
          </a:p>
          <a:p>
            <a:endParaRPr lang="tr-TR" sz="2000" dirty="0"/>
          </a:p>
          <a:p>
            <a:r>
              <a:rPr lang="tr-TR" sz="2000" dirty="0"/>
              <a:t>Ödeme emrinin hüküm ve sonuçları borçluya tebliğ edilmesiyle doğar.(icra memurunun görevini yerine getirmemesi veya ödeme emrinin kanuna uygun gönderilmemesi halinde borçlu şikayet yoluna başvurabilir.</a:t>
            </a:r>
          </a:p>
          <a:p>
            <a:pPr marL="0" indent="0">
              <a:buNone/>
            </a:pPr>
            <a:endParaRPr lang="tr-TR" sz="2000" dirty="0"/>
          </a:p>
          <a:p>
            <a:r>
              <a:rPr lang="tr-TR" sz="2000" dirty="0"/>
              <a:t>BORÇLU ÖDEME EMRİNE İTİRAZ EDERSE-&gt;TAKİP DURUR-&gt;DURAN TAKİBE DEVAM İÇİN ALACAKLI İTİRAZI HÜKÜMDEN DÜŞÜRMELİ (itirazın iptali-itirazın kaldırılması)</a:t>
            </a:r>
          </a:p>
          <a:p>
            <a:endParaRPr lang="tr-TR" sz="2000" dirty="0"/>
          </a:p>
          <a:p>
            <a:r>
              <a:rPr lang="tr-TR" sz="2000" dirty="0"/>
              <a:t>Borçlu ödeme emrinin kendisine tebliğinden 7 gün içinde itiraz etmezse takip kesinleşir.</a:t>
            </a:r>
          </a:p>
          <a:p>
            <a:endParaRPr lang="tr-TR" sz="2000" dirty="0"/>
          </a:p>
        </p:txBody>
      </p:sp>
    </p:spTree>
    <p:extLst>
      <p:ext uri="{BB962C8B-B14F-4D97-AF65-F5344CB8AC3E}">
        <p14:creationId xmlns:p14="http://schemas.microsoft.com/office/powerpoint/2010/main" val="337449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877DD8-B794-9807-23B8-645E441DACFC}"/>
              </a:ext>
            </a:extLst>
          </p:cNvPr>
          <p:cNvSpPr>
            <a:spLocks noGrp="1"/>
          </p:cNvSpPr>
          <p:nvPr>
            <p:ph idx="1"/>
          </p:nvPr>
        </p:nvSpPr>
        <p:spPr>
          <a:xfrm>
            <a:off x="2589212" y="108155"/>
            <a:ext cx="8915400" cy="6489290"/>
          </a:xfrm>
        </p:spPr>
        <p:txBody>
          <a:bodyPr>
            <a:normAutofit/>
          </a:bodyPr>
          <a:lstStyle/>
          <a:p>
            <a:pPr marL="0" indent="0">
              <a:buNone/>
            </a:pPr>
            <a:r>
              <a:rPr lang="tr-TR" sz="2400" dirty="0"/>
              <a:t>Ödeme emrinin tebliğinden 7 gün içinde borçlu itiraz etmezse takip kesinleşir.</a:t>
            </a:r>
          </a:p>
          <a:p>
            <a:pPr marL="0" indent="0">
              <a:buNone/>
            </a:pPr>
            <a:endParaRPr lang="tr-TR" sz="2400" dirty="0"/>
          </a:p>
          <a:p>
            <a:r>
              <a:rPr lang="tr-TR" sz="2400" dirty="0"/>
              <a:t>Takibe itiraz etmeyen borçlu borcunu ödemezse, itiraz süresi olan aynı 7 gün içinde mal beyanında bulunması gerekir. (mal beyanında bulunmaz/yalan beyanda bulunursa alacaklının şikayeti üzerine cezalandırılır hem de icra takibine devam edilerek borçluya karşı haciz istenebilir.</a:t>
            </a:r>
          </a:p>
          <a:p>
            <a:endParaRPr lang="tr-TR" sz="2400" dirty="0"/>
          </a:p>
          <a:p>
            <a:r>
              <a:rPr lang="tr-TR" sz="2400" dirty="0"/>
              <a:t>MAL BEYANINDA BULUNULMASA DAHİ TAKİBE DEVAM EDİLEBİLİR.</a:t>
            </a:r>
          </a:p>
          <a:p>
            <a:endParaRPr lang="tr-TR" sz="2400" dirty="0"/>
          </a:p>
          <a:p>
            <a:r>
              <a:rPr lang="tr-TR" sz="2400" dirty="0"/>
              <a:t>İhtarda yer alması gereken hususlar tam olarak belirtilmezse borçlu bunun sonuçlarına katlanmaz</a:t>
            </a:r>
          </a:p>
          <a:p>
            <a:pPr marL="0" indent="0">
              <a:buNone/>
            </a:pPr>
            <a:endParaRPr lang="tr-TR" sz="2400" dirty="0"/>
          </a:p>
        </p:txBody>
      </p:sp>
    </p:spTree>
    <p:extLst>
      <p:ext uri="{BB962C8B-B14F-4D97-AF65-F5344CB8AC3E}">
        <p14:creationId xmlns:p14="http://schemas.microsoft.com/office/powerpoint/2010/main" val="415492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D6E818-DF37-C56E-F3E7-C7E3AB9259E6}"/>
              </a:ext>
            </a:extLst>
          </p:cNvPr>
          <p:cNvSpPr>
            <a:spLocks noGrp="1"/>
          </p:cNvSpPr>
          <p:nvPr>
            <p:ph type="title"/>
          </p:nvPr>
        </p:nvSpPr>
        <p:spPr/>
        <p:txBody>
          <a:bodyPr/>
          <a:lstStyle/>
          <a:p>
            <a:r>
              <a:rPr lang="tr-TR" dirty="0"/>
              <a:t>ÖDEME EMRİNE İTİRAZ EDİLMESİ</a:t>
            </a:r>
          </a:p>
        </p:txBody>
      </p:sp>
      <p:sp>
        <p:nvSpPr>
          <p:cNvPr id="3" name="İçerik Yer Tutucusu 2">
            <a:extLst>
              <a:ext uri="{FF2B5EF4-FFF2-40B4-BE49-F238E27FC236}">
                <a16:creationId xmlns:a16="http://schemas.microsoft.com/office/drawing/2014/main" id="{98A10405-A7E6-80E2-606F-7D7C655FC3F6}"/>
              </a:ext>
            </a:extLst>
          </p:cNvPr>
          <p:cNvSpPr>
            <a:spLocks noGrp="1"/>
          </p:cNvSpPr>
          <p:nvPr>
            <p:ph idx="1"/>
          </p:nvPr>
        </p:nvSpPr>
        <p:spPr>
          <a:xfrm>
            <a:off x="2589212" y="1769806"/>
            <a:ext cx="8915400" cy="4141416"/>
          </a:xfrm>
        </p:spPr>
        <p:txBody>
          <a:bodyPr>
            <a:normAutofit lnSpcReduction="10000"/>
          </a:bodyPr>
          <a:lstStyle/>
          <a:p>
            <a:pPr marL="0" indent="0">
              <a:buNone/>
            </a:pPr>
            <a:endParaRPr lang="tr-TR" sz="2400" dirty="0"/>
          </a:p>
          <a:p>
            <a:pPr marL="0" indent="0">
              <a:buNone/>
            </a:pPr>
            <a:r>
              <a:rPr lang="tr-TR" sz="2400" dirty="0"/>
              <a:t>Borçlu kendisine gönderilen ödeme emrine karşı borcun doğmadığı, borcun sona erdiği, zamanaşımına uğradığı, vadesinin gelmediği, şarta bağlı olduğu/imzanın kendisine ait olmadığı, borcun ödeme emrinde belirtilen kadar olmadığı gibi itirazları varsa bunu icra dairesine bildirmeli.</a:t>
            </a:r>
          </a:p>
          <a:p>
            <a:pPr marL="0" indent="0">
              <a:buNone/>
            </a:pPr>
            <a:endParaRPr lang="tr-TR" sz="2400" dirty="0"/>
          </a:p>
          <a:p>
            <a:pPr marL="0" indent="0">
              <a:buNone/>
            </a:pPr>
            <a:r>
              <a:rPr lang="tr-TR" sz="2400" b="1" dirty="0"/>
              <a:t>İtiraz sebepleri</a:t>
            </a:r>
          </a:p>
          <a:p>
            <a:pPr>
              <a:buAutoNum type="arabicPeriod"/>
            </a:pPr>
            <a:r>
              <a:rPr lang="tr-TR" sz="2400" dirty="0"/>
              <a:t>İmzaya itiraz</a:t>
            </a:r>
          </a:p>
          <a:p>
            <a:pPr>
              <a:buAutoNum type="arabicPeriod"/>
            </a:pPr>
            <a:r>
              <a:rPr lang="tr-TR" sz="2400" dirty="0"/>
              <a:t>Borca itiraz</a:t>
            </a:r>
          </a:p>
          <a:p>
            <a:pPr marL="0" indent="0">
              <a:buNone/>
            </a:pPr>
            <a:endParaRPr lang="tr-TR" sz="2400" dirty="0"/>
          </a:p>
        </p:txBody>
      </p:sp>
    </p:spTree>
    <p:extLst>
      <p:ext uri="{BB962C8B-B14F-4D97-AF65-F5344CB8AC3E}">
        <p14:creationId xmlns:p14="http://schemas.microsoft.com/office/powerpoint/2010/main" val="243862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E52951-5F0A-A0FF-873C-9798312BBB7B}"/>
              </a:ext>
            </a:extLst>
          </p:cNvPr>
          <p:cNvSpPr>
            <a:spLocks noGrp="1"/>
          </p:cNvSpPr>
          <p:nvPr>
            <p:ph idx="1"/>
          </p:nvPr>
        </p:nvSpPr>
        <p:spPr>
          <a:xfrm>
            <a:off x="2222090" y="629264"/>
            <a:ext cx="9282522" cy="5997677"/>
          </a:xfrm>
        </p:spPr>
        <p:txBody>
          <a:bodyPr>
            <a:normAutofit lnSpcReduction="10000"/>
          </a:bodyPr>
          <a:lstStyle/>
          <a:p>
            <a:pPr marL="0" indent="0">
              <a:buNone/>
            </a:pPr>
            <a:r>
              <a:rPr lang="tr-TR" sz="2800" b="1" dirty="0"/>
              <a:t>İmzaya itiraz: </a:t>
            </a:r>
            <a:r>
              <a:rPr lang="tr-TR" sz="2000" dirty="0"/>
              <a:t>alacaklının </a:t>
            </a:r>
            <a:r>
              <a:rPr lang="tr-TR" sz="2000" b="1" dirty="0"/>
              <a:t>adi bir senede </a:t>
            </a:r>
            <a:r>
              <a:rPr lang="tr-TR" sz="2000" dirty="0"/>
              <a:t>dayanarak takip yapması durumunda borçlu senet altındaki imzanın kendisine ait olmadığı yönünde itiraz ederse. (resmi senetse genel mahkemelerde sahtelik davası açmalı)</a:t>
            </a:r>
          </a:p>
          <a:p>
            <a:r>
              <a:rPr lang="tr-TR" sz="2000" dirty="0"/>
              <a:t>Borçlu imzaya itirazını ayrıca ve açıkça belirtmeli. Aksi halde imzayı kabul etmiş sayılır.</a:t>
            </a:r>
          </a:p>
          <a:p>
            <a:r>
              <a:rPr lang="tr-TR" sz="2000" dirty="0"/>
              <a:t>İmzaya itirazla birlikte borca da itiraz edebilir. Ancak birbirleriyle çelişmemesi lazım.</a:t>
            </a:r>
          </a:p>
          <a:p>
            <a:endParaRPr lang="tr-TR" sz="2000" dirty="0"/>
          </a:p>
          <a:p>
            <a:pPr marL="0" indent="0">
              <a:buNone/>
            </a:pPr>
            <a:r>
              <a:rPr lang="tr-TR" sz="2800" b="1" dirty="0"/>
              <a:t>Borca itiraz: </a:t>
            </a:r>
            <a:r>
              <a:rPr lang="tr-TR" sz="2000" dirty="0"/>
              <a:t>borçlunun imzaya itiraz dışındaki bütün itirazları. Kısmi itirazda bulunuyorsa itiraz ettiği borç miktarını açıkça ve ayrıca belirtmeli</a:t>
            </a:r>
          </a:p>
          <a:p>
            <a:pPr marL="0" indent="0">
              <a:buNone/>
            </a:pPr>
            <a:endParaRPr lang="tr-TR" sz="2000" dirty="0"/>
          </a:p>
          <a:p>
            <a:pPr marL="0" indent="0">
              <a:buNone/>
            </a:pPr>
            <a:r>
              <a:rPr lang="tr-TR" sz="2000" dirty="0"/>
              <a:t>Borçlu itirazında sebep belirtmek zorunda değil. Ancak bildirmiş olduğu itiraz sebepleri ile bağlıdır kural olarak bunları sonradan değiştirip genişletemez.</a:t>
            </a:r>
          </a:p>
          <a:p>
            <a:pPr marL="0" indent="0">
              <a:buNone/>
            </a:pPr>
            <a:endParaRPr lang="tr-TR" sz="2000" dirty="0"/>
          </a:p>
          <a:p>
            <a:pPr marL="0" indent="0">
              <a:buNone/>
            </a:pPr>
            <a:r>
              <a:rPr lang="tr-TR" sz="2000" dirty="0"/>
              <a:t>Borçlu sebep bildirmeden sadece itiraz ettiyse ve ADİ SENETSE senetteki imzayı ikrar etmiş sayılır sonradan imzayı inkar edemez.</a:t>
            </a:r>
          </a:p>
        </p:txBody>
      </p:sp>
    </p:spTree>
    <p:extLst>
      <p:ext uri="{BB962C8B-B14F-4D97-AF65-F5344CB8AC3E}">
        <p14:creationId xmlns:p14="http://schemas.microsoft.com/office/powerpoint/2010/main" val="160688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AEC95F-34EE-C9D8-A6A0-5598B04AB9EC}"/>
              </a:ext>
            </a:extLst>
          </p:cNvPr>
          <p:cNvSpPr>
            <a:spLocks noGrp="1"/>
          </p:cNvSpPr>
          <p:nvPr>
            <p:ph idx="1"/>
          </p:nvPr>
        </p:nvSpPr>
        <p:spPr>
          <a:xfrm>
            <a:off x="2202426" y="462117"/>
            <a:ext cx="9302186" cy="6115664"/>
          </a:xfrm>
        </p:spPr>
        <p:txBody>
          <a:bodyPr>
            <a:normAutofit lnSpcReduction="10000"/>
          </a:bodyPr>
          <a:lstStyle/>
          <a:p>
            <a:r>
              <a:rPr lang="tr-TR" sz="2000" dirty="0"/>
              <a:t>Borçlu ödeme emrine itirazını kural olarak ödeme emrini gönderen icra dairesine yapar. Borçlu, bulunduğu yer icra dairesine de takibin yapıldığı icra dairesine gönderilmek üzere itirazda bulunabilir.</a:t>
            </a:r>
          </a:p>
          <a:p>
            <a:endParaRPr lang="tr-TR" sz="2000" dirty="0"/>
          </a:p>
          <a:p>
            <a:r>
              <a:rPr lang="tr-TR" sz="2000" dirty="0"/>
              <a:t>İtiraz dilekçe ile veya sözlü olarak yapılabilir (iki durumda da tutanağa geçirilir)</a:t>
            </a:r>
          </a:p>
          <a:p>
            <a:endParaRPr lang="tr-TR" sz="2000" dirty="0"/>
          </a:p>
          <a:p>
            <a:r>
              <a:rPr lang="tr-TR" sz="2000" dirty="0"/>
              <a:t>Borçlu itirazından her zaman vazgeçebilir veya borcunu ödeyebilir</a:t>
            </a:r>
          </a:p>
          <a:p>
            <a:endParaRPr lang="tr-TR" sz="2000" dirty="0"/>
          </a:p>
          <a:p>
            <a:r>
              <a:rPr lang="tr-TR" sz="2000" dirty="0"/>
              <a:t>Borçlu/vekili borçluya ait yurtiçinde bir adresi itiraz ile birlikte bildirmek zorunda( adres değişir ve bildirmezse ve yeni adresi tespit edilemezse eski adrese yapılan tebligat geçerli)</a:t>
            </a:r>
          </a:p>
          <a:p>
            <a:endParaRPr lang="tr-TR" sz="2000" dirty="0"/>
          </a:p>
          <a:p>
            <a:r>
              <a:rPr lang="tr-TR" sz="2000" dirty="0"/>
              <a:t>Borçlu birden fazlaysa her birinin itiraz süresi kendisine tebliğden itibaren 7 gün.</a:t>
            </a:r>
          </a:p>
          <a:p>
            <a:r>
              <a:rPr lang="tr-TR" sz="2000" dirty="0"/>
              <a:t>SÜRESİNDE VE USULE UYGUN YAPILAN İTİRAZ TAKİBİ KENDİLİĞİNDEN DURDURUR.</a:t>
            </a:r>
          </a:p>
        </p:txBody>
      </p:sp>
    </p:spTree>
    <p:extLst>
      <p:ext uri="{BB962C8B-B14F-4D97-AF65-F5344CB8AC3E}">
        <p14:creationId xmlns:p14="http://schemas.microsoft.com/office/powerpoint/2010/main" val="388230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DCCABD-AE09-8FF9-7ACA-BD11AB80F26B}"/>
              </a:ext>
            </a:extLst>
          </p:cNvPr>
          <p:cNvSpPr>
            <a:spLocks noGrp="1"/>
          </p:cNvSpPr>
          <p:nvPr>
            <p:ph idx="1"/>
          </p:nvPr>
        </p:nvSpPr>
        <p:spPr>
          <a:xfrm>
            <a:off x="2589212" y="383458"/>
            <a:ext cx="8915400" cy="5527764"/>
          </a:xfrm>
        </p:spPr>
        <p:txBody>
          <a:bodyPr>
            <a:normAutofit/>
          </a:bodyPr>
          <a:lstStyle/>
          <a:p>
            <a:pPr marL="0" indent="0">
              <a:buNone/>
            </a:pPr>
            <a:r>
              <a:rPr lang="tr-TR" sz="2400" b="1" dirty="0"/>
              <a:t>Gecikmiş itiraz: </a:t>
            </a:r>
            <a:r>
              <a:rPr lang="tr-TR" sz="2400" dirty="0"/>
              <a:t>borçlu kusuru olmaksızın bir engel sebebiyle ödeme emrine itiraz edemezse bu itirazı sonradan yapabilir. (</a:t>
            </a:r>
            <a:r>
              <a:rPr lang="tr-TR" sz="2400" dirty="0" err="1"/>
              <a:t>örn</a:t>
            </a:r>
            <a:r>
              <a:rPr lang="tr-TR" sz="2400" dirty="0"/>
              <a:t> ağır hastalık, afet, tebligatı alamayacak uzun seyahat vb.)</a:t>
            </a:r>
          </a:p>
          <a:p>
            <a:pPr marL="0" indent="0">
              <a:buNone/>
            </a:pPr>
            <a:endParaRPr lang="tr-TR" sz="2400" dirty="0"/>
          </a:p>
          <a:p>
            <a:pPr marL="0" indent="0">
              <a:buNone/>
            </a:pPr>
            <a:r>
              <a:rPr lang="tr-TR" sz="2400" dirty="0"/>
              <a:t> gecikmiş itiraz takibi yapan icra dairesinin bağlı olduğu icra mahkemesine, </a:t>
            </a:r>
            <a:r>
              <a:rPr lang="tr-TR" sz="2400" u="sng" dirty="0"/>
              <a:t>borçlunun haczedilmiş malları paraya çevrilinceye kadar</a:t>
            </a:r>
            <a:r>
              <a:rPr lang="tr-TR" sz="2400" dirty="0"/>
              <a:t>, </a:t>
            </a:r>
            <a:r>
              <a:rPr lang="tr-TR" sz="2400" b="1" dirty="0"/>
              <a:t>engelin ortadan kalktığı günden itibaren 3gün içinde</a:t>
            </a:r>
            <a:r>
              <a:rPr lang="tr-TR" sz="2400" dirty="0"/>
              <a:t> yapılabilir.</a:t>
            </a:r>
          </a:p>
          <a:p>
            <a:pPr marL="0" indent="0">
              <a:buNone/>
            </a:pPr>
            <a:endParaRPr lang="tr-TR" sz="2400" dirty="0"/>
          </a:p>
          <a:p>
            <a:pPr marL="0" indent="0">
              <a:buNone/>
            </a:pPr>
            <a:r>
              <a:rPr lang="tr-TR" sz="2400" dirty="0"/>
              <a:t>Bunun üzerine icra mahkemesi öncelikle takibin durup durmayacağına karar verir. (gecikmiş itirazda takip kendiliğinden durmaz!)</a:t>
            </a: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67332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822C7F-A349-AA33-5E0E-5B7688750B9B}"/>
              </a:ext>
            </a:extLst>
          </p:cNvPr>
          <p:cNvSpPr>
            <a:spLocks noGrp="1"/>
          </p:cNvSpPr>
          <p:nvPr>
            <p:ph idx="1"/>
          </p:nvPr>
        </p:nvSpPr>
        <p:spPr>
          <a:xfrm>
            <a:off x="2589212" y="294968"/>
            <a:ext cx="8915400" cy="5616254"/>
          </a:xfrm>
        </p:spPr>
        <p:txBody>
          <a:bodyPr>
            <a:normAutofit lnSpcReduction="10000"/>
          </a:bodyPr>
          <a:lstStyle/>
          <a:p>
            <a:pPr marL="0" indent="0">
              <a:buNone/>
            </a:pPr>
            <a:r>
              <a:rPr lang="tr-TR" sz="2400" b="1" dirty="0"/>
              <a:t>İTİRAZIN SONUÇLARI</a:t>
            </a:r>
          </a:p>
          <a:p>
            <a:pPr marL="0" indent="0">
              <a:buNone/>
            </a:pPr>
            <a:endParaRPr lang="tr-TR" sz="2400" dirty="0"/>
          </a:p>
          <a:p>
            <a:pPr marL="0" indent="0">
              <a:buNone/>
            </a:pPr>
            <a:r>
              <a:rPr lang="tr-TR" sz="2400" dirty="0"/>
              <a:t>Süresinde ve usulüne uygun yapılan itiraz icra takibini durdurur. (gecikmiş itirazda icra mahkemesi takibin durmasına karar vermemişse borçlunun mazeretinin kabulüne karar verilmesiyle takip durur.</a:t>
            </a:r>
          </a:p>
          <a:p>
            <a:pPr marL="0" indent="0">
              <a:buNone/>
            </a:pPr>
            <a:endParaRPr lang="tr-TR" sz="2400" dirty="0"/>
          </a:p>
          <a:p>
            <a:pPr marL="0" indent="0">
              <a:buNone/>
            </a:pPr>
            <a:r>
              <a:rPr lang="tr-TR" sz="2400" dirty="0"/>
              <a:t>Borçlu kısmi itirazda bulunduysa, borcun kabul edilen kısmı için takip kesinleşir.</a:t>
            </a:r>
          </a:p>
          <a:p>
            <a:pPr marL="0" indent="0">
              <a:buNone/>
            </a:pPr>
            <a:endParaRPr lang="tr-TR" sz="2400" dirty="0"/>
          </a:p>
          <a:p>
            <a:pPr marL="0" indent="0">
              <a:buNone/>
            </a:pPr>
            <a:r>
              <a:rPr lang="tr-TR" sz="2400" dirty="0"/>
              <a:t>İtiraz üzerine duran takibe, itiraz hükümden düşürülünceye kadar devam edilemez. Alacaklı elindeki belgelerin niteliğine göre itirazın kaldırılması veya itirazın iptali yoluna başvurabilir.</a:t>
            </a:r>
          </a:p>
        </p:txBody>
      </p:sp>
    </p:spTree>
    <p:extLst>
      <p:ext uri="{BB962C8B-B14F-4D97-AF65-F5344CB8AC3E}">
        <p14:creationId xmlns:p14="http://schemas.microsoft.com/office/powerpoint/2010/main" val="416060782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405</TotalTime>
  <Words>2116</Words>
  <Application>Microsoft Macintosh PowerPoint</Application>
  <PresentationFormat>Geniş ekran</PresentationFormat>
  <Paragraphs>169</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Century Gothic</vt:lpstr>
      <vt:lpstr>Wingdings 3</vt:lpstr>
      <vt:lpstr>Duman</vt:lpstr>
      <vt:lpstr>Ödeme emri ve ödeme emrine itiraz </vt:lpstr>
      <vt:lpstr>Ödeme emri</vt:lpstr>
      <vt:lpstr>PowerPoint Sunusu</vt:lpstr>
      <vt:lpstr>PowerPoint Sunusu</vt:lpstr>
      <vt:lpstr>ÖDEME EMRİNE İTİRAZ EDİLMESİ</vt:lpstr>
      <vt:lpstr>PowerPoint Sunusu</vt:lpstr>
      <vt:lpstr>PowerPoint Sunusu</vt:lpstr>
      <vt:lpstr>PowerPoint Sunusu</vt:lpstr>
      <vt:lpstr>PowerPoint Sunusu</vt:lpstr>
      <vt:lpstr>PowerPoint Sunusu</vt:lpstr>
      <vt:lpstr>İtirazın hükümden düşürülmesi</vt:lpstr>
      <vt:lpstr>PowerPoint Sunusu</vt:lpstr>
      <vt:lpstr>PowerPoint Sunusu</vt:lpstr>
      <vt:lpstr>PowerPoint Sunusu</vt:lpstr>
      <vt:lpstr>PowerPoint Sunusu</vt:lpstr>
      <vt:lpstr>İtirazın kaldırılması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Püren Doganay</dc:creator>
  <cp:lastModifiedBy>Püren Doganay</cp:lastModifiedBy>
  <cp:revision>16</cp:revision>
  <dcterms:created xsi:type="dcterms:W3CDTF">2025-02-13T12:20:51Z</dcterms:created>
  <dcterms:modified xsi:type="dcterms:W3CDTF">2026-02-24T11:10:24Z</dcterms:modified>
</cp:coreProperties>
</file>