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0C6EE7-4998-4244-8C84-3CD20936559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3251996-30FB-40FE-B819-8B126E0D1574}">
      <dgm:prSet phldrT="[Metin]"/>
      <dgm:spPr/>
      <dgm:t>
        <a:bodyPr/>
        <a:lstStyle/>
        <a:p>
          <a:r>
            <a:rPr lang="tr-TR" b="1" dirty="0" smtClean="0"/>
            <a:t>PUBLIC INTERNATIONAL LAW</a:t>
          </a:r>
          <a:endParaRPr lang="en-US" b="1" dirty="0"/>
        </a:p>
      </dgm:t>
    </dgm:pt>
    <dgm:pt modelId="{96847939-F84B-4478-A7E0-116FB296B43C}" type="parTrans" cxnId="{C98F1BF0-475C-4416-A151-960492E104A8}">
      <dgm:prSet/>
      <dgm:spPr/>
      <dgm:t>
        <a:bodyPr/>
        <a:lstStyle/>
        <a:p>
          <a:endParaRPr lang="en-US"/>
        </a:p>
      </dgm:t>
    </dgm:pt>
    <dgm:pt modelId="{EE1AE1DF-6BDC-476D-890F-F64E9386FE5A}" type="sibTrans" cxnId="{C98F1BF0-475C-4416-A151-960492E104A8}">
      <dgm:prSet/>
      <dgm:spPr/>
      <dgm:t>
        <a:bodyPr/>
        <a:lstStyle/>
        <a:p>
          <a:endParaRPr lang="en-US"/>
        </a:p>
      </dgm:t>
    </dgm:pt>
    <dgm:pt modelId="{366E89E3-9756-4CA8-B1F8-7AB1341DE545}">
      <dgm:prSet phldrT="[Metin]"/>
      <dgm:spPr/>
      <dgm:t>
        <a:bodyPr/>
        <a:lstStyle/>
        <a:p>
          <a:pPr marL="114300" indent="0" defTabSz="533400">
            <a:lnSpc>
              <a:spcPct val="90000"/>
            </a:lnSpc>
            <a:spcBef>
              <a:spcPct val="0"/>
            </a:spcBef>
            <a:spcAft>
              <a:spcPct val="15000"/>
            </a:spcAft>
            <a:buNone/>
          </a:pPr>
          <a:r>
            <a:rPr lang="en-US" b="1" dirty="0" smtClean="0"/>
            <a:t>Public international law</a:t>
          </a:r>
          <a:r>
            <a:rPr lang="en-US" dirty="0" smtClean="0"/>
            <a:t> governs the legal relationships </a:t>
          </a:r>
          <a:r>
            <a:rPr lang="en-US" b="1" dirty="0" smtClean="0"/>
            <a:t>between states</a:t>
          </a:r>
          <a:r>
            <a:rPr lang="en-US" dirty="0" smtClean="0"/>
            <a:t> and </a:t>
          </a:r>
          <a:r>
            <a:rPr lang="en-US" b="1" dirty="0" smtClean="0"/>
            <a:t>international organizations</a:t>
          </a:r>
          <a:r>
            <a:rPr lang="en-US" dirty="0" smtClean="0"/>
            <a:t>. It deals with issues that affect the global community and helps regulate how countries interact with one another.</a:t>
          </a:r>
          <a:endParaRPr lang="en-US" dirty="0"/>
        </a:p>
      </dgm:t>
    </dgm:pt>
    <dgm:pt modelId="{672EE813-E2C3-4559-9B78-0E1185CCF7FA}" type="parTrans" cxnId="{218B2BD9-AF79-4F0A-AE9C-9EAA31632773}">
      <dgm:prSet/>
      <dgm:spPr/>
      <dgm:t>
        <a:bodyPr/>
        <a:lstStyle/>
        <a:p>
          <a:endParaRPr lang="en-US"/>
        </a:p>
      </dgm:t>
    </dgm:pt>
    <dgm:pt modelId="{B1D2D3FD-BBA7-46DF-A5F8-DF6BBC24FE08}" type="sibTrans" cxnId="{218B2BD9-AF79-4F0A-AE9C-9EAA31632773}">
      <dgm:prSet/>
      <dgm:spPr/>
      <dgm:t>
        <a:bodyPr/>
        <a:lstStyle/>
        <a:p>
          <a:endParaRPr lang="en-US"/>
        </a:p>
      </dgm:t>
    </dgm:pt>
    <dgm:pt modelId="{B0248007-868F-420A-86DF-43A534FF6024}">
      <dgm:prSet phldrT="[Metin]"/>
      <dgm:spPr/>
      <dgm:t>
        <a:bodyPr/>
        <a:lstStyle/>
        <a:p>
          <a:r>
            <a:rPr lang="tr-TR" b="1" dirty="0" smtClean="0"/>
            <a:t>PRIVATE INTERNATIONAL LAW</a:t>
          </a:r>
          <a:endParaRPr lang="en-US" b="1" dirty="0"/>
        </a:p>
      </dgm:t>
    </dgm:pt>
    <dgm:pt modelId="{5ADDDFE8-7596-4809-AAC3-335143274694}" type="parTrans" cxnId="{48C8A232-16CB-4B29-8E8A-8503273E34D5}">
      <dgm:prSet/>
      <dgm:spPr/>
      <dgm:t>
        <a:bodyPr/>
        <a:lstStyle/>
        <a:p>
          <a:endParaRPr lang="en-US"/>
        </a:p>
      </dgm:t>
    </dgm:pt>
    <dgm:pt modelId="{72AB2AF7-42C5-465A-BBE3-77778135F538}" type="sibTrans" cxnId="{48C8A232-16CB-4B29-8E8A-8503273E34D5}">
      <dgm:prSet/>
      <dgm:spPr/>
      <dgm:t>
        <a:bodyPr/>
        <a:lstStyle/>
        <a:p>
          <a:endParaRPr lang="en-US"/>
        </a:p>
      </dgm:t>
    </dgm:pt>
    <dgm:pt modelId="{D89ECC55-9398-4677-93F4-06828547AEDC}">
      <dgm:prSet phldrT="[Metin]"/>
      <dgm:spPr/>
      <dgm:t>
        <a:bodyPr/>
        <a:lstStyle/>
        <a:p>
          <a:pPr marL="114300" indent="0" defTabSz="622300">
            <a:lnSpc>
              <a:spcPct val="90000"/>
            </a:lnSpc>
            <a:spcBef>
              <a:spcPct val="0"/>
            </a:spcBef>
            <a:spcAft>
              <a:spcPct val="15000"/>
            </a:spcAft>
            <a:buNone/>
          </a:pPr>
          <a:r>
            <a:rPr lang="en-US" b="1" dirty="0" smtClean="0"/>
            <a:t>Private international law</a:t>
          </a:r>
          <a:r>
            <a:rPr lang="en-US" dirty="0" smtClean="0"/>
            <a:t>, also called </a:t>
          </a:r>
          <a:r>
            <a:rPr lang="en-US" b="1" dirty="0" smtClean="0"/>
            <a:t>conflict of laws</a:t>
          </a:r>
          <a:r>
            <a:rPr lang="en-US" dirty="0" smtClean="0"/>
            <a:t>, deals with legal disputes that have a </a:t>
          </a:r>
          <a:r>
            <a:rPr lang="en-US" b="1" dirty="0" smtClean="0"/>
            <a:t>foreign element</a:t>
          </a:r>
          <a:r>
            <a:rPr lang="en-US" dirty="0" smtClean="0"/>
            <a:t>, usually between </a:t>
          </a:r>
          <a:r>
            <a:rPr lang="en-US" b="1" dirty="0" smtClean="0"/>
            <a:t>individuals or businesses</a:t>
          </a:r>
          <a:r>
            <a:rPr lang="en-US" dirty="0" smtClean="0"/>
            <a:t> from different countries.</a:t>
          </a:r>
          <a:endParaRPr lang="en-US" dirty="0"/>
        </a:p>
      </dgm:t>
    </dgm:pt>
    <dgm:pt modelId="{D39939D6-1345-4749-A3C2-A1A58B49BF44}" type="parTrans" cxnId="{7D750DD1-02D4-4277-A1B0-2E614CFFA837}">
      <dgm:prSet/>
      <dgm:spPr/>
      <dgm:t>
        <a:bodyPr/>
        <a:lstStyle/>
        <a:p>
          <a:endParaRPr lang="en-US"/>
        </a:p>
      </dgm:t>
    </dgm:pt>
    <dgm:pt modelId="{37551A49-D4B8-485F-9A93-ACEC679FF671}" type="sibTrans" cxnId="{7D750DD1-02D4-4277-A1B0-2E614CFFA837}">
      <dgm:prSet/>
      <dgm:spPr/>
      <dgm:t>
        <a:bodyPr/>
        <a:lstStyle/>
        <a:p>
          <a:endParaRPr lang="en-US"/>
        </a:p>
      </dgm:t>
    </dgm:pt>
    <dgm:pt modelId="{92A2E08C-7942-48CB-9A22-EEBA3714E30B}">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t>   </a:t>
          </a:r>
          <a:r>
            <a:rPr lang="en-US" dirty="0" smtClean="0"/>
            <a:t>Treaties between nations (e.g., the UN Charter)</a:t>
          </a:r>
          <a:r>
            <a:rPr lang="en-US" dirty="0" smtClean="0"/>
            <a:t> </a:t>
          </a:r>
          <a:r>
            <a:rPr lang="tr-TR" dirty="0" smtClean="0"/>
            <a:t>, </a:t>
          </a:r>
          <a:r>
            <a:rPr lang="en-US" dirty="0" smtClean="0"/>
            <a:t>Rules of war and peace</a:t>
          </a:r>
          <a:r>
            <a:rPr lang="tr-TR" dirty="0" smtClean="0"/>
            <a:t>, </a:t>
          </a:r>
          <a:r>
            <a:rPr lang="en-US" dirty="0" smtClean="0"/>
            <a:t>International human rights law</a:t>
          </a:r>
          <a:r>
            <a:rPr lang="tr-TR" dirty="0" smtClean="0"/>
            <a:t>, </a:t>
          </a:r>
          <a:r>
            <a:rPr lang="en-US" dirty="0" smtClean="0"/>
            <a:t>Environmental agreements</a:t>
          </a:r>
          <a:r>
            <a:rPr lang="tr-TR" dirty="0" smtClean="0"/>
            <a:t>,</a:t>
          </a:r>
          <a:r>
            <a:rPr lang="en-US" dirty="0" smtClean="0"/>
            <a:t> Diplomatic relations</a:t>
          </a:r>
        </a:p>
      </dgm:t>
    </dgm:pt>
    <dgm:pt modelId="{B08F32D9-ED09-4FA3-86C4-8BD6DC26231B}" type="parTrans" cxnId="{7D28DDC1-7860-42A2-8765-CECD4D734040}">
      <dgm:prSet/>
      <dgm:spPr/>
      <dgm:t>
        <a:bodyPr/>
        <a:lstStyle/>
        <a:p>
          <a:endParaRPr lang="en-US"/>
        </a:p>
      </dgm:t>
    </dgm:pt>
    <dgm:pt modelId="{7210ABAB-F1FE-4A66-9C45-008AD8D93A64}" type="sibTrans" cxnId="{7D28DDC1-7860-42A2-8765-CECD4D734040}">
      <dgm:prSet/>
      <dgm:spPr/>
      <dgm:t>
        <a:bodyPr/>
        <a:lstStyle/>
        <a:p>
          <a:endParaRPr lang="en-US"/>
        </a:p>
      </dgm:t>
    </dgm:pt>
    <dgm:pt modelId="{807B4D84-5650-4D57-B5EB-8102E34C90BC}">
      <dgm:prSet/>
      <dgm:spPr/>
      <dgm:t>
        <a:bodyPr/>
        <a:lstStyle/>
        <a:p>
          <a:pPr marL="114300" indent="0" defTabSz="533400">
            <a:lnSpc>
              <a:spcPct val="90000"/>
            </a:lnSpc>
            <a:spcBef>
              <a:spcPct val="0"/>
            </a:spcBef>
            <a:spcAft>
              <a:spcPct val="15000"/>
            </a:spcAft>
            <a:buNone/>
          </a:pPr>
          <a:r>
            <a:rPr lang="en-US" smtClean="0"/>
            <a:t>It focuses on </a:t>
          </a:r>
          <a:r>
            <a:rPr lang="en-US" b="1" smtClean="0"/>
            <a:t>state-to-state relations</a:t>
          </a:r>
          <a:r>
            <a:rPr lang="en-US" smtClean="0"/>
            <a:t> and </a:t>
          </a:r>
          <a:r>
            <a:rPr lang="en-US" b="1" smtClean="0"/>
            <a:t>global legal standards</a:t>
          </a:r>
          <a:r>
            <a:rPr lang="en-US" smtClean="0"/>
            <a:t>. For example, if one country invades another, public international law is used to assess the legality of that action.</a:t>
          </a:r>
          <a:endParaRPr lang="en-US"/>
        </a:p>
      </dgm:t>
    </dgm:pt>
    <dgm:pt modelId="{DA4FFE15-796A-41BB-AD57-B4A21FA497FD}" type="parTrans" cxnId="{70B1D6BA-5B56-4C5A-9EEB-E8D51CDF6443}">
      <dgm:prSet/>
      <dgm:spPr/>
      <dgm:t>
        <a:bodyPr/>
        <a:lstStyle/>
        <a:p>
          <a:endParaRPr lang="en-US"/>
        </a:p>
      </dgm:t>
    </dgm:pt>
    <dgm:pt modelId="{8E552139-C581-4D60-B97C-86605BBC74B9}" type="sibTrans" cxnId="{70B1D6BA-5B56-4C5A-9EEB-E8D51CDF6443}">
      <dgm:prSet/>
      <dgm:spPr/>
      <dgm:t>
        <a:bodyPr/>
        <a:lstStyle/>
        <a:p>
          <a:endParaRPr lang="en-US"/>
        </a:p>
      </dgm:t>
    </dgm:pt>
    <dgm:pt modelId="{A5FED563-4F41-438F-8211-833C78C330AE}">
      <dgm:prSet/>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tr-TR" dirty="0" smtClean="0"/>
            <a:t>   </a:t>
          </a:r>
          <a:r>
            <a:rPr lang="en-US" dirty="0" smtClean="0"/>
            <a:t>International marriage or divorce</a:t>
          </a:r>
          <a:r>
            <a:rPr lang="tr-TR" dirty="0" smtClean="0"/>
            <a:t>, </a:t>
          </a:r>
          <a:r>
            <a:rPr lang="en-US" dirty="0" smtClean="0"/>
            <a:t>Cross-border business contracts</a:t>
          </a:r>
          <a:r>
            <a:rPr lang="tr-TR" dirty="0" smtClean="0"/>
            <a:t>, </a:t>
          </a:r>
          <a:r>
            <a:rPr lang="en-US" dirty="0" smtClean="0"/>
            <a:t>Inheritance cases involving property in another country</a:t>
          </a:r>
          <a:r>
            <a:rPr lang="tr-TR" dirty="0" smtClean="0"/>
            <a:t>, </a:t>
          </a:r>
          <a:r>
            <a:rPr lang="en-US" dirty="0" smtClean="0"/>
            <a:t>Child custody when parents live in different countries</a:t>
          </a:r>
        </a:p>
      </dgm:t>
    </dgm:pt>
    <dgm:pt modelId="{5C70A5F9-7267-4468-9D18-7B4BACB7DE21}" type="parTrans" cxnId="{238E9D36-1717-4425-ABDD-BFCFE808E946}">
      <dgm:prSet/>
      <dgm:spPr/>
      <dgm:t>
        <a:bodyPr/>
        <a:lstStyle/>
        <a:p>
          <a:endParaRPr lang="en-US"/>
        </a:p>
      </dgm:t>
    </dgm:pt>
    <dgm:pt modelId="{8D912368-8A82-4A06-90C3-5559B0266AFA}" type="sibTrans" cxnId="{238E9D36-1717-4425-ABDD-BFCFE808E946}">
      <dgm:prSet/>
      <dgm:spPr/>
      <dgm:t>
        <a:bodyPr/>
        <a:lstStyle/>
        <a:p>
          <a:endParaRPr lang="en-US"/>
        </a:p>
      </dgm:t>
    </dgm:pt>
    <dgm:pt modelId="{8A3D3073-7687-4BE8-B591-6DA4F1DFC594}">
      <dgm:prSet/>
      <dgm:spPr/>
      <dgm:t>
        <a:bodyPr/>
        <a:lstStyle/>
        <a:p>
          <a:pPr marL="114300" indent="0" defTabSz="622300">
            <a:lnSpc>
              <a:spcPct val="90000"/>
            </a:lnSpc>
            <a:spcBef>
              <a:spcPct val="0"/>
            </a:spcBef>
            <a:spcAft>
              <a:spcPct val="15000"/>
            </a:spcAft>
            <a:buNone/>
          </a:pPr>
          <a:r>
            <a:rPr lang="en-US" dirty="0" smtClean="0"/>
            <a:t>It determines </a:t>
          </a:r>
          <a:r>
            <a:rPr lang="en-US" b="1" dirty="0" smtClean="0"/>
            <a:t>which country’s laws should apply</a:t>
          </a:r>
          <a:r>
            <a:rPr lang="en-US" dirty="0" smtClean="0"/>
            <a:t> and </a:t>
          </a:r>
          <a:r>
            <a:rPr lang="en-US" b="1" dirty="0" smtClean="0"/>
            <a:t>which court has jurisdiction</a:t>
          </a:r>
          <a:r>
            <a:rPr lang="en-US" dirty="0" smtClean="0"/>
            <a:t> in cross-border private disputes.</a:t>
          </a:r>
          <a:endParaRPr lang="en-US" dirty="0"/>
        </a:p>
      </dgm:t>
    </dgm:pt>
    <dgm:pt modelId="{FBE045D2-8FAB-49AB-B547-73B47F30BF3D}" type="parTrans" cxnId="{F7D0659F-A9BD-4DE9-B957-0A50A6549F48}">
      <dgm:prSet/>
      <dgm:spPr/>
      <dgm:t>
        <a:bodyPr/>
        <a:lstStyle/>
        <a:p>
          <a:endParaRPr lang="en-US"/>
        </a:p>
      </dgm:t>
    </dgm:pt>
    <dgm:pt modelId="{FF9C8A22-EA03-459F-8809-F1428AFC0A48}" type="sibTrans" cxnId="{F7D0659F-A9BD-4DE9-B957-0A50A6549F48}">
      <dgm:prSet/>
      <dgm:spPr/>
      <dgm:t>
        <a:bodyPr/>
        <a:lstStyle/>
        <a:p>
          <a:endParaRPr lang="en-US"/>
        </a:p>
      </dgm:t>
    </dgm:pt>
    <dgm:pt modelId="{3298EE94-F36A-4C48-9831-BD58FC0D4062}" type="pres">
      <dgm:prSet presAssocID="{6E0C6EE7-4998-4244-8C84-3CD209365591}" presName="Name0" presStyleCnt="0">
        <dgm:presLayoutVars>
          <dgm:dir/>
          <dgm:animLvl val="lvl"/>
          <dgm:resizeHandles val="exact"/>
        </dgm:presLayoutVars>
      </dgm:prSet>
      <dgm:spPr/>
    </dgm:pt>
    <dgm:pt modelId="{53563FE3-FB9C-44E6-AFA3-B26476F18BE7}" type="pres">
      <dgm:prSet presAssocID="{43251996-30FB-40FE-B819-8B126E0D1574}" presName="linNode" presStyleCnt="0"/>
      <dgm:spPr/>
    </dgm:pt>
    <dgm:pt modelId="{B227B650-7A81-45F2-84D7-4EBBC077C9FC}" type="pres">
      <dgm:prSet presAssocID="{43251996-30FB-40FE-B819-8B126E0D1574}" presName="parentText" presStyleLbl="node1" presStyleIdx="0" presStyleCnt="2">
        <dgm:presLayoutVars>
          <dgm:chMax val="1"/>
          <dgm:bulletEnabled val="1"/>
        </dgm:presLayoutVars>
      </dgm:prSet>
      <dgm:spPr/>
    </dgm:pt>
    <dgm:pt modelId="{6A3021DD-6741-440E-A37C-6364446F51FD}" type="pres">
      <dgm:prSet presAssocID="{43251996-30FB-40FE-B819-8B126E0D1574}" presName="descendantText" presStyleLbl="alignAccFollowNode1" presStyleIdx="0" presStyleCnt="2" custScaleX="158491" custScaleY="119861">
        <dgm:presLayoutVars>
          <dgm:bulletEnabled val="1"/>
        </dgm:presLayoutVars>
      </dgm:prSet>
      <dgm:spPr/>
      <dgm:t>
        <a:bodyPr/>
        <a:lstStyle/>
        <a:p>
          <a:endParaRPr lang="en-US"/>
        </a:p>
      </dgm:t>
    </dgm:pt>
    <dgm:pt modelId="{AC388E98-7F5F-4925-BE61-155F43CCD43D}" type="pres">
      <dgm:prSet presAssocID="{EE1AE1DF-6BDC-476D-890F-F64E9386FE5A}" presName="sp" presStyleCnt="0"/>
      <dgm:spPr/>
    </dgm:pt>
    <dgm:pt modelId="{2E91F00E-173A-4432-8BEF-755294C9C075}" type="pres">
      <dgm:prSet presAssocID="{B0248007-868F-420A-86DF-43A534FF6024}" presName="linNode" presStyleCnt="0"/>
      <dgm:spPr/>
    </dgm:pt>
    <dgm:pt modelId="{B79B8CE5-39FB-4268-B2A3-CF124BB81DA4}" type="pres">
      <dgm:prSet presAssocID="{B0248007-868F-420A-86DF-43A534FF6024}" presName="parentText" presStyleLbl="node1" presStyleIdx="1" presStyleCnt="2">
        <dgm:presLayoutVars>
          <dgm:chMax val="1"/>
          <dgm:bulletEnabled val="1"/>
        </dgm:presLayoutVars>
      </dgm:prSet>
      <dgm:spPr/>
    </dgm:pt>
    <dgm:pt modelId="{2A8E633E-C391-41B8-9D22-8A1276B8B637}" type="pres">
      <dgm:prSet presAssocID="{B0248007-868F-420A-86DF-43A534FF6024}" presName="descendantText" presStyleLbl="alignAccFollowNode1" presStyleIdx="1" presStyleCnt="2" custScaleX="158510" custScaleY="114166">
        <dgm:presLayoutVars>
          <dgm:bulletEnabled val="1"/>
        </dgm:presLayoutVars>
      </dgm:prSet>
      <dgm:spPr/>
      <dgm:t>
        <a:bodyPr/>
        <a:lstStyle/>
        <a:p>
          <a:endParaRPr lang="en-US"/>
        </a:p>
      </dgm:t>
    </dgm:pt>
  </dgm:ptLst>
  <dgm:cxnLst>
    <dgm:cxn modelId="{70B1D6BA-5B56-4C5A-9EEB-E8D51CDF6443}" srcId="{43251996-30FB-40FE-B819-8B126E0D1574}" destId="{807B4D84-5650-4D57-B5EB-8102E34C90BC}" srcOrd="2" destOrd="0" parTransId="{DA4FFE15-796A-41BB-AD57-B4A21FA497FD}" sibTransId="{8E552139-C581-4D60-B97C-86605BBC74B9}"/>
    <dgm:cxn modelId="{E2E44168-8790-4FE8-B602-3B2B70317927}" type="presOf" srcId="{8A3D3073-7687-4BE8-B591-6DA4F1DFC594}" destId="{2A8E633E-C391-41B8-9D22-8A1276B8B637}" srcOrd="0" destOrd="2" presId="urn:microsoft.com/office/officeart/2005/8/layout/vList5"/>
    <dgm:cxn modelId="{218B2BD9-AF79-4F0A-AE9C-9EAA31632773}" srcId="{43251996-30FB-40FE-B819-8B126E0D1574}" destId="{366E89E3-9756-4CA8-B1F8-7AB1341DE545}" srcOrd="0" destOrd="0" parTransId="{672EE813-E2C3-4559-9B78-0E1185CCF7FA}" sibTransId="{B1D2D3FD-BBA7-46DF-A5F8-DF6BBC24FE08}"/>
    <dgm:cxn modelId="{F2A238D9-5CA4-400C-BBEC-B2374B440C9B}" type="presOf" srcId="{A5FED563-4F41-438F-8211-833C78C330AE}" destId="{2A8E633E-C391-41B8-9D22-8A1276B8B637}" srcOrd="0" destOrd="1" presId="urn:microsoft.com/office/officeart/2005/8/layout/vList5"/>
    <dgm:cxn modelId="{CA04F9D9-53B3-468A-8BBB-85C997B56B01}" type="presOf" srcId="{92A2E08C-7942-48CB-9A22-EEBA3714E30B}" destId="{6A3021DD-6741-440E-A37C-6364446F51FD}" srcOrd="0" destOrd="1" presId="urn:microsoft.com/office/officeart/2005/8/layout/vList5"/>
    <dgm:cxn modelId="{48C8A232-16CB-4B29-8E8A-8503273E34D5}" srcId="{6E0C6EE7-4998-4244-8C84-3CD209365591}" destId="{B0248007-868F-420A-86DF-43A534FF6024}" srcOrd="1" destOrd="0" parTransId="{5ADDDFE8-7596-4809-AAC3-335143274694}" sibTransId="{72AB2AF7-42C5-465A-BBE3-77778135F538}"/>
    <dgm:cxn modelId="{528A8457-1F3C-4A63-9332-E15A53919D67}" type="presOf" srcId="{807B4D84-5650-4D57-B5EB-8102E34C90BC}" destId="{6A3021DD-6741-440E-A37C-6364446F51FD}" srcOrd="0" destOrd="2" presId="urn:microsoft.com/office/officeart/2005/8/layout/vList5"/>
    <dgm:cxn modelId="{3E8C49CB-25DA-4891-B2C0-B62C3A587AE5}" type="presOf" srcId="{6E0C6EE7-4998-4244-8C84-3CD209365591}" destId="{3298EE94-F36A-4C48-9831-BD58FC0D4062}" srcOrd="0" destOrd="0" presId="urn:microsoft.com/office/officeart/2005/8/layout/vList5"/>
    <dgm:cxn modelId="{C98F1BF0-475C-4416-A151-960492E104A8}" srcId="{6E0C6EE7-4998-4244-8C84-3CD209365591}" destId="{43251996-30FB-40FE-B819-8B126E0D1574}" srcOrd="0" destOrd="0" parTransId="{96847939-F84B-4478-A7E0-116FB296B43C}" sibTransId="{EE1AE1DF-6BDC-476D-890F-F64E9386FE5A}"/>
    <dgm:cxn modelId="{F89C99FD-D9A2-424C-A591-26EEB02417D0}" type="presOf" srcId="{43251996-30FB-40FE-B819-8B126E0D1574}" destId="{B227B650-7A81-45F2-84D7-4EBBC077C9FC}" srcOrd="0" destOrd="0" presId="urn:microsoft.com/office/officeart/2005/8/layout/vList5"/>
    <dgm:cxn modelId="{F7D0659F-A9BD-4DE9-B957-0A50A6549F48}" srcId="{B0248007-868F-420A-86DF-43A534FF6024}" destId="{8A3D3073-7687-4BE8-B591-6DA4F1DFC594}" srcOrd="2" destOrd="0" parTransId="{FBE045D2-8FAB-49AB-B547-73B47F30BF3D}" sibTransId="{FF9C8A22-EA03-459F-8809-F1428AFC0A48}"/>
    <dgm:cxn modelId="{D372AC44-23DC-4B74-9038-4C774AEC593E}" type="presOf" srcId="{366E89E3-9756-4CA8-B1F8-7AB1341DE545}" destId="{6A3021DD-6741-440E-A37C-6364446F51FD}" srcOrd="0" destOrd="0" presId="urn:microsoft.com/office/officeart/2005/8/layout/vList5"/>
    <dgm:cxn modelId="{238E9D36-1717-4425-ABDD-BFCFE808E946}" srcId="{B0248007-868F-420A-86DF-43A534FF6024}" destId="{A5FED563-4F41-438F-8211-833C78C330AE}" srcOrd="1" destOrd="0" parTransId="{5C70A5F9-7267-4468-9D18-7B4BACB7DE21}" sibTransId="{8D912368-8A82-4A06-90C3-5559B0266AFA}"/>
    <dgm:cxn modelId="{F8596916-7C2A-4431-A865-356721184BBF}" type="presOf" srcId="{D89ECC55-9398-4677-93F4-06828547AEDC}" destId="{2A8E633E-C391-41B8-9D22-8A1276B8B637}" srcOrd="0" destOrd="0" presId="urn:microsoft.com/office/officeart/2005/8/layout/vList5"/>
    <dgm:cxn modelId="{7D28DDC1-7860-42A2-8765-CECD4D734040}" srcId="{43251996-30FB-40FE-B819-8B126E0D1574}" destId="{92A2E08C-7942-48CB-9A22-EEBA3714E30B}" srcOrd="1" destOrd="0" parTransId="{B08F32D9-ED09-4FA3-86C4-8BD6DC26231B}" sibTransId="{7210ABAB-F1FE-4A66-9C45-008AD8D93A64}"/>
    <dgm:cxn modelId="{7D750DD1-02D4-4277-A1B0-2E614CFFA837}" srcId="{B0248007-868F-420A-86DF-43A534FF6024}" destId="{D89ECC55-9398-4677-93F4-06828547AEDC}" srcOrd="0" destOrd="0" parTransId="{D39939D6-1345-4749-A3C2-A1A58B49BF44}" sibTransId="{37551A49-D4B8-485F-9A93-ACEC679FF671}"/>
    <dgm:cxn modelId="{55B99C3D-D765-4CBB-A5D7-B1DA2CBB9123}" type="presOf" srcId="{B0248007-868F-420A-86DF-43A534FF6024}" destId="{B79B8CE5-39FB-4268-B2A3-CF124BB81DA4}" srcOrd="0" destOrd="0" presId="urn:microsoft.com/office/officeart/2005/8/layout/vList5"/>
    <dgm:cxn modelId="{B57EAAAB-59B2-4643-8ADA-6594F5A8BB3C}" type="presParOf" srcId="{3298EE94-F36A-4C48-9831-BD58FC0D4062}" destId="{53563FE3-FB9C-44E6-AFA3-B26476F18BE7}" srcOrd="0" destOrd="0" presId="urn:microsoft.com/office/officeart/2005/8/layout/vList5"/>
    <dgm:cxn modelId="{001C068C-79A3-4E36-8C2D-8694DD0A2C94}" type="presParOf" srcId="{53563FE3-FB9C-44E6-AFA3-B26476F18BE7}" destId="{B227B650-7A81-45F2-84D7-4EBBC077C9FC}" srcOrd="0" destOrd="0" presId="urn:microsoft.com/office/officeart/2005/8/layout/vList5"/>
    <dgm:cxn modelId="{3F4B2326-A2E4-4F37-8F3F-FCE6D70DFB4C}" type="presParOf" srcId="{53563FE3-FB9C-44E6-AFA3-B26476F18BE7}" destId="{6A3021DD-6741-440E-A37C-6364446F51FD}" srcOrd="1" destOrd="0" presId="urn:microsoft.com/office/officeart/2005/8/layout/vList5"/>
    <dgm:cxn modelId="{4007EC81-0727-4A94-A070-837086B381A0}" type="presParOf" srcId="{3298EE94-F36A-4C48-9831-BD58FC0D4062}" destId="{AC388E98-7F5F-4925-BE61-155F43CCD43D}" srcOrd="1" destOrd="0" presId="urn:microsoft.com/office/officeart/2005/8/layout/vList5"/>
    <dgm:cxn modelId="{99E1FCA7-466A-4F33-A8D7-F9AEC0EB1020}" type="presParOf" srcId="{3298EE94-F36A-4C48-9831-BD58FC0D4062}" destId="{2E91F00E-173A-4432-8BEF-755294C9C075}" srcOrd="2" destOrd="0" presId="urn:microsoft.com/office/officeart/2005/8/layout/vList5"/>
    <dgm:cxn modelId="{8D922F74-BF29-4A44-9590-54A96BD4250E}" type="presParOf" srcId="{2E91F00E-173A-4432-8BEF-755294C9C075}" destId="{B79B8CE5-39FB-4268-B2A3-CF124BB81DA4}" srcOrd="0" destOrd="0" presId="urn:microsoft.com/office/officeart/2005/8/layout/vList5"/>
    <dgm:cxn modelId="{6118ED9D-C588-4A18-ACEF-E41522C4207B}" type="presParOf" srcId="{2E91F00E-173A-4432-8BEF-755294C9C075}" destId="{2A8E633E-C391-41B8-9D22-8A1276B8B63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3021DD-6741-440E-A37C-6364446F51FD}">
      <dsp:nvSpPr>
        <dsp:cNvPr id="0" name=""/>
        <dsp:cNvSpPr/>
      </dsp:nvSpPr>
      <dsp:spPr>
        <a:xfrm rot="5400000">
          <a:off x="4026911" y="-1660837"/>
          <a:ext cx="3031283" cy="6483081"/>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14300" lvl="1" indent="0" algn="l" defTabSz="533400">
            <a:lnSpc>
              <a:spcPct val="90000"/>
            </a:lnSpc>
            <a:spcBef>
              <a:spcPct val="0"/>
            </a:spcBef>
            <a:spcAft>
              <a:spcPct val="15000"/>
            </a:spcAft>
            <a:buChar char="••"/>
          </a:pPr>
          <a:r>
            <a:rPr lang="en-US" sz="1700" b="1" kern="1200" dirty="0" smtClean="0"/>
            <a:t>Public international law</a:t>
          </a:r>
          <a:r>
            <a:rPr lang="en-US" sz="1700" kern="1200" dirty="0" smtClean="0"/>
            <a:t> governs the legal relationships </a:t>
          </a:r>
          <a:r>
            <a:rPr lang="en-US" sz="1700" b="1" kern="1200" dirty="0" smtClean="0"/>
            <a:t>between states</a:t>
          </a:r>
          <a:r>
            <a:rPr lang="en-US" sz="1700" kern="1200" dirty="0" smtClean="0"/>
            <a:t> and </a:t>
          </a:r>
          <a:r>
            <a:rPr lang="en-US" sz="1700" b="1" kern="1200" dirty="0" smtClean="0"/>
            <a:t>international organizations</a:t>
          </a:r>
          <a:r>
            <a:rPr lang="en-US" sz="1700" kern="1200" dirty="0" smtClean="0"/>
            <a:t>. It deals with issues that affect the global community and helps regulate how countries interact with one another.</a:t>
          </a:r>
          <a:endParaRPr lang="en-US" sz="17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tr-TR" sz="1700" kern="1200" dirty="0" smtClean="0"/>
            <a:t>   </a:t>
          </a:r>
          <a:r>
            <a:rPr lang="en-US" sz="1700" kern="1200" dirty="0" smtClean="0"/>
            <a:t>Treaties between nations (e.g., the UN Charter)</a:t>
          </a:r>
          <a:r>
            <a:rPr lang="en-US" sz="1700" kern="1200" dirty="0" smtClean="0"/>
            <a:t> </a:t>
          </a:r>
          <a:r>
            <a:rPr lang="tr-TR" sz="1700" kern="1200" dirty="0" smtClean="0"/>
            <a:t>, </a:t>
          </a:r>
          <a:r>
            <a:rPr lang="en-US" sz="1700" kern="1200" dirty="0" smtClean="0"/>
            <a:t>Rules of war and peace</a:t>
          </a:r>
          <a:r>
            <a:rPr lang="tr-TR" sz="1700" kern="1200" dirty="0" smtClean="0"/>
            <a:t>, </a:t>
          </a:r>
          <a:r>
            <a:rPr lang="en-US" sz="1700" kern="1200" dirty="0" smtClean="0"/>
            <a:t>International human rights law</a:t>
          </a:r>
          <a:r>
            <a:rPr lang="tr-TR" sz="1700" kern="1200" dirty="0" smtClean="0"/>
            <a:t>, </a:t>
          </a:r>
          <a:r>
            <a:rPr lang="en-US" sz="1700" kern="1200" dirty="0" smtClean="0"/>
            <a:t>Environmental agreements</a:t>
          </a:r>
          <a:r>
            <a:rPr lang="tr-TR" sz="1700" kern="1200" dirty="0" smtClean="0"/>
            <a:t>,</a:t>
          </a:r>
          <a:r>
            <a:rPr lang="en-US" sz="1700" kern="1200" dirty="0" smtClean="0"/>
            <a:t> Diplomatic relations</a:t>
          </a:r>
        </a:p>
        <a:p>
          <a:pPr marL="114300" lvl="1" indent="0" algn="l" defTabSz="533400">
            <a:lnSpc>
              <a:spcPct val="90000"/>
            </a:lnSpc>
            <a:spcBef>
              <a:spcPct val="0"/>
            </a:spcBef>
            <a:spcAft>
              <a:spcPct val="15000"/>
            </a:spcAft>
            <a:buChar char="••"/>
          </a:pPr>
          <a:r>
            <a:rPr lang="en-US" sz="1700" kern="1200" smtClean="0"/>
            <a:t>It focuses on </a:t>
          </a:r>
          <a:r>
            <a:rPr lang="en-US" sz="1700" b="1" kern="1200" smtClean="0"/>
            <a:t>state-to-state relations</a:t>
          </a:r>
          <a:r>
            <a:rPr lang="en-US" sz="1700" kern="1200" smtClean="0"/>
            <a:t> and </a:t>
          </a:r>
          <a:r>
            <a:rPr lang="en-US" sz="1700" b="1" kern="1200" smtClean="0"/>
            <a:t>global legal standards</a:t>
          </a:r>
          <a:r>
            <a:rPr lang="en-US" sz="1700" kern="1200" smtClean="0"/>
            <a:t>. For example, if one country invades another, public international law is used to assess the legality of that action.</a:t>
          </a:r>
          <a:endParaRPr lang="en-US" sz="1700" kern="1200"/>
        </a:p>
      </dsp:txBody>
      <dsp:txXfrm rot="-5400000">
        <a:off x="2301013" y="213036"/>
        <a:ext cx="6335106" cy="2735333"/>
      </dsp:txXfrm>
    </dsp:sp>
    <dsp:sp modelId="{B227B650-7A81-45F2-84D7-4EBBC077C9FC}">
      <dsp:nvSpPr>
        <dsp:cNvPr id="0" name=""/>
        <dsp:cNvSpPr/>
      </dsp:nvSpPr>
      <dsp:spPr>
        <a:xfrm>
          <a:off x="104" y="79"/>
          <a:ext cx="2300908" cy="31612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b="1" kern="1200" dirty="0" smtClean="0"/>
            <a:t>PUBLIC INTERNATIONAL LAW</a:t>
          </a:r>
          <a:endParaRPr lang="en-US" sz="1800" b="1" kern="1200" dirty="0"/>
        </a:p>
      </dsp:txBody>
      <dsp:txXfrm>
        <a:off x="112425" y="112400"/>
        <a:ext cx="2076266" cy="2936607"/>
      </dsp:txXfrm>
    </dsp:sp>
    <dsp:sp modelId="{2A8E633E-C391-41B8-9D22-8A1276B8B637}">
      <dsp:nvSpPr>
        <dsp:cNvPr id="0" name=""/>
        <dsp:cNvSpPr/>
      </dsp:nvSpPr>
      <dsp:spPr>
        <a:xfrm rot="5400000">
          <a:off x="4099313" y="1658086"/>
          <a:ext cx="2887257" cy="6483858"/>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14300" lvl="1" indent="0" algn="l" defTabSz="622300">
            <a:lnSpc>
              <a:spcPct val="90000"/>
            </a:lnSpc>
            <a:spcBef>
              <a:spcPct val="0"/>
            </a:spcBef>
            <a:spcAft>
              <a:spcPct val="15000"/>
            </a:spcAft>
            <a:buChar char="••"/>
          </a:pPr>
          <a:r>
            <a:rPr lang="en-US" sz="1700" b="1" kern="1200" dirty="0" smtClean="0"/>
            <a:t>Private international law</a:t>
          </a:r>
          <a:r>
            <a:rPr lang="en-US" sz="1700" kern="1200" dirty="0" smtClean="0"/>
            <a:t>, also called </a:t>
          </a:r>
          <a:r>
            <a:rPr lang="en-US" sz="1700" b="1" kern="1200" dirty="0" smtClean="0"/>
            <a:t>conflict of laws</a:t>
          </a:r>
          <a:r>
            <a:rPr lang="en-US" sz="1700" kern="1200" dirty="0" smtClean="0"/>
            <a:t>, deals with legal disputes that have a </a:t>
          </a:r>
          <a:r>
            <a:rPr lang="en-US" sz="1700" b="1" kern="1200" dirty="0" smtClean="0"/>
            <a:t>foreign element</a:t>
          </a:r>
          <a:r>
            <a:rPr lang="en-US" sz="1700" kern="1200" dirty="0" smtClean="0"/>
            <a:t>, usually between </a:t>
          </a:r>
          <a:r>
            <a:rPr lang="en-US" sz="1700" b="1" kern="1200" dirty="0" smtClean="0"/>
            <a:t>individuals or businesses</a:t>
          </a:r>
          <a:r>
            <a:rPr lang="en-US" sz="1700" kern="1200" dirty="0" smtClean="0"/>
            <a:t> from different countries.</a:t>
          </a:r>
          <a:endParaRPr lang="en-US" sz="1700" kern="1200" dirty="0"/>
        </a:p>
        <a:p>
          <a:pPr marL="0" marR="0" lvl="1" indent="0" algn="l" defTabSz="914400" eaLnBrk="1" fontAlgn="auto" latinLnBrk="0" hangingPunct="1">
            <a:lnSpc>
              <a:spcPct val="100000"/>
            </a:lnSpc>
            <a:spcBef>
              <a:spcPct val="0"/>
            </a:spcBef>
            <a:spcAft>
              <a:spcPts val="0"/>
            </a:spcAft>
            <a:buClrTx/>
            <a:buSzTx/>
            <a:buFontTx/>
            <a:buChar char="••"/>
            <a:tabLst/>
            <a:defRPr/>
          </a:pPr>
          <a:r>
            <a:rPr lang="tr-TR" sz="1700" kern="1200" dirty="0" smtClean="0"/>
            <a:t>   </a:t>
          </a:r>
          <a:r>
            <a:rPr lang="en-US" sz="1700" kern="1200" dirty="0" smtClean="0"/>
            <a:t>International marriage or divorce</a:t>
          </a:r>
          <a:r>
            <a:rPr lang="tr-TR" sz="1700" kern="1200" dirty="0" smtClean="0"/>
            <a:t>, </a:t>
          </a:r>
          <a:r>
            <a:rPr lang="en-US" sz="1700" kern="1200" dirty="0" smtClean="0"/>
            <a:t>Cross-border business contracts</a:t>
          </a:r>
          <a:r>
            <a:rPr lang="tr-TR" sz="1700" kern="1200" dirty="0" smtClean="0"/>
            <a:t>, </a:t>
          </a:r>
          <a:r>
            <a:rPr lang="en-US" sz="1700" kern="1200" dirty="0" smtClean="0"/>
            <a:t>Inheritance cases involving property in another country</a:t>
          </a:r>
          <a:r>
            <a:rPr lang="tr-TR" sz="1700" kern="1200" dirty="0" smtClean="0"/>
            <a:t>, </a:t>
          </a:r>
          <a:r>
            <a:rPr lang="en-US" sz="1700" kern="1200" dirty="0" smtClean="0"/>
            <a:t>Child custody when parents live in different countries</a:t>
          </a:r>
        </a:p>
        <a:p>
          <a:pPr marL="114300" lvl="1" indent="0" algn="l" defTabSz="622300">
            <a:lnSpc>
              <a:spcPct val="90000"/>
            </a:lnSpc>
            <a:spcBef>
              <a:spcPct val="0"/>
            </a:spcBef>
            <a:spcAft>
              <a:spcPct val="15000"/>
            </a:spcAft>
            <a:buChar char="••"/>
          </a:pPr>
          <a:r>
            <a:rPr lang="en-US" sz="1700" kern="1200" dirty="0" smtClean="0"/>
            <a:t>It determines </a:t>
          </a:r>
          <a:r>
            <a:rPr lang="en-US" sz="1700" b="1" kern="1200" dirty="0" smtClean="0"/>
            <a:t>which country’s laws should apply</a:t>
          </a:r>
          <a:r>
            <a:rPr lang="en-US" sz="1700" kern="1200" dirty="0" smtClean="0"/>
            <a:t> and </a:t>
          </a:r>
          <a:r>
            <a:rPr lang="en-US" sz="1700" b="1" kern="1200" dirty="0" smtClean="0"/>
            <a:t>which court has jurisdiction</a:t>
          </a:r>
          <a:r>
            <a:rPr lang="en-US" sz="1700" kern="1200" dirty="0" smtClean="0"/>
            <a:t> in cross-border private disputes.</a:t>
          </a:r>
          <a:endParaRPr lang="en-US" sz="1700" kern="1200" dirty="0"/>
        </a:p>
      </dsp:txBody>
      <dsp:txXfrm rot="-5400000">
        <a:off x="2301013" y="3597330"/>
        <a:ext cx="6342914" cy="2605369"/>
      </dsp:txXfrm>
    </dsp:sp>
    <dsp:sp modelId="{B79B8CE5-39FB-4268-B2A3-CF124BB81DA4}">
      <dsp:nvSpPr>
        <dsp:cNvPr id="0" name=""/>
        <dsp:cNvSpPr/>
      </dsp:nvSpPr>
      <dsp:spPr>
        <a:xfrm>
          <a:off x="104" y="3319390"/>
          <a:ext cx="2300908" cy="316124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tr-TR" sz="1800" b="1" kern="1200" dirty="0" smtClean="0"/>
            <a:t>PRIVATE INTERNATIONAL LAW</a:t>
          </a:r>
          <a:endParaRPr lang="en-US" sz="1800" b="1" kern="1200" dirty="0"/>
        </a:p>
      </dsp:txBody>
      <dsp:txXfrm>
        <a:off x="112425" y="3431711"/>
        <a:ext cx="2076266" cy="293660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421B05BA-ADCE-4BD3-8928-B62665F70730}" type="datetimeFigureOut">
              <a:rPr lang="en-US" smtClean="0"/>
              <a:t>4/7/2025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7A279CA-6584-4B52-AEAD-54DE6B792D1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421B05BA-ADCE-4BD3-8928-B62665F70730}"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421B05BA-ADCE-4BD3-8928-B62665F70730}"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421B05BA-ADCE-4BD3-8928-B62665F70730}"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421B05BA-ADCE-4BD3-8928-B62665F70730}" type="datetimeFigureOut">
              <a:rPr lang="en-US" smtClean="0"/>
              <a:t>4/7/2025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A279CA-6584-4B52-AEAD-54DE6B792D1E}"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421B05BA-ADCE-4BD3-8928-B62665F70730}"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421B05BA-ADCE-4BD3-8928-B62665F70730}" type="datetimeFigureOut">
              <a:rPr lang="en-US" smtClean="0"/>
              <a:t>4/7/2025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421B05BA-ADCE-4BD3-8928-B62665F70730}" type="datetimeFigureOut">
              <a:rPr lang="en-US" smtClean="0"/>
              <a:t>4/7/2025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1B05BA-ADCE-4BD3-8928-B62665F70730}" type="datetimeFigureOut">
              <a:rPr lang="en-US" smtClean="0"/>
              <a:t>4/7/2025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421B05BA-ADCE-4BD3-8928-B62665F70730}"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A279CA-6584-4B52-AEAD-54DE6B792D1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421B05BA-ADCE-4BD3-8928-B62665F70730}" type="datetimeFigureOut">
              <a:rPr lang="en-US" smtClean="0"/>
              <a:t>4/7/2025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27A279CA-6584-4B52-AEAD-54DE6B792D1E}"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21B05BA-ADCE-4BD3-8928-B62665F70730}" type="datetimeFigureOut">
              <a:rPr lang="en-US" smtClean="0"/>
              <a:t>4/7/2025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7A279CA-6584-4B52-AEAD-54DE6B792D1E}"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chemeClr val="tx1"/>
                </a:solidFill>
              </a:rPr>
              <a:t>Professional English IV</a:t>
            </a:r>
            <a:endParaRPr lang="en-US" dirty="0">
              <a:solidFill>
                <a:schemeClr val="tx1"/>
              </a:solidFill>
            </a:endParaRPr>
          </a:p>
        </p:txBody>
      </p:sp>
      <p:sp>
        <p:nvSpPr>
          <p:cNvPr id="3" name="Alt Başlık 2"/>
          <p:cNvSpPr>
            <a:spLocks noGrp="1"/>
          </p:cNvSpPr>
          <p:nvPr>
            <p:ph type="subTitle" idx="1"/>
          </p:nvPr>
        </p:nvSpPr>
        <p:spPr/>
        <p:txBody>
          <a:bodyPr/>
          <a:lstStyle/>
          <a:p>
            <a:r>
              <a:rPr lang="tr-TR" dirty="0" smtClean="0"/>
              <a:t>Öğretim Görevlisi Özen TEKİN</a:t>
            </a:r>
            <a:endParaRPr lang="en-US" dirty="0"/>
          </a:p>
        </p:txBody>
      </p:sp>
    </p:spTree>
    <p:extLst>
      <p:ext uri="{BB962C8B-B14F-4D97-AF65-F5344CB8AC3E}">
        <p14:creationId xmlns:p14="http://schemas.microsoft.com/office/powerpoint/2010/main" val="2251696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pPr marL="0" indent="0">
              <a:buNone/>
            </a:pPr>
            <a:r>
              <a:rPr lang="en-US" b="1" dirty="0"/>
              <a:t>Key Features of Supranational Law:</a:t>
            </a:r>
          </a:p>
          <a:p>
            <a:r>
              <a:rPr lang="en-US" b="1" dirty="0"/>
              <a:t>Binding authority:</a:t>
            </a:r>
            <a:r>
              <a:rPr lang="en-US" dirty="0"/>
              <a:t> Laws created by supranational bodies can be directly applicable to individuals and override conflicting national laws.</a:t>
            </a:r>
          </a:p>
          <a:p>
            <a:r>
              <a:rPr lang="en-US" b="1" dirty="0"/>
              <a:t>Independent institutions:</a:t>
            </a:r>
            <a:r>
              <a:rPr lang="en-US" dirty="0"/>
              <a:t> There are courts and agencies that interpret and enforce the law.</a:t>
            </a:r>
          </a:p>
          <a:p>
            <a:r>
              <a:rPr lang="en-US" b="1" dirty="0"/>
              <a:t>Loss of full sovereignty:</a:t>
            </a:r>
            <a:r>
              <a:rPr lang="en-US" dirty="0"/>
              <a:t> Member states agree to give up certain aspects of their independent law-making power.</a:t>
            </a:r>
          </a:p>
          <a:p>
            <a:endParaRPr lang="en-US" dirty="0"/>
          </a:p>
        </p:txBody>
      </p:sp>
    </p:spTree>
    <p:extLst>
      <p:ext uri="{BB962C8B-B14F-4D97-AF65-F5344CB8AC3E}">
        <p14:creationId xmlns:p14="http://schemas.microsoft.com/office/powerpoint/2010/main" val="213119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908720"/>
            <a:ext cx="8712968" cy="5688632"/>
          </a:xfrm>
        </p:spPr>
        <p:txBody>
          <a:bodyPr>
            <a:normAutofit fontScale="92500" lnSpcReduction="10000"/>
          </a:bodyPr>
          <a:lstStyle/>
          <a:p>
            <a:pPr marL="0" indent="0">
              <a:buNone/>
            </a:pPr>
            <a:r>
              <a:rPr lang="en-US" dirty="0"/>
              <a:t>The </a:t>
            </a:r>
            <a:r>
              <a:rPr lang="en-US" b="1" dirty="0"/>
              <a:t>European Union</a:t>
            </a:r>
            <a:r>
              <a:rPr lang="en-US" dirty="0"/>
              <a:t> is the most developed and well-known example of a </a:t>
            </a:r>
            <a:r>
              <a:rPr lang="en-US" b="1" dirty="0"/>
              <a:t>supranational legal system</a:t>
            </a:r>
            <a:r>
              <a:rPr lang="en-US" dirty="0"/>
              <a:t>.</a:t>
            </a:r>
          </a:p>
          <a:p>
            <a:pPr marL="0" indent="0">
              <a:buNone/>
            </a:pPr>
            <a:r>
              <a:rPr lang="en-US" b="1" dirty="0"/>
              <a:t>EU Law</a:t>
            </a:r>
            <a:r>
              <a:rPr lang="en-US" dirty="0"/>
              <a:t> takes precedence over the national laws of its member states.</a:t>
            </a:r>
          </a:p>
          <a:p>
            <a:pPr marL="0" indent="0">
              <a:buNone/>
            </a:pPr>
            <a:r>
              <a:rPr lang="en-US" dirty="0"/>
              <a:t>The </a:t>
            </a:r>
            <a:r>
              <a:rPr lang="en-US" b="1" dirty="0"/>
              <a:t>Court of Justice of the European Union (CJEU)</a:t>
            </a:r>
            <a:r>
              <a:rPr lang="en-US" dirty="0"/>
              <a:t> ensures the uniform interpretation and application of EU law.</a:t>
            </a:r>
          </a:p>
          <a:p>
            <a:pPr marL="0" indent="0">
              <a:buNone/>
            </a:pPr>
            <a:r>
              <a:rPr lang="en-US" dirty="0"/>
              <a:t>Member states must comply with EU regulations and directives, even if it means changing their own national laws</a:t>
            </a:r>
            <a:r>
              <a:rPr lang="en-US" dirty="0" smtClean="0"/>
              <a:t>.</a:t>
            </a:r>
            <a:r>
              <a:rPr lang="tr-TR" dirty="0" smtClean="0"/>
              <a:t/>
            </a:r>
            <a:br>
              <a:rPr lang="tr-TR" dirty="0" smtClean="0"/>
            </a:br>
            <a:endParaRPr lang="en-US" dirty="0"/>
          </a:p>
          <a:p>
            <a:pPr marL="0" indent="0">
              <a:buNone/>
            </a:pPr>
            <a:r>
              <a:rPr lang="en-US" dirty="0"/>
              <a:t>📌 For example:</a:t>
            </a:r>
          </a:p>
          <a:p>
            <a:pPr marL="0" indent="0">
              <a:buNone/>
            </a:pPr>
            <a:r>
              <a:rPr lang="en-US" dirty="0"/>
              <a:t>If a member state passes a law that contradicts EU law, the national law must be </a:t>
            </a:r>
            <a:r>
              <a:rPr lang="en-US" b="1" dirty="0"/>
              <a:t>set aside</a:t>
            </a:r>
            <a:r>
              <a:rPr lang="en-US" dirty="0"/>
              <a:t>.</a:t>
            </a:r>
          </a:p>
          <a:p>
            <a:pPr marL="0" indent="0">
              <a:buNone/>
            </a:pPr>
            <a:r>
              <a:rPr lang="en-US" dirty="0"/>
              <a:t>Citizens can bring cases before national courts </a:t>
            </a:r>
            <a:r>
              <a:rPr lang="en-US" b="1" dirty="0"/>
              <a:t>invoking their rights under EU law</a:t>
            </a:r>
            <a:r>
              <a:rPr lang="en-US" dirty="0"/>
              <a:t>, which is not typically possible with traditional international law.</a:t>
            </a:r>
          </a:p>
          <a:p>
            <a:pPr marL="0" indent="0">
              <a:buNone/>
            </a:pPr>
            <a:endParaRPr lang="en-US" dirty="0"/>
          </a:p>
        </p:txBody>
      </p:sp>
    </p:spTree>
    <p:extLst>
      <p:ext uri="{BB962C8B-B14F-4D97-AF65-F5344CB8AC3E}">
        <p14:creationId xmlns:p14="http://schemas.microsoft.com/office/powerpoint/2010/main" val="1093874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Listening</a:t>
            </a:r>
            <a:r>
              <a:rPr lang="tr-TR" dirty="0" smtClean="0"/>
              <a:t> 1</a:t>
            </a:r>
            <a:endParaRPr lang="en-US" dirty="0"/>
          </a:p>
        </p:txBody>
      </p:sp>
      <p:sp>
        <p:nvSpPr>
          <p:cNvPr id="3" name="İçerik Yer Tutucusu 2"/>
          <p:cNvSpPr>
            <a:spLocks noGrp="1"/>
          </p:cNvSpPr>
          <p:nvPr>
            <p:ph idx="1"/>
          </p:nvPr>
        </p:nvSpPr>
        <p:spPr/>
        <p:txBody>
          <a:bodyPr>
            <a:normAutofit lnSpcReduction="10000"/>
          </a:bodyPr>
          <a:lstStyle/>
          <a:p>
            <a:r>
              <a:rPr lang="tr-TR" dirty="0" err="1" smtClean="0"/>
              <a:t>Why</a:t>
            </a:r>
            <a:r>
              <a:rPr lang="tr-TR" dirty="0" smtClean="0"/>
              <a:t> is </a:t>
            </a:r>
            <a:r>
              <a:rPr lang="tr-TR" dirty="0" err="1" smtClean="0"/>
              <a:t>the</a:t>
            </a:r>
            <a:r>
              <a:rPr lang="tr-TR" dirty="0" smtClean="0"/>
              <a:t> </a:t>
            </a:r>
            <a:r>
              <a:rPr lang="tr-TR" dirty="0" err="1" smtClean="0"/>
              <a:t>Laval</a:t>
            </a:r>
            <a:r>
              <a:rPr lang="tr-TR" dirty="0" smtClean="0"/>
              <a:t> </a:t>
            </a:r>
            <a:r>
              <a:rPr lang="tr-TR" dirty="0" err="1" smtClean="0"/>
              <a:t>case</a:t>
            </a:r>
            <a:r>
              <a:rPr lang="tr-TR" dirty="0" smtClean="0"/>
              <a:t> </a:t>
            </a:r>
            <a:r>
              <a:rPr lang="tr-TR" dirty="0" err="1" smtClean="0"/>
              <a:t>referred</a:t>
            </a:r>
            <a:r>
              <a:rPr lang="tr-TR" dirty="0" smtClean="0"/>
              <a:t> </a:t>
            </a:r>
            <a:r>
              <a:rPr lang="tr-TR" dirty="0" err="1" smtClean="0"/>
              <a:t>to</a:t>
            </a:r>
            <a:r>
              <a:rPr lang="tr-TR" dirty="0" smtClean="0"/>
              <a:t> as a </a:t>
            </a:r>
            <a:r>
              <a:rPr lang="tr-TR" dirty="0" err="1" smtClean="0"/>
              <a:t>landmark</a:t>
            </a:r>
            <a:r>
              <a:rPr lang="tr-TR" dirty="0" smtClean="0"/>
              <a:t> </a:t>
            </a:r>
            <a:r>
              <a:rPr lang="tr-TR" dirty="0" err="1" smtClean="0"/>
              <a:t>case</a:t>
            </a:r>
            <a:r>
              <a:rPr lang="tr-TR" dirty="0" smtClean="0"/>
              <a:t>?</a:t>
            </a:r>
            <a:br>
              <a:rPr lang="tr-TR" dirty="0" smtClean="0"/>
            </a:br>
            <a:r>
              <a:rPr lang="tr-TR" dirty="0" smtClean="0"/>
              <a:t/>
            </a:r>
            <a:br>
              <a:rPr lang="tr-TR" dirty="0" smtClean="0"/>
            </a:br>
            <a:r>
              <a:rPr lang="tr-TR" dirty="0" smtClean="0"/>
              <a:t/>
            </a:r>
            <a:br>
              <a:rPr lang="tr-TR" dirty="0" smtClean="0"/>
            </a:br>
            <a:endParaRPr lang="tr-TR" dirty="0" smtClean="0"/>
          </a:p>
          <a:p>
            <a:r>
              <a:rPr lang="tr-TR" dirty="0" err="1" smtClean="0"/>
              <a:t>Who</a:t>
            </a:r>
            <a:r>
              <a:rPr lang="tr-TR" dirty="0" smtClean="0"/>
              <a:t> </a:t>
            </a:r>
            <a:r>
              <a:rPr lang="tr-TR" dirty="0" err="1" smtClean="0"/>
              <a:t>or</a:t>
            </a:r>
            <a:r>
              <a:rPr lang="tr-TR" dirty="0" smtClean="0"/>
              <a:t> </a:t>
            </a:r>
            <a:r>
              <a:rPr lang="tr-TR" dirty="0" err="1" smtClean="0"/>
              <a:t>What</a:t>
            </a:r>
            <a:r>
              <a:rPr lang="tr-TR" dirty="0" smtClean="0"/>
              <a:t> </a:t>
            </a:r>
            <a:r>
              <a:rPr lang="tr-TR" dirty="0" err="1" smtClean="0"/>
              <a:t>are</a:t>
            </a:r>
            <a:r>
              <a:rPr lang="tr-TR" dirty="0" smtClean="0"/>
              <a:t>:</a:t>
            </a:r>
          </a:p>
          <a:p>
            <a:endParaRPr lang="tr-TR" dirty="0"/>
          </a:p>
          <a:p>
            <a:endParaRPr lang="tr-TR" dirty="0" smtClean="0"/>
          </a:p>
          <a:p>
            <a:endParaRPr lang="tr-TR" dirty="0"/>
          </a:p>
          <a:p>
            <a:r>
              <a:rPr lang="tr-TR" dirty="0" err="1" smtClean="0"/>
              <a:t>In</a:t>
            </a:r>
            <a:r>
              <a:rPr lang="tr-TR" dirty="0" smtClean="0"/>
              <a:t> </a:t>
            </a:r>
            <a:r>
              <a:rPr lang="tr-TR" dirty="0" err="1" smtClean="0"/>
              <a:t>which</a:t>
            </a:r>
            <a:r>
              <a:rPr lang="tr-TR" dirty="0" smtClean="0"/>
              <a:t> </a:t>
            </a:r>
            <a:r>
              <a:rPr lang="tr-TR" dirty="0" err="1" smtClean="0"/>
              <a:t>courts</a:t>
            </a:r>
            <a:r>
              <a:rPr lang="tr-TR" dirty="0" smtClean="0"/>
              <a:t> </a:t>
            </a:r>
            <a:r>
              <a:rPr lang="tr-TR" dirty="0" err="1" smtClean="0"/>
              <a:t>was</a:t>
            </a:r>
            <a:r>
              <a:rPr lang="tr-TR" dirty="0" smtClean="0"/>
              <a:t> </a:t>
            </a:r>
            <a:r>
              <a:rPr lang="tr-TR" dirty="0" err="1" smtClean="0"/>
              <a:t>the</a:t>
            </a:r>
            <a:r>
              <a:rPr lang="tr-TR" dirty="0" smtClean="0"/>
              <a:t> </a:t>
            </a:r>
            <a:r>
              <a:rPr lang="tr-TR" dirty="0" err="1" smtClean="0"/>
              <a:t>case</a:t>
            </a:r>
            <a:r>
              <a:rPr lang="tr-TR" dirty="0" smtClean="0"/>
              <a:t> </a:t>
            </a:r>
            <a:r>
              <a:rPr lang="tr-TR" dirty="0" err="1" smtClean="0"/>
              <a:t>heard</a:t>
            </a:r>
            <a:r>
              <a:rPr lang="tr-TR" dirty="0" smtClean="0"/>
              <a:t>?</a:t>
            </a:r>
            <a:br>
              <a:rPr lang="tr-TR" dirty="0" smtClean="0"/>
            </a:br>
            <a:endParaRPr lang="en-US" dirty="0"/>
          </a:p>
        </p:txBody>
      </p:sp>
      <p:sp>
        <p:nvSpPr>
          <p:cNvPr id="4" name="Metin kutusu 3"/>
          <p:cNvSpPr txBox="1"/>
          <p:nvPr/>
        </p:nvSpPr>
        <p:spPr>
          <a:xfrm>
            <a:off x="827584" y="2492896"/>
            <a:ext cx="7344816" cy="646331"/>
          </a:xfrm>
          <a:prstGeom prst="rect">
            <a:avLst/>
          </a:prstGeom>
          <a:noFill/>
        </p:spPr>
        <p:txBody>
          <a:bodyPr wrap="square" rtlCol="0">
            <a:spAutoFit/>
          </a:bodyPr>
          <a:lstStyle/>
          <a:p>
            <a:r>
              <a:rPr lang="tr-TR" dirty="0" err="1" smtClean="0"/>
              <a:t>Because</a:t>
            </a:r>
            <a:r>
              <a:rPr lang="tr-TR" dirty="0" smtClean="0"/>
              <a:t> it </a:t>
            </a:r>
            <a:r>
              <a:rPr lang="tr-TR" dirty="0" err="1" smtClean="0"/>
              <a:t>will</a:t>
            </a:r>
            <a:r>
              <a:rPr lang="tr-TR" dirty="0" smtClean="0"/>
              <a:t> </a:t>
            </a:r>
            <a:r>
              <a:rPr lang="tr-TR" dirty="0" err="1" smtClean="0"/>
              <a:t>have</a:t>
            </a:r>
            <a:r>
              <a:rPr lang="tr-TR" dirty="0" smtClean="0"/>
              <a:t> an </a:t>
            </a:r>
            <a:r>
              <a:rPr lang="tr-TR" dirty="0" err="1" smtClean="0"/>
              <a:t>impact</a:t>
            </a:r>
            <a:r>
              <a:rPr lang="tr-TR" dirty="0" smtClean="0"/>
              <a:t> on </a:t>
            </a:r>
            <a:r>
              <a:rPr lang="tr-TR" dirty="0" err="1" smtClean="0"/>
              <a:t>countries</a:t>
            </a:r>
            <a:r>
              <a:rPr lang="tr-TR" dirty="0" smtClean="0"/>
              <a:t> </a:t>
            </a:r>
            <a:r>
              <a:rPr lang="tr-TR" dirty="0" err="1" smtClean="0"/>
              <a:t>that</a:t>
            </a:r>
            <a:r>
              <a:rPr lang="tr-TR" dirty="0" smtClean="0"/>
              <a:t> do not </a:t>
            </a:r>
            <a:r>
              <a:rPr lang="tr-TR" dirty="0" err="1" smtClean="0"/>
              <a:t>have</a:t>
            </a:r>
            <a:r>
              <a:rPr lang="tr-TR" dirty="0" smtClean="0"/>
              <a:t> a minimum </a:t>
            </a:r>
            <a:r>
              <a:rPr lang="tr-TR" dirty="0" err="1" smtClean="0"/>
              <a:t>wage</a:t>
            </a:r>
            <a:r>
              <a:rPr lang="tr-TR" dirty="0" smtClean="0"/>
              <a:t> </a:t>
            </a:r>
            <a:endParaRPr lang="en-US" dirty="0"/>
          </a:p>
        </p:txBody>
      </p:sp>
      <p:sp>
        <p:nvSpPr>
          <p:cNvPr id="5" name="Metin kutusu 4"/>
          <p:cNvSpPr txBox="1"/>
          <p:nvPr/>
        </p:nvSpPr>
        <p:spPr>
          <a:xfrm>
            <a:off x="827584" y="4149080"/>
            <a:ext cx="7344816" cy="923330"/>
          </a:xfrm>
          <a:prstGeom prst="rect">
            <a:avLst/>
          </a:prstGeom>
          <a:noFill/>
        </p:spPr>
        <p:txBody>
          <a:bodyPr wrap="square" rtlCol="0">
            <a:spAutoFit/>
          </a:bodyPr>
          <a:lstStyle/>
          <a:p>
            <a:r>
              <a:rPr lang="tr-TR" b="1" dirty="0" err="1" smtClean="0"/>
              <a:t>Laval</a:t>
            </a:r>
            <a:r>
              <a:rPr lang="tr-TR" b="1" dirty="0" smtClean="0"/>
              <a:t>: </a:t>
            </a:r>
            <a:r>
              <a:rPr lang="tr-TR" dirty="0" smtClean="0"/>
              <a:t> A </a:t>
            </a:r>
            <a:r>
              <a:rPr lang="tr-TR" dirty="0" err="1" smtClean="0"/>
              <a:t>Latvian</a:t>
            </a:r>
            <a:r>
              <a:rPr lang="tr-TR" dirty="0" smtClean="0"/>
              <a:t> </a:t>
            </a:r>
            <a:r>
              <a:rPr lang="tr-TR" dirty="0" err="1" smtClean="0"/>
              <a:t>construction</a:t>
            </a:r>
            <a:r>
              <a:rPr lang="tr-TR" dirty="0" smtClean="0"/>
              <a:t> </a:t>
            </a:r>
            <a:r>
              <a:rPr lang="tr-TR" dirty="0" err="1" smtClean="0"/>
              <a:t>company</a:t>
            </a:r>
            <a:r>
              <a:rPr lang="tr-TR" dirty="0" smtClean="0"/>
              <a:t> </a:t>
            </a:r>
            <a:br>
              <a:rPr lang="tr-TR" dirty="0" smtClean="0"/>
            </a:br>
            <a:r>
              <a:rPr lang="tr-TR" b="1" dirty="0" err="1" smtClean="0"/>
              <a:t>Vaxholm</a:t>
            </a:r>
            <a:r>
              <a:rPr lang="tr-TR" b="1" dirty="0" smtClean="0"/>
              <a:t>: </a:t>
            </a:r>
            <a:r>
              <a:rPr lang="tr-TR" dirty="0" smtClean="0"/>
              <a:t> </a:t>
            </a:r>
            <a:r>
              <a:rPr lang="tr-TR" dirty="0" err="1" smtClean="0"/>
              <a:t>the</a:t>
            </a:r>
            <a:r>
              <a:rPr lang="tr-TR" dirty="0" smtClean="0"/>
              <a:t> </a:t>
            </a:r>
            <a:r>
              <a:rPr lang="tr-TR" dirty="0" err="1" smtClean="0"/>
              <a:t>Swedish</a:t>
            </a:r>
            <a:r>
              <a:rPr lang="tr-TR" dirty="0" smtClean="0"/>
              <a:t> </a:t>
            </a:r>
            <a:r>
              <a:rPr lang="tr-TR" dirty="0" err="1" smtClean="0"/>
              <a:t>town</a:t>
            </a:r>
            <a:r>
              <a:rPr lang="tr-TR" dirty="0" smtClean="0"/>
              <a:t> </a:t>
            </a:r>
            <a:r>
              <a:rPr lang="tr-TR" dirty="0" err="1" smtClean="0"/>
              <a:t>where</a:t>
            </a:r>
            <a:r>
              <a:rPr lang="tr-TR" dirty="0" smtClean="0"/>
              <a:t> </a:t>
            </a:r>
            <a:r>
              <a:rPr lang="tr-TR" dirty="0" err="1" smtClean="0"/>
              <a:t>the</a:t>
            </a:r>
            <a:r>
              <a:rPr lang="tr-TR" dirty="0" smtClean="0"/>
              <a:t> </a:t>
            </a:r>
            <a:r>
              <a:rPr lang="tr-TR" dirty="0" err="1" smtClean="0"/>
              <a:t>school</a:t>
            </a:r>
            <a:r>
              <a:rPr lang="tr-TR" dirty="0" smtClean="0"/>
              <a:t> </a:t>
            </a:r>
            <a:r>
              <a:rPr lang="tr-TR" dirty="0" err="1" smtClean="0"/>
              <a:t>was</a:t>
            </a:r>
            <a:r>
              <a:rPr lang="tr-TR" dirty="0" smtClean="0"/>
              <a:t> </a:t>
            </a:r>
            <a:r>
              <a:rPr lang="tr-TR" dirty="0" err="1" smtClean="0"/>
              <a:t>located</a:t>
            </a:r>
            <a:r>
              <a:rPr lang="tr-TR" dirty="0" smtClean="0"/>
              <a:t/>
            </a:r>
            <a:br>
              <a:rPr lang="tr-TR" dirty="0" smtClean="0"/>
            </a:br>
            <a:r>
              <a:rPr lang="tr-TR" b="1" dirty="0" smtClean="0"/>
              <a:t>L. </a:t>
            </a:r>
            <a:r>
              <a:rPr lang="tr-TR" b="1" dirty="0" err="1" smtClean="0"/>
              <a:t>And</a:t>
            </a:r>
            <a:r>
              <a:rPr lang="tr-TR" b="1" dirty="0" smtClean="0"/>
              <a:t> </a:t>
            </a:r>
            <a:r>
              <a:rPr lang="tr-TR" b="1" dirty="0" err="1" smtClean="0"/>
              <a:t>Baltic</a:t>
            </a:r>
            <a:r>
              <a:rPr lang="tr-TR" b="1" dirty="0" smtClean="0"/>
              <a:t> </a:t>
            </a:r>
            <a:r>
              <a:rPr lang="tr-TR" b="1" dirty="0" err="1" smtClean="0"/>
              <a:t>Bygg</a:t>
            </a:r>
            <a:r>
              <a:rPr lang="tr-TR" b="1" dirty="0" smtClean="0"/>
              <a:t>: </a:t>
            </a:r>
            <a:r>
              <a:rPr lang="tr-TR" dirty="0" err="1" smtClean="0"/>
              <a:t>the</a:t>
            </a:r>
            <a:r>
              <a:rPr lang="tr-TR" dirty="0" smtClean="0"/>
              <a:t> </a:t>
            </a:r>
            <a:r>
              <a:rPr lang="tr-TR" dirty="0" err="1" smtClean="0"/>
              <a:t>subsidiary</a:t>
            </a:r>
            <a:r>
              <a:rPr lang="tr-TR" dirty="0" smtClean="0"/>
              <a:t> </a:t>
            </a:r>
            <a:r>
              <a:rPr lang="tr-TR" dirty="0" err="1" smtClean="0"/>
              <a:t>company</a:t>
            </a:r>
            <a:r>
              <a:rPr lang="tr-TR" dirty="0" smtClean="0"/>
              <a:t> of </a:t>
            </a:r>
            <a:r>
              <a:rPr lang="tr-TR" dirty="0" err="1" smtClean="0"/>
              <a:t>Laval</a:t>
            </a:r>
            <a:endParaRPr lang="en-US" b="1" dirty="0"/>
          </a:p>
        </p:txBody>
      </p:sp>
      <p:sp>
        <p:nvSpPr>
          <p:cNvPr id="6" name="Metin kutusu 5"/>
          <p:cNvSpPr txBox="1"/>
          <p:nvPr/>
        </p:nvSpPr>
        <p:spPr>
          <a:xfrm>
            <a:off x="539552" y="5805264"/>
            <a:ext cx="7344816" cy="369332"/>
          </a:xfrm>
          <a:prstGeom prst="rect">
            <a:avLst/>
          </a:prstGeom>
          <a:noFill/>
        </p:spPr>
        <p:txBody>
          <a:bodyPr wrap="square" rtlCol="0">
            <a:spAutoFit/>
          </a:bodyPr>
          <a:lstStyle/>
          <a:p>
            <a:r>
              <a:rPr lang="tr-TR" dirty="0" err="1" smtClean="0"/>
              <a:t>The</a:t>
            </a:r>
            <a:r>
              <a:rPr lang="tr-TR" dirty="0" smtClean="0"/>
              <a:t> </a:t>
            </a:r>
            <a:r>
              <a:rPr lang="tr-TR" dirty="0" err="1" smtClean="0"/>
              <a:t>Swedish</a:t>
            </a:r>
            <a:r>
              <a:rPr lang="tr-TR" dirty="0" smtClean="0"/>
              <a:t> </a:t>
            </a:r>
            <a:r>
              <a:rPr lang="tr-TR" dirty="0" err="1" smtClean="0"/>
              <a:t>Labour</a:t>
            </a:r>
            <a:r>
              <a:rPr lang="tr-TR" dirty="0" smtClean="0"/>
              <a:t> Court </a:t>
            </a:r>
            <a:r>
              <a:rPr lang="tr-TR" dirty="0" err="1" smtClean="0"/>
              <a:t>and</a:t>
            </a:r>
            <a:r>
              <a:rPr lang="tr-TR" dirty="0" smtClean="0"/>
              <a:t> </a:t>
            </a:r>
            <a:r>
              <a:rPr lang="tr-TR" dirty="0" err="1" smtClean="0"/>
              <a:t>the</a:t>
            </a:r>
            <a:r>
              <a:rPr lang="tr-TR" dirty="0" smtClean="0"/>
              <a:t> </a:t>
            </a:r>
            <a:r>
              <a:rPr lang="tr-TR" dirty="0" err="1" smtClean="0"/>
              <a:t>European</a:t>
            </a:r>
            <a:r>
              <a:rPr lang="tr-TR" dirty="0" smtClean="0"/>
              <a:t> Court</a:t>
            </a:r>
            <a:endParaRPr lang="en-US" dirty="0"/>
          </a:p>
        </p:txBody>
      </p:sp>
    </p:spTree>
    <p:extLst>
      <p:ext uri="{BB962C8B-B14F-4D97-AF65-F5344CB8AC3E}">
        <p14:creationId xmlns:p14="http://schemas.microsoft.com/office/powerpoint/2010/main" val="25581558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476672"/>
            <a:ext cx="8229600" cy="866360"/>
          </a:xfrm>
        </p:spPr>
        <p:txBody>
          <a:bodyPr/>
          <a:lstStyle/>
          <a:p>
            <a:r>
              <a:rPr lang="tr-TR" dirty="0" err="1" smtClean="0"/>
              <a:t>Law</a:t>
            </a:r>
            <a:r>
              <a:rPr lang="tr-TR" dirty="0" smtClean="0"/>
              <a:t> in </a:t>
            </a:r>
            <a:r>
              <a:rPr lang="tr-TR" dirty="0" err="1" smtClean="0"/>
              <a:t>Practice</a:t>
            </a:r>
            <a:endParaRPr lang="en-US" dirty="0"/>
          </a:p>
        </p:txBody>
      </p:sp>
      <p:sp>
        <p:nvSpPr>
          <p:cNvPr id="3" name="İçerik Yer Tutucusu 2"/>
          <p:cNvSpPr>
            <a:spLocks noGrp="1"/>
          </p:cNvSpPr>
          <p:nvPr>
            <p:ph idx="1"/>
          </p:nvPr>
        </p:nvSpPr>
        <p:spPr>
          <a:xfrm>
            <a:off x="457200" y="1484784"/>
            <a:ext cx="8229600" cy="4839816"/>
          </a:xfrm>
        </p:spPr>
        <p:txBody>
          <a:bodyPr>
            <a:normAutofit fontScale="92500" lnSpcReduction="10000"/>
          </a:bodyPr>
          <a:lstStyle/>
          <a:p>
            <a:r>
              <a:rPr lang="en-US" dirty="0"/>
              <a:t>A </a:t>
            </a:r>
            <a:r>
              <a:rPr lang="en-US" b="1" dirty="0"/>
              <a:t>patent</a:t>
            </a:r>
            <a:r>
              <a:rPr lang="en-US" dirty="0"/>
              <a:t> is a legal right granted by a government or a supranational body (like the European Patent Office) to an </a:t>
            </a:r>
            <a:r>
              <a:rPr lang="en-US" b="1" dirty="0"/>
              <a:t>inventor</a:t>
            </a:r>
            <a:r>
              <a:rPr lang="en-US" dirty="0"/>
              <a:t> or </a:t>
            </a:r>
            <a:r>
              <a:rPr lang="en-US" b="1" dirty="0"/>
              <a:t>applicant</a:t>
            </a:r>
            <a:r>
              <a:rPr lang="en-US" dirty="0"/>
              <a:t>. It gives them the </a:t>
            </a:r>
            <a:r>
              <a:rPr lang="en-US" b="1" dirty="0"/>
              <a:t>exclusive right to make, use, sell, and license an invention</a:t>
            </a:r>
            <a:r>
              <a:rPr lang="en-US" dirty="0"/>
              <a:t> for a specific period of </a:t>
            </a:r>
            <a:r>
              <a:rPr lang="en-US" dirty="0" smtClean="0"/>
              <a:t>time</a:t>
            </a:r>
            <a:r>
              <a:rPr lang="tr-TR" dirty="0" smtClean="0"/>
              <a:t/>
            </a:r>
            <a:br>
              <a:rPr lang="tr-TR" dirty="0" smtClean="0"/>
            </a:br>
            <a:r>
              <a:rPr lang="tr-TR" dirty="0" smtClean="0"/>
              <a:t/>
            </a:r>
            <a:br>
              <a:rPr lang="tr-TR" dirty="0" smtClean="0"/>
            </a:br>
            <a:r>
              <a:rPr lang="en-US" dirty="0"/>
              <a:t>To be patentable, an invention must be:</a:t>
            </a:r>
          </a:p>
          <a:p>
            <a:r>
              <a:rPr lang="en-US" b="1" dirty="0"/>
              <a:t>Novel</a:t>
            </a:r>
            <a:r>
              <a:rPr lang="en-US" dirty="0"/>
              <a:t> – It must be new and not disclosed to the public before.</a:t>
            </a:r>
          </a:p>
          <a:p>
            <a:r>
              <a:rPr lang="en-US" b="1" dirty="0"/>
              <a:t>Inventive (Non-obvious)</a:t>
            </a:r>
            <a:r>
              <a:rPr lang="en-US" dirty="0"/>
              <a:t> – It must involve an inventive step that is not obvious to someone skilled in the field.</a:t>
            </a:r>
          </a:p>
          <a:p>
            <a:r>
              <a:rPr lang="en-US" b="1" dirty="0"/>
              <a:t>Industrial Applicability</a:t>
            </a:r>
            <a:r>
              <a:rPr lang="en-US" dirty="0"/>
              <a:t> – It must be capable of being used in some kind of industry.</a:t>
            </a:r>
          </a:p>
          <a:p>
            <a:endParaRPr lang="en-US" dirty="0"/>
          </a:p>
        </p:txBody>
      </p:sp>
    </p:spTree>
    <p:extLst>
      <p:ext uri="{BB962C8B-B14F-4D97-AF65-F5344CB8AC3E}">
        <p14:creationId xmlns:p14="http://schemas.microsoft.com/office/powerpoint/2010/main" val="35463083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980728"/>
            <a:ext cx="8229600" cy="5343872"/>
          </a:xfrm>
        </p:spPr>
        <p:txBody>
          <a:bodyPr>
            <a:normAutofit fontScale="92500" lnSpcReduction="10000"/>
          </a:bodyPr>
          <a:lstStyle/>
          <a:p>
            <a:pPr marL="0" indent="0">
              <a:buNone/>
            </a:pPr>
            <a:r>
              <a:rPr lang="en-US" b="1" dirty="0"/>
              <a:t>What Can Be Patented?</a:t>
            </a:r>
          </a:p>
          <a:p>
            <a:pPr marL="0" indent="0">
              <a:buNone/>
            </a:pPr>
            <a:r>
              <a:rPr lang="en-US" b="1" dirty="0"/>
              <a:t>Products</a:t>
            </a:r>
            <a:r>
              <a:rPr lang="en-US" dirty="0"/>
              <a:t> – like a new type of engine, a drug, or a phone.</a:t>
            </a:r>
          </a:p>
          <a:p>
            <a:pPr marL="0" indent="0">
              <a:buNone/>
            </a:pPr>
            <a:r>
              <a:rPr lang="en-US" b="1" dirty="0"/>
              <a:t>Processes</a:t>
            </a:r>
            <a:r>
              <a:rPr lang="en-US" dirty="0"/>
              <a:t> – like a method for purifying water or manufacturing batteries.</a:t>
            </a:r>
          </a:p>
          <a:p>
            <a:pPr marL="0" indent="0">
              <a:buNone/>
            </a:pPr>
            <a:r>
              <a:rPr lang="en-US" b="1" dirty="0"/>
              <a:t>Improvements</a:t>
            </a:r>
            <a:r>
              <a:rPr lang="en-US" dirty="0"/>
              <a:t> – to existing products or methods.</a:t>
            </a:r>
          </a:p>
          <a:p>
            <a:pPr marL="0" indent="0">
              <a:buNone/>
            </a:pPr>
            <a:r>
              <a:rPr lang="en-US" dirty="0"/>
              <a:t>❗ </a:t>
            </a:r>
            <a:r>
              <a:rPr lang="en-US" i="1" dirty="0"/>
              <a:t>You cannot patent abstract ideas, scientific theories, mathematical methods, or discoveries of natural substances</a:t>
            </a:r>
            <a:r>
              <a:rPr lang="en-US" i="1" dirty="0" smtClean="0"/>
              <a:t>.</a:t>
            </a:r>
            <a:r>
              <a:rPr lang="tr-TR" i="1" dirty="0" smtClean="0"/>
              <a:t/>
            </a:r>
            <a:br>
              <a:rPr lang="tr-TR" i="1" dirty="0" smtClean="0"/>
            </a:br>
            <a:r>
              <a:rPr lang="tr-TR" i="1" dirty="0" smtClean="0"/>
              <a:t/>
            </a:r>
            <a:br>
              <a:rPr lang="tr-TR" i="1" dirty="0" smtClean="0"/>
            </a:br>
            <a:r>
              <a:rPr lang="tr-TR" i="1" dirty="0" smtClean="0"/>
              <a:t/>
            </a:r>
            <a:br>
              <a:rPr lang="tr-TR" i="1" dirty="0" smtClean="0"/>
            </a:br>
            <a:r>
              <a:rPr lang="en-US" b="1" dirty="0"/>
              <a:t>Rights Granted by a Patent:</a:t>
            </a:r>
          </a:p>
          <a:p>
            <a:pPr marL="0" indent="0">
              <a:buNone/>
            </a:pPr>
            <a:r>
              <a:rPr lang="tr-TR" dirty="0" smtClean="0"/>
              <a:t>-</a:t>
            </a:r>
            <a:r>
              <a:rPr lang="en-US" dirty="0" smtClean="0"/>
              <a:t>Prevent </a:t>
            </a:r>
            <a:r>
              <a:rPr lang="en-US" dirty="0"/>
              <a:t>others from making, using, selling, or importing the invention without permission.</a:t>
            </a:r>
          </a:p>
          <a:p>
            <a:pPr marL="0" indent="0">
              <a:buNone/>
            </a:pPr>
            <a:r>
              <a:rPr lang="tr-TR" dirty="0" smtClean="0"/>
              <a:t>-</a:t>
            </a:r>
            <a:r>
              <a:rPr lang="en-US" dirty="0" smtClean="0"/>
              <a:t>License </a:t>
            </a:r>
            <a:r>
              <a:rPr lang="en-US" dirty="0"/>
              <a:t>the invention to others.</a:t>
            </a:r>
          </a:p>
          <a:p>
            <a:pPr marL="0" indent="0">
              <a:buNone/>
            </a:pPr>
            <a:r>
              <a:rPr lang="tr-TR" dirty="0" smtClean="0"/>
              <a:t>-</a:t>
            </a:r>
            <a:r>
              <a:rPr lang="en-US" dirty="0" smtClean="0"/>
              <a:t>Sue </a:t>
            </a:r>
            <a:r>
              <a:rPr lang="en-US" dirty="0"/>
              <a:t>for damages in case of infringement.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551469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548680"/>
            <a:ext cx="8784976" cy="6120680"/>
          </a:xfrm>
        </p:spPr>
        <p:txBody>
          <a:bodyPr>
            <a:normAutofit fontScale="85000" lnSpcReduction="20000"/>
          </a:bodyPr>
          <a:lstStyle/>
          <a:p>
            <a:pPr marL="0" indent="0" algn="ctr">
              <a:buNone/>
            </a:pPr>
            <a:r>
              <a:rPr lang="en-US" b="1" u="sng" dirty="0" smtClean="0"/>
              <a:t>Real-World </a:t>
            </a:r>
            <a:r>
              <a:rPr lang="en-US" b="1" u="sng" dirty="0"/>
              <a:t>Examples of Patents</a:t>
            </a:r>
            <a:r>
              <a:rPr lang="en-US" b="1" u="sng" dirty="0" smtClean="0"/>
              <a:t>:</a:t>
            </a:r>
            <a:r>
              <a:rPr lang="tr-TR" b="1" u="sng" dirty="0" smtClean="0"/>
              <a:t/>
            </a:r>
            <a:br>
              <a:rPr lang="tr-TR" b="1" u="sng" dirty="0" smtClean="0"/>
            </a:br>
            <a:endParaRPr lang="en-US" b="1" u="sng" dirty="0"/>
          </a:p>
          <a:p>
            <a:pPr marL="0" indent="0">
              <a:buNone/>
            </a:pPr>
            <a:r>
              <a:rPr lang="en-US" b="1" dirty="0"/>
              <a:t>1. Apple's iPhone Design</a:t>
            </a:r>
          </a:p>
          <a:p>
            <a:pPr marL="0" indent="0">
              <a:buNone/>
            </a:pPr>
            <a:r>
              <a:rPr lang="en-US" dirty="0"/>
              <a:t>Apple holds numerous patents for </a:t>
            </a:r>
            <a:r>
              <a:rPr lang="en-US" b="1" dirty="0"/>
              <a:t>iPhone hardware and software features</a:t>
            </a:r>
            <a:r>
              <a:rPr lang="en-US" dirty="0"/>
              <a:t>, including touch screen gestures and the design of the device.</a:t>
            </a:r>
          </a:p>
          <a:p>
            <a:pPr marL="0" indent="0">
              <a:buNone/>
            </a:pPr>
            <a:r>
              <a:rPr lang="en-US" dirty="0"/>
              <a:t>These patents protect Apple’s technology and user experience from being copied by competitors.</a:t>
            </a:r>
          </a:p>
          <a:p>
            <a:pPr marL="0" indent="0">
              <a:buNone/>
            </a:pPr>
            <a:r>
              <a:rPr lang="en-US" b="1" dirty="0"/>
              <a:t>2. Pfizer’s COVID-19 Vaccine</a:t>
            </a:r>
          </a:p>
          <a:p>
            <a:pPr marL="0" indent="0">
              <a:buNone/>
            </a:pPr>
            <a:r>
              <a:rPr lang="en-US" dirty="0"/>
              <a:t>Pfizer and </a:t>
            </a:r>
            <a:r>
              <a:rPr lang="en-US" dirty="0" err="1"/>
              <a:t>BioNTech</a:t>
            </a:r>
            <a:r>
              <a:rPr lang="en-US" dirty="0"/>
              <a:t> patented parts of the </a:t>
            </a:r>
            <a:r>
              <a:rPr lang="en-US" b="1" dirty="0"/>
              <a:t>mRNA technology</a:t>
            </a:r>
            <a:r>
              <a:rPr lang="en-US" dirty="0"/>
              <a:t> used in their COVID-19 vaccine.</a:t>
            </a:r>
          </a:p>
          <a:p>
            <a:pPr marL="0" indent="0">
              <a:buNone/>
            </a:pPr>
            <a:r>
              <a:rPr lang="en-US" dirty="0"/>
              <a:t>This patent protection helped them control the production and licensing of the vaccine.</a:t>
            </a:r>
          </a:p>
          <a:p>
            <a:pPr marL="0" indent="0">
              <a:buNone/>
            </a:pPr>
            <a:r>
              <a:rPr lang="en-US" b="1" dirty="0"/>
              <a:t>3. Dyson Vacuum Technology</a:t>
            </a:r>
          </a:p>
          <a:p>
            <a:pPr marL="0" indent="0">
              <a:buNone/>
            </a:pPr>
            <a:r>
              <a:rPr lang="en-US" dirty="0"/>
              <a:t>Dyson patented its </a:t>
            </a:r>
            <a:r>
              <a:rPr lang="en-US" b="1" dirty="0"/>
              <a:t>cyclone vacuum cleaner</a:t>
            </a:r>
            <a:r>
              <a:rPr lang="en-US" dirty="0"/>
              <a:t> technology.</a:t>
            </a:r>
          </a:p>
          <a:p>
            <a:pPr marL="0" indent="0">
              <a:buNone/>
            </a:pPr>
            <a:r>
              <a:rPr lang="en-US" dirty="0"/>
              <a:t>The patent allowed Dyson to grow as a market leader by preventing competitors from using the same suction system.</a:t>
            </a:r>
          </a:p>
          <a:p>
            <a:pPr marL="0" indent="0">
              <a:buNone/>
            </a:pPr>
            <a:r>
              <a:rPr lang="en-US" b="1" dirty="0"/>
              <a:t>4. LEGO’s Building Block</a:t>
            </a:r>
          </a:p>
          <a:p>
            <a:pPr marL="0" indent="0">
              <a:buNone/>
            </a:pPr>
            <a:r>
              <a:rPr lang="en-US" dirty="0"/>
              <a:t>LEGO held patents for the </a:t>
            </a:r>
            <a:r>
              <a:rPr lang="en-US" b="1" dirty="0"/>
              <a:t>interlocking brick design</a:t>
            </a:r>
            <a:r>
              <a:rPr lang="en-US" dirty="0"/>
              <a:t>, which gave it a strong market advantage until the patent expired.</a:t>
            </a:r>
          </a:p>
          <a:p>
            <a:pPr marL="0" indent="0">
              <a:buNone/>
            </a:pPr>
            <a:endParaRPr lang="en-US" dirty="0"/>
          </a:p>
        </p:txBody>
      </p:sp>
    </p:spTree>
    <p:extLst>
      <p:ext uri="{BB962C8B-B14F-4D97-AF65-F5344CB8AC3E}">
        <p14:creationId xmlns:p14="http://schemas.microsoft.com/office/powerpoint/2010/main" val="1833644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W</a:t>
            </a:r>
            <a:r>
              <a:rPr lang="en-US" dirty="0" smtClean="0"/>
              <a:t>hat </a:t>
            </a:r>
            <a:r>
              <a:rPr lang="en-US" dirty="0"/>
              <a:t>kinds of conflict of law could result from patent infringement?</a:t>
            </a:r>
          </a:p>
        </p:txBody>
      </p:sp>
      <p:sp>
        <p:nvSpPr>
          <p:cNvPr id="3" name="İçerik Yer Tutucusu 2"/>
          <p:cNvSpPr>
            <a:spLocks noGrp="1"/>
          </p:cNvSpPr>
          <p:nvPr>
            <p:ph idx="1"/>
          </p:nvPr>
        </p:nvSpPr>
        <p:spPr>
          <a:xfrm>
            <a:off x="457200" y="1935480"/>
            <a:ext cx="8507288" cy="4733880"/>
          </a:xfrm>
        </p:spPr>
        <p:txBody>
          <a:bodyPr>
            <a:normAutofit fontScale="85000" lnSpcReduction="10000"/>
          </a:bodyPr>
          <a:lstStyle/>
          <a:p>
            <a:r>
              <a:rPr lang="en-US" dirty="0" smtClean="0"/>
              <a:t>Since </a:t>
            </a:r>
            <a:r>
              <a:rPr lang="en-US" dirty="0"/>
              <a:t>patents are </a:t>
            </a:r>
            <a:r>
              <a:rPr lang="en-US" b="1" dirty="0"/>
              <a:t>territorial</a:t>
            </a:r>
            <a:r>
              <a:rPr lang="en-US" dirty="0"/>
              <a:t>, meaning they are only protected in the country where they are granted, disputes often involve questions about which court has jurisdiction, which country's law should apply, and whether a judgment made in one country will be recognized and enforced in another. </a:t>
            </a:r>
            <a:r>
              <a:rPr lang="tr-TR" dirty="0" smtClean="0"/>
              <a:t/>
            </a:r>
            <a:br>
              <a:rPr lang="tr-TR" dirty="0" smtClean="0"/>
            </a:br>
            <a:r>
              <a:rPr lang="tr-TR" dirty="0" smtClean="0"/>
              <a:t>	</a:t>
            </a:r>
            <a:r>
              <a:rPr lang="en-US" dirty="0" smtClean="0"/>
              <a:t>For </a:t>
            </a:r>
            <a:r>
              <a:rPr lang="en-US" dirty="0"/>
              <a:t>instance, if a product manufactured in China infringes a German patent and is sold by a Turkish company throughout the EU, courts must determine whether German, Chinese, or Turkish law applies, and which court has the authority to rule on the matter. </a:t>
            </a:r>
            <a:r>
              <a:rPr lang="tr-TR" dirty="0" smtClean="0"/>
              <a:t/>
            </a:r>
            <a:br>
              <a:rPr lang="tr-TR" dirty="0" smtClean="0"/>
            </a:br>
            <a:r>
              <a:rPr lang="tr-TR" dirty="0" smtClean="0"/>
              <a:t>	</a:t>
            </a:r>
            <a:r>
              <a:rPr lang="en-US" dirty="0" smtClean="0"/>
              <a:t>Moreover</a:t>
            </a:r>
            <a:r>
              <a:rPr lang="en-US" dirty="0"/>
              <a:t>, challenges arise when a court is asked to assess the validity of a foreign patent, as many courts are reluctant to rule on patents registered in another country. These legal complexities make patent infringement a prime example of how conflict of law issues emerge in cross-border intellectual property disputes.</a:t>
            </a:r>
          </a:p>
        </p:txBody>
      </p:sp>
    </p:spTree>
    <p:extLst>
      <p:ext uri="{BB962C8B-B14F-4D97-AF65-F5344CB8AC3E}">
        <p14:creationId xmlns:p14="http://schemas.microsoft.com/office/powerpoint/2010/main" val="24173825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Ex</a:t>
            </a:r>
            <a:r>
              <a:rPr lang="tr-TR" dirty="0" smtClean="0"/>
              <a:t>. 28</a:t>
            </a:r>
            <a:endParaRPr lang="en-US" dirty="0"/>
          </a:p>
        </p:txBody>
      </p:sp>
      <p:sp>
        <p:nvSpPr>
          <p:cNvPr id="3" name="İçerik Yer Tutucusu 2"/>
          <p:cNvSpPr>
            <a:spLocks noGrp="1"/>
          </p:cNvSpPr>
          <p:nvPr>
            <p:ph idx="1"/>
          </p:nvPr>
        </p:nvSpPr>
        <p:spPr/>
        <p:txBody>
          <a:bodyPr/>
          <a:lstStyle/>
          <a:p>
            <a:pPr marL="514350" indent="-514350">
              <a:buFont typeface="+mj-lt"/>
              <a:buAutoNum type="arabicPeriod"/>
            </a:pPr>
            <a:r>
              <a:rPr lang="tr-TR" dirty="0" smtClean="0"/>
              <a:t>Court </a:t>
            </a:r>
            <a:r>
              <a:rPr lang="tr-TR" dirty="0" err="1" smtClean="0"/>
              <a:t>must</a:t>
            </a:r>
            <a:r>
              <a:rPr lang="tr-TR" dirty="0" smtClean="0"/>
              <a:t> </a:t>
            </a:r>
            <a:r>
              <a:rPr lang="tr-TR" dirty="0" err="1" smtClean="0"/>
              <a:t>decide</a:t>
            </a:r>
            <a:r>
              <a:rPr lang="tr-TR" dirty="0" smtClean="0"/>
              <a:t> </a:t>
            </a:r>
            <a:r>
              <a:rPr lang="tr-TR" dirty="0" err="1" smtClean="0"/>
              <a:t>whether</a:t>
            </a:r>
            <a:r>
              <a:rPr lang="tr-TR" dirty="0" smtClean="0"/>
              <a:t> it has </a:t>
            </a:r>
            <a:r>
              <a:rPr lang="tr-TR" dirty="0" err="1" smtClean="0"/>
              <a:t>jurisdiction</a:t>
            </a:r>
            <a:r>
              <a:rPr lang="tr-TR" dirty="0" smtClean="0"/>
              <a:t> in </a:t>
            </a:r>
            <a:r>
              <a:rPr lang="tr-TR" dirty="0" err="1" smtClean="0"/>
              <a:t>each</a:t>
            </a:r>
            <a:r>
              <a:rPr lang="tr-TR" dirty="0" smtClean="0"/>
              <a:t> of </a:t>
            </a:r>
            <a:r>
              <a:rPr lang="tr-TR" dirty="0" err="1" smtClean="0"/>
              <a:t>the</a:t>
            </a:r>
            <a:r>
              <a:rPr lang="tr-TR" dirty="0" smtClean="0"/>
              <a:t> </a:t>
            </a:r>
            <a:r>
              <a:rPr lang="tr-TR" dirty="0" err="1" smtClean="0"/>
              <a:t>possible</a:t>
            </a:r>
            <a:r>
              <a:rPr lang="tr-TR" dirty="0" smtClean="0"/>
              <a:t> legal </a:t>
            </a:r>
            <a:r>
              <a:rPr lang="tr-TR" dirty="0" err="1" smtClean="0"/>
              <a:t>acyions</a:t>
            </a:r>
            <a:r>
              <a:rPr lang="tr-TR" dirty="0" smtClean="0"/>
              <a:t> in </a:t>
            </a:r>
            <a:r>
              <a:rPr lang="tr-TR" dirty="0" err="1" smtClean="0"/>
              <a:t>the</a:t>
            </a:r>
            <a:r>
              <a:rPr lang="tr-TR" dirty="0" smtClean="0"/>
              <a:t> </a:t>
            </a:r>
            <a:r>
              <a:rPr lang="tr-TR" dirty="0" err="1" smtClean="0"/>
              <a:t>case</a:t>
            </a:r>
            <a:endParaRPr lang="tr-TR" dirty="0" smtClean="0"/>
          </a:p>
          <a:p>
            <a:pPr marL="514350" indent="-514350">
              <a:buFont typeface="+mj-lt"/>
              <a:buAutoNum type="arabicPeriod"/>
            </a:pPr>
            <a:r>
              <a:rPr lang="tr-TR" dirty="0" smtClean="0"/>
              <a:t>Break </a:t>
            </a:r>
            <a:r>
              <a:rPr lang="tr-TR" dirty="0" err="1" smtClean="0"/>
              <a:t>down</a:t>
            </a:r>
            <a:r>
              <a:rPr lang="tr-TR" dirty="0" smtClean="0"/>
              <a:t> </a:t>
            </a:r>
            <a:r>
              <a:rPr lang="tr-TR" dirty="0" err="1" smtClean="0"/>
              <a:t>the</a:t>
            </a:r>
            <a:r>
              <a:rPr lang="tr-TR" dirty="0" smtClean="0"/>
              <a:t> </a:t>
            </a:r>
            <a:r>
              <a:rPr lang="tr-TR" dirty="0" err="1" smtClean="0"/>
              <a:t>cause</a:t>
            </a:r>
            <a:r>
              <a:rPr lang="tr-TR" dirty="0" smtClean="0"/>
              <a:t> of </a:t>
            </a:r>
            <a:r>
              <a:rPr lang="tr-TR" dirty="0" err="1" smtClean="0"/>
              <a:t>the</a:t>
            </a:r>
            <a:r>
              <a:rPr lang="tr-TR" dirty="0" smtClean="0"/>
              <a:t> </a:t>
            </a:r>
            <a:r>
              <a:rPr lang="tr-TR" dirty="0" err="1" smtClean="0"/>
              <a:t>action</a:t>
            </a:r>
            <a:r>
              <a:rPr lang="tr-TR" dirty="0" smtClean="0"/>
              <a:t> </a:t>
            </a:r>
            <a:r>
              <a:rPr lang="tr-TR" dirty="0" err="1" smtClean="0"/>
              <a:t>into</a:t>
            </a:r>
            <a:r>
              <a:rPr lang="tr-TR" dirty="0" smtClean="0"/>
              <a:t> </a:t>
            </a:r>
            <a:r>
              <a:rPr lang="tr-TR" dirty="0" err="1" smtClean="0"/>
              <a:t>its</a:t>
            </a:r>
            <a:r>
              <a:rPr lang="tr-TR" dirty="0" smtClean="0"/>
              <a:t> </a:t>
            </a:r>
            <a:r>
              <a:rPr lang="tr-TR" dirty="0" err="1" smtClean="0"/>
              <a:t>component</a:t>
            </a:r>
            <a:r>
              <a:rPr lang="tr-TR" dirty="0" smtClean="0"/>
              <a:t> legal </a:t>
            </a:r>
            <a:r>
              <a:rPr lang="tr-TR" dirty="0" err="1" smtClean="0"/>
              <a:t>categories</a:t>
            </a:r>
            <a:endParaRPr lang="tr-TR" dirty="0" smtClean="0"/>
          </a:p>
          <a:p>
            <a:pPr marL="514350" indent="-514350">
              <a:buFont typeface="+mj-lt"/>
              <a:buAutoNum type="arabicPeriod"/>
            </a:pPr>
            <a:r>
              <a:rPr lang="tr-TR" dirty="0" err="1" smtClean="0"/>
              <a:t>Once</a:t>
            </a:r>
            <a:r>
              <a:rPr lang="tr-TR" dirty="0" smtClean="0"/>
              <a:t> </a:t>
            </a:r>
            <a:r>
              <a:rPr lang="tr-TR" dirty="0" err="1" smtClean="0"/>
              <a:t>the</a:t>
            </a:r>
            <a:r>
              <a:rPr lang="tr-TR" dirty="0" smtClean="0"/>
              <a:t> legal </a:t>
            </a:r>
            <a:r>
              <a:rPr lang="tr-TR" dirty="0" err="1" smtClean="0"/>
              <a:t>issues</a:t>
            </a:r>
            <a:r>
              <a:rPr lang="tr-TR" dirty="0" smtClean="0"/>
              <a:t> </a:t>
            </a:r>
            <a:r>
              <a:rPr lang="tr-TR" dirty="0" err="1" smtClean="0"/>
              <a:t>have</a:t>
            </a:r>
            <a:r>
              <a:rPr lang="tr-TR" dirty="0" smtClean="0"/>
              <a:t> </a:t>
            </a:r>
            <a:r>
              <a:rPr lang="tr-TR" dirty="0" err="1" smtClean="0"/>
              <a:t>been</a:t>
            </a:r>
            <a:r>
              <a:rPr lang="tr-TR" dirty="0" smtClean="0"/>
              <a:t> </a:t>
            </a:r>
            <a:r>
              <a:rPr lang="tr-TR" dirty="0" err="1" smtClean="0"/>
              <a:t>determined</a:t>
            </a:r>
            <a:r>
              <a:rPr lang="tr-TR" dirty="0" smtClean="0"/>
              <a:t>, </a:t>
            </a:r>
            <a:r>
              <a:rPr lang="tr-TR" dirty="0" err="1" smtClean="0"/>
              <a:t>decide</a:t>
            </a:r>
            <a:r>
              <a:rPr lang="tr-TR" dirty="0" smtClean="0"/>
              <a:t> </a:t>
            </a:r>
            <a:r>
              <a:rPr lang="tr-TR" dirty="0" err="1" smtClean="0"/>
              <a:t>which</a:t>
            </a:r>
            <a:r>
              <a:rPr lang="tr-TR" dirty="0" smtClean="0"/>
              <a:t> </a:t>
            </a:r>
            <a:r>
              <a:rPr lang="tr-TR" dirty="0" err="1" smtClean="0"/>
              <a:t>laws</a:t>
            </a:r>
            <a:r>
              <a:rPr lang="tr-TR" dirty="0" smtClean="0"/>
              <a:t> </a:t>
            </a:r>
            <a:r>
              <a:rPr lang="tr-TR" dirty="0" err="1" smtClean="0"/>
              <a:t>should</a:t>
            </a:r>
            <a:r>
              <a:rPr lang="tr-TR" dirty="0" smtClean="0"/>
              <a:t> be </a:t>
            </a:r>
            <a:r>
              <a:rPr lang="tr-TR" dirty="0" err="1" smtClean="0"/>
              <a:t>applied</a:t>
            </a:r>
            <a:endParaRPr lang="tr-TR" dirty="0" smtClean="0"/>
          </a:p>
          <a:p>
            <a:pPr marL="514350" indent="-514350">
              <a:buFont typeface="+mj-lt"/>
              <a:buAutoNum type="arabicPeriod"/>
            </a:pPr>
            <a:r>
              <a:rPr lang="tr-TR" dirty="0" err="1" smtClean="0"/>
              <a:t>Apply</a:t>
            </a:r>
            <a:r>
              <a:rPr lang="tr-TR" dirty="0" smtClean="0"/>
              <a:t> </a:t>
            </a:r>
            <a:r>
              <a:rPr lang="tr-TR" dirty="0" err="1" smtClean="0"/>
              <a:t>the</a:t>
            </a:r>
            <a:r>
              <a:rPr lang="tr-TR" dirty="0" smtClean="0"/>
              <a:t> </a:t>
            </a:r>
            <a:r>
              <a:rPr lang="tr-TR" dirty="0" err="1" smtClean="0"/>
              <a:t>appropriate</a:t>
            </a:r>
            <a:r>
              <a:rPr lang="tr-TR" dirty="0" smtClean="0"/>
              <a:t> </a:t>
            </a:r>
            <a:r>
              <a:rPr lang="tr-TR" dirty="0" err="1" smtClean="0"/>
              <a:t>law</a:t>
            </a:r>
            <a:r>
              <a:rPr lang="tr-TR" dirty="0" smtClean="0"/>
              <a:t> </a:t>
            </a:r>
            <a:r>
              <a:rPr lang="tr-TR" dirty="0" err="1" smtClean="0"/>
              <a:t>to</a:t>
            </a:r>
            <a:r>
              <a:rPr lang="tr-TR" dirty="0" smtClean="0"/>
              <a:t> </a:t>
            </a:r>
            <a:r>
              <a:rPr lang="tr-TR" dirty="0" err="1" smtClean="0"/>
              <a:t>reach</a:t>
            </a:r>
            <a:r>
              <a:rPr lang="tr-TR" dirty="0" smtClean="0"/>
              <a:t> a </a:t>
            </a:r>
            <a:r>
              <a:rPr lang="tr-TR" dirty="0" err="1" smtClean="0"/>
              <a:t>judgment</a:t>
            </a:r>
            <a:r>
              <a:rPr lang="tr-TR" dirty="0" smtClean="0"/>
              <a:t>.</a:t>
            </a:r>
          </a:p>
          <a:p>
            <a:pPr marL="514350" indent="-514350">
              <a:buFont typeface="+mj-lt"/>
              <a:buAutoNum type="arabicPeriod"/>
            </a:pPr>
            <a:r>
              <a:rPr lang="tr-TR" dirty="0" err="1" smtClean="0"/>
              <a:t>Secure</a:t>
            </a:r>
            <a:r>
              <a:rPr lang="tr-TR" dirty="0" smtClean="0"/>
              <a:t> </a:t>
            </a:r>
            <a:r>
              <a:rPr lang="tr-TR" dirty="0" err="1" smtClean="0"/>
              <a:t>cross-border</a:t>
            </a:r>
            <a:r>
              <a:rPr lang="tr-TR" dirty="0" smtClean="0"/>
              <a:t> </a:t>
            </a:r>
            <a:r>
              <a:rPr lang="tr-TR" dirty="0" err="1" smtClean="0"/>
              <a:t>recognition</a:t>
            </a:r>
            <a:r>
              <a:rPr lang="tr-TR" dirty="0" smtClean="0"/>
              <a:t> of </a:t>
            </a:r>
            <a:r>
              <a:rPr lang="tr-TR" dirty="0" err="1" smtClean="0"/>
              <a:t>any</a:t>
            </a:r>
            <a:r>
              <a:rPr lang="tr-TR" dirty="0" smtClean="0"/>
              <a:t> </a:t>
            </a:r>
            <a:r>
              <a:rPr lang="tr-TR" dirty="0" err="1" smtClean="0"/>
              <a:t>award</a:t>
            </a:r>
            <a:r>
              <a:rPr lang="tr-TR" dirty="0" smtClean="0"/>
              <a:t>.</a:t>
            </a:r>
            <a:endParaRPr lang="en-US" dirty="0"/>
          </a:p>
        </p:txBody>
      </p:sp>
    </p:spTree>
    <p:extLst>
      <p:ext uri="{BB962C8B-B14F-4D97-AF65-F5344CB8AC3E}">
        <p14:creationId xmlns:p14="http://schemas.microsoft.com/office/powerpoint/2010/main" val="924286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782960"/>
          </a:xfrm>
        </p:spPr>
        <p:txBody>
          <a:bodyPr>
            <a:normAutofit fontScale="90000"/>
          </a:bodyPr>
          <a:lstStyle/>
          <a:p>
            <a:r>
              <a:rPr lang="tr-TR" dirty="0" smtClean="0"/>
              <a:t>UNIT 9: INTERNATIONAL LAW</a:t>
            </a:r>
            <a:endParaRPr lang="en-US" dirty="0"/>
          </a:p>
        </p:txBody>
      </p:sp>
      <p:sp>
        <p:nvSpPr>
          <p:cNvPr id="3" name="İçerik Yer Tutucusu 2"/>
          <p:cNvSpPr>
            <a:spLocks noGrp="1"/>
          </p:cNvSpPr>
          <p:nvPr>
            <p:ph idx="1"/>
          </p:nvPr>
        </p:nvSpPr>
        <p:spPr>
          <a:xfrm>
            <a:off x="179512" y="1268760"/>
            <a:ext cx="8712968" cy="5472608"/>
          </a:xfrm>
        </p:spPr>
        <p:txBody>
          <a:bodyPr>
            <a:normAutofit fontScale="92500" lnSpcReduction="20000"/>
          </a:bodyPr>
          <a:lstStyle/>
          <a:p>
            <a:r>
              <a:rPr lang="en-US" b="1" dirty="0"/>
              <a:t>International law</a:t>
            </a:r>
            <a:r>
              <a:rPr lang="en-US" dirty="0"/>
              <a:t> is the set of rules, agreements, and treaties that are binding between countries. It governs the relationships between states, international organizations, and, in some cases, individuals</a:t>
            </a:r>
            <a:r>
              <a:rPr lang="en-US" dirty="0" smtClean="0"/>
              <a:t>.</a:t>
            </a:r>
            <a:r>
              <a:rPr lang="tr-TR" dirty="0" smtClean="0"/>
              <a:t/>
            </a:r>
            <a:br>
              <a:rPr lang="tr-TR" dirty="0" smtClean="0"/>
            </a:br>
            <a:endParaRPr lang="tr-TR" dirty="0" smtClean="0"/>
          </a:p>
          <a:p>
            <a:r>
              <a:rPr lang="en-US" dirty="0"/>
              <a:t>Unlike domestic law, which is created and enforced by a </a:t>
            </a:r>
            <a:r>
              <a:rPr lang="en-US" u="sng" dirty="0"/>
              <a:t>central authority </a:t>
            </a:r>
            <a:r>
              <a:rPr lang="en-US" dirty="0"/>
              <a:t>such as a government, international law operates in a decentralized system where states voluntarily commit to legal obligations through treaties, customs, and agreements. Its purpose is to promote peaceful coexistence, cooperation, and stability in the international community</a:t>
            </a:r>
            <a:r>
              <a:rPr lang="en-US" dirty="0" smtClean="0"/>
              <a:t>.</a:t>
            </a:r>
            <a:endParaRPr lang="tr-TR" dirty="0" smtClean="0"/>
          </a:p>
          <a:p>
            <a:pPr marL="0" indent="0">
              <a:buNone/>
            </a:pPr>
            <a:endParaRPr lang="tr-TR" dirty="0" smtClean="0"/>
          </a:p>
          <a:p>
            <a:r>
              <a:rPr lang="en-US" dirty="0"/>
              <a:t>One of the defining characteristics of international law is that it is based on </a:t>
            </a:r>
            <a:r>
              <a:rPr lang="en-US" b="1" dirty="0"/>
              <a:t>consent</a:t>
            </a:r>
            <a:r>
              <a:rPr lang="en-US" dirty="0"/>
              <a:t>. States are not bound by international legal rules unless they have agreed to them, typically by signing and ratifying treaties or by participating in long-standing international customs. </a:t>
            </a:r>
            <a:endParaRPr lang="tr-TR" dirty="0"/>
          </a:p>
          <a:p>
            <a:endParaRPr lang="en-US" dirty="0"/>
          </a:p>
        </p:txBody>
      </p:sp>
    </p:spTree>
    <p:extLst>
      <p:ext uri="{BB962C8B-B14F-4D97-AF65-F5344CB8AC3E}">
        <p14:creationId xmlns:p14="http://schemas.microsoft.com/office/powerpoint/2010/main" val="363834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764704"/>
            <a:ext cx="8229600" cy="5559896"/>
          </a:xfrm>
        </p:spPr>
        <p:txBody>
          <a:bodyPr>
            <a:normAutofit/>
          </a:bodyPr>
          <a:lstStyle/>
          <a:p>
            <a:r>
              <a:rPr lang="en-US" dirty="0" smtClean="0"/>
              <a:t>International </a:t>
            </a:r>
            <a:r>
              <a:rPr lang="en-US" dirty="0"/>
              <a:t>law covers a wide range of issues, from </a:t>
            </a:r>
            <a:endParaRPr lang="tr-TR" dirty="0" smtClean="0"/>
          </a:p>
          <a:p>
            <a:pPr marL="0" indent="0">
              <a:buNone/>
            </a:pPr>
            <a:r>
              <a:rPr lang="tr-TR" dirty="0" smtClean="0"/>
              <a:t>-</a:t>
            </a:r>
            <a:r>
              <a:rPr lang="en-US" dirty="0" smtClean="0"/>
              <a:t>the </a:t>
            </a:r>
            <a:r>
              <a:rPr lang="en-US" dirty="0"/>
              <a:t>regulation of armed conflict </a:t>
            </a:r>
            <a:r>
              <a:rPr lang="tr-TR" dirty="0"/>
              <a:t/>
            </a:r>
            <a:br>
              <a:rPr lang="tr-TR" dirty="0"/>
            </a:br>
            <a:r>
              <a:rPr lang="tr-TR" dirty="0" smtClean="0"/>
              <a:t>-</a:t>
            </a:r>
            <a:r>
              <a:rPr lang="en-US" dirty="0" smtClean="0"/>
              <a:t>the </a:t>
            </a:r>
            <a:r>
              <a:rPr lang="en-US" dirty="0"/>
              <a:t>protection of human rights </a:t>
            </a:r>
            <a:r>
              <a:rPr lang="tr-TR" dirty="0"/>
              <a:t/>
            </a:r>
            <a:br>
              <a:rPr lang="tr-TR" dirty="0"/>
            </a:br>
            <a:r>
              <a:rPr lang="tr-TR" dirty="0" smtClean="0"/>
              <a:t>-</a:t>
            </a:r>
            <a:r>
              <a:rPr lang="en-US" dirty="0" smtClean="0"/>
              <a:t>trade</a:t>
            </a:r>
            <a:r>
              <a:rPr lang="tr-TR" dirty="0" smtClean="0"/>
              <a:t/>
            </a:r>
            <a:br>
              <a:rPr lang="tr-TR" dirty="0" smtClean="0"/>
            </a:br>
            <a:r>
              <a:rPr lang="tr-TR" dirty="0" smtClean="0"/>
              <a:t>-</a:t>
            </a:r>
            <a:r>
              <a:rPr lang="en-US" dirty="0" smtClean="0"/>
              <a:t>environmental </a:t>
            </a:r>
            <a:r>
              <a:rPr lang="en-US" dirty="0"/>
              <a:t>law, </a:t>
            </a:r>
            <a:r>
              <a:rPr lang="tr-TR" dirty="0" smtClean="0"/>
              <a:t/>
            </a:r>
            <a:br>
              <a:rPr lang="tr-TR" dirty="0" smtClean="0"/>
            </a:br>
            <a:r>
              <a:rPr lang="tr-TR" dirty="0" smtClean="0"/>
              <a:t>-</a:t>
            </a:r>
            <a:r>
              <a:rPr lang="en-US" dirty="0" smtClean="0"/>
              <a:t>and </a:t>
            </a:r>
            <a:r>
              <a:rPr lang="en-US" dirty="0"/>
              <a:t>diplomatic relations. </a:t>
            </a:r>
            <a:endParaRPr lang="tr-TR" dirty="0" smtClean="0"/>
          </a:p>
          <a:p>
            <a:pPr marL="0" indent="0">
              <a:buNone/>
            </a:pPr>
            <a:endParaRPr lang="tr-TR" dirty="0"/>
          </a:p>
          <a:p>
            <a:r>
              <a:rPr lang="en-US" dirty="0" smtClean="0"/>
              <a:t>It </a:t>
            </a:r>
            <a:r>
              <a:rPr lang="en-US" dirty="0"/>
              <a:t>is typically divided into two main branches: </a:t>
            </a:r>
            <a:r>
              <a:rPr lang="en-US" b="1" dirty="0"/>
              <a:t>public international law</a:t>
            </a:r>
            <a:r>
              <a:rPr lang="en-US" dirty="0"/>
              <a:t>, which deals with relations between states and international entities, and </a:t>
            </a:r>
            <a:r>
              <a:rPr lang="en-US" b="1" dirty="0"/>
              <a:t>private international law</a:t>
            </a:r>
            <a:r>
              <a:rPr lang="en-US" dirty="0"/>
              <a:t>, which addresses cross-border disputes between private individuals or corporations, often involving conflicting domestic laws.</a:t>
            </a:r>
          </a:p>
        </p:txBody>
      </p:sp>
    </p:spTree>
    <p:extLst>
      <p:ext uri="{BB962C8B-B14F-4D97-AF65-F5344CB8AC3E}">
        <p14:creationId xmlns:p14="http://schemas.microsoft.com/office/powerpoint/2010/main" val="3296780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908720"/>
            <a:ext cx="8712968" cy="5688632"/>
          </a:xfrm>
        </p:spPr>
        <p:txBody>
          <a:bodyPr>
            <a:normAutofit lnSpcReduction="10000"/>
          </a:bodyPr>
          <a:lstStyle/>
          <a:p>
            <a:r>
              <a:rPr lang="en-US" dirty="0"/>
              <a:t>Although international law lacks a central enforcement mechanism like police or a single global legislature, it still plays a powerful role in shaping global behavior. Compliance is often encouraged through diplomatic pressure, economic sanctions, and the work of international institutions such as the </a:t>
            </a:r>
            <a:r>
              <a:rPr lang="en-US" b="1" dirty="0"/>
              <a:t>United Nations (UN)</a:t>
            </a:r>
            <a:r>
              <a:rPr lang="en-US" dirty="0"/>
              <a:t>, the </a:t>
            </a:r>
            <a:r>
              <a:rPr lang="en-US" b="1" dirty="0"/>
              <a:t>International Court of Justice (ICJ)</a:t>
            </a:r>
            <a:r>
              <a:rPr lang="en-US" dirty="0"/>
              <a:t>, and the </a:t>
            </a:r>
            <a:r>
              <a:rPr lang="en-US" b="1" dirty="0"/>
              <a:t>International Criminal Court (ICC)</a:t>
            </a:r>
            <a:r>
              <a:rPr lang="en-US" dirty="0"/>
              <a:t>. </a:t>
            </a:r>
            <a:r>
              <a:rPr lang="tr-TR" dirty="0" smtClean="0"/>
              <a:t/>
            </a:r>
            <a:br>
              <a:rPr lang="tr-TR" dirty="0" smtClean="0"/>
            </a:br>
            <a:endParaRPr lang="tr-TR" dirty="0" smtClean="0"/>
          </a:p>
          <a:p>
            <a:r>
              <a:rPr lang="en-US" dirty="0"/>
              <a:t>In today's interconnected world, international law is more relevant than ever. It provides the legal framework for addressing global challenges like climate change, migration, terrorism, and pandemics, fostering cooperation between nations and helping to maintain international peace and order.</a:t>
            </a:r>
          </a:p>
        </p:txBody>
      </p:sp>
    </p:spTree>
    <p:extLst>
      <p:ext uri="{BB962C8B-B14F-4D97-AF65-F5344CB8AC3E}">
        <p14:creationId xmlns:p14="http://schemas.microsoft.com/office/powerpoint/2010/main" val="22303085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2296142463"/>
              </p:ext>
            </p:extLst>
          </p:nvPr>
        </p:nvGraphicFramePr>
        <p:xfrm>
          <a:off x="251520" y="260648"/>
          <a:ext cx="8784976" cy="64807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954080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7016" y="1340768"/>
            <a:ext cx="8856984" cy="4752528"/>
          </a:xfrm>
        </p:spPr>
        <p:txBody>
          <a:bodyPr/>
          <a:lstStyle/>
          <a:p>
            <a:r>
              <a:rPr lang="tr-TR" u="sng" dirty="0" smtClean="0"/>
              <a:t>How can a </a:t>
            </a:r>
            <a:r>
              <a:rPr lang="tr-TR" u="sng" dirty="0" err="1" smtClean="0"/>
              <a:t>nation</a:t>
            </a:r>
            <a:r>
              <a:rPr lang="tr-TR" u="sng" dirty="0" smtClean="0"/>
              <a:t> </a:t>
            </a:r>
            <a:r>
              <a:rPr lang="tr-TR" u="sng" dirty="0" err="1" smtClean="0"/>
              <a:t>state</a:t>
            </a:r>
            <a:r>
              <a:rPr lang="tr-TR" u="sng" dirty="0" smtClean="0"/>
              <a:t> be </a:t>
            </a:r>
            <a:r>
              <a:rPr lang="tr-TR" u="sng" dirty="0" err="1" smtClean="0"/>
              <a:t>compelled</a:t>
            </a:r>
            <a:r>
              <a:rPr lang="tr-TR" u="sng" dirty="0" smtClean="0"/>
              <a:t> </a:t>
            </a:r>
            <a:r>
              <a:rPr lang="tr-TR" u="sng" dirty="0" err="1" smtClean="0"/>
              <a:t>to</a:t>
            </a:r>
            <a:r>
              <a:rPr lang="tr-TR" u="sng" dirty="0" smtClean="0"/>
              <a:t> </a:t>
            </a:r>
            <a:r>
              <a:rPr lang="tr-TR" u="sng" dirty="0" err="1" smtClean="0"/>
              <a:t>obey</a:t>
            </a:r>
            <a:r>
              <a:rPr lang="tr-TR" u="sng" dirty="0" smtClean="0"/>
              <a:t> </a:t>
            </a:r>
            <a:r>
              <a:rPr lang="tr-TR" u="sng" dirty="0" err="1" smtClean="0"/>
              <a:t>international</a:t>
            </a:r>
            <a:r>
              <a:rPr lang="tr-TR" u="sng" dirty="0" smtClean="0"/>
              <a:t> </a:t>
            </a:r>
            <a:r>
              <a:rPr lang="tr-TR" u="sng" dirty="0" err="1" smtClean="0"/>
              <a:t>law</a:t>
            </a:r>
            <a:r>
              <a:rPr lang="tr-TR" u="sng" dirty="0" smtClean="0"/>
              <a:t>?</a:t>
            </a:r>
            <a:br>
              <a:rPr lang="tr-TR" u="sng" dirty="0" smtClean="0"/>
            </a:br>
            <a:r>
              <a:rPr lang="tr-TR" dirty="0" smtClean="0"/>
              <a:t/>
            </a:r>
            <a:br>
              <a:rPr lang="tr-TR" dirty="0" smtClean="0"/>
            </a:br>
            <a:r>
              <a:rPr lang="tr-TR" dirty="0" smtClean="0"/>
              <a:t>	</a:t>
            </a:r>
            <a:r>
              <a:rPr lang="tr-TR" dirty="0" err="1" smtClean="0"/>
              <a:t>Two</a:t>
            </a:r>
            <a:r>
              <a:rPr lang="tr-TR" dirty="0" smtClean="0"/>
              <a:t> main </a:t>
            </a:r>
            <a:r>
              <a:rPr lang="tr-TR" dirty="0" err="1" smtClean="0"/>
              <a:t>weapons</a:t>
            </a:r>
            <a:r>
              <a:rPr lang="tr-TR" dirty="0" smtClean="0"/>
              <a:t> </a:t>
            </a:r>
            <a:r>
              <a:rPr lang="tr-TR" dirty="0" err="1" smtClean="0"/>
              <a:t>available</a:t>
            </a:r>
            <a:r>
              <a:rPr lang="tr-TR" dirty="0"/>
              <a:t> </a:t>
            </a:r>
            <a:r>
              <a:rPr lang="tr-TR" dirty="0" err="1" smtClean="0"/>
              <a:t>to</a:t>
            </a:r>
            <a:r>
              <a:rPr lang="tr-TR" dirty="0" smtClean="0"/>
              <a:t> </a:t>
            </a:r>
            <a:r>
              <a:rPr lang="tr-TR" dirty="0" err="1" smtClean="0"/>
              <a:t>the</a:t>
            </a:r>
            <a:r>
              <a:rPr lang="tr-TR" dirty="0" smtClean="0"/>
              <a:t> </a:t>
            </a:r>
            <a:r>
              <a:rPr lang="tr-TR" dirty="0" err="1" smtClean="0"/>
              <a:t>international</a:t>
            </a:r>
            <a:r>
              <a:rPr lang="tr-TR" dirty="0" smtClean="0"/>
              <a:t> </a:t>
            </a:r>
            <a:r>
              <a:rPr lang="tr-TR" dirty="0" err="1" smtClean="0"/>
              <a:t>community</a:t>
            </a:r>
            <a:r>
              <a:rPr lang="tr-TR" dirty="0" smtClean="0"/>
              <a:t> </a:t>
            </a:r>
            <a:r>
              <a:rPr lang="tr-TR" dirty="0" err="1" smtClean="0"/>
              <a:t>when</a:t>
            </a:r>
            <a:r>
              <a:rPr lang="tr-TR" dirty="0" smtClean="0"/>
              <a:t> a </a:t>
            </a:r>
            <a:r>
              <a:rPr lang="tr-TR" dirty="0" err="1" smtClean="0"/>
              <a:t>state</a:t>
            </a:r>
            <a:r>
              <a:rPr lang="tr-TR" dirty="0" smtClean="0"/>
              <a:t> </a:t>
            </a:r>
            <a:r>
              <a:rPr lang="tr-TR" dirty="0" err="1" smtClean="0"/>
              <a:t>refuses</a:t>
            </a:r>
            <a:r>
              <a:rPr lang="tr-TR" dirty="0" smtClean="0"/>
              <a:t> </a:t>
            </a:r>
            <a:r>
              <a:rPr lang="tr-TR" dirty="0" err="1" smtClean="0"/>
              <a:t>to</a:t>
            </a:r>
            <a:r>
              <a:rPr lang="tr-TR" dirty="0" smtClean="0"/>
              <a:t> </a:t>
            </a:r>
            <a:r>
              <a:rPr lang="tr-TR" dirty="0" err="1" smtClean="0"/>
              <a:t>comply</a:t>
            </a:r>
            <a:r>
              <a:rPr lang="tr-TR" dirty="0" smtClean="0"/>
              <a:t> </a:t>
            </a:r>
            <a:r>
              <a:rPr lang="tr-TR" dirty="0" err="1" smtClean="0"/>
              <a:t>with</a:t>
            </a:r>
            <a:r>
              <a:rPr lang="tr-TR" dirty="0" smtClean="0"/>
              <a:t> </a:t>
            </a:r>
            <a:r>
              <a:rPr lang="tr-TR" dirty="0" err="1" smtClean="0"/>
              <a:t>intrenational</a:t>
            </a:r>
            <a:r>
              <a:rPr lang="tr-TR" dirty="0" smtClean="0"/>
              <a:t> </a:t>
            </a:r>
            <a:r>
              <a:rPr lang="tr-TR" dirty="0" err="1" smtClean="0"/>
              <a:t>law</a:t>
            </a:r>
            <a:r>
              <a:rPr lang="tr-TR" dirty="0" smtClean="0"/>
              <a:t> </a:t>
            </a:r>
            <a:r>
              <a:rPr lang="tr-TR" dirty="0" err="1" smtClean="0"/>
              <a:t>are</a:t>
            </a:r>
            <a:r>
              <a:rPr lang="tr-TR" dirty="0" smtClean="0"/>
              <a:t>:</a:t>
            </a:r>
            <a:br>
              <a:rPr lang="tr-TR" dirty="0" smtClean="0"/>
            </a:br>
            <a:r>
              <a:rPr lang="tr-TR" dirty="0" smtClean="0"/>
              <a:t/>
            </a:r>
            <a:br>
              <a:rPr lang="tr-TR" dirty="0" smtClean="0"/>
            </a:br>
            <a:r>
              <a:rPr lang="tr-TR" dirty="0" smtClean="0"/>
              <a:t>1. </a:t>
            </a:r>
            <a:r>
              <a:rPr lang="tr-TR" b="1" dirty="0" smtClean="0"/>
              <a:t>SANCTIONS</a:t>
            </a:r>
            <a:r>
              <a:rPr lang="tr-TR" dirty="0" smtClean="0"/>
              <a:t> ( </a:t>
            </a:r>
            <a:r>
              <a:rPr lang="tr-TR" dirty="0" err="1" smtClean="0"/>
              <a:t>Agreements</a:t>
            </a:r>
            <a:r>
              <a:rPr lang="tr-TR" dirty="0" smtClean="0"/>
              <a:t> </a:t>
            </a:r>
            <a:r>
              <a:rPr lang="tr-TR" dirty="0" err="1" smtClean="0"/>
              <a:t>among</a:t>
            </a:r>
            <a:r>
              <a:rPr lang="tr-TR" dirty="0" smtClean="0"/>
              <a:t> </a:t>
            </a:r>
            <a:r>
              <a:rPr lang="tr-TR" dirty="0" err="1" smtClean="0"/>
              <a:t>states</a:t>
            </a:r>
            <a:r>
              <a:rPr lang="tr-TR" dirty="0" smtClean="0"/>
              <a:t> </a:t>
            </a:r>
            <a:r>
              <a:rPr lang="tr-TR" dirty="0" err="1" smtClean="0"/>
              <a:t>to</a:t>
            </a:r>
            <a:r>
              <a:rPr lang="tr-TR" dirty="0" smtClean="0"/>
              <a:t> </a:t>
            </a:r>
            <a:r>
              <a:rPr lang="tr-TR" dirty="0" err="1" smtClean="0"/>
              <a:t>cease</a:t>
            </a:r>
            <a:r>
              <a:rPr lang="tr-TR" dirty="0" smtClean="0"/>
              <a:t> </a:t>
            </a:r>
            <a:r>
              <a:rPr lang="tr-TR" dirty="0" err="1" smtClean="0"/>
              <a:t>the</a:t>
            </a:r>
            <a:r>
              <a:rPr lang="tr-TR" dirty="0" smtClean="0"/>
              <a:t> </a:t>
            </a:r>
            <a:r>
              <a:rPr lang="tr-TR" dirty="0" err="1" smtClean="0"/>
              <a:t>trade</a:t>
            </a:r>
            <a:r>
              <a:rPr lang="tr-TR" dirty="0" smtClean="0"/>
              <a:t> </a:t>
            </a:r>
            <a:r>
              <a:rPr lang="tr-TR" dirty="0" err="1" smtClean="0"/>
              <a:t>with</a:t>
            </a:r>
            <a:r>
              <a:rPr lang="tr-TR" dirty="0" smtClean="0"/>
              <a:t> a </a:t>
            </a:r>
            <a:r>
              <a:rPr lang="tr-TR" dirty="0" err="1" smtClean="0"/>
              <a:t>state</a:t>
            </a:r>
            <a:r>
              <a:rPr lang="tr-TR" dirty="0" smtClean="0"/>
              <a:t> </a:t>
            </a:r>
            <a:r>
              <a:rPr lang="tr-TR" dirty="0" err="1" smtClean="0"/>
              <a:t>that</a:t>
            </a:r>
            <a:r>
              <a:rPr lang="tr-TR" dirty="0" smtClean="0"/>
              <a:t> has </a:t>
            </a:r>
            <a:r>
              <a:rPr lang="tr-TR" dirty="0" err="1" smtClean="0"/>
              <a:t>violated</a:t>
            </a:r>
            <a:r>
              <a:rPr lang="tr-TR" dirty="0" smtClean="0"/>
              <a:t> </a:t>
            </a:r>
            <a:r>
              <a:rPr lang="tr-TR" dirty="0" err="1" smtClean="0"/>
              <a:t>international</a:t>
            </a:r>
            <a:r>
              <a:rPr lang="tr-TR" dirty="0" smtClean="0"/>
              <a:t> </a:t>
            </a:r>
            <a:r>
              <a:rPr lang="tr-TR" dirty="0" err="1" smtClean="0"/>
              <a:t>law</a:t>
            </a:r>
            <a:r>
              <a:rPr lang="tr-TR" dirty="0" smtClean="0"/>
              <a:t>.)</a:t>
            </a:r>
            <a:br>
              <a:rPr lang="tr-TR" dirty="0" smtClean="0"/>
            </a:br>
            <a:r>
              <a:rPr lang="tr-TR" dirty="0" smtClean="0"/>
              <a:t>2. </a:t>
            </a:r>
            <a:r>
              <a:rPr lang="tr-TR" b="1" dirty="0" smtClean="0"/>
              <a:t>THREAT OF WAR</a:t>
            </a:r>
            <a:endParaRPr lang="en-US" b="1" dirty="0"/>
          </a:p>
        </p:txBody>
      </p:sp>
    </p:spTree>
    <p:extLst>
      <p:ext uri="{BB962C8B-B14F-4D97-AF65-F5344CB8AC3E}">
        <p14:creationId xmlns:p14="http://schemas.microsoft.com/office/powerpoint/2010/main" val="11619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628800"/>
            <a:ext cx="7741368" cy="4752528"/>
          </a:xfrm>
        </p:spPr>
        <p:txBody>
          <a:bodyPr>
            <a:normAutofit/>
          </a:bodyPr>
          <a:lstStyle/>
          <a:p>
            <a:pPr marL="0" indent="0">
              <a:buNone/>
            </a:pPr>
            <a:r>
              <a:rPr lang="en-US" dirty="0"/>
              <a:t>In February 2022, Russia invaded Ukraine, an act widely considered to be a </a:t>
            </a:r>
            <a:r>
              <a:rPr lang="en-US" b="1" dirty="0"/>
              <a:t>violation of international law</a:t>
            </a:r>
            <a:r>
              <a:rPr lang="en-US" dirty="0"/>
              <a:t>, specifically the </a:t>
            </a:r>
            <a:r>
              <a:rPr lang="en-US" b="1" dirty="0"/>
              <a:t>UN Charter</a:t>
            </a:r>
            <a:r>
              <a:rPr lang="en-US" dirty="0"/>
              <a:t>, which prohibits the use of force against the territorial integrity or political independence of another state</a:t>
            </a:r>
            <a:r>
              <a:rPr lang="en-US" dirty="0" smtClean="0"/>
              <a:t>.</a:t>
            </a:r>
            <a:r>
              <a:rPr lang="tr-TR" dirty="0" smtClean="0"/>
              <a:t/>
            </a:r>
            <a:br>
              <a:rPr lang="tr-TR" dirty="0" smtClean="0"/>
            </a:br>
            <a:endParaRPr lang="en-US" dirty="0"/>
          </a:p>
          <a:p>
            <a:pPr marL="0" indent="0">
              <a:buNone/>
            </a:pPr>
            <a:r>
              <a:rPr lang="en-US" b="1" dirty="0"/>
              <a:t>How the international community </a:t>
            </a:r>
            <a:r>
              <a:rPr lang="en-US" b="1" dirty="0" smtClean="0"/>
              <a:t>responded</a:t>
            </a:r>
            <a:r>
              <a:rPr lang="tr-TR" b="1" dirty="0" smtClean="0"/>
              <a:t>?</a:t>
            </a:r>
            <a:endParaRPr lang="en-US" b="1" dirty="0"/>
          </a:p>
          <a:p>
            <a:pPr marL="0" indent="0">
              <a:buNone/>
            </a:pPr>
            <a:endParaRPr lang="en-US" dirty="0"/>
          </a:p>
        </p:txBody>
      </p:sp>
    </p:spTree>
    <p:extLst>
      <p:ext uri="{BB962C8B-B14F-4D97-AF65-F5344CB8AC3E}">
        <p14:creationId xmlns:p14="http://schemas.microsoft.com/office/powerpoint/2010/main" val="26638233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633248"/>
            <a:ext cx="8712968" cy="6192688"/>
          </a:xfrm>
        </p:spPr>
        <p:txBody>
          <a:bodyPr>
            <a:normAutofit fontScale="70000" lnSpcReduction="20000"/>
          </a:bodyPr>
          <a:lstStyle/>
          <a:p>
            <a:pPr marL="0" indent="0">
              <a:buNone/>
            </a:pPr>
            <a:r>
              <a:rPr lang="en-US" sz="2900" b="1" dirty="0"/>
              <a:t>Economic Sanctions:</a:t>
            </a:r>
            <a:endParaRPr lang="en-US" sz="2900" dirty="0"/>
          </a:p>
          <a:p>
            <a:pPr marL="393192" lvl="1" indent="0">
              <a:buNone/>
            </a:pPr>
            <a:r>
              <a:rPr lang="en-US" sz="2600" dirty="0"/>
              <a:t>The European Union, United States, United Kingdom, and other countries imposed </a:t>
            </a:r>
            <a:r>
              <a:rPr lang="en-US" sz="2600" b="1" dirty="0"/>
              <a:t>severe economic sanctions</a:t>
            </a:r>
            <a:r>
              <a:rPr lang="en-US" sz="2600" dirty="0"/>
              <a:t> on Russia.</a:t>
            </a:r>
          </a:p>
          <a:p>
            <a:pPr marL="393192" lvl="1" indent="0">
              <a:buNone/>
            </a:pPr>
            <a:r>
              <a:rPr lang="en-US" sz="2600" dirty="0"/>
              <a:t>These included freezing assets of Russian banks, companies, and individuals (including oligarchs), and cutting off Russia from the SWIFT banking system.</a:t>
            </a:r>
          </a:p>
          <a:p>
            <a:pPr marL="0" indent="0">
              <a:buNone/>
            </a:pPr>
            <a:r>
              <a:rPr lang="en-US" sz="2900" b="1" dirty="0"/>
              <a:t>Diplomatic Isolation:</a:t>
            </a:r>
            <a:endParaRPr lang="en-US" sz="2900" dirty="0"/>
          </a:p>
          <a:p>
            <a:pPr marL="393192" lvl="1" indent="0">
              <a:buNone/>
            </a:pPr>
            <a:r>
              <a:rPr lang="en-US" sz="2600" dirty="0"/>
              <a:t>Russia was suspended from the </a:t>
            </a:r>
            <a:r>
              <a:rPr lang="en-US" sz="2600" b="1" dirty="0"/>
              <a:t>UN Human Rights Council</a:t>
            </a:r>
            <a:r>
              <a:rPr lang="en-US" sz="2600" dirty="0"/>
              <a:t>.</a:t>
            </a:r>
          </a:p>
          <a:p>
            <a:pPr marL="393192" lvl="1" indent="0">
              <a:buNone/>
            </a:pPr>
            <a:r>
              <a:rPr lang="en-US" sz="2600" dirty="0"/>
              <a:t>Many Western countries closed their embassies or expelled Russian diplomats.</a:t>
            </a:r>
          </a:p>
          <a:p>
            <a:pPr marL="0" indent="0">
              <a:buNone/>
            </a:pPr>
            <a:r>
              <a:rPr lang="en-US" sz="2900" b="1" dirty="0"/>
              <a:t>Military and Financial Aid to Ukraine:</a:t>
            </a:r>
            <a:endParaRPr lang="en-US" sz="2900" dirty="0"/>
          </a:p>
          <a:p>
            <a:pPr marL="393192" lvl="1" indent="0">
              <a:buNone/>
            </a:pPr>
            <a:r>
              <a:rPr lang="en-US" sz="2600" dirty="0"/>
              <a:t>While NATO did not directly engage in war with Russia, many countries supplied Ukraine with weapons, intelligence, and humanitarian aid.</a:t>
            </a:r>
          </a:p>
          <a:p>
            <a:pPr marL="393192" lvl="1" indent="0">
              <a:buNone/>
            </a:pPr>
            <a:r>
              <a:rPr lang="en-US" sz="2600" dirty="0"/>
              <a:t>This is a form of </a:t>
            </a:r>
            <a:r>
              <a:rPr lang="en-US" sz="2600" b="1" dirty="0"/>
              <a:t>collective response</a:t>
            </a:r>
            <a:r>
              <a:rPr lang="en-US" sz="2600" dirty="0"/>
              <a:t> without direct military intervention.</a:t>
            </a:r>
          </a:p>
          <a:p>
            <a:pPr marL="0" indent="0">
              <a:buNone/>
            </a:pPr>
            <a:r>
              <a:rPr lang="en-US" sz="2900" b="1" dirty="0"/>
              <a:t>International Court Proceedings:</a:t>
            </a:r>
            <a:endParaRPr lang="en-US" sz="2900" dirty="0"/>
          </a:p>
          <a:p>
            <a:pPr marL="393192" lvl="1" indent="0">
              <a:buNone/>
            </a:pPr>
            <a:r>
              <a:rPr lang="en-US" sz="2600" dirty="0"/>
              <a:t>Ukraine brought a case before the </a:t>
            </a:r>
            <a:r>
              <a:rPr lang="en-US" sz="2600" b="1" dirty="0"/>
              <a:t>International Court of Justice (ICJ)</a:t>
            </a:r>
            <a:r>
              <a:rPr lang="en-US" sz="2600" dirty="0"/>
              <a:t>.</a:t>
            </a:r>
          </a:p>
          <a:p>
            <a:pPr marL="393192" lvl="1" indent="0">
              <a:buNone/>
            </a:pPr>
            <a:r>
              <a:rPr lang="en-US" sz="2600" dirty="0"/>
              <a:t>The </a:t>
            </a:r>
            <a:r>
              <a:rPr lang="en-US" sz="2600" b="1" dirty="0"/>
              <a:t>International Criminal Court (ICC)</a:t>
            </a:r>
            <a:r>
              <a:rPr lang="en-US" sz="2600" dirty="0"/>
              <a:t> opened investigations into alleged war crimes.</a:t>
            </a:r>
          </a:p>
          <a:p>
            <a:pPr marL="0" indent="0">
              <a:buNone/>
            </a:pPr>
            <a:r>
              <a:rPr lang="en-US" sz="2900" b="1" dirty="0"/>
              <a:t>💡 Key Point:</a:t>
            </a:r>
          </a:p>
          <a:p>
            <a:pPr marL="0" indent="0">
              <a:buNone/>
            </a:pPr>
            <a:r>
              <a:rPr lang="en-US" sz="2900" dirty="0"/>
              <a:t>This example shows that </a:t>
            </a:r>
            <a:r>
              <a:rPr lang="en-US" sz="2900" b="1" dirty="0"/>
              <a:t>nation-states cannot be physically forced in every case to obey international law</a:t>
            </a:r>
            <a:r>
              <a:rPr lang="en-US" sz="2900" dirty="0"/>
              <a:t>, but they can face </a:t>
            </a:r>
            <a:r>
              <a:rPr lang="en-US" sz="2900" b="1" dirty="0"/>
              <a:t>serious consequences</a:t>
            </a:r>
            <a:r>
              <a:rPr lang="en-US" sz="2900" dirty="0"/>
              <a:t> such as:</a:t>
            </a:r>
          </a:p>
          <a:p>
            <a:pPr marL="0" indent="0">
              <a:buNone/>
            </a:pPr>
            <a:r>
              <a:rPr lang="en-US" sz="2900" dirty="0" smtClean="0"/>
              <a:t>These </a:t>
            </a:r>
            <a:r>
              <a:rPr lang="en-US" sz="2900" dirty="0"/>
              <a:t>consequences are intended to </a:t>
            </a:r>
            <a:r>
              <a:rPr lang="en-US" sz="2900" b="1" dirty="0"/>
              <a:t>pressure compliance</a:t>
            </a:r>
            <a:r>
              <a:rPr lang="en-US" sz="2900" dirty="0"/>
              <a:t> and </a:t>
            </a:r>
            <a:r>
              <a:rPr lang="en-US" sz="2900" b="1" dirty="0"/>
              <a:t>deter future violations</a:t>
            </a:r>
            <a:r>
              <a:rPr lang="en-US" sz="2900" dirty="0"/>
              <a:t>.</a:t>
            </a:r>
          </a:p>
          <a:p>
            <a:endParaRPr lang="en-US" dirty="0"/>
          </a:p>
        </p:txBody>
      </p:sp>
    </p:spTree>
    <p:extLst>
      <p:ext uri="{BB962C8B-B14F-4D97-AF65-F5344CB8AC3E}">
        <p14:creationId xmlns:p14="http://schemas.microsoft.com/office/powerpoint/2010/main" val="6411560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692696"/>
            <a:ext cx="8640960" cy="794352"/>
          </a:xfrm>
        </p:spPr>
        <p:txBody>
          <a:bodyPr>
            <a:normAutofit fontScale="90000"/>
          </a:bodyPr>
          <a:lstStyle/>
          <a:p>
            <a:r>
              <a:rPr lang="tr-TR" dirty="0" smtClean="0"/>
              <a:t>Background </a:t>
            </a:r>
            <a:r>
              <a:rPr lang="tr-TR" dirty="0" err="1" smtClean="0"/>
              <a:t>Info</a:t>
            </a:r>
            <a:r>
              <a:rPr lang="tr-TR" dirty="0" smtClean="0"/>
              <a:t>: </a:t>
            </a:r>
            <a:r>
              <a:rPr lang="tr-TR" b="1" u="sng" dirty="0" err="1" smtClean="0">
                <a:effectLst>
                  <a:outerShdw blurRad="38100" dist="38100" dir="2700000" algn="tl">
                    <a:srgbClr val="000000">
                      <a:alpha val="43137"/>
                    </a:srgbClr>
                  </a:outerShdw>
                </a:effectLst>
              </a:rPr>
              <a:t>Supranational</a:t>
            </a:r>
            <a:r>
              <a:rPr lang="tr-TR" b="1" u="sng" dirty="0" smtClean="0">
                <a:effectLst>
                  <a:outerShdw blurRad="38100" dist="38100" dir="2700000" algn="tl">
                    <a:srgbClr val="000000">
                      <a:alpha val="43137"/>
                    </a:srgbClr>
                  </a:outerShdw>
                </a:effectLst>
              </a:rPr>
              <a:t> </a:t>
            </a:r>
            <a:r>
              <a:rPr lang="tr-TR" b="1" u="sng" dirty="0" err="1" smtClean="0">
                <a:effectLst>
                  <a:outerShdw blurRad="38100" dist="38100" dir="2700000" algn="tl">
                    <a:srgbClr val="000000">
                      <a:alpha val="43137"/>
                    </a:srgbClr>
                  </a:outerShdw>
                </a:effectLst>
              </a:rPr>
              <a:t>Law</a:t>
            </a:r>
            <a:endParaRPr lang="en-US" b="1" u="sng"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p:txBody>
          <a:bodyPr>
            <a:normAutofit fontScale="92500" lnSpcReduction="20000"/>
          </a:bodyPr>
          <a:lstStyle/>
          <a:p>
            <a:r>
              <a:rPr lang="en-US" b="1" dirty="0"/>
              <a:t>Supranational law</a:t>
            </a:r>
            <a:r>
              <a:rPr lang="en-US" dirty="0"/>
              <a:t> refers to a form of international law that allows certain </a:t>
            </a:r>
            <a:r>
              <a:rPr lang="en-US" b="1" dirty="0"/>
              <a:t>institutions or bodies to exercise authority above the level of individual nation-states</a:t>
            </a:r>
            <a:r>
              <a:rPr lang="en-US" dirty="0"/>
              <a:t>, meaning that </a:t>
            </a:r>
            <a:r>
              <a:rPr lang="en-US" b="1" dirty="0"/>
              <a:t>states agree to limit some of their sovereignty</a:t>
            </a:r>
            <a:r>
              <a:rPr lang="en-US" dirty="0"/>
              <a:t> in exchange for membership in a larger legal and political entity</a:t>
            </a:r>
            <a:r>
              <a:rPr lang="en-US" dirty="0" smtClean="0"/>
              <a:t>.</a:t>
            </a:r>
            <a:r>
              <a:rPr lang="tr-TR" dirty="0" smtClean="0"/>
              <a:t/>
            </a:r>
            <a:br>
              <a:rPr lang="tr-TR" dirty="0" smtClean="0"/>
            </a:br>
            <a:endParaRPr lang="en-US" dirty="0"/>
          </a:p>
          <a:p>
            <a:r>
              <a:rPr lang="en-US" dirty="0"/>
              <a:t>Unlike traditional international law, which relies on </a:t>
            </a:r>
            <a:r>
              <a:rPr lang="en-US" b="1" dirty="0"/>
              <a:t>consent-based agreements</a:t>
            </a:r>
            <a:r>
              <a:rPr lang="en-US" dirty="0"/>
              <a:t> and lacks direct enforcement mechanisms, supranational law </a:t>
            </a:r>
            <a:r>
              <a:rPr lang="en-US" b="1" dirty="0"/>
              <a:t>can be binding on member states and their citizens</a:t>
            </a:r>
            <a:r>
              <a:rPr lang="en-US" dirty="0"/>
              <a:t>, and its institutions often have the power to enforce rules, impose penalties, or override national laws.</a:t>
            </a:r>
          </a:p>
          <a:p>
            <a:endParaRPr lang="en-US" dirty="0"/>
          </a:p>
        </p:txBody>
      </p:sp>
    </p:spTree>
    <p:extLst>
      <p:ext uri="{BB962C8B-B14F-4D97-AF65-F5344CB8AC3E}">
        <p14:creationId xmlns:p14="http://schemas.microsoft.com/office/powerpoint/2010/main" val="33922912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96</TotalTime>
  <Words>1013</Words>
  <Application>Microsoft Office PowerPoint</Application>
  <PresentationFormat>Ekran Gösterisi (4:3)</PresentationFormat>
  <Paragraphs>96</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Akış</vt:lpstr>
      <vt:lpstr>Professional English IV</vt:lpstr>
      <vt:lpstr>UNIT 9: INTERNATIONAL LAW</vt:lpstr>
      <vt:lpstr>PowerPoint Sunusu</vt:lpstr>
      <vt:lpstr>PowerPoint Sunusu</vt:lpstr>
      <vt:lpstr>PowerPoint Sunusu</vt:lpstr>
      <vt:lpstr>PowerPoint Sunusu</vt:lpstr>
      <vt:lpstr>PowerPoint Sunusu</vt:lpstr>
      <vt:lpstr>PowerPoint Sunusu</vt:lpstr>
      <vt:lpstr>Background Info: Supranational Law</vt:lpstr>
      <vt:lpstr>PowerPoint Sunusu</vt:lpstr>
      <vt:lpstr>PowerPoint Sunusu</vt:lpstr>
      <vt:lpstr>Listening 1</vt:lpstr>
      <vt:lpstr>Law in Practice</vt:lpstr>
      <vt:lpstr>PowerPoint Sunusu</vt:lpstr>
      <vt:lpstr>PowerPoint Sunusu</vt:lpstr>
      <vt:lpstr>What kinds of conflict of law could result from patent infringement?</vt:lpstr>
      <vt:lpstr>Ex. 28</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Ozen TEKIN</dc:creator>
  <cp:lastModifiedBy>Ozen TEKIN</cp:lastModifiedBy>
  <cp:revision>8</cp:revision>
  <dcterms:created xsi:type="dcterms:W3CDTF">2025-04-07T07:02:46Z</dcterms:created>
  <dcterms:modified xsi:type="dcterms:W3CDTF">2025-04-07T08:39:02Z</dcterms:modified>
</cp:coreProperties>
</file>