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4" r:id="rId9"/>
    <p:sldId id="263" r:id="rId10"/>
    <p:sldId id="266"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8EC20E35-A176-4012-BC5E-935CFFF8708E}" styleName="Orta Stil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44" d="100"/>
          <a:sy n="44" d="100"/>
        </p:scale>
        <p:origin x="864"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4693E59-636D-4A2F-8BDF-2317D28F5C29}" type="doc">
      <dgm:prSet loTypeId="urn:microsoft.com/office/officeart/2005/8/layout/default" loCatId="list" qsTypeId="urn:microsoft.com/office/officeart/2005/8/quickstyle/simple1" qsCatId="simple" csTypeId="urn:microsoft.com/office/officeart/2005/8/colors/colorful1" csCatId="colorful"/>
      <dgm:spPr/>
      <dgm:t>
        <a:bodyPr/>
        <a:lstStyle/>
        <a:p>
          <a:endParaRPr lang="en-US"/>
        </a:p>
      </dgm:t>
    </dgm:pt>
    <dgm:pt modelId="{93F5932D-0B53-4246-950E-A4B008A13FBD}">
      <dgm:prSet/>
      <dgm:spPr/>
      <dgm:t>
        <a:bodyPr/>
        <a:lstStyle/>
        <a:p>
          <a:r>
            <a:rPr lang="tr-TR"/>
            <a:t>Hazine ve Maliye Bakanlığı Sigorta Denetleme Kurulu</a:t>
          </a:r>
          <a:endParaRPr lang="en-US"/>
        </a:p>
      </dgm:t>
    </dgm:pt>
    <dgm:pt modelId="{8515BC6B-FAEA-4511-BE57-DA83245A3501}" type="parTrans" cxnId="{3468FBF2-770D-4ECA-A5EA-DB19AF2EE1A3}">
      <dgm:prSet/>
      <dgm:spPr/>
      <dgm:t>
        <a:bodyPr/>
        <a:lstStyle/>
        <a:p>
          <a:endParaRPr lang="en-US"/>
        </a:p>
      </dgm:t>
    </dgm:pt>
    <dgm:pt modelId="{3BD2406C-F64A-4012-AA72-77FDB777ED71}" type="sibTrans" cxnId="{3468FBF2-770D-4ECA-A5EA-DB19AF2EE1A3}">
      <dgm:prSet/>
      <dgm:spPr/>
      <dgm:t>
        <a:bodyPr/>
        <a:lstStyle/>
        <a:p>
          <a:endParaRPr lang="en-US"/>
        </a:p>
      </dgm:t>
    </dgm:pt>
    <dgm:pt modelId="{67E078C9-2EA2-439A-BF94-D9F9F7C98475}">
      <dgm:prSet/>
      <dgm:spPr/>
      <dgm:t>
        <a:bodyPr/>
        <a:lstStyle/>
        <a:p>
          <a:r>
            <a:rPr lang="tr-TR"/>
            <a:t>Hazine ve Maliye Bakanlığı Sigortacılık Genel Müdürlüğü</a:t>
          </a:r>
          <a:endParaRPr lang="en-US"/>
        </a:p>
      </dgm:t>
    </dgm:pt>
    <dgm:pt modelId="{CD72373F-9852-4EA4-9319-617490243941}" type="parTrans" cxnId="{2A5E7CF2-11CA-45A0-A554-B21ED2F8B189}">
      <dgm:prSet/>
      <dgm:spPr/>
      <dgm:t>
        <a:bodyPr/>
        <a:lstStyle/>
        <a:p>
          <a:endParaRPr lang="en-US"/>
        </a:p>
      </dgm:t>
    </dgm:pt>
    <dgm:pt modelId="{C00FBB10-45F6-4BFD-8877-4CD94957E5C1}" type="sibTrans" cxnId="{2A5E7CF2-11CA-45A0-A554-B21ED2F8B189}">
      <dgm:prSet/>
      <dgm:spPr/>
      <dgm:t>
        <a:bodyPr/>
        <a:lstStyle/>
        <a:p>
          <a:endParaRPr lang="en-US"/>
        </a:p>
      </dgm:t>
    </dgm:pt>
    <dgm:pt modelId="{4E79FA89-CFC4-47E4-979E-3F6D5772665B}">
      <dgm:prSet/>
      <dgm:spPr/>
      <dgm:t>
        <a:bodyPr/>
        <a:lstStyle/>
        <a:p>
          <a:r>
            <a:rPr lang="tr-TR"/>
            <a:t>Türkiye Sigorta, Reasürans ve Emeklilik Şirketleri Birliği</a:t>
          </a:r>
          <a:endParaRPr lang="en-US"/>
        </a:p>
      </dgm:t>
    </dgm:pt>
    <dgm:pt modelId="{A46672F1-8854-4794-A9C3-CD2A94945964}" type="parTrans" cxnId="{503F60C2-BA2D-4C9F-BD78-25F3CD3A977A}">
      <dgm:prSet/>
      <dgm:spPr/>
      <dgm:t>
        <a:bodyPr/>
        <a:lstStyle/>
        <a:p>
          <a:endParaRPr lang="en-US"/>
        </a:p>
      </dgm:t>
    </dgm:pt>
    <dgm:pt modelId="{B45EE2C1-5785-49D1-B6D3-D22CEB4E1B5E}" type="sibTrans" cxnId="{503F60C2-BA2D-4C9F-BD78-25F3CD3A977A}">
      <dgm:prSet/>
      <dgm:spPr/>
      <dgm:t>
        <a:bodyPr/>
        <a:lstStyle/>
        <a:p>
          <a:endParaRPr lang="en-US"/>
        </a:p>
      </dgm:t>
    </dgm:pt>
    <dgm:pt modelId="{851A31BC-D6A7-42FE-9B94-F6D78EAB3E26}">
      <dgm:prSet/>
      <dgm:spPr/>
      <dgm:t>
        <a:bodyPr/>
        <a:lstStyle/>
        <a:p>
          <a:r>
            <a:rPr lang="tr-TR"/>
            <a:t>Sigorta Tahkim Komisyonu</a:t>
          </a:r>
          <a:endParaRPr lang="en-US"/>
        </a:p>
      </dgm:t>
    </dgm:pt>
    <dgm:pt modelId="{6642B929-ADDD-4882-B100-1631A11CB7D7}" type="parTrans" cxnId="{90EBD61C-1AB5-498F-A4A2-739080C0B20D}">
      <dgm:prSet/>
      <dgm:spPr/>
      <dgm:t>
        <a:bodyPr/>
        <a:lstStyle/>
        <a:p>
          <a:endParaRPr lang="en-US"/>
        </a:p>
      </dgm:t>
    </dgm:pt>
    <dgm:pt modelId="{C8DF9791-70D8-4BDA-9332-AEDA3F9DCE1B}" type="sibTrans" cxnId="{90EBD61C-1AB5-498F-A4A2-739080C0B20D}">
      <dgm:prSet/>
      <dgm:spPr/>
      <dgm:t>
        <a:bodyPr/>
        <a:lstStyle/>
        <a:p>
          <a:endParaRPr lang="en-US"/>
        </a:p>
      </dgm:t>
    </dgm:pt>
    <dgm:pt modelId="{447F4209-9C28-417D-BEF0-47A5F175A89B}">
      <dgm:prSet/>
      <dgm:spPr/>
      <dgm:t>
        <a:bodyPr/>
        <a:lstStyle/>
        <a:p>
          <a:r>
            <a:rPr lang="tr-TR"/>
            <a:t>Doğal Afet Sigortaları Kurumu (DASK)</a:t>
          </a:r>
          <a:endParaRPr lang="en-US"/>
        </a:p>
      </dgm:t>
    </dgm:pt>
    <dgm:pt modelId="{212F9767-080B-43A2-B5FE-017178FB8B49}" type="parTrans" cxnId="{7178326A-15A4-4298-B4AE-309DB34B5BAA}">
      <dgm:prSet/>
      <dgm:spPr/>
      <dgm:t>
        <a:bodyPr/>
        <a:lstStyle/>
        <a:p>
          <a:endParaRPr lang="en-US"/>
        </a:p>
      </dgm:t>
    </dgm:pt>
    <dgm:pt modelId="{FE7B0B5C-6DBD-42DA-9CF8-B1786A6E71D5}" type="sibTrans" cxnId="{7178326A-15A4-4298-B4AE-309DB34B5BAA}">
      <dgm:prSet/>
      <dgm:spPr/>
      <dgm:t>
        <a:bodyPr/>
        <a:lstStyle/>
        <a:p>
          <a:endParaRPr lang="en-US"/>
        </a:p>
      </dgm:t>
    </dgm:pt>
    <dgm:pt modelId="{A8A9A737-0891-4FF5-8F0F-F7EED9719279}">
      <dgm:prSet/>
      <dgm:spPr/>
      <dgm:t>
        <a:bodyPr/>
        <a:lstStyle/>
        <a:p>
          <a:r>
            <a:rPr lang="tr-TR"/>
            <a:t>Sigortacılık Eğitim Merkezi </a:t>
          </a:r>
          <a:endParaRPr lang="en-US"/>
        </a:p>
      </dgm:t>
    </dgm:pt>
    <dgm:pt modelId="{D32D30C0-503D-434C-9446-1E24F3F503BB}" type="parTrans" cxnId="{296800CB-E168-45C5-B009-D22F11ED5433}">
      <dgm:prSet/>
      <dgm:spPr/>
      <dgm:t>
        <a:bodyPr/>
        <a:lstStyle/>
        <a:p>
          <a:endParaRPr lang="en-US"/>
        </a:p>
      </dgm:t>
    </dgm:pt>
    <dgm:pt modelId="{2F1D1D49-54ED-4AF5-8A97-7F86365AECE9}" type="sibTrans" cxnId="{296800CB-E168-45C5-B009-D22F11ED5433}">
      <dgm:prSet/>
      <dgm:spPr/>
      <dgm:t>
        <a:bodyPr/>
        <a:lstStyle/>
        <a:p>
          <a:endParaRPr lang="en-US"/>
        </a:p>
      </dgm:t>
    </dgm:pt>
    <dgm:pt modelId="{FDDC37FB-CD9A-489C-9231-809F0593A128}">
      <dgm:prSet/>
      <dgm:spPr/>
      <dgm:t>
        <a:bodyPr/>
        <a:lstStyle/>
        <a:p>
          <a:r>
            <a:rPr lang="tr-TR"/>
            <a:t>Tarım Sigortaları Havuzu (TARSİM)</a:t>
          </a:r>
          <a:endParaRPr lang="en-US"/>
        </a:p>
      </dgm:t>
    </dgm:pt>
    <dgm:pt modelId="{093D5EF6-F23F-425B-BDE9-AB25AFA5709D}" type="parTrans" cxnId="{FF7B8E15-24AC-4D9B-A88A-2DB8AF592D66}">
      <dgm:prSet/>
      <dgm:spPr/>
      <dgm:t>
        <a:bodyPr/>
        <a:lstStyle/>
        <a:p>
          <a:endParaRPr lang="en-US"/>
        </a:p>
      </dgm:t>
    </dgm:pt>
    <dgm:pt modelId="{71D60F47-0E7E-4B15-86CE-9BE65787EBEA}" type="sibTrans" cxnId="{FF7B8E15-24AC-4D9B-A88A-2DB8AF592D66}">
      <dgm:prSet/>
      <dgm:spPr/>
      <dgm:t>
        <a:bodyPr/>
        <a:lstStyle/>
        <a:p>
          <a:endParaRPr lang="en-US"/>
        </a:p>
      </dgm:t>
    </dgm:pt>
    <dgm:pt modelId="{E1BA1129-4FDC-4F7D-B92F-9F7DE011D1CE}">
      <dgm:prSet/>
      <dgm:spPr/>
      <dgm:t>
        <a:bodyPr/>
        <a:lstStyle/>
        <a:p>
          <a:r>
            <a:rPr lang="tr-TR"/>
            <a:t>Emeklilik Gözetim Merkezi</a:t>
          </a:r>
          <a:endParaRPr lang="en-US"/>
        </a:p>
      </dgm:t>
    </dgm:pt>
    <dgm:pt modelId="{C31665F1-1260-4871-BA8E-12627D946BF1}" type="parTrans" cxnId="{521ED745-0E2C-4B9D-9AB7-454ADE46F1BA}">
      <dgm:prSet/>
      <dgm:spPr/>
      <dgm:t>
        <a:bodyPr/>
        <a:lstStyle/>
        <a:p>
          <a:endParaRPr lang="en-US"/>
        </a:p>
      </dgm:t>
    </dgm:pt>
    <dgm:pt modelId="{6A96AC83-0C03-4CAF-B32A-00391124A7F3}" type="sibTrans" cxnId="{521ED745-0E2C-4B9D-9AB7-454ADE46F1BA}">
      <dgm:prSet/>
      <dgm:spPr/>
      <dgm:t>
        <a:bodyPr/>
        <a:lstStyle/>
        <a:p>
          <a:endParaRPr lang="en-US"/>
        </a:p>
      </dgm:t>
    </dgm:pt>
    <dgm:pt modelId="{025E299F-C5D2-4E76-B79E-0A87E5B759D3}">
      <dgm:prSet/>
      <dgm:spPr/>
      <dgm:t>
        <a:bodyPr/>
        <a:lstStyle/>
        <a:p>
          <a:r>
            <a:rPr lang="tr-TR"/>
            <a:t>Sigorta Eksperleri İcra Komitesi</a:t>
          </a:r>
          <a:endParaRPr lang="en-US"/>
        </a:p>
      </dgm:t>
    </dgm:pt>
    <dgm:pt modelId="{24C42DA0-13AB-4647-A824-85DBA9A2162C}" type="parTrans" cxnId="{33FF7593-40F1-45A6-86AA-824BDF77BDE6}">
      <dgm:prSet/>
      <dgm:spPr/>
      <dgm:t>
        <a:bodyPr/>
        <a:lstStyle/>
        <a:p>
          <a:endParaRPr lang="en-US"/>
        </a:p>
      </dgm:t>
    </dgm:pt>
    <dgm:pt modelId="{B89B31C7-6BD5-4909-A41D-630D1AD7227D}" type="sibTrans" cxnId="{33FF7593-40F1-45A6-86AA-824BDF77BDE6}">
      <dgm:prSet/>
      <dgm:spPr/>
      <dgm:t>
        <a:bodyPr/>
        <a:lstStyle/>
        <a:p>
          <a:endParaRPr lang="en-US"/>
        </a:p>
      </dgm:t>
    </dgm:pt>
    <dgm:pt modelId="{0C8B726B-4D7F-4183-8A97-7994E3C91103}">
      <dgm:prSet/>
      <dgm:spPr/>
      <dgm:t>
        <a:bodyPr/>
        <a:lstStyle/>
        <a:p>
          <a:r>
            <a:rPr lang="tr-TR"/>
            <a:t>Sigorta Acenteleri İcra Komitesi</a:t>
          </a:r>
          <a:endParaRPr lang="en-US"/>
        </a:p>
      </dgm:t>
    </dgm:pt>
    <dgm:pt modelId="{F06739F7-82D6-4CC0-AA54-75B1122B5D81}" type="parTrans" cxnId="{B31AA0B5-1B78-43F3-A270-23E39DD58348}">
      <dgm:prSet/>
      <dgm:spPr/>
      <dgm:t>
        <a:bodyPr/>
        <a:lstStyle/>
        <a:p>
          <a:endParaRPr lang="en-US"/>
        </a:p>
      </dgm:t>
    </dgm:pt>
    <dgm:pt modelId="{076DA7C9-0DEB-461E-830B-408BBB75666B}" type="sibTrans" cxnId="{B31AA0B5-1B78-43F3-A270-23E39DD58348}">
      <dgm:prSet/>
      <dgm:spPr/>
      <dgm:t>
        <a:bodyPr/>
        <a:lstStyle/>
        <a:p>
          <a:endParaRPr lang="en-US"/>
        </a:p>
      </dgm:t>
    </dgm:pt>
    <dgm:pt modelId="{59EC83E4-3831-40AC-A172-0D2BE17C055F}" type="pres">
      <dgm:prSet presAssocID="{B4693E59-636D-4A2F-8BDF-2317D28F5C29}" presName="diagram" presStyleCnt="0">
        <dgm:presLayoutVars>
          <dgm:dir/>
          <dgm:resizeHandles val="exact"/>
        </dgm:presLayoutVars>
      </dgm:prSet>
      <dgm:spPr/>
    </dgm:pt>
    <dgm:pt modelId="{9FE9094C-6EFD-4403-8DF6-DA5CCA72D1E9}" type="pres">
      <dgm:prSet presAssocID="{93F5932D-0B53-4246-950E-A4B008A13FBD}" presName="node" presStyleLbl="node1" presStyleIdx="0" presStyleCnt="10">
        <dgm:presLayoutVars>
          <dgm:bulletEnabled val="1"/>
        </dgm:presLayoutVars>
      </dgm:prSet>
      <dgm:spPr/>
    </dgm:pt>
    <dgm:pt modelId="{5E0562C6-DC47-4D1C-8178-EAA3F47734AF}" type="pres">
      <dgm:prSet presAssocID="{3BD2406C-F64A-4012-AA72-77FDB777ED71}" presName="sibTrans" presStyleCnt="0"/>
      <dgm:spPr/>
    </dgm:pt>
    <dgm:pt modelId="{16F41733-FF7D-4634-B74B-2194BA5479D8}" type="pres">
      <dgm:prSet presAssocID="{67E078C9-2EA2-439A-BF94-D9F9F7C98475}" presName="node" presStyleLbl="node1" presStyleIdx="1" presStyleCnt="10">
        <dgm:presLayoutVars>
          <dgm:bulletEnabled val="1"/>
        </dgm:presLayoutVars>
      </dgm:prSet>
      <dgm:spPr/>
    </dgm:pt>
    <dgm:pt modelId="{7D187723-C2F7-444A-94A4-E8A9D278BDC8}" type="pres">
      <dgm:prSet presAssocID="{C00FBB10-45F6-4BFD-8877-4CD94957E5C1}" presName="sibTrans" presStyleCnt="0"/>
      <dgm:spPr/>
    </dgm:pt>
    <dgm:pt modelId="{263F9DE7-D232-406D-9D1A-845CFFC9B304}" type="pres">
      <dgm:prSet presAssocID="{4E79FA89-CFC4-47E4-979E-3F6D5772665B}" presName="node" presStyleLbl="node1" presStyleIdx="2" presStyleCnt="10">
        <dgm:presLayoutVars>
          <dgm:bulletEnabled val="1"/>
        </dgm:presLayoutVars>
      </dgm:prSet>
      <dgm:spPr/>
    </dgm:pt>
    <dgm:pt modelId="{7BE2F087-8E0F-4EBE-942F-03A58A5271D9}" type="pres">
      <dgm:prSet presAssocID="{B45EE2C1-5785-49D1-B6D3-D22CEB4E1B5E}" presName="sibTrans" presStyleCnt="0"/>
      <dgm:spPr/>
    </dgm:pt>
    <dgm:pt modelId="{D3885158-0EA2-4990-AF41-0B37C493CDE2}" type="pres">
      <dgm:prSet presAssocID="{851A31BC-D6A7-42FE-9B94-F6D78EAB3E26}" presName="node" presStyleLbl="node1" presStyleIdx="3" presStyleCnt="10">
        <dgm:presLayoutVars>
          <dgm:bulletEnabled val="1"/>
        </dgm:presLayoutVars>
      </dgm:prSet>
      <dgm:spPr/>
    </dgm:pt>
    <dgm:pt modelId="{DBCCC95F-DD04-4D4F-850E-EB9A6E11F6D1}" type="pres">
      <dgm:prSet presAssocID="{C8DF9791-70D8-4BDA-9332-AEDA3F9DCE1B}" presName="sibTrans" presStyleCnt="0"/>
      <dgm:spPr/>
    </dgm:pt>
    <dgm:pt modelId="{A720E184-5423-4839-8796-17ACF5DA7B42}" type="pres">
      <dgm:prSet presAssocID="{447F4209-9C28-417D-BEF0-47A5F175A89B}" presName="node" presStyleLbl="node1" presStyleIdx="4" presStyleCnt="10">
        <dgm:presLayoutVars>
          <dgm:bulletEnabled val="1"/>
        </dgm:presLayoutVars>
      </dgm:prSet>
      <dgm:spPr/>
    </dgm:pt>
    <dgm:pt modelId="{420D168D-7D61-4983-9A7F-8844694BD0D6}" type="pres">
      <dgm:prSet presAssocID="{FE7B0B5C-6DBD-42DA-9CF8-B1786A6E71D5}" presName="sibTrans" presStyleCnt="0"/>
      <dgm:spPr/>
    </dgm:pt>
    <dgm:pt modelId="{6A77B922-7FFF-4ABE-8EFA-527DCCFE3B27}" type="pres">
      <dgm:prSet presAssocID="{A8A9A737-0891-4FF5-8F0F-F7EED9719279}" presName="node" presStyleLbl="node1" presStyleIdx="5" presStyleCnt="10">
        <dgm:presLayoutVars>
          <dgm:bulletEnabled val="1"/>
        </dgm:presLayoutVars>
      </dgm:prSet>
      <dgm:spPr/>
    </dgm:pt>
    <dgm:pt modelId="{D63A99EB-511A-41B4-8C2C-D10B370827C9}" type="pres">
      <dgm:prSet presAssocID="{2F1D1D49-54ED-4AF5-8A97-7F86365AECE9}" presName="sibTrans" presStyleCnt="0"/>
      <dgm:spPr/>
    </dgm:pt>
    <dgm:pt modelId="{78979E75-2B0E-4DBB-9FF7-83FF97F98FFC}" type="pres">
      <dgm:prSet presAssocID="{FDDC37FB-CD9A-489C-9231-809F0593A128}" presName="node" presStyleLbl="node1" presStyleIdx="6" presStyleCnt="10">
        <dgm:presLayoutVars>
          <dgm:bulletEnabled val="1"/>
        </dgm:presLayoutVars>
      </dgm:prSet>
      <dgm:spPr/>
    </dgm:pt>
    <dgm:pt modelId="{521A8AD9-F5D1-4F0E-9D0B-50EE4DDA4D6D}" type="pres">
      <dgm:prSet presAssocID="{71D60F47-0E7E-4B15-86CE-9BE65787EBEA}" presName="sibTrans" presStyleCnt="0"/>
      <dgm:spPr/>
    </dgm:pt>
    <dgm:pt modelId="{87D1A864-4AD1-47ED-B133-BF29B9A1094C}" type="pres">
      <dgm:prSet presAssocID="{E1BA1129-4FDC-4F7D-B92F-9F7DE011D1CE}" presName="node" presStyleLbl="node1" presStyleIdx="7" presStyleCnt="10">
        <dgm:presLayoutVars>
          <dgm:bulletEnabled val="1"/>
        </dgm:presLayoutVars>
      </dgm:prSet>
      <dgm:spPr/>
    </dgm:pt>
    <dgm:pt modelId="{AE4880F4-EB65-4BDB-B80D-C3F3DBADDC1C}" type="pres">
      <dgm:prSet presAssocID="{6A96AC83-0C03-4CAF-B32A-00391124A7F3}" presName="sibTrans" presStyleCnt="0"/>
      <dgm:spPr/>
    </dgm:pt>
    <dgm:pt modelId="{C1FB341E-C0FC-4C8B-87A1-26DDDC882D9B}" type="pres">
      <dgm:prSet presAssocID="{025E299F-C5D2-4E76-B79E-0A87E5B759D3}" presName="node" presStyleLbl="node1" presStyleIdx="8" presStyleCnt="10">
        <dgm:presLayoutVars>
          <dgm:bulletEnabled val="1"/>
        </dgm:presLayoutVars>
      </dgm:prSet>
      <dgm:spPr/>
    </dgm:pt>
    <dgm:pt modelId="{49A7C4CD-DAD7-4CEC-9D88-E1354F03D3F4}" type="pres">
      <dgm:prSet presAssocID="{B89B31C7-6BD5-4909-A41D-630D1AD7227D}" presName="sibTrans" presStyleCnt="0"/>
      <dgm:spPr/>
    </dgm:pt>
    <dgm:pt modelId="{2DB98690-89B6-4E60-8B5B-0508AC2693CB}" type="pres">
      <dgm:prSet presAssocID="{0C8B726B-4D7F-4183-8A97-7994E3C91103}" presName="node" presStyleLbl="node1" presStyleIdx="9" presStyleCnt="10">
        <dgm:presLayoutVars>
          <dgm:bulletEnabled val="1"/>
        </dgm:presLayoutVars>
      </dgm:prSet>
      <dgm:spPr/>
    </dgm:pt>
  </dgm:ptLst>
  <dgm:cxnLst>
    <dgm:cxn modelId="{4E317F08-AB8C-4CB4-933B-F70D29E68023}" type="presOf" srcId="{0C8B726B-4D7F-4183-8A97-7994E3C91103}" destId="{2DB98690-89B6-4E60-8B5B-0508AC2693CB}" srcOrd="0" destOrd="0" presId="urn:microsoft.com/office/officeart/2005/8/layout/default"/>
    <dgm:cxn modelId="{FF7B8E15-24AC-4D9B-A88A-2DB8AF592D66}" srcId="{B4693E59-636D-4A2F-8BDF-2317D28F5C29}" destId="{FDDC37FB-CD9A-489C-9231-809F0593A128}" srcOrd="6" destOrd="0" parTransId="{093D5EF6-F23F-425B-BDE9-AB25AFA5709D}" sibTransId="{71D60F47-0E7E-4B15-86CE-9BE65787EBEA}"/>
    <dgm:cxn modelId="{90EBD61C-1AB5-498F-A4A2-739080C0B20D}" srcId="{B4693E59-636D-4A2F-8BDF-2317D28F5C29}" destId="{851A31BC-D6A7-42FE-9B94-F6D78EAB3E26}" srcOrd="3" destOrd="0" parTransId="{6642B929-ADDD-4882-B100-1631A11CB7D7}" sibTransId="{C8DF9791-70D8-4BDA-9332-AEDA3F9DCE1B}"/>
    <dgm:cxn modelId="{521ED745-0E2C-4B9D-9AB7-454ADE46F1BA}" srcId="{B4693E59-636D-4A2F-8BDF-2317D28F5C29}" destId="{E1BA1129-4FDC-4F7D-B92F-9F7DE011D1CE}" srcOrd="7" destOrd="0" parTransId="{C31665F1-1260-4871-BA8E-12627D946BF1}" sibTransId="{6A96AC83-0C03-4CAF-B32A-00391124A7F3}"/>
    <dgm:cxn modelId="{3307F647-9FAC-4B2F-A8B6-A77435288D2C}" type="presOf" srcId="{447F4209-9C28-417D-BEF0-47A5F175A89B}" destId="{A720E184-5423-4839-8796-17ACF5DA7B42}" srcOrd="0" destOrd="0" presId="urn:microsoft.com/office/officeart/2005/8/layout/default"/>
    <dgm:cxn modelId="{7178326A-15A4-4298-B4AE-309DB34B5BAA}" srcId="{B4693E59-636D-4A2F-8BDF-2317D28F5C29}" destId="{447F4209-9C28-417D-BEF0-47A5F175A89B}" srcOrd="4" destOrd="0" parTransId="{212F9767-080B-43A2-B5FE-017178FB8B49}" sibTransId="{FE7B0B5C-6DBD-42DA-9CF8-B1786A6E71D5}"/>
    <dgm:cxn modelId="{2FD4A250-B7A0-47C2-8C31-F71F20FCD3EF}" type="presOf" srcId="{A8A9A737-0891-4FF5-8F0F-F7EED9719279}" destId="{6A77B922-7FFF-4ABE-8EFA-527DCCFE3B27}" srcOrd="0" destOrd="0" presId="urn:microsoft.com/office/officeart/2005/8/layout/default"/>
    <dgm:cxn modelId="{15FD0575-6D4B-443C-9509-436541FDD402}" type="presOf" srcId="{B4693E59-636D-4A2F-8BDF-2317D28F5C29}" destId="{59EC83E4-3831-40AC-A172-0D2BE17C055F}" srcOrd="0" destOrd="0" presId="urn:microsoft.com/office/officeart/2005/8/layout/default"/>
    <dgm:cxn modelId="{0E8EA089-1E35-48E9-8ADB-FA7389C50F0F}" type="presOf" srcId="{E1BA1129-4FDC-4F7D-B92F-9F7DE011D1CE}" destId="{87D1A864-4AD1-47ED-B133-BF29B9A1094C}" srcOrd="0" destOrd="0" presId="urn:microsoft.com/office/officeart/2005/8/layout/default"/>
    <dgm:cxn modelId="{33FF7593-40F1-45A6-86AA-824BDF77BDE6}" srcId="{B4693E59-636D-4A2F-8BDF-2317D28F5C29}" destId="{025E299F-C5D2-4E76-B79E-0A87E5B759D3}" srcOrd="8" destOrd="0" parTransId="{24C42DA0-13AB-4647-A824-85DBA9A2162C}" sibTransId="{B89B31C7-6BD5-4909-A41D-630D1AD7227D}"/>
    <dgm:cxn modelId="{B31AA0B5-1B78-43F3-A270-23E39DD58348}" srcId="{B4693E59-636D-4A2F-8BDF-2317D28F5C29}" destId="{0C8B726B-4D7F-4183-8A97-7994E3C91103}" srcOrd="9" destOrd="0" parTransId="{F06739F7-82D6-4CC0-AA54-75B1122B5D81}" sibTransId="{076DA7C9-0DEB-461E-830B-408BBB75666B}"/>
    <dgm:cxn modelId="{7DE186B6-26EB-4599-9B39-7FA891C2C61E}" type="presOf" srcId="{4E79FA89-CFC4-47E4-979E-3F6D5772665B}" destId="{263F9DE7-D232-406D-9D1A-845CFFC9B304}" srcOrd="0" destOrd="0" presId="urn:microsoft.com/office/officeart/2005/8/layout/default"/>
    <dgm:cxn modelId="{544F25C0-449D-499A-886D-25A1EFF756A7}" type="presOf" srcId="{FDDC37FB-CD9A-489C-9231-809F0593A128}" destId="{78979E75-2B0E-4DBB-9FF7-83FF97F98FFC}" srcOrd="0" destOrd="0" presId="urn:microsoft.com/office/officeart/2005/8/layout/default"/>
    <dgm:cxn modelId="{503F60C2-BA2D-4C9F-BD78-25F3CD3A977A}" srcId="{B4693E59-636D-4A2F-8BDF-2317D28F5C29}" destId="{4E79FA89-CFC4-47E4-979E-3F6D5772665B}" srcOrd="2" destOrd="0" parTransId="{A46672F1-8854-4794-A9C3-CD2A94945964}" sibTransId="{B45EE2C1-5785-49D1-B6D3-D22CEB4E1B5E}"/>
    <dgm:cxn modelId="{296800CB-E168-45C5-B009-D22F11ED5433}" srcId="{B4693E59-636D-4A2F-8BDF-2317D28F5C29}" destId="{A8A9A737-0891-4FF5-8F0F-F7EED9719279}" srcOrd="5" destOrd="0" parTransId="{D32D30C0-503D-434C-9446-1E24F3F503BB}" sibTransId="{2F1D1D49-54ED-4AF5-8A97-7F86365AECE9}"/>
    <dgm:cxn modelId="{C42BCAD3-76F3-4DE8-B358-D0EF557C10BB}" type="presOf" srcId="{025E299F-C5D2-4E76-B79E-0A87E5B759D3}" destId="{C1FB341E-C0FC-4C8B-87A1-26DDDC882D9B}" srcOrd="0" destOrd="0" presId="urn:microsoft.com/office/officeart/2005/8/layout/default"/>
    <dgm:cxn modelId="{137A30E2-B051-470C-9CC0-FE564513CBAD}" type="presOf" srcId="{93F5932D-0B53-4246-950E-A4B008A13FBD}" destId="{9FE9094C-6EFD-4403-8DF6-DA5CCA72D1E9}" srcOrd="0" destOrd="0" presId="urn:microsoft.com/office/officeart/2005/8/layout/default"/>
    <dgm:cxn modelId="{2A5E7CF2-11CA-45A0-A554-B21ED2F8B189}" srcId="{B4693E59-636D-4A2F-8BDF-2317D28F5C29}" destId="{67E078C9-2EA2-439A-BF94-D9F9F7C98475}" srcOrd="1" destOrd="0" parTransId="{CD72373F-9852-4EA4-9319-617490243941}" sibTransId="{C00FBB10-45F6-4BFD-8877-4CD94957E5C1}"/>
    <dgm:cxn modelId="{7EB19BF2-A83C-4121-832B-05576B93B7EE}" type="presOf" srcId="{67E078C9-2EA2-439A-BF94-D9F9F7C98475}" destId="{16F41733-FF7D-4634-B74B-2194BA5479D8}" srcOrd="0" destOrd="0" presId="urn:microsoft.com/office/officeart/2005/8/layout/default"/>
    <dgm:cxn modelId="{3468FBF2-770D-4ECA-A5EA-DB19AF2EE1A3}" srcId="{B4693E59-636D-4A2F-8BDF-2317D28F5C29}" destId="{93F5932D-0B53-4246-950E-A4B008A13FBD}" srcOrd="0" destOrd="0" parTransId="{8515BC6B-FAEA-4511-BE57-DA83245A3501}" sibTransId="{3BD2406C-F64A-4012-AA72-77FDB777ED71}"/>
    <dgm:cxn modelId="{CF9C14F9-FA66-4863-BDF4-869020A78FF5}" type="presOf" srcId="{851A31BC-D6A7-42FE-9B94-F6D78EAB3E26}" destId="{D3885158-0EA2-4990-AF41-0B37C493CDE2}" srcOrd="0" destOrd="0" presId="urn:microsoft.com/office/officeart/2005/8/layout/default"/>
    <dgm:cxn modelId="{16305611-F9E3-4EA8-BFB4-56E951483825}" type="presParOf" srcId="{59EC83E4-3831-40AC-A172-0D2BE17C055F}" destId="{9FE9094C-6EFD-4403-8DF6-DA5CCA72D1E9}" srcOrd="0" destOrd="0" presId="urn:microsoft.com/office/officeart/2005/8/layout/default"/>
    <dgm:cxn modelId="{05C16F94-8AC9-4548-B9D8-87394AF19070}" type="presParOf" srcId="{59EC83E4-3831-40AC-A172-0D2BE17C055F}" destId="{5E0562C6-DC47-4D1C-8178-EAA3F47734AF}" srcOrd="1" destOrd="0" presId="urn:microsoft.com/office/officeart/2005/8/layout/default"/>
    <dgm:cxn modelId="{1EF35021-69EF-4EF3-AB7D-B9786394D135}" type="presParOf" srcId="{59EC83E4-3831-40AC-A172-0D2BE17C055F}" destId="{16F41733-FF7D-4634-B74B-2194BA5479D8}" srcOrd="2" destOrd="0" presId="urn:microsoft.com/office/officeart/2005/8/layout/default"/>
    <dgm:cxn modelId="{2B3791DC-4BBB-4746-AF1B-004ABDF2B878}" type="presParOf" srcId="{59EC83E4-3831-40AC-A172-0D2BE17C055F}" destId="{7D187723-C2F7-444A-94A4-E8A9D278BDC8}" srcOrd="3" destOrd="0" presId="urn:microsoft.com/office/officeart/2005/8/layout/default"/>
    <dgm:cxn modelId="{8A0BA165-A4AC-4E58-8DC6-38402F52C76D}" type="presParOf" srcId="{59EC83E4-3831-40AC-A172-0D2BE17C055F}" destId="{263F9DE7-D232-406D-9D1A-845CFFC9B304}" srcOrd="4" destOrd="0" presId="urn:microsoft.com/office/officeart/2005/8/layout/default"/>
    <dgm:cxn modelId="{0F73775A-62BE-4C60-877A-31B629B5FC78}" type="presParOf" srcId="{59EC83E4-3831-40AC-A172-0D2BE17C055F}" destId="{7BE2F087-8E0F-4EBE-942F-03A58A5271D9}" srcOrd="5" destOrd="0" presId="urn:microsoft.com/office/officeart/2005/8/layout/default"/>
    <dgm:cxn modelId="{D97A9B44-9C7C-44EF-994F-71A0B847E819}" type="presParOf" srcId="{59EC83E4-3831-40AC-A172-0D2BE17C055F}" destId="{D3885158-0EA2-4990-AF41-0B37C493CDE2}" srcOrd="6" destOrd="0" presId="urn:microsoft.com/office/officeart/2005/8/layout/default"/>
    <dgm:cxn modelId="{8802F26A-8EE2-495F-8D91-C312AEA55129}" type="presParOf" srcId="{59EC83E4-3831-40AC-A172-0D2BE17C055F}" destId="{DBCCC95F-DD04-4D4F-850E-EB9A6E11F6D1}" srcOrd="7" destOrd="0" presId="urn:microsoft.com/office/officeart/2005/8/layout/default"/>
    <dgm:cxn modelId="{3AEDEB16-F94A-4DBD-8C9E-C41270BD9008}" type="presParOf" srcId="{59EC83E4-3831-40AC-A172-0D2BE17C055F}" destId="{A720E184-5423-4839-8796-17ACF5DA7B42}" srcOrd="8" destOrd="0" presId="urn:microsoft.com/office/officeart/2005/8/layout/default"/>
    <dgm:cxn modelId="{747E00C5-47B5-48FE-9D3E-B7E1B17E94A6}" type="presParOf" srcId="{59EC83E4-3831-40AC-A172-0D2BE17C055F}" destId="{420D168D-7D61-4983-9A7F-8844694BD0D6}" srcOrd="9" destOrd="0" presId="urn:microsoft.com/office/officeart/2005/8/layout/default"/>
    <dgm:cxn modelId="{CC29C816-2CC5-484B-9C0E-C8550D3E7909}" type="presParOf" srcId="{59EC83E4-3831-40AC-A172-0D2BE17C055F}" destId="{6A77B922-7FFF-4ABE-8EFA-527DCCFE3B27}" srcOrd="10" destOrd="0" presId="urn:microsoft.com/office/officeart/2005/8/layout/default"/>
    <dgm:cxn modelId="{D89D23F3-626A-4D47-9005-5D742831AE0D}" type="presParOf" srcId="{59EC83E4-3831-40AC-A172-0D2BE17C055F}" destId="{D63A99EB-511A-41B4-8C2C-D10B370827C9}" srcOrd="11" destOrd="0" presId="urn:microsoft.com/office/officeart/2005/8/layout/default"/>
    <dgm:cxn modelId="{EBE52595-C143-4673-B93E-8E1001B82A91}" type="presParOf" srcId="{59EC83E4-3831-40AC-A172-0D2BE17C055F}" destId="{78979E75-2B0E-4DBB-9FF7-83FF97F98FFC}" srcOrd="12" destOrd="0" presId="urn:microsoft.com/office/officeart/2005/8/layout/default"/>
    <dgm:cxn modelId="{EA569A13-8046-4A82-99F8-11637B20C03B}" type="presParOf" srcId="{59EC83E4-3831-40AC-A172-0D2BE17C055F}" destId="{521A8AD9-F5D1-4F0E-9D0B-50EE4DDA4D6D}" srcOrd="13" destOrd="0" presId="urn:microsoft.com/office/officeart/2005/8/layout/default"/>
    <dgm:cxn modelId="{FD68CBA1-EE7F-45BE-821C-626A0DAEEA96}" type="presParOf" srcId="{59EC83E4-3831-40AC-A172-0D2BE17C055F}" destId="{87D1A864-4AD1-47ED-B133-BF29B9A1094C}" srcOrd="14" destOrd="0" presId="urn:microsoft.com/office/officeart/2005/8/layout/default"/>
    <dgm:cxn modelId="{3DC2358E-59FD-4913-AE46-5A57E812456E}" type="presParOf" srcId="{59EC83E4-3831-40AC-A172-0D2BE17C055F}" destId="{AE4880F4-EB65-4BDB-B80D-C3F3DBADDC1C}" srcOrd="15" destOrd="0" presId="urn:microsoft.com/office/officeart/2005/8/layout/default"/>
    <dgm:cxn modelId="{DD17EC72-4430-4B1A-8F90-3C4E75B43303}" type="presParOf" srcId="{59EC83E4-3831-40AC-A172-0D2BE17C055F}" destId="{C1FB341E-C0FC-4C8B-87A1-26DDDC882D9B}" srcOrd="16" destOrd="0" presId="urn:microsoft.com/office/officeart/2005/8/layout/default"/>
    <dgm:cxn modelId="{085F447E-88E5-4E16-A2DC-C25044A928C8}" type="presParOf" srcId="{59EC83E4-3831-40AC-A172-0D2BE17C055F}" destId="{49A7C4CD-DAD7-4CEC-9D88-E1354F03D3F4}" srcOrd="17" destOrd="0" presId="urn:microsoft.com/office/officeart/2005/8/layout/default"/>
    <dgm:cxn modelId="{CA87C6FB-E51B-40A0-B238-9AEB319D8129}" type="presParOf" srcId="{59EC83E4-3831-40AC-A172-0D2BE17C055F}" destId="{2DB98690-89B6-4E60-8B5B-0508AC2693CB}" srcOrd="1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FE9094C-6EFD-4403-8DF6-DA5CCA72D1E9}">
      <dsp:nvSpPr>
        <dsp:cNvPr id="0" name=""/>
        <dsp:cNvSpPr/>
      </dsp:nvSpPr>
      <dsp:spPr>
        <a:xfrm>
          <a:off x="713064" y="110"/>
          <a:ext cx="2016200" cy="1209720"/>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tr-TR" sz="1900" kern="1200"/>
            <a:t>Hazine ve Maliye Bakanlığı Sigorta Denetleme Kurulu</a:t>
          </a:r>
          <a:endParaRPr lang="en-US" sz="1900" kern="1200"/>
        </a:p>
      </dsp:txBody>
      <dsp:txXfrm>
        <a:off x="713064" y="110"/>
        <a:ext cx="2016200" cy="1209720"/>
      </dsp:txXfrm>
    </dsp:sp>
    <dsp:sp modelId="{16F41733-FF7D-4634-B74B-2194BA5479D8}">
      <dsp:nvSpPr>
        <dsp:cNvPr id="0" name=""/>
        <dsp:cNvSpPr/>
      </dsp:nvSpPr>
      <dsp:spPr>
        <a:xfrm>
          <a:off x="2930884" y="110"/>
          <a:ext cx="2016200" cy="1209720"/>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tr-TR" sz="1900" kern="1200"/>
            <a:t>Hazine ve Maliye Bakanlığı Sigortacılık Genel Müdürlüğü</a:t>
          </a:r>
          <a:endParaRPr lang="en-US" sz="1900" kern="1200"/>
        </a:p>
      </dsp:txBody>
      <dsp:txXfrm>
        <a:off x="2930884" y="110"/>
        <a:ext cx="2016200" cy="1209720"/>
      </dsp:txXfrm>
    </dsp:sp>
    <dsp:sp modelId="{263F9DE7-D232-406D-9D1A-845CFFC9B304}">
      <dsp:nvSpPr>
        <dsp:cNvPr id="0" name=""/>
        <dsp:cNvSpPr/>
      </dsp:nvSpPr>
      <dsp:spPr>
        <a:xfrm>
          <a:off x="5148704" y="110"/>
          <a:ext cx="2016200" cy="1209720"/>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tr-TR" sz="1900" kern="1200"/>
            <a:t>Türkiye Sigorta, Reasürans ve Emeklilik Şirketleri Birliği</a:t>
          </a:r>
          <a:endParaRPr lang="en-US" sz="1900" kern="1200"/>
        </a:p>
      </dsp:txBody>
      <dsp:txXfrm>
        <a:off x="5148704" y="110"/>
        <a:ext cx="2016200" cy="1209720"/>
      </dsp:txXfrm>
    </dsp:sp>
    <dsp:sp modelId="{D3885158-0EA2-4990-AF41-0B37C493CDE2}">
      <dsp:nvSpPr>
        <dsp:cNvPr id="0" name=""/>
        <dsp:cNvSpPr/>
      </dsp:nvSpPr>
      <dsp:spPr>
        <a:xfrm>
          <a:off x="7366524" y="110"/>
          <a:ext cx="2016200" cy="1209720"/>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tr-TR" sz="1900" kern="1200"/>
            <a:t>Sigorta Tahkim Komisyonu</a:t>
          </a:r>
          <a:endParaRPr lang="en-US" sz="1900" kern="1200"/>
        </a:p>
      </dsp:txBody>
      <dsp:txXfrm>
        <a:off x="7366524" y="110"/>
        <a:ext cx="2016200" cy="1209720"/>
      </dsp:txXfrm>
    </dsp:sp>
    <dsp:sp modelId="{A720E184-5423-4839-8796-17ACF5DA7B42}">
      <dsp:nvSpPr>
        <dsp:cNvPr id="0" name=""/>
        <dsp:cNvSpPr/>
      </dsp:nvSpPr>
      <dsp:spPr>
        <a:xfrm>
          <a:off x="713064" y="1411450"/>
          <a:ext cx="2016200" cy="1209720"/>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tr-TR" sz="1900" kern="1200"/>
            <a:t>Doğal Afet Sigortaları Kurumu (DASK)</a:t>
          </a:r>
          <a:endParaRPr lang="en-US" sz="1900" kern="1200"/>
        </a:p>
      </dsp:txBody>
      <dsp:txXfrm>
        <a:off x="713064" y="1411450"/>
        <a:ext cx="2016200" cy="1209720"/>
      </dsp:txXfrm>
    </dsp:sp>
    <dsp:sp modelId="{6A77B922-7FFF-4ABE-8EFA-527DCCFE3B27}">
      <dsp:nvSpPr>
        <dsp:cNvPr id="0" name=""/>
        <dsp:cNvSpPr/>
      </dsp:nvSpPr>
      <dsp:spPr>
        <a:xfrm>
          <a:off x="2930884" y="1411450"/>
          <a:ext cx="2016200" cy="1209720"/>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tr-TR" sz="1900" kern="1200"/>
            <a:t>Sigortacılık Eğitim Merkezi </a:t>
          </a:r>
          <a:endParaRPr lang="en-US" sz="1900" kern="1200"/>
        </a:p>
      </dsp:txBody>
      <dsp:txXfrm>
        <a:off x="2930884" y="1411450"/>
        <a:ext cx="2016200" cy="1209720"/>
      </dsp:txXfrm>
    </dsp:sp>
    <dsp:sp modelId="{78979E75-2B0E-4DBB-9FF7-83FF97F98FFC}">
      <dsp:nvSpPr>
        <dsp:cNvPr id="0" name=""/>
        <dsp:cNvSpPr/>
      </dsp:nvSpPr>
      <dsp:spPr>
        <a:xfrm>
          <a:off x="5148704" y="1411450"/>
          <a:ext cx="2016200" cy="1209720"/>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tr-TR" sz="1900" kern="1200"/>
            <a:t>Tarım Sigortaları Havuzu (TARSİM)</a:t>
          </a:r>
          <a:endParaRPr lang="en-US" sz="1900" kern="1200"/>
        </a:p>
      </dsp:txBody>
      <dsp:txXfrm>
        <a:off x="5148704" y="1411450"/>
        <a:ext cx="2016200" cy="1209720"/>
      </dsp:txXfrm>
    </dsp:sp>
    <dsp:sp modelId="{87D1A864-4AD1-47ED-B133-BF29B9A1094C}">
      <dsp:nvSpPr>
        <dsp:cNvPr id="0" name=""/>
        <dsp:cNvSpPr/>
      </dsp:nvSpPr>
      <dsp:spPr>
        <a:xfrm>
          <a:off x="7366524" y="1411450"/>
          <a:ext cx="2016200" cy="1209720"/>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tr-TR" sz="1900" kern="1200"/>
            <a:t>Emeklilik Gözetim Merkezi</a:t>
          </a:r>
          <a:endParaRPr lang="en-US" sz="1900" kern="1200"/>
        </a:p>
      </dsp:txBody>
      <dsp:txXfrm>
        <a:off x="7366524" y="1411450"/>
        <a:ext cx="2016200" cy="1209720"/>
      </dsp:txXfrm>
    </dsp:sp>
    <dsp:sp modelId="{C1FB341E-C0FC-4C8B-87A1-26DDDC882D9B}">
      <dsp:nvSpPr>
        <dsp:cNvPr id="0" name=""/>
        <dsp:cNvSpPr/>
      </dsp:nvSpPr>
      <dsp:spPr>
        <a:xfrm>
          <a:off x="2930884" y="2822790"/>
          <a:ext cx="2016200" cy="1209720"/>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tr-TR" sz="1900" kern="1200"/>
            <a:t>Sigorta Eksperleri İcra Komitesi</a:t>
          </a:r>
          <a:endParaRPr lang="en-US" sz="1900" kern="1200"/>
        </a:p>
      </dsp:txBody>
      <dsp:txXfrm>
        <a:off x="2930884" y="2822790"/>
        <a:ext cx="2016200" cy="1209720"/>
      </dsp:txXfrm>
    </dsp:sp>
    <dsp:sp modelId="{2DB98690-89B6-4E60-8B5B-0508AC2693CB}">
      <dsp:nvSpPr>
        <dsp:cNvPr id="0" name=""/>
        <dsp:cNvSpPr/>
      </dsp:nvSpPr>
      <dsp:spPr>
        <a:xfrm>
          <a:off x="5148704" y="2822790"/>
          <a:ext cx="2016200" cy="1209720"/>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tr-TR" sz="1900" kern="1200"/>
            <a:t>Sigorta Acenteleri İcra Komitesi</a:t>
          </a:r>
          <a:endParaRPr lang="en-US" sz="1900" kern="1200"/>
        </a:p>
      </dsp:txBody>
      <dsp:txXfrm>
        <a:off x="5148704" y="2822790"/>
        <a:ext cx="2016200" cy="1209720"/>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8EBB0BD-312D-9FD8-BB9E-0CDEE78077DD}"/>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3878D8BB-9E14-DBD6-C4C9-BF0D229CDCC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E209D018-0E70-5DD4-DE53-DAE11245422C}"/>
              </a:ext>
            </a:extLst>
          </p:cNvPr>
          <p:cNvSpPr>
            <a:spLocks noGrp="1"/>
          </p:cNvSpPr>
          <p:nvPr>
            <p:ph type="dt" sz="half" idx="10"/>
          </p:nvPr>
        </p:nvSpPr>
        <p:spPr/>
        <p:txBody>
          <a:bodyPr/>
          <a:lstStyle/>
          <a:p>
            <a:fld id="{B93E0E95-9E0F-4443-8CAC-23CF55FC9D0C}" type="datetimeFigureOut">
              <a:rPr lang="tr-TR" smtClean="0"/>
              <a:t>3 Haz 2022</a:t>
            </a:fld>
            <a:endParaRPr lang="tr-TR"/>
          </a:p>
        </p:txBody>
      </p:sp>
      <p:sp>
        <p:nvSpPr>
          <p:cNvPr id="5" name="Alt Bilgi Yer Tutucusu 4">
            <a:extLst>
              <a:ext uri="{FF2B5EF4-FFF2-40B4-BE49-F238E27FC236}">
                <a16:creationId xmlns:a16="http://schemas.microsoft.com/office/drawing/2014/main" id="{4BC26F35-1EB6-93F5-D04D-D6DFBAF81D1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3C5F2581-E2F3-9A45-66D1-FC7DE0E1281C}"/>
              </a:ext>
            </a:extLst>
          </p:cNvPr>
          <p:cNvSpPr>
            <a:spLocks noGrp="1"/>
          </p:cNvSpPr>
          <p:nvPr>
            <p:ph type="sldNum" sz="quarter" idx="12"/>
          </p:nvPr>
        </p:nvSpPr>
        <p:spPr/>
        <p:txBody>
          <a:bodyPr/>
          <a:lstStyle/>
          <a:p>
            <a:fld id="{9A850D32-3B2F-4E99-A246-00F1C38EFEF5}" type="slidenum">
              <a:rPr lang="tr-TR" smtClean="0"/>
              <a:t>‹#›</a:t>
            </a:fld>
            <a:endParaRPr lang="tr-TR"/>
          </a:p>
        </p:txBody>
      </p:sp>
    </p:spTree>
    <p:extLst>
      <p:ext uri="{BB962C8B-B14F-4D97-AF65-F5344CB8AC3E}">
        <p14:creationId xmlns:p14="http://schemas.microsoft.com/office/powerpoint/2010/main" val="18613759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AA22615-3CC1-2CFD-E12A-0049DB2643F4}"/>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6DD0F0C7-C634-B8FD-3A52-88907A78D72D}"/>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E2D485AF-7D29-5E05-C873-13D37515A34B}"/>
              </a:ext>
            </a:extLst>
          </p:cNvPr>
          <p:cNvSpPr>
            <a:spLocks noGrp="1"/>
          </p:cNvSpPr>
          <p:nvPr>
            <p:ph type="dt" sz="half" idx="10"/>
          </p:nvPr>
        </p:nvSpPr>
        <p:spPr/>
        <p:txBody>
          <a:bodyPr/>
          <a:lstStyle/>
          <a:p>
            <a:fld id="{B93E0E95-9E0F-4443-8CAC-23CF55FC9D0C}" type="datetimeFigureOut">
              <a:rPr lang="tr-TR" smtClean="0"/>
              <a:t>3 Haz 2022</a:t>
            </a:fld>
            <a:endParaRPr lang="tr-TR"/>
          </a:p>
        </p:txBody>
      </p:sp>
      <p:sp>
        <p:nvSpPr>
          <p:cNvPr id="5" name="Alt Bilgi Yer Tutucusu 4">
            <a:extLst>
              <a:ext uri="{FF2B5EF4-FFF2-40B4-BE49-F238E27FC236}">
                <a16:creationId xmlns:a16="http://schemas.microsoft.com/office/drawing/2014/main" id="{7F7310B2-708E-DACB-C024-9A9BC2C1F9B7}"/>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51B13EB-13E6-75BC-336D-FC63D85B831B}"/>
              </a:ext>
            </a:extLst>
          </p:cNvPr>
          <p:cNvSpPr>
            <a:spLocks noGrp="1"/>
          </p:cNvSpPr>
          <p:nvPr>
            <p:ph type="sldNum" sz="quarter" idx="12"/>
          </p:nvPr>
        </p:nvSpPr>
        <p:spPr/>
        <p:txBody>
          <a:bodyPr/>
          <a:lstStyle/>
          <a:p>
            <a:fld id="{9A850D32-3B2F-4E99-A246-00F1C38EFEF5}" type="slidenum">
              <a:rPr lang="tr-TR" smtClean="0"/>
              <a:t>‹#›</a:t>
            </a:fld>
            <a:endParaRPr lang="tr-TR"/>
          </a:p>
        </p:txBody>
      </p:sp>
    </p:spTree>
    <p:extLst>
      <p:ext uri="{BB962C8B-B14F-4D97-AF65-F5344CB8AC3E}">
        <p14:creationId xmlns:p14="http://schemas.microsoft.com/office/powerpoint/2010/main" val="36224786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1AD042EE-FA48-C84C-D2C7-BE6D73FB1BED}"/>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59EAE307-6206-C28A-AD25-D1AC280AA618}"/>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A7A2EBF2-8C1D-8F78-3E88-321F2CE14A1D}"/>
              </a:ext>
            </a:extLst>
          </p:cNvPr>
          <p:cNvSpPr>
            <a:spLocks noGrp="1"/>
          </p:cNvSpPr>
          <p:nvPr>
            <p:ph type="dt" sz="half" idx="10"/>
          </p:nvPr>
        </p:nvSpPr>
        <p:spPr/>
        <p:txBody>
          <a:bodyPr/>
          <a:lstStyle/>
          <a:p>
            <a:fld id="{B93E0E95-9E0F-4443-8CAC-23CF55FC9D0C}" type="datetimeFigureOut">
              <a:rPr lang="tr-TR" smtClean="0"/>
              <a:t>3 Haz 2022</a:t>
            </a:fld>
            <a:endParaRPr lang="tr-TR"/>
          </a:p>
        </p:txBody>
      </p:sp>
      <p:sp>
        <p:nvSpPr>
          <p:cNvPr id="5" name="Alt Bilgi Yer Tutucusu 4">
            <a:extLst>
              <a:ext uri="{FF2B5EF4-FFF2-40B4-BE49-F238E27FC236}">
                <a16:creationId xmlns:a16="http://schemas.microsoft.com/office/drawing/2014/main" id="{AEA70776-54E1-EB5A-D7FC-54B38D1081CE}"/>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DB7B1410-B4B6-154F-B4D8-983BE1E91D61}"/>
              </a:ext>
            </a:extLst>
          </p:cNvPr>
          <p:cNvSpPr>
            <a:spLocks noGrp="1"/>
          </p:cNvSpPr>
          <p:nvPr>
            <p:ph type="sldNum" sz="quarter" idx="12"/>
          </p:nvPr>
        </p:nvSpPr>
        <p:spPr/>
        <p:txBody>
          <a:bodyPr/>
          <a:lstStyle/>
          <a:p>
            <a:fld id="{9A850D32-3B2F-4E99-A246-00F1C38EFEF5}" type="slidenum">
              <a:rPr lang="tr-TR" smtClean="0"/>
              <a:t>‹#›</a:t>
            </a:fld>
            <a:endParaRPr lang="tr-TR"/>
          </a:p>
        </p:txBody>
      </p:sp>
    </p:spTree>
    <p:extLst>
      <p:ext uri="{BB962C8B-B14F-4D97-AF65-F5344CB8AC3E}">
        <p14:creationId xmlns:p14="http://schemas.microsoft.com/office/powerpoint/2010/main" val="1023100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95B7309-7636-370A-CC70-919EFE5018BD}"/>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1FE19048-6BF8-6752-A124-45F25D99F618}"/>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62F7CA4E-530C-0375-7EF2-F9A0AA18336F}"/>
              </a:ext>
            </a:extLst>
          </p:cNvPr>
          <p:cNvSpPr>
            <a:spLocks noGrp="1"/>
          </p:cNvSpPr>
          <p:nvPr>
            <p:ph type="dt" sz="half" idx="10"/>
          </p:nvPr>
        </p:nvSpPr>
        <p:spPr/>
        <p:txBody>
          <a:bodyPr/>
          <a:lstStyle/>
          <a:p>
            <a:fld id="{B93E0E95-9E0F-4443-8CAC-23CF55FC9D0C}" type="datetimeFigureOut">
              <a:rPr lang="tr-TR" smtClean="0"/>
              <a:t>3 Haz 2022</a:t>
            </a:fld>
            <a:endParaRPr lang="tr-TR"/>
          </a:p>
        </p:txBody>
      </p:sp>
      <p:sp>
        <p:nvSpPr>
          <p:cNvPr id="5" name="Alt Bilgi Yer Tutucusu 4">
            <a:extLst>
              <a:ext uri="{FF2B5EF4-FFF2-40B4-BE49-F238E27FC236}">
                <a16:creationId xmlns:a16="http://schemas.microsoft.com/office/drawing/2014/main" id="{DD3B4546-AE1D-2A05-268F-B84579122C95}"/>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6724091D-3B98-F8D1-BF9D-ECF022C8B5D6}"/>
              </a:ext>
            </a:extLst>
          </p:cNvPr>
          <p:cNvSpPr>
            <a:spLocks noGrp="1"/>
          </p:cNvSpPr>
          <p:nvPr>
            <p:ph type="sldNum" sz="quarter" idx="12"/>
          </p:nvPr>
        </p:nvSpPr>
        <p:spPr/>
        <p:txBody>
          <a:bodyPr/>
          <a:lstStyle/>
          <a:p>
            <a:fld id="{9A850D32-3B2F-4E99-A246-00F1C38EFEF5}" type="slidenum">
              <a:rPr lang="tr-TR" smtClean="0"/>
              <a:t>‹#›</a:t>
            </a:fld>
            <a:endParaRPr lang="tr-TR"/>
          </a:p>
        </p:txBody>
      </p:sp>
    </p:spTree>
    <p:extLst>
      <p:ext uri="{BB962C8B-B14F-4D97-AF65-F5344CB8AC3E}">
        <p14:creationId xmlns:p14="http://schemas.microsoft.com/office/powerpoint/2010/main" val="1047515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5D70FA5-7881-5F2A-6CFD-2BC56CB86371}"/>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90C790C5-C96F-3E81-CC28-427A980318F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D55361CE-9FB3-34ED-9030-31E16925F25E}"/>
              </a:ext>
            </a:extLst>
          </p:cNvPr>
          <p:cNvSpPr>
            <a:spLocks noGrp="1"/>
          </p:cNvSpPr>
          <p:nvPr>
            <p:ph type="dt" sz="half" idx="10"/>
          </p:nvPr>
        </p:nvSpPr>
        <p:spPr/>
        <p:txBody>
          <a:bodyPr/>
          <a:lstStyle/>
          <a:p>
            <a:fld id="{B93E0E95-9E0F-4443-8CAC-23CF55FC9D0C}" type="datetimeFigureOut">
              <a:rPr lang="tr-TR" smtClean="0"/>
              <a:t>3 Haz 2022</a:t>
            </a:fld>
            <a:endParaRPr lang="tr-TR"/>
          </a:p>
        </p:txBody>
      </p:sp>
      <p:sp>
        <p:nvSpPr>
          <p:cNvPr id="5" name="Alt Bilgi Yer Tutucusu 4">
            <a:extLst>
              <a:ext uri="{FF2B5EF4-FFF2-40B4-BE49-F238E27FC236}">
                <a16:creationId xmlns:a16="http://schemas.microsoft.com/office/drawing/2014/main" id="{5AC3E91C-BAF1-1126-FAFA-77428897F0AD}"/>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19E7D902-B9AB-E9E3-B760-B4D5F8AE24E0}"/>
              </a:ext>
            </a:extLst>
          </p:cNvPr>
          <p:cNvSpPr>
            <a:spLocks noGrp="1"/>
          </p:cNvSpPr>
          <p:nvPr>
            <p:ph type="sldNum" sz="quarter" idx="12"/>
          </p:nvPr>
        </p:nvSpPr>
        <p:spPr/>
        <p:txBody>
          <a:bodyPr/>
          <a:lstStyle/>
          <a:p>
            <a:fld id="{9A850D32-3B2F-4E99-A246-00F1C38EFEF5}" type="slidenum">
              <a:rPr lang="tr-TR" smtClean="0"/>
              <a:t>‹#›</a:t>
            </a:fld>
            <a:endParaRPr lang="tr-TR"/>
          </a:p>
        </p:txBody>
      </p:sp>
    </p:spTree>
    <p:extLst>
      <p:ext uri="{BB962C8B-B14F-4D97-AF65-F5344CB8AC3E}">
        <p14:creationId xmlns:p14="http://schemas.microsoft.com/office/powerpoint/2010/main" val="35982409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FD06E8D-BC74-9931-BFE8-75FBA20A8495}"/>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38831567-2BE3-0202-FBD7-64DA53B6387F}"/>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D1924E95-AD0C-3587-47D2-7B494F009853}"/>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1EA11B6C-475C-F33F-26E8-F0080976A201}"/>
              </a:ext>
            </a:extLst>
          </p:cNvPr>
          <p:cNvSpPr>
            <a:spLocks noGrp="1"/>
          </p:cNvSpPr>
          <p:nvPr>
            <p:ph type="dt" sz="half" idx="10"/>
          </p:nvPr>
        </p:nvSpPr>
        <p:spPr/>
        <p:txBody>
          <a:bodyPr/>
          <a:lstStyle/>
          <a:p>
            <a:fld id="{B93E0E95-9E0F-4443-8CAC-23CF55FC9D0C}" type="datetimeFigureOut">
              <a:rPr lang="tr-TR" smtClean="0"/>
              <a:t>3 Haz 2022</a:t>
            </a:fld>
            <a:endParaRPr lang="tr-TR"/>
          </a:p>
        </p:txBody>
      </p:sp>
      <p:sp>
        <p:nvSpPr>
          <p:cNvPr id="6" name="Alt Bilgi Yer Tutucusu 5">
            <a:extLst>
              <a:ext uri="{FF2B5EF4-FFF2-40B4-BE49-F238E27FC236}">
                <a16:creationId xmlns:a16="http://schemas.microsoft.com/office/drawing/2014/main" id="{EEC61F5E-4A55-F56E-6243-11EE697B1BDE}"/>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4F40C6FC-439C-3FB3-76F5-CD0B389847CD}"/>
              </a:ext>
            </a:extLst>
          </p:cNvPr>
          <p:cNvSpPr>
            <a:spLocks noGrp="1"/>
          </p:cNvSpPr>
          <p:nvPr>
            <p:ph type="sldNum" sz="quarter" idx="12"/>
          </p:nvPr>
        </p:nvSpPr>
        <p:spPr/>
        <p:txBody>
          <a:bodyPr/>
          <a:lstStyle/>
          <a:p>
            <a:fld id="{9A850D32-3B2F-4E99-A246-00F1C38EFEF5}" type="slidenum">
              <a:rPr lang="tr-TR" smtClean="0"/>
              <a:t>‹#›</a:t>
            </a:fld>
            <a:endParaRPr lang="tr-TR"/>
          </a:p>
        </p:txBody>
      </p:sp>
    </p:spTree>
    <p:extLst>
      <p:ext uri="{BB962C8B-B14F-4D97-AF65-F5344CB8AC3E}">
        <p14:creationId xmlns:p14="http://schemas.microsoft.com/office/powerpoint/2010/main" val="24100009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D8A616C-B5FB-5099-3C85-8F809C19D881}"/>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C89E2436-0B11-73B3-8870-46DEBAAB915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4D47B331-5E2A-787B-D5DC-E63AD35EAD97}"/>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9917D61C-E821-47E2-1930-AB5CA54BCC6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95A7F49B-83C2-F1A7-E2AE-C644DE3F7295}"/>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B675602A-A780-5A58-4C46-ACAC96585D0D}"/>
              </a:ext>
            </a:extLst>
          </p:cNvPr>
          <p:cNvSpPr>
            <a:spLocks noGrp="1"/>
          </p:cNvSpPr>
          <p:nvPr>
            <p:ph type="dt" sz="half" idx="10"/>
          </p:nvPr>
        </p:nvSpPr>
        <p:spPr/>
        <p:txBody>
          <a:bodyPr/>
          <a:lstStyle/>
          <a:p>
            <a:fld id="{B93E0E95-9E0F-4443-8CAC-23CF55FC9D0C}" type="datetimeFigureOut">
              <a:rPr lang="tr-TR" smtClean="0"/>
              <a:t>3 Haz 2022</a:t>
            </a:fld>
            <a:endParaRPr lang="tr-TR"/>
          </a:p>
        </p:txBody>
      </p:sp>
      <p:sp>
        <p:nvSpPr>
          <p:cNvPr id="8" name="Alt Bilgi Yer Tutucusu 7">
            <a:extLst>
              <a:ext uri="{FF2B5EF4-FFF2-40B4-BE49-F238E27FC236}">
                <a16:creationId xmlns:a16="http://schemas.microsoft.com/office/drawing/2014/main" id="{28EB1FD9-04D9-A88B-007C-D8A2629F9A40}"/>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80EF64C4-C137-72A7-5BF4-D6CAC11114C9}"/>
              </a:ext>
            </a:extLst>
          </p:cNvPr>
          <p:cNvSpPr>
            <a:spLocks noGrp="1"/>
          </p:cNvSpPr>
          <p:nvPr>
            <p:ph type="sldNum" sz="quarter" idx="12"/>
          </p:nvPr>
        </p:nvSpPr>
        <p:spPr/>
        <p:txBody>
          <a:bodyPr/>
          <a:lstStyle/>
          <a:p>
            <a:fld id="{9A850D32-3B2F-4E99-A246-00F1C38EFEF5}" type="slidenum">
              <a:rPr lang="tr-TR" smtClean="0"/>
              <a:t>‹#›</a:t>
            </a:fld>
            <a:endParaRPr lang="tr-TR"/>
          </a:p>
        </p:txBody>
      </p:sp>
    </p:spTree>
    <p:extLst>
      <p:ext uri="{BB962C8B-B14F-4D97-AF65-F5344CB8AC3E}">
        <p14:creationId xmlns:p14="http://schemas.microsoft.com/office/powerpoint/2010/main" val="7323705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BB2A53D-E094-5C9C-10F1-395EC9B8ED08}"/>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6BBB54A8-0FC2-5663-DEAB-1414B85D36AB}"/>
              </a:ext>
            </a:extLst>
          </p:cNvPr>
          <p:cNvSpPr>
            <a:spLocks noGrp="1"/>
          </p:cNvSpPr>
          <p:nvPr>
            <p:ph type="dt" sz="half" idx="10"/>
          </p:nvPr>
        </p:nvSpPr>
        <p:spPr/>
        <p:txBody>
          <a:bodyPr/>
          <a:lstStyle/>
          <a:p>
            <a:fld id="{B93E0E95-9E0F-4443-8CAC-23CF55FC9D0C}" type="datetimeFigureOut">
              <a:rPr lang="tr-TR" smtClean="0"/>
              <a:t>3 Haz 2022</a:t>
            </a:fld>
            <a:endParaRPr lang="tr-TR"/>
          </a:p>
        </p:txBody>
      </p:sp>
      <p:sp>
        <p:nvSpPr>
          <p:cNvPr id="4" name="Alt Bilgi Yer Tutucusu 3">
            <a:extLst>
              <a:ext uri="{FF2B5EF4-FFF2-40B4-BE49-F238E27FC236}">
                <a16:creationId xmlns:a16="http://schemas.microsoft.com/office/drawing/2014/main" id="{1891B106-3CDB-321E-4D84-A293C6D4C094}"/>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A8A2F8DF-2788-61D0-0F7B-2311B84CB900}"/>
              </a:ext>
            </a:extLst>
          </p:cNvPr>
          <p:cNvSpPr>
            <a:spLocks noGrp="1"/>
          </p:cNvSpPr>
          <p:nvPr>
            <p:ph type="sldNum" sz="quarter" idx="12"/>
          </p:nvPr>
        </p:nvSpPr>
        <p:spPr/>
        <p:txBody>
          <a:bodyPr/>
          <a:lstStyle/>
          <a:p>
            <a:fld id="{9A850D32-3B2F-4E99-A246-00F1C38EFEF5}" type="slidenum">
              <a:rPr lang="tr-TR" smtClean="0"/>
              <a:t>‹#›</a:t>
            </a:fld>
            <a:endParaRPr lang="tr-TR"/>
          </a:p>
        </p:txBody>
      </p:sp>
    </p:spTree>
    <p:extLst>
      <p:ext uri="{BB962C8B-B14F-4D97-AF65-F5344CB8AC3E}">
        <p14:creationId xmlns:p14="http://schemas.microsoft.com/office/powerpoint/2010/main" val="24309565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3F301957-FD61-8872-C299-F86F9082D9F4}"/>
              </a:ext>
            </a:extLst>
          </p:cNvPr>
          <p:cNvSpPr>
            <a:spLocks noGrp="1"/>
          </p:cNvSpPr>
          <p:nvPr>
            <p:ph type="dt" sz="half" idx="10"/>
          </p:nvPr>
        </p:nvSpPr>
        <p:spPr/>
        <p:txBody>
          <a:bodyPr/>
          <a:lstStyle/>
          <a:p>
            <a:fld id="{B93E0E95-9E0F-4443-8CAC-23CF55FC9D0C}" type="datetimeFigureOut">
              <a:rPr lang="tr-TR" smtClean="0"/>
              <a:t>3 Haz 2022</a:t>
            </a:fld>
            <a:endParaRPr lang="tr-TR"/>
          </a:p>
        </p:txBody>
      </p:sp>
      <p:sp>
        <p:nvSpPr>
          <p:cNvPr id="3" name="Alt Bilgi Yer Tutucusu 2">
            <a:extLst>
              <a:ext uri="{FF2B5EF4-FFF2-40B4-BE49-F238E27FC236}">
                <a16:creationId xmlns:a16="http://schemas.microsoft.com/office/drawing/2014/main" id="{F7115312-5496-9229-07A9-628B29F4296D}"/>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FC6A91A3-22D1-2985-CA92-FB10CD49EA86}"/>
              </a:ext>
            </a:extLst>
          </p:cNvPr>
          <p:cNvSpPr>
            <a:spLocks noGrp="1"/>
          </p:cNvSpPr>
          <p:nvPr>
            <p:ph type="sldNum" sz="quarter" idx="12"/>
          </p:nvPr>
        </p:nvSpPr>
        <p:spPr/>
        <p:txBody>
          <a:bodyPr/>
          <a:lstStyle/>
          <a:p>
            <a:fld id="{9A850D32-3B2F-4E99-A246-00F1C38EFEF5}" type="slidenum">
              <a:rPr lang="tr-TR" smtClean="0"/>
              <a:t>‹#›</a:t>
            </a:fld>
            <a:endParaRPr lang="tr-TR"/>
          </a:p>
        </p:txBody>
      </p:sp>
    </p:spTree>
    <p:extLst>
      <p:ext uri="{BB962C8B-B14F-4D97-AF65-F5344CB8AC3E}">
        <p14:creationId xmlns:p14="http://schemas.microsoft.com/office/powerpoint/2010/main" val="7735261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16EF977-573B-A6C4-126B-12BD1AA9075D}"/>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C4A5A69F-2394-BC18-F90D-108EF6BAF1A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484A6852-7CBF-D2FF-5310-610E9701519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4C711CA0-88F9-7717-5479-89CAB5CCE2FC}"/>
              </a:ext>
            </a:extLst>
          </p:cNvPr>
          <p:cNvSpPr>
            <a:spLocks noGrp="1"/>
          </p:cNvSpPr>
          <p:nvPr>
            <p:ph type="dt" sz="half" idx="10"/>
          </p:nvPr>
        </p:nvSpPr>
        <p:spPr/>
        <p:txBody>
          <a:bodyPr/>
          <a:lstStyle/>
          <a:p>
            <a:fld id="{B93E0E95-9E0F-4443-8CAC-23CF55FC9D0C}" type="datetimeFigureOut">
              <a:rPr lang="tr-TR" smtClean="0"/>
              <a:t>3 Haz 2022</a:t>
            </a:fld>
            <a:endParaRPr lang="tr-TR"/>
          </a:p>
        </p:txBody>
      </p:sp>
      <p:sp>
        <p:nvSpPr>
          <p:cNvPr id="6" name="Alt Bilgi Yer Tutucusu 5">
            <a:extLst>
              <a:ext uri="{FF2B5EF4-FFF2-40B4-BE49-F238E27FC236}">
                <a16:creationId xmlns:a16="http://schemas.microsoft.com/office/drawing/2014/main" id="{D3080CFA-B6DF-9F9B-2552-F5EA74BB1ABE}"/>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02F19F2E-E746-DC10-4C12-257512DEEC82}"/>
              </a:ext>
            </a:extLst>
          </p:cNvPr>
          <p:cNvSpPr>
            <a:spLocks noGrp="1"/>
          </p:cNvSpPr>
          <p:nvPr>
            <p:ph type="sldNum" sz="quarter" idx="12"/>
          </p:nvPr>
        </p:nvSpPr>
        <p:spPr/>
        <p:txBody>
          <a:bodyPr/>
          <a:lstStyle/>
          <a:p>
            <a:fld id="{9A850D32-3B2F-4E99-A246-00F1C38EFEF5}" type="slidenum">
              <a:rPr lang="tr-TR" smtClean="0"/>
              <a:t>‹#›</a:t>
            </a:fld>
            <a:endParaRPr lang="tr-TR"/>
          </a:p>
        </p:txBody>
      </p:sp>
    </p:spTree>
    <p:extLst>
      <p:ext uri="{BB962C8B-B14F-4D97-AF65-F5344CB8AC3E}">
        <p14:creationId xmlns:p14="http://schemas.microsoft.com/office/powerpoint/2010/main" val="27592233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2749A1B-5B89-E2F1-04D2-47E2A9FFFB6E}"/>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1128AF33-2E67-08FA-EDBA-79B6BC12FD7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58A8822E-6E91-D64B-237F-92E11417FD0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E596D0BC-059C-37C5-9098-47F210EBACC0}"/>
              </a:ext>
            </a:extLst>
          </p:cNvPr>
          <p:cNvSpPr>
            <a:spLocks noGrp="1"/>
          </p:cNvSpPr>
          <p:nvPr>
            <p:ph type="dt" sz="half" idx="10"/>
          </p:nvPr>
        </p:nvSpPr>
        <p:spPr/>
        <p:txBody>
          <a:bodyPr/>
          <a:lstStyle/>
          <a:p>
            <a:fld id="{B93E0E95-9E0F-4443-8CAC-23CF55FC9D0C}" type="datetimeFigureOut">
              <a:rPr lang="tr-TR" smtClean="0"/>
              <a:t>3 Haz 2022</a:t>
            </a:fld>
            <a:endParaRPr lang="tr-TR"/>
          </a:p>
        </p:txBody>
      </p:sp>
      <p:sp>
        <p:nvSpPr>
          <p:cNvPr id="6" name="Alt Bilgi Yer Tutucusu 5">
            <a:extLst>
              <a:ext uri="{FF2B5EF4-FFF2-40B4-BE49-F238E27FC236}">
                <a16:creationId xmlns:a16="http://schemas.microsoft.com/office/drawing/2014/main" id="{0325F353-9F2E-F942-FA8A-767568559737}"/>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6003624C-F620-85B1-3912-7072A26CF246}"/>
              </a:ext>
            </a:extLst>
          </p:cNvPr>
          <p:cNvSpPr>
            <a:spLocks noGrp="1"/>
          </p:cNvSpPr>
          <p:nvPr>
            <p:ph type="sldNum" sz="quarter" idx="12"/>
          </p:nvPr>
        </p:nvSpPr>
        <p:spPr/>
        <p:txBody>
          <a:bodyPr/>
          <a:lstStyle/>
          <a:p>
            <a:fld id="{9A850D32-3B2F-4E99-A246-00F1C38EFEF5}" type="slidenum">
              <a:rPr lang="tr-TR" smtClean="0"/>
              <a:t>‹#›</a:t>
            </a:fld>
            <a:endParaRPr lang="tr-TR"/>
          </a:p>
        </p:txBody>
      </p:sp>
    </p:spTree>
    <p:extLst>
      <p:ext uri="{BB962C8B-B14F-4D97-AF65-F5344CB8AC3E}">
        <p14:creationId xmlns:p14="http://schemas.microsoft.com/office/powerpoint/2010/main" val="36343400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93F8D5A1-0F54-0447-0BC8-22567522E90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C36A7902-1262-9B46-A8CB-FC26C72995C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DFF20BDB-CD39-67D3-424D-C06B7471461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93E0E95-9E0F-4443-8CAC-23CF55FC9D0C}" type="datetimeFigureOut">
              <a:rPr lang="tr-TR" smtClean="0"/>
              <a:t>3 Haz 2022</a:t>
            </a:fld>
            <a:endParaRPr lang="tr-TR"/>
          </a:p>
        </p:txBody>
      </p:sp>
      <p:sp>
        <p:nvSpPr>
          <p:cNvPr id="5" name="Alt Bilgi Yer Tutucusu 4">
            <a:extLst>
              <a:ext uri="{FF2B5EF4-FFF2-40B4-BE49-F238E27FC236}">
                <a16:creationId xmlns:a16="http://schemas.microsoft.com/office/drawing/2014/main" id="{3819BD3A-692E-8EEF-BC31-CA4A1E9E591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540D3011-0743-1F97-87A6-95EC483B6F5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A850D32-3B2F-4E99-A246-00F1C38EFEF5}" type="slidenum">
              <a:rPr lang="tr-TR" smtClean="0"/>
              <a:t>‹#›</a:t>
            </a:fld>
            <a:endParaRPr lang="tr-TR"/>
          </a:p>
        </p:txBody>
      </p:sp>
    </p:spTree>
    <p:extLst>
      <p:ext uri="{BB962C8B-B14F-4D97-AF65-F5344CB8AC3E}">
        <p14:creationId xmlns:p14="http://schemas.microsoft.com/office/powerpoint/2010/main" val="31715767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www.mku.edu.tr/files/934-4531203a-6dd9-4265-85f3-bf7480e20486.pdf"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13" Type="http://schemas.openxmlformats.org/officeDocument/2006/relationships/hyperlink" Target="https://bnpparibascardif.com.tr/" TargetMode="External"/><Relationship Id="rId18" Type="http://schemas.openxmlformats.org/officeDocument/2006/relationships/hyperlink" Target="https://www.dubaisigorta.com.tr/" TargetMode="External"/><Relationship Id="rId26" Type="http://schemas.openxmlformats.org/officeDocument/2006/relationships/hyperlink" Target="https://www.hdisigorta.com.tr/" TargetMode="External"/><Relationship Id="rId39" Type="http://schemas.openxmlformats.org/officeDocument/2006/relationships/hyperlink" Target="https://www.turknippon.com/" TargetMode="External"/><Relationship Id="rId21" Type="http://schemas.openxmlformats.org/officeDocument/2006/relationships/hyperlink" Target="https://www.eurekosigorta.com.tr/" TargetMode="External"/><Relationship Id="rId34" Type="http://schemas.openxmlformats.org/officeDocument/2006/relationships/hyperlink" Target="https://www.privesigorta.com/" TargetMode="External"/><Relationship Id="rId42" Type="http://schemas.openxmlformats.org/officeDocument/2006/relationships/hyperlink" Target="https://www.unicosigorta.com.tr/" TargetMode="External"/><Relationship Id="rId7" Type="http://schemas.openxmlformats.org/officeDocument/2006/relationships/hyperlink" Target="https://www.arexsigorta.com.tr/" TargetMode="External"/><Relationship Id="rId2" Type="http://schemas.openxmlformats.org/officeDocument/2006/relationships/hyperlink" Target="https://www.aksigorta.com.tr/" TargetMode="External"/><Relationship Id="rId16" Type="http://schemas.openxmlformats.org/officeDocument/2006/relationships/hyperlink" Target="https://www.corpussigorta.com.tr/" TargetMode="External"/><Relationship Id="rId20" Type="http://schemas.openxmlformats.org/officeDocument/2006/relationships/hyperlink" Target="https://www.eulerhermes.com/" TargetMode="External"/><Relationship Id="rId29" Type="http://schemas.openxmlformats.org/officeDocument/2006/relationships/hyperlink" Target="https://www.mapfre.com.tr/" TargetMode="External"/><Relationship Id="rId41" Type="http://schemas.openxmlformats.org/officeDocument/2006/relationships/hyperlink" Target="https://www.turkiyesigorta.com.tr/" TargetMode="External"/><Relationship Id="rId1" Type="http://schemas.openxmlformats.org/officeDocument/2006/relationships/slideLayout" Target="../slideLayouts/slideLayout2.xml"/><Relationship Id="rId6" Type="http://schemas.openxmlformats.org/officeDocument/2006/relationships/hyperlink" Target="https://www.ankarasigorta.com.tr/" TargetMode="External"/><Relationship Id="rId11" Type="http://schemas.openxmlformats.org/officeDocument/2006/relationships/hyperlink" Target="https://www.bereket.com.tr/" TargetMode="External"/><Relationship Id="rId24" Type="http://schemas.openxmlformats.org/officeDocument/2006/relationships/hyperlink" Target="https://www.groupama.com.tr/" TargetMode="External"/><Relationship Id="rId32" Type="http://schemas.openxmlformats.org/officeDocument/2006/relationships/hyperlink" Target="https://www.orientsigorta.com.tr/" TargetMode="External"/><Relationship Id="rId37" Type="http://schemas.openxmlformats.org/officeDocument/2006/relationships/hyperlink" Target="http://www.sekersigorta.com.tr/" TargetMode="External"/><Relationship Id="rId40" Type="http://schemas.openxmlformats.org/officeDocument/2006/relationships/hyperlink" Target="https://www.turkpandi.com/" TargetMode="External"/><Relationship Id="rId5" Type="http://schemas.openxmlformats.org/officeDocument/2006/relationships/hyperlink" Target="https://www.anadolusigorta.com.tr/" TargetMode="External"/><Relationship Id="rId15" Type="http://schemas.openxmlformats.org/officeDocument/2006/relationships/hyperlink" Target="https://www.coface.com.tr/" TargetMode="External"/><Relationship Id="rId23" Type="http://schemas.openxmlformats.org/officeDocument/2006/relationships/hyperlink" Target="https://grisigorta.com.tr/" TargetMode="External"/><Relationship Id="rId28" Type="http://schemas.openxmlformats.org/officeDocument/2006/relationships/hyperlink" Target="https://www.magdeburger.com.tr/" TargetMode="External"/><Relationship Id="rId36" Type="http://schemas.openxmlformats.org/officeDocument/2006/relationships/hyperlink" Target="https://www.somposigorta.com.tr/" TargetMode="External"/><Relationship Id="rId10" Type="http://schemas.openxmlformats.org/officeDocument/2006/relationships/hyperlink" Target="https://www.axasigorta.com.tr/" TargetMode="External"/><Relationship Id="rId19" Type="http://schemas.openxmlformats.org/officeDocument/2006/relationships/hyperlink" Target="https://www.ethicasigorta.com.tr/" TargetMode="External"/><Relationship Id="rId31" Type="http://schemas.openxmlformats.org/officeDocument/2006/relationships/hyperlink" Target="https://www.neova.com.tr/" TargetMode="External"/><Relationship Id="rId4" Type="http://schemas.openxmlformats.org/officeDocument/2006/relationships/hyperlink" Target="https://www.anasigorta.com.tr/" TargetMode="External"/><Relationship Id="rId9" Type="http://schemas.openxmlformats.org/officeDocument/2006/relationships/hyperlink" Target="https://atradius.com.tr/" TargetMode="External"/><Relationship Id="rId14" Type="http://schemas.openxmlformats.org/officeDocument/2006/relationships/hyperlink" Target="http://www.aceeurope.com.tr/" TargetMode="External"/><Relationship Id="rId22" Type="http://schemas.openxmlformats.org/officeDocument/2006/relationships/hyperlink" Target="https://www.generali.com.tr/" TargetMode="External"/><Relationship Id="rId27" Type="http://schemas.openxmlformats.org/officeDocument/2006/relationships/hyperlink" Target="http://www.korusigorta.com.tr/" TargetMode="External"/><Relationship Id="rId30" Type="http://schemas.openxmlformats.org/officeDocument/2006/relationships/hyperlink" Target="http://www.merkezsigorta.com/" TargetMode="External"/><Relationship Id="rId35" Type="http://schemas.openxmlformats.org/officeDocument/2006/relationships/hyperlink" Target="https://www.raysigorta.com.tr/" TargetMode="External"/><Relationship Id="rId8" Type="http://schemas.openxmlformats.org/officeDocument/2006/relationships/hyperlink" Target="https://www.atlasmutuel.com.tr/" TargetMode="External"/><Relationship Id="rId3" Type="http://schemas.openxmlformats.org/officeDocument/2006/relationships/hyperlink" Target="https://www.allianz.com.tr/" TargetMode="External"/><Relationship Id="rId12" Type="http://schemas.openxmlformats.org/officeDocument/2006/relationships/hyperlink" Target="https://www.berekettekaful.com.tr/" TargetMode="External"/><Relationship Id="rId17" Type="http://schemas.openxmlformats.org/officeDocument/2006/relationships/hyperlink" Target="https://www.dogasigorta.com/" TargetMode="External"/><Relationship Id="rId25" Type="http://schemas.openxmlformats.org/officeDocument/2006/relationships/hyperlink" Target="https://www.gulfsigorta.com.tr/" TargetMode="External"/><Relationship Id="rId33" Type="http://schemas.openxmlformats.org/officeDocument/2006/relationships/hyperlink" Target="https://www.quicksigorta.com/" TargetMode="External"/><Relationship Id="rId38" Type="http://schemas.openxmlformats.org/officeDocument/2006/relationships/hyperlink" Target="https://www.tmtsigorta.com.tr/" TargetMode="Externa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26EE4FD-480F-42A5-9FEB-DA630457CF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5">
            <a:extLst>
              <a:ext uri="{FF2B5EF4-FFF2-40B4-BE49-F238E27FC236}">
                <a16:creationId xmlns:a16="http://schemas.microsoft.com/office/drawing/2014/main" id="{A187062F-BE14-42FC-B06A-607DB23849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H="1">
            <a:off x="842688" y="1766812"/>
            <a:ext cx="822493" cy="4232692"/>
          </a:xfrm>
          <a:custGeom>
            <a:avLst/>
            <a:gdLst>
              <a:gd name="T0" fmla="*/ 491 w 491"/>
              <a:gd name="T1" fmla="*/ 2247 h 2732"/>
              <a:gd name="T2" fmla="*/ 0 w 491"/>
              <a:gd name="T3" fmla="*/ 2732 h 2732"/>
              <a:gd name="T4" fmla="*/ 0 w 491"/>
              <a:gd name="T5" fmla="*/ 486 h 2732"/>
              <a:gd name="T6" fmla="*/ 491 w 491"/>
              <a:gd name="T7" fmla="*/ 0 h 2732"/>
              <a:gd name="T8" fmla="*/ 491 w 491"/>
              <a:gd name="T9" fmla="*/ 2247 h 2732"/>
            </a:gdLst>
            <a:ahLst/>
            <a:cxnLst>
              <a:cxn ang="0">
                <a:pos x="T0" y="T1"/>
              </a:cxn>
              <a:cxn ang="0">
                <a:pos x="T2" y="T3"/>
              </a:cxn>
              <a:cxn ang="0">
                <a:pos x="T4" y="T5"/>
              </a:cxn>
              <a:cxn ang="0">
                <a:pos x="T6" y="T7"/>
              </a:cxn>
              <a:cxn ang="0">
                <a:pos x="T8" y="T9"/>
              </a:cxn>
            </a:cxnLst>
            <a:rect l="0" t="0" r="r" b="b"/>
            <a:pathLst>
              <a:path w="491" h="2732">
                <a:moveTo>
                  <a:pt x="491" y="2247"/>
                </a:moveTo>
                <a:lnTo>
                  <a:pt x="0" y="2732"/>
                </a:lnTo>
                <a:lnTo>
                  <a:pt x="0" y="486"/>
                </a:lnTo>
                <a:lnTo>
                  <a:pt x="491" y="0"/>
                </a:lnTo>
                <a:lnTo>
                  <a:pt x="491" y="224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6">
            <a:extLst>
              <a:ext uri="{FF2B5EF4-FFF2-40B4-BE49-F238E27FC236}">
                <a16:creationId xmlns:a16="http://schemas.microsoft.com/office/drawing/2014/main" id="{731FE21B-2A45-4BF5-8B03-E123419887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H="1">
            <a:off x="842689" y="1423780"/>
            <a:ext cx="687754" cy="3820236"/>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7">
            <a:extLst>
              <a:ext uri="{FF2B5EF4-FFF2-40B4-BE49-F238E27FC236}">
                <a16:creationId xmlns:a16="http://schemas.microsoft.com/office/drawing/2014/main" id="{2DC5A94D-79ED-48F5-9DC5-96CBB507CE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H="1">
            <a:off x="1183243" y="1239381"/>
            <a:ext cx="347200" cy="3699705"/>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6" name="Rectangle 8">
            <a:extLst>
              <a:ext uri="{FF2B5EF4-FFF2-40B4-BE49-F238E27FC236}">
                <a16:creationId xmlns:a16="http://schemas.microsoft.com/office/drawing/2014/main" id="{93A3D4BE-AF25-4F9A-9C29-1145CCE24A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H="1">
            <a:off x="1183242" y="1230651"/>
            <a:ext cx="10208658" cy="3531073"/>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Başlık 1">
            <a:extLst>
              <a:ext uri="{FF2B5EF4-FFF2-40B4-BE49-F238E27FC236}">
                <a16:creationId xmlns:a16="http://schemas.microsoft.com/office/drawing/2014/main" id="{F401669C-3872-A93A-92F5-63BA00C8CF46}"/>
              </a:ext>
            </a:extLst>
          </p:cNvPr>
          <p:cNvSpPr>
            <a:spLocks noGrp="1"/>
          </p:cNvSpPr>
          <p:nvPr>
            <p:ph type="ctrTitle"/>
          </p:nvPr>
        </p:nvSpPr>
        <p:spPr>
          <a:xfrm>
            <a:off x="1870997" y="1607809"/>
            <a:ext cx="9236026" cy="2876680"/>
          </a:xfrm>
        </p:spPr>
        <p:txBody>
          <a:bodyPr anchor="b">
            <a:normAutofit/>
          </a:bodyPr>
          <a:lstStyle/>
          <a:p>
            <a:pPr algn="l"/>
            <a:r>
              <a:rPr lang="tr-TR" sz="6600">
                <a:solidFill>
                  <a:srgbClr val="FFFFFF"/>
                </a:solidFill>
              </a:rPr>
              <a:t>BNK 214 SİGORTA UYGULAMALARI</a:t>
            </a:r>
            <a:br>
              <a:rPr lang="tr-TR" sz="6600">
                <a:solidFill>
                  <a:srgbClr val="FFFFFF"/>
                </a:solidFill>
              </a:rPr>
            </a:br>
            <a:r>
              <a:rPr lang="tr-TR" sz="6600">
                <a:solidFill>
                  <a:srgbClr val="FFFFFF"/>
                </a:solidFill>
              </a:rPr>
              <a:t>18 MAYIS 2022</a:t>
            </a:r>
          </a:p>
        </p:txBody>
      </p:sp>
      <p:sp>
        <p:nvSpPr>
          <p:cNvPr id="3" name="Alt Başlık 2">
            <a:extLst>
              <a:ext uri="{FF2B5EF4-FFF2-40B4-BE49-F238E27FC236}">
                <a16:creationId xmlns:a16="http://schemas.microsoft.com/office/drawing/2014/main" id="{32CF840D-A509-4206-A5C0-B085F1263FDD}"/>
              </a:ext>
            </a:extLst>
          </p:cNvPr>
          <p:cNvSpPr>
            <a:spLocks noGrp="1"/>
          </p:cNvSpPr>
          <p:nvPr>
            <p:ph type="subTitle" idx="1"/>
          </p:nvPr>
        </p:nvSpPr>
        <p:spPr>
          <a:xfrm>
            <a:off x="1987499" y="4810308"/>
            <a:ext cx="9003022" cy="1076551"/>
          </a:xfrm>
        </p:spPr>
        <p:txBody>
          <a:bodyPr>
            <a:normAutofit/>
          </a:bodyPr>
          <a:lstStyle/>
          <a:p>
            <a:pPr algn="l"/>
            <a:endParaRPr lang="tr-TR"/>
          </a:p>
        </p:txBody>
      </p:sp>
    </p:spTree>
    <p:extLst>
      <p:ext uri="{BB962C8B-B14F-4D97-AF65-F5344CB8AC3E}">
        <p14:creationId xmlns:p14="http://schemas.microsoft.com/office/powerpoint/2010/main" val="30490722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5A430E78-0A01-0139-FA50-D52AE8A948BA}"/>
              </a:ext>
            </a:extLst>
          </p:cNvPr>
          <p:cNvSpPr txBox="1"/>
          <p:nvPr/>
        </p:nvSpPr>
        <p:spPr>
          <a:xfrm>
            <a:off x="993913" y="3109148"/>
            <a:ext cx="8150087" cy="1200329"/>
          </a:xfrm>
          <a:prstGeom prst="rect">
            <a:avLst/>
          </a:prstGeom>
          <a:noFill/>
        </p:spPr>
        <p:txBody>
          <a:bodyPr wrap="square">
            <a:spAutoFit/>
          </a:bodyPr>
          <a:lstStyle/>
          <a:p>
            <a:endParaRPr lang="tr-TR" dirty="0"/>
          </a:p>
          <a:p>
            <a:r>
              <a:rPr lang="tr-TR" dirty="0">
                <a:hlinkClick r:id="rId2"/>
              </a:rPr>
              <a:t>http://www.mku.edu.tr/files/934-4531203a-6dd9-4265-85f3-bf7480e20486.pdf</a:t>
            </a:r>
            <a:endParaRPr lang="tr-TR" dirty="0"/>
          </a:p>
          <a:p>
            <a:r>
              <a:rPr lang="tr-TR" dirty="0"/>
              <a:t>https://www.eurekosigorta.com.tr/</a:t>
            </a:r>
          </a:p>
          <a:p>
            <a:endParaRPr lang="tr-TR" dirty="0"/>
          </a:p>
        </p:txBody>
      </p:sp>
    </p:spTree>
    <p:extLst>
      <p:ext uri="{BB962C8B-B14F-4D97-AF65-F5344CB8AC3E}">
        <p14:creationId xmlns:p14="http://schemas.microsoft.com/office/powerpoint/2010/main" val="40338267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6"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8" name="Rectangle 17">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Başlık 1">
            <a:extLst>
              <a:ext uri="{FF2B5EF4-FFF2-40B4-BE49-F238E27FC236}">
                <a16:creationId xmlns:a16="http://schemas.microsoft.com/office/drawing/2014/main" id="{DA65C41C-6061-784A-02A9-10AD36A0EE3F}"/>
              </a:ext>
            </a:extLst>
          </p:cNvPr>
          <p:cNvSpPr>
            <a:spLocks noGrp="1"/>
          </p:cNvSpPr>
          <p:nvPr>
            <p:ph type="title"/>
          </p:nvPr>
        </p:nvSpPr>
        <p:spPr>
          <a:xfrm>
            <a:off x="958506" y="800392"/>
            <a:ext cx="10264697" cy="1212102"/>
          </a:xfrm>
        </p:spPr>
        <p:txBody>
          <a:bodyPr>
            <a:normAutofit/>
          </a:bodyPr>
          <a:lstStyle/>
          <a:p>
            <a:r>
              <a:rPr lang="tr-TR" sz="4000">
                <a:solidFill>
                  <a:srgbClr val="FFFFFF"/>
                </a:solidFill>
              </a:rPr>
              <a:t>SİGORTA NEDİR?</a:t>
            </a:r>
            <a:br>
              <a:rPr lang="tr-TR" sz="4000">
                <a:solidFill>
                  <a:srgbClr val="FFFFFF"/>
                </a:solidFill>
              </a:rPr>
            </a:br>
            <a:endParaRPr lang="tr-TR" sz="4000">
              <a:solidFill>
                <a:srgbClr val="FFFFFF"/>
              </a:solidFill>
            </a:endParaRPr>
          </a:p>
        </p:txBody>
      </p:sp>
      <p:sp>
        <p:nvSpPr>
          <p:cNvPr id="3" name="İçerik Yer Tutucusu 2">
            <a:extLst>
              <a:ext uri="{FF2B5EF4-FFF2-40B4-BE49-F238E27FC236}">
                <a16:creationId xmlns:a16="http://schemas.microsoft.com/office/drawing/2014/main" id="{F6C7D2A9-D7C0-8410-8C1B-9E40A61A8770}"/>
              </a:ext>
            </a:extLst>
          </p:cNvPr>
          <p:cNvSpPr>
            <a:spLocks noGrp="1"/>
          </p:cNvSpPr>
          <p:nvPr>
            <p:ph idx="1"/>
          </p:nvPr>
        </p:nvSpPr>
        <p:spPr>
          <a:xfrm>
            <a:off x="1367624" y="2490436"/>
            <a:ext cx="9708995" cy="3567173"/>
          </a:xfrm>
        </p:spPr>
        <p:txBody>
          <a:bodyPr anchor="ctr">
            <a:normAutofit/>
          </a:bodyPr>
          <a:lstStyle/>
          <a:p>
            <a:r>
              <a:rPr lang="tr-TR" sz="2400">
                <a:latin typeface="Times New Roman" panose="02020603050405020304" pitchFamily="18" charset="0"/>
                <a:cs typeface="Times New Roman" panose="02020603050405020304" pitchFamily="18" charset="0"/>
              </a:rPr>
              <a:t>Sigorta, insanın sağlığı, hayatı veya sahip olduğu her türlü mallarının; kazaya uğrama, yok olma gibi tehlikelere karşı, belirli bir ücret karşılığında değerini tazmin taahhüdüyle temin etmek olarak tanımlanmaktadır. </a:t>
            </a:r>
          </a:p>
          <a:p>
            <a:r>
              <a:rPr lang="tr-TR" sz="2400">
                <a:latin typeface="Times New Roman" panose="02020603050405020304" pitchFamily="18" charset="0"/>
                <a:cs typeface="Times New Roman" panose="02020603050405020304" pitchFamily="18" charset="0"/>
              </a:rPr>
              <a:t>Sigorta, riskli bir olayın meydana gelme olasılığı göz önünde bulundurularak, risk ortaya çıktığında, zararı kısmen ya da tamamen karşılamak üzere, bu işle uğraşan bir kuruluşa belirli bir zaman dilimi süresince prim ödemesi karşılığında elde edilen güvencedir.</a:t>
            </a:r>
          </a:p>
        </p:txBody>
      </p:sp>
    </p:spTree>
    <p:extLst>
      <p:ext uri="{BB962C8B-B14F-4D97-AF65-F5344CB8AC3E}">
        <p14:creationId xmlns:p14="http://schemas.microsoft.com/office/powerpoint/2010/main" val="35668656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6"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8" name="Rectangle 17">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Başlık 1">
            <a:extLst>
              <a:ext uri="{FF2B5EF4-FFF2-40B4-BE49-F238E27FC236}">
                <a16:creationId xmlns:a16="http://schemas.microsoft.com/office/drawing/2014/main" id="{EDCEE1D2-6532-F9C2-F210-4A194F0ACF40}"/>
              </a:ext>
            </a:extLst>
          </p:cNvPr>
          <p:cNvSpPr>
            <a:spLocks noGrp="1"/>
          </p:cNvSpPr>
          <p:nvPr>
            <p:ph type="title"/>
          </p:nvPr>
        </p:nvSpPr>
        <p:spPr>
          <a:xfrm>
            <a:off x="958506" y="800392"/>
            <a:ext cx="10264697" cy="1212102"/>
          </a:xfrm>
        </p:spPr>
        <p:txBody>
          <a:bodyPr>
            <a:normAutofit/>
          </a:bodyPr>
          <a:lstStyle/>
          <a:p>
            <a:r>
              <a:rPr lang="tr-TR" sz="4000">
                <a:solidFill>
                  <a:srgbClr val="FFFFFF"/>
                </a:solidFill>
              </a:rPr>
              <a:t>SİGORTANIN İŞLEVLERİ</a:t>
            </a:r>
          </a:p>
        </p:txBody>
      </p:sp>
      <p:sp>
        <p:nvSpPr>
          <p:cNvPr id="3" name="İçerik Yer Tutucusu 2">
            <a:extLst>
              <a:ext uri="{FF2B5EF4-FFF2-40B4-BE49-F238E27FC236}">
                <a16:creationId xmlns:a16="http://schemas.microsoft.com/office/drawing/2014/main" id="{8866AE76-B479-7D7A-60DD-9E4144B24FF2}"/>
              </a:ext>
            </a:extLst>
          </p:cNvPr>
          <p:cNvSpPr>
            <a:spLocks noGrp="1"/>
          </p:cNvSpPr>
          <p:nvPr>
            <p:ph idx="1"/>
          </p:nvPr>
        </p:nvSpPr>
        <p:spPr>
          <a:xfrm>
            <a:off x="1367624" y="2490436"/>
            <a:ext cx="9708995" cy="3567173"/>
          </a:xfrm>
        </p:spPr>
        <p:txBody>
          <a:bodyPr anchor="ctr">
            <a:normAutofit/>
          </a:bodyPr>
          <a:lstStyle/>
          <a:p>
            <a:r>
              <a:rPr lang="tr-TR" sz="2400"/>
              <a:t>Sigorta, karşılaşılması muhtemel bir tehlike veya olaydan önce alınan tedbirlerle ilgili bir risk yönetimi olarak tanımlanmaktadır. Bu bağlamda sigorta, az sayıdaki kişinin başına gelen zararın, aynı riske maruz kalma ihtimali olan ve prim ödeyen bireyler tarafından hep birlikte üstlenilerek daha kolay karşılanabilir duruma getirilmesidir.</a:t>
            </a:r>
          </a:p>
        </p:txBody>
      </p:sp>
    </p:spTree>
    <p:extLst>
      <p:ext uri="{BB962C8B-B14F-4D97-AF65-F5344CB8AC3E}">
        <p14:creationId xmlns:p14="http://schemas.microsoft.com/office/powerpoint/2010/main" val="10773090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6"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8" name="Rectangle 17">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Başlık 1">
            <a:extLst>
              <a:ext uri="{FF2B5EF4-FFF2-40B4-BE49-F238E27FC236}">
                <a16:creationId xmlns:a16="http://schemas.microsoft.com/office/drawing/2014/main" id="{28CE6A00-3F09-9A93-27FB-FC026D828E9A}"/>
              </a:ext>
            </a:extLst>
          </p:cNvPr>
          <p:cNvSpPr>
            <a:spLocks noGrp="1"/>
          </p:cNvSpPr>
          <p:nvPr>
            <p:ph type="title"/>
          </p:nvPr>
        </p:nvSpPr>
        <p:spPr>
          <a:xfrm>
            <a:off x="958506" y="800392"/>
            <a:ext cx="10264697" cy="1212102"/>
          </a:xfrm>
        </p:spPr>
        <p:txBody>
          <a:bodyPr>
            <a:normAutofit/>
          </a:bodyPr>
          <a:lstStyle/>
          <a:p>
            <a:endParaRPr lang="tr-TR" sz="4000">
              <a:solidFill>
                <a:srgbClr val="FFFFFF"/>
              </a:solidFill>
            </a:endParaRPr>
          </a:p>
        </p:txBody>
      </p:sp>
      <p:sp>
        <p:nvSpPr>
          <p:cNvPr id="3" name="İçerik Yer Tutucusu 2">
            <a:extLst>
              <a:ext uri="{FF2B5EF4-FFF2-40B4-BE49-F238E27FC236}">
                <a16:creationId xmlns:a16="http://schemas.microsoft.com/office/drawing/2014/main" id="{5DFA2B8A-1566-B75F-FA2C-FA03E7172634}"/>
              </a:ext>
            </a:extLst>
          </p:cNvPr>
          <p:cNvSpPr>
            <a:spLocks noGrp="1"/>
          </p:cNvSpPr>
          <p:nvPr>
            <p:ph idx="1"/>
          </p:nvPr>
        </p:nvSpPr>
        <p:spPr>
          <a:xfrm>
            <a:off x="1367624" y="2490436"/>
            <a:ext cx="9708995" cy="3567173"/>
          </a:xfrm>
        </p:spPr>
        <p:txBody>
          <a:bodyPr anchor="ctr">
            <a:normAutofit/>
          </a:bodyPr>
          <a:lstStyle/>
          <a:p>
            <a:r>
              <a:rPr lang="tr-TR" sz="2200"/>
              <a:t>Sigorta sektörü, riskten korunmak isteyen sigortalılardan toplanan tüm kaynakları, riske maruz kalan sigortalı/lara aktaran basit bir mekanizma değildir. </a:t>
            </a:r>
          </a:p>
          <a:p>
            <a:r>
              <a:rPr lang="tr-TR" sz="2200"/>
              <a:t>Sigorta ettiren, gerçekleşmesi muhtemel belirli risklere karşı, prim karşılığı koruma satın alırken; sigorta şirketleri de risk gerçekleştiğinde ortaya çıkan zararı tazmin etmek için talep edilecek bu meblağı yatırıma yönlendirirler.</a:t>
            </a:r>
          </a:p>
          <a:p>
            <a:r>
              <a:rPr lang="tr-TR" sz="2200"/>
              <a:t> Akademik çalışmalar, sigorta şirketlerinin ve bankaların toplanan prim ödemeleri ile tasarruf oranını artırarak, ekonomik büyümeye katkı sağladığını ortaya koymaktadır. Sigortanın temel işlevlerine aşağıda kısa başlıklar altında yer verilmiştir.</a:t>
            </a:r>
          </a:p>
        </p:txBody>
      </p:sp>
    </p:spTree>
    <p:extLst>
      <p:ext uri="{BB962C8B-B14F-4D97-AF65-F5344CB8AC3E}">
        <p14:creationId xmlns:p14="http://schemas.microsoft.com/office/powerpoint/2010/main" val="9697945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6"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8" name="Rectangle 17">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Başlık 1">
            <a:extLst>
              <a:ext uri="{FF2B5EF4-FFF2-40B4-BE49-F238E27FC236}">
                <a16:creationId xmlns:a16="http://schemas.microsoft.com/office/drawing/2014/main" id="{8C92223F-9CEC-DF95-4152-19BB2E3E3AE1}"/>
              </a:ext>
            </a:extLst>
          </p:cNvPr>
          <p:cNvSpPr>
            <a:spLocks noGrp="1"/>
          </p:cNvSpPr>
          <p:nvPr>
            <p:ph type="title"/>
          </p:nvPr>
        </p:nvSpPr>
        <p:spPr>
          <a:xfrm>
            <a:off x="958506" y="800392"/>
            <a:ext cx="10264697" cy="1212102"/>
          </a:xfrm>
        </p:spPr>
        <p:txBody>
          <a:bodyPr>
            <a:normAutofit/>
          </a:bodyPr>
          <a:lstStyle/>
          <a:p>
            <a:endParaRPr lang="tr-TR" sz="4000">
              <a:solidFill>
                <a:srgbClr val="FFFFFF"/>
              </a:solidFill>
            </a:endParaRPr>
          </a:p>
        </p:txBody>
      </p:sp>
      <p:sp>
        <p:nvSpPr>
          <p:cNvPr id="3" name="İçerik Yer Tutucusu 2">
            <a:extLst>
              <a:ext uri="{FF2B5EF4-FFF2-40B4-BE49-F238E27FC236}">
                <a16:creationId xmlns:a16="http://schemas.microsoft.com/office/drawing/2014/main" id="{203797CD-7769-C722-30DB-8F97E129C491}"/>
              </a:ext>
            </a:extLst>
          </p:cNvPr>
          <p:cNvSpPr>
            <a:spLocks noGrp="1"/>
          </p:cNvSpPr>
          <p:nvPr>
            <p:ph idx="1"/>
          </p:nvPr>
        </p:nvSpPr>
        <p:spPr>
          <a:xfrm>
            <a:off x="1367624" y="2490436"/>
            <a:ext cx="9708995" cy="3567173"/>
          </a:xfrm>
        </p:spPr>
        <p:txBody>
          <a:bodyPr anchor="ctr">
            <a:normAutofit/>
          </a:bodyPr>
          <a:lstStyle/>
          <a:p>
            <a:r>
              <a:rPr lang="tr-TR" sz="2400"/>
              <a:t>Ekonomik ve Sosyal Hayatta Öngörülebilirlik ve Güvence Sağlaması</a:t>
            </a:r>
          </a:p>
          <a:p>
            <a:r>
              <a:rPr lang="tr-TR" sz="2400"/>
              <a:t>Aynı Amaca Yönelik Dayanışma Sağlaması </a:t>
            </a:r>
          </a:p>
          <a:p>
            <a:r>
              <a:rPr lang="tr-TR" sz="2400"/>
              <a:t>Tasarruf Artışı ve Sermaye Oluşumuna Katkı Sağlaması</a:t>
            </a:r>
          </a:p>
          <a:p>
            <a:r>
              <a:rPr lang="tr-TR" sz="2400"/>
              <a:t>Risklerin Etkin Yönetimi ve Zararın Karşılanması </a:t>
            </a:r>
          </a:p>
          <a:p>
            <a:r>
              <a:rPr lang="tr-TR" sz="2400"/>
              <a:t>Riske Karşı Güvencenin Uluslararası Boyuta Dağıtımı</a:t>
            </a:r>
          </a:p>
        </p:txBody>
      </p:sp>
    </p:spTree>
    <p:extLst>
      <p:ext uri="{BB962C8B-B14F-4D97-AF65-F5344CB8AC3E}">
        <p14:creationId xmlns:p14="http://schemas.microsoft.com/office/powerpoint/2010/main" val="3333381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DD38EE57-B708-47C9-A4A4-E25F09FAB02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57A28182-58A5-4DBB-8F64-BD944BCA815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09710" y="635715"/>
            <a:ext cx="11142208" cy="2482136"/>
            <a:chOff x="409710" y="635715"/>
            <a:chExt cx="11142208" cy="2482136"/>
          </a:xfrm>
        </p:grpSpPr>
        <p:sp>
          <p:nvSpPr>
            <p:cNvPr id="15" name="Freeform 44">
              <a:extLst>
                <a:ext uri="{FF2B5EF4-FFF2-40B4-BE49-F238E27FC236}">
                  <a16:creationId xmlns:a16="http://schemas.microsoft.com/office/drawing/2014/main" id="{E4A9080E-7BA6-45FC-8677-8B9D5F4DAFE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6" name="Freeform 45">
              <a:extLst>
                <a:ext uri="{FF2B5EF4-FFF2-40B4-BE49-F238E27FC236}">
                  <a16:creationId xmlns:a16="http://schemas.microsoft.com/office/drawing/2014/main" id="{2163D516-75D4-4DE0-AC27-63719125AE5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7" name="Freeform 46">
              <a:extLst>
                <a:ext uri="{FF2B5EF4-FFF2-40B4-BE49-F238E27FC236}">
                  <a16:creationId xmlns:a16="http://schemas.microsoft.com/office/drawing/2014/main" id="{E74A26A5-C23A-46D4-B0FF-155FB383462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8" name="Freeform 47">
              <a:extLst>
                <a:ext uri="{FF2B5EF4-FFF2-40B4-BE49-F238E27FC236}">
                  <a16:creationId xmlns:a16="http://schemas.microsoft.com/office/drawing/2014/main" id="{08E0243F-1062-43C6-AD04-130DFF66840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9" name="Rectangle 18">
              <a:extLst>
                <a:ext uri="{FF2B5EF4-FFF2-40B4-BE49-F238E27FC236}">
                  <a16:creationId xmlns:a16="http://schemas.microsoft.com/office/drawing/2014/main" id="{94C5517B-1B0F-47AA-93A5-36718996986F}"/>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grpSp>
      <p:sp>
        <p:nvSpPr>
          <p:cNvPr id="2" name="Başlık 1">
            <a:extLst>
              <a:ext uri="{FF2B5EF4-FFF2-40B4-BE49-F238E27FC236}">
                <a16:creationId xmlns:a16="http://schemas.microsoft.com/office/drawing/2014/main" id="{7582E349-946A-7BDA-8BEF-D95940744D19}"/>
              </a:ext>
            </a:extLst>
          </p:cNvPr>
          <p:cNvSpPr>
            <a:spLocks noGrp="1"/>
          </p:cNvSpPr>
          <p:nvPr>
            <p:ph type="title"/>
          </p:nvPr>
        </p:nvSpPr>
        <p:spPr>
          <a:xfrm>
            <a:off x="1047280" y="759805"/>
            <a:ext cx="10306520" cy="1325563"/>
          </a:xfrm>
        </p:spPr>
        <p:txBody>
          <a:bodyPr>
            <a:normAutofit/>
          </a:bodyPr>
          <a:lstStyle/>
          <a:p>
            <a:r>
              <a:rPr lang="tr-TR" sz="4000">
                <a:solidFill>
                  <a:srgbClr val="FFFFFF"/>
                </a:solidFill>
              </a:rPr>
              <a:t>Sigorta Branşları</a:t>
            </a:r>
          </a:p>
        </p:txBody>
      </p:sp>
      <p:sp>
        <p:nvSpPr>
          <p:cNvPr id="9" name="Content Placeholder 8">
            <a:extLst>
              <a:ext uri="{FF2B5EF4-FFF2-40B4-BE49-F238E27FC236}">
                <a16:creationId xmlns:a16="http://schemas.microsoft.com/office/drawing/2014/main" id="{2F38A930-BD90-C572-964C-9CDEFAE4A69E}"/>
              </a:ext>
            </a:extLst>
          </p:cNvPr>
          <p:cNvSpPr>
            <a:spLocks noGrp="1"/>
          </p:cNvSpPr>
          <p:nvPr>
            <p:ph idx="1"/>
          </p:nvPr>
        </p:nvSpPr>
        <p:spPr>
          <a:xfrm>
            <a:off x="1424904" y="2494450"/>
            <a:ext cx="4053545" cy="3563159"/>
          </a:xfrm>
        </p:spPr>
        <p:txBody>
          <a:bodyPr>
            <a:normAutofit/>
          </a:bodyPr>
          <a:lstStyle/>
          <a:p>
            <a:endParaRPr lang="en-US" sz="2400" dirty="0"/>
          </a:p>
        </p:txBody>
      </p:sp>
      <p:pic>
        <p:nvPicPr>
          <p:cNvPr id="5" name="İçerik Yer Tutucusu 4">
            <a:extLst>
              <a:ext uri="{FF2B5EF4-FFF2-40B4-BE49-F238E27FC236}">
                <a16:creationId xmlns:a16="http://schemas.microsoft.com/office/drawing/2014/main" id="{92AC9531-1F70-3258-B4D2-F6E93A95D233}"/>
              </a:ext>
            </a:extLst>
          </p:cNvPr>
          <p:cNvPicPr>
            <a:picLocks noChangeAspect="1"/>
          </p:cNvPicPr>
          <p:nvPr/>
        </p:nvPicPr>
        <p:blipFill rotWithShape="1">
          <a:blip r:embed="rId2"/>
          <a:srcRect l="46152" t="41551" r="18010" b="26492"/>
          <a:stretch/>
        </p:blipFill>
        <p:spPr>
          <a:xfrm>
            <a:off x="1119322" y="2177172"/>
            <a:ext cx="9781974" cy="4680828"/>
          </a:xfrm>
          <a:prstGeom prst="rect">
            <a:avLst/>
          </a:prstGeom>
        </p:spPr>
      </p:pic>
    </p:spTree>
    <p:extLst>
      <p:ext uri="{BB962C8B-B14F-4D97-AF65-F5344CB8AC3E}">
        <p14:creationId xmlns:p14="http://schemas.microsoft.com/office/powerpoint/2010/main" val="36150641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FDDEF810-FBAE-4C80-B905-316331395C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46">
            <a:extLst>
              <a:ext uri="{FF2B5EF4-FFF2-40B4-BE49-F238E27FC236}">
                <a16:creationId xmlns:a16="http://schemas.microsoft.com/office/drawing/2014/main" id="{FD8C7A0F-D774-4978-AA9C-7E703C2F46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344168"/>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3" name="Freeform 47">
            <a:extLst>
              <a:ext uri="{FF2B5EF4-FFF2-40B4-BE49-F238E27FC236}">
                <a16:creationId xmlns:a16="http://schemas.microsoft.com/office/drawing/2014/main" id="{61C7310A-3A42-4F75-8058-7F39E52B11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344168"/>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5" name="Rectangle 14">
            <a:extLst>
              <a:ext uri="{FF2B5EF4-FFF2-40B4-BE49-F238E27FC236}">
                <a16:creationId xmlns:a16="http://schemas.microsoft.com/office/drawing/2014/main" id="{27D88313-56C7-45D8-8D97-2F5CCBF996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1544897" cy="1179576"/>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Başlık 1">
            <a:extLst>
              <a:ext uri="{FF2B5EF4-FFF2-40B4-BE49-F238E27FC236}">
                <a16:creationId xmlns:a16="http://schemas.microsoft.com/office/drawing/2014/main" id="{6B595025-528B-2558-67A1-5F249EF230C2}"/>
              </a:ext>
            </a:extLst>
          </p:cNvPr>
          <p:cNvSpPr>
            <a:spLocks noGrp="1"/>
          </p:cNvSpPr>
          <p:nvPr>
            <p:ph type="title"/>
          </p:nvPr>
        </p:nvSpPr>
        <p:spPr>
          <a:xfrm>
            <a:off x="1047280" y="788894"/>
            <a:ext cx="10306520" cy="880730"/>
          </a:xfrm>
        </p:spPr>
        <p:txBody>
          <a:bodyPr>
            <a:normAutofit/>
          </a:bodyPr>
          <a:lstStyle/>
          <a:p>
            <a:r>
              <a:rPr lang="tr-TR" sz="4000">
                <a:solidFill>
                  <a:srgbClr val="FFFFFF"/>
                </a:solidFill>
              </a:rPr>
              <a:t>TÜRK SİGORTA SEKTÖRÜNDEKİ KURUMLAR</a:t>
            </a:r>
          </a:p>
        </p:txBody>
      </p:sp>
      <p:graphicFrame>
        <p:nvGraphicFramePr>
          <p:cNvPr id="5" name="İçerik Yer Tutucusu 2">
            <a:extLst>
              <a:ext uri="{FF2B5EF4-FFF2-40B4-BE49-F238E27FC236}">
                <a16:creationId xmlns:a16="http://schemas.microsoft.com/office/drawing/2014/main" id="{1A48F58B-15BE-2D4E-BF15-830B696B15BF}"/>
              </a:ext>
            </a:extLst>
          </p:cNvPr>
          <p:cNvGraphicFramePr>
            <a:graphicFrameLocks noGrp="1"/>
          </p:cNvGraphicFramePr>
          <p:nvPr>
            <p:ph idx="1"/>
            <p:extLst>
              <p:ext uri="{D42A27DB-BD31-4B8C-83A1-F6EECF244321}">
                <p14:modId xmlns:p14="http://schemas.microsoft.com/office/powerpoint/2010/main" val="3470508037"/>
              </p:ext>
            </p:extLst>
          </p:nvPr>
        </p:nvGraphicFramePr>
        <p:xfrm>
          <a:off x="1047280" y="2189664"/>
          <a:ext cx="10095789" cy="403262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347752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E57A3F2-3497-430E-BCD2-151E9B5748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6">
            <a:extLst>
              <a:ext uri="{FF2B5EF4-FFF2-40B4-BE49-F238E27FC236}">
                <a16:creationId xmlns:a16="http://schemas.microsoft.com/office/drawing/2014/main" id="{88B1F424-0E60-4F04-AFC7-00E1F21101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H="1">
            <a:off x="521144" y="911116"/>
            <a:ext cx="687754" cy="5710965"/>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3" name="Freeform 7">
            <a:extLst>
              <a:ext uri="{FF2B5EF4-FFF2-40B4-BE49-F238E27FC236}">
                <a16:creationId xmlns:a16="http://schemas.microsoft.com/office/drawing/2014/main" id="{6B509DD1-7F4E-4C4D-9B18-626473A5F7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H="1">
            <a:off x="800164" y="643467"/>
            <a:ext cx="409371" cy="5521414"/>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5" name="Rectangle 8">
            <a:extLst>
              <a:ext uri="{FF2B5EF4-FFF2-40B4-BE49-F238E27FC236}">
                <a16:creationId xmlns:a16="http://schemas.microsoft.com/office/drawing/2014/main" id="{BB89D3BB-9A77-48E3-8C98-9A0A1DD4F7A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795529" y="644382"/>
            <a:ext cx="3856024" cy="5251646"/>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Başlık 1">
            <a:extLst>
              <a:ext uri="{FF2B5EF4-FFF2-40B4-BE49-F238E27FC236}">
                <a16:creationId xmlns:a16="http://schemas.microsoft.com/office/drawing/2014/main" id="{2C506B6F-32C9-2CA4-6DA1-C149BB27EF1B}"/>
              </a:ext>
            </a:extLst>
          </p:cNvPr>
          <p:cNvSpPr>
            <a:spLocks noGrp="1"/>
          </p:cNvSpPr>
          <p:nvPr>
            <p:ph type="title"/>
          </p:nvPr>
        </p:nvSpPr>
        <p:spPr>
          <a:xfrm>
            <a:off x="1322754" y="1522820"/>
            <a:ext cx="2748041" cy="3601914"/>
          </a:xfrm>
        </p:spPr>
        <p:txBody>
          <a:bodyPr anchor="ctr">
            <a:normAutofit/>
          </a:bodyPr>
          <a:lstStyle/>
          <a:p>
            <a:r>
              <a:rPr lang="tr-TR" sz="1700">
                <a:solidFill>
                  <a:srgbClr val="FFFFFF"/>
                </a:solidFill>
              </a:rPr>
              <a:t>https://seddk.gov.tr/sigorta-reasurans-ve-bes-sirketleri.html</a:t>
            </a:r>
          </a:p>
        </p:txBody>
      </p:sp>
      <p:graphicFrame>
        <p:nvGraphicFramePr>
          <p:cNvPr id="4" name="İçerik Yer Tutucusu 3">
            <a:extLst>
              <a:ext uri="{FF2B5EF4-FFF2-40B4-BE49-F238E27FC236}">
                <a16:creationId xmlns:a16="http://schemas.microsoft.com/office/drawing/2014/main" id="{4727120D-1110-75CC-B562-8E8FE1B0EAED}"/>
              </a:ext>
            </a:extLst>
          </p:cNvPr>
          <p:cNvGraphicFramePr>
            <a:graphicFrameLocks noGrp="1"/>
          </p:cNvGraphicFramePr>
          <p:nvPr>
            <p:ph idx="1"/>
            <p:extLst>
              <p:ext uri="{D42A27DB-BD31-4B8C-83A1-F6EECF244321}">
                <p14:modId xmlns:p14="http://schemas.microsoft.com/office/powerpoint/2010/main" val="2252799008"/>
              </p:ext>
            </p:extLst>
          </p:nvPr>
        </p:nvGraphicFramePr>
        <p:xfrm>
          <a:off x="5370363" y="643467"/>
          <a:ext cx="5834481" cy="5252579"/>
        </p:xfrm>
        <a:graphic>
          <a:graphicData uri="http://schemas.openxmlformats.org/drawingml/2006/table">
            <a:tbl>
              <a:tblPr/>
              <a:tblGrid>
                <a:gridCol w="3727278">
                  <a:extLst>
                    <a:ext uri="{9D8B030D-6E8A-4147-A177-3AD203B41FA5}">
                      <a16:colId xmlns:a16="http://schemas.microsoft.com/office/drawing/2014/main" val="3688862972"/>
                    </a:ext>
                  </a:extLst>
                </a:gridCol>
                <a:gridCol w="2107203">
                  <a:extLst>
                    <a:ext uri="{9D8B030D-6E8A-4147-A177-3AD203B41FA5}">
                      <a16:colId xmlns:a16="http://schemas.microsoft.com/office/drawing/2014/main" val="351459896"/>
                    </a:ext>
                  </a:extLst>
                </a:gridCol>
              </a:tblGrid>
              <a:tr h="122153">
                <a:tc>
                  <a:txBody>
                    <a:bodyPr/>
                    <a:lstStyle/>
                    <a:p>
                      <a:pPr fontAlgn="ctr"/>
                      <a:r>
                        <a:rPr lang="tr-TR" sz="600">
                          <a:effectLst/>
                        </a:rPr>
                        <a:t>AK Sigorta A.Ş.</a:t>
                      </a:r>
                    </a:p>
                  </a:txBody>
                  <a:tcPr marL="14422" marR="14422" marT="7211" marB="7211" anchor="ctr">
                    <a:lnL>
                      <a:noFill/>
                    </a:lnL>
                    <a:lnR>
                      <a:noFill/>
                    </a:lnR>
                    <a:lnT w="9525" cap="flat" cmpd="sng" algn="ctr">
                      <a:solidFill>
                        <a:srgbClr val="DEE2E6"/>
                      </a:solidFill>
                      <a:prstDash val="solid"/>
                      <a:round/>
                      <a:headEnd type="none" w="med" len="med"/>
                      <a:tailEnd type="none" w="med" len="med"/>
                    </a:lnT>
                    <a:lnB w="9525" cap="flat" cmpd="sng" algn="ctr">
                      <a:solidFill>
                        <a:srgbClr val="DEE2E6"/>
                      </a:solidFill>
                      <a:prstDash val="solid"/>
                      <a:round/>
                      <a:headEnd type="none" w="med" len="med"/>
                      <a:tailEnd type="none" w="med" len="med"/>
                    </a:lnB>
                    <a:solidFill>
                      <a:srgbClr val="FFFFFF"/>
                    </a:solidFill>
                  </a:tcPr>
                </a:tc>
                <a:tc>
                  <a:txBody>
                    <a:bodyPr/>
                    <a:lstStyle/>
                    <a:p>
                      <a:pPr fontAlgn="ctr"/>
                      <a:r>
                        <a:rPr lang="tr-TR" sz="600" u="none" strike="noStrike">
                          <a:solidFill>
                            <a:srgbClr val="007BFF"/>
                          </a:solidFill>
                          <a:effectLst/>
                          <a:hlinkClick r:id="rId2"/>
                        </a:rPr>
                        <a:t>www.aksigorta.com.tr</a:t>
                      </a:r>
                      <a:endParaRPr lang="tr-TR" sz="600">
                        <a:effectLst/>
                      </a:endParaRPr>
                    </a:p>
                  </a:txBody>
                  <a:tcPr marL="14422" marR="14422" marT="7211" marB="7211" anchor="ctr">
                    <a:lnL>
                      <a:noFill/>
                    </a:lnL>
                    <a:lnR>
                      <a:noFill/>
                    </a:lnR>
                    <a:lnT w="9525" cap="flat" cmpd="sng" algn="ctr">
                      <a:solidFill>
                        <a:srgbClr val="DEE2E6"/>
                      </a:solidFill>
                      <a:prstDash val="solid"/>
                      <a:round/>
                      <a:headEnd type="none" w="med" len="med"/>
                      <a:tailEnd type="none" w="med" len="med"/>
                    </a:lnT>
                    <a:lnB w="9525" cap="flat" cmpd="sng" algn="ctr">
                      <a:solidFill>
                        <a:srgbClr val="DEE2E6"/>
                      </a:solidFill>
                      <a:prstDash val="solid"/>
                      <a:round/>
                      <a:headEnd type="none" w="med" len="med"/>
                      <a:tailEnd type="none" w="med" len="med"/>
                    </a:lnB>
                    <a:solidFill>
                      <a:srgbClr val="FFFFFF"/>
                    </a:solidFill>
                  </a:tcPr>
                </a:tc>
                <a:extLst>
                  <a:ext uri="{0D108BD9-81ED-4DB2-BD59-A6C34878D82A}">
                    <a16:rowId xmlns:a16="http://schemas.microsoft.com/office/drawing/2014/main" val="1761237056"/>
                  </a:ext>
                </a:extLst>
              </a:tr>
              <a:tr h="122153">
                <a:tc>
                  <a:txBody>
                    <a:bodyPr/>
                    <a:lstStyle/>
                    <a:p>
                      <a:pPr fontAlgn="ctr"/>
                      <a:r>
                        <a:rPr lang="tr-TR" sz="600">
                          <a:effectLst/>
                        </a:rPr>
                        <a:t>Allianz Sigorta A.Ş.</a:t>
                      </a:r>
                    </a:p>
                  </a:txBody>
                  <a:tcPr marL="14422" marR="14422" marT="7211" marB="7211" anchor="ctr">
                    <a:lnL>
                      <a:noFill/>
                    </a:lnL>
                    <a:lnR>
                      <a:noFill/>
                    </a:lnR>
                    <a:lnT w="9525" cap="flat" cmpd="sng" algn="ctr">
                      <a:solidFill>
                        <a:srgbClr val="DEE2E6"/>
                      </a:solidFill>
                      <a:prstDash val="solid"/>
                      <a:round/>
                      <a:headEnd type="none" w="med" len="med"/>
                      <a:tailEnd type="none" w="med" len="med"/>
                    </a:lnT>
                    <a:lnB w="9525" cap="flat" cmpd="sng" algn="ctr">
                      <a:solidFill>
                        <a:srgbClr val="DEE2E6"/>
                      </a:solidFill>
                      <a:prstDash val="solid"/>
                      <a:round/>
                      <a:headEnd type="none" w="med" len="med"/>
                      <a:tailEnd type="none" w="med" len="med"/>
                    </a:lnB>
                    <a:solidFill>
                      <a:srgbClr val="FFFFFF"/>
                    </a:solidFill>
                  </a:tcPr>
                </a:tc>
                <a:tc>
                  <a:txBody>
                    <a:bodyPr/>
                    <a:lstStyle/>
                    <a:p>
                      <a:pPr fontAlgn="ctr"/>
                      <a:r>
                        <a:rPr lang="tr-TR" sz="600" u="none" strike="noStrike">
                          <a:solidFill>
                            <a:srgbClr val="007BFF"/>
                          </a:solidFill>
                          <a:effectLst/>
                          <a:hlinkClick r:id="rId3"/>
                        </a:rPr>
                        <a:t>www.allianz.com.tr</a:t>
                      </a:r>
                      <a:endParaRPr lang="tr-TR" sz="600">
                        <a:effectLst/>
                      </a:endParaRPr>
                    </a:p>
                  </a:txBody>
                  <a:tcPr marL="14422" marR="14422" marT="7211" marB="7211" anchor="ctr">
                    <a:lnL>
                      <a:noFill/>
                    </a:lnL>
                    <a:lnR>
                      <a:noFill/>
                    </a:lnR>
                    <a:lnT w="9525" cap="flat" cmpd="sng" algn="ctr">
                      <a:solidFill>
                        <a:srgbClr val="DEE2E6"/>
                      </a:solidFill>
                      <a:prstDash val="solid"/>
                      <a:round/>
                      <a:headEnd type="none" w="med" len="med"/>
                      <a:tailEnd type="none" w="med" len="med"/>
                    </a:lnT>
                    <a:lnB w="9525" cap="flat" cmpd="sng" algn="ctr">
                      <a:solidFill>
                        <a:srgbClr val="DEE2E6"/>
                      </a:solidFill>
                      <a:prstDash val="solid"/>
                      <a:round/>
                      <a:headEnd type="none" w="med" len="med"/>
                      <a:tailEnd type="none" w="med" len="med"/>
                    </a:lnB>
                    <a:solidFill>
                      <a:srgbClr val="FFFFFF"/>
                    </a:solidFill>
                  </a:tcPr>
                </a:tc>
                <a:extLst>
                  <a:ext uri="{0D108BD9-81ED-4DB2-BD59-A6C34878D82A}">
                    <a16:rowId xmlns:a16="http://schemas.microsoft.com/office/drawing/2014/main" val="3150946135"/>
                  </a:ext>
                </a:extLst>
              </a:tr>
              <a:tr h="122153">
                <a:tc>
                  <a:txBody>
                    <a:bodyPr/>
                    <a:lstStyle/>
                    <a:p>
                      <a:pPr fontAlgn="ctr"/>
                      <a:r>
                        <a:rPr lang="tr-TR" sz="600">
                          <a:effectLst/>
                        </a:rPr>
                        <a:t>Ana Sigorta</a:t>
                      </a:r>
                    </a:p>
                  </a:txBody>
                  <a:tcPr marL="14422" marR="14422" marT="7211" marB="7211" anchor="ctr">
                    <a:lnL>
                      <a:noFill/>
                    </a:lnL>
                    <a:lnR>
                      <a:noFill/>
                    </a:lnR>
                    <a:lnT w="9525" cap="flat" cmpd="sng" algn="ctr">
                      <a:solidFill>
                        <a:srgbClr val="DEE2E6"/>
                      </a:solidFill>
                      <a:prstDash val="solid"/>
                      <a:round/>
                      <a:headEnd type="none" w="med" len="med"/>
                      <a:tailEnd type="none" w="med" len="med"/>
                    </a:lnT>
                    <a:lnB w="9525" cap="flat" cmpd="sng" algn="ctr">
                      <a:solidFill>
                        <a:srgbClr val="DEE2E6"/>
                      </a:solidFill>
                      <a:prstDash val="solid"/>
                      <a:round/>
                      <a:headEnd type="none" w="med" len="med"/>
                      <a:tailEnd type="none" w="med" len="med"/>
                    </a:lnB>
                    <a:solidFill>
                      <a:srgbClr val="FFFFFF"/>
                    </a:solidFill>
                  </a:tcPr>
                </a:tc>
                <a:tc>
                  <a:txBody>
                    <a:bodyPr/>
                    <a:lstStyle/>
                    <a:p>
                      <a:pPr fontAlgn="ctr"/>
                      <a:r>
                        <a:rPr lang="tr-TR" sz="600" u="none" strike="noStrike">
                          <a:solidFill>
                            <a:srgbClr val="007BFF"/>
                          </a:solidFill>
                          <a:effectLst/>
                          <a:hlinkClick r:id="rId4"/>
                        </a:rPr>
                        <a:t>www.anasigorta.com.tr</a:t>
                      </a:r>
                      <a:endParaRPr lang="tr-TR" sz="600">
                        <a:effectLst/>
                      </a:endParaRPr>
                    </a:p>
                  </a:txBody>
                  <a:tcPr marL="14422" marR="14422" marT="7211" marB="7211" anchor="ctr">
                    <a:lnL>
                      <a:noFill/>
                    </a:lnL>
                    <a:lnR>
                      <a:noFill/>
                    </a:lnR>
                    <a:lnT w="9525" cap="flat" cmpd="sng" algn="ctr">
                      <a:solidFill>
                        <a:srgbClr val="DEE2E6"/>
                      </a:solidFill>
                      <a:prstDash val="solid"/>
                      <a:round/>
                      <a:headEnd type="none" w="med" len="med"/>
                      <a:tailEnd type="none" w="med" len="med"/>
                    </a:lnT>
                    <a:lnB w="9525" cap="flat" cmpd="sng" algn="ctr">
                      <a:solidFill>
                        <a:srgbClr val="DEE2E6"/>
                      </a:solidFill>
                      <a:prstDash val="solid"/>
                      <a:round/>
                      <a:headEnd type="none" w="med" len="med"/>
                      <a:tailEnd type="none" w="med" len="med"/>
                    </a:lnB>
                    <a:solidFill>
                      <a:srgbClr val="FFFFFF"/>
                    </a:solidFill>
                  </a:tcPr>
                </a:tc>
                <a:extLst>
                  <a:ext uri="{0D108BD9-81ED-4DB2-BD59-A6C34878D82A}">
                    <a16:rowId xmlns:a16="http://schemas.microsoft.com/office/drawing/2014/main" val="1033145458"/>
                  </a:ext>
                </a:extLst>
              </a:tr>
              <a:tr h="122153">
                <a:tc>
                  <a:txBody>
                    <a:bodyPr/>
                    <a:lstStyle/>
                    <a:p>
                      <a:pPr fontAlgn="ctr"/>
                      <a:r>
                        <a:rPr lang="tr-TR" sz="600">
                          <a:effectLst/>
                        </a:rPr>
                        <a:t>Anadolu Anonim Türk Sigorta Şirketi</a:t>
                      </a:r>
                    </a:p>
                  </a:txBody>
                  <a:tcPr marL="14422" marR="14422" marT="7211" marB="7211" anchor="ctr">
                    <a:lnL>
                      <a:noFill/>
                    </a:lnL>
                    <a:lnR>
                      <a:noFill/>
                    </a:lnR>
                    <a:lnT w="9525" cap="flat" cmpd="sng" algn="ctr">
                      <a:solidFill>
                        <a:srgbClr val="DEE2E6"/>
                      </a:solidFill>
                      <a:prstDash val="solid"/>
                      <a:round/>
                      <a:headEnd type="none" w="med" len="med"/>
                      <a:tailEnd type="none" w="med" len="med"/>
                    </a:lnT>
                    <a:lnB w="9525" cap="flat" cmpd="sng" algn="ctr">
                      <a:solidFill>
                        <a:srgbClr val="DEE2E6"/>
                      </a:solidFill>
                      <a:prstDash val="solid"/>
                      <a:round/>
                      <a:headEnd type="none" w="med" len="med"/>
                      <a:tailEnd type="none" w="med" len="med"/>
                    </a:lnB>
                    <a:solidFill>
                      <a:srgbClr val="FFFFFF"/>
                    </a:solidFill>
                  </a:tcPr>
                </a:tc>
                <a:tc>
                  <a:txBody>
                    <a:bodyPr/>
                    <a:lstStyle/>
                    <a:p>
                      <a:pPr fontAlgn="ctr"/>
                      <a:r>
                        <a:rPr lang="tr-TR" sz="600" u="none" strike="noStrike">
                          <a:solidFill>
                            <a:srgbClr val="007BFF"/>
                          </a:solidFill>
                          <a:effectLst/>
                          <a:hlinkClick r:id="rId5"/>
                        </a:rPr>
                        <a:t>www.anadolusigorta.com.tr</a:t>
                      </a:r>
                      <a:endParaRPr lang="tr-TR" sz="600">
                        <a:effectLst/>
                      </a:endParaRPr>
                    </a:p>
                  </a:txBody>
                  <a:tcPr marL="14422" marR="14422" marT="7211" marB="7211" anchor="ctr">
                    <a:lnL>
                      <a:noFill/>
                    </a:lnL>
                    <a:lnR>
                      <a:noFill/>
                    </a:lnR>
                    <a:lnT w="9525" cap="flat" cmpd="sng" algn="ctr">
                      <a:solidFill>
                        <a:srgbClr val="DEE2E6"/>
                      </a:solidFill>
                      <a:prstDash val="solid"/>
                      <a:round/>
                      <a:headEnd type="none" w="med" len="med"/>
                      <a:tailEnd type="none" w="med" len="med"/>
                    </a:lnT>
                    <a:lnB w="9525" cap="flat" cmpd="sng" algn="ctr">
                      <a:solidFill>
                        <a:srgbClr val="DEE2E6"/>
                      </a:solidFill>
                      <a:prstDash val="solid"/>
                      <a:round/>
                      <a:headEnd type="none" w="med" len="med"/>
                      <a:tailEnd type="none" w="med" len="med"/>
                    </a:lnB>
                    <a:solidFill>
                      <a:srgbClr val="FFFFFF"/>
                    </a:solidFill>
                  </a:tcPr>
                </a:tc>
                <a:extLst>
                  <a:ext uri="{0D108BD9-81ED-4DB2-BD59-A6C34878D82A}">
                    <a16:rowId xmlns:a16="http://schemas.microsoft.com/office/drawing/2014/main" val="1678329529"/>
                  </a:ext>
                </a:extLst>
              </a:tr>
              <a:tr h="122153">
                <a:tc>
                  <a:txBody>
                    <a:bodyPr/>
                    <a:lstStyle/>
                    <a:p>
                      <a:pPr fontAlgn="ctr"/>
                      <a:r>
                        <a:rPr lang="tr-TR" sz="600">
                          <a:effectLst/>
                        </a:rPr>
                        <a:t>Ankara Anonim Türk Sigorta Şirketi</a:t>
                      </a:r>
                    </a:p>
                  </a:txBody>
                  <a:tcPr marL="14422" marR="14422" marT="7211" marB="7211" anchor="ctr">
                    <a:lnL>
                      <a:noFill/>
                    </a:lnL>
                    <a:lnR>
                      <a:noFill/>
                    </a:lnR>
                    <a:lnT w="9525" cap="flat" cmpd="sng" algn="ctr">
                      <a:solidFill>
                        <a:srgbClr val="DEE2E6"/>
                      </a:solidFill>
                      <a:prstDash val="solid"/>
                      <a:round/>
                      <a:headEnd type="none" w="med" len="med"/>
                      <a:tailEnd type="none" w="med" len="med"/>
                    </a:lnT>
                    <a:lnB w="9525" cap="flat" cmpd="sng" algn="ctr">
                      <a:solidFill>
                        <a:srgbClr val="DEE2E6"/>
                      </a:solidFill>
                      <a:prstDash val="solid"/>
                      <a:round/>
                      <a:headEnd type="none" w="med" len="med"/>
                      <a:tailEnd type="none" w="med" len="med"/>
                    </a:lnB>
                    <a:solidFill>
                      <a:srgbClr val="FFFFFF"/>
                    </a:solidFill>
                  </a:tcPr>
                </a:tc>
                <a:tc>
                  <a:txBody>
                    <a:bodyPr/>
                    <a:lstStyle/>
                    <a:p>
                      <a:pPr fontAlgn="ctr"/>
                      <a:r>
                        <a:rPr lang="tr-TR" sz="600" u="none" strike="noStrike">
                          <a:solidFill>
                            <a:srgbClr val="007BFF"/>
                          </a:solidFill>
                          <a:effectLst/>
                          <a:hlinkClick r:id="rId6"/>
                        </a:rPr>
                        <a:t>www.ankarasigorta.com.tr</a:t>
                      </a:r>
                      <a:endParaRPr lang="tr-TR" sz="600">
                        <a:effectLst/>
                      </a:endParaRPr>
                    </a:p>
                  </a:txBody>
                  <a:tcPr marL="14422" marR="14422" marT="7211" marB="7211" anchor="ctr">
                    <a:lnL>
                      <a:noFill/>
                    </a:lnL>
                    <a:lnR>
                      <a:noFill/>
                    </a:lnR>
                    <a:lnT w="9525" cap="flat" cmpd="sng" algn="ctr">
                      <a:solidFill>
                        <a:srgbClr val="DEE2E6"/>
                      </a:solidFill>
                      <a:prstDash val="solid"/>
                      <a:round/>
                      <a:headEnd type="none" w="med" len="med"/>
                      <a:tailEnd type="none" w="med" len="med"/>
                    </a:lnT>
                    <a:lnB w="9525" cap="flat" cmpd="sng" algn="ctr">
                      <a:solidFill>
                        <a:srgbClr val="DEE2E6"/>
                      </a:solidFill>
                      <a:prstDash val="solid"/>
                      <a:round/>
                      <a:headEnd type="none" w="med" len="med"/>
                      <a:tailEnd type="none" w="med" len="med"/>
                    </a:lnB>
                    <a:solidFill>
                      <a:srgbClr val="FFFFFF"/>
                    </a:solidFill>
                  </a:tcPr>
                </a:tc>
                <a:extLst>
                  <a:ext uri="{0D108BD9-81ED-4DB2-BD59-A6C34878D82A}">
                    <a16:rowId xmlns:a16="http://schemas.microsoft.com/office/drawing/2014/main" val="3925832618"/>
                  </a:ext>
                </a:extLst>
              </a:tr>
              <a:tr h="122153">
                <a:tc>
                  <a:txBody>
                    <a:bodyPr/>
                    <a:lstStyle/>
                    <a:p>
                      <a:pPr fontAlgn="ctr"/>
                      <a:r>
                        <a:rPr lang="tr-TR" sz="600">
                          <a:effectLst/>
                        </a:rPr>
                        <a:t>Arex Sigorta A.Ş</a:t>
                      </a:r>
                    </a:p>
                  </a:txBody>
                  <a:tcPr marL="14422" marR="14422" marT="7211" marB="7211" anchor="ctr">
                    <a:lnL>
                      <a:noFill/>
                    </a:lnL>
                    <a:lnR>
                      <a:noFill/>
                    </a:lnR>
                    <a:lnT w="9525" cap="flat" cmpd="sng" algn="ctr">
                      <a:solidFill>
                        <a:srgbClr val="DEE2E6"/>
                      </a:solidFill>
                      <a:prstDash val="solid"/>
                      <a:round/>
                      <a:headEnd type="none" w="med" len="med"/>
                      <a:tailEnd type="none" w="med" len="med"/>
                    </a:lnT>
                    <a:lnB w="9525" cap="flat" cmpd="sng" algn="ctr">
                      <a:solidFill>
                        <a:srgbClr val="DEE2E6"/>
                      </a:solidFill>
                      <a:prstDash val="solid"/>
                      <a:round/>
                      <a:headEnd type="none" w="med" len="med"/>
                      <a:tailEnd type="none" w="med" len="med"/>
                    </a:lnB>
                    <a:solidFill>
                      <a:srgbClr val="FFFFFF"/>
                    </a:solidFill>
                  </a:tcPr>
                </a:tc>
                <a:tc>
                  <a:txBody>
                    <a:bodyPr/>
                    <a:lstStyle/>
                    <a:p>
                      <a:pPr fontAlgn="ctr"/>
                      <a:r>
                        <a:rPr lang="tr-TR" sz="600" u="none" strike="noStrike">
                          <a:solidFill>
                            <a:srgbClr val="007BFF"/>
                          </a:solidFill>
                          <a:effectLst/>
                          <a:hlinkClick r:id="rId7"/>
                        </a:rPr>
                        <a:t>www.arexsigorta.com.tr/</a:t>
                      </a:r>
                      <a:endParaRPr lang="tr-TR" sz="600">
                        <a:effectLst/>
                      </a:endParaRPr>
                    </a:p>
                  </a:txBody>
                  <a:tcPr marL="14422" marR="14422" marT="7211" marB="7211" anchor="ctr">
                    <a:lnL>
                      <a:noFill/>
                    </a:lnL>
                    <a:lnR>
                      <a:noFill/>
                    </a:lnR>
                    <a:lnT w="9525" cap="flat" cmpd="sng" algn="ctr">
                      <a:solidFill>
                        <a:srgbClr val="DEE2E6"/>
                      </a:solidFill>
                      <a:prstDash val="solid"/>
                      <a:round/>
                      <a:headEnd type="none" w="med" len="med"/>
                      <a:tailEnd type="none" w="med" len="med"/>
                    </a:lnT>
                    <a:lnB w="9525" cap="flat" cmpd="sng" algn="ctr">
                      <a:solidFill>
                        <a:srgbClr val="DEE2E6"/>
                      </a:solidFill>
                      <a:prstDash val="solid"/>
                      <a:round/>
                      <a:headEnd type="none" w="med" len="med"/>
                      <a:tailEnd type="none" w="med" len="med"/>
                    </a:lnB>
                    <a:solidFill>
                      <a:srgbClr val="FFFFFF"/>
                    </a:solidFill>
                  </a:tcPr>
                </a:tc>
                <a:extLst>
                  <a:ext uri="{0D108BD9-81ED-4DB2-BD59-A6C34878D82A}">
                    <a16:rowId xmlns:a16="http://schemas.microsoft.com/office/drawing/2014/main" val="2324716016"/>
                  </a:ext>
                </a:extLst>
              </a:tr>
              <a:tr h="122153">
                <a:tc>
                  <a:txBody>
                    <a:bodyPr/>
                    <a:lstStyle/>
                    <a:p>
                      <a:pPr fontAlgn="ctr"/>
                      <a:r>
                        <a:rPr lang="tr-TR" sz="600">
                          <a:effectLst/>
                        </a:rPr>
                        <a:t>S.S. Atlas Sigorta Kooperatifi</a:t>
                      </a:r>
                    </a:p>
                  </a:txBody>
                  <a:tcPr marL="14422" marR="14422" marT="7211" marB="7211" anchor="ctr">
                    <a:lnL>
                      <a:noFill/>
                    </a:lnL>
                    <a:lnR>
                      <a:noFill/>
                    </a:lnR>
                    <a:lnT w="9525" cap="flat" cmpd="sng" algn="ctr">
                      <a:solidFill>
                        <a:srgbClr val="DEE2E6"/>
                      </a:solidFill>
                      <a:prstDash val="solid"/>
                      <a:round/>
                      <a:headEnd type="none" w="med" len="med"/>
                      <a:tailEnd type="none" w="med" len="med"/>
                    </a:lnT>
                    <a:lnB w="9525" cap="flat" cmpd="sng" algn="ctr">
                      <a:solidFill>
                        <a:srgbClr val="DEE2E6"/>
                      </a:solidFill>
                      <a:prstDash val="solid"/>
                      <a:round/>
                      <a:headEnd type="none" w="med" len="med"/>
                      <a:tailEnd type="none" w="med" len="med"/>
                    </a:lnB>
                    <a:solidFill>
                      <a:srgbClr val="FFFFFF"/>
                    </a:solidFill>
                  </a:tcPr>
                </a:tc>
                <a:tc>
                  <a:txBody>
                    <a:bodyPr/>
                    <a:lstStyle/>
                    <a:p>
                      <a:pPr fontAlgn="ctr"/>
                      <a:r>
                        <a:rPr lang="tr-TR" sz="600" u="none" strike="noStrike">
                          <a:solidFill>
                            <a:srgbClr val="007BFF"/>
                          </a:solidFill>
                          <a:effectLst/>
                          <a:hlinkClick r:id="rId8"/>
                        </a:rPr>
                        <a:t>www.atlasmutuel.com.tr</a:t>
                      </a:r>
                      <a:endParaRPr lang="tr-TR" sz="600">
                        <a:effectLst/>
                      </a:endParaRPr>
                    </a:p>
                  </a:txBody>
                  <a:tcPr marL="14422" marR="14422" marT="7211" marB="7211" anchor="ctr">
                    <a:lnL>
                      <a:noFill/>
                    </a:lnL>
                    <a:lnR>
                      <a:noFill/>
                    </a:lnR>
                    <a:lnT w="9525" cap="flat" cmpd="sng" algn="ctr">
                      <a:solidFill>
                        <a:srgbClr val="DEE2E6"/>
                      </a:solidFill>
                      <a:prstDash val="solid"/>
                      <a:round/>
                      <a:headEnd type="none" w="med" len="med"/>
                      <a:tailEnd type="none" w="med" len="med"/>
                    </a:lnT>
                    <a:lnB w="9525" cap="flat" cmpd="sng" algn="ctr">
                      <a:solidFill>
                        <a:srgbClr val="DEE2E6"/>
                      </a:solidFill>
                      <a:prstDash val="solid"/>
                      <a:round/>
                      <a:headEnd type="none" w="med" len="med"/>
                      <a:tailEnd type="none" w="med" len="med"/>
                    </a:lnB>
                    <a:solidFill>
                      <a:srgbClr val="FFFFFF"/>
                    </a:solidFill>
                  </a:tcPr>
                </a:tc>
                <a:extLst>
                  <a:ext uri="{0D108BD9-81ED-4DB2-BD59-A6C34878D82A}">
                    <a16:rowId xmlns:a16="http://schemas.microsoft.com/office/drawing/2014/main" val="3047119236"/>
                  </a:ext>
                </a:extLst>
              </a:tr>
              <a:tr h="122153">
                <a:tc>
                  <a:txBody>
                    <a:bodyPr/>
                    <a:lstStyle/>
                    <a:p>
                      <a:pPr fontAlgn="ctr"/>
                      <a:r>
                        <a:rPr lang="tr-TR" sz="600">
                          <a:effectLst/>
                        </a:rPr>
                        <a:t>Atradius Credit Insurance N.V.-Türkiye İstanbul Şubesi</a:t>
                      </a:r>
                    </a:p>
                  </a:txBody>
                  <a:tcPr marL="14422" marR="14422" marT="7211" marB="7211" anchor="ctr">
                    <a:lnL>
                      <a:noFill/>
                    </a:lnL>
                    <a:lnR>
                      <a:noFill/>
                    </a:lnR>
                    <a:lnT w="9525" cap="flat" cmpd="sng" algn="ctr">
                      <a:solidFill>
                        <a:srgbClr val="DEE2E6"/>
                      </a:solidFill>
                      <a:prstDash val="solid"/>
                      <a:round/>
                      <a:headEnd type="none" w="med" len="med"/>
                      <a:tailEnd type="none" w="med" len="med"/>
                    </a:lnT>
                    <a:lnB w="9525" cap="flat" cmpd="sng" algn="ctr">
                      <a:solidFill>
                        <a:srgbClr val="DEE2E6"/>
                      </a:solidFill>
                      <a:prstDash val="solid"/>
                      <a:round/>
                      <a:headEnd type="none" w="med" len="med"/>
                      <a:tailEnd type="none" w="med" len="med"/>
                    </a:lnB>
                    <a:solidFill>
                      <a:srgbClr val="FFFFFF"/>
                    </a:solidFill>
                  </a:tcPr>
                </a:tc>
                <a:tc>
                  <a:txBody>
                    <a:bodyPr/>
                    <a:lstStyle/>
                    <a:p>
                      <a:pPr fontAlgn="ctr"/>
                      <a:r>
                        <a:rPr lang="tr-TR" sz="600" u="none" strike="noStrike">
                          <a:solidFill>
                            <a:srgbClr val="007BFF"/>
                          </a:solidFill>
                          <a:effectLst/>
                          <a:hlinkClick r:id="rId9"/>
                        </a:rPr>
                        <a:t>www.atradius.com.tr</a:t>
                      </a:r>
                      <a:endParaRPr lang="tr-TR" sz="600">
                        <a:effectLst/>
                      </a:endParaRPr>
                    </a:p>
                  </a:txBody>
                  <a:tcPr marL="14422" marR="14422" marT="7211" marB="7211" anchor="ctr">
                    <a:lnL>
                      <a:noFill/>
                    </a:lnL>
                    <a:lnR>
                      <a:noFill/>
                    </a:lnR>
                    <a:lnT w="9525" cap="flat" cmpd="sng" algn="ctr">
                      <a:solidFill>
                        <a:srgbClr val="DEE2E6"/>
                      </a:solidFill>
                      <a:prstDash val="solid"/>
                      <a:round/>
                      <a:headEnd type="none" w="med" len="med"/>
                      <a:tailEnd type="none" w="med" len="med"/>
                    </a:lnT>
                    <a:lnB w="9525" cap="flat" cmpd="sng" algn="ctr">
                      <a:solidFill>
                        <a:srgbClr val="DEE2E6"/>
                      </a:solidFill>
                      <a:prstDash val="solid"/>
                      <a:round/>
                      <a:headEnd type="none" w="med" len="med"/>
                      <a:tailEnd type="none" w="med" len="med"/>
                    </a:lnB>
                    <a:solidFill>
                      <a:srgbClr val="FFFFFF"/>
                    </a:solidFill>
                  </a:tcPr>
                </a:tc>
                <a:extLst>
                  <a:ext uri="{0D108BD9-81ED-4DB2-BD59-A6C34878D82A}">
                    <a16:rowId xmlns:a16="http://schemas.microsoft.com/office/drawing/2014/main" val="154612058"/>
                  </a:ext>
                </a:extLst>
              </a:tr>
              <a:tr h="122153">
                <a:tc>
                  <a:txBody>
                    <a:bodyPr/>
                    <a:lstStyle/>
                    <a:p>
                      <a:pPr fontAlgn="ctr"/>
                      <a:r>
                        <a:rPr lang="tr-TR" sz="600">
                          <a:effectLst/>
                        </a:rPr>
                        <a:t>Axa Sigorta A.Ş.</a:t>
                      </a:r>
                    </a:p>
                  </a:txBody>
                  <a:tcPr marL="14422" marR="14422" marT="7211" marB="7211" anchor="ctr">
                    <a:lnL>
                      <a:noFill/>
                    </a:lnL>
                    <a:lnR>
                      <a:noFill/>
                    </a:lnR>
                    <a:lnT w="9525" cap="flat" cmpd="sng" algn="ctr">
                      <a:solidFill>
                        <a:srgbClr val="DEE2E6"/>
                      </a:solidFill>
                      <a:prstDash val="solid"/>
                      <a:round/>
                      <a:headEnd type="none" w="med" len="med"/>
                      <a:tailEnd type="none" w="med" len="med"/>
                    </a:lnT>
                    <a:lnB w="9525" cap="flat" cmpd="sng" algn="ctr">
                      <a:solidFill>
                        <a:srgbClr val="DEE2E6"/>
                      </a:solidFill>
                      <a:prstDash val="solid"/>
                      <a:round/>
                      <a:headEnd type="none" w="med" len="med"/>
                      <a:tailEnd type="none" w="med" len="med"/>
                    </a:lnB>
                    <a:solidFill>
                      <a:srgbClr val="FFFFFF"/>
                    </a:solidFill>
                  </a:tcPr>
                </a:tc>
                <a:tc>
                  <a:txBody>
                    <a:bodyPr/>
                    <a:lstStyle/>
                    <a:p>
                      <a:pPr fontAlgn="ctr"/>
                      <a:r>
                        <a:rPr lang="tr-TR" sz="600" u="none" strike="noStrike">
                          <a:solidFill>
                            <a:srgbClr val="007BFF"/>
                          </a:solidFill>
                          <a:effectLst/>
                          <a:hlinkClick r:id="rId10"/>
                        </a:rPr>
                        <a:t>www.axasigorta.com.tr</a:t>
                      </a:r>
                      <a:endParaRPr lang="tr-TR" sz="600">
                        <a:effectLst/>
                      </a:endParaRPr>
                    </a:p>
                  </a:txBody>
                  <a:tcPr marL="14422" marR="14422" marT="7211" marB="7211" anchor="ctr">
                    <a:lnL>
                      <a:noFill/>
                    </a:lnL>
                    <a:lnR>
                      <a:noFill/>
                    </a:lnR>
                    <a:lnT w="9525" cap="flat" cmpd="sng" algn="ctr">
                      <a:solidFill>
                        <a:srgbClr val="DEE2E6"/>
                      </a:solidFill>
                      <a:prstDash val="solid"/>
                      <a:round/>
                      <a:headEnd type="none" w="med" len="med"/>
                      <a:tailEnd type="none" w="med" len="med"/>
                    </a:lnT>
                    <a:lnB w="9525" cap="flat" cmpd="sng" algn="ctr">
                      <a:solidFill>
                        <a:srgbClr val="DEE2E6"/>
                      </a:solidFill>
                      <a:prstDash val="solid"/>
                      <a:round/>
                      <a:headEnd type="none" w="med" len="med"/>
                      <a:tailEnd type="none" w="med" len="med"/>
                    </a:lnB>
                    <a:solidFill>
                      <a:srgbClr val="FFFFFF"/>
                    </a:solidFill>
                  </a:tcPr>
                </a:tc>
                <a:extLst>
                  <a:ext uri="{0D108BD9-81ED-4DB2-BD59-A6C34878D82A}">
                    <a16:rowId xmlns:a16="http://schemas.microsoft.com/office/drawing/2014/main" val="2716849712"/>
                  </a:ext>
                </a:extLst>
              </a:tr>
              <a:tr h="122153">
                <a:tc>
                  <a:txBody>
                    <a:bodyPr/>
                    <a:lstStyle/>
                    <a:p>
                      <a:pPr fontAlgn="ctr"/>
                      <a:r>
                        <a:rPr lang="tr-TR" sz="600">
                          <a:effectLst/>
                        </a:rPr>
                        <a:t>Bereket Sigorta A.Ş.</a:t>
                      </a:r>
                    </a:p>
                  </a:txBody>
                  <a:tcPr marL="14422" marR="14422" marT="7211" marB="7211" anchor="ctr">
                    <a:lnL>
                      <a:noFill/>
                    </a:lnL>
                    <a:lnR>
                      <a:noFill/>
                    </a:lnR>
                    <a:lnT w="9525" cap="flat" cmpd="sng" algn="ctr">
                      <a:solidFill>
                        <a:srgbClr val="DEE2E6"/>
                      </a:solidFill>
                      <a:prstDash val="solid"/>
                      <a:round/>
                      <a:headEnd type="none" w="med" len="med"/>
                      <a:tailEnd type="none" w="med" len="med"/>
                    </a:lnT>
                    <a:lnB w="9525" cap="flat" cmpd="sng" algn="ctr">
                      <a:solidFill>
                        <a:srgbClr val="DEE2E6"/>
                      </a:solidFill>
                      <a:prstDash val="solid"/>
                      <a:round/>
                      <a:headEnd type="none" w="med" len="med"/>
                      <a:tailEnd type="none" w="med" len="med"/>
                    </a:lnB>
                    <a:solidFill>
                      <a:srgbClr val="FFFFFF"/>
                    </a:solidFill>
                  </a:tcPr>
                </a:tc>
                <a:tc>
                  <a:txBody>
                    <a:bodyPr/>
                    <a:lstStyle/>
                    <a:p>
                      <a:pPr fontAlgn="ctr"/>
                      <a:r>
                        <a:rPr lang="tr-TR" sz="600" u="none" strike="noStrike">
                          <a:solidFill>
                            <a:srgbClr val="007BFF"/>
                          </a:solidFill>
                          <a:effectLst/>
                          <a:hlinkClick r:id="rId11"/>
                        </a:rPr>
                        <a:t>www.bereket.com.tr</a:t>
                      </a:r>
                      <a:endParaRPr lang="tr-TR" sz="600">
                        <a:effectLst/>
                      </a:endParaRPr>
                    </a:p>
                  </a:txBody>
                  <a:tcPr marL="14422" marR="14422" marT="7211" marB="7211" anchor="ctr">
                    <a:lnL>
                      <a:noFill/>
                    </a:lnL>
                    <a:lnR>
                      <a:noFill/>
                    </a:lnR>
                    <a:lnT w="9525" cap="flat" cmpd="sng" algn="ctr">
                      <a:solidFill>
                        <a:srgbClr val="DEE2E6"/>
                      </a:solidFill>
                      <a:prstDash val="solid"/>
                      <a:round/>
                      <a:headEnd type="none" w="med" len="med"/>
                      <a:tailEnd type="none" w="med" len="med"/>
                    </a:lnT>
                    <a:lnB w="9525" cap="flat" cmpd="sng" algn="ctr">
                      <a:solidFill>
                        <a:srgbClr val="DEE2E6"/>
                      </a:solidFill>
                      <a:prstDash val="solid"/>
                      <a:round/>
                      <a:headEnd type="none" w="med" len="med"/>
                      <a:tailEnd type="none" w="med" len="med"/>
                    </a:lnB>
                    <a:solidFill>
                      <a:srgbClr val="FFFFFF"/>
                    </a:solidFill>
                  </a:tcPr>
                </a:tc>
                <a:extLst>
                  <a:ext uri="{0D108BD9-81ED-4DB2-BD59-A6C34878D82A}">
                    <a16:rowId xmlns:a16="http://schemas.microsoft.com/office/drawing/2014/main" val="2334656178"/>
                  </a:ext>
                </a:extLst>
              </a:tr>
              <a:tr h="122153">
                <a:tc>
                  <a:txBody>
                    <a:bodyPr/>
                    <a:lstStyle/>
                    <a:p>
                      <a:pPr fontAlgn="ctr"/>
                      <a:r>
                        <a:rPr lang="tr-TR" sz="600">
                          <a:effectLst/>
                        </a:rPr>
                        <a:t>Bereket Katılım Hayat A.Ş.</a:t>
                      </a:r>
                    </a:p>
                  </a:txBody>
                  <a:tcPr marL="14422" marR="14422" marT="7211" marB="7211" anchor="ctr">
                    <a:lnL>
                      <a:noFill/>
                    </a:lnL>
                    <a:lnR>
                      <a:noFill/>
                    </a:lnR>
                    <a:lnT w="9525" cap="flat" cmpd="sng" algn="ctr">
                      <a:solidFill>
                        <a:srgbClr val="DEE2E6"/>
                      </a:solidFill>
                      <a:prstDash val="solid"/>
                      <a:round/>
                      <a:headEnd type="none" w="med" len="med"/>
                      <a:tailEnd type="none" w="med" len="med"/>
                    </a:lnT>
                    <a:lnB w="9525" cap="flat" cmpd="sng" algn="ctr">
                      <a:solidFill>
                        <a:srgbClr val="DEE2E6"/>
                      </a:solidFill>
                      <a:prstDash val="solid"/>
                      <a:round/>
                      <a:headEnd type="none" w="med" len="med"/>
                      <a:tailEnd type="none" w="med" len="med"/>
                    </a:lnB>
                    <a:solidFill>
                      <a:srgbClr val="FFFFFF"/>
                    </a:solidFill>
                  </a:tcPr>
                </a:tc>
                <a:tc>
                  <a:txBody>
                    <a:bodyPr/>
                    <a:lstStyle/>
                    <a:p>
                      <a:pPr fontAlgn="ctr"/>
                      <a:r>
                        <a:rPr lang="tr-TR" sz="600" u="none" strike="noStrike">
                          <a:solidFill>
                            <a:srgbClr val="007BFF"/>
                          </a:solidFill>
                          <a:effectLst/>
                          <a:hlinkClick r:id="rId12"/>
                        </a:rPr>
                        <a:t>www.berekettekaful.com.tr</a:t>
                      </a:r>
                      <a:endParaRPr lang="tr-TR" sz="600">
                        <a:effectLst/>
                      </a:endParaRPr>
                    </a:p>
                  </a:txBody>
                  <a:tcPr marL="14422" marR="14422" marT="7211" marB="7211" anchor="ctr">
                    <a:lnL>
                      <a:noFill/>
                    </a:lnL>
                    <a:lnR>
                      <a:noFill/>
                    </a:lnR>
                    <a:lnT w="9525" cap="flat" cmpd="sng" algn="ctr">
                      <a:solidFill>
                        <a:srgbClr val="DEE2E6"/>
                      </a:solidFill>
                      <a:prstDash val="solid"/>
                      <a:round/>
                      <a:headEnd type="none" w="med" len="med"/>
                      <a:tailEnd type="none" w="med" len="med"/>
                    </a:lnT>
                    <a:lnB w="9525" cap="flat" cmpd="sng" algn="ctr">
                      <a:solidFill>
                        <a:srgbClr val="DEE2E6"/>
                      </a:solidFill>
                      <a:prstDash val="solid"/>
                      <a:round/>
                      <a:headEnd type="none" w="med" len="med"/>
                      <a:tailEnd type="none" w="med" len="med"/>
                    </a:lnB>
                    <a:solidFill>
                      <a:srgbClr val="FFFFFF"/>
                    </a:solidFill>
                  </a:tcPr>
                </a:tc>
                <a:extLst>
                  <a:ext uri="{0D108BD9-81ED-4DB2-BD59-A6C34878D82A}">
                    <a16:rowId xmlns:a16="http://schemas.microsoft.com/office/drawing/2014/main" val="2152804333"/>
                  </a:ext>
                </a:extLst>
              </a:tr>
              <a:tr h="122153">
                <a:tc>
                  <a:txBody>
                    <a:bodyPr/>
                    <a:lstStyle/>
                    <a:p>
                      <a:pPr fontAlgn="ctr"/>
                      <a:r>
                        <a:rPr lang="tr-TR" sz="600">
                          <a:effectLst/>
                        </a:rPr>
                        <a:t>Bereket Katılım Sigorta A.Ş..</a:t>
                      </a:r>
                    </a:p>
                  </a:txBody>
                  <a:tcPr marL="14422" marR="14422" marT="7211" marB="7211" anchor="ctr">
                    <a:lnL>
                      <a:noFill/>
                    </a:lnL>
                    <a:lnR>
                      <a:noFill/>
                    </a:lnR>
                    <a:lnT w="9525" cap="flat" cmpd="sng" algn="ctr">
                      <a:solidFill>
                        <a:srgbClr val="DEE2E6"/>
                      </a:solidFill>
                      <a:prstDash val="solid"/>
                      <a:round/>
                      <a:headEnd type="none" w="med" len="med"/>
                      <a:tailEnd type="none" w="med" len="med"/>
                    </a:lnT>
                    <a:lnB w="9525" cap="flat" cmpd="sng" algn="ctr">
                      <a:solidFill>
                        <a:srgbClr val="DEE2E6"/>
                      </a:solidFill>
                      <a:prstDash val="solid"/>
                      <a:round/>
                      <a:headEnd type="none" w="med" len="med"/>
                      <a:tailEnd type="none" w="med" len="med"/>
                    </a:lnB>
                    <a:solidFill>
                      <a:srgbClr val="FFFFFF"/>
                    </a:solidFill>
                  </a:tcPr>
                </a:tc>
                <a:tc>
                  <a:txBody>
                    <a:bodyPr/>
                    <a:lstStyle/>
                    <a:p>
                      <a:pPr fontAlgn="ctr"/>
                      <a:r>
                        <a:rPr lang="tr-TR" sz="600" u="none" strike="noStrike">
                          <a:solidFill>
                            <a:srgbClr val="007BFF"/>
                          </a:solidFill>
                          <a:effectLst/>
                          <a:hlinkClick r:id="rId12"/>
                        </a:rPr>
                        <a:t>www.berekettekaful.com.tr</a:t>
                      </a:r>
                      <a:endParaRPr lang="tr-TR" sz="600">
                        <a:effectLst/>
                      </a:endParaRPr>
                    </a:p>
                  </a:txBody>
                  <a:tcPr marL="14422" marR="14422" marT="7211" marB="7211" anchor="ctr">
                    <a:lnL>
                      <a:noFill/>
                    </a:lnL>
                    <a:lnR>
                      <a:noFill/>
                    </a:lnR>
                    <a:lnT w="9525" cap="flat" cmpd="sng" algn="ctr">
                      <a:solidFill>
                        <a:srgbClr val="DEE2E6"/>
                      </a:solidFill>
                      <a:prstDash val="solid"/>
                      <a:round/>
                      <a:headEnd type="none" w="med" len="med"/>
                      <a:tailEnd type="none" w="med" len="med"/>
                    </a:lnT>
                    <a:lnB w="9525" cap="flat" cmpd="sng" algn="ctr">
                      <a:solidFill>
                        <a:srgbClr val="DEE2E6"/>
                      </a:solidFill>
                      <a:prstDash val="solid"/>
                      <a:round/>
                      <a:headEnd type="none" w="med" len="med"/>
                      <a:tailEnd type="none" w="med" len="med"/>
                    </a:lnB>
                    <a:solidFill>
                      <a:srgbClr val="FFFFFF"/>
                    </a:solidFill>
                  </a:tcPr>
                </a:tc>
                <a:extLst>
                  <a:ext uri="{0D108BD9-81ED-4DB2-BD59-A6C34878D82A}">
                    <a16:rowId xmlns:a16="http://schemas.microsoft.com/office/drawing/2014/main" val="2715023348"/>
                  </a:ext>
                </a:extLst>
              </a:tr>
              <a:tr h="122153">
                <a:tc>
                  <a:txBody>
                    <a:bodyPr/>
                    <a:lstStyle/>
                    <a:p>
                      <a:pPr fontAlgn="ctr"/>
                      <a:r>
                        <a:rPr lang="pt-BR" sz="600">
                          <a:effectLst/>
                        </a:rPr>
                        <a:t>BNP Paribas Cardif Sigorta A.Ş.</a:t>
                      </a:r>
                    </a:p>
                  </a:txBody>
                  <a:tcPr marL="14422" marR="14422" marT="7211" marB="7211" anchor="ctr">
                    <a:lnL>
                      <a:noFill/>
                    </a:lnL>
                    <a:lnR>
                      <a:noFill/>
                    </a:lnR>
                    <a:lnT w="9525" cap="flat" cmpd="sng" algn="ctr">
                      <a:solidFill>
                        <a:srgbClr val="DEE2E6"/>
                      </a:solidFill>
                      <a:prstDash val="solid"/>
                      <a:round/>
                      <a:headEnd type="none" w="med" len="med"/>
                      <a:tailEnd type="none" w="med" len="med"/>
                    </a:lnT>
                    <a:lnB w="9525" cap="flat" cmpd="sng" algn="ctr">
                      <a:solidFill>
                        <a:srgbClr val="DEE2E6"/>
                      </a:solidFill>
                      <a:prstDash val="solid"/>
                      <a:round/>
                      <a:headEnd type="none" w="med" len="med"/>
                      <a:tailEnd type="none" w="med" len="med"/>
                    </a:lnB>
                    <a:solidFill>
                      <a:srgbClr val="FFFFFF"/>
                    </a:solidFill>
                  </a:tcPr>
                </a:tc>
                <a:tc>
                  <a:txBody>
                    <a:bodyPr/>
                    <a:lstStyle/>
                    <a:p>
                      <a:pPr fontAlgn="ctr"/>
                      <a:r>
                        <a:rPr lang="tr-TR" sz="600" u="none" strike="noStrike">
                          <a:solidFill>
                            <a:srgbClr val="007BFF"/>
                          </a:solidFill>
                          <a:effectLst/>
                          <a:hlinkClick r:id="rId13"/>
                        </a:rPr>
                        <a:t>www.bnpparibascardif.com.tr</a:t>
                      </a:r>
                      <a:endParaRPr lang="tr-TR" sz="600">
                        <a:effectLst/>
                      </a:endParaRPr>
                    </a:p>
                  </a:txBody>
                  <a:tcPr marL="14422" marR="14422" marT="7211" marB="7211" anchor="ctr">
                    <a:lnL>
                      <a:noFill/>
                    </a:lnL>
                    <a:lnR>
                      <a:noFill/>
                    </a:lnR>
                    <a:lnT w="9525" cap="flat" cmpd="sng" algn="ctr">
                      <a:solidFill>
                        <a:srgbClr val="DEE2E6"/>
                      </a:solidFill>
                      <a:prstDash val="solid"/>
                      <a:round/>
                      <a:headEnd type="none" w="med" len="med"/>
                      <a:tailEnd type="none" w="med" len="med"/>
                    </a:lnT>
                    <a:lnB w="9525" cap="flat" cmpd="sng" algn="ctr">
                      <a:solidFill>
                        <a:srgbClr val="DEE2E6"/>
                      </a:solidFill>
                      <a:prstDash val="solid"/>
                      <a:round/>
                      <a:headEnd type="none" w="med" len="med"/>
                      <a:tailEnd type="none" w="med" len="med"/>
                    </a:lnB>
                    <a:solidFill>
                      <a:srgbClr val="FFFFFF"/>
                    </a:solidFill>
                  </a:tcPr>
                </a:tc>
                <a:extLst>
                  <a:ext uri="{0D108BD9-81ED-4DB2-BD59-A6C34878D82A}">
                    <a16:rowId xmlns:a16="http://schemas.microsoft.com/office/drawing/2014/main" val="4112036898"/>
                  </a:ext>
                </a:extLst>
              </a:tr>
              <a:tr h="122153">
                <a:tc>
                  <a:txBody>
                    <a:bodyPr/>
                    <a:lstStyle/>
                    <a:p>
                      <a:pPr fontAlgn="ctr"/>
                      <a:r>
                        <a:rPr lang="tr-TR" sz="600">
                          <a:effectLst/>
                        </a:rPr>
                        <a:t>ACE Europe</a:t>
                      </a:r>
                    </a:p>
                  </a:txBody>
                  <a:tcPr marL="14422" marR="14422" marT="7211" marB="7211" anchor="ctr">
                    <a:lnL>
                      <a:noFill/>
                    </a:lnL>
                    <a:lnR>
                      <a:noFill/>
                    </a:lnR>
                    <a:lnT w="9525" cap="flat" cmpd="sng" algn="ctr">
                      <a:solidFill>
                        <a:srgbClr val="DEE2E6"/>
                      </a:solidFill>
                      <a:prstDash val="solid"/>
                      <a:round/>
                      <a:headEnd type="none" w="med" len="med"/>
                      <a:tailEnd type="none" w="med" len="med"/>
                    </a:lnT>
                    <a:lnB w="9525" cap="flat" cmpd="sng" algn="ctr">
                      <a:solidFill>
                        <a:srgbClr val="DEE2E6"/>
                      </a:solidFill>
                      <a:prstDash val="solid"/>
                      <a:round/>
                      <a:headEnd type="none" w="med" len="med"/>
                      <a:tailEnd type="none" w="med" len="med"/>
                    </a:lnB>
                    <a:solidFill>
                      <a:srgbClr val="FFFFFF"/>
                    </a:solidFill>
                  </a:tcPr>
                </a:tc>
                <a:tc>
                  <a:txBody>
                    <a:bodyPr/>
                    <a:lstStyle/>
                    <a:p>
                      <a:pPr fontAlgn="ctr"/>
                      <a:r>
                        <a:rPr lang="tr-TR" sz="600" u="none" strike="noStrike">
                          <a:solidFill>
                            <a:srgbClr val="007BFF"/>
                          </a:solidFill>
                          <a:effectLst/>
                          <a:hlinkClick r:id="rId14"/>
                        </a:rPr>
                        <a:t>www.aceeurope.com.tr</a:t>
                      </a:r>
                      <a:endParaRPr lang="tr-TR" sz="600">
                        <a:effectLst/>
                      </a:endParaRPr>
                    </a:p>
                  </a:txBody>
                  <a:tcPr marL="14422" marR="14422" marT="7211" marB="7211" anchor="ctr">
                    <a:lnL>
                      <a:noFill/>
                    </a:lnL>
                    <a:lnR>
                      <a:noFill/>
                    </a:lnR>
                    <a:lnT w="9525" cap="flat" cmpd="sng" algn="ctr">
                      <a:solidFill>
                        <a:srgbClr val="DEE2E6"/>
                      </a:solidFill>
                      <a:prstDash val="solid"/>
                      <a:round/>
                      <a:headEnd type="none" w="med" len="med"/>
                      <a:tailEnd type="none" w="med" len="med"/>
                    </a:lnT>
                    <a:lnB w="9525" cap="flat" cmpd="sng" algn="ctr">
                      <a:solidFill>
                        <a:srgbClr val="DEE2E6"/>
                      </a:solidFill>
                      <a:prstDash val="solid"/>
                      <a:round/>
                      <a:headEnd type="none" w="med" len="med"/>
                      <a:tailEnd type="none" w="med" len="med"/>
                    </a:lnB>
                    <a:solidFill>
                      <a:srgbClr val="FFFFFF"/>
                    </a:solidFill>
                  </a:tcPr>
                </a:tc>
                <a:extLst>
                  <a:ext uri="{0D108BD9-81ED-4DB2-BD59-A6C34878D82A}">
                    <a16:rowId xmlns:a16="http://schemas.microsoft.com/office/drawing/2014/main" val="2724006945"/>
                  </a:ext>
                </a:extLst>
              </a:tr>
              <a:tr h="122153">
                <a:tc>
                  <a:txBody>
                    <a:bodyPr/>
                    <a:lstStyle/>
                    <a:p>
                      <a:pPr fontAlgn="ctr"/>
                      <a:r>
                        <a:rPr lang="tr-TR" sz="600">
                          <a:effectLst/>
                        </a:rPr>
                        <a:t>Coface Sigorta A.Ş.</a:t>
                      </a:r>
                    </a:p>
                  </a:txBody>
                  <a:tcPr marL="14422" marR="14422" marT="7211" marB="7211" anchor="ctr">
                    <a:lnL>
                      <a:noFill/>
                    </a:lnL>
                    <a:lnR>
                      <a:noFill/>
                    </a:lnR>
                    <a:lnT w="9525" cap="flat" cmpd="sng" algn="ctr">
                      <a:solidFill>
                        <a:srgbClr val="DEE2E6"/>
                      </a:solidFill>
                      <a:prstDash val="solid"/>
                      <a:round/>
                      <a:headEnd type="none" w="med" len="med"/>
                      <a:tailEnd type="none" w="med" len="med"/>
                    </a:lnT>
                    <a:lnB w="9525" cap="flat" cmpd="sng" algn="ctr">
                      <a:solidFill>
                        <a:srgbClr val="DEE2E6"/>
                      </a:solidFill>
                      <a:prstDash val="solid"/>
                      <a:round/>
                      <a:headEnd type="none" w="med" len="med"/>
                      <a:tailEnd type="none" w="med" len="med"/>
                    </a:lnB>
                    <a:solidFill>
                      <a:srgbClr val="FFFFFF"/>
                    </a:solidFill>
                  </a:tcPr>
                </a:tc>
                <a:tc>
                  <a:txBody>
                    <a:bodyPr/>
                    <a:lstStyle/>
                    <a:p>
                      <a:pPr fontAlgn="ctr"/>
                      <a:r>
                        <a:rPr lang="tr-TR" sz="600" u="none" strike="noStrike">
                          <a:solidFill>
                            <a:srgbClr val="007BFF"/>
                          </a:solidFill>
                          <a:effectLst/>
                          <a:hlinkClick r:id="rId15"/>
                        </a:rPr>
                        <a:t>www.coface.com.tr</a:t>
                      </a:r>
                      <a:endParaRPr lang="tr-TR" sz="600">
                        <a:effectLst/>
                      </a:endParaRPr>
                    </a:p>
                  </a:txBody>
                  <a:tcPr marL="14422" marR="14422" marT="7211" marB="7211" anchor="ctr">
                    <a:lnL>
                      <a:noFill/>
                    </a:lnL>
                    <a:lnR>
                      <a:noFill/>
                    </a:lnR>
                    <a:lnT w="9525" cap="flat" cmpd="sng" algn="ctr">
                      <a:solidFill>
                        <a:srgbClr val="DEE2E6"/>
                      </a:solidFill>
                      <a:prstDash val="solid"/>
                      <a:round/>
                      <a:headEnd type="none" w="med" len="med"/>
                      <a:tailEnd type="none" w="med" len="med"/>
                    </a:lnT>
                    <a:lnB w="9525" cap="flat" cmpd="sng" algn="ctr">
                      <a:solidFill>
                        <a:srgbClr val="DEE2E6"/>
                      </a:solidFill>
                      <a:prstDash val="solid"/>
                      <a:round/>
                      <a:headEnd type="none" w="med" len="med"/>
                      <a:tailEnd type="none" w="med" len="med"/>
                    </a:lnB>
                    <a:solidFill>
                      <a:srgbClr val="FFFFFF"/>
                    </a:solidFill>
                  </a:tcPr>
                </a:tc>
                <a:extLst>
                  <a:ext uri="{0D108BD9-81ED-4DB2-BD59-A6C34878D82A}">
                    <a16:rowId xmlns:a16="http://schemas.microsoft.com/office/drawing/2014/main" val="356920495"/>
                  </a:ext>
                </a:extLst>
              </a:tr>
              <a:tr h="122153">
                <a:tc>
                  <a:txBody>
                    <a:bodyPr/>
                    <a:lstStyle/>
                    <a:p>
                      <a:pPr fontAlgn="ctr"/>
                      <a:r>
                        <a:rPr lang="tr-TR" sz="600">
                          <a:effectLst/>
                        </a:rPr>
                        <a:t>Corpus Sigorta A.Ş.</a:t>
                      </a:r>
                    </a:p>
                  </a:txBody>
                  <a:tcPr marL="14422" marR="14422" marT="7211" marB="7211" anchor="ctr">
                    <a:lnL>
                      <a:noFill/>
                    </a:lnL>
                    <a:lnR>
                      <a:noFill/>
                    </a:lnR>
                    <a:lnT w="9525" cap="flat" cmpd="sng" algn="ctr">
                      <a:solidFill>
                        <a:srgbClr val="DEE2E6"/>
                      </a:solidFill>
                      <a:prstDash val="solid"/>
                      <a:round/>
                      <a:headEnd type="none" w="med" len="med"/>
                      <a:tailEnd type="none" w="med" len="med"/>
                    </a:lnT>
                    <a:lnB w="9525" cap="flat" cmpd="sng" algn="ctr">
                      <a:solidFill>
                        <a:srgbClr val="DEE2E6"/>
                      </a:solidFill>
                      <a:prstDash val="solid"/>
                      <a:round/>
                      <a:headEnd type="none" w="med" len="med"/>
                      <a:tailEnd type="none" w="med" len="med"/>
                    </a:lnB>
                    <a:solidFill>
                      <a:srgbClr val="FFFFFF"/>
                    </a:solidFill>
                  </a:tcPr>
                </a:tc>
                <a:tc>
                  <a:txBody>
                    <a:bodyPr/>
                    <a:lstStyle/>
                    <a:p>
                      <a:pPr fontAlgn="ctr"/>
                      <a:r>
                        <a:rPr lang="tr-TR" sz="600" u="none" strike="noStrike">
                          <a:solidFill>
                            <a:srgbClr val="007BFF"/>
                          </a:solidFill>
                          <a:effectLst/>
                          <a:hlinkClick r:id="rId16"/>
                        </a:rPr>
                        <a:t>www.corpussigorta.com.tr</a:t>
                      </a:r>
                      <a:endParaRPr lang="tr-TR" sz="600">
                        <a:effectLst/>
                      </a:endParaRPr>
                    </a:p>
                  </a:txBody>
                  <a:tcPr marL="14422" marR="14422" marT="7211" marB="7211" anchor="ctr">
                    <a:lnL>
                      <a:noFill/>
                    </a:lnL>
                    <a:lnR>
                      <a:noFill/>
                    </a:lnR>
                    <a:lnT w="9525" cap="flat" cmpd="sng" algn="ctr">
                      <a:solidFill>
                        <a:srgbClr val="DEE2E6"/>
                      </a:solidFill>
                      <a:prstDash val="solid"/>
                      <a:round/>
                      <a:headEnd type="none" w="med" len="med"/>
                      <a:tailEnd type="none" w="med" len="med"/>
                    </a:lnT>
                    <a:lnB w="9525" cap="flat" cmpd="sng" algn="ctr">
                      <a:solidFill>
                        <a:srgbClr val="DEE2E6"/>
                      </a:solidFill>
                      <a:prstDash val="solid"/>
                      <a:round/>
                      <a:headEnd type="none" w="med" len="med"/>
                      <a:tailEnd type="none" w="med" len="med"/>
                    </a:lnB>
                    <a:solidFill>
                      <a:srgbClr val="FFFFFF"/>
                    </a:solidFill>
                  </a:tcPr>
                </a:tc>
                <a:extLst>
                  <a:ext uri="{0D108BD9-81ED-4DB2-BD59-A6C34878D82A}">
                    <a16:rowId xmlns:a16="http://schemas.microsoft.com/office/drawing/2014/main" val="4171233829"/>
                  </a:ext>
                </a:extLst>
              </a:tr>
              <a:tr h="122153">
                <a:tc>
                  <a:txBody>
                    <a:bodyPr/>
                    <a:lstStyle/>
                    <a:p>
                      <a:pPr fontAlgn="ctr"/>
                      <a:r>
                        <a:rPr lang="tr-TR" sz="600">
                          <a:effectLst/>
                        </a:rPr>
                        <a:t>Doga Sigorta A.Ş.</a:t>
                      </a:r>
                    </a:p>
                  </a:txBody>
                  <a:tcPr marL="14422" marR="14422" marT="7211" marB="7211" anchor="ctr">
                    <a:lnL>
                      <a:noFill/>
                    </a:lnL>
                    <a:lnR>
                      <a:noFill/>
                    </a:lnR>
                    <a:lnT w="9525" cap="flat" cmpd="sng" algn="ctr">
                      <a:solidFill>
                        <a:srgbClr val="DEE2E6"/>
                      </a:solidFill>
                      <a:prstDash val="solid"/>
                      <a:round/>
                      <a:headEnd type="none" w="med" len="med"/>
                      <a:tailEnd type="none" w="med" len="med"/>
                    </a:lnT>
                    <a:lnB w="9525" cap="flat" cmpd="sng" algn="ctr">
                      <a:solidFill>
                        <a:srgbClr val="DEE2E6"/>
                      </a:solidFill>
                      <a:prstDash val="solid"/>
                      <a:round/>
                      <a:headEnd type="none" w="med" len="med"/>
                      <a:tailEnd type="none" w="med" len="med"/>
                    </a:lnB>
                    <a:solidFill>
                      <a:srgbClr val="FFFFFF"/>
                    </a:solidFill>
                  </a:tcPr>
                </a:tc>
                <a:tc>
                  <a:txBody>
                    <a:bodyPr/>
                    <a:lstStyle/>
                    <a:p>
                      <a:pPr fontAlgn="ctr"/>
                      <a:r>
                        <a:rPr lang="tr-TR" sz="600" u="none" strike="noStrike">
                          <a:solidFill>
                            <a:srgbClr val="007BFF"/>
                          </a:solidFill>
                          <a:effectLst/>
                          <a:hlinkClick r:id="rId17"/>
                        </a:rPr>
                        <a:t>www.dogasigorta.com</a:t>
                      </a:r>
                      <a:endParaRPr lang="tr-TR" sz="600">
                        <a:effectLst/>
                      </a:endParaRPr>
                    </a:p>
                  </a:txBody>
                  <a:tcPr marL="14422" marR="14422" marT="7211" marB="7211" anchor="ctr">
                    <a:lnL>
                      <a:noFill/>
                    </a:lnL>
                    <a:lnR>
                      <a:noFill/>
                    </a:lnR>
                    <a:lnT w="9525" cap="flat" cmpd="sng" algn="ctr">
                      <a:solidFill>
                        <a:srgbClr val="DEE2E6"/>
                      </a:solidFill>
                      <a:prstDash val="solid"/>
                      <a:round/>
                      <a:headEnd type="none" w="med" len="med"/>
                      <a:tailEnd type="none" w="med" len="med"/>
                    </a:lnT>
                    <a:lnB w="9525" cap="flat" cmpd="sng" algn="ctr">
                      <a:solidFill>
                        <a:srgbClr val="DEE2E6"/>
                      </a:solidFill>
                      <a:prstDash val="solid"/>
                      <a:round/>
                      <a:headEnd type="none" w="med" len="med"/>
                      <a:tailEnd type="none" w="med" len="med"/>
                    </a:lnB>
                    <a:solidFill>
                      <a:srgbClr val="FFFFFF"/>
                    </a:solidFill>
                  </a:tcPr>
                </a:tc>
                <a:extLst>
                  <a:ext uri="{0D108BD9-81ED-4DB2-BD59-A6C34878D82A}">
                    <a16:rowId xmlns:a16="http://schemas.microsoft.com/office/drawing/2014/main" val="762739873"/>
                  </a:ext>
                </a:extLst>
              </a:tr>
              <a:tr h="122153">
                <a:tc>
                  <a:txBody>
                    <a:bodyPr/>
                    <a:lstStyle/>
                    <a:p>
                      <a:pPr fontAlgn="ctr"/>
                      <a:r>
                        <a:rPr lang="tr-TR" sz="600">
                          <a:effectLst/>
                        </a:rPr>
                        <a:t>Dubai Sigorta A.Ş.</a:t>
                      </a:r>
                    </a:p>
                  </a:txBody>
                  <a:tcPr marL="14422" marR="14422" marT="7211" marB="7211" anchor="ctr">
                    <a:lnL>
                      <a:noFill/>
                    </a:lnL>
                    <a:lnR>
                      <a:noFill/>
                    </a:lnR>
                    <a:lnT w="9525" cap="flat" cmpd="sng" algn="ctr">
                      <a:solidFill>
                        <a:srgbClr val="DEE2E6"/>
                      </a:solidFill>
                      <a:prstDash val="solid"/>
                      <a:round/>
                      <a:headEnd type="none" w="med" len="med"/>
                      <a:tailEnd type="none" w="med" len="med"/>
                    </a:lnT>
                    <a:lnB w="9525" cap="flat" cmpd="sng" algn="ctr">
                      <a:solidFill>
                        <a:srgbClr val="DEE2E6"/>
                      </a:solidFill>
                      <a:prstDash val="solid"/>
                      <a:round/>
                      <a:headEnd type="none" w="med" len="med"/>
                      <a:tailEnd type="none" w="med" len="med"/>
                    </a:lnB>
                    <a:solidFill>
                      <a:srgbClr val="FFFFFF"/>
                    </a:solidFill>
                  </a:tcPr>
                </a:tc>
                <a:tc>
                  <a:txBody>
                    <a:bodyPr/>
                    <a:lstStyle/>
                    <a:p>
                      <a:pPr fontAlgn="ctr"/>
                      <a:r>
                        <a:rPr lang="tr-TR" sz="600" u="none" strike="noStrike">
                          <a:solidFill>
                            <a:srgbClr val="007BFF"/>
                          </a:solidFill>
                          <a:effectLst/>
                          <a:hlinkClick r:id="rId18"/>
                        </a:rPr>
                        <a:t>www.dubaisigorta.com.tr</a:t>
                      </a:r>
                      <a:endParaRPr lang="tr-TR" sz="600">
                        <a:effectLst/>
                      </a:endParaRPr>
                    </a:p>
                  </a:txBody>
                  <a:tcPr marL="14422" marR="14422" marT="7211" marB="7211" anchor="ctr">
                    <a:lnL>
                      <a:noFill/>
                    </a:lnL>
                    <a:lnR>
                      <a:noFill/>
                    </a:lnR>
                    <a:lnT w="9525" cap="flat" cmpd="sng" algn="ctr">
                      <a:solidFill>
                        <a:srgbClr val="DEE2E6"/>
                      </a:solidFill>
                      <a:prstDash val="solid"/>
                      <a:round/>
                      <a:headEnd type="none" w="med" len="med"/>
                      <a:tailEnd type="none" w="med" len="med"/>
                    </a:lnT>
                    <a:lnB w="9525" cap="flat" cmpd="sng" algn="ctr">
                      <a:solidFill>
                        <a:srgbClr val="DEE2E6"/>
                      </a:solidFill>
                      <a:prstDash val="solid"/>
                      <a:round/>
                      <a:headEnd type="none" w="med" len="med"/>
                      <a:tailEnd type="none" w="med" len="med"/>
                    </a:lnB>
                    <a:solidFill>
                      <a:srgbClr val="FFFFFF"/>
                    </a:solidFill>
                  </a:tcPr>
                </a:tc>
                <a:extLst>
                  <a:ext uri="{0D108BD9-81ED-4DB2-BD59-A6C34878D82A}">
                    <a16:rowId xmlns:a16="http://schemas.microsoft.com/office/drawing/2014/main" val="3610057238"/>
                  </a:ext>
                </a:extLst>
              </a:tr>
              <a:tr h="122153">
                <a:tc>
                  <a:txBody>
                    <a:bodyPr/>
                    <a:lstStyle/>
                    <a:p>
                      <a:pPr fontAlgn="ctr"/>
                      <a:r>
                        <a:rPr lang="tr-TR" sz="600">
                          <a:effectLst/>
                        </a:rPr>
                        <a:t>Ethica Sigorta A.Ş</a:t>
                      </a:r>
                    </a:p>
                  </a:txBody>
                  <a:tcPr marL="14422" marR="14422" marT="7211" marB="7211" anchor="ctr">
                    <a:lnL>
                      <a:noFill/>
                    </a:lnL>
                    <a:lnR>
                      <a:noFill/>
                    </a:lnR>
                    <a:lnT w="9525" cap="flat" cmpd="sng" algn="ctr">
                      <a:solidFill>
                        <a:srgbClr val="DEE2E6"/>
                      </a:solidFill>
                      <a:prstDash val="solid"/>
                      <a:round/>
                      <a:headEnd type="none" w="med" len="med"/>
                      <a:tailEnd type="none" w="med" len="med"/>
                    </a:lnT>
                    <a:lnB w="9525" cap="flat" cmpd="sng" algn="ctr">
                      <a:solidFill>
                        <a:srgbClr val="DEE2E6"/>
                      </a:solidFill>
                      <a:prstDash val="solid"/>
                      <a:round/>
                      <a:headEnd type="none" w="med" len="med"/>
                      <a:tailEnd type="none" w="med" len="med"/>
                    </a:lnB>
                    <a:solidFill>
                      <a:srgbClr val="FFFFFF"/>
                    </a:solidFill>
                  </a:tcPr>
                </a:tc>
                <a:tc>
                  <a:txBody>
                    <a:bodyPr/>
                    <a:lstStyle/>
                    <a:p>
                      <a:pPr fontAlgn="ctr"/>
                      <a:r>
                        <a:rPr lang="tr-TR" sz="600" u="none" strike="noStrike">
                          <a:solidFill>
                            <a:srgbClr val="007BFF"/>
                          </a:solidFill>
                          <a:effectLst/>
                          <a:hlinkClick r:id="rId19"/>
                        </a:rPr>
                        <a:t>www.ethicasigorta.com.tr</a:t>
                      </a:r>
                      <a:endParaRPr lang="tr-TR" sz="600">
                        <a:effectLst/>
                      </a:endParaRPr>
                    </a:p>
                  </a:txBody>
                  <a:tcPr marL="14422" marR="14422" marT="7211" marB="7211" anchor="ctr">
                    <a:lnL>
                      <a:noFill/>
                    </a:lnL>
                    <a:lnR>
                      <a:noFill/>
                    </a:lnR>
                    <a:lnT w="9525" cap="flat" cmpd="sng" algn="ctr">
                      <a:solidFill>
                        <a:srgbClr val="DEE2E6"/>
                      </a:solidFill>
                      <a:prstDash val="solid"/>
                      <a:round/>
                      <a:headEnd type="none" w="med" len="med"/>
                      <a:tailEnd type="none" w="med" len="med"/>
                    </a:lnT>
                    <a:lnB w="9525" cap="flat" cmpd="sng" algn="ctr">
                      <a:solidFill>
                        <a:srgbClr val="DEE2E6"/>
                      </a:solidFill>
                      <a:prstDash val="solid"/>
                      <a:round/>
                      <a:headEnd type="none" w="med" len="med"/>
                      <a:tailEnd type="none" w="med" len="med"/>
                    </a:lnB>
                    <a:solidFill>
                      <a:srgbClr val="FFFFFF"/>
                    </a:solidFill>
                  </a:tcPr>
                </a:tc>
                <a:extLst>
                  <a:ext uri="{0D108BD9-81ED-4DB2-BD59-A6C34878D82A}">
                    <a16:rowId xmlns:a16="http://schemas.microsoft.com/office/drawing/2014/main" val="1903188396"/>
                  </a:ext>
                </a:extLst>
              </a:tr>
              <a:tr h="122153">
                <a:tc>
                  <a:txBody>
                    <a:bodyPr/>
                    <a:lstStyle/>
                    <a:p>
                      <a:pPr fontAlgn="ctr"/>
                      <a:r>
                        <a:rPr lang="tr-TR" sz="600">
                          <a:effectLst/>
                        </a:rPr>
                        <a:t>Ethica Sigorta A.Ş</a:t>
                      </a:r>
                    </a:p>
                  </a:txBody>
                  <a:tcPr marL="14422" marR="14422" marT="7211" marB="7211" anchor="ctr">
                    <a:lnL>
                      <a:noFill/>
                    </a:lnL>
                    <a:lnR>
                      <a:noFill/>
                    </a:lnR>
                    <a:lnT w="9525" cap="flat" cmpd="sng" algn="ctr">
                      <a:solidFill>
                        <a:srgbClr val="DEE2E6"/>
                      </a:solidFill>
                      <a:prstDash val="solid"/>
                      <a:round/>
                      <a:headEnd type="none" w="med" len="med"/>
                      <a:tailEnd type="none" w="med" len="med"/>
                    </a:lnT>
                    <a:lnB w="9525" cap="flat" cmpd="sng" algn="ctr">
                      <a:solidFill>
                        <a:srgbClr val="DEE2E6"/>
                      </a:solidFill>
                      <a:prstDash val="solid"/>
                      <a:round/>
                      <a:headEnd type="none" w="med" len="med"/>
                      <a:tailEnd type="none" w="med" len="med"/>
                    </a:lnB>
                    <a:solidFill>
                      <a:srgbClr val="FFFFFF"/>
                    </a:solidFill>
                  </a:tcPr>
                </a:tc>
                <a:tc>
                  <a:txBody>
                    <a:bodyPr/>
                    <a:lstStyle/>
                    <a:p>
                      <a:pPr fontAlgn="ctr"/>
                      <a:r>
                        <a:rPr lang="tr-TR" sz="600" u="none" strike="noStrike">
                          <a:solidFill>
                            <a:srgbClr val="007BFF"/>
                          </a:solidFill>
                          <a:effectLst/>
                          <a:hlinkClick r:id="rId20"/>
                        </a:rPr>
                        <a:t>www.eulerhermes.com</a:t>
                      </a:r>
                      <a:endParaRPr lang="tr-TR" sz="600">
                        <a:effectLst/>
                      </a:endParaRPr>
                    </a:p>
                  </a:txBody>
                  <a:tcPr marL="14422" marR="14422" marT="7211" marB="7211" anchor="ctr">
                    <a:lnL>
                      <a:noFill/>
                    </a:lnL>
                    <a:lnR>
                      <a:noFill/>
                    </a:lnR>
                    <a:lnT w="9525" cap="flat" cmpd="sng" algn="ctr">
                      <a:solidFill>
                        <a:srgbClr val="DEE2E6"/>
                      </a:solidFill>
                      <a:prstDash val="solid"/>
                      <a:round/>
                      <a:headEnd type="none" w="med" len="med"/>
                      <a:tailEnd type="none" w="med" len="med"/>
                    </a:lnT>
                    <a:lnB w="9525" cap="flat" cmpd="sng" algn="ctr">
                      <a:solidFill>
                        <a:srgbClr val="DEE2E6"/>
                      </a:solidFill>
                      <a:prstDash val="solid"/>
                      <a:round/>
                      <a:headEnd type="none" w="med" len="med"/>
                      <a:tailEnd type="none" w="med" len="med"/>
                    </a:lnB>
                    <a:solidFill>
                      <a:srgbClr val="FFFFFF"/>
                    </a:solidFill>
                  </a:tcPr>
                </a:tc>
                <a:extLst>
                  <a:ext uri="{0D108BD9-81ED-4DB2-BD59-A6C34878D82A}">
                    <a16:rowId xmlns:a16="http://schemas.microsoft.com/office/drawing/2014/main" val="4209671950"/>
                  </a:ext>
                </a:extLst>
              </a:tr>
              <a:tr h="122153">
                <a:tc>
                  <a:txBody>
                    <a:bodyPr/>
                    <a:lstStyle/>
                    <a:p>
                      <a:pPr fontAlgn="ctr"/>
                      <a:r>
                        <a:rPr lang="tr-TR" sz="600">
                          <a:effectLst/>
                        </a:rPr>
                        <a:t>Eureko Sigorta A.Ş.</a:t>
                      </a:r>
                    </a:p>
                  </a:txBody>
                  <a:tcPr marL="14422" marR="14422" marT="7211" marB="7211" anchor="ctr">
                    <a:lnL>
                      <a:noFill/>
                    </a:lnL>
                    <a:lnR>
                      <a:noFill/>
                    </a:lnR>
                    <a:lnT w="9525" cap="flat" cmpd="sng" algn="ctr">
                      <a:solidFill>
                        <a:srgbClr val="DEE2E6"/>
                      </a:solidFill>
                      <a:prstDash val="solid"/>
                      <a:round/>
                      <a:headEnd type="none" w="med" len="med"/>
                      <a:tailEnd type="none" w="med" len="med"/>
                    </a:lnT>
                    <a:lnB w="9525" cap="flat" cmpd="sng" algn="ctr">
                      <a:solidFill>
                        <a:srgbClr val="DEE2E6"/>
                      </a:solidFill>
                      <a:prstDash val="solid"/>
                      <a:round/>
                      <a:headEnd type="none" w="med" len="med"/>
                      <a:tailEnd type="none" w="med" len="med"/>
                    </a:lnB>
                    <a:solidFill>
                      <a:srgbClr val="FFFFFF"/>
                    </a:solidFill>
                  </a:tcPr>
                </a:tc>
                <a:tc>
                  <a:txBody>
                    <a:bodyPr/>
                    <a:lstStyle/>
                    <a:p>
                      <a:pPr fontAlgn="ctr"/>
                      <a:r>
                        <a:rPr lang="tr-TR" sz="600" u="none" strike="noStrike">
                          <a:solidFill>
                            <a:srgbClr val="007BFF"/>
                          </a:solidFill>
                          <a:effectLst/>
                          <a:hlinkClick r:id="rId21"/>
                        </a:rPr>
                        <a:t>www.eurekosigorta.com.tr</a:t>
                      </a:r>
                      <a:endParaRPr lang="tr-TR" sz="600">
                        <a:effectLst/>
                      </a:endParaRPr>
                    </a:p>
                  </a:txBody>
                  <a:tcPr marL="14422" marR="14422" marT="7211" marB="7211" anchor="ctr">
                    <a:lnL>
                      <a:noFill/>
                    </a:lnL>
                    <a:lnR>
                      <a:noFill/>
                    </a:lnR>
                    <a:lnT w="9525" cap="flat" cmpd="sng" algn="ctr">
                      <a:solidFill>
                        <a:srgbClr val="DEE2E6"/>
                      </a:solidFill>
                      <a:prstDash val="solid"/>
                      <a:round/>
                      <a:headEnd type="none" w="med" len="med"/>
                      <a:tailEnd type="none" w="med" len="med"/>
                    </a:lnT>
                    <a:lnB w="9525" cap="flat" cmpd="sng" algn="ctr">
                      <a:solidFill>
                        <a:srgbClr val="DEE2E6"/>
                      </a:solidFill>
                      <a:prstDash val="solid"/>
                      <a:round/>
                      <a:headEnd type="none" w="med" len="med"/>
                      <a:tailEnd type="none" w="med" len="med"/>
                    </a:lnB>
                    <a:solidFill>
                      <a:srgbClr val="FFFFFF"/>
                    </a:solidFill>
                  </a:tcPr>
                </a:tc>
                <a:extLst>
                  <a:ext uri="{0D108BD9-81ED-4DB2-BD59-A6C34878D82A}">
                    <a16:rowId xmlns:a16="http://schemas.microsoft.com/office/drawing/2014/main" val="2613680625"/>
                  </a:ext>
                </a:extLst>
              </a:tr>
              <a:tr h="122153">
                <a:tc>
                  <a:txBody>
                    <a:bodyPr/>
                    <a:lstStyle/>
                    <a:p>
                      <a:pPr fontAlgn="ctr"/>
                      <a:r>
                        <a:rPr lang="tr-TR" sz="600">
                          <a:effectLst/>
                        </a:rPr>
                        <a:t>Generali Sigorta A.Ş.</a:t>
                      </a:r>
                    </a:p>
                  </a:txBody>
                  <a:tcPr marL="14422" marR="14422" marT="7211" marB="7211" anchor="ctr">
                    <a:lnL>
                      <a:noFill/>
                    </a:lnL>
                    <a:lnR>
                      <a:noFill/>
                    </a:lnR>
                    <a:lnT w="9525" cap="flat" cmpd="sng" algn="ctr">
                      <a:solidFill>
                        <a:srgbClr val="DEE2E6"/>
                      </a:solidFill>
                      <a:prstDash val="solid"/>
                      <a:round/>
                      <a:headEnd type="none" w="med" len="med"/>
                      <a:tailEnd type="none" w="med" len="med"/>
                    </a:lnT>
                    <a:lnB w="9525" cap="flat" cmpd="sng" algn="ctr">
                      <a:solidFill>
                        <a:srgbClr val="DEE2E6"/>
                      </a:solidFill>
                      <a:prstDash val="solid"/>
                      <a:round/>
                      <a:headEnd type="none" w="med" len="med"/>
                      <a:tailEnd type="none" w="med" len="med"/>
                    </a:lnB>
                    <a:solidFill>
                      <a:srgbClr val="FFFFFF"/>
                    </a:solidFill>
                  </a:tcPr>
                </a:tc>
                <a:tc>
                  <a:txBody>
                    <a:bodyPr/>
                    <a:lstStyle/>
                    <a:p>
                      <a:pPr fontAlgn="ctr"/>
                      <a:r>
                        <a:rPr lang="tr-TR" sz="600" u="none" strike="noStrike">
                          <a:solidFill>
                            <a:srgbClr val="007BFF"/>
                          </a:solidFill>
                          <a:effectLst/>
                          <a:hlinkClick r:id="rId22"/>
                        </a:rPr>
                        <a:t>www.generali.com.tr</a:t>
                      </a:r>
                      <a:endParaRPr lang="tr-TR" sz="600">
                        <a:effectLst/>
                      </a:endParaRPr>
                    </a:p>
                  </a:txBody>
                  <a:tcPr marL="14422" marR="14422" marT="7211" marB="7211" anchor="ctr">
                    <a:lnL>
                      <a:noFill/>
                    </a:lnL>
                    <a:lnR>
                      <a:noFill/>
                    </a:lnR>
                    <a:lnT w="9525" cap="flat" cmpd="sng" algn="ctr">
                      <a:solidFill>
                        <a:srgbClr val="DEE2E6"/>
                      </a:solidFill>
                      <a:prstDash val="solid"/>
                      <a:round/>
                      <a:headEnd type="none" w="med" len="med"/>
                      <a:tailEnd type="none" w="med" len="med"/>
                    </a:lnT>
                    <a:lnB w="9525" cap="flat" cmpd="sng" algn="ctr">
                      <a:solidFill>
                        <a:srgbClr val="DEE2E6"/>
                      </a:solidFill>
                      <a:prstDash val="solid"/>
                      <a:round/>
                      <a:headEnd type="none" w="med" len="med"/>
                      <a:tailEnd type="none" w="med" len="med"/>
                    </a:lnB>
                    <a:solidFill>
                      <a:srgbClr val="FFFFFF"/>
                    </a:solidFill>
                  </a:tcPr>
                </a:tc>
                <a:extLst>
                  <a:ext uri="{0D108BD9-81ED-4DB2-BD59-A6C34878D82A}">
                    <a16:rowId xmlns:a16="http://schemas.microsoft.com/office/drawing/2014/main" val="1358793640"/>
                  </a:ext>
                </a:extLst>
              </a:tr>
              <a:tr h="122153">
                <a:tc>
                  <a:txBody>
                    <a:bodyPr/>
                    <a:lstStyle/>
                    <a:p>
                      <a:pPr fontAlgn="ctr"/>
                      <a:r>
                        <a:rPr lang="tr-TR" sz="600">
                          <a:effectLst/>
                        </a:rPr>
                        <a:t>GRI Sigorta A.Ş.</a:t>
                      </a:r>
                    </a:p>
                  </a:txBody>
                  <a:tcPr marL="14422" marR="14422" marT="7211" marB="7211" anchor="ctr">
                    <a:lnL>
                      <a:noFill/>
                    </a:lnL>
                    <a:lnR>
                      <a:noFill/>
                    </a:lnR>
                    <a:lnT w="9525" cap="flat" cmpd="sng" algn="ctr">
                      <a:solidFill>
                        <a:srgbClr val="DEE2E6"/>
                      </a:solidFill>
                      <a:prstDash val="solid"/>
                      <a:round/>
                      <a:headEnd type="none" w="med" len="med"/>
                      <a:tailEnd type="none" w="med" len="med"/>
                    </a:lnT>
                    <a:lnB w="9525" cap="flat" cmpd="sng" algn="ctr">
                      <a:solidFill>
                        <a:srgbClr val="DEE2E6"/>
                      </a:solidFill>
                      <a:prstDash val="solid"/>
                      <a:round/>
                      <a:headEnd type="none" w="med" len="med"/>
                      <a:tailEnd type="none" w="med" len="med"/>
                    </a:lnB>
                    <a:solidFill>
                      <a:srgbClr val="FFFFFF"/>
                    </a:solidFill>
                  </a:tcPr>
                </a:tc>
                <a:tc>
                  <a:txBody>
                    <a:bodyPr/>
                    <a:lstStyle/>
                    <a:p>
                      <a:pPr fontAlgn="ctr"/>
                      <a:r>
                        <a:rPr lang="tr-TR" sz="600" u="none" strike="noStrike">
                          <a:solidFill>
                            <a:srgbClr val="007BFF"/>
                          </a:solidFill>
                          <a:effectLst/>
                          <a:hlinkClick r:id="rId23"/>
                        </a:rPr>
                        <a:t>www.grisigorta.com.tr</a:t>
                      </a:r>
                      <a:endParaRPr lang="tr-TR" sz="600">
                        <a:effectLst/>
                      </a:endParaRPr>
                    </a:p>
                  </a:txBody>
                  <a:tcPr marL="14422" marR="14422" marT="7211" marB="7211" anchor="ctr">
                    <a:lnL>
                      <a:noFill/>
                    </a:lnL>
                    <a:lnR>
                      <a:noFill/>
                    </a:lnR>
                    <a:lnT w="9525" cap="flat" cmpd="sng" algn="ctr">
                      <a:solidFill>
                        <a:srgbClr val="DEE2E6"/>
                      </a:solidFill>
                      <a:prstDash val="solid"/>
                      <a:round/>
                      <a:headEnd type="none" w="med" len="med"/>
                      <a:tailEnd type="none" w="med" len="med"/>
                    </a:lnT>
                    <a:lnB w="9525" cap="flat" cmpd="sng" algn="ctr">
                      <a:solidFill>
                        <a:srgbClr val="DEE2E6"/>
                      </a:solidFill>
                      <a:prstDash val="solid"/>
                      <a:round/>
                      <a:headEnd type="none" w="med" len="med"/>
                      <a:tailEnd type="none" w="med" len="med"/>
                    </a:lnB>
                    <a:solidFill>
                      <a:srgbClr val="FFFFFF"/>
                    </a:solidFill>
                  </a:tcPr>
                </a:tc>
                <a:extLst>
                  <a:ext uri="{0D108BD9-81ED-4DB2-BD59-A6C34878D82A}">
                    <a16:rowId xmlns:a16="http://schemas.microsoft.com/office/drawing/2014/main" val="564672942"/>
                  </a:ext>
                </a:extLst>
              </a:tr>
              <a:tr h="122153">
                <a:tc>
                  <a:txBody>
                    <a:bodyPr/>
                    <a:lstStyle/>
                    <a:p>
                      <a:pPr fontAlgn="ctr"/>
                      <a:r>
                        <a:rPr lang="tr-TR" sz="600">
                          <a:effectLst/>
                        </a:rPr>
                        <a:t>Groupama Sigorta A.Ş.</a:t>
                      </a:r>
                    </a:p>
                  </a:txBody>
                  <a:tcPr marL="14422" marR="14422" marT="7211" marB="7211" anchor="ctr">
                    <a:lnL>
                      <a:noFill/>
                    </a:lnL>
                    <a:lnR>
                      <a:noFill/>
                    </a:lnR>
                    <a:lnT w="9525" cap="flat" cmpd="sng" algn="ctr">
                      <a:solidFill>
                        <a:srgbClr val="DEE2E6"/>
                      </a:solidFill>
                      <a:prstDash val="solid"/>
                      <a:round/>
                      <a:headEnd type="none" w="med" len="med"/>
                      <a:tailEnd type="none" w="med" len="med"/>
                    </a:lnT>
                    <a:lnB w="9525" cap="flat" cmpd="sng" algn="ctr">
                      <a:solidFill>
                        <a:srgbClr val="DEE2E6"/>
                      </a:solidFill>
                      <a:prstDash val="solid"/>
                      <a:round/>
                      <a:headEnd type="none" w="med" len="med"/>
                      <a:tailEnd type="none" w="med" len="med"/>
                    </a:lnB>
                    <a:solidFill>
                      <a:srgbClr val="FFFFFF"/>
                    </a:solidFill>
                  </a:tcPr>
                </a:tc>
                <a:tc>
                  <a:txBody>
                    <a:bodyPr/>
                    <a:lstStyle/>
                    <a:p>
                      <a:pPr fontAlgn="ctr"/>
                      <a:r>
                        <a:rPr lang="tr-TR" sz="600" u="none" strike="noStrike">
                          <a:solidFill>
                            <a:srgbClr val="007BFF"/>
                          </a:solidFill>
                          <a:effectLst/>
                          <a:hlinkClick r:id="rId24"/>
                        </a:rPr>
                        <a:t>www.groupama.com.tr</a:t>
                      </a:r>
                      <a:endParaRPr lang="tr-TR" sz="600">
                        <a:effectLst/>
                      </a:endParaRPr>
                    </a:p>
                  </a:txBody>
                  <a:tcPr marL="14422" marR="14422" marT="7211" marB="7211" anchor="ctr">
                    <a:lnL>
                      <a:noFill/>
                    </a:lnL>
                    <a:lnR>
                      <a:noFill/>
                    </a:lnR>
                    <a:lnT w="9525" cap="flat" cmpd="sng" algn="ctr">
                      <a:solidFill>
                        <a:srgbClr val="DEE2E6"/>
                      </a:solidFill>
                      <a:prstDash val="solid"/>
                      <a:round/>
                      <a:headEnd type="none" w="med" len="med"/>
                      <a:tailEnd type="none" w="med" len="med"/>
                    </a:lnT>
                    <a:lnB w="9525" cap="flat" cmpd="sng" algn="ctr">
                      <a:solidFill>
                        <a:srgbClr val="DEE2E6"/>
                      </a:solidFill>
                      <a:prstDash val="solid"/>
                      <a:round/>
                      <a:headEnd type="none" w="med" len="med"/>
                      <a:tailEnd type="none" w="med" len="med"/>
                    </a:lnB>
                    <a:solidFill>
                      <a:srgbClr val="FFFFFF"/>
                    </a:solidFill>
                  </a:tcPr>
                </a:tc>
                <a:extLst>
                  <a:ext uri="{0D108BD9-81ED-4DB2-BD59-A6C34878D82A}">
                    <a16:rowId xmlns:a16="http://schemas.microsoft.com/office/drawing/2014/main" val="3058104080"/>
                  </a:ext>
                </a:extLst>
              </a:tr>
              <a:tr h="122153">
                <a:tc>
                  <a:txBody>
                    <a:bodyPr/>
                    <a:lstStyle/>
                    <a:p>
                      <a:pPr fontAlgn="ctr"/>
                      <a:r>
                        <a:rPr lang="tr-TR" sz="600">
                          <a:effectLst/>
                        </a:rPr>
                        <a:t>Gulf Sigorta A.Ş.</a:t>
                      </a:r>
                    </a:p>
                  </a:txBody>
                  <a:tcPr marL="14422" marR="14422" marT="7211" marB="7211" anchor="ctr">
                    <a:lnL>
                      <a:noFill/>
                    </a:lnL>
                    <a:lnR>
                      <a:noFill/>
                    </a:lnR>
                    <a:lnT w="9525" cap="flat" cmpd="sng" algn="ctr">
                      <a:solidFill>
                        <a:srgbClr val="DEE2E6"/>
                      </a:solidFill>
                      <a:prstDash val="solid"/>
                      <a:round/>
                      <a:headEnd type="none" w="med" len="med"/>
                      <a:tailEnd type="none" w="med" len="med"/>
                    </a:lnT>
                    <a:lnB w="9525" cap="flat" cmpd="sng" algn="ctr">
                      <a:solidFill>
                        <a:srgbClr val="DEE2E6"/>
                      </a:solidFill>
                      <a:prstDash val="solid"/>
                      <a:round/>
                      <a:headEnd type="none" w="med" len="med"/>
                      <a:tailEnd type="none" w="med" len="med"/>
                    </a:lnB>
                    <a:solidFill>
                      <a:srgbClr val="FFFFFF"/>
                    </a:solidFill>
                  </a:tcPr>
                </a:tc>
                <a:tc>
                  <a:txBody>
                    <a:bodyPr/>
                    <a:lstStyle/>
                    <a:p>
                      <a:pPr fontAlgn="ctr"/>
                      <a:r>
                        <a:rPr lang="tr-TR" sz="600" u="none" strike="noStrike">
                          <a:solidFill>
                            <a:srgbClr val="007BFF"/>
                          </a:solidFill>
                          <a:effectLst/>
                          <a:hlinkClick r:id="rId25"/>
                        </a:rPr>
                        <a:t>www.gulfsigorta.com.tr</a:t>
                      </a:r>
                      <a:endParaRPr lang="tr-TR" sz="600">
                        <a:effectLst/>
                      </a:endParaRPr>
                    </a:p>
                  </a:txBody>
                  <a:tcPr marL="14422" marR="14422" marT="7211" marB="7211" anchor="ctr">
                    <a:lnL>
                      <a:noFill/>
                    </a:lnL>
                    <a:lnR>
                      <a:noFill/>
                    </a:lnR>
                    <a:lnT w="9525" cap="flat" cmpd="sng" algn="ctr">
                      <a:solidFill>
                        <a:srgbClr val="DEE2E6"/>
                      </a:solidFill>
                      <a:prstDash val="solid"/>
                      <a:round/>
                      <a:headEnd type="none" w="med" len="med"/>
                      <a:tailEnd type="none" w="med" len="med"/>
                    </a:lnT>
                    <a:lnB w="9525" cap="flat" cmpd="sng" algn="ctr">
                      <a:solidFill>
                        <a:srgbClr val="DEE2E6"/>
                      </a:solidFill>
                      <a:prstDash val="solid"/>
                      <a:round/>
                      <a:headEnd type="none" w="med" len="med"/>
                      <a:tailEnd type="none" w="med" len="med"/>
                    </a:lnB>
                    <a:solidFill>
                      <a:srgbClr val="FFFFFF"/>
                    </a:solidFill>
                  </a:tcPr>
                </a:tc>
                <a:extLst>
                  <a:ext uri="{0D108BD9-81ED-4DB2-BD59-A6C34878D82A}">
                    <a16:rowId xmlns:a16="http://schemas.microsoft.com/office/drawing/2014/main" val="3845252723"/>
                  </a:ext>
                </a:extLst>
              </a:tr>
              <a:tr h="122153">
                <a:tc>
                  <a:txBody>
                    <a:bodyPr/>
                    <a:lstStyle/>
                    <a:p>
                      <a:pPr fontAlgn="ctr"/>
                      <a:r>
                        <a:rPr lang="tr-TR" sz="600">
                          <a:effectLst/>
                        </a:rPr>
                        <a:t>HDI Sigorta A.Ş.</a:t>
                      </a:r>
                    </a:p>
                  </a:txBody>
                  <a:tcPr marL="14422" marR="14422" marT="7211" marB="7211" anchor="ctr">
                    <a:lnL>
                      <a:noFill/>
                    </a:lnL>
                    <a:lnR>
                      <a:noFill/>
                    </a:lnR>
                    <a:lnT w="9525" cap="flat" cmpd="sng" algn="ctr">
                      <a:solidFill>
                        <a:srgbClr val="DEE2E6"/>
                      </a:solidFill>
                      <a:prstDash val="solid"/>
                      <a:round/>
                      <a:headEnd type="none" w="med" len="med"/>
                      <a:tailEnd type="none" w="med" len="med"/>
                    </a:lnT>
                    <a:lnB w="9525" cap="flat" cmpd="sng" algn="ctr">
                      <a:solidFill>
                        <a:srgbClr val="DEE2E6"/>
                      </a:solidFill>
                      <a:prstDash val="solid"/>
                      <a:round/>
                      <a:headEnd type="none" w="med" len="med"/>
                      <a:tailEnd type="none" w="med" len="med"/>
                    </a:lnB>
                    <a:solidFill>
                      <a:srgbClr val="FFFFFF"/>
                    </a:solidFill>
                  </a:tcPr>
                </a:tc>
                <a:tc>
                  <a:txBody>
                    <a:bodyPr/>
                    <a:lstStyle/>
                    <a:p>
                      <a:pPr fontAlgn="ctr"/>
                      <a:r>
                        <a:rPr lang="tr-TR" sz="600" u="none" strike="noStrike">
                          <a:solidFill>
                            <a:srgbClr val="007BFF"/>
                          </a:solidFill>
                          <a:effectLst/>
                          <a:hlinkClick r:id="rId26"/>
                        </a:rPr>
                        <a:t>www.hdisigorta.com.tr</a:t>
                      </a:r>
                      <a:endParaRPr lang="tr-TR" sz="600">
                        <a:effectLst/>
                      </a:endParaRPr>
                    </a:p>
                  </a:txBody>
                  <a:tcPr marL="14422" marR="14422" marT="7211" marB="7211" anchor="ctr">
                    <a:lnL>
                      <a:noFill/>
                    </a:lnL>
                    <a:lnR>
                      <a:noFill/>
                    </a:lnR>
                    <a:lnT w="9525" cap="flat" cmpd="sng" algn="ctr">
                      <a:solidFill>
                        <a:srgbClr val="DEE2E6"/>
                      </a:solidFill>
                      <a:prstDash val="solid"/>
                      <a:round/>
                      <a:headEnd type="none" w="med" len="med"/>
                      <a:tailEnd type="none" w="med" len="med"/>
                    </a:lnT>
                    <a:lnB w="9525" cap="flat" cmpd="sng" algn="ctr">
                      <a:solidFill>
                        <a:srgbClr val="DEE2E6"/>
                      </a:solidFill>
                      <a:prstDash val="solid"/>
                      <a:round/>
                      <a:headEnd type="none" w="med" len="med"/>
                      <a:tailEnd type="none" w="med" len="med"/>
                    </a:lnB>
                    <a:solidFill>
                      <a:srgbClr val="FFFFFF"/>
                    </a:solidFill>
                  </a:tcPr>
                </a:tc>
                <a:extLst>
                  <a:ext uri="{0D108BD9-81ED-4DB2-BD59-A6C34878D82A}">
                    <a16:rowId xmlns:a16="http://schemas.microsoft.com/office/drawing/2014/main" val="1933272025"/>
                  </a:ext>
                </a:extLst>
              </a:tr>
              <a:tr h="122153">
                <a:tc>
                  <a:txBody>
                    <a:bodyPr/>
                    <a:lstStyle/>
                    <a:p>
                      <a:pPr fontAlgn="ctr"/>
                      <a:r>
                        <a:rPr lang="tr-TR" sz="600">
                          <a:effectLst/>
                        </a:rPr>
                        <a:t>Koru Sigorta A.Ş.</a:t>
                      </a:r>
                    </a:p>
                  </a:txBody>
                  <a:tcPr marL="14422" marR="14422" marT="7211" marB="7211" anchor="ctr">
                    <a:lnL>
                      <a:noFill/>
                    </a:lnL>
                    <a:lnR>
                      <a:noFill/>
                    </a:lnR>
                    <a:lnT w="9525" cap="flat" cmpd="sng" algn="ctr">
                      <a:solidFill>
                        <a:srgbClr val="DEE2E6"/>
                      </a:solidFill>
                      <a:prstDash val="solid"/>
                      <a:round/>
                      <a:headEnd type="none" w="med" len="med"/>
                      <a:tailEnd type="none" w="med" len="med"/>
                    </a:lnT>
                    <a:lnB w="9525" cap="flat" cmpd="sng" algn="ctr">
                      <a:solidFill>
                        <a:srgbClr val="DEE2E6"/>
                      </a:solidFill>
                      <a:prstDash val="solid"/>
                      <a:round/>
                      <a:headEnd type="none" w="med" len="med"/>
                      <a:tailEnd type="none" w="med" len="med"/>
                    </a:lnB>
                    <a:solidFill>
                      <a:srgbClr val="FFFFFF"/>
                    </a:solidFill>
                  </a:tcPr>
                </a:tc>
                <a:tc>
                  <a:txBody>
                    <a:bodyPr/>
                    <a:lstStyle/>
                    <a:p>
                      <a:pPr fontAlgn="ctr"/>
                      <a:r>
                        <a:rPr lang="tr-TR" sz="600" u="none" strike="noStrike">
                          <a:solidFill>
                            <a:srgbClr val="007BFF"/>
                          </a:solidFill>
                          <a:effectLst/>
                          <a:hlinkClick r:id="rId27"/>
                        </a:rPr>
                        <a:t>www.korusigorta.com.tr</a:t>
                      </a:r>
                      <a:endParaRPr lang="tr-TR" sz="600">
                        <a:effectLst/>
                      </a:endParaRPr>
                    </a:p>
                  </a:txBody>
                  <a:tcPr marL="14422" marR="14422" marT="7211" marB="7211" anchor="ctr">
                    <a:lnL>
                      <a:noFill/>
                    </a:lnL>
                    <a:lnR>
                      <a:noFill/>
                    </a:lnR>
                    <a:lnT w="9525" cap="flat" cmpd="sng" algn="ctr">
                      <a:solidFill>
                        <a:srgbClr val="DEE2E6"/>
                      </a:solidFill>
                      <a:prstDash val="solid"/>
                      <a:round/>
                      <a:headEnd type="none" w="med" len="med"/>
                      <a:tailEnd type="none" w="med" len="med"/>
                    </a:lnT>
                    <a:lnB w="9525" cap="flat" cmpd="sng" algn="ctr">
                      <a:solidFill>
                        <a:srgbClr val="DEE2E6"/>
                      </a:solidFill>
                      <a:prstDash val="solid"/>
                      <a:round/>
                      <a:headEnd type="none" w="med" len="med"/>
                      <a:tailEnd type="none" w="med" len="med"/>
                    </a:lnB>
                    <a:solidFill>
                      <a:srgbClr val="FFFFFF"/>
                    </a:solidFill>
                  </a:tcPr>
                </a:tc>
                <a:extLst>
                  <a:ext uri="{0D108BD9-81ED-4DB2-BD59-A6C34878D82A}">
                    <a16:rowId xmlns:a16="http://schemas.microsoft.com/office/drawing/2014/main" val="1713036861"/>
                  </a:ext>
                </a:extLst>
              </a:tr>
              <a:tr h="122153">
                <a:tc>
                  <a:txBody>
                    <a:bodyPr/>
                    <a:lstStyle/>
                    <a:p>
                      <a:pPr fontAlgn="ctr"/>
                      <a:r>
                        <a:rPr lang="tr-TR" sz="600">
                          <a:effectLst/>
                        </a:rPr>
                        <a:t>Magdeburger Sigorta A.Ş.</a:t>
                      </a:r>
                    </a:p>
                  </a:txBody>
                  <a:tcPr marL="14422" marR="14422" marT="7211" marB="7211" anchor="ctr">
                    <a:lnL>
                      <a:noFill/>
                    </a:lnL>
                    <a:lnR>
                      <a:noFill/>
                    </a:lnR>
                    <a:lnT w="9525" cap="flat" cmpd="sng" algn="ctr">
                      <a:solidFill>
                        <a:srgbClr val="DEE2E6"/>
                      </a:solidFill>
                      <a:prstDash val="solid"/>
                      <a:round/>
                      <a:headEnd type="none" w="med" len="med"/>
                      <a:tailEnd type="none" w="med" len="med"/>
                    </a:lnT>
                    <a:lnB w="9525" cap="flat" cmpd="sng" algn="ctr">
                      <a:solidFill>
                        <a:srgbClr val="DEE2E6"/>
                      </a:solidFill>
                      <a:prstDash val="solid"/>
                      <a:round/>
                      <a:headEnd type="none" w="med" len="med"/>
                      <a:tailEnd type="none" w="med" len="med"/>
                    </a:lnB>
                    <a:solidFill>
                      <a:srgbClr val="FFFFFF"/>
                    </a:solidFill>
                  </a:tcPr>
                </a:tc>
                <a:tc>
                  <a:txBody>
                    <a:bodyPr/>
                    <a:lstStyle/>
                    <a:p>
                      <a:pPr fontAlgn="ctr"/>
                      <a:r>
                        <a:rPr lang="tr-TR" sz="600" u="none" strike="noStrike">
                          <a:solidFill>
                            <a:srgbClr val="007BFF"/>
                          </a:solidFill>
                          <a:effectLst/>
                          <a:hlinkClick r:id="rId28"/>
                        </a:rPr>
                        <a:t>www.magdeburger.com.tr</a:t>
                      </a:r>
                      <a:endParaRPr lang="tr-TR" sz="600">
                        <a:effectLst/>
                      </a:endParaRPr>
                    </a:p>
                  </a:txBody>
                  <a:tcPr marL="14422" marR="14422" marT="7211" marB="7211" anchor="ctr">
                    <a:lnL>
                      <a:noFill/>
                    </a:lnL>
                    <a:lnR>
                      <a:noFill/>
                    </a:lnR>
                    <a:lnT w="9525" cap="flat" cmpd="sng" algn="ctr">
                      <a:solidFill>
                        <a:srgbClr val="DEE2E6"/>
                      </a:solidFill>
                      <a:prstDash val="solid"/>
                      <a:round/>
                      <a:headEnd type="none" w="med" len="med"/>
                      <a:tailEnd type="none" w="med" len="med"/>
                    </a:lnT>
                    <a:lnB w="9525" cap="flat" cmpd="sng" algn="ctr">
                      <a:solidFill>
                        <a:srgbClr val="DEE2E6"/>
                      </a:solidFill>
                      <a:prstDash val="solid"/>
                      <a:round/>
                      <a:headEnd type="none" w="med" len="med"/>
                      <a:tailEnd type="none" w="med" len="med"/>
                    </a:lnB>
                    <a:solidFill>
                      <a:srgbClr val="FFFFFF"/>
                    </a:solidFill>
                  </a:tcPr>
                </a:tc>
                <a:extLst>
                  <a:ext uri="{0D108BD9-81ED-4DB2-BD59-A6C34878D82A}">
                    <a16:rowId xmlns:a16="http://schemas.microsoft.com/office/drawing/2014/main" val="63940901"/>
                  </a:ext>
                </a:extLst>
              </a:tr>
              <a:tr h="122153">
                <a:tc>
                  <a:txBody>
                    <a:bodyPr/>
                    <a:lstStyle/>
                    <a:p>
                      <a:pPr fontAlgn="ctr"/>
                      <a:r>
                        <a:rPr lang="tr-TR" sz="600">
                          <a:effectLst/>
                        </a:rPr>
                        <a:t>Mapfre Sigorta A.Ş.</a:t>
                      </a:r>
                    </a:p>
                  </a:txBody>
                  <a:tcPr marL="14422" marR="14422" marT="7211" marB="7211" anchor="ctr">
                    <a:lnL>
                      <a:noFill/>
                    </a:lnL>
                    <a:lnR>
                      <a:noFill/>
                    </a:lnR>
                    <a:lnT w="9525" cap="flat" cmpd="sng" algn="ctr">
                      <a:solidFill>
                        <a:srgbClr val="DEE2E6"/>
                      </a:solidFill>
                      <a:prstDash val="solid"/>
                      <a:round/>
                      <a:headEnd type="none" w="med" len="med"/>
                      <a:tailEnd type="none" w="med" len="med"/>
                    </a:lnT>
                    <a:lnB w="9525" cap="flat" cmpd="sng" algn="ctr">
                      <a:solidFill>
                        <a:srgbClr val="DEE2E6"/>
                      </a:solidFill>
                      <a:prstDash val="solid"/>
                      <a:round/>
                      <a:headEnd type="none" w="med" len="med"/>
                      <a:tailEnd type="none" w="med" len="med"/>
                    </a:lnB>
                    <a:solidFill>
                      <a:srgbClr val="FFFFFF"/>
                    </a:solidFill>
                  </a:tcPr>
                </a:tc>
                <a:tc>
                  <a:txBody>
                    <a:bodyPr/>
                    <a:lstStyle/>
                    <a:p>
                      <a:pPr fontAlgn="ctr"/>
                      <a:r>
                        <a:rPr lang="tr-TR" sz="600" u="none" strike="noStrike">
                          <a:solidFill>
                            <a:srgbClr val="007BFF"/>
                          </a:solidFill>
                          <a:effectLst/>
                          <a:hlinkClick r:id="rId29"/>
                        </a:rPr>
                        <a:t>www.mapfre.com.tr</a:t>
                      </a:r>
                      <a:endParaRPr lang="tr-TR" sz="600">
                        <a:effectLst/>
                      </a:endParaRPr>
                    </a:p>
                  </a:txBody>
                  <a:tcPr marL="14422" marR="14422" marT="7211" marB="7211" anchor="ctr">
                    <a:lnL>
                      <a:noFill/>
                    </a:lnL>
                    <a:lnR>
                      <a:noFill/>
                    </a:lnR>
                    <a:lnT w="9525" cap="flat" cmpd="sng" algn="ctr">
                      <a:solidFill>
                        <a:srgbClr val="DEE2E6"/>
                      </a:solidFill>
                      <a:prstDash val="solid"/>
                      <a:round/>
                      <a:headEnd type="none" w="med" len="med"/>
                      <a:tailEnd type="none" w="med" len="med"/>
                    </a:lnT>
                    <a:lnB w="9525" cap="flat" cmpd="sng" algn="ctr">
                      <a:solidFill>
                        <a:srgbClr val="DEE2E6"/>
                      </a:solidFill>
                      <a:prstDash val="solid"/>
                      <a:round/>
                      <a:headEnd type="none" w="med" len="med"/>
                      <a:tailEnd type="none" w="med" len="med"/>
                    </a:lnB>
                    <a:solidFill>
                      <a:srgbClr val="FFFFFF"/>
                    </a:solidFill>
                  </a:tcPr>
                </a:tc>
                <a:extLst>
                  <a:ext uri="{0D108BD9-81ED-4DB2-BD59-A6C34878D82A}">
                    <a16:rowId xmlns:a16="http://schemas.microsoft.com/office/drawing/2014/main" val="1067798518"/>
                  </a:ext>
                </a:extLst>
              </a:tr>
              <a:tr h="122153">
                <a:tc>
                  <a:txBody>
                    <a:bodyPr/>
                    <a:lstStyle/>
                    <a:p>
                      <a:pPr fontAlgn="ctr"/>
                      <a:r>
                        <a:rPr lang="tr-TR" sz="600">
                          <a:effectLst/>
                        </a:rPr>
                        <a:t>Merkez Sigorta</a:t>
                      </a:r>
                    </a:p>
                  </a:txBody>
                  <a:tcPr marL="14422" marR="14422" marT="7211" marB="7211" anchor="ctr">
                    <a:lnL>
                      <a:noFill/>
                    </a:lnL>
                    <a:lnR>
                      <a:noFill/>
                    </a:lnR>
                    <a:lnT w="9525" cap="flat" cmpd="sng" algn="ctr">
                      <a:solidFill>
                        <a:srgbClr val="DEE2E6"/>
                      </a:solidFill>
                      <a:prstDash val="solid"/>
                      <a:round/>
                      <a:headEnd type="none" w="med" len="med"/>
                      <a:tailEnd type="none" w="med" len="med"/>
                    </a:lnT>
                    <a:lnB w="9525" cap="flat" cmpd="sng" algn="ctr">
                      <a:solidFill>
                        <a:srgbClr val="DEE2E6"/>
                      </a:solidFill>
                      <a:prstDash val="solid"/>
                      <a:round/>
                      <a:headEnd type="none" w="med" len="med"/>
                      <a:tailEnd type="none" w="med" len="med"/>
                    </a:lnB>
                    <a:solidFill>
                      <a:srgbClr val="FFFFFF"/>
                    </a:solidFill>
                  </a:tcPr>
                </a:tc>
                <a:tc>
                  <a:txBody>
                    <a:bodyPr/>
                    <a:lstStyle/>
                    <a:p>
                      <a:pPr fontAlgn="ctr"/>
                      <a:r>
                        <a:rPr lang="tr-TR" sz="600" u="none" strike="noStrike">
                          <a:solidFill>
                            <a:srgbClr val="007BFF"/>
                          </a:solidFill>
                          <a:effectLst/>
                          <a:hlinkClick r:id="rId30"/>
                        </a:rPr>
                        <a:t>www.merkezsigorta.com</a:t>
                      </a:r>
                      <a:endParaRPr lang="tr-TR" sz="600">
                        <a:effectLst/>
                      </a:endParaRPr>
                    </a:p>
                  </a:txBody>
                  <a:tcPr marL="14422" marR="14422" marT="7211" marB="7211" anchor="ctr">
                    <a:lnL>
                      <a:noFill/>
                    </a:lnL>
                    <a:lnR>
                      <a:noFill/>
                    </a:lnR>
                    <a:lnT w="9525" cap="flat" cmpd="sng" algn="ctr">
                      <a:solidFill>
                        <a:srgbClr val="DEE2E6"/>
                      </a:solidFill>
                      <a:prstDash val="solid"/>
                      <a:round/>
                      <a:headEnd type="none" w="med" len="med"/>
                      <a:tailEnd type="none" w="med" len="med"/>
                    </a:lnT>
                    <a:lnB w="9525" cap="flat" cmpd="sng" algn="ctr">
                      <a:solidFill>
                        <a:srgbClr val="DEE2E6"/>
                      </a:solidFill>
                      <a:prstDash val="solid"/>
                      <a:round/>
                      <a:headEnd type="none" w="med" len="med"/>
                      <a:tailEnd type="none" w="med" len="med"/>
                    </a:lnB>
                    <a:solidFill>
                      <a:srgbClr val="FFFFFF"/>
                    </a:solidFill>
                  </a:tcPr>
                </a:tc>
                <a:extLst>
                  <a:ext uri="{0D108BD9-81ED-4DB2-BD59-A6C34878D82A}">
                    <a16:rowId xmlns:a16="http://schemas.microsoft.com/office/drawing/2014/main" val="2480462745"/>
                  </a:ext>
                </a:extLst>
              </a:tr>
              <a:tr h="122153">
                <a:tc>
                  <a:txBody>
                    <a:bodyPr/>
                    <a:lstStyle/>
                    <a:p>
                      <a:pPr fontAlgn="ctr"/>
                      <a:r>
                        <a:rPr lang="tr-TR" sz="600">
                          <a:effectLst/>
                        </a:rPr>
                        <a:t>Neova Sigorta A.Ş.</a:t>
                      </a:r>
                    </a:p>
                  </a:txBody>
                  <a:tcPr marL="14422" marR="14422" marT="7211" marB="7211" anchor="ctr">
                    <a:lnL>
                      <a:noFill/>
                    </a:lnL>
                    <a:lnR>
                      <a:noFill/>
                    </a:lnR>
                    <a:lnT w="9525" cap="flat" cmpd="sng" algn="ctr">
                      <a:solidFill>
                        <a:srgbClr val="DEE2E6"/>
                      </a:solidFill>
                      <a:prstDash val="solid"/>
                      <a:round/>
                      <a:headEnd type="none" w="med" len="med"/>
                      <a:tailEnd type="none" w="med" len="med"/>
                    </a:lnT>
                    <a:lnB w="9525" cap="flat" cmpd="sng" algn="ctr">
                      <a:solidFill>
                        <a:srgbClr val="DEE2E6"/>
                      </a:solidFill>
                      <a:prstDash val="solid"/>
                      <a:round/>
                      <a:headEnd type="none" w="med" len="med"/>
                      <a:tailEnd type="none" w="med" len="med"/>
                    </a:lnB>
                    <a:solidFill>
                      <a:srgbClr val="FFFFFF"/>
                    </a:solidFill>
                  </a:tcPr>
                </a:tc>
                <a:tc>
                  <a:txBody>
                    <a:bodyPr/>
                    <a:lstStyle/>
                    <a:p>
                      <a:pPr fontAlgn="ctr"/>
                      <a:r>
                        <a:rPr lang="tr-TR" sz="600" u="none" strike="noStrike">
                          <a:solidFill>
                            <a:srgbClr val="007BFF"/>
                          </a:solidFill>
                          <a:effectLst/>
                          <a:hlinkClick r:id="rId31"/>
                        </a:rPr>
                        <a:t>www.neova.com.tr</a:t>
                      </a:r>
                      <a:endParaRPr lang="tr-TR" sz="600">
                        <a:effectLst/>
                      </a:endParaRPr>
                    </a:p>
                  </a:txBody>
                  <a:tcPr marL="14422" marR="14422" marT="7211" marB="7211" anchor="ctr">
                    <a:lnL>
                      <a:noFill/>
                    </a:lnL>
                    <a:lnR>
                      <a:noFill/>
                    </a:lnR>
                    <a:lnT w="9525" cap="flat" cmpd="sng" algn="ctr">
                      <a:solidFill>
                        <a:srgbClr val="DEE2E6"/>
                      </a:solidFill>
                      <a:prstDash val="solid"/>
                      <a:round/>
                      <a:headEnd type="none" w="med" len="med"/>
                      <a:tailEnd type="none" w="med" len="med"/>
                    </a:lnT>
                    <a:lnB w="9525" cap="flat" cmpd="sng" algn="ctr">
                      <a:solidFill>
                        <a:srgbClr val="DEE2E6"/>
                      </a:solidFill>
                      <a:prstDash val="solid"/>
                      <a:round/>
                      <a:headEnd type="none" w="med" len="med"/>
                      <a:tailEnd type="none" w="med" len="med"/>
                    </a:lnB>
                    <a:solidFill>
                      <a:srgbClr val="FFFFFF"/>
                    </a:solidFill>
                  </a:tcPr>
                </a:tc>
                <a:extLst>
                  <a:ext uri="{0D108BD9-81ED-4DB2-BD59-A6C34878D82A}">
                    <a16:rowId xmlns:a16="http://schemas.microsoft.com/office/drawing/2014/main" val="2316720810"/>
                  </a:ext>
                </a:extLst>
              </a:tr>
              <a:tr h="122153">
                <a:tc>
                  <a:txBody>
                    <a:bodyPr/>
                    <a:lstStyle/>
                    <a:p>
                      <a:pPr fontAlgn="ctr"/>
                      <a:r>
                        <a:rPr lang="tr-TR" sz="600">
                          <a:effectLst/>
                        </a:rPr>
                        <a:t>Orient Sigorta A.Ş</a:t>
                      </a:r>
                    </a:p>
                  </a:txBody>
                  <a:tcPr marL="14422" marR="14422" marT="7211" marB="7211" anchor="ctr">
                    <a:lnL>
                      <a:noFill/>
                    </a:lnL>
                    <a:lnR>
                      <a:noFill/>
                    </a:lnR>
                    <a:lnT w="9525" cap="flat" cmpd="sng" algn="ctr">
                      <a:solidFill>
                        <a:srgbClr val="DEE2E6"/>
                      </a:solidFill>
                      <a:prstDash val="solid"/>
                      <a:round/>
                      <a:headEnd type="none" w="med" len="med"/>
                      <a:tailEnd type="none" w="med" len="med"/>
                    </a:lnT>
                    <a:lnB w="9525" cap="flat" cmpd="sng" algn="ctr">
                      <a:solidFill>
                        <a:srgbClr val="DEE2E6"/>
                      </a:solidFill>
                      <a:prstDash val="solid"/>
                      <a:round/>
                      <a:headEnd type="none" w="med" len="med"/>
                      <a:tailEnd type="none" w="med" len="med"/>
                    </a:lnB>
                    <a:solidFill>
                      <a:srgbClr val="FFFFFF"/>
                    </a:solidFill>
                  </a:tcPr>
                </a:tc>
                <a:tc>
                  <a:txBody>
                    <a:bodyPr/>
                    <a:lstStyle/>
                    <a:p>
                      <a:pPr fontAlgn="ctr"/>
                      <a:r>
                        <a:rPr lang="tr-TR" sz="600" u="none" strike="noStrike">
                          <a:solidFill>
                            <a:srgbClr val="007BFF"/>
                          </a:solidFill>
                          <a:effectLst/>
                          <a:hlinkClick r:id="rId32"/>
                        </a:rPr>
                        <a:t>www.orientsigorta.com.tr</a:t>
                      </a:r>
                      <a:endParaRPr lang="tr-TR" sz="600">
                        <a:effectLst/>
                      </a:endParaRPr>
                    </a:p>
                  </a:txBody>
                  <a:tcPr marL="14422" marR="14422" marT="7211" marB="7211" anchor="ctr">
                    <a:lnL>
                      <a:noFill/>
                    </a:lnL>
                    <a:lnR>
                      <a:noFill/>
                    </a:lnR>
                    <a:lnT w="9525" cap="flat" cmpd="sng" algn="ctr">
                      <a:solidFill>
                        <a:srgbClr val="DEE2E6"/>
                      </a:solidFill>
                      <a:prstDash val="solid"/>
                      <a:round/>
                      <a:headEnd type="none" w="med" len="med"/>
                      <a:tailEnd type="none" w="med" len="med"/>
                    </a:lnT>
                    <a:lnB w="9525" cap="flat" cmpd="sng" algn="ctr">
                      <a:solidFill>
                        <a:srgbClr val="DEE2E6"/>
                      </a:solidFill>
                      <a:prstDash val="solid"/>
                      <a:round/>
                      <a:headEnd type="none" w="med" len="med"/>
                      <a:tailEnd type="none" w="med" len="med"/>
                    </a:lnB>
                    <a:solidFill>
                      <a:srgbClr val="FFFFFF"/>
                    </a:solidFill>
                  </a:tcPr>
                </a:tc>
                <a:extLst>
                  <a:ext uri="{0D108BD9-81ED-4DB2-BD59-A6C34878D82A}">
                    <a16:rowId xmlns:a16="http://schemas.microsoft.com/office/drawing/2014/main" val="1732758844"/>
                  </a:ext>
                </a:extLst>
              </a:tr>
              <a:tr h="122153">
                <a:tc>
                  <a:txBody>
                    <a:bodyPr/>
                    <a:lstStyle/>
                    <a:p>
                      <a:pPr fontAlgn="ctr"/>
                      <a:r>
                        <a:rPr lang="tr-TR" sz="600">
                          <a:effectLst/>
                        </a:rPr>
                        <a:t>Quick Sigorta A.Ş.</a:t>
                      </a:r>
                    </a:p>
                  </a:txBody>
                  <a:tcPr marL="14422" marR="14422" marT="7211" marB="7211" anchor="ctr">
                    <a:lnL>
                      <a:noFill/>
                    </a:lnL>
                    <a:lnR>
                      <a:noFill/>
                    </a:lnR>
                    <a:lnT w="9525" cap="flat" cmpd="sng" algn="ctr">
                      <a:solidFill>
                        <a:srgbClr val="DEE2E6"/>
                      </a:solidFill>
                      <a:prstDash val="solid"/>
                      <a:round/>
                      <a:headEnd type="none" w="med" len="med"/>
                      <a:tailEnd type="none" w="med" len="med"/>
                    </a:lnT>
                    <a:lnB w="9525" cap="flat" cmpd="sng" algn="ctr">
                      <a:solidFill>
                        <a:srgbClr val="DEE2E6"/>
                      </a:solidFill>
                      <a:prstDash val="solid"/>
                      <a:round/>
                      <a:headEnd type="none" w="med" len="med"/>
                      <a:tailEnd type="none" w="med" len="med"/>
                    </a:lnB>
                    <a:solidFill>
                      <a:srgbClr val="FFFFFF"/>
                    </a:solidFill>
                  </a:tcPr>
                </a:tc>
                <a:tc>
                  <a:txBody>
                    <a:bodyPr/>
                    <a:lstStyle/>
                    <a:p>
                      <a:pPr fontAlgn="ctr"/>
                      <a:r>
                        <a:rPr lang="tr-TR" sz="600" u="none" strike="noStrike">
                          <a:solidFill>
                            <a:srgbClr val="007BFF"/>
                          </a:solidFill>
                          <a:effectLst/>
                          <a:hlinkClick r:id="rId33"/>
                        </a:rPr>
                        <a:t>www.quicksigorta.com</a:t>
                      </a:r>
                      <a:endParaRPr lang="tr-TR" sz="600">
                        <a:effectLst/>
                      </a:endParaRPr>
                    </a:p>
                  </a:txBody>
                  <a:tcPr marL="14422" marR="14422" marT="7211" marB="7211" anchor="ctr">
                    <a:lnL>
                      <a:noFill/>
                    </a:lnL>
                    <a:lnR>
                      <a:noFill/>
                    </a:lnR>
                    <a:lnT w="9525" cap="flat" cmpd="sng" algn="ctr">
                      <a:solidFill>
                        <a:srgbClr val="DEE2E6"/>
                      </a:solidFill>
                      <a:prstDash val="solid"/>
                      <a:round/>
                      <a:headEnd type="none" w="med" len="med"/>
                      <a:tailEnd type="none" w="med" len="med"/>
                    </a:lnT>
                    <a:lnB w="9525" cap="flat" cmpd="sng" algn="ctr">
                      <a:solidFill>
                        <a:srgbClr val="DEE2E6"/>
                      </a:solidFill>
                      <a:prstDash val="solid"/>
                      <a:round/>
                      <a:headEnd type="none" w="med" len="med"/>
                      <a:tailEnd type="none" w="med" len="med"/>
                    </a:lnB>
                    <a:solidFill>
                      <a:srgbClr val="FFFFFF"/>
                    </a:solidFill>
                  </a:tcPr>
                </a:tc>
                <a:extLst>
                  <a:ext uri="{0D108BD9-81ED-4DB2-BD59-A6C34878D82A}">
                    <a16:rowId xmlns:a16="http://schemas.microsoft.com/office/drawing/2014/main" val="3316455925"/>
                  </a:ext>
                </a:extLst>
              </a:tr>
              <a:tr h="122153">
                <a:tc>
                  <a:txBody>
                    <a:bodyPr/>
                    <a:lstStyle/>
                    <a:p>
                      <a:pPr fontAlgn="ctr"/>
                      <a:r>
                        <a:rPr lang="tr-TR" sz="600">
                          <a:effectLst/>
                        </a:rPr>
                        <a:t>Prive Sigorta A.Ş</a:t>
                      </a:r>
                    </a:p>
                  </a:txBody>
                  <a:tcPr marL="14422" marR="14422" marT="7211" marB="7211" anchor="ctr">
                    <a:lnL>
                      <a:noFill/>
                    </a:lnL>
                    <a:lnR>
                      <a:noFill/>
                    </a:lnR>
                    <a:lnT w="9525" cap="flat" cmpd="sng" algn="ctr">
                      <a:solidFill>
                        <a:srgbClr val="DEE2E6"/>
                      </a:solidFill>
                      <a:prstDash val="solid"/>
                      <a:round/>
                      <a:headEnd type="none" w="med" len="med"/>
                      <a:tailEnd type="none" w="med" len="med"/>
                    </a:lnT>
                    <a:lnB w="9525" cap="flat" cmpd="sng" algn="ctr">
                      <a:solidFill>
                        <a:srgbClr val="DEE2E6"/>
                      </a:solidFill>
                      <a:prstDash val="solid"/>
                      <a:round/>
                      <a:headEnd type="none" w="med" len="med"/>
                      <a:tailEnd type="none" w="med" len="med"/>
                    </a:lnB>
                    <a:solidFill>
                      <a:srgbClr val="FFFFFF"/>
                    </a:solidFill>
                  </a:tcPr>
                </a:tc>
                <a:tc>
                  <a:txBody>
                    <a:bodyPr/>
                    <a:lstStyle/>
                    <a:p>
                      <a:pPr fontAlgn="ctr"/>
                      <a:r>
                        <a:rPr lang="tr-TR" sz="600" u="none" strike="noStrike">
                          <a:solidFill>
                            <a:srgbClr val="007BFF"/>
                          </a:solidFill>
                          <a:effectLst/>
                          <a:hlinkClick r:id="rId34"/>
                        </a:rPr>
                        <a:t>www.privesigorta.com</a:t>
                      </a:r>
                      <a:endParaRPr lang="tr-TR" sz="600">
                        <a:effectLst/>
                      </a:endParaRPr>
                    </a:p>
                  </a:txBody>
                  <a:tcPr marL="14422" marR="14422" marT="7211" marB="7211" anchor="ctr">
                    <a:lnL>
                      <a:noFill/>
                    </a:lnL>
                    <a:lnR>
                      <a:noFill/>
                    </a:lnR>
                    <a:lnT w="9525" cap="flat" cmpd="sng" algn="ctr">
                      <a:solidFill>
                        <a:srgbClr val="DEE2E6"/>
                      </a:solidFill>
                      <a:prstDash val="solid"/>
                      <a:round/>
                      <a:headEnd type="none" w="med" len="med"/>
                      <a:tailEnd type="none" w="med" len="med"/>
                    </a:lnT>
                    <a:lnB w="9525" cap="flat" cmpd="sng" algn="ctr">
                      <a:solidFill>
                        <a:srgbClr val="DEE2E6"/>
                      </a:solidFill>
                      <a:prstDash val="solid"/>
                      <a:round/>
                      <a:headEnd type="none" w="med" len="med"/>
                      <a:tailEnd type="none" w="med" len="med"/>
                    </a:lnB>
                    <a:solidFill>
                      <a:srgbClr val="FFFFFF"/>
                    </a:solidFill>
                  </a:tcPr>
                </a:tc>
                <a:extLst>
                  <a:ext uri="{0D108BD9-81ED-4DB2-BD59-A6C34878D82A}">
                    <a16:rowId xmlns:a16="http://schemas.microsoft.com/office/drawing/2014/main" val="507241147"/>
                  </a:ext>
                </a:extLst>
              </a:tr>
              <a:tr h="122153">
                <a:tc>
                  <a:txBody>
                    <a:bodyPr/>
                    <a:lstStyle/>
                    <a:p>
                      <a:pPr fontAlgn="ctr"/>
                      <a:r>
                        <a:rPr lang="tr-TR" sz="600">
                          <a:effectLst/>
                        </a:rPr>
                        <a:t>Ray Sigorta A.Ş.</a:t>
                      </a:r>
                    </a:p>
                  </a:txBody>
                  <a:tcPr marL="14422" marR="14422" marT="7211" marB="7211" anchor="ctr">
                    <a:lnL>
                      <a:noFill/>
                    </a:lnL>
                    <a:lnR>
                      <a:noFill/>
                    </a:lnR>
                    <a:lnT w="9525" cap="flat" cmpd="sng" algn="ctr">
                      <a:solidFill>
                        <a:srgbClr val="DEE2E6"/>
                      </a:solidFill>
                      <a:prstDash val="solid"/>
                      <a:round/>
                      <a:headEnd type="none" w="med" len="med"/>
                      <a:tailEnd type="none" w="med" len="med"/>
                    </a:lnT>
                    <a:lnB w="9525" cap="flat" cmpd="sng" algn="ctr">
                      <a:solidFill>
                        <a:srgbClr val="DEE2E6"/>
                      </a:solidFill>
                      <a:prstDash val="solid"/>
                      <a:round/>
                      <a:headEnd type="none" w="med" len="med"/>
                      <a:tailEnd type="none" w="med" len="med"/>
                    </a:lnB>
                    <a:solidFill>
                      <a:srgbClr val="FFFFFF"/>
                    </a:solidFill>
                  </a:tcPr>
                </a:tc>
                <a:tc>
                  <a:txBody>
                    <a:bodyPr/>
                    <a:lstStyle/>
                    <a:p>
                      <a:pPr fontAlgn="ctr"/>
                      <a:r>
                        <a:rPr lang="tr-TR" sz="600" u="none" strike="noStrike">
                          <a:solidFill>
                            <a:srgbClr val="007BFF"/>
                          </a:solidFill>
                          <a:effectLst/>
                          <a:hlinkClick r:id="rId35"/>
                        </a:rPr>
                        <a:t>www.raysigorta.com.tr</a:t>
                      </a:r>
                      <a:endParaRPr lang="tr-TR" sz="600">
                        <a:effectLst/>
                      </a:endParaRPr>
                    </a:p>
                  </a:txBody>
                  <a:tcPr marL="14422" marR="14422" marT="7211" marB="7211" anchor="ctr">
                    <a:lnL>
                      <a:noFill/>
                    </a:lnL>
                    <a:lnR>
                      <a:noFill/>
                    </a:lnR>
                    <a:lnT w="9525" cap="flat" cmpd="sng" algn="ctr">
                      <a:solidFill>
                        <a:srgbClr val="DEE2E6"/>
                      </a:solidFill>
                      <a:prstDash val="solid"/>
                      <a:round/>
                      <a:headEnd type="none" w="med" len="med"/>
                      <a:tailEnd type="none" w="med" len="med"/>
                    </a:lnT>
                    <a:lnB w="9525" cap="flat" cmpd="sng" algn="ctr">
                      <a:solidFill>
                        <a:srgbClr val="DEE2E6"/>
                      </a:solidFill>
                      <a:prstDash val="solid"/>
                      <a:round/>
                      <a:headEnd type="none" w="med" len="med"/>
                      <a:tailEnd type="none" w="med" len="med"/>
                    </a:lnB>
                    <a:solidFill>
                      <a:srgbClr val="FFFFFF"/>
                    </a:solidFill>
                  </a:tcPr>
                </a:tc>
                <a:extLst>
                  <a:ext uri="{0D108BD9-81ED-4DB2-BD59-A6C34878D82A}">
                    <a16:rowId xmlns:a16="http://schemas.microsoft.com/office/drawing/2014/main" val="1490600212"/>
                  </a:ext>
                </a:extLst>
              </a:tr>
              <a:tr h="122153">
                <a:tc>
                  <a:txBody>
                    <a:bodyPr/>
                    <a:lstStyle/>
                    <a:p>
                      <a:pPr fontAlgn="ctr"/>
                      <a:r>
                        <a:rPr lang="tr-TR" sz="600">
                          <a:effectLst/>
                        </a:rPr>
                        <a:t>Sompo Sigorta A.Ş.</a:t>
                      </a:r>
                    </a:p>
                  </a:txBody>
                  <a:tcPr marL="14422" marR="14422" marT="7211" marB="7211" anchor="ctr">
                    <a:lnL>
                      <a:noFill/>
                    </a:lnL>
                    <a:lnR>
                      <a:noFill/>
                    </a:lnR>
                    <a:lnT w="9525" cap="flat" cmpd="sng" algn="ctr">
                      <a:solidFill>
                        <a:srgbClr val="DEE2E6"/>
                      </a:solidFill>
                      <a:prstDash val="solid"/>
                      <a:round/>
                      <a:headEnd type="none" w="med" len="med"/>
                      <a:tailEnd type="none" w="med" len="med"/>
                    </a:lnT>
                    <a:lnB w="9525" cap="flat" cmpd="sng" algn="ctr">
                      <a:solidFill>
                        <a:srgbClr val="DEE2E6"/>
                      </a:solidFill>
                      <a:prstDash val="solid"/>
                      <a:round/>
                      <a:headEnd type="none" w="med" len="med"/>
                      <a:tailEnd type="none" w="med" len="med"/>
                    </a:lnB>
                    <a:solidFill>
                      <a:srgbClr val="FFFFFF"/>
                    </a:solidFill>
                  </a:tcPr>
                </a:tc>
                <a:tc>
                  <a:txBody>
                    <a:bodyPr/>
                    <a:lstStyle/>
                    <a:p>
                      <a:pPr fontAlgn="ctr"/>
                      <a:r>
                        <a:rPr lang="tr-TR" sz="600" u="none" strike="noStrike">
                          <a:solidFill>
                            <a:srgbClr val="007BFF"/>
                          </a:solidFill>
                          <a:effectLst/>
                          <a:hlinkClick r:id="rId36"/>
                        </a:rPr>
                        <a:t>www.somposigorta.com.tr</a:t>
                      </a:r>
                      <a:endParaRPr lang="tr-TR" sz="600">
                        <a:effectLst/>
                      </a:endParaRPr>
                    </a:p>
                  </a:txBody>
                  <a:tcPr marL="14422" marR="14422" marT="7211" marB="7211" anchor="ctr">
                    <a:lnL>
                      <a:noFill/>
                    </a:lnL>
                    <a:lnR>
                      <a:noFill/>
                    </a:lnR>
                    <a:lnT w="9525" cap="flat" cmpd="sng" algn="ctr">
                      <a:solidFill>
                        <a:srgbClr val="DEE2E6"/>
                      </a:solidFill>
                      <a:prstDash val="solid"/>
                      <a:round/>
                      <a:headEnd type="none" w="med" len="med"/>
                      <a:tailEnd type="none" w="med" len="med"/>
                    </a:lnT>
                    <a:lnB w="9525" cap="flat" cmpd="sng" algn="ctr">
                      <a:solidFill>
                        <a:srgbClr val="DEE2E6"/>
                      </a:solidFill>
                      <a:prstDash val="solid"/>
                      <a:round/>
                      <a:headEnd type="none" w="med" len="med"/>
                      <a:tailEnd type="none" w="med" len="med"/>
                    </a:lnB>
                    <a:solidFill>
                      <a:srgbClr val="FFFFFF"/>
                    </a:solidFill>
                  </a:tcPr>
                </a:tc>
                <a:extLst>
                  <a:ext uri="{0D108BD9-81ED-4DB2-BD59-A6C34878D82A}">
                    <a16:rowId xmlns:a16="http://schemas.microsoft.com/office/drawing/2014/main" val="3771250927"/>
                  </a:ext>
                </a:extLst>
              </a:tr>
              <a:tr h="122153">
                <a:tc>
                  <a:txBody>
                    <a:bodyPr/>
                    <a:lstStyle/>
                    <a:p>
                      <a:pPr fontAlgn="ctr"/>
                      <a:r>
                        <a:rPr lang="tr-TR" sz="600">
                          <a:effectLst/>
                        </a:rPr>
                        <a:t>Şeker Sigorta A.Ş.</a:t>
                      </a:r>
                    </a:p>
                  </a:txBody>
                  <a:tcPr marL="14422" marR="14422" marT="7211" marB="7211" anchor="ctr">
                    <a:lnL>
                      <a:noFill/>
                    </a:lnL>
                    <a:lnR>
                      <a:noFill/>
                    </a:lnR>
                    <a:lnT w="9525" cap="flat" cmpd="sng" algn="ctr">
                      <a:solidFill>
                        <a:srgbClr val="DEE2E6"/>
                      </a:solidFill>
                      <a:prstDash val="solid"/>
                      <a:round/>
                      <a:headEnd type="none" w="med" len="med"/>
                      <a:tailEnd type="none" w="med" len="med"/>
                    </a:lnT>
                    <a:lnB w="9525" cap="flat" cmpd="sng" algn="ctr">
                      <a:solidFill>
                        <a:srgbClr val="DEE2E6"/>
                      </a:solidFill>
                      <a:prstDash val="solid"/>
                      <a:round/>
                      <a:headEnd type="none" w="med" len="med"/>
                      <a:tailEnd type="none" w="med" len="med"/>
                    </a:lnB>
                    <a:solidFill>
                      <a:srgbClr val="FFFFFF"/>
                    </a:solidFill>
                  </a:tcPr>
                </a:tc>
                <a:tc>
                  <a:txBody>
                    <a:bodyPr/>
                    <a:lstStyle/>
                    <a:p>
                      <a:pPr fontAlgn="ctr"/>
                      <a:r>
                        <a:rPr lang="tr-TR" sz="600" u="none" strike="noStrike">
                          <a:solidFill>
                            <a:srgbClr val="007BFF"/>
                          </a:solidFill>
                          <a:effectLst/>
                          <a:hlinkClick r:id="rId37"/>
                        </a:rPr>
                        <a:t>www.sekersigorta.com.tr</a:t>
                      </a:r>
                      <a:endParaRPr lang="tr-TR" sz="600">
                        <a:effectLst/>
                      </a:endParaRPr>
                    </a:p>
                  </a:txBody>
                  <a:tcPr marL="14422" marR="14422" marT="7211" marB="7211" anchor="ctr">
                    <a:lnL>
                      <a:noFill/>
                    </a:lnL>
                    <a:lnR>
                      <a:noFill/>
                    </a:lnR>
                    <a:lnT w="9525" cap="flat" cmpd="sng" algn="ctr">
                      <a:solidFill>
                        <a:srgbClr val="DEE2E6"/>
                      </a:solidFill>
                      <a:prstDash val="solid"/>
                      <a:round/>
                      <a:headEnd type="none" w="med" len="med"/>
                      <a:tailEnd type="none" w="med" len="med"/>
                    </a:lnT>
                    <a:lnB w="9525" cap="flat" cmpd="sng" algn="ctr">
                      <a:solidFill>
                        <a:srgbClr val="DEE2E6"/>
                      </a:solidFill>
                      <a:prstDash val="solid"/>
                      <a:round/>
                      <a:headEnd type="none" w="med" len="med"/>
                      <a:tailEnd type="none" w="med" len="med"/>
                    </a:lnB>
                    <a:solidFill>
                      <a:srgbClr val="FFFFFF"/>
                    </a:solidFill>
                  </a:tcPr>
                </a:tc>
                <a:extLst>
                  <a:ext uri="{0D108BD9-81ED-4DB2-BD59-A6C34878D82A}">
                    <a16:rowId xmlns:a16="http://schemas.microsoft.com/office/drawing/2014/main" val="518072776"/>
                  </a:ext>
                </a:extLst>
              </a:tr>
              <a:tr h="122153">
                <a:tc>
                  <a:txBody>
                    <a:bodyPr/>
                    <a:lstStyle/>
                    <a:p>
                      <a:pPr fontAlgn="ctr"/>
                      <a:r>
                        <a:rPr lang="tr-TR" sz="600">
                          <a:effectLst/>
                        </a:rPr>
                        <a:t>S.S. Tüm Motorlu Taşıyıcılar Karşılıklı Sigorta Kooperatifi</a:t>
                      </a:r>
                    </a:p>
                  </a:txBody>
                  <a:tcPr marL="14422" marR="14422" marT="7211" marB="7211" anchor="ctr">
                    <a:lnL>
                      <a:noFill/>
                    </a:lnL>
                    <a:lnR>
                      <a:noFill/>
                    </a:lnR>
                    <a:lnT w="9525" cap="flat" cmpd="sng" algn="ctr">
                      <a:solidFill>
                        <a:srgbClr val="DEE2E6"/>
                      </a:solidFill>
                      <a:prstDash val="solid"/>
                      <a:round/>
                      <a:headEnd type="none" w="med" len="med"/>
                      <a:tailEnd type="none" w="med" len="med"/>
                    </a:lnT>
                    <a:lnB w="9525" cap="flat" cmpd="sng" algn="ctr">
                      <a:solidFill>
                        <a:srgbClr val="DEE2E6"/>
                      </a:solidFill>
                      <a:prstDash val="solid"/>
                      <a:round/>
                      <a:headEnd type="none" w="med" len="med"/>
                      <a:tailEnd type="none" w="med" len="med"/>
                    </a:lnB>
                    <a:solidFill>
                      <a:srgbClr val="FFFFFF"/>
                    </a:solidFill>
                  </a:tcPr>
                </a:tc>
                <a:tc>
                  <a:txBody>
                    <a:bodyPr/>
                    <a:lstStyle/>
                    <a:p>
                      <a:pPr fontAlgn="ctr"/>
                      <a:r>
                        <a:rPr lang="tr-TR" sz="600" u="none" strike="noStrike">
                          <a:solidFill>
                            <a:srgbClr val="007BFF"/>
                          </a:solidFill>
                          <a:effectLst/>
                          <a:hlinkClick r:id="rId38"/>
                        </a:rPr>
                        <a:t>www.tmtsigorta.com.tr</a:t>
                      </a:r>
                      <a:endParaRPr lang="tr-TR" sz="600">
                        <a:effectLst/>
                      </a:endParaRPr>
                    </a:p>
                  </a:txBody>
                  <a:tcPr marL="14422" marR="14422" marT="7211" marB="7211" anchor="ctr">
                    <a:lnL>
                      <a:noFill/>
                    </a:lnL>
                    <a:lnR>
                      <a:noFill/>
                    </a:lnR>
                    <a:lnT w="9525" cap="flat" cmpd="sng" algn="ctr">
                      <a:solidFill>
                        <a:srgbClr val="DEE2E6"/>
                      </a:solidFill>
                      <a:prstDash val="solid"/>
                      <a:round/>
                      <a:headEnd type="none" w="med" len="med"/>
                      <a:tailEnd type="none" w="med" len="med"/>
                    </a:lnT>
                    <a:lnB w="9525" cap="flat" cmpd="sng" algn="ctr">
                      <a:solidFill>
                        <a:srgbClr val="DEE2E6"/>
                      </a:solidFill>
                      <a:prstDash val="solid"/>
                      <a:round/>
                      <a:headEnd type="none" w="med" len="med"/>
                      <a:tailEnd type="none" w="med" len="med"/>
                    </a:lnB>
                    <a:solidFill>
                      <a:srgbClr val="FFFFFF"/>
                    </a:solidFill>
                  </a:tcPr>
                </a:tc>
                <a:extLst>
                  <a:ext uri="{0D108BD9-81ED-4DB2-BD59-A6C34878D82A}">
                    <a16:rowId xmlns:a16="http://schemas.microsoft.com/office/drawing/2014/main" val="1391993759"/>
                  </a:ext>
                </a:extLst>
              </a:tr>
              <a:tr h="122153">
                <a:tc>
                  <a:txBody>
                    <a:bodyPr/>
                    <a:lstStyle/>
                    <a:p>
                      <a:pPr fontAlgn="ctr"/>
                      <a:r>
                        <a:rPr lang="fr-FR" sz="600">
                          <a:effectLst/>
                        </a:rPr>
                        <a:t>Türk Nippon Sigorta A.Ş.</a:t>
                      </a:r>
                    </a:p>
                  </a:txBody>
                  <a:tcPr marL="14422" marR="14422" marT="7211" marB="7211" anchor="ctr">
                    <a:lnL>
                      <a:noFill/>
                    </a:lnL>
                    <a:lnR>
                      <a:noFill/>
                    </a:lnR>
                    <a:lnT w="9525" cap="flat" cmpd="sng" algn="ctr">
                      <a:solidFill>
                        <a:srgbClr val="DEE2E6"/>
                      </a:solidFill>
                      <a:prstDash val="solid"/>
                      <a:round/>
                      <a:headEnd type="none" w="med" len="med"/>
                      <a:tailEnd type="none" w="med" len="med"/>
                    </a:lnT>
                    <a:lnB w="9525" cap="flat" cmpd="sng" algn="ctr">
                      <a:solidFill>
                        <a:srgbClr val="DEE2E6"/>
                      </a:solidFill>
                      <a:prstDash val="solid"/>
                      <a:round/>
                      <a:headEnd type="none" w="med" len="med"/>
                      <a:tailEnd type="none" w="med" len="med"/>
                    </a:lnB>
                    <a:solidFill>
                      <a:srgbClr val="FFFFFF"/>
                    </a:solidFill>
                  </a:tcPr>
                </a:tc>
                <a:tc>
                  <a:txBody>
                    <a:bodyPr/>
                    <a:lstStyle/>
                    <a:p>
                      <a:pPr fontAlgn="ctr"/>
                      <a:r>
                        <a:rPr lang="tr-TR" sz="600" u="none" strike="noStrike">
                          <a:solidFill>
                            <a:srgbClr val="007BFF"/>
                          </a:solidFill>
                          <a:effectLst/>
                          <a:hlinkClick r:id="rId39"/>
                        </a:rPr>
                        <a:t>www.turknippon.com</a:t>
                      </a:r>
                      <a:endParaRPr lang="tr-TR" sz="600">
                        <a:effectLst/>
                      </a:endParaRPr>
                    </a:p>
                  </a:txBody>
                  <a:tcPr marL="14422" marR="14422" marT="7211" marB="7211" anchor="ctr">
                    <a:lnL>
                      <a:noFill/>
                    </a:lnL>
                    <a:lnR>
                      <a:noFill/>
                    </a:lnR>
                    <a:lnT w="9525" cap="flat" cmpd="sng" algn="ctr">
                      <a:solidFill>
                        <a:srgbClr val="DEE2E6"/>
                      </a:solidFill>
                      <a:prstDash val="solid"/>
                      <a:round/>
                      <a:headEnd type="none" w="med" len="med"/>
                      <a:tailEnd type="none" w="med" len="med"/>
                    </a:lnT>
                    <a:lnB w="9525" cap="flat" cmpd="sng" algn="ctr">
                      <a:solidFill>
                        <a:srgbClr val="DEE2E6"/>
                      </a:solidFill>
                      <a:prstDash val="solid"/>
                      <a:round/>
                      <a:headEnd type="none" w="med" len="med"/>
                      <a:tailEnd type="none" w="med" len="med"/>
                    </a:lnB>
                    <a:solidFill>
                      <a:srgbClr val="FFFFFF"/>
                    </a:solidFill>
                  </a:tcPr>
                </a:tc>
                <a:extLst>
                  <a:ext uri="{0D108BD9-81ED-4DB2-BD59-A6C34878D82A}">
                    <a16:rowId xmlns:a16="http://schemas.microsoft.com/office/drawing/2014/main" val="3229617831"/>
                  </a:ext>
                </a:extLst>
              </a:tr>
              <a:tr h="122153">
                <a:tc>
                  <a:txBody>
                    <a:bodyPr/>
                    <a:lstStyle/>
                    <a:p>
                      <a:pPr fontAlgn="ctr"/>
                      <a:r>
                        <a:rPr lang="tr-TR" sz="600">
                          <a:effectLst/>
                        </a:rPr>
                        <a:t>Türk P ve I Sigorta A.Ş.</a:t>
                      </a:r>
                    </a:p>
                  </a:txBody>
                  <a:tcPr marL="14422" marR="14422" marT="7211" marB="7211" anchor="ctr">
                    <a:lnL>
                      <a:noFill/>
                    </a:lnL>
                    <a:lnR>
                      <a:noFill/>
                    </a:lnR>
                    <a:lnT w="9525" cap="flat" cmpd="sng" algn="ctr">
                      <a:solidFill>
                        <a:srgbClr val="DEE2E6"/>
                      </a:solidFill>
                      <a:prstDash val="solid"/>
                      <a:round/>
                      <a:headEnd type="none" w="med" len="med"/>
                      <a:tailEnd type="none" w="med" len="med"/>
                    </a:lnT>
                    <a:lnB w="9525" cap="flat" cmpd="sng" algn="ctr">
                      <a:solidFill>
                        <a:srgbClr val="DEE2E6"/>
                      </a:solidFill>
                      <a:prstDash val="solid"/>
                      <a:round/>
                      <a:headEnd type="none" w="med" len="med"/>
                      <a:tailEnd type="none" w="med" len="med"/>
                    </a:lnB>
                    <a:solidFill>
                      <a:srgbClr val="FFFFFF"/>
                    </a:solidFill>
                  </a:tcPr>
                </a:tc>
                <a:tc>
                  <a:txBody>
                    <a:bodyPr/>
                    <a:lstStyle/>
                    <a:p>
                      <a:pPr fontAlgn="ctr"/>
                      <a:r>
                        <a:rPr lang="tr-TR" sz="600" u="none" strike="noStrike">
                          <a:solidFill>
                            <a:srgbClr val="007BFF"/>
                          </a:solidFill>
                          <a:effectLst/>
                          <a:hlinkClick r:id="rId40"/>
                        </a:rPr>
                        <a:t>www.turkpandi.com</a:t>
                      </a:r>
                      <a:endParaRPr lang="tr-TR" sz="600">
                        <a:effectLst/>
                      </a:endParaRPr>
                    </a:p>
                  </a:txBody>
                  <a:tcPr marL="14422" marR="14422" marT="7211" marB="7211" anchor="ctr">
                    <a:lnL>
                      <a:noFill/>
                    </a:lnL>
                    <a:lnR>
                      <a:noFill/>
                    </a:lnR>
                    <a:lnT w="9525" cap="flat" cmpd="sng" algn="ctr">
                      <a:solidFill>
                        <a:srgbClr val="DEE2E6"/>
                      </a:solidFill>
                      <a:prstDash val="solid"/>
                      <a:round/>
                      <a:headEnd type="none" w="med" len="med"/>
                      <a:tailEnd type="none" w="med" len="med"/>
                    </a:lnT>
                    <a:lnB w="9525" cap="flat" cmpd="sng" algn="ctr">
                      <a:solidFill>
                        <a:srgbClr val="DEE2E6"/>
                      </a:solidFill>
                      <a:prstDash val="solid"/>
                      <a:round/>
                      <a:headEnd type="none" w="med" len="med"/>
                      <a:tailEnd type="none" w="med" len="med"/>
                    </a:lnB>
                    <a:solidFill>
                      <a:srgbClr val="FFFFFF"/>
                    </a:solidFill>
                  </a:tcPr>
                </a:tc>
                <a:extLst>
                  <a:ext uri="{0D108BD9-81ED-4DB2-BD59-A6C34878D82A}">
                    <a16:rowId xmlns:a16="http://schemas.microsoft.com/office/drawing/2014/main" val="1339779489"/>
                  </a:ext>
                </a:extLst>
              </a:tr>
              <a:tr h="122153">
                <a:tc>
                  <a:txBody>
                    <a:bodyPr/>
                    <a:lstStyle/>
                    <a:p>
                      <a:pPr fontAlgn="ctr"/>
                      <a:r>
                        <a:rPr lang="tr-TR" sz="600">
                          <a:effectLst/>
                        </a:rPr>
                        <a:t>Türkiye Sigorta A.Ş.</a:t>
                      </a:r>
                    </a:p>
                  </a:txBody>
                  <a:tcPr marL="14422" marR="14422" marT="7211" marB="7211" anchor="ctr">
                    <a:lnL>
                      <a:noFill/>
                    </a:lnL>
                    <a:lnR>
                      <a:noFill/>
                    </a:lnR>
                    <a:lnT w="9525" cap="flat" cmpd="sng" algn="ctr">
                      <a:solidFill>
                        <a:srgbClr val="DEE2E6"/>
                      </a:solidFill>
                      <a:prstDash val="solid"/>
                      <a:round/>
                      <a:headEnd type="none" w="med" len="med"/>
                      <a:tailEnd type="none" w="med" len="med"/>
                    </a:lnT>
                    <a:lnB w="9525" cap="flat" cmpd="sng" algn="ctr">
                      <a:solidFill>
                        <a:srgbClr val="DEE2E6"/>
                      </a:solidFill>
                      <a:prstDash val="solid"/>
                      <a:round/>
                      <a:headEnd type="none" w="med" len="med"/>
                      <a:tailEnd type="none" w="med" len="med"/>
                    </a:lnB>
                    <a:solidFill>
                      <a:srgbClr val="FFFFFF"/>
                    </a:solidFill>
                  </a:tcPr>
                </a:tc>
                <a:tc>
                  <a:txBody>
                    <a:bodyPr/>
                    <a:lstStyle/>
                    <a:p>
                      <a:pPr fontAlgn="ctr"/>
                      <a:r>
                        <a:rPr lang="tr-TR" sz="600" u="none" strike="noStrike">
                          <a:solidFill>
                            <a:srgbClr val="007BFF"/>
                          </a:solidFill>
                          <a:effectLst/>
                          <a:hlinkClick r:id="rId41"/>
                        </a:rPr>
                        <a:t>www.turkiyesigorta.com.tr</a:t>
                      </a:r>
                      <a:endParaRPr lang="tr-TR" sz="600">
                        <a:effectLst/>
                      </a:endParaRPr>
                    </a:p>
                  </a:txBody>
                  <a:tcPr marL="14422" marR="14422" marT="7211" marB="7211" anchor="ctr">
                    <a:lnL>
                      <a:noFill/>
                    </a:lnL>
                    <a:lnR>
                      <a:noFill/>
                    </a:lnR>
                    <a:lnT w="9525" cap="flat" cmpd="sng" algn="ctr">
                      <a:solidFill>
                        <a:srgbClr val="DEE2E6"/>
                      </a:solidFill>
                      <a:prstDash val="solid"/>
                      <a:round/>
                      <a:headEnd type="none" w="med" len="med"/>
                      <a:tailEnd type="none" w="med" len="med"/>
                    </a:lnT>
                    <a:lnB w="9525" cap="flat" cmpd="sng" algn="ctr">
                      <a:solidFill>
                        <a:srgbClr val="DEE2E6"/>
                      </a:solidFill>
                      <a:prstDash val="solid"/>
                      <a:round/>
                      <a:headEnd type="none" w="med" len="med"/>
                      <a:tailEnd type="none" w="med" len="med"/>
                    </a:lnB>
                    <a:solidFill>
                      <a:srgbClr val="FFFFFF"/>
                    </a:solidFill>
                  </a:tcPr>
                </a:tc>
                <a:extLst>
                  <a:ext uri="{0D108BD9-81ED-4DB2-BD59-A6C34878D82A}">
                    <a16:rowId xmlns:a16="http://schemas.microsoft.com/office/drawing/2014/main" val="1552992416"/>
                  </a:ext>
                </a:extLst>
              </a:tr>
              <a:tr h="122153">
                <a:tc>
                  <a:txBody>
                    <a:bodyPr/>
                    <a:lstStyle/>
                    <a:p>
                      <a:pPr fontAlgn="ctr"/>
                      <a:r>
                        <a:rPr lang="tr-TR" sz="600">
                          <a:effectLst/>
                        </a:rPr>
                        <a:t>Unico Sigorta A.Ş.</a:t>
                      </a:r>
                    </a:p>
                  </a:txBody>
                  <a:tcPr marL="14422" marR="14422" marT="7211" marB="7211" anchor="ctr">
                    <a:lnL>
                      <a:noFill/>
                    </a:lnL>
                    <a:lnR>
                      <a:noFill/>
                    </a:lnR>
                    <a:lnT w="9525" cap="flat" cmpd="sng" algn="ctr">
                      <a:solidFill>
                        <a:srgbClr val="DEE2E6"/>
                      </a:solidFill>
                      <a:prstDash val="solid"/>
                      <a:round/>
                      <a:headEnd type="none" w="med" len="med"/>
                      <a:tailEnd type="none" w="med" len="med"/>
                    </a:lnT>
                    <a:lnB w="9525" cap="flat" cmpd="sng" algn="ctr">
                      <a:solidFill>
                        <a:srgbClr val="DEE2E6"/>
                      </a:solidFill>
                      <a:prstDash val="solid"/>
                      <a:round/>
                      <a:headEnd type="none" w="med" len="med"/>
                      <a:tailEnd type="none" w="med" len="med"/>
                    </a:lnB>
                    <a:solidFill>
                      <a:srgbClr val="FFFFFF"/>
                    </a:solidFill>
                  </a:tcPr>
                </a:tc>
                <a:tc>
                  <a:txBody>
                    <a:bodyPr/>
                    <a:lstStyle/>
                    <a:p>
                      <a:pPr fontAlgn="ctr"/>
                      <a:r>
                        <a:rPr lang="tr-TR" sz="600" u="none" strike="noStrike">
                          <a:solidFill>
                            <a:srgbClr val="007BFF"/>
                          </a:solidFill>
                          <a:effectLst/>
                          <a:hlinkClick r:id="rId42"/>
                        </a:rPr>
                        <a:t>www.unicosigorta.com.tr</a:t>
                      </a:r>
                      <a:endParaRPr lang="tr-TR" sz="600">
                        <a:effectLst/>
                      </a:endParaRPr>
                    </a:p>
                  </a:txBody>
                  <a:tcPr marL="14422" marR="14422" marT="7211" marB="7211" anchor="ctr">
                    <a:lnL>
                      <a:noFill/>
                    </a:lnL>
                    <a:lnR>
                      <a:noFill/>
                    </a:lnR>
                    <a:lnT w="9525" cap="flat" cmpd="sng" algn="ctr">
                      <a:solidFill>
                        <a:srgbClr val="DEE2E6"/>
                      </a:solidFill>
                      <a:prstDash val="solid"/>
                      <a:round/>
                      <a:headEnd type="none" w="med" len="med"/>
                      <a:tailEnd type="none" w="med" len="med"/>
                    </a:lnT>
                    <a:lnB>
                      <a:noFill/>
                    </a:lnB>
                    <a:solidFill>
                      <a:srgbClr val="FFFFFF"/>
                    </a:solidFill>
                  </a:tcPr>
                </a:tc>
                <a:extLst>
                  <a:ext uri="{0D108BD9-81ED-4DB2-BD59-A6C34878D82A}">
                    <a16:rowId xmlns:a16="http://schemas.microsoft.com/office/drawing/2014/main" val="370594300"/>
                  </a:ext>
                </a:extLst>
              </a:tr>
              <a:tr h="122153">
                <a:tc>
                  <a:txBody>
                    <a:bodyPr/>
                    <a:lstStyle/>
                    <a:p>
                      <a:pPr fontAlgn="ctr"/>
                      <a:r>
                        <a:rPr lang="tr-TR" sz="600">
                          <a:effectLst/>
                        </a:rPr>
                        <a:t>Zurich Sigorta A.Ş.</a:t>
                      </a:r>
                    </a:p>
                  </a:txBody>
                  <a:tcPr marL="14422" marR="14422" marT="7211" marB="7211" anchor="ctr">
                    <a:lnL>
                      <a:noFill/>
                    </a:lnL>
                    <a:lnR>
                      <a:noFill/>
                    </a:lnR>
                    <a:lnT w="9525" cap="flat" cmpd="sng" algn="ctr">
                      <a:solidFill>
                        <a:srgbClr val="DEE2E6"/>
                      </a:solidFill>
                      <a:prstDash val="solid"/>
                      <a:round/>
                      <a:headEnd type="none" w="med" len="med"/>
                      <a:tailEnd type="none" w="med" len="med"/>
                    </a:lnT>
                    <a:lnB>
                      <a:noFill/>
                    </a:lnB>
                    <a:solidFill>
                      <a:srgbClr val="FFFFFF"/>
                    </a:solidFill>
                  </a:tcPr>
                </a:tc>
                <a:tc>
                  <a:txBody>
                    <a:bodyPr/>
                    <a:lstStyle/>
                    <a:p>
                      <a:endParaRPr lang="tr-TR" sz="600"/>
                    </a:p>
                  </a:txBody>
                  <a:tcPr marL="14422" marR="14422" marT="7211" marB="7211">
                    <a:lnL>
                      <a:noFill/>
                    </a:lnL>
                    <a:lnT>
                      <a:noFill/>
                    </a:lnT>
                  </a:tcPr>
                </a:tc>
                <a:extLst>
                  <a:ext uri="{0D108BD9-81ED-4DB2-BD59-A6C34878D82A}">
                    <a16:rowId xmlns:a16="http://schemas.microsoft.com/office/drawing/2014/main" val="3510463991"/>
                  </a:ext>
                </a:extLst>
              </a:tr>
            </a:tbl>
          </a:graphicData>
        </a:graphic>
      </p:graphicFrame>
    </p:spTree>
    <p:extLst>
      <p:ext uri="{BB962C8B-B14F-4D97-AF65-F5344CB8AC3E}">
        <p14:creationId xmlns:p14="http://schemas.microsoft.com/office/powerpoint/2010/main" val="2038343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Resim 2">
            <a:extLst>
              <a:ext uri="{FF2B5EF4-FFF2-40B4-BE49-F238E27FC236}">
                <a16:creationId xmlns:a16="http://schemas.microsoft.com/office/drawing/2014/main" id="{89DC1695-15C1-1D54-70C5-FFEB609546EC}"/>
              </a:ext>
            </a:extLst>
          </p:cNvPr>
          <p:cNvPicPr>
            <a:picLocks noChangeAspect="1"/>
          </p:cNvPicPr>
          <p:nvPr/>
        </p:nvPicPr>
        <p:blipFill rotWithShape="1">
          <a:blip r:embed="rId2"/>
          <a:srcRect t="9568" r="1115" b="7727"/>
          <a:stretch/>
        </p:blipFill>
        <p:spPr>
          <a:xfrm>
            <a:off x="0" y="801858"/>
            <a:ext cx="12056012" cy="5373859"/>
          </a:xfrm>
          <a:prstGeom prst="rect">
            <a:avLst/>
          </a:prstGeom>
        </p:spPr>
      </p:pic>
    </p:spTree>
    <p:extLst>
      <p:ext uri="{BB962C8B-B14F-4D97-AF65-F5344CB8AC3E}">
        <p14:creationId xmlns:p14="http://schemas.microsoft.com/office/powerpoint/2010/main" val="971710150"/>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161</TotalTime>
  <Words>890</Words>
  <Application>Microsoft Office PowerPoint</Application>
  <PresentationFormat>Geniş ekran</PresentationFormat>
  <Paragraphs>115</Paragraphs>
  <Slides>10</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10</vt:i4>
      </vt:variant>
    </vt:vector>
  </HeadingPairs>
  <TitlesOfParts>
    <vt:vector size="15" baseType="lpstr">
      <vt:lpstr>Arial</vt:lpstr>
      <vt:lpstr>Calibri</vt:lpstr>
      <vt:lpstr>Calibri Light</vt:lpstr>
      <vt:lpstr>Times New Roman</vt:lpstr>
      <vt:lpstr>Office Teması</vt:lpstr>
      <vt:lpstr>BNK 214 SİGORTA UYGULAMALARI 18 MAYIS 2022</vt:lpstr>
      <vt:lpstr>SİGORTA NEDİR? </vt:lpstr>
      <vt:lpstr>SİGORTANIN İŞLEVLERİ</vt:lpstr>
      <vt:lpstr>PowerPoint Sunusu</vt:lpstr>
      <vt:lpstr>PowerPoint Sunusu</vt:lpstr>
      <vt:lpstr>Sigorta Branşları</vt:lpstr>
      <vt:lpstr>TÜRK SİGORTA SEKTÖRÜNDEKİ KURUMLAR</vt:lpstr>
      <vt:lpstr>https://seddk.gov.tr/sigorta-reasurans-ve-bes-sirketleri.html</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BNK 214 SİGORTA UYGULAMALARI 18 MAYIS 2022</dc:title>
  <dc:creator>Ayşegül  KURTULGAN</dc:creator>
  <cp:lastModifiedBy>Ayşegül  KURTULGAN</cp:lastModifiedBy>
  <cp:revision>11</cp:revision>
  <dcterms:created xsi:type="dcterms:W3CDTF">2022-05-17T08:51:31Z</dcterms:created>
  <dcterms:modified xsi:type="dcterms:W3CDTF">2022-06-03T08:08:22Z</dcterms:modified>
</cp:coreProperties>
</file>