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9C079E-95EC-2B48-9FF7-EC73DE993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C0CD74-6671-1843-8A0D-CDE9113B2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1CC072-E335-4348-A8E6-623DD550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FFA86C-C5AA-7D43-B405-3B6279137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B3E850-070C-DB46-ABCB-45B8A811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84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6A0DED-019E-1A46-92C7-0BF31F40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3A71B4B-112C-014D-89C7-F761C0D2C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0016B9-5FE2-0C44-B9EE-D9F1D4E2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7FB532-5A96-DC41-958D-1E8107EF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4FCB6D-189A-4C40-A612-3C8A4C02F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51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CCA3F0F-3401-3947-BA4B-7CDA2D71A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1A15D48-054E-CC48-BD09-F0179AE58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68C066-851B-C34D-B3C0-4F0B46D4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D39074-63EF-9A46-ADDD-B0FFB75C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E1ECEE-3C7C-EF41-A384-C238A27BF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50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6BB328-DCAC-1D4E-8881-B7A7A226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285013-3356-264D-8B2E-F0CF82F7A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2C3B95-C19A-094E-9012-C5E26B63E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E5B72F-BCDF-7A4F-ACF7-7BF39AA5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17CC52-77C5-5149-80C0-43FD1454A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4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29E5F1-B8AA-0447-A01E-90BD03B9A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FB78181-B686-DF44-8ECF-FD179DD09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99F456-7010-704D-815C-5B7A300F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F1D190-E2BC-9545-B7C9-17D99A91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04F719-4886-374B-B5F2-C9921E07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61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7F8809-A9EC-7D4E-9E50-26D6ACFA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C7BDBB-50A5-994F-8C74-E2AAD30DC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1ED39A5-9961-BA48-B86E-3B8AB0EA1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827B504-95FD-7B48-BC3A-EA1080B0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137E1D-F5FE-A647-8D9C-1CB2E962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56CFAB-1636-8D4F-82B3-82CB1BED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97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4E4480-EF6E-364B-AEA1-2F937BB29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C69F5B-E53D-094E-8831-53D76D79F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185A93C-71EF-AE44-BC2C-62A6B179B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A2C4426-F7E6-DA48-B2E7-D3FE1D4A0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4724303-3D58-4948-8F69-9C4CDC368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436B51D-F5BD-BC47-BE29-FF6C4E77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4BA2056-986F-FF4A-9730-0B1BBA057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987F1A0-3DA3-EB4A-BC4B-AC93BFDC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79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5087D-7629-2B47-A627-6FE772DA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E110921-EBCD-4D43-B480-300B8C74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F081677-84E7-2348-903F-0DDAA717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C5BBD6C-5199-CF45-A2D5-BA86E9A25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88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1AEA3E5-195D-A54D-9203-5B484AFD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336C9B0-5B09-394E-9864-A7D8F691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20FEF9A-71A3-214B-BF48-57789C8C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24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77EEBA-2588-AA4D-A118-E85613C9C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BEA6CA-53CB-8546-A684-AE7C80CE3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58B2E86-08B8-F54A-A56D-77F936090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136891-CF29-C243-A723-71CB894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ABFA2C-FEEC-2B41-96AE-636BE15CA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D37E3A-D72F-AE48-AA8E-8106FD30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15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D58FBA-A5C1-AB49-97B3-412B3C27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1251DD8-678D-D844-B139-EE0A677B9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E024205-AE9A-A443-B5A2-A19629EC6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88E276-1851-0046-9570-185CAE996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9170888-C851-8347-B953-99FAE832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72C891-A64F-994D-A06F-14058A95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40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7A6F683-087A-FD42-A075-3CCBCC8D1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69220E8-8CBA-AD4C-B014-C5EE16CFF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0381CA-4E3D-9C4F-9CCE-8A1D9F5A9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EA3A-2E53-6944-99D9-C7D6DFC9F57C}" type="datetimeFigureOut">
              <a:rPr lang="tr-TR" smtClean="0"/>
              <a:t>30.04.2021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2D1E3A-5FF6-D54A-9477-BA3A806B11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62F3E-7AE2-D943-ACEE-412307F2A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B822E-DDC0-9949-AE96-C7771B5E07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40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246D44C-646C-2842-86FE-5BBB57A07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tr-TR" sz="4700" b="1"/>
              <a:t>İŞ GÜVENLİĞİ UZMANLARININ GÖREV, YETKİ, SORUMLULUK VE EĞİTİMLERİ </a:t>
            </a:r>
            <a:endParaRPr lang="tr-TR" sz="470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B32BE6-618E-1249-92C2-3A106DAA9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088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ED66960-0B7D-1541-A6B7-7BC05E41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a) Rehberlik 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CE372D-3126-D44B-B00F-FB7C245F5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70000" lnSpcReduction="20000"/>
          </a:bodyPr>
          <a:lstStyle/>
          <a:p>
            <a:r>
              <a:rPr lang="tr-TR" dirty="0" err="1"/>
              <a:t>Yönetmeliğe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iş </a:t>
            </a:r>
            <a:r>
              <a:rPr lang="tr-TR" dirty="0" err="1"/>
              <a:t>güvenliği</a:t>
            </a:r>
            <a:r>
              <a:rPr lang="tr-TR" dirty="0"/>
              <a:t> uzmanlarının rehberlik </a:t>
            </a:r>
            <a:r>
              <a:rPr lang="tr-TR" dirty="0" err="1"/>
              <a:t>görevi</a:t>
            </a:r>
            <a:r>
              <a:rPr lang="tr-TR" dirty="0"/>
              <a:t>; </a:t>
            </a:r>
          </a:p>
          <a:p>
            <a:r>
              <a:rPr lang="tr-TR" dirty="0"/>
              <a:t>“1) </a:t>
            </a:r>
            <a:r>
              <a:rPr lang="tr-TR" dirty="0" err="1"/>
              <a:t>İşyerinde</a:t>
            </a:r>
            <a:r>
              <a:rPr lang="tr-TR" dirty="0"/>
              <a:t> yapılan </a:t>
            </a:r>
            <a:r>
              <a:rPr lang="tr-TR" dirty="0" err="1"/>
              <a:t>çalışmalar</a:t>
            </a:r>
            <a:r>
              <a:rPr lang="tr-TR" dirty="0"/>
              <a:t> ve yapılacak </a:t>
            </a:r>
            <a:r>
              <a:rPr lang="tr-TR" dirty="0" err="1"/>
              <a:t>değişikliklerle</a:t>
            </a:r>
            <a:r>
              <a:rPr lang="tr-TR" dirty="0"/>
              <a:t> ilgili olarak tasarım, makine ve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teçhizatın</a:t>
            </a:r>
            <a:r>
              <a:rPr lang="tr-TR" dirty="0"/>
              <a:t> durumu, bakımı, </a:t>
            </a:r>
            <a:r>
              <a:rPr lang="tr-TR" dirty="0" err="1"/>
              <a:t>seçimi</a:t>
            </a:r>
            <a:r>
              <a:rPr lang="tr-TR" dirty="0"/>
              <a:t> ve kullanılan maddeler de </a:t>
            </a:r>
            <a:r>
              <a:rPr lang="tr-TR" dirty="0" err="1"/>
              <a:t>dâhil</a:t>
            </a:r>
            <a:r>
              <a:rPr lang="tr-TR" dirty="0"/>
              <a:t> olmak üzere  </a:t>
            </a:r>
            <a:r>
              <a:rPr lang="tr-TR" dirty="0" err="1"/>
              <a:t>işin</a:t>
            </a:r>
            <a:r>
              <a:rPr lang="tr-TR" dirty="0"/>
              <a:t> planlanması, organizasyonu ve uygulanması, </a:t>
            </a:r>
            <a:r>
              <a:rPr lang="tr-TR" dirty="0" err="1"/>
              <a:t>kişisel</a:t>
            </a:r>
            <a:r>
              <a:rPr lang="tr-TR" dirty="0"/>
              <a:t> koruyucu donanımların </a:t>
            </a:r>
            <a:r>
              <a:rPr lang="tr-TR" dirty="0" err="1"/>
              <a:t>seçimi</a:t>
            </a:r>
            <a:r>
              <a:rPr lang="tr-TR" dirty="0"/>
              <a:t>, temini, kullanımı, bakımı, muhafazası ve test edilmesi konularının, iş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</a:t>
            </a:r>
            <a:r>
              <a:rPr lang="tr-TR" dirty="0"/>
              <a:t> mevzuatına ve genel iş </a:t>
            </a:r>
            <a:r>
              <a:rPr lang="tr-TR" dirty="0" err="1"/>
              <a:t>güvenliği</a:t>
            </a:r>
            <a:r>
              <a:rPr lang="tr-TR" dirty="0"/>
              <a:t> kurallarına uygun olarak </a:t>
            </a:r>
            <a:r>
              <a:rPr lang="tr-TR" dirty="0" err="1"/>
              <a:t>sürdürülmesini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önerilerde</a:t>
            </a:r>
            <a:r>
              <a:rPr lang="tr-TR" dirty="0"/>
              <a:t> bulunmak. </a:t>
            </a:r>
          </a:p>
          <a:p>
            <a:r>
              <a:rPr lang="tr-TR" dirty="0"/>
              <a:t>2)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güvenliğiyle</a:t>
            </a:r>
            <a:r>
              <a:rPr lang="tr-TR" dirty="0"/>
              <a:t> ilgili alınması gereken tedbirleri </a:t>
            </a:r>
            <a:r>
              <a:rPr lang="tr-TR" dirty="0" err="1"/>
              <a:t>işverene</a:t>
            </a:r>
            <a:r>
              <a:rPr lang="tr-TR" dirty="0"/>
              <a:t> yazılı olarak bildirmek. </a:t>
            </a:r>
          </a:p>
          <a:p>
            <a:r>
              <a:rPr lang="tr-TR" dirty="0"/>
              <a:t>3) </a:t>
            </a:r>
            <a:r>
              <a:rPr lang="tr-TR" dirty="0" err="1"/>
              <a:t>İşyerinde</a:t>
            </a:r>
            <a:r>
              <a:rPr lang="tr-TR" dirty="0"/>
              <a:t> meydana gelen iş kazası ve meslek hastalıklarının nedenlerinin </a:t>
            </a:r>
            <a:r>
              <a:rPr lang="tr-TR" dirty="0" err="1"/>
              <a:t>araştırılması</a:t>
            </a:r>
            <a:r>
              <a:rPr lang="tr-TR" dirty="0"/>
              <a:t> ve tekrarlanmaması </a:t>
            </a:r>
            <a:r>
              <a:rPr lang="tr-TR" dirty="0" err="1"/>
              <a:t>için</a:t>
            </a:r>
            <a:r>
              <a:rPr lang="tr-TR" dirty="0"/>
              <a:t> alınacak </a:t>
            </a:r>
            <a:r>
              <a:rPr lang="tr-TR" dirty="0" err="1"/>
              <a:t>önlemler</a:t>
            </a:r>
            <a:r>
              <a:rPr lang="tr-TR" dirty="0"/>
              <a:t> konusunda </a:t>
            </a:r>
            <a:r>
              <a:rPr lang="tr-TR" dirty="0" err="1"/>
              <a:t>çalışmalar</a:t>
            </a:r>
            <a:r>
              <a:rPr lang="tr-TR" dirty="0"/>
              <a:t> yaparak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önerilerde</a:t>
            </a:r>
            <a:r>
              <a:rPr lang="tr-TR" dirty="0"/>
              <a:t> bulunmak. </a:t>
            </a:r>
          </a:p>
          <a:p>
            <a:r>
              <a:rPr lang="tr-TR" dirty="0"/>
              <a:t>4) </a:t>
            </a:r>
            <a:r>
              <a:rPr lang="tr-TR" dirty="0" err="1"/>
              <a:t>İşyerinde</a:t>
            </a:r>
            <a:r>
              <a:rPr lang="tr-TR" dirty="0"/>
              <a:t> meydana gelen ancak </a:t>
            </a:r>
            <a:r>
              <a:rPr lang="tr-TR" dirty="0" err="1"/>
              <a:t>ölüm</a:t>
            </a:r>
            <a:r>
              <a:rPr lang="tr-TR" dirty="0"/>
              <a:t> ya da yaralanmaya neden olmayan, ancak </a:t>
            </a:r>
            <a:r>
              <a:rPr lang="tr-TR" dirty="0" err="1"/>
              <a:t>çalışana</a:t>
            </a:r>
            <a:r>
              <a:rPr lang="tr-TR" dirty="0"/>
              <a:t>, ekipmana veya </a:t>
            </a:r>
            <a:r>
              <a:rPr lang="tr-TR" dirty="0" err="1"/>
              <a:t>işyerine</a:t>
            </a:r>
            <a:r>
              <a:rPr lang="tr-TR" dirty="0"/>
              <a:t> zarar verme potansiyeli olan olayların nedenlerinin </a:t>
            </a:r>
            <a:r>
              <a:rPr lang="tr-TR" dirty="0" err="1"/>
              <a:t>araştırılması</a:t>
            </a:r>
            <a:r>
              <a:rPr lang="tr-TR" dirty="0"/>
              <a:t> konusunda </a:t>
            </a:r>
            <a:r>
              <a:rPr lang="tr-TR" dirty="0" err="1"/>
              <a:t>çalışma</a:t>
            </a:r>
            <a:r>
              <a:rPr lang="tr-TR" dirty="0"/>
              <a:t> yapmak ve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önerilerde</a:t>
            </a:r>
            <a:r>
              <a:rPr lang="tr-TR" dirty="0"/>
              <a:t> bulunmak.” Olarak </a:t>
            </a:r>
            <a:r>
              <a:rPr lang="tr-TR" dirty="0" err="1"/>
              <a:t>belirtilmiştir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145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E29E1FF-29CA-2E46-A6E9-682AD19F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sz="3400" b="1" dirty="0">
                <a:solidFill>
                  <a:srgbClr val="FFFFFF"/>
                </a:solidFill>
              </a:rPr>
              <a:t>b) Risk </a:t>
            </a:r>
            <a:r>
              <a:rPr lang="tr-TR" sz="3400" b="1" dirty="0" err="1">
                <a:solidFill>
                  <a:srgbClr val="FFFFFF"/>
                </a:solidFill>
              </a:rPr>
              <a:t>Değerlendirmesi</a:t>
            </a:r>
            <a:r>
              <a:rPr lang="tr-TR" sz="3400" b="1" dirty="0">
                <a:solidFill>
                  <a:srgbClr val="FFFFFF"/>
                </a:solidFill>
              </a:rPr>
              <a:t> </a:t>
            </a:r>
            <a:endParaRPr lang="tr-TR" sz="3400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FEBFED-779D-864D-AFCA-9FE431597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2400"/>
              <a:t>Avrupa </a:t>
            </a:r>
            <a:r>
              <a:rPr lang="tr-TR" sz="2400" err="1"/>
              <a:t>Birliğinin</a:t>
            </a:r>
            <a:r>
              <a:rPr lang="tr-TR" sz="2400"/>
              <a:t> 89/391 EC sayılı </a:t>
            </a:r>
            <a:r>
              <a:rPr lang="tr-TR" sz="2400" err="1"/>
              <a:t>Çerçeve</a:t>
            </a:r>
            <a:r>
              <a:rPr lang="tr-TR" sz="2400"/>
              <a:t> Direktif olarak da adlandırılan </a:t>
            </a:r>
            <a:r>
              <a:rPr lang="tr-TR" sz="2400" err="1"/>
              <a:t>yönergesinin</a:t>
            </a:r>
            <a:r>
              <a:rPr lang="tr-TR" sz="2400"/>
              <a:t> temelini </a:t>
            </a:r>
            <a:r>
              <a:rPr lang="tr-TR" sz="2400" err="1"/>
              <a:t>oluşturan</a:t>
            </a:r>
            <a:r>
              <a:rPr lang="tr-TR" sz="2400"/>
              <a:t> risk </a:t>
            </a:r>
            <a:r>
              <a:rPr lang="tr-TR" sz="2400" err="1"/>
              <a:t>değerlendirmesi</a:t>
            </a:r>
            <a:r>
              <a:rPr lang="tr-TR" sz="2400"/>
              <a:t>, iş kazaları ve meslek hastalılarının azaltılmasında son derece </a:t>
            </a:r>
            <a:r>
              <a:rPr lang="tr-TR" sz="2400" err="1"/>
              <a:t>önemli</a:t>
            </a:r>
            <a:r>
              <a:rPr lang="tr-TR" sz="2400"/>
              <a:t> bir yere sahiptir (</a:t>
            </a:r>
            <a:r>
              <a:rPr lang="tr-TR" sz="2400" err="1"/>
              <a:t>Özkılıc</a:t>
            </a:r>
            <a:r>
              <a:rPr lang="tr-TR" sz="2400"/>
              <a:t>̧, 2007, 57-58). 6331 sayılı </a:t>
            </a:r>
            <a:r>
              <a:rPr lang="tr-TR" sz="2400" err="1"/>
              <a:t>İs</a:t>
            </a:r>
            <a:r>
              <a:rPr lang="tr-TR" sz="2400"/>
              <a:t>̧ </a:t>
            </a:r>
            <a:r>
              <a:rPr lang="tr-TR" sz="2400" err="1"/>
              <a:t>Sağlığı</a:t>
            </a:r>
            <a:r>
              <a:rPr lang="tr-TR" sz="2400"/>
              <a:t> ve </a:t>
            </a:r>
            <a:r>
              <a:rPr lang="tr-TR" sz="2400" err="1"/>
              <a:t>Güvenliği</a:t>
            </a:r>
            <a:r>
              <a:rPr lang="tr-TR" sz="2400"/>
              <a:t> Kanunu tehlike sınıfına bakılmaksızın </a:t>
            </a:r>
            <a:r>
              <a:rPr lang="tr-TR" sz="2400" err="1"/>
              <a:t>tüm</a:t>
            </a:r>
            <a:r>
              <a:rPr lang="tr-TR" sz="2400"/>
              <a:t> </a:t>
            </a:r>
            <a:r>
              <a:rPr lang="tr-TR" sz="2400" err="1"/>
              <a:t>işyerlerinde</a:t>
            </a:r>
            <a:r>
              <a:rPr lang="tr-TR" sz="2400"/>
              <a:t> risk </a:t>
            </a:r>
            <a:r>
              <a:rPr lang="tr-TR" sz="2400" err="1"/>
              <a:t>değerlendirmesi</a:t>
            </a:r>
            <a:r>
              <a:rPr lang="tr-TR" sz="2400"/>
              <a:t> yapma </a:t>
            </a:r>
            <a:r>
              <a:rPr lang="tr-TR" sz="2400" err="1"/>
              <a:t>yükümlülüğu</a:t>
            </a:r>
            <a:r>
              <a:rPr lang="tr-TR" sz="2400"/>
              <a:t>̈ </a:t>
            </a:r>
            <a:r>
              <a:rPr lang="tr-TR" sz="2400" err="1"/>
              <a:t>öngörülmüştür</a:t>
            </a:r>
            <a:r>
              <a:rPr lang="tr-TR" sz="2400"/>
              <a:t> (İSGK.10). </a:t>
            </a:r>
            <a:r>
              <a:rPr lang="tr-TR" sz="2400" err="1"/>
              <a:t>İs</a:t>
            </a:r>
            <a:r>
              <a:rPr lang="tr-TR" sz="2400"/>
              <a:t>̧ </a:t>
            </a:r>
            <a:r>
              <a:rPr lang="tr-TR" sz="2400" err="1"/>
              <a:t>güvenliği</a:t>
            </a:r>
            <a:r>
              <a:rPr lang="tr-TR" sz="2400"/>
              <a:t> uzmanlarının risk </a:t>
            </a:r>
            <a:r>
              <a:rPr lang="tr-TR" sz="2400" err="1"/>
              <a:t>değerlendirmesi</a:t>
            </a:r>
            <a:r>
              <a:rPr lang="tr-TR" sz="2400"/>
              <a:t> </a:t>
            </a:r>
            <a:r>
              <a:rPr lang="tr-TR" sz="2400" err="1"/>
              <a:t>sürecindeki</a:t>
            </a:r>
            <a:r>
              <a:rPr lang="tr-TR" sz="2400"/>
              <a:t> </a:t>
            </a:r>
            <a:r>
              <a:rPr lang="tr-TR" sz="2400" err="1"/>
              <a:t>görevleri</a:t>
            </a:r>
            <a:r>
              <a:rPr lang="tr-TR" sz="2400"/>
              <a:t> İGUY 9/b ye </a:t>
            </a:r>
            <a:r>
              <a:rPr lang="tr-TR" sz="2400" err="1"/>
              <a:t>göre</a:t>
            </a:r>
            <a:r>
              <a:rPr lang="tr-TR" sz="2400"/>
              <a:t> </a:t>
            </a:r>
          </a:p>
          <a:p>
            <a:r>
              <a:rPr lang="tr-TR" sz="2400"/>
              <a:t>“</a:t>
            </a:r>
            <a:r>
              <a:rPr lang="tr-TR" sz="2400" err="1"/>
              <a:t>İs</a:t>
            </a:r>
            <a:r>
              <a:rPr lang="tr-TR" sz="2400"/>
              <a:t>̧ </a:t>
            </a:r>
            <a:r>
              <a:rPr lang="tr-TR" sz="2400" err="1"/>
              <a:t>sağlığı</a:t>
            </a:r>
            <a:r>
              <a:rPr lang="tr-TR" sz="2400"/>
              <a:t> ve </a:t>
            </a:r>
            <a:r>
              <a:rPr lang="tr-TR" sz="2400" err="1"/>
              <a:t>güvenliği</a:t>
            </a:r>
            <a:r>
              <a:rPr lang="tr-TR" sz="2400"/>
              <a:t> </a:t>
            </a:r>
            <a:r>
              <a:rPr lang="tr-TR" sz="2400" err="1"/>
              <a:t>yönünden</a:t>
            </a:r>
            <a:r>
              <a:rPr lang="tr-TR" sz="2400"/>
              <a:t> risk </a:t>
            </a:r>
            <a:r>
              <a:rPr lang="tr-TR" sz="2400" err="1"/>
              <a:t>değerlendirmesi</a:t>
            </a:r>
            <a:r>
              <a:rPr lang="tr-TR" sz="2400"/>
              <a:t> yapılmasıyla ilgili </a:t>
            </a:r>
            <a:r>
              <a:rPr lang="tr-TR" sz="2400" err="1"/>
              <a:t>çalışmalara</a:t>
            </a:r>
            <a:r>
              <a:rPr lang="tr-TR" sz="2400"/>
              <a:t> ve uygulanmasına katılmak, risk </a:t>
            </a:r>
            <a:r>
              <a:rPr lang="tr-TR" sz="2400" err="1"/>
              <a:t>değerlendirmesi</a:t>
            </a:r>
            <a:r>
              <a:rPr lang="tr-TR" sz="2400"/>
              <a:t> sonucunda alınması gereken </a:t>
            </a:r>
            <a:r>
              <a:rPr lang="tr-TR" sz="2400" err="1"/>
              <a:t>sağlık</a:t>
            </a:r>
            <a:r>
              <a:rPr lang="tr-TR" sz="2400"/>
              <a:t> ve </a:t>
            </a:r>
            <a:r>
              <a:rPr lang="tr-TR" sz="2400" err="1"/>
              <a:t>güvenlik</a:t>
            </a:r>
            <a:r>
              <a:rPr lang="tr-TR" sz="2400"/>
              <a:t> </a:t>
            </a:r>
            <a:r>
              <a:rPr lang="tr-TR" sz="2400" err="1"/>
              <a:t>önlemleri</a:t>
            </a:r>
            <a:r>
              <a:rPr lang="tr-TR" sz="2400"/>
              <a:t> konusunda </a:t>
            </a:r>
            <a:r>
              <a:rPr lang="tr-TR" sz="2400" err="1"/>
              <a:t>işverene</a:t>
            </a:r>
            <a:r>
              <a:rPr lang="tr-TR" sz="2400"/>
              <a:t> </a:t>
            </a:r>
            <a:r>
              <a:rPr lang="tr-TR" sz="2400" err="1"/>
              <a:t>önerilerde</a:t>
            </a:r>
            <a:r>
              <a:rPr lang="tr-TR" sz="2400"/>
              <a:t> bulunmak ve takibini yapmak.” </a:t>
            </a:r>
            <a:r>
              <a:rPr lang="tr-TR" sz="2400" err="1"/>
              <a:t>Şeklindedir</a:t>
            </a:r>
            <a:r>
              <a:rPr lang="tr-TR" sz="2400"/>
              <a:t>. </a:t>
            </a:r>
          </a:p>
          <a:p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240167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B61A0B1-D64A-F746-B5F5-A8B773A4D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b="1" dirty="0"/>
              <a:t>c) </a:t>
            </a:r>
            <a:r>
              <a:rPr lang="tr-TR" b="1" dirty="0" err="1"/>
              <a:t>Çalışma</a:t>
            </a:r>
            <a:r>
              <a:rPr lang="tr-TR" b="1" dirty="0"/>
              <a:t> Ortamı </a:t>
            </a:r>
            <a:r>
              <a:rPr lang="tr-TR" b="1" dirty="0" err="1"/>
              <a:t>Gözetimi</a:t>
            </a:r>
            <a:r>
              <a:rPr lang="tr-TR" b="1" dirty="0"/>
              <a:t>; </a:t>
            </a:r>
            <a:br>
              <a:rPr lang="tr-TR" dirty="0"/>
            </a:b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94CB-73A1-D74B-9138-F4E223931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77500" lnSpcReduction="20000"/>
          </a:bodyPr>
          <a:lstStyle/>
          <a:p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uzmanlarının bir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görevi</a:t>
            </a:r>
            <a:r>
              <a:rPr lang="tr-TR" dirty="0"/>
              <a:t> de </a:t>
            </a:r>
            <a:r>
              <a:rPr lang="tr-TR" dirty="0" err="1"/>
              <a:t>çalışma</a:t>
            </a:r>
            <a:r>
              <a:rPr lang="tr-TR" dirty="0"/>
              <a:t> ortamlarının </a:t>
            </a:r>
            <a:r>
              <a:rPr lang="tr-TR" dirty="0" err="1"/>
              <a:t>gözetimini</a:t>
            </a:r>
            <a:r>
              <a:rPr lang="tr-TR" dirty="0"/>
              <a:t> yapmaktır. Uygulamada bu </a:t>
            </a:r>
            <a:r>
              <a:rPr lang="tr-TR" dirty="0" err="1"/>
              <a:t>görevin</a:t>
            </a:r>
            <a:r>
              <a:rPr lang="tr-TR" dirty="0"/>
              <a:t> </a:t>
            </a:r>
            <a:r>
              <a:rPr lang="tr-TR" dirty="0" err="1"/>
              <a:t>çalışanların</a:t>
            </a:r>
            <a:r>
              <a:rPr lang="tr-TR" dirty="0"/>
              <a:t> denetimi ile </a:t>
            </a:r>
            <a:r>
              <a:rPr lang="tr-TR" dirty="0" err="1"/>
              <a:t>karıştırıldığı</a:t>
            </a:r>
            <a:r>
              <a:rPr lang="tr-TR" dirty="0"/>
              <a:t>, bu iki </a:t>
            </a:r>
            <a:r>
              <a:rPr lang="tr-TR" dirty="0" err="1"/>
              <a:t>yükümlülüğün</a:t>
            </a:r>
            <a:r>
              <a:rPr lang="tr-TR" dirty="0"/>
              <a:t> bir birinden farklı </a:t>
            </a:r>
            <a:r>
              <a:rPr lang="tr-TR" dirty="0" err="1"/>
              <a:t>olduğu</a:t>
            </a:r>
            <a:r>
              <a:rPr lang="tr-TR" dirty="0"/>
              <a:t> ve </a:t>
            </a:r>
            <a:r>
              <a:rPr lang="tr-TR" dirty="0" err="1"/>
              <a:t>karıştırılmasının</a:t>
            </a:r>
            <a:r>
              <a:rPr lang="tr-TR" dirty="0"/>
              <a:t> sorumlulukların belirlenmesinde </a:t>
            </a:r>
            <a:r>
              <a:rPr lang="tr-TR" dirty="0" err="1"/>
              <a:t>önemli</a:t>
            </a:r>
            <a:r>
              <a:rPr lang="tr-TR" dirty="0"/>
              <a:t> problemlere neden </a:t>
            </a:r>
            <a:r>
              <a:rPr lang="tr-TR" dirty="0" err="1"/>
              <a:t>olduğu</a:t>
            </a:r>
            <a:r>
              <a:rPr lang="tr-TR" dirty="0"/>
              <a:t> bilinmektedir (</a:t>
            </a:r>
            <a:r>
              <a:rPr lang="tr-TR" dirty="0" err="1"/>
              <a:t>Özdemir</a:t>
            </a:r>
            <a:r>
              <a:rPr lang="tr-TR" dirty="0"/>
              <a:t>, 2014, 177).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uzmanlarının bu </a:t>
            </a:r>
            <a:r>
              <a:rPr lang="tr-TR" dirty="0" err="1"/>
              <a:t>görevi</a:t>
            </a:r>
            <a:r>
              <a:rPr lang="tr-TR" dirty="0"/>
              <a:t> İGUY 9/c de </a:t>
            </a:r>
          </a:p>
          <a:p>
            <a:r>
              <a:rPr lang="tr-TR" dirty="0"/>
              <a:t>“1) </a:t>
            </a:r>
            <a:r>
              <a:rPr lang="tr-TR" dirty="0" err="1"/>
              <a:t>Çalışma</a:t>
            </a:r>
            <a:r>
              <a:rPr lang="tr-TR" dirty="0"/>
              <a:t> ortamının </a:t>
            </a:r>
            <a:r>
              <a:rPr lang="tr-TR" dirty="0" err="1"/>
              <a:t>gözetiminin</a:t>
            </a:r>
            <a:r>
              <a:rPr lang="tr-TR" dirty="0"/>
              <a:t> yapılması, </a:t>
            </a:r>
            <a:r>
              <a:rPr lang="tr-TR" dirty="0" err="1"/>
              <a:t>işyerinde</a:t>
            </a:r>
            <a:r>
              <a:rPr lang="tr-TR" dirty="0"/>
              <a:t> iş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</a:t>
            </a:r>
            <a:r>
              <a:rPr lang="tr-TR" dirty="0"/>
              <a:t> mevzuatı </a:t>
            </a:r>
            <a:r>
              <a:rPr lang="tr-TR" dirty="0" err="1"/>
              <a:t>gereği</a:t>
            </a:r>
            <a:r>
              <a:rPr lang="tr-TR" dirty="0"/>
              <a:t> yapılması gereken periyodik bakım, kontrol ve </a:t>
            </a:r>
            <a:r>
              <a:rPr lang="tr-TR" dirty="0" err="1"/>
              <a:t>ölçümleri</a:t>
            </a:r>
            <a:r>
              <a:rPr lang="tr-TR" dirty="0"/>
              <a:t> planlamak ve uygulamalarını kontrol etmek. </a:t>
            </a:r>
          </a:p>
          <a:p>
            <a:r>
              <a:rPr lang="tr-TR" dirty="0"/>
              <a:t>2) </a:t>
            </a:r>
            <a:r>
              <a:rPr lang="tr-TR" dirty="0" err="1"/>
              <a:t>İşyerinde</a:t>
            </a:r>
            <a:r>
              <a:rPr lang="tr-TR" dirty="0"/>
              <a:t> kaza, yangın veya patlamaların </a:t>
            </a:r>
            <a:r>
              <a:rPr lang="tr-TR" dirty="0" err="1"/>
              <a:t>önlenmesi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yapılan </a:t>
            </a:r>
            <a:r>
              <a:rPr lang="tr-TR" dirty="0" err="1"/>
              <a:t>çalışmalara</a:t>
            </a:r>
            <a:r>
              <a:rPr lang="tr-TR" dirty="0"/>
              <a:t> katılmak, bu konuda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önerilerde</a:t>
            </a:r>
            <a:r>
              <a:rPr lang="tr-TR" dirty="0"/>
              <a:t> bulunmak, uygulamaları takip etmek; </a:t>
            </a:r>
            <a:r>
              <a:rPr lang="tr-TR" dirty="0" err="1"/>
              <a:t>doğal</a:t>
            </a:r>
            <a:r>
              <a:rPr lang="tr-TR" dirty="0"/>
              <a:t> afet, kaza, yangın veya patlama gibi durumlar </a:t>
            </a:r>
            <a:r>
              <a:rPr lang="tr-TR" dirty="0" err="1"/>
              <a:t>için</a:t>
            </a:r>
            <a:r>
              <a:rPr lang="tr-TR" dirty="0"/>
              <a:t> acil durum planlarının hazırlanması </a:t>
            </a:r>
            <a:r>
              <a:rPr lang="tr-TR" dirty="0" err="1"/>
              <a:t>çalışmalarına</a:t>
            </a:r>
            <a:r>
              <a:rPr lang="tr-TR" dirty="0"/>
              <a:t> katılmak, bu konuyla ilgili periyodik </a:t>
            </a:r>
            <a:r>
              <a:rPr lang="tr-TR" dirty="0" err="1"/>
              <a:t>eğitimlerin</a:t>
            </a:r>
            <a:r>
              <a:rPr lang="tr-TR" dirty="0"/>
              <a:t> ve tatbikatların yapılmasını ve acil durum planı </a:t>
            </a:r>
            <a:r>
              <a:rPr lang="tr-TR" dirty="0" err="1"/>
              <a:t>doğrultusunda</a:t>
            </a:r>
            <a:r>
              <a:rPr lang="tr-TR" dirty="0"/>
              <a:t> hareket edilmesini izlemek ve kontrol etmek.” Olarak </a:t>
            </a:r>
            <a:r>
              <a:rPr lang="tr-TR" dirty="0" err="1"/>
              <a:t>belirtilmiştir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1981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8AD7708-4ABF-2D43-89A4-1ECADDFC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ç) </a:t>
            </a:r>
            <a:r>
              <a:rPr lang="tr-TR" b="1" dirty="0" err="1">
                <a:solidFill>
                  <a:srgbClr val="FFFFFF"/>
                </a:solidFill>
              </a:rPr>
              <a:t>Eğitim</a:t>
            </a:r>
            <a:r>
              <a:rPr lang="tr-TR" b="1" dirty="0">
                <a:solidFill>
                  <a:srgbClr val="FFFFFF"/>
                </a:solidFill>
              </a:rPr>
              <a:t>, Bilgilendirme ve Kayıt 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9576E9-376A-534E-9F1A-B58835950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1500" err="1"/>
              <a:t>İs</a:t>
            </a:r>
            <a:r>
              <a:rPr lang="tr-TR" sz="1500"/>
              <a:t>̧ kazaları ve meslek hastalıklarının </a:t>
            </a:r>
            <a:r>
              <a:rPr lang="tr-TR" sz="1500" err="1"/>
              <a:t>önlenmesi</a:t>
            </a:r>
            <a:r>
              <a:rPr lang="tr-TR" sz="1500"/>
              <a:t> </a:t>
            </a:r>
            <a:r>
              <a:rPr lang="tr-TR" sz="1500" err="1"/>
              <a:t>için</a:t>
            </a:r>
            <a:r>
              <a:rPr lang="tr-TR" sz="1500"/>
              <a:t> yapılan </a:t>
            </a:r>
            <a:r>
              <a:rPr lang="tr-TR" sz="1500" err="1"/>
              <a:t>çalışmalarda</a:t>
            </a:r>
            <a:r>
              <a:rPr lang="tr-TR" sz="1500"/>
              <a:t>, </a:t>
            </a:r>
            <a:r>
              <a:rPr lang="tr-TR" sz="1500" err="1"/>
              <a:t>çalışanların</a:t>
            </a:r>
            <a:r>
              <a:rPr lang="tr-TR" sz="1500"/>
              <a:t> </a:t>
            </a:r>
            <a:r>
              <a:rPr lang="tr-TR" sz="1500" err="1"/>
              <a:t>eğitimi</a:t>
            </a:r>
            <a:r>
              <a:rPr lang="tr-TR" sz="1500"/>
              <a:t> son derece </a:t>
            </a:r>
            <a:r>
              <a:rPr lang="tr-TR" sz="1500" err="1"/>
              <a:t>önemli</a:t>
            </a:r>
            <a:r>
              <a:rPr lang="tr-TR" sz="1500"/>
              <a:t> bir konudur. </a:t>
            </a:r>
            <a:r>
              <a:rPr lang="tr-TR" sz="1500" err="1"/>
              <a:t>İs</a:t>
            </a:r>
            <a:r>
              <a:rPr lang="tr-TR" sz="1500"/>
              <a:t>̧ </a:t>
            </a:r>
            <a:r>
              <a:rPr lang="tr-TR" sz="1500" err="1"/>
              <a:t>güvenliği</a:t>
            </a:r>
            <a:r>
              <a:rPr lang="tr-TR" sz="1500"/>
              <a:t> uzmanlarının bir </a:t>
            </a:r>
            <a:r>
              <a:rPr lang="tr-TR" sz="1500" err="1"/>
              <a:t>diğer</a:t>
            </a:r>
            <a:r>
              <a:rPr lang="tr-TR" sz="1500"/>
              <a:t> </a:t>
            </a:r>
            <a:r>
              <a:rPr lang="tr-TR" sz="1500" err="1"/>
              <a:t>görevi</a:t>
            </a:r>
            <a:r>
              <a:rPr lang="tr-TR" sz="1500"/>
              <a:t> olan </a:t>
            </a:r>
            <a:r>
              <a:rPr lang="tr-TR" sz="1500" err="1"/>
              <a:t>eğitim</a:t>
            </a:r>
            <a:r>
              <a:rPr lang="tr-TR" sz="1500"/>
              <a:t>, bilgilendirme ve kayıt İGYU 9/ç de </a:t>
            </a:r>
            <a:r>
              <a:rPr lang="tr-TR" sz="1500" err="1"/>
              <a:t>düzenlenmiştir</a:t>
            </a:r>
            <a:r>
              <a:rPr lang="tr-TR" sz="1500"/>
              <a:t>. </a:t>
            </a:r>
          </a:p>
          <a:p>
            <a:r>
              <a:rPr lang="tr-TR" sz="1500"/>
              <a:t>“1) </a:t>
            </a:r>
            <a:r>
              <a:rPr lang="tr-TR" sz="1500" err="1"/>
              <a:t>Çalışanların</a:t>
            </a:r>
            <a:r>
              <a:rPr lang="tr-TR" sz="1500"/>
              <a:t> iş </a:t>
            </a:r>
            <a:r>
              <a:rPr lang="tr-TR" sz="1500" err="1"/>
              <a:t>sağlığı</a:t>
            </a:r>
            <a:r>
              <a:rPr lang="tr-TR" sz="1500"/>
              <a:t> ve </a:t>
            </a:r>
            <a:r>
              <a:rPr lang="tr-TR" sz="1500" err="1"/>
              <a:t>güvenliği</a:t>
            </a:r>
            <a:r>
              <a:rPr lang="tr-TR" sz="1500"/>
              <a:t> </a:t>
            </a:r>
            <a:r>
              <a:rPr lang="tr-TR" sz="1500" err="1"/>
              <a:t>eğitimlerinin</a:t>
            </a:r>
            <a:r>
              <a:rPr lang="tr-TR" sz="1500"/>
              <a:t> ilgili mevzuata uygun olarak planlanması konusunda </a:t>
            </a:r>
            <a:r>
              <a:rPr lang="tr-TR" sz="1500" err="1"/>
              <a:t>çalışma</a:t>
            </a:r>
            <a:r>
              <a:rPr lang="tr-TR" sz="1500"/>
              <a:t> yaparak </a:t>
            </a:r>
            <a:r>
              <a:rPr lang="tr-TR" sz="1500" err="1"/>
              <a:t>işverenin</a:t>
            </a:r>
            <a:r>
              <a:rPr lang="tr-TR" sz="1500"/>
              <a:t> onayına sunmak ve uygulamalarını yapmak veya kontrol etmek. </a:t>
            </a:r>
          </a:p>
          <a:p>
            <a:r>
              <a:rPr lang="tr-TR" sz="1500"/>
              <a:t>2) </a:t>
            </a:r>
            <a:r>
              <a:rPr lang="tr-TR" sz="1500" err="1"/>
              <a:t>Çalışma</a:t>
            </a:r>
            <a:r>
              <a:rPr lang="tr-TR" sz="1500"/>
              <a:t> ortamıyla ilgili iş </a:t>
            </a:r>
            <a:r>
              <a:rPr lang="tr-TR" sz="1500" err="1"/>
              <a:t>sağlığı</a:t>
            </a:r>
            <a:r>
              <a:rPr lang="tr-TR" sz="1500"/>
              <a:t> ve </a:t>
            </a:r>
            <a:r>
              <a:rPr lang="tr-TR" sz="1500" err="1"/>
              <a:t>güvenliği</a:t>
            </a:r>
            <a:r>
              <a:rPr lang="tr-TR" sz="1500"/>
              <a:t> </a:t>
            </a:r>
            <a:r>
              <a:rPr lang="tr-TR" sz="1500" err="1"/>
              <a:t>çalışmaları</a:t>
            </a:r>
            <a:r>
              <a:rPr lang="tr-TR" sz="1500"/>
              <a:t> ve </a:t>
            </a:r>
            <a:r>
              <a:rPr lang="tr-TR" sz="1500" err="1"/>
              <a:t>çalışma</a:t>
            </a:r>
            <a:r>
              <a:rPr lang="tr-TR" sz="1500"/>
              <a:t> ortamı </a:t>
            </a:r>
            <a:r>
              <a:rPr lang="tr-TR" sz="1500" err="1"/>
              <a:t>gözetim</a:t>
            </a:r>
            <a:r>
              <a:rPr lang="tr-TR" sz="1500"/>
              <a:t> </a:t>
            </a:r>
            <a:r>
              <a:rPr lang="tr-TR" sz="1500" err="1"/>
              <a:t>sonuçlarının</a:t>
            </a:r>
            <a:r>
              <a:rPr lang="tr-TR" sz="1500"/>
              <a:t> </a:t>
            </a:r>
            <a:r>
              <a:rPr lang="tr-TR" sz="1500" err="1"/>
              <a:t>kaydedildiği</a:t>
            </a:r>
            <a:r>
              <a:rPr lang="tr-TR" sz="1500"/>
              <a:t> yıllık </a:t>
            </a:r>
            <a:r>
              <a:rPr lang="tr-TR" sz="1500" err="1"/>
              <a:t>değerlendirme</a:t>
            </a:r>
            <a:r>
              <a:rPr lang="tr-TR" sz="1500"/>
              <a:t> raporunu </a:t>
            </a:r>
            <a:r>
              <a:rPr lang="tr-TR" sz="1500" err="1"/>
              <a:t>işyeri</a:t>
            </a:r>
            <a:r>
              <a:rPr lang="tr-TR" sz="1500"/>
              <a:t> hekimi ile </a:t>
            </a:r>
            <a:r>
              <a:rPr lang="tr-TR" sz="1500" err="1"/>
              <a:t>işbirliği</a:t>
            </a:r>
            <a:r>
              <a:rPr lang="tr-TR" sz="1500"/>
              <a:t> halinde EK- 2’deki </a:t>
            </a:r>
            <a:r>
              <a:rPr lang="tr-TR" sz="1500" err="1"/>
              <a:t>örneğine</a:t>
            </a:r>
            <a:r>
              <a:rPr lang="tr-TR" sz="1500"/>
              <a:t> uygun olarak hazırlamak. </a:t>
            </a:r>
          </a:p>
          <a:p>
            <a:r>
              <a:rPr lang="tr-TR" sz="1500"/>
              <a:t>3) </a:t>
            </a:r>
            <a:r>
              <a:rPr lang="tr-TR" sz="1500" err="1"/>
              <a:t>Çalışanlara</a:t>
            </a:r>
            <a:r>
              <a:rPr lang="tr-TR" sz="1500"/>
              <a:t> </a:t>
            </a:r>
            <a:r>
              <a:rPr lang="tr-TR" sz="1500" err="1"/>
              <a:t>yönelik</a:t>
            </a:r>
            <a:r>
              <a:rPr lang="tr-TR" sz="1500"/>
              <a:t> bilgilendirme faaliyetlerini </a:t>
            </a:r>
            <a:r>
              <a:rPr lang="tr-TR" sz="1500" err="1"/>
              <a:t>düzenleyerek</a:t>
            </a:r>
            <a:r>
              <a:rPr lang="tr-TR" sz="1500"/>
              <a:t> </a:t>
            </a:r>
            <a:r>
              <a:rPr lang="tr-TR" sz="1500" err="1"/>
              <a:t>işverenin</a:t>
            </a:r>
            <a:r>
              <a:rPr lang="tr-TR" sz="1500"/>
              <a:t> onayına sunmak ve uygulamasını kontrol etmek. </a:t>
            </a:r>
          </a:p>
          <a:p>
            <a:r>
              <a:rPr lang="tr-TR" sz="1500"/>
              <a:t>4) Gerekli yerlerde kullanılmak amacıyla iş </a:t>
            </a:r>
            <a:r>
              <a:rPr lang="tr-TR" sz="1500" err="1"/>
              <a:t>sağlığı</a:t>
            </a:r>
            <a:r>
              <a:rPr lang="tr-TR" sz="1500"/>
              <a:t> ve </a:t>
            </a:r>
            <a:r>
              <a:rPr lang="tr-TR" sz="1500" err="1"/>
              <a:t>güvenliği</a:t>
            </a:r>
            <a:r>
              <a:rPr lang="tr-TR" sz="1500"/>
              <a:t> talimatları ile </a:t>
            </a:r>
            <a:r>
              <a:rPr lang="tr-TR" sz="1500" err="1"/>
              <a:t>çalışma</a:t>
            </a:r>
            <a:r>
              <a:rPr lang="tr-TR" sz="1500"/>
              <a:t> izin </a:t>
            </a:r>
            <a:r>
              <a:rPr lang="tr-TR" sz="1500" err="1"/>
              <a:t>prosedürlerini</a:t>
            </a:r>
            <a:r>
              <a:rPr lang="tr-TR" sz="1500"/>
              <a:t> hazırlayarak </a:t>
            </a:r>
            <a:r>
              <a:rPr lang="tr-TR" sz="1500" err="1"/>
              <a:t>işverenin</a:t>
            </a:r>
            <a:r>
              <a:rPr lang="tr-TR" sz="1500"/>
              <a:t> onayına sunmak ve uygulamasını kontrol etmek. </a:t>
            </a:r>
          </a:p>
          <a:p>
            <a:r>
              <a:rPr lang="tr-TR" sz="1500"/>
              <a:t>5) </a:t>
            </a:r>
            <a:r>
              <a:rPr lang="tr-TR" sz="1500" err="1"/>
              <a:t>Bakanlıkça</a:t>
            </a:r>
            <a:r>
              <a:rPr lang="tr-TR" sz="1500"/>
              <a:t> belirlenecek iş </a:t>
            </a:r>
            <a:r>
              <a:rPr lang="tr-TR" sz="1500" err="1"/>
              <a:t>sağlığı</a:t>
            </a:r>
            <a:r>
              <a:rPr lang="tr-TR" sz="1500"/>
              <a:t> ve </a:t>
            </a:r>
            <a:r>
              <a:rPr lang="tr-TR" sz="1500" err="1"/>
              <a:t>güvenliğini</a:t>
            </a:r>
            <a:r>
              <a:rPr lang="tr-TR" sz="1500"/>
              <a:t> ilgilendiren konularla ilgili bilgileri, İSG KÂTİP’ e bildirmek.” </a:t>
            </a:r>
            <a:r>
              <a:rPr lang="tr-TR" sz="1500" err="1"/>
              <a:t>İs</a:t>
            </a:r>
            <a:r>
              <a:rPr lang="tr-TR" sz="1500"/>
              <a:t>̧ </a:t>
            </a:r>
            <a:r>
              <a:rPr lang="tr-TR" sz="1500" err="1"/>
              <a:t>güvenliği</a:t>
            </a:r>
            <a:r>
              <a:rPr lang="tr-TR" sz="1500"/>
              <a:t> uzmanlarının </a:t>
            </a:r>
            <a:r>
              <a:rPr lang="tr-TR" sz="1500" err="1"/>
              <a:t>işyeri</a:t>
            </a:r>
            <a:r>
              <a:rPr lang="tr-TR" sz="1500"/>
              <a:t> hekimi ile birlikte hazırlayacakları yıllık </a:t>
            </a:r>
            <a:r>
              <a:rPr lang="tr-TR" sz="1500" err="1"/>
              <a:t>değerlendirme</a:t>
            </a:r>
            <a:r>
              <a:rPr lang="tr-TR" sz="1500"/>
              <a:t> raporunun </a:t>
            </a:r>
            <a:r>
              <a:rPr lang="tr-TR" sz="1500" err="1"/>
              <a:t>örnek</a:t>
            </a:r>
            <a:r>
              <a:rPr lang="tr-TR" sz="1500"/>
              <a:t> </a:t>
            </a:r>
            <a:r>
              <a:rPr lang="tr-TR" sz="1500" err="1"/>
              <a:t>şablonu</a:t>
            </a:r>
            <a:r>
              <a:rPr lang="tr-TR" sz="1500"/>
              <a:t> </a:t>
            </a:r>
            <a:r>
              <a:rPr lang="tr-TR" sz="1500" err="1"/>
              <a:t>şekil</a:t>
            </a:r>
            <a:r>
              <a:rPr lang="tr-TR" sz="1500"/>
              <a:t> - 2 de </a:t>
            </a:r>
            <a:r>
              <a:rPr lang="tr-TR" sz="1500" err="1"/>
              <a:t>gösterilmiştir</a:t>
            </a:r>
            <a:r>
              <a:rPr lang="tr-TR" sz="15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9949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534F0AC-5FB1-A448-B8C1-6B895E01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/>
              <a:t>d) </a:t>
            </a:r>
            <a:r>
              <a:rPr lang="tr-TR" b="1" err="1"/>
              <a:t>İlgili</a:t>
            </a:r>
            <a:r>
              <a:rPr lang="tr-TR" b="1"/>
              <a:t> Birimlerle </a:t>
            </a:r>
            <a:r>
              <a:rPr lang="tr-TR" b="1" err="1"/>
              <a:t>İşbirliği</a:t>
            </a:r>
            <a:endParaRPr lang="tr-TR"/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4BF320-34D6-BE42-A35E-89618ACF8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tr-TR" sz="2200"/>
          </a:p>
          <a:p>
            <a:r>
              <a:rPr lang="tr-TR" sz="2200" err="1"/>
              <a:t>İs</a:t>
            </a:r>
            <a:r>
              <a:rPr lang="tr-TR" sz="2200"/>
              <a:t>̧ </a:t>
            </a:r>
            <a:r>
              <a:rPr lang="tr-TR" sz="2200" err="1"/>
              <a:t>güvenliği</a:t>
            </a:r>
            <a:r>
              <a:rPr lang="tr-TR" sz="2200"/>
              <a:t> uzmanları </a:t>
            </a:r>
            <a:r>
              <a:rPr lang="tr-TR" sz="2200" err="1"/>
              <a:t>görevlerini</a:t>
            </a:r>
            <a:r>
              <a:rPr lang="tr-TR" sz="2200"/>
              <a:t> yerine getirirlerken, </a:t>
            </a:r>
            <a:r>
              <a:rPr lang="tr-TR" sz="2200" err="1"/>
              <a:t>işyerlerinde</a:t>
            </a:r>
            <a:r>
              <a:rPr lang="tr-TR" sz="2200"/>
              <a:t> iş </a:t>
            </a:r>
            <a:r>
              <a:rPr lang="tr-TR" sz="2200" err="1"/>
              <a:t>sağlığı</a:t>
            </a:r>
            <a:r>
              <a:rPr lang="tr-TR" sz="2200"/>
              <a:t> ve </a:t>
            </a:r>
            <a:r>
              <a:rPr lang="tr-TR" sz="2200" err="1"/>
              <a:t>güvenliği</a:t>
            </a:r>
            <a:r>
              <a:rPr lang="tr-TR" sz="2200"/>
              <a:t> organizasyonunda </a:t>
            </a:r>
            <a:r>
              <a:rPr lang="tr-TR" sz="2200" err="1"/>
              <a:t>görev</a:t>
            </a:r>
            <a:r>
              <a:rPr lang="tr-TR" sz="2200"/>
              <a:t> alan </a:t>
            </a:r>
            <a:r>
              <a:rPr lang="tr-TR" sz="2200" err="1"/>
              <a:t>kişilerle</a:t>
            </a:r>
            <a:r>
              <a:rPr lang="tr-TR" sz="2200"/>
              <a:t> iş </a:t>
            </a:r>
            <a:r>
              <a:rPr lang="tr-TR" sz="2200" err="1"/>
              <a:t>birliği</a:t>
            </a:r>
            <a:r>
              <a:rPr lang="tr-TR" sz="2200"/>
              <a:t> </a:t>
            </a:r>
            <a:r>
              <a:rPr lang="tr-TR" sz="2200" err="1"/>
              <a:t>içerisinde</a:t>
            </a:r>
            <a:r>
              <a:rPr lang="tr-TR" sz="2200"/>
              <a:t> </a:t>
            </a:r>
            <a:r>
              <a:rPr lang="tr-TR" sz="2200" err="1"/>
              <a:t>çalışmak</a:t>
            </a:r>
            <a:r>
              <a:rPr lang="tr-TR" sz="2200"/>
              <a:t> durumundadır. İGUY 9/d de bu </a:t>
            </a:r>
            <a:r>
              <a:rPr lang="tr-TR" sz="2200" err="1"/>
              <a:t>görev</a:t>
            </a:r>
            <a:r>
              <a:rPr lang="tr-TR" sz="2200"/>
              <a:t> </a:t>
            </a:r>
          </a:p>
          <a:p>
            <a:r>
              <a:rPr lang="tr-TR" sz="2200"/>
              <a:t>“1) </a:t>
            </a:r>
            <a:r>
              <a:rPr lang="tr-TR" sz="2200" err="1"/>
              <a:t>İşyeri</a:t>
            </a:r>
            <a:r>
              <a:rPr lang="tr-TR" sz="2200"/>
              <a:t> hekimiyle birlikte iş kazaları ve meslek hastalıklarıyla ilgili </a:t>
            </a:r>
            <a:r>
              <a:rPr lang="tr-TR" sz="2200" err="1"/>
              <a:t>değerlendirme</a:t>
            </a:r>
            <a:r>
              <a:rPr lang="tr-TR" sz="2200"/>
              <a:t> yapmak, tehlikeli olayın tekrarlanmaması </a:t>
            </a:r>
            <a:r>
              <a:rPr lang="tr-TR" sz="2200" err="1"/>
              <a:t>için</a:t>
            </a:r>
            <a:r>
              <a:rPr lang="tr-TR" sz="2200"/>
              <a:t> inceleme ve </a:t>
            </a:r>
            <a:r>
              <a:rPr lang="tr-TR" sz="2200" err="1"/>
              <a:t>araştırma</a:t>
            </a:r>
            <a:r>
              <a:rPr lang="tr-TR" sz="2200"/>
              <a:t> yaparak gerekli </a:t>
            </a:r>
            <a:r>
              <a:rPr lang="tr-TR" sz="2200" err="1"/>
              <a:t>önleyici</a:t>
            </a:r>
            <a:r>
              <a:rPr lang="tr-TR" sz="2200"/>
              <a:t> faaliyet planlarını hazırlamak ve uygulamaların takibini yapmak. </a:t>
            </a:r>
          </a:p>
          <a:p>
            <a:r>
              <a:rPr lang="tr-TR" sz="2200"/>
              <a:t>2) Bir sonraki yılda </a:t>
            </a:r>
            <a:r>
              <a:rPr lang="tr-TR" sz="2200" err="1"/>
              <a:t>gerçekleştirilecek</a:t>
            </a:r>
            <a:r>
              <a:rPr lang="tr-TR" sz="2200"/>
              <a:t> iş </a:t>
            </a:r>
            <a:r>
              <a:rPr lang="tr-TR" sz="2200" err="1"/>
              <a:t>sağlığı</a:t>
            </a:r>
            <a:r>
              <a:rPr lang="tr-TR" sz="2200"/>
              <a:t> ve </a:t>
            </a:r>
            <a:r>
              <a:rPr lang="tr-TR" sz="2200" err="1"/>
              <a:t>güvenliğiyle</a:t>
            </a:r>
            <a:r>
              <a:rPr lang="tr-TR" sz="2200"/>
              <a:t> ilgili faaliyetlerin yer </a:t>
            </a:r>
            <a:r>
              <a:rPr lang="tr-TR" sz="2200" err="1"/>
              <a:t>aldığı</a:t>
            </a:r>
            <a:r>
              <a:rPr lang="tr-TR" sz="2200"/>
              <a:t> yıllık </a:t>
            </a:r>
            <a:r>
              <a:rPr lang="tr-TR" sz="2200" err="1"/>
              <a:t>çalışma</a:t>
            </a:r>
            <a:r>
              <a:rPr lang="tr-TR" sz="2200"/>
              <a:t> planını </a:t>
            </a:r>
            <a:r>
              <a:rPr lang="tr-TR" sz="2200" err="1"/>
              <a:t>işyeri</a:t>
            </a:r>
            <a:r>
              <a:rPr lang="tr-TR" sz="2200"/>
              <a:t> hekimiyle birlikte hazırlamak. </a:t>
            </a:r>
          </a:p>
          <a:p>
            <a:r>
              <a:rPr lang="tr-TR" sz="2200"/>
              <a:t>3) Bulunması halinde </a:t>
            </a:r>
            <a:r>
              <a:rPr lang="tr-TR" sz="2200" err="1"/>
              <a:t>üyesi</a:t>
            </a:r>
            <a:r>
              <a:rPr lang="tr-TR" sz="2200"/>
              <a:t> </a:t>
            </a:r>
            <a:r>
              <a:rPr lang="tr-TR" sz="2200" err="1"/>
              <a:t>olduğu</a:t>
            </a:r>
            <a:r>
              <a:rPr lang="tr-TR" sz="2200"/>
              <a:t> iş </a:t>
            </a:r>
            <a:r>
              <a:rPr lang="tr-TR" sz="2200" err="1"/>
              <a:t>sağlığı</a:t>
            </a:r>
            <a:r>
              <a:rPr lang="tr-TR" sz="2200"/>
              <a:t> ve </a:t>
            </a:r>
            <a:r>
              <a:rPr lang="tr-TR" sz="2200" err="1"/>
              <a:t>güvenliği</a:t>
            </a:r>
            <a:r>
              <a:rPr lang="tr-TR" sz="2200"/>
              <a:t> kuruluyla </a:t>
            </a:r>
            <a:r>
              <a:rPr lang="tr-TR" sz="2200" err="1"/>
              <a:t>işbirliği</a:t>
            </a:r>
            <a:r>
              <a:rPr lang="tr-TR" sz="2200"/>
              <a:t> </a:t>
            </a:r>
            <a:r>
              <a:rPr lang="tr-TR" sz="2200" err="1"/>
              <a:t>içinde</a:t>
            </a:r>
            <a:r>
              <a:rPr lang="tr-TR" sz="2200"/>
              <a:t> </a:t>
            </a:r>
            <a:r>
              <a:rPr lang="tr-TR" sz="2200" err="1"/>
              <a:t>çalışmak</a:t>
            </a:r>
            <a:r>
              <a:rPr lang="tr-TR" sz="2200"/>
              <a:t>, </a:t>
            </a:r>
          </a:p>
          <a:p>
            <a:r>
              <a:rPr lang="tr-TR" sz="2200"/>
              <a:t>4) </a:t>
            </a:r>
            <a:r>
              <a:rPr lang="tr-TR" sz="2200" err="1"/>
              <a:t>Çalışan</a:t>
            </a:r>
            <a:r>
              <a:rPr lang="tr-TR" sz="2200"/>
              <a:t> temsilcisi ve destek elemanlarının </a:t>
            </a:r>
            <a:r>
              <a:rPr lang="tr-TR" sz="2200" err="1"/>
              <a:t>çalışmalarına</a:t>
            </a:r>
            <a:r>
              <a:rPr lang="tr-TR" sz="2200"/>
              <a:t> destek </a:t>
            </a:r>
            <a:r>
              <a:rPr lang="tr-TR" sz="2200" err="1"/>
              <a:t>sağlamak</a:t>
            </a:r>
            <a:r>
              <a:rPr lang="tr-TR" sz="2200"/>
              <a:t> ve bu </a:t>
            </a:r>
            <a:r>
              <a:rPr lang="tr-TR" sz="2200" err="1"/>
              <a:t>kişilerle</a:t>
            </a:r>
            <a:r>
              <a:rPr lang="tr-TR" sz="2200"/>
              <a:t> </a:t>
            </a:r>
            <a:r>
              <a:rPr lang="tr-TR" sz="2200" err="1"/>
              <a:t>işbirliği</a:t>
            </a:r>
            <a:r>
              <a:rPr lang="tr-TR" sz="2200"/>
              <a:t> yapmak.” </a:t>
            </a:r>
            <a:r>
              <a:rPr lang="tr-TR" sz="2200" err="1"/>
              <a:t>Şeklinde</a:t>
            </a:r>
            <a:r>
              <a:rPr lang="tr-TR" sz="2200"/>
              <a:t> </a:t>
            </a:r>
            <a:r>
              <a:rPr lang="tr-TR" sz="2200" err="1"/>
              <a:t>belirtilmiştir</a:t>
            </a:r>
            <a:r>
              <a:rPr lang="tr-TR" sz="22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0175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5D2778B-C36D-D74E-893D-4631729CC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rgbClr val="FFFFFF"/>
                </a:solidFill>
              </a:rPr>
              <a:t>İs</a:t>
            </a:r>
            <a:r>
              <a:rPr lang="tr-TR" b="1" dirty="0">
                <a:solidFill>
                  <a:srgbClr val="FFFFFF"/>
                </a:solidFill>
              </a:rPr>
              <a:t>̧ </a:t>
            </a:r>
            <a:r>
              <a:rPr lang="tr-TR" b="1" dirty="0" err="1">
                <a:solidFill>
                  <a:srgbClr val="FFFFFF"/>
                </a:solidFill>
              </a:rPr>
              <a:t>Güvenliği</a:t>
            </a:r>
            <a:r>
              <a:rPr lang="tr-TR" b="1" dirty="0">
                <a:solidFill>
                  <a:srgbClr val="FFFFFF"/>
                </a:solidFill>
              </a:rPr>
              <a:t> Uzmanlarının Yetkileri 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9B7515-A92E-E541-994A-F4BAAA405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iş </a:t>
            </a:r>
            <a:r>
              <a:rPr lang="tr-TR" dirty="0" err="1"/>
              <a:t>güvenliği</a:t>
            </a:r>
            <a:r>
              <a:rPr lang="tr-TR" dirty="0"/>
              <a:t> uzmanları </a:t>
            </a:r>
            <a:r>
              <a:rPr lang="tr-TR" dirty="0" err="1"/>
              <a:t>işyerinde</a:t>
            </a:r>
            <a:r>
              <a:rPr lang="tr-TR" dirty="0"/>
              <a:t> </a:t>
            </a:r>
            <a:r>
              <a:rPr lang="tr-TR" dirty="0" err="1"/>
              <a:t>belirlediği</a:t>
            </a:r>
            <a:r>
              <a:rPr lang="tr-TR" dirty="0"/>
              <a:t> hayati tehlikenin ciddi ve </a:t>
            </a:r>
            <a:r>
              <a:rPr lang="tr-TR" dirty="0" err="1"/>
              <a:t>önlenemez</a:t>
            </a:r>
            <a:r>
              <a:rPr lang="tr-TR" dirty="0"/>
              <a:t> olması ve bu hususun acil </a:t>
            </a:r>
            <a:r>
              <a:rPr lang="tr-TR" dirty="0" err="1"/>
              <a:t>müdahale</a:t>
            </a:r>
            <a:r>
              <a:rPr lang="tr-TR" dirty="0"/>
              <a:t> gerektirmesi halinde </a:t>
            </a:r>
            <a:r>
              <a:rPr lang="tr-TR" dirty="0" err="1"/>
              <a:t>işin</a:t>
            </a:r>
            <a:r>
              <a:rPr lang="tr-TR" dirty="0"/>
              <a:t> durdurulması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başvurma</a:t>
            </a:r>
            <a:r>
              <a:rPr lang="tr-TR" dirty="0"/>
              <a:t> hakkına sahiptir.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uzmanları </a:t>
            </a:r>
            <a:r>
              <a:rPr lang="tr-TR" dirty="0" err="1"/>
              <a:t>görevi</a:t>
            </a:r>
            <a:r>
              <a:rPr lang="tr-TR" dirty="0"/>
              <a:t> </a:t>
            </a:r>
            <a:r>
              <a:rPr lang="tr-TR" dirty="0" err="1"/>
              <a:t>gereği</a:t>
            </a:r>
            <a:r>
              <a:rPr lang="tr-TR" dirty="0"/>
              <a:t> </a:t>
            </a:r>
            <a:r>
              <a:rPr lang="tr-TR" dirty="0" err="1"/>
              <a:t>işyerinin</a:t>
            </a:r>
            <a:r>
              <a:rPr lang="tr-TR" dirty="0"/>
              <a:t>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bölümlerinde</a:t>
            </a:r>
            <a:r>
              <a:rPr lang="tr-TR" dirty="0"/>
              <a:t> iş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</a:t>
            </a:r>
            <a:r>
              <a:rPr lang="tr-TR" dirty="0"/>
              <a:t> konusunda inceleme ve </a:t>
            </a:r>
            <a:r>
              <a:rPr lang="tr-TR" dirty="0" err="1"/>
              <a:t>araştırma</a:t>
            </a:r>
            <a:r>
              <a:rPr lang="tr-TR" dirty="0"/>
              <a:t> yapmak, gerekli bilgi ve belgelere </a:t>
            </a:r>
            <a:r>
              <a:rPr lang="tr-TR" dirty="0" err="1"/>
              <a:t>ulaşmak</a:t>
            </a:r>
            <a:r>
              <a:rPr lang="tr-TR" dirty="0"/>
              <a:t> ve </a:t>
            </a:r>
            <a:r>
              <a:rPr lang="tr-TR" dirty="0" err="1"/>
              <a:t>çalışanlarla</a:t>
            </a:r>
            <a:r>
              <a:rPr lang="tr-TR" dirty="0"/>
              <a:t> </a:t>
            </a:r>
            <a:r>
              <a:rPr lang="tr-TR" dirty="0" err="1"/>
              <a:t>görüşme</a:t>
            </a:r>
            <a:r>
              <a:rPr lang="tr-TR" dirty="0"/>
              <a:t> yetkisine sahiptir. Aynı zamanda </a:t>
            </a:r>
            <a:r>
              <a:rPr lang="tr-TR" dirty="0" err="1"/>
              <a:t>görevinin</a:t>
            </a:r>
            <a:r>
              <a:rPr lang="tr-TR" dirty="0"/>
              <a:t> </a:t>
            </a:r>
            <a:r>
              <a:rPr lang="tr-TR" dirty="0" err="1"/>
              <a:t>gerektirdiği</a:t>
            </a:r>
            <a:r>
              <a:rPr lang="tr-TR" dirty="0"/>
              <a:t> konularda </a:t>
            </a:r>
            <a:r>
              <a:rPr lang="tr-TR" dirty="0" err="1"/>
              <a:t>işverenin</a:t>
            </a:r>
            <a:r>
              <a:rPr lang="tr-TR" dirty="0"/>
              <a:t> bilgisi </a:t>
            </a:r>
            <a:r>
              <a:rPr lang="tr-TR" dirty="0" err="1"/>
              <a:t>dâhilinde</a:t>
            </a:r>
            <a:r>
              <a:rPr lang="tr-TR" dirty="0"/>
              <a:t> ilgili kurum ve </a:t>
            </a:r>
            <a:r>
              <a:rPr lang="tr-TR" dirty="0" err="1"/>
              <a:t>kuruluşlarla</a:t>
            </a:r>
            <a:r>
              <a:rPr lang="tr-TR" dirty="0"/>
              <a:t> </a:t>
            </a:r>
            <a:r>
              <a:rPr lang="tr-TR" dirty="0" err="1"/>
              <a:t>işyerinin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</a:t>
            </a:r>
            <a:r>
              <a:rPr lang="tr-TR" dirty="0" err="1"/>
              <a:t>düzenlemelerine</a:t>
            </a:r>
            <a:r>
              <a:rPr lang="tr-TR" dirty="0"/>
              <a:t> uygun olarak </a:t>
            </a:r>
            <a:r>
              <a:rPr lang="tr-TR" dirty="0" err="1"/>
              <a:t>işbirliği</a:t>
            </a:r>
            <a:r>
              <a:rPr lang="tr-TR" dirty="0"/>
              <a:t> yapabilirler. </a:t>
            </a:r>
          </a:p>
        </p:txBody>
      </p:sp>
    </p:spTree>
    <p:extLst>
      <p:ext uri="{BB962C8B-B14F-4D97-AF65-F5344CB8AC3E}">
        <p14:creationId xmlns:p14="http://schemas.microsoft.com/office/powerpoint/2010/main" val="2207173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7E220C6-47BE-2B4F-9390-0EC40CC3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D3D4C9-EA68-EE48-B8FD-99224F9FB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Tam </a:t>
            </a:r>
            <a:r>
              <a:rPr lang="tr-TR" dirty="0" err="1"/>
              <a:t>süreli</a:t>
            </a:r>
            <a:r>
              <a:rPr lang="tr-TR" dirty="0"/>
              <a:t> iş </a:t>
            </a:r>
            <a:r>
              <a:rPr lang="tr-TR" dirty="0" err="1"/>
              <a:t>sözleşmesi</a:t>
            </a:r>
            <a:r>
              <a:rPr lang="tr-TR" dirty="0"/>
              <a:t> ile </a:t>
            </a:r>
            <a:r>
              <a:rPr lang="tr-TR" dirty="0" err="1"/>
              <a:t>görevlendirilen</a:t>
            </a:r>
            <a:r>
              <a:rPr lang="tr-TR" dirty="0"/>
              <a:t> iş </a:t>
            </a:r>
            <a:r>
              <a:rPr lang="tr-TR" dirty="0" err="1"/>
              <a:t>güvenliği</a:t>
            </a:r>
            <a:r>
              <a:rPr lang="tr-TR" dirty="0"/>
              <a:t> uzmanları, </a:t>
            </a:r>
            <a:r>
              <a:rPr lang="tr-TR" dirty="0" err="1"/>
              <a:t>çalıştıkları</a:t>
            </a:r>
            <a:r>
              <a:rPr lang="tr-TR" dirty="0"/>
              <a:t> </a:t>
            </a:r>
            <a:r>
              <a:rPr lang="tr-TR" dirty="0" err="1"/>
              <a:t>işyeri</a:t>
            </a:r>
            <a:r>
              <a:rPr lang="tr-TR" dirty="0"/>
              <a:t> ile ilgili mesleki </a:t>
            </a:r>
            <a:r>
              <a:rPr lang="tr-TR" dirty="0" err="1"/>
              <a:t>gelişmelerini</a:t>
            </a:r>
            <a:r>
              <a:rPr lang="tr-TR" dirty="0"/>
              <a:t> </a:t>
            </a:r>
            <a:r>
              <a:rPr lang="tr-TR" dirty="0" err="1"/>
              <a:t>sağlamaya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, seminer ve panel gibi organizasyonlara katılma hakkına sahip oldukları </a:t>
            </a:r>
            <a:r>
              <a:rPr lang="tr-TR" dirty="0" err="1"/>
              <a:t>belirtilmiştir</a:t>
            </a:r>
            <a:r>
              <a:rPr lang="tr-TR" dirty="0"/>
              <a:t>. Bu gibi organizasyonlara katılan iş </a:t>
            </a:r>
            <a:r>
              <a:rPr lang="tr-TR" dirty="0" err="1"/>
              <a:t>güvenliği</a:t>
            </a:r>
            <a:r>
              <a:rPr lang="tr-TR" dirty="0"/>
              <a:t> uzmanlarının burada </a:t>
            </a:r>
            <a:r>
              <a:rPr lang="tr-TR" dirty="0" err="1"/>
              <a:t>geçirmis</a:t>
            </a:r>
            <a:r>
              <a:rPr lang="tr-TR" dirty="0"/>
              <a:t>̧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sürelerden</a:t>
            </a:r>
            <a:r>
              <a:rPr lang="tr-TR" dirty="0"/>
              <a:t> bir yıl </a:t>
            </a:r>
            <a:r>
              <a:rPr lang="tr-TR" dirty="0" err="1"/>
              <a:t>içerisinde</a:t>
            </a:r>
            <a:r>
              <a:rPr lang="tr-TR" dirty="0"/>
              <a:t> toplam </a:t>
            </a:r>
            <a:r>
              <a:rPr lang="tr-TR" dirty="0" err="1"/>
              <a:t>bes</a:t>
            </a:r>
            <a:r>
              <a:rPr lang="tr-TR" dirty="0"/>
              <a:t>̧ iş </a:t>
            </a:r>
            <a:r>
              <a:rPr lang="tr-TR" dirty="0" err="1"/>
              <a:t>günu</a:t>
            </a:r>
            <a:r>
              <a:rPr lang="tr-TR" dirty="0"/>
              <a:t>̈ kadarı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süresinden</a:t>
            </a:r>
            <a:r>
              <a:rPr lang="tr-TR" dirty="0"/>
              <a:t> </a:t>
            </a:r>
            <a:r>
              <a:rPr lang="tr-TR" dirty="0" err="1"/>
              <a:t>sayılacağı</a:t>
            </a:r>
            <a:r>
              <a:rPr lang="tr-TR" dirty="0"/>
              <a:t> ve bu </a:t>
            </a:r>
            <a:r>
              <a:rPr lang="tr-TR" dirty="0" err="1"/>
              <a:t>süreler</a:t>
            </a:r>
            <a:r>
              <a:rPr lang="tr-TR" dirty="0"/>
              <a:t> sebebiyle iş </a:t>
            </a:r>
            <a:r>
              <a:rPr lang="tr-TR" dirty="0" err="1"/>
              <a:t>güvenliği</a:t>
            </a:r>
            <a:r>
              <a:rPr lang="tr-TR" dirty="0"/>
              <a:t> uzmanının </a:t>
            </a:r>
            <a:r>
              <a:rPr lang="tr-TR" dirty="0" err="1"/>
              <a:t>ücretinden</a:t>
            </a:r>
            <a:r>
              <a:rPr lang="tr-TR" dirty="0"/>
              <a:t> herhangi bir kesinti </a:t>
            </a:r>
            <a:r>
              <a:rPr lang="tr-TR" dirty="0" err="1"/>
              <a:t>yapılamayacağı</a:t>
            </a:r>
            <a:r>
              <a:rPr lang="tr-TR" dirty="0"/>
              <a:t> </a:t>
            </a:r>
            <a:r>
              <a:rPr lang="tr-TR" dirty="0" err="1"/>
              <a:t>hükme</a:t>
            </a:r>
            <a:r>
              <a:rPr lang="tr-TR" dirty="0"/>
              <a:t> </a:t>
            </a:r>
            <a:r>
              <a:rPr lang="tr-TR" dirty="0" err="1"/>
              <a:t>bağlanmıştır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0856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F36FF52-7E5E-3347-A123-E18C87027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tr-TR" sz="3600" b="1" dirty="0" err="1"/>
              <a:t>İs</a:t>
            </a:r>
            <a:r>
              <a:rPr lang="tr-TR" sz="3600" b="1" dirty="0"/>
              <a:t>̧ </a:t>
            </a:r>
            <a:r>
              <a:rPr lang="tr-TR" sz="3600" b="1" dirty="0" err="1"/>
              <a:t>Güvenliği</a:t>
            </a:r>
            <a:r>
              <a:rPr lang="tr-TR" sz="3600" b="1" dirty="0"/>
              <a:t> Uzmanlarının </a:t>
            </a:r>
            <a:r>
              <a:rPr lang="tr-TR" sz="3600" b="1" dirty="0" err="1"/>
              <a:t>Yükümlülükleri</a:t>
            </a:r>
            <a:r>
              <a:rPr lang="tr-TR" sz="3600" b="1" dirty="0"/>
              <a:t> </a:t>
            </a:r>
            <a:endParaRPr lang="tr-TR" sz="36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758A1D-43FC-9C4D-8007-2E268F911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İş güvenliği uzmanları </a:t>
            </a:r>
            <a:r>
              <a:rPr lang="tr-TR" dirty="0" err="1"/>
              <a:t>görevlerini</a:t>
            </a:r>
            <a:r>
              <a:rPr lang="tr-TR" dirty="0"/>
              <a:t> yaparken, </a:t>
            </a:r>
            <a:r>
              <a:rPr lang="tr-TR" dirty="0" err="1"/>
              <a:t>işin</a:t>
            </a:r>
            <a:r>
              <a:rPr lang="tr-TR" dirty="0"/>
              <a:t> normal </a:t>
            </a:r>
            <a:r>
              <a:rPr lang="tr-TR" dirty="0" err="1"/>
              <a:t>akışını</a:t>
            </a:r>
            <a:r>
              <a:rPr lang="tr-TR" dirty="0"/>
              <a:t> </a:t>
            </a:r>
            <a:r>
              <a:rPr lang="tr-TR" dirty="0" err="1"/>
              <a:t>mümkün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kadar aksatmamalarını ve verimli bir </a:t>
            </a:r>
            <a:r>
              <a:rPr lang="tr-TR" dirty="0" err="1"/>
              <a:t>çalışma</a:t>
            </a:r>
            <a:r>
              <a:rPr lang="tr-TR" dirty="0"/>
              <a:t> ortamının </a:t>
            </a:r>
            <a:r>
              <a:rPr lang="tr-TR" dirty="0" err="1"/>
              <a:t>sağlanmasına</a:t>
            </a:r>
            <a:r>
              <a:rPr lang="tr-TR" dirty="0"/>
              <a:t> da katkıda bulunmalarını </a:t>
            </a:r>
            <a:r>
              <a:rPr lang="tr-TR" dirty="0" err="1"/>
              <a:t>istenmiştir</a:t>
            </a:r>
            <a:r>
              <a:rPr lang="tr-TR" dirty="0"/>
              <a:t>.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uzmanları, </a:t>
            </a:r>
            <a:r>
              <a:rPr lang="tr-TR" dirty="0" err="1"/>
              <a:t>işverenin</a:t>
            </a:r>
            <a:r>
              <a:rPr lang="tr-TR" dirty="0"/>
              <a:t> ve </a:t>
            </a:r>
            <a:r>
              <a:rPr lang="tr-TR" dirty="0" err="1"/>
              <a:t>işyerinin</a:t>
            </a:r>
            <a:r>
              <a:rPr lang="tr-TR" dirty="0"/>
              <a:t> meslek sırları, ekonomik ve ticari durumları ile ilgili bilgileri gizli tutmakla </a:t>
            </a:r>
            <a:r>
              <a:rPr lang="tr-TR" dirty="0" err="1"/>
              <a:t>yükümlu</a:t>
            </a:r>
            <a:r>
              <a:rPr lang="tr-TR" dirty="0"/>
              <a:t>̈ </a:t>
            </a:r>
            <a:r>
              <a:rPr lang="tr-TR" dirty="0" err="1"/>
              <a:t>kılınmışlardır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2380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439E32E-7BBB-3749-BF56-028D7D5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tr-TR" sz="3600" dirty="0">
                <a:solidFill>
                  <a:srgbClr val="FFFFFF"/>
                </a:solidFill>
              </a:rPr>
              <a:t>İş Güvenliği Uzmanlarının Yükümlülükleri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66995F-7841-5147-A03B-B4505619B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İş </a:t>
            </a:r>
            <a:r>
              <a:rPr lang="tr-TR" dirty="0" err="1"/>
              <a:t>güvenliği</a:t>
            </a:r>
            <a:r>
              <a:rPr lang="tr-TR" dirty="0"/>
              <a:t> uzmanları, iş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</a:t>
            </a:r>
            <a:r>
              <a:rPr lang="tr-TR" dirty="0"/>
              <a:t> hizmetlerinin </a:t>
            </a:r>
            <a:r>
              <a:rPr lang="tr-TR" dirty="0" err="1"/>
              <a:t>yürütülmesindeki</a:t>
            </a:r>
            <a:r>
              <a:rPr lang="tr-TR" dirty="0"/>
              <a:t> ihmallerinden dolayı, hizmet sundukları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sorumlu </a:t>
            </a:r>
            <a:r>
              <a:rPr lang="tr-TR" dirty="0" err="1"/>
              <a:t>tutulmuştur</a:t>
            </a:r>
            <a:r>
              <a:rPr lang="tr-TR" dirty="0"/>
              <a:t>. İş </a:t>
            </a:r>
            <a:r>
              <a:rPr lang="tr-TR" dirty="0" err="1"/>
              <a:t>güvenliği</a:t>
            </a:r>
            <a:r>
              <a:rPr lang="tr-TR" dirty="0"/>
              <a:t> uzmanı, </a:t>
            </a:r>
            <a:r>
              <a:rPr lang="tr-TR" dirty="0" err="1"/>
              <a:t>işverene</a:t>
            </a:r>
            <a:r>
              <a:rPr lang="tr-TR" dirty="0"/>
              <a:t> yazılı olarak </a:t>
            </a:r>
            <a:r>
              <a:rPr lang="tr-TR" dirty="0" err="1"/>
              <a:t>bildirdiği</a:t>
            </a:r>
            <a:r>
              <a:rPr lang="tr-TR" dirty="0"/>
              <a:t>, iş </a:t>
            </a:r>
            <a:r>
              <a:rPr lang="tr-TR" dirty="0" err="1"/>
              <a:t>sağlığı</a:t>
            </a:r>
            <a:r>
              <a:rPr lang="tr-TR" dirty="0"/>
              <a:t> ve </a:t>
            </a:r>
            <a:r>
              <a:rPr lang="tr-TR" dirty="0" err="1"/>
              <a:t>güvenliğiyle</a:t>
            </a:r>
            <a:r>
              <a:rPr lang="tr-TR" dirty="0"/>
              <a:t> ilgili alınması gereken tedbirlerden acil durdurma gerektiren durumlar ile hayati tehlike arz eden olayların, kendisinin </a:t>
            </a:r>
            <a:r>
              <a:rPr lang="tr-TR" dirty="0" err="1"/>
              <a:t>belirleyeceği</a:t>
            </a:r>
            <a:r>
              <a:rPr lang="tr-TR" dirty="0"/>
              <a:t> makul bir </a:t>
            </a:r>
            <a:r>
              <a:rPr lang="tr-TR" dirty="0" err="1"/>
              <a:t>süre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işveren</a:t>
            </a:r>
            <a:r>
              <a:rPr lang="tr-TR" dirty="0"/>
              <a:t> tarafından yerine getirilmesini isteyecektir. </a:t>
            </a:r>
            <a:r>
              <a:rPr lang="tr-TR" dirty="0" err="1"/>
              <a:t>İşverenin</a:t>
            </a:r>
            <a:r>
              <a:rPr lang="tr-TR" dirty="0"/>
              <a:t> bu tedbirleri yerine getirmemesi durumunda iş </a:t>
            </a:r>
            <a:r>
              <a:rPr lang="tr-TR" dirty="0" err="1"/>
              <a:t>güvenliği</a:t>
            </a:r>
            <a:r>
              <a:rPr lang="tr-TR" dirty="0"/>
              <a:t> uzmanı </a:t>
            </a:r>
            <a:r>
              <a:rPr lang="tr-TR" dirty="0" err="1"/>
              <a:t>işyerinin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</a:t>
            </a:r>
            <a:r>
              <a:rPr lang="tr-TR" dirty="0" err="1"/>
              <a:t>bulunduğu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ve iş kurumu il </a:t>
            </a:r>
            <a:r>
              <a:rPr lang="tr-TR" dirty="0" err="1"/>
              <a:t>müdürlüğüne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 tehlikeleri derhal yazılı olarak bildirmekle </a:t>
            </a:r>
            <a:r>
              <a:rPr lang="tr-TR" dirty="0" err="1"/>
              <a:t>yükümlüdürler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17139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E113D5B-6241-944E-A39B-BDF19638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rgbClr val="FFFFFF"/>
                </a:solidFill>
              </a:rPr>
              <a:t>İs</a:t>
            </a:r>
            <a:r>
              <a:rPr lang="tr-TR" b="1" dirty="0">
                <a:solidFill>
                  <a:srgbClr val="FFFFFF"/>
                </a:solidFill>
              </a:rPr>
              <a:t>̧ </a:t>
            </a:r>
            <a:r>
              <a:rPr lang="tr-TR" b="1" dirty="0" err="1">
                <a:solidFill>
                  <a:srgbClr val="FFFFFF"/>
                </a:solidFill>
              </a:rPr>
              <a:t>Güvenliği</a:t>
            </a:r>
            <a:r>
              <a:rPr lang="tr-TR" b="1" dirty="0">
                <a:solidFill>
                  <a:srgbClr val="FFFFFF"/>
                </a:solidFill>
              </a:rPr>
              <a:t> Uzmanlarının </a:t>
            </a:r>
            <a:r>
              <a:rPr lang="tr-TR" b="1" dirty="0" err="1">
                <a:solidFill>
                  <a:srgbClr val="FFFFFF"/>
                </a:solidFill>
              </a:rPr>
              <a:t>Çalışma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Süreleri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7D3219-CA4C-AC44-9967-8A373F1E3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uzmanlarının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süreleri</a:t>
            </a:r>
            <a:r>
              <a:rPr lang="tr-TR" dirty="0"/>
              <a:t>, İGUY 12’de </a:t>
            </a:r>
            <a:r>
              <a:rPr lang="tr-TR" dirty="0" err="1"/>
              <a:t>işyerindeki</a:t>
            </a:r>
            <a:r>
              <a:rPr lang="tr-TR" dirty="0"/>
              <a:t> </a:t>
            </a:r>
            <a:r>
              <a:rPr lang="tr-TR" dirty="0" err="1"/>
              <a:t>çalışan</a:t>
            </a:r>
            <a:r>
              <a:rPr lang="tr-TR" dirty="0"/>
              <a:t> sayısına ve </a:t>
            </a:r>
            <a:r>
              <a:rPr lang="tr-TR" dirty="0" err="1"/>
              <a:t>işyerinin</a:t>
            </a:r>
            <a:r>
              <a:rPr lang="tr-TR" dirty="0"/>
              <a:t> tehlike sınıfına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belirlenmiştir</a:t>
            </a:r>
            <a:r>
              <a:rPr lang="tr-TR" dirty="0"/>
              <a:t>. Maddenin birinci fıkrasında kısmi zamanlı </a:t>
            </a:r>
            <a:r>
              <a:rPr lang="tr-TR" dirty="0" err="1"/>
              <a:t>çalışacak</a:t>
            </a:r>
            <a:r>
              <a:rPr lang="tr-TR" dirty="0"/>
              <a:t> uzmanların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süreleri</a:t>
            </a:r>
            <a:r>
              <a:rPr lang="tr-TR" dirty="0"/>
              <a:t>; </a:t>
            </a:r>
          </a:p>
          <a:p>
            <a:r>
              <a:rPr lang="tr-TR" dirty="0"/>
              <a:t>“a) Az tehlikeli sınıfta yer alanlarda,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başına</a:t>
            </a:r>
            <a:r>
              <a:rPr lang="tr-TR" dirty="0"/>
              <a:t> ayda en az 10 dakika. </a:t>
            </a:r>
          </a:p>
          <a:p>
            <a:r>
              <a:rPr lang="tr-TR" dirty="0"/>
              <a:t>b) Tehlikeli sınıfta yer alanlarda,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başına</a:t>
            </a:r>
            <a:r>
              <a:rPr lang="tr-TR" dirty="0"/>
              <a:t> ayda en az 20 dakika. </a:t>
            </a:r>
          </a:p>
          <a:p>
            <a:r>
              <a:rPr lang="tr-TR" dirty="0"/>
              <a:t>c) </a:t>
            </a:r>
            <a:r>
              <a:rPr lang="tr-TR" dirty="0" err="1"/>
              <a:t>Çok</a:t>
            </a:r>
            <a:r>
              <a:rPr lang="tr-TR" dirty="0"/>
              <a:t> tehlikeli sınıfta yer alanlarda,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başına</a:t>
            </a:r>
            <a:r>
              <a:rPr lang="tr-TR" dirty="0"/>
              <a:t> ayda en az 40 dakika.” Olarak </a:t>
            </a:r>
            <a:r>
              <a:rPr lang="tr-TR" dirty="0" err="1"/>
              <a:t>belirlenmiştir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56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D2AFAB3-310A-804C-8A66-7762ED9B5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İş Güvenliği Uzmanlığı Kavramı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393B9A-7C1F-3E4F-A951-4F43736AD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</a:t>
            </a:r>
            <a:r>
              <a:rPr lang="tr-TR" dirty="0" err="1"/>
              <a:t>uzmanlığı</a:t>
            </a:r>
            <a:r>
              <a:rPr lang="tr-TR" dirty="0"/>
              <a:t> </a:t>
            </a:r>
            <a:r>
              <a:rPr lang="tr-TR" dirty="0" err="1"/>
              <a:t>mesleği</a:t>
            </a:r>
            <a:r>
              <a:rPr lang="tr-TR" dirty="0"/>
              <a:t>, </a:t>
            </a:r>
            <a:r>
              <a:rPr lang="tr-TR" dirty="0" err="1"/>
              <a:t>çalışma</a:t>
            </a:r>
            <a:r>
              <a:rPr lang="tr-TR" dirty="0"/>
              <a:t> hayatının en </a:t>
            </a:r>
            <a:r>
              <a:rPr lang="tr-TR" dirty="0" err="1"/>
              <a:t>önemli</a:t>
            </a:r>
            <a:r>
              <a:rPr lang="tr-TR" dirty="0"/>
              <a:t> unsuru olan </a:t>
            </a:r>
            <a:r>
              <a:rPr lang="tr-TR" dirty="0" err="1"/>
              <a:t>çalışanların</a:t>
            </a:r>
            <a:r>
              <a:rPr lang="tr-TR" dirty="0"/>
              <a:t> iş kazaları ve meslek hastalıkları </a:t>
            </a:r>
            <a:r>
              <a:rPr lang="tr-TR" dirty="0" err="1"/>
              <a:t>karşısında</a:t>
            </a:r>
            <a:r>
              <a:rPr lang="tr-TR" dirty="0"/>
              <a:t>, ruh ve beden </a:t>
            </a:r>
            <a:r>
              <a:rPr lang="tr-TR" dirty="0" err="1"/>
              <a:t>bütünlüğünün</a:t>
            </a:r>
            <a:r>
              <a:rPr lang="tr-TR" dirty="0"/>
              <a:t> korunmasına hizmet etmektedir. 6331 sayılı Kanunun </a:t>
            </a:r>
            <a:r>
              <a:rPr lang="tr-TR" dirty="0" err="1"/>
              <a:t>yürürlüğe</a:t>
            </a:r>
            <a:r>
              <a:rPr lang="tr-TR" dirty="0"/>
              <a:t> girmesiyle birlikte iş </a:t>
            </a:r>
            <a:r>
              <a:rPr lang="tr-TR" dirty="0" err="1"/>
              <a:t>güvenliği</a:t>
            </a:r>
            <a:r>
              <a:rPr lang="tr-TR" dirty="0"/>
              <a:t> uzmanı </a:t>
            </a:r>
            <a:r>
              <a:rPr lang="tr-TR" dirty="0" err="1"/>
              <a:t>çalıştırmak</a:t>
            </a:r>
            <a:r>
              <a:rPr lang="tr-TR" dirty="0"/>
              <a:t> kanuna tabi </a:t>
            </a:r>
            <a:r>
              <a:rPr lang="tr-TR" dirty="0" err="1"/>
              <a:t>işyerleri</a:t>
            </a:r>
            <a:r>
              <a:rPr lang="tr-TR" dirty="0"/>
              <a:t> bakımından zorunlu hale </a:t>
            </a:r>
            <a:r>
              <a:rPr lang="tr-TR" dirty="0" err="1"/>
              <a:t>getirilmiştir</a:t>
            </a:r>
            <a:r>
              <a:rPr lang="tr-TR" dirty="0"/>
              <a:t>. Bu durum, iş </a:t>
            </a:r>
            <a:r>
              <a:rPr lang="tr-TR" dirty="0" err="1"/>
              <a:t>güvenliği</a:t>
            </a:r>
            <a:r>
              <a:rPr lang="tr-TR" dirty="0"/>
              <a:t> </a:t>
            </a:r>
            <a:r>
              <a:rPr lang="tr-TR" dirty="0" err="1"/>
              <a:t>uzmanlığı</a:t>
            </a:r>
            <a:r>
              <a:rPr lang="tr-TR" dirty="0"/>
              <a:t> </a:t>
            </a:r>
            <a:r>
              <a:rPr lang="tr-TR" dirty="0" err="1"/>
              <a:t>mesleğini</a:t>
            </a:r>
            <a:r>
              <a:rPr lang="tr-TR" dirty="0"/>
              <a:t> daha </a:t>
            </a:r>
            <a:r>
              <a:rPr lang="tr-TR" dirty="0" err="1"/>
              <a:t>popüler</a:t>
            </a:r>
            <a:r>
              <a:rPr lang="tr-TR" dirty="0"/>
              <a:t> bir meslek haline </a:t>
            </a:r>
            <a:r>
              <a:rPr lang="tr-TR" dirty="0" err="1"/>
              <a:t>getirmiştir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062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0F4BE62-B187-5C45-BE06-7D38F845B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İş Güvenliği Uzmanlarının Görev İhmallerinin Sonuçları</a:t>
            </a:r>
            <a:br>
              <a:rPr lang="tr-TR">
                <a:solidFill>
                  <a:srgbClr val="FFFFFF"/>
                </a:solidFill>
              </a:rPr>
            </a:br>
            <a:endParaRPr lang="tr-T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403EF5-E301-C84D-A211-79AC4AE92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r>
              <a:rPr lang="tr-TR" b="1" dirty="0"/>
              <a:t>Yetkilerin Askıya Alınması ve </a:t>
            </a:r>
            <a:r>
              <a:rPr lang="tr-TR" b="1" dirty="0" err="1"/>
              <a:t>İhtar</a:t>
            </a:r>
            <a:r>
              <a:rPr lang="tr-TR" b="1" dirty="0"/>
              <a:t> Puanları</a:t>
            </a:r>
          </a:p>
          <a:p>
            <a:r>
              <a:rPr lang="tr-TR" dirty="0" err="1"/>
              <a:t>Çalışanın</a:t>
            </a:r>
            <a:r>
              <a:rPr lang="tr-TR" dirty="0"/>
              <a:t> </a:t>
            </a:r>
            <a:r>
              <a:rPr lang="tr-TR" dirty="0" err="1"/>
              <a:t>ölümu</a:t>
            </a:r>
            <a:r>
              <a:rPr lang="tr-TR" dirty="0"/>
              <a:t>̈ veya maluliyetiyle </a:t>
            </a:r>
            <a:r>
              <a:rPr lang="tr-TR" dirty="0" err="1"/>
              <a:t>sonuçlanacak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vücut</a:t>
            </a:r>
            <a:r>
              <a:rPr lang="tr-TR" dirty="0"/>
              <a:t> </a:t>
            </a:r>
            <a:r>
              <a:rPr lang="tr-TR" dirty="0" err="1"/>
              <a:t>bütünlüğünün</a:t>
            </a:r>
            <a:r>
              <a:rPr lang="tr-TR" dirty="0"/>
              <a:t> bozulmasına neden olan iş kazası veya meslek </a:t>
            </a:r>
            <a:r>
              <a:rPr lang="tr-TR" dirty="0" err="1"/>
              <a:t>hastalığının</a:t>
            </a:r>
            <a:r>
              <a:rPr lang="tr-TR" dirty="0"/>
              <a:t> meydana gelmesinde ihmali yargı kararı ile </a:t>
            </a:r>
            <a:r>
              <a:rPr lang="tr-TR" dirty="0" err="1"/>
              <a:t>kesinleşen</a:t>
            </a:r>
            <a:r>
              <a:rPr lang="tr-TR" dirty="0"/>
              <a:t> iş </a:t>
            </a:r>
            <a:r>
              <a:rPr lang="tr-TR" dirty="0" err="1"/>
              <a:t>güvenliği</a:t>
            </a:r>
            <a:r>
              <a:rPr lang="tr-TR" dirty="0"/>
              <a:t> uzmanının belgesi altı ay </a:t>
            </a:r>
            <a:r>
              <a:rPr lang="tr-TR" dirty="0" err="1"/>
              <a:t>süreyle</a:t>
            </a:r>
            <a:r>
              <a:rPr lang="tr-TR" dirty="0"/>
              <a:t> askıya alınır. Belgesi askıya alınan iş </a:t>
            </a:r>
            <a:r>
              <a:rPr lang="tr-TR" dirty="0" err="1"/>
              <a:t>güvenliği</a:t>
            </a:r>
            <a:r>
              <a:rPr lang="tr-TR" dirty="0"/>
              <a:t> uzmanının İSG-KÂTİP sistemi </a:t>
            </a:r>
            <a:r>
              <a:rPr lang="tr-TR" dirty="0" err="1"/>
              <a:t>üzerindeki</a:t>
            </a:r>
            <a:r>
              <a:rPr lang="tr-TR" dirty="0"/>
              <a:t> mevcut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sözleşmeleri</a:t>
            </a:r>
            <a:r>
              <a:rPr lang="tr-TR" dirty="0"/>
              <a:t>, askıya alınma </a:t>
            </a:r>
            <a:r>
              <a:rPr lang="tr-TR" dirty="0" err="1"/>
              <a:t>sürecinin</a:t>
            </a:r>
            <a:r>
              <a:rPr lang="tr-TR" dirty="0"/>
              <a:t> </a:t>
            </a:r>
            <a:r>
              <a:rPr lang="tr-TR" dirty="0" err="1"/>
              <a:t>başlangıcından</a:t>
            </a:r>
            <a:r>
              <a:rPr lang="tr-TR" dirty="0"/>
              <a:t> itibaren herhangi bir </a:t>
            </a:r>
            <a:r>
              <a:rPr lang="tr-TR" dirty="0" err="1"/>
              <a:t>işleme</a:t>
            </a:r>
            <a:r>
              <a:rPr lang="tr-TR" dirty="0"/>
              <a:t> gerek kalmaksızın iptal edilir (İGUY 34/2). Bununla birlikte iş </a:t>
            </a:r>
            <a:r>
              <a:rPr lang="tr-TR" dirty="0" err="1"/>
              <a:t>güvenliği</a:t>
            </a:r>
            <a:r>
              <a:rPr lang="tr-TR" dirty="0"/>
              <a:t> uzmanlarının </a:t>
            </a:r>
            <a:r>
              <a:rPr lang="tr-TR" dirty="0" err="1"/>
              <a:t>görevlerini</a:t>
            </a:r>
            <a:r>
              <a:rPr lang="tr-TR" dirty="0"/>
              <a:t> </a:t>
            </a:r>
            <a:r>
              <a:rPr lang="tr-TR" dirty="0" err="1"/>
              <a:t>yönetmeliğe</a:t>
            </a:r>
            <a:r>
              <a:rPr lang="tr-TR" dirty="0"/>
              <a:t> uygun olarak yerine getirmemesi dolayısıyla ihtar edilirler. </a:t>
            </a:r>
          </a:p>
        </p:txBody>
      </p:sp>
    </p:spTree>
    <p:extLst>
      <p:ext uri="{BB962C8B-B14F-4D97-AF65-F5344CB8AC3E}">
        <p14:creationId xmlns:p14="http://schemas.microsoft.com/office/powerpoint/2010/main" val="2660923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FBAC2C3-7D10-C64F-B52E-FDC9ADF8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İş Güvenliği Uzmanının Cezai Sorumluluğu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38F462-D5BE-DD4A-B069-BEF532586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2000" err="1"/>
              <a:t>İs</a:t>
            </a:r>
            <a:r>
              <a:rPr lang="tr-TR" sz="2000"/>
              <a:t>̧ </a:t>
            </a:r>
            <a:r>
              <a:rPr lang="tr-TR" sz="2000" err="1"/>
              <a:t>güvenliği</a:t>
            </a:r>
            <a:r>
              <a:rPr lang="tr-TR" sz="2000"/>
              <a:t> uzmanlarının </a:t>
            </a:r>
            <a:r>
              <a:rPr lang="tr-TR" sz="2000" err="1"/>
              <a:t>görevlerini</a:t>
            </a:r>
            <a:r>
              <a:rPr lang="tr-TR" sz="2000"/>
              <a:t> ihmal etmeleri veya yerine getirmemeleri dolayısıyla meydana gelen iş kazası, yaralanma ya da </a:t>
            </a:r>
            <a:r>
              <a:rPr lang="tr-TR" sz="2000" err="1"/>
              <a:t>ölümle</a:t>
            </a:r>
            <a:r>
              <a:rPr lang="tr-TR" sz="2000"/>
              <a:t> </a:t>
            </a:r>
            <a:r>
              <a:rPr lang="tr-TR" sz="2000" err="1"/>
              <a:t>sonuçlanmıs</a:t>
            </a:r>
            <a:r>
              <a:rPr lang="tr-TR" sz="2000"/>
              <a:t>̧ ise iş </a:t>
            </a:r>
            <a:r>
              <a:rPr lang="tr-TR" sz="2000" err="1"/>
              <a:t>güvenliği</a:t>
            </a:r>
            <a:r>
              <a:rPr lang="tr-TR" sz="2000"/>
              <a:t> uzmanları cezai olarak sorumludurlar. TCK 20/1’de de </a:t>
            </a:r>
            <a:r>
              <a:rPr lang="tr-TR" sz="2000" err="1"/>
              <a:t>belirtildiği</a:t>
            </a:r>
            <a:r>
              <a:rPr lang="tr-TR" sz="2000"/>
              <a:t> </a:t>
            </a:r>
            <a:r>
              <a:rPr lang="tr-TR" sz="2000" err="1"/>
              <a:t>üzere</a:t>
            </a:r>
            <a:r>
              <a:rPr lang="tr-TR" sz="2000"/>
              <a:t> cezaların </a:t>
            </a:r>
            <a:r>
              <a:rPr lang="tr-TR" sz="2000" err="1"/>
              <a:t>şahsiliği</a:t>
            </a:r>
            <a:r>
              <a:rPr lang="tr-TR" sz="2000"/>
              <a:t> ilkesi </a:t>
            </a:r>
            <a:r>
              <a:rPr lang="tr-TR" sz="2000" err="1"/>
              <a:t>söz</a:t>
            </a:r>
            <a:r>
              <a:rPr lang="tr-TR" sz="2000"/>
              <a:t> konusudur. Cezai sorumluluk </a:t>
            </a:r>
            <a:r>
              <a:rPr lang="tr-TR" sz="2000" err="1"/>
              <a:t>kişiseldir</a:t>
            </a:r>
            <a:r>
              <a:rPr lang="tr-TR" sz="2000"/>
              <a:t> ve her failin cezai </a:t>
            </a:r>
            <a:r>
              <a:rPr lang="tr-TR" sz="2000" err="1"/>
              <a:t>sorumluluğu</a:t>
            </a:r>
            <a:r>
              <a:rPr lang="tr-TR" sz="2000"/>
              <a:t> kazanın </a:t>
            </a:r>
            <a:r>
              <a:rPr lang="tr-TR" sz="2000" err="1"/>
              <a:t>oluşumundaki</a:t>
            </a:r>
            <a:r>
              <a:rPr lang="tr-TR" sz="2000"/>
              <a:t> kusura </a:t>
            </a:r>
            <a:r>
              <a:rPr lang="tr-TR" sz="2000" err="1"/>
              <a:t>göre</a:t>
            </a:r>
            <a:r>
              <a:rPr lang="tr-TR" sz="2000"/>
              <a:t> ayrı ayrı belirlenir (</a:t>
            </a:r>
            <a:r>
              <a:rPr lang="tr-TR" sz="2000" err="1"/>
              <a:t>Özdemir</a:t>
            </a:r>
            <a:r>
              <a:rPr lang="tr-TR" sz="2000"/>
              <a:t>, 2014, 615). Bu nedenle meydana gelen kazada yaralanma ve ya </a:t>
            </a:r>
            <a:r>
              <a:rPr lang="tr-TR" sz="2000" err="1"/>
              <a:t>ölüm</a:t>
            </a:r>
            <a:r>
              <a:rPr lang="tr-TR" sz="2000"/>
              <a:t> </a:t>
            </a:r>
            <a:r>
              <a:rPr lang="tr-TR" sz="2000" err="1"/>
              <a:t>gerçekleşmis</a:t>
            </a:r>
            <a:r>
              <a:rPr lang="tr-TR" sz="2000"/>
              <a:t>̧ ise iş </a:t>
            </a:r>
            <a:r>
              <a:rPr lang="tr-TR" sz="2000" err="1"/>
              <a:t>güvenliği</a:t>
            </a:r>
            <a:r>
              <a:rPr lang="tr-TR" sz="2000"/>
              <a:t> uzmanının bu sonucun meydana gelmesinde etkisi ve kusuru dikkate alınarak cezai </a:t>
            </a:r>
            <a:r>
              <a:rPr lang="tr-TR" sz="2000" err="1"/>
              <a:t>sorumluluğu</a:t>
            </a:r>
            <a:r>
              <a:rPr lang="tr-TR" sz="2000"/>
              <a:t> belirlenir. </a:t>
            </a:r>
            <a:r>
              <a:rPr lang="tr-TR" sz="2000" err="1"/>
              <a:t>Örneğin</a:t>
            </a:r>
            <a:r>
              <a:rPr lang="tr-TR" sz="2000"/>
              <a:t> rehberlik </a:t>
            </a:r>
            <a:r>
              <a:rPr lang="tr-TR" sz="2000" err="1"/>
              <a:t>görevine</a:t>
            </a:r>
            <a:r>
              <a:rPr lang="tr-TR" sz="2000"/>
              <a:t> </a:t>
            </a:r>
            <a:r>
              <a:rPr lang="tr-TR" sz="2000" err="1"/>
              <a:t>ilişkin</a:t>
            </a:r>
            <a:r>
              <a:rPr lang="tr-TR" sz="2000"/>
              <a:t> </a:t>
            </a:r>
            <a:r>
              <a:rPr lang="tr-TR" sz="2000" err="1"/>
              <a:t>yükümlülüklerini</a:t>
            </a:r>
            <a:r>
              <a:rPr lang="tr-TR" sz="2000"/>
              <a:t> eksik yerine getirmesi dolayısıyla </a:t>
            </a:r>
            <a:r>
              <a:rPr lang="tr-TR" sz="2000" err="1"/>
              <a:t>çalışanın</a:t>
            </a:r>
            <a:r>
              <a:rPr lang="tr-TR" sz="2000"/>
              <a:t> </a:t>
            </a:r>
            <a:r>
              <a:rPr lang="tr-TR" sz="2000" err="1"/>
              <a:t>ölümüne</a:t>
            </a:r>
            <a:r>
              <a:rPr lang="tr-TR" sz="2000"/>
              <a:t> veya yaralanmasına neden olan iş kazasında iş </a:t>
            </a:r>
            <a:r>
              <a:rPr lang="tr-TR" sz="2000" err="1"/>
              <a:t>güvenliği</a:t>
            </a:r>
            <a:r>
              <a:rPr lang="tr-TR" sz="2000"/>
              <a:t> uzmanının cezai </a:t>
            </a:r>
            <a:r>
              <a:rPr lang="tr-TR" sz="2000" err="1"/>
              <a:t>sorumluluğu</a:t>
            </a:r>
            <a:r>
              <a:rPr lang="tr-TR" sz="2000"/>
              <a:t> </a:t>
            </a:r>
            <a:r>
              <a:rPr lang="tr-TR" sz="2000" err="1"/>
              <a:t>söz</a:t>
            </a:r>
            <a:r>
              <a:rPr lang="tr-TR" sz="2000"/>
              <a:t> konusudur. </a:t>
            </a:r>
            <a:r>
              <a:rPr lang="tr-TR" sz="2000" err="1"/>
              <a:t>Böyle</a:t>
            </a:r>
            <a:r>
              <a:rPr lang="tr-TR" sz="2000"/>
              <a:t> bir olayda iş </a:t>
            </a:r>
            <a:r>
              <a:rPr lang="tr-TR" sz="2000" err="1"/>
              <a:t>güvenliği</a:t>
            </a:r>
            <a:r>
              <a:rPr lang="tr-TR" sz="2000"/>
              <a:t> uzmanı TCK 22’de </a:t>
            </a:r>
            <a:r>
              <a:rPr lang="tr-TR" sz="2000" err="1"/>
              <a:t>belirtildiği</a:t>
            </a:r>
            <a:r>
              <a:rPr lang="tr-TR" sz="2000"/>
              <a:t> </a:t>
            </a:r>
            <a:r>
              <a:rPr lang="tr-TR" sz="2000" err="1"/>
              <a:t>üzere</a:t>
            </a:r>
            <a:r>
              <a:rPr lang="tr-TR" sz="2000"/>
              <a:t> Taksirle yaralanmaya sebebiyet vermek veya Taksirle </a:t>
            </a:r>
            <a:r>
              <a:rPr lang="tr-TR" sz="2000" err="1"/>
              <a:t>Ölüme</a:t>
            </a:r>
            <a:r>
              <a:rPr lang="tr-TR" sz="2000"/>
              <a:t> sebebiyet vermek </a:t>
            </a:r>
            <a:r>
              <a:rPr lang="tr-TR" sz="2000" err="1"/>
              <a:t>suçlarından</a:t>
            </a:r>
            <a:r>
              <a:rPr lang="tr-TR" sz="2000"/>
              <a:t> yargılanabilmektedir. </a:t>
            </a:r>
          </a:p>
        </p:txBody>
      </p:sp>
    </p:spTree>
    <p:extLst>
      <p:ext uri="{BB962C8B-B14F-4D97-AF65-F5344CB8AC3E}">
        <p14:creationId xmlns:p14="http://schemas.microsoft.com/office/powerpoint/2010/main" val="2611300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B480416-E075-FD4C-99CD-FD725E3AE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İş Güvenliği Uzmanının Hukuki Sorumluluğu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96488B-350C-4042-8F43-FA0C70695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uzmanının </a:t>
            </a:r>
            <a:r>
              <a:rPr lang="tr-TR" dirty="0" err="1"/>
              <a:t>görevlerini</a:t>
            </a:r>
            <a:r>
              <a:rPr lang="tr-TR" dirty="0"/>
              <a:t> yaparken ihmallerinden dolayı </a:t>
            </a:r>
            <a:r>
              <a:rPr lang="tr-TR" dirty="0" err="1"/>
              <a:t>işverene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sorumluluğunun</a:t>
            </a:r>
            <a:r>
              <a:rPr lang="tr-TR" dirty="0"/>
              <a:t> sonucu tazminat olarak </a:t>
            </a:r>
            <a:r>
              <a:rPr lang="tr-TR" dirty="0" err="1"/>
              <a:t>karşımıza</a:t>
            </a:r>
            <a:r>
              <a:rPr lang="tr-TR" dirty="0"/>
              <a:t>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güvenliği</a:t>
            </a:r>
            <a:r>
              <a:rPr lang="tr-TR" dirty="0"/>
              <a:t> uzmanının ihmalinden dolayı meydana gelen bir iş kazasında, </a:t>
            </a:r>
            <a:r>
              <a:rPr lang="tr-TR" dirty="0" err="1"/>
              <a:t>işveren</a:t>
            </a:r>
            <a:r>
              <a:rPr lang="tr-TR" dirty="0"/>
              <a:t> </a:t>
            </a:r>
            <a:r>
              <a:rPr lang="tr-TR" dirty="0" err="1"/>
              <a:t>uğramıs</a:t>
            </a:r>
            <a:r>
              <a:rPr lang="tr-TR" dirty="0"/>
              <a:t>̧ </a:t>
            </a:r>
            <a:r>
              <a:rPr lang="tr-TR" dirty="0" err="1"/>
              <a:t>olduğu</a:t>
            </a:r>
            <a:r>
              <a:rPr lang="tr-TR" dirty="0"/>
              <a:t> maddi zararları kusuru oranında iş </a:t>
            </a:r>
            <a:r>
              <a:rPr lang="tr-TR" dirty="0" err="1"/>
              <a:t>güvenliği</a:t>
            </a:r>
            <a:r>
              <a:rPr lang="tr-TR" dirty="0"/>
              <a:t> uzmanından tazmin edebilir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984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990E5AF-17E0-1943-AF3F-2008CD326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E2B3A1-7F8E-2A4E-8B8C-66B4CD89F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2600" dirty="0" err="1"/>
              <a:t>İs</a:t>
            </a:r>
            <a:r>
              <a:rPr lang="tr-TR" sz="2600" dirty="0"/>
              <a:t>̧ </a:t>
            </a:r>
            <a:r>
              <a:rPr lang="tr-TR" sz="2600" dirty="0" err="1"/>
              <a:t>güvenliği</a:t>
            </a:r>
            <a:r>
              <a:rPr lang="tr-TR" sz="2600" dirty="0"/>
              <a:t> uzmanlarının </a:t>
            </a:r>
            <a:r>
              <a:rPr lang="tr-TR" sz="2600" dirty="0" err="1"/>
              <a:t>görev</a:t>
            </a:r>
            <a:r>
              <a:rPr lang="tr-TR" sz="2600" dirty="0"/>
              <a:t>, yetki, sorumluluk ve </a:t>
            </a:r>
            <a:r>
              <a:rPr lang="tr-TR" sz="2600" dirty="0" err="1"/>
              <a:t>eğitimleri</a:t>
            </a:r>
            <a:r>
              <a:rPr lang="tr-TR" sz="2600" dirty="0"/>
              <a:t> hakkındaki </a:t>
            </a:r>
            <a:r>
              <a:rPr lang="tr-TR" sz="2600" dirty="0" err="1"/>
              <a:t>yönetmeliğe</a:t>
            </a:r>
            <a:r>
              <a:rPr lang="tr-TR" sz="2600" dirty="0"/>
              <a:t> </a:t>
            </a:r>
            <a:r>
              <a:rPr lang="tr-TR" sz="2600" dirty="0" err="1"/>
              <a:t>göre</a:t>
            </a:r>
            <a:r>
              <a:rPr lang="tr-TR" sz="2600" dirty="0"/>
              <a:t> iş </a:t>
            </a:r>
            <a:r>
              <a:rPr lang="tr-TR" sz="2600" dirty="0" err="1"/>
              <a:t>güvenliği</a:t>
            </a:r>
            <a:r>
              <a:rPr lang="tr-TR" sz="2600" dirty="0"/>
              <a:t> uzmanı; </a:t>
            </a:r>
            <a:r>
              <a:rPr lang="tr-TR" sz="2600" i="1" dirty="0"/>
              <a:t>“ ... </a:t>
            </a:r>
            <a:r>
              <a:rPr lang="tr-TR" sz="2600" i="1" dirty="0" err="1"/>
              <a:t>İs</a:t>
            </a:r>
            <a:r>
              <a:rPr lang="tr-TR" sz="2600" i="1" dirty="0"/>
              <a:t>̧ </a:t>
            </a:r>
            <a:r>
              <a:rPr lang="tr-TR" sz="2600" i="1" dirty="0" err="1"/>
              <a:t>sağlığı</a:t>
            </a:r>
            <a:r>
              <a:rPr lang="tr-TR" sz="2600" i="1" dirty="0"/>
              <a:t> ve </a:t>
            </a:r>
            <a:r>
              <a:rPr lang="tr-TR" sz="2600" i="1" dirty="0" err="1"/>
              <a:t>güvenliği</a:t>
            </a:r>
            <a:r>
              <a:rPr lang="tr-TR" sz="2600" i="1" dirty="0"/>
              <a:t> alanında </a:t>
            </a:r>
            <a:r>
              <a:rPr lang="tr-TR" sz="2600" i="1" dirty="0" err="1"/>
              <a:t>görev</a:t>
            </a:r>
            <a:r>
              <a:rPr lang="tr-TR" sz="2600" i="1" dirty="0"/>
              <a:t> yapmak </a:t>
            </a:r>
            <a:r>
              <a:rPr lang="tr-TR" sz="2600" i="1" dirty="0" err="1"/>
              <a:t>üzere</a:t>
            </a:r>
            <a:r>
              <a:rPr lang="tr-TR" sz="2600" i="1" dirty="0"/>
              <a:t> </a:t>
            </a:r>
            <a:r>
              <a:rPr lang="tr-TR" sz="2600" i="1" dirty="0" err="1"/>
              <a:t>bakanlıkça</a:t>
            </a:r>
            <a:r>
              <a:rPr lang="tr-TR" sz="2600" i="1" dirty="0"/>
              <a:t> </a:t>
            </a:r>
            <a:r>
              <a:rPr lang="tr-TR" sz="2600" i="1" dirty="0" err="1"/>
              <a:t>yetkilendirilmis</a:t>
            </a:r>
            <a:r>
              <a:rPr lang="tr-TR" sz="2600" i="1" dirty="0"/>
              <a:t>̧, iş </a:t>
            </a:r>
            <a:r>
              <a:rPr lang="tr-TR" sz="2600" i="1" dirty="0" err="1"/>
              <a:t>güvenliği</a:t>
            </a:r>
            <a:r>
              <a:rPr lang="tr-TR" sz="2600" i="1" dirty="0"/>
              <a:t> </a:t>
            </a:r>
            <a:r>
              <a:rPr lang="tr-TR" sz="2600" i="1" dirty="0" err="1"/>
              <a:t>uzmanlığı</a:t>
            </a:r>
            <a:r>
              <a:rPr lang="tr-TR" sz="2600" i="1" dirty="0"/>
              <a:t> belgesine sahip, Bakanlık ve ilgili </a:t>
            </a:r>
            <a:r>
              <a:rPr lang="tr-TR" sz="2600" i="1" dirty="0" err="1"/>
              <a:t>kuruluşlarında</a:t>
            </a:r>
            <a:r>
              <a:rPr lang="tr-TR" sz="2600" i="1" dirty="0"/>
              <a:t> </a:t>
            </a:r>
            <a:r>
              <a:rPr lang="tr-TR" sz="2600" i="1" dirty="0" err="1"/>
              <a:t>çalışma</a:t>
            </a:r>
            <a:r>
              <a:rPr lang="tr-TR" sz="2600" i="1" dirty="0"/>
              <a:t> hayatını denetleyen </a:t>
            </a:r>
            <a:r>
              <a:rPr lang="tr-TR" sz="2600" i="1" dirty="0" err="1"/>
              <a:t>müfettişler</a:t>
            </a:r>
            <a:r>
              <a:rPr lang="tr-TR" sz="2600" i="1" dirty="0"/>
              <a:t> ile </a:t>
            </a:r>
            <a:r>
              <a:rPr lang="tr-TR" sz="2600" i="1" dirty="0" err="1"/>
              <a:t>mühendislik</a:t>
            </a:r>
            <a:r>
              <a:rPr lang="tr-TR" sz="2600" i="1" dirty="0"/>
              <a:t> veya mimarlık </a:t>
            </a:r>
            <a:r>
              <a:rPr lang="tr-TR" sz="2600" i="1" dirty="0" err="1"/>
              <a:t>eğitimi</a:t>
            </a:r>
            <a:r>
              <a:rPr lang="tr-TR" sz="2600" i="1" dirty="0"/>
              <a:t> </a:t>
            </a:r>
            <a:r>
              <a:rPr lang="tr-TR" sz="2600" i="1"/>
              <a:t>veren fakültelerin </a:t>
            </a:r>
            <a:r>
              <a:rPr lang="tr-TR" sz="2600" i="1" dirty="0"/>
              <a:t>mezunları ile teknik elemanı” </a:t>
            </a:r>
            <a:r>
              <a:rPr lang="tr-TR" sz="2600" dirty="0" err="1"/>
              <a:t>şeklinde</a:t>
            </a:r>
            <a:r>
              <a:rPr lang="tr-TR" sz="2600" dirty="0"/>
              <a:t> </a:t>
            </a:r>
            <a:r>
              <a:rPr lang="tr-TR" sz="2600" dirty="0" err="1"/>
              <a:t>belirtilmiştir</a:t>
            </a:r>
            <a:r>
              <a:rPr lang="tr-TR" sz="2600" dirty="0"/>
              <a:t>. </a:t>
            </a:r>
            <a:r>
              <a:rPr lang="tr-TR" sz="2600" dirty="0" err="1"/>
              <a:t>Yönetmeliğin</a:t>
            </a:r>
            <a:r>
              <a:rPr lang="tr-TR" sz="2600" dirty="0"/>
              <a:t> birinci bendine </a:t>
            </a:r>
            <a:r>
              <a:rPr lang="tr-TR" sz="2600" dirty="0" err="1"/>
              <a:t>göre</a:t>
            </a:r>
            <a:r>
              <a:rPr lang="tr-TR" sz="2600" dirty="0"/>
              <a:t> Teknik Eleman; teknik </a:t>
            </a:r>
            <a:r>
              <a:rPr lang="tr-TR" sz="2600" dirty="0" err="1"/>
              <a:t>öğretmenler</a:t>
            </a:r>
            <a:r>
              <a:rPr lang="tr-TR" sz="2600" dirty="0"/>
              <a:t>, </a:t>
            </a:r>
            <a:r>
              <a:rPr lang="tr-TR" sz="2600" dirty="0" err="1"/>
              <a:t>fizikçi</a:t>
            </a:r>
            <a:r>
              <a:rPr lang="tr-TR" sz="2600" dirty="0"/>
              <a:t>, kimyager ve biyolog unvanına sahip olanlar ile </a:t>
            </a:r>
            <a:r>
              <a:rPr lang="tr-TR" sz="2600" dirty="0" err="1"/>
              <a:t>üniversitelerin</a:t>
            </a:r>
            <a:r>
              <a:rPr lang="tr-TR" sz="2600" dirty="0"/>
              <a:t> iş </a:t>
            </a:r>
            <a:r>
              <a:rPr lang="tr-TR" sz="2600" dirty="0" err="1"/>
              <a:t>sağlığı</a:t>
            </a:r>
            <a:r>
              <a:rPr lang="tr-TR" sz="2600" dirty="0"/>
              <a:t> ve </a:t>
            </a:r>
            <a:r>
              <a:rPr lang="tr-TR" sz="2600" dirty="0" err="1"/>
              <a:t>güvenliği</a:t>
            </a:r>
            <a:r>
              <a:rPr lang="tr-TR" sz="2600" dirty="0"/>
              <a:t> lisans ve </a:t>
            </a:r>
            <a:r>
              <a:rPr lang="tr-TR" sz="2600" dirty="0" err="1"/>
              <a:t>ön</a:t>
            </a:r>
            <a:r>
              <a:rPr lang="tr-TR" sz="2600" dirty="0"/>
              <a:t> lisans programı mezunlarını ifade etmektedir. </a:t>
            </a:r>
          </a:p>
        </p:txBody>
      </p:sp>
    </p:spTree>
    <p:extLst>
      <p:ext uri="{BB962C8B-B14F-4D97-AF65-F5344CB8AC3E}">
        <p14:creationId xmlns:p14="http://schemas.microsoft.com/office/powerpoint/2010/main" val="249154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3AEA1A0-05B7-0B46-AF90-A2B9B2B06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sz="3100" b="1" dirty="0" err="1">
                <a:solidFill>
                  <a:srgbClr val="FFFFFF"/>
                </a:solidFill>
              </a:rPr>
              <a:t>İs</a:t>
            </a:r>
            <a:r>
              <a:rPr lang="tr-TR" sz="3100" b="1" dirty="0">
                <a:solidFill>
                  <a:srgbClr val="FFFFFF"/>
                </a:solidFill>
              </a:rPr>
              <a:t>̧ </a:t>
            </a:r>
            <a:r>
              <a:rPr lang="tr-TR" sz="3100" b="1" dirty="0" err="1">
                <a:solidFill>
                  <a:srgbClr val="FFFFFF"/>
                </a:solidFill>
              </a:rPr>
              <a:t>Güvenliği</a:t>
            </a:r>
            <a:r>
              <a:rPr lang="tr-TR" sz="3100" b="1" dirty="0">
                <a:solidFill>
                  <a:srgbClr val="FFFFFF"/>
                </a:solidFill>
              </a:rPr>
              <a:t> Uzmanlarının </a:t>
            </a:r>
            <a:r>
              <a:rPr lang="tr-TR" sz="3100" b="1" dirty="0" err="1">
                <a:solidFill>
                  <a:srgbClr val="FFFFFF"/>
                </a:solidFill>
              </a:rPr>
              <a:t>Eğitimleri</a:t>
            </a:r>
            <a:r>
              <a:rPr lang="tr-TR" sz="3100" b="1" dirty="0">
                <a:solidFill>
                  <a:srgbClr val="FFFFFF"/>
                </a:solidFill>
              </a:rPr>
              <a:t>, Sınıflandırılması ve Belgelendirilmeleri </a:t>
            </a:r>
            <a:endParaRPr lang="tr-TR" sz="3100" dirty="0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844BB-36D4-4A48-8BA3-D24780883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2000" dirty="0" err="1"/>
              <a:t>İs</a:t>
            </a:r>
            <a:r>
              <a:rPr lang="tr-TR" sz="2000" dirty="0"/>
              <a:t>̧ </a:t>
            </a:r>
            <a:r>
              <a:rPr lang="tr-TR" sz="2000" dirty="0" err="1"/>
              <a:t>güvenliği</a:t>
            </a:r>
            <a:r>
              <a:rPr lang="tr-TR" sz="2000" dirty="0"/>
              <a:t> </a:t>
            </a:r>
            <a:r>
              <a:rPr lang="tr-TR" sz="2000" dirty="0" err="1"/>
              <a:t>uzmanlığı</a:t>
            </a:r>
            <a:r>
              <a:rPr lang="tr-TR" sz="2000" dirty="0"/>
              <a:t> belgesi alabilmek </a:t>
            </a:r>
            <a:r>
              <a:rPr lang="tr-TR" sz="2000" dirty="0" err="1"/>
              <a:t>için</a:t>
            </a:r>
            <a:r>
              <a:rPr lang="tr-TR" sz="2000" dirty="0"/>
              <a:t> “</a:t>
            </a:r>
            <a:r>
              <a:rPr lang="tr-TR" sz="2000" dirty="0" err="1"/>
              <a:t>İs</a:t>
            </a:r>
            <a:r>
              <a:rPr lang="tr-TR" sz="2000" dirty="0"/>
              <a:t>̧ </a:t>
            </a:r>
            <a:r>
              <a:rPr lang="tr-TR" sz="2000" dirty="0" err="1"/>
              <a:t>Güvenliği</a:t>
            </a:r>
            <a:r>
              <a:rPr lang="tr-TR" sz="2000" dirty="0"/>
              <a:t> Uzmanlarının </a:t>
            </a:r>
            <a:r>
              <a:rPr lang="tr-TR" sz="2000" dirty="0" err="1"/>
              <a:t>Görev</a:t>
            </a:r>
            <a:r>
              <a:rPr lang="tr-TR" sz="2000" dirty="0"/>
              <a:t>, Yetki, Sorumluluk ve </a:t>
            </a:r>
            <a:r>
              <a:rPr lang="tr-TR" sz="2000" dirty="0" err="1"/>
              <a:t>Eğitimleri</a:t>
            </a:r>
            <a:r>
              <a:rPr lang="tr-TR" sz="2000" dirty="0"/>
              <a:t> Hakkında </a:t>
            </a:r>
            <a:r>
              <a:rPr lang="tr-TR" sz="2000" dirty="0" err="1"/>
              <a:t>Yönetmelik</a:t>
            </a:r>
            <a:r>
              <a:rPr lang="tr-TR" sz="2000" dirty="0"/>
              <a:t>” </a:t>
            </a:r>
            <a:r>
              <a:rPr lang="tr-TR" sz="2000" dirty="0" err="1"/>
              <a:t>hükümlerine</a:t>
            </a:r>
            <a:r>
              <a:rPr lang="tr-TR" sz="2000" dirty="0"/>
              <a:t> </a:t>
            </a:r>
            <a:r>
              <a:rPr lang="tr-TR" sz="2000" dirty="0" err="1"/>
              <a:t>göre</a:t>
            </a:r>
            <a:r>
              <a:rPr lang="tr-TR" sz="2000" dirty="0"/>
              <a:t> anılan </a:t>
            </a:r>
            <a:r>
              <a:rPr lang="tr-TR" sz="2000" dirty="0" err="1"/>
              <a:t>branşlardan</a:t>
            </a:r>
            <a:r>
              <a:rPr lang="tr-TR" sz="2000" dirty="0"/>
              <a:t> mezun </a:t>
            </a:r>
            <a:r>
              <a:rPr lang="tr-TR" sz="2000" dirty="0" err="1"/>
              <a:t>kişilerin</a:t>
            </a:r>
            <a:r>
              <a:rPr lang="tr-TR" sz="2000" dirty="0"/>
              <a:t> “</a:t>
            </a:r>
            <a:r>
              <a:rPr lang="tr-TR" sz="2000" dirty="0" err="1"/>
              <a:t>İs</a:t>
            </a:r>
            <a:r>
              <a:rPr lang="tr-TR" sz="2000" dirty="0"/>
              <a:t>̧ </a:t>
            </a:r>
            <a:r>
              <a:rPr lang="tr-TR" sz="2000" dirty="0" err="1"/>
              <a:t>Sağlığı</a:t>
            </a:r>
            <a:r>
              <a:rPr lang="tr-TR" sz="2000" dirty="0"/>
              <a:t> ve </a:t>
            </a:r>
            <a:r>
              <a:rPr lang="tr-TR" sz="2000" dirty="0" err="1"/>
              <a:t>Güvenliği</a:t>
            </a:r>
            <a:r>
              <a:rPr lang="tr-TR" sz="2000" dirty="0"/>
              <a:t> Genel </a:t>
            </a:r>
            <a:r>
              <a:rPr lang="tr-TR" sz="2000" dirty="0" err="1"/>
              <a:t>Müdürlüğu</a:t>
            </a:r>
            <a:r>
              <a:rPr lang="tr-TR" sz="2000" dirty="0"/>
              <a:t>̈” tarafından, </a:t>
            </a:r>
            <a:r>
              <a:rPr lang="tr-TR" sz="2000" dirty="0" err="1"/>
              <a:t>yetkilendirilmis</a:t>
            </a:r>
            <a:r>
              <a:rPr lang="tr-TR" sz="2000" dirty="0"/>
              <a:t>̧ </a:t>
            </a:r>
            <a:r>
              <a:rPr lang="tr-TR" sz="2000" dirty="0" err="1"/>
              <a:t>eğitim</a:t>
            </a:r>
            <a:r>
              <a:rPr lang="tr-TR" sz="2000" dirty="0"/>
              <a:t> kurumlarından iş </a:t>
            </a:r>
            <a:r>
              <a:rPr lang="tr-TR" sz="2000" dirty="0" err="1"/>
              <a:t>sağlığı</a:t>
            </a:r>
            <a:r>
              <a:rPr lang="tr-TR" sz="2000" dirty="0"/>
              <a:t> ve </a:t>
            </a:r>
            <a:r>
              <a:rPr lang="tr-TR" sz="2000" dirty="0" err="1"/>
              <a:t>güvenliği</a:t>
            </a:r>
            <a:r>
              <a:rPr lang="tr-TR" sz="2000" dirty="0"/>
              <a:t> </a:t>
            </a:r>
            <a:r>
              <a:rPr lang="tr-TR" sz="2000" dirty="0" err="1"/>
              <a:t>uzmanlığı</a:t>
            </a:r>
            <a:r>
              <a:rPr lang="tr-TR" sz="2000" dirty="0"/>
              <a:t> </a:t>
            </a:r>
            <a:r>
              <a:rPr lang="tr-TR" sz="2000" dirty="0" err="1"/>
              <a:t>eğitimini</a:t>
            </a:r>
            <a:r>
              <a:rPr lang="tr-TR" sz="2000" dirty="0"/>
              <a:t> tamamladıktan sonra Genel </a:t>
            </a:r>
            <a:r>
              <a:rPr lang="tr-TR" sz="2000" dirty="0" err="1"/>
              <a:t>Müdürlükçe</a:t>
            </a:r>
            <a:r>
              <a:rPr lang="tr-TR" sz="2000" dirty="0"/>
              <a:t> yapılan veya yaptırılan sınavda 100 tam puan </a:t>
            </a:r>
            <a:r>
              <a:rPr lang="tr-TR" sz="2000" dirty="0" err="1"/>
              <a:t>üzerinden</a:t>
            </a:r>
            <a:r>
              <a:rPr lang="tr-TR" sz="2000" dirty="0"/>
              <a:t> 70 puan almaları gerekmektedir. </a:t>
            </a:r>
            <a:r>
              <a:rPr lang="tr-TR" sz="2000" dirty="0" err="1"/>
              <a:t>Yönetmeliğe</a:t>
            </a:r>
            <a:r>
              <a:rPr lang="tr-TR" sz="2000" dirty="0"/>
              <a:t> </a:t>
            </a:r>
            <a:r>
              <a:rPr lang="tr-TR" sz="2000" dirty="0" err="1"/>
              <a:t>göre</a:t>
            </a:r>
            <a:r>
              <a:rPr lang="tr-TR" sz="2000" dirty="0"/>
              <a:t> iş </a:t>
            </a:r>
            <a:r>
              <a:rPr lang="tr-TR" sz="2000" dirty="0" err="1"/>
              <a:t>güvenliği</a:t>
            </a:r>
            <a:r>
              <a:rPr lang="tr-TR" sz="2000" dirty="0"/>
              <a:t> uzmanları </a:t>
            </a:r>
            <a:r>
              <a:rPr lang="tr-TR" sz="2000" dirty="0" err="1"/>
              <a:t>eğitim</a:t>
            </a:r>
            <a:r>
              <a:rPr lang="tr-TR" sz="2000" dirty="0"/>
              <a:t> programı teorik ve pratik olmak </a:t>
            </a:r>
            <a:r>
              <a:rPr lang="tr-TR" sz="2000" dirty="0" err="1"/>
              <a:t>üzere</a:t>
            </a:r>
            <a:r>
              <a:rPr lang="tr-TR" sz="2000" dirty="0"/>
              <a:t> iki </a:t>
            </a:r>
            <a:r>
              <a:rPr lang="tr-TR" sz="2000" dirty="0" err="1"/>
              <a:t>bölümden</a:t>
            </a:r>
            <a:r>
              <a:rPr lang="tr-TR" sz="2000" dirty="0"/>
              <a:t> </a:t>
            </a:r>
            <a:r>
              <a:rPr lang="tr-TR" sz="2000" dirty="0" err="1"/>
              <a:t>oluşmaktadır</a:t>
            </a:r>
            <a:r>
              <a:rPr lang="tr-TR" sz="2000" dirty="0"/>
              <a:t>. </a:t>
            </a:r>
            <a:r>
              <a:rPr lang="tr-TR" sz="2000" dirty="0" err="1"/>
              <a:t>Eğitim</a:t>
            </a:r>
            <a:r>
              <a:rPr lang="tr-TR" sz="2000" dirty="0"/>
              <a:t> programının toplam </a:t>
            </a:r>
            <a:r>
              <a:rPr lang="tr-TR" sz="2000" dirty="0" err="1"/>
              <a:t>süresi</a:t>
            </a:r>
            <a:r>
              <a:rPr lang="tr-TR" sz="2000" dirty="0"/>
              <a:t> 220 saattir. 180 saat olan teorik </a:t>
            </a:r>
            <a:r>
              <a:rPr lang="tr-TR" sz="2000" dirty="0" err="1"/>
              <a:t>bölümün</a:t>
            </a:r>
            <a:r>
              <a:rPr lang="tr-TR" sz="2000" dirty="0"/>
              <a:t> en fazla 90 saati uzaktan </a:t>
            </a:r>
            <a:r>
              <a:rPr lang="tr-TR" sz="2000" dirty="0" err="1"/>
              <a:t>eğitimle</a:t>
            </a:r>
            <a:r>
              <a:rPr lang="tr-TR" sz="2000" dirty="0"/>
              <a:t> verilebilmektedir. </a:t>
            </a:r>
            <a:r>
              <a:rPr lang="tr-TR" sz="2000" dirty="0" err="1"/>
              <a:t>Eğitimin</a:t>
            </a:r>
            <a:r>
              <a:rPr lang="tr-TR" sz="2000" dirty="0"/>
              <a:t> 40 saat olan uygulama </a:t>
            </a:r>
            <a:r>
              <a:rPr lang="tr-TR" sz="2000" dirty="0" err="1"/>
              <a:t>bölümünün</a:t>
            </a:r>
            <a:r>
              <a:rPr lang="tr-TR" sz="2000" dirty="0"/>
              <a:t> ise en az bir iş </a:t>
            </a:r>
            <a:r>
              <a:rPr lang="tr-TR" sz="2000" dirty="0" err="1"/>
              <a:t>güvenliği</a:t>
            </a:r>
            <a:r>
              <a:rPr lang="tr-TR" sz="2000" dirty="0"/>
              <a:t> uzmanı </a:t>
            </a:r>
            <a:r>
              <a:rPr lang="tr-TR" sz="2000" dirty="0" err="1"/>
              <a:t>görevlendirilmis</a:t>
            </a:r>
            <a:r>
              <a:rPr lang="tr-TR" sz="2000" dirty="0"/>
              <a:t>̧ iş yerlerinde </a:t>
            </a:r>
            <a:r>
              <a:rPr lang="tr-TR" sz="2000" dirty="0" err="1"/>
              <a:t>yürütülmesi</a:t>
            </a:r>
            <a:r>
              <a:rPr lang="tr-TR" sz="2000" dirty="0"/>
              <a:t> gerekmektedir. </a:t>
            </a:r>
            <a:r>
              <a:rPr lang="tr-TR" sz="2000" dirty="0" err="1"/>
              <a:t>Eğitime</a:t>
            </a:r>
            <a:r>
              <a:rPr lang="tr-TR" sz="2000" dirty="0"/>
              <a:t> katılan kursiyerlerin </a:t>
            </a:r>
            <a:r>
              <a:rPr lang="tr-TR" sz="2000" dirty="0" err="1"/>
              <a:t>yüz</a:t>
            </a:r>
            <a:r>
              <a:rPr lang="tr-TR" sz="2000" dirty="0"/>
              <a:t> </a:t>
            </a:r>
            <a:r>
              <a:rPr lang="tr-TR" sz="2000" dirty="0" err="1"/>
              <a:t>yüze</a:t>
            </a:r>
            <a:r>
              <a:rPr lang="tr-TR" sz="2000" dirty="0"/>
              <a:t> </a:t>
            </a:r>
            <a:r>
              <a:rPr lang="tr-TR" sz="2000" dirty="0" err="1"/>
              <a:t>gerçekleşen</a:t>
            </a:r>
            <a:r>
              <a:rPr lang="tr-TR" sz="2000" dirty="0"/>
              <a:t> 90 saatlik teorik </a:t>
            </a:r>
            <a:r>
              <a:rPr lang="tr-TR" sz="2000" dirty="0" err="1"/>
              <a:t>eğitimlerinde</a:t>
            </a:r>
            <a:r>
              <a:rPr lang="tr-TR" sz="2000" dirty="0"/>
              <a:t> mazeretli ya da mazeretsiz olarak en fazla altı ders saati devamsızlık hakları </a:t>
            </a:r>
            <a:r>
              <a:rPr lang="tr-TR" sz="2000" dirty="0" err="1"/>
              <a:t>söz</a:t>
            </a:r>
            <a:r>
              <a:rPr lang="tr-TR" sz="2000" dirty="0"/>
              <a:t> konusudur. Uygulamalı </a:t>
            </a:r>
            <a:r>
              <a:rPr lang="tr-TR" sz="2000" dirty="0" err="1"/>
              <a:t>eğitimde</a:t>
            </a:r>
            <a:r>
              <a:rPr lang="tr-TR" sz="2000" dirty="0"/>
              <a:t> ise kursiyerlerin </a:t>
            </a:r>
            <a:r>
              <a:rPr lang="tr-TR" sz="2000" dirty="0" err="1"/>
              <a:t>eğitimin</a:t>
            </a:r>
            <a:r>
              <a:rPr lang="tr-TR" sz="2000" dirty="0"/>
              <a:t> tamamına katılmaları zorunludur. </a:t>
            </a:r>
          </a:p>
        </p:txBody>
      </p:sp>
    </p:spTree>
    <p:extLst>
      <p:ext uri="{BB962C8B-B14F-4D97-AF65-F5344CB8AC3E}">
        <p14:creationId xmlns:p14="http://schemas.microsoft.com/office/powerpoint/2010/main" val="3796033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60EBDB2-2FA6-9047-9F93-ED3E9B3BB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B62D87-F7F1-C948-8325-048DF4E28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tr-TR" i="1" dirty="0"/>
              <a:t>“</a:t>
            </a:r>
            <a:r>
              <a:rPr lang="tr-TR" i="1" dirty="0" err="1"/>
              <a:t>İs</a:t>
            </a:r>
            <a:r>
              <a:rPr lang="tr-TR" i="1" dirty="0"/>
              <a:t>̧ </a:t>
            </a:r>
            <a:r>
              <a:rPr lang="tr-TR" i="1" dirty="0" err="1"/>
              <a:t>güvenliği</a:t>
            </a:r>
            <a:r>
              <a:rPr lang="tr-TR" i="1" dirty="0"/>
              <a:t> uzmanlarından;</a:t>
            </a:r>
          </a:p>
          <a:p>
            <a:r>
              <a:rPr lang="tr-TR" i="1" dirty="0"/>
              <a:t> (C) sınıfı belgeye sahip olanlar az tehlikeli sınıfta, </a:t>
            </a:r>
          </a:p>
          <a:p>
            <a:r>
              <a:rPr lang="tr-TR" i="1" dirty="0"/>
              <a:t>(B) sınıfı belgeye sahip olanlar az tehlikeli ve tehlikeli sınıflarda, </a:t>
            </a:r>
          </a:p>
          <a:p>
            <a:r>
              <a:rPr lang="tr-TR" i="1" dirty="0"/>
              <a:t>(A) sınıfı belgeye sahip olanlar ise </a:t>
            </a:r>
            <a:r>
              <a:rPr lang="tr-TR" i="1" dirty="0" err="1"/>
              <a:t>bütün</a:t>
            </a:r>
            <a:r>
              <a:rPr lang="tr-TR" i="1" dirty="0"/>
              <a:t> tehlike sınıflarında yer alan </a:t>
            </a:r>
            <a:r>
              <a:rPr lang="tr-TR" i="1" dirty="0" err="1"/>
              <a:t>işyerlerinde</a:t>
            </a:r>
            <a:r>
              <a:rPr lang="tr-TR" i="1" dirty="0"/>
              <a:t> </a:t>
            </a:r>
            <a:r>
              <a:rPr lang="tr-TR" i="1" dirty="0" err="1"/>
              <a:t>çalışabilirler</a:t>
            </a:r>
            <a:r>
              <a:rPr lang="tr-TR" i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29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72BB753-9D94-AA40-A5E1-0E7F2A051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A Sınıfı İş Güvenliği Uzmanlığı Belgesi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43DEB8-103B-C446-B46F-E366E9D99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tr-TR" sz="2200" dirty="0"/>
              <a:t>1) (B) sınıfı iş </a:t>
            </a:r>
            <a:r>
              <a:rPr lang="tr-TR" sz="2200" dirty="0" err="1"/>
              <a:t>güvenliği</a:t>
            </a:r>
            <a:r>
              <a:rPr lang="tr-TR" sz="2200" dirty="0"/>
              <a:t> </a:t>
            </a:r>
            <a:r>
              <a:rPr lang="tr-TR" sz="2200" dirty="0" err="1"/>
              <a:t>uzmanlığı</a:t>
            </a:r>
            <a:r>
              <a:rPr lang="tr-TR" sz="2200" dirty="0"/>
              <a:t> belgesiyle en az </a:t>
            </a:r>
            <a:r>
              <a:rPr lang="tr-TR" sz="2200" dirty="0" err="1"/>
              <a:t>dört</a:t>
            </a:r>
            <a:r>
              <a:rPr lang="tr-TR" sz="2200" dirty="0"/>
              <a:t> yıl fiilen </a:t>
            </a:r>
            <a:r>
              <a:rPr lang="tr-TR" sz="2200" dirty="0" err="1"/>
              <a:t>görev</a:t>
            </a:r>
            <a:r>
              <a:rPr lang="tr-TR" sz="2200" dirty="0"/>
              <a:t> </a:t>
            </a:r>
            <a:r>
              <a:rPr lang="tr-TR" sz="2200" dirty="0" err="1"/>
              <a:t>yaptığını</a:t>
            </a:r>
            <a:r>
              <a:rPr lang="tr-TR" sz="2200" dirty="0"/>
              <a:t> iş </a:t>
            </a:r>
            <a:r>
              <a:rPr lang="tr-TR" sz="2200" dirty="0" err="1"/>
              <a:t>güvenliği</a:t>
            </a:r>
            <a:r>
              <a:rPr lang="tr-TR" sz="2200" dirty="0"/>
              <a:t> </a:t>
            </a:r>
            <a:r>
              <a:rPr lang="tr-TR" sz="2200" dirty="0" err="1"/>
              <a:t>uzmanlığı</a:t>
            </a:r>
            <a:r>
              <a:rPr lang="tr-TR" sz="2200" dirty="0"/>
              <a:t> </a:t>
            </a:r>
            <a:r>
              <a:rPr lang="tr-TR" sz="2200" dirty="0" err="1"/>
              <a:t>sözleşmesi</a:t>
            </a:r>
            <a:r>
              <a:rPr lang="tr-TR" sz="2200" dirty="0"/>
              <a:t> ile belgeleyen ve (A) sınıfı iş </a:t>
            </a:r>
            <a:r>
              <a:rPr lang="tr-TR" sz="2200" dirty="0" err="1"/>
              <a:t>güvenliği</a:t>
            </a:r>
            <a:r>
              <a:rPr lang="tr-TR" sz="2200" dirty="0"/>
              <a:t> </a:t>
            </a:r>
            <a:r>
              <a:rPr lang="tr-TR" sz="2200" dirty="0" err="1"/>
              <a:t>uzmanlığı</a:t>
            </a:r>
            <a:r>
              <a:rPr lang="tr-TR" sz="2200" dirty="0"/>
              <a:t> </a:t>
            </a:r>
            <a:r>
              <a:rPr lang="tr-TR" sz="2200" dirty="0" err="1"/>
              <a:t>eğitimine</a:t>
            </a:r>
            <a:r>
              <a:rPr lang="tr-TR" sz="2200" dirty="0"/>
              <a:t> katılarak yapılacak (A) sınıfı iş </a:t>
            </a:r>
            <a:r>
              <a:rPr lang="tr-TR" sz="2200" dirty="0" err="1"/>
              <a:t>güvenliği</a:t>
            </a:r>
            <a:r>
              <a:rPr lang="tr-TR" sz="2200" dirty="0"/>
              <a:t> </a:t>
            </a:r>
            <a:r>
              <a:rPr lang="tr-TR" sz="2200" dirty="0" err="1"/>
              <a:t>uzmanlığı</a:t>
            </a:r>
            <a:r>
              <a:rPr lang="tr-TR" sz="2200" dirty="0"/>
              <a:t> sınavında </a:t>
            </a:r>
            <a:r>
              <a:rPr lang="tr-TR" sz="2200" dirty="0" err="1"/>
              <a:t>başarılı</a:t>
            </a:r>
            <a:r>
              <a:rPr lang="tr-TR" sz="2200" dirty="0"/>
              <a:t> olanlara, </a:t>
            </a:r>
          </a:p>
          <a:p>
            <a:r>
              <a:rPr lang="tr-TR" sz="2200" dirty="0"/>
              <a:t>2) </a:t>
            </a:r>
            <a:r>
              <a:rPr lang="tr-TR" sz="2200" dirty="0" err="1"/>
              <a:t>Mühendislik</a:t>
            </a:r>
            <a:r>
              <a:rPr lang="tr-TR" sz="2200" dirty="0"/>
              <a:t> veya mimarlık </a:t>
            </a:r>
            <a:r>
              <a:rPr lang="tr-TR" sz="2200" dirty="0" err="1"/>
              <a:t>eğitimi</a:t>
            </a:r>
            <a:r>
              <a:rPr lang="tr-TR" sz="2200" dirty="0"/>
              <a:t> veren </a:t>
            </a:r>
            <a:r>
              <a:rPr lang="tr-TR" sz="2200" dirty="0" err="1"/>
              <a:t>fakülte</a:t>
            </a:r>
            <a:r>
              <a:rPr lang="tr-TR" sz="2200" dirty="0"/>
              <a:t> mezunları ile teknik elemanlardan; iş </a:t>
            </a:r>
            <a:r>
              <a:rPr lang="tr-TR" sz="2200" dirty="0" err="1"/>
              <a:t>sağlığı</a:t>
            </a:r>
            <a:r>
              <a:rPr lang="tr-TR" sz="2200" dirty="0"/>
              <a:t> ve </a:t>
            </a:r>
            <a:r>
              <a:rPr lang="tr-TR" sz="2200" dirty="0" err="1"/>
              <a:t>güvenliği</a:t>
            </a:r>
            <a:r>
              <a:rPr lang="tr-TR" sz="2200" dirty="0"/>
              <a:t> veya iş </a:t>
            </a:r>
            <a:r>
              <a:rPr lang="tr-TR" sz="2200" dirty="0" err="1"/>
              <a:t>güvenliği</a:t>
            </a:r>
            <a:r>
              <a:rPr lang="tr-TR" sz="2200" dirty="0"/>
              <a:t> programında doktora </a:t>
            </a:r>
            <a:r>
              <a:rPr lang="tr-TR" sz="2200" dirty="0" err="1"/>
              <a:t>yapmıs</a:t>
            </a:r>
            <a:r>
              <a:rPr lang="tr-TR" sz="2200" dirty="0"/>
              <a:t>̧ olanlara, </a:t>
            </a:r>
          </a:p>
          <a:p>
            <a:r>
              <a:rPr lang="tr-TR" sz="2200" dirty="0"/>
              <a:t>3) Genel </a:t>
            </a:r>
            <a:r>
              <a:rPr lang="tr-TR" sz="2200" dirty="0" err="1"/>
              <a:t>Müdürlük</a:t>
            </a:r>
            <a:r>
              <a:rPr lang="tr-TR" sz="2200" dirty="0"/>
              <a:t> veya </a:t>
            </a:r>
            <a:r>
              <a:rPr lang="tr-TR" sz="2200" dirty="0" err="1"/>
              <a:t>bağlı</a:t>
            </a:r>
            <a:r>
              <a:rPr lang="tr-TR" sz="2200" dirty="0"/>
              <a:t> birimlerinde en az on yıl </a:t>
            </a:r>
            <a:r>
              <a:rPr lang="tr-TR" sz="2200" dirty="0" err="1"/>
              <a:t>görev</a:t>
            </a:r>
            <a:r>
              <a:rPr lang="tr-TR" sz="2200" dirty="0"/>
              <a:t> </a:t>
            </a:r>
            <a:r>
              <a:rPr lang="tr-TR" sz="2200" dirty="0" err="1"/>
              <a:t>yapmıs</a:t>
            </a:r>
            <a:r>
              <a:rPr lang="tr-TR" sz="2200" dirty="0"/>
              <a:t>̧ </a:t>
            </a:r>
            <a:r>
              <a:rPr lang="tr-TR" sz="2200" dirty="0" err="1"/>
              <a:t>mühendislik</a:t>
            </a:r>
            <a:r>
              <a:rPr lang="tr-TR" sz="2200" dirty="0"/>
              <a:t> veya mimarlık </a:t>
            </a:r>
            <a:r>
              <a:rPr lang="tr-TR" sz="2200" dirty="0" err="1"/>
              <a:t>eğitimi</a:t>
            </a:r>
            <a:r>
              <a:rPr lang="tr-TR" sz="2200" dirty="0"/>
              <a:t> veren </a:t>
            </a:r>
            <a:r>
              <a:rPr lang="tr-TR" sz="2200" dirty="0" err="1"/>
              <a:t>fakülte</a:t>
            </a:r>
            <a:r>
              <a:rPr lang="tr-TR" sz="2200" dirty="0"/>
              <a:t> mezunları ile teknik elemanlara, </a:t>
            </a:r>
          </a:p>
          <a:p>
            <a:r>
              <a:rPr lang="tr-TR" sz="2200" dirty="0"/>
              <a:t>4) </a:t>
            </a:r>
            <a:r>
              <a:rPr lang="tr-TR" sz="2200" dirty="0" err="1"/>
              <a:t>İs</a:t>
            </a:r>
            <a:r>
              <a:rPr lang="tr-TR" sz="2200" dirty="0"/>
              <a:t>̧ </a:t>
            </a:r>
            <a:r>
              <a:rPr lang="tr-TR" sz="2200" dirty="0" err="1"/>
              <a:t>sağlığı</a:t>
            </a:r>
            <a:r>
              <a:rPr lang="tr-TR" sz="2200" dirty="0"/>
              <a:t> ve </a:t>
            </a:r>
            <a:r>
              <a:rPr lang="tr-TR" sz="2200" dirty="0" err="1"/>
              <a:t>güvenliği</a:t>
            </a:r>
            <a:r>
              <a:rPr lang="tr-TR" sz="2200" dirty="0"/>
              <a:t> alanında </a:t>
            </a:r>
            <a:r>
              <a:rPr lang="tr-TR" sz="2200" dirty="0" err="1"/>
              <a:t>müfettis</a:t>
            </a:r>
            <a:r>
              <a:rPr lang="tr-TR" sz="2200" dirty="0"/>
              <a:t>̧ </a:t>
            </a:r>
            <a:r>
              <a:rPr lang="tr-TR" sz="2200" dirty="0" err="1"/>
              <a:t>yardımcılığı</a:t>
            </a:r>
            <a:r>
              <a:rPr lang="tr-TR" sz="2200" dirty="0"/>
              <a:t> </a:t>
            </a:r>
            <a:r>
              <a:rPr lang="tr-TR" sz="2200" dirty="0" err="1"/>
              <a:t>süresi</a:t>
            </a:r>
            <a:r>
              <a:rPr lang="tr-TR" sz="2200" dirty="0"/>
              <a:t> </a:t>
            </a:r>
            <a:r>
              <a:rPr lang="tr-TR" sz="2200" dirty="0" err="1"/>
              <a:t>dâhil</a:t>
            </a:r>
            <a:r>
              <a:rPr lang="tr-TR" sz="2200" dirty="0"/>
              <a:t> en az on yıl </a:t>
            </a:r>
            <a:r>
              <a:rPr lang="tr-TR" sz="2200" dirty="0" err="1"/>
              <a:t>görev</a:t>
            </a:r>
            <a:r>
              <a:rPr lang="tr-TR" sz="2200" dirty="0"/>
              <a:t> </a:t>
            </a:r>
            <a:r>
              <a:rPr lang="tr-TR" sz="2200" dirty="0" err="1"/>
              <a:t>yapmıs</a:t>
            </a:r>
            <a:r>
              <a:rPr lang="tr-TR" sz="2200" dirty="0"/>
              <a:t>̧ </a:t>
            </a:r>
            <a:r>
              <a:rPr lang="tr-TR" sz="2200" dirty="0" err="1"/>
              <a:t>mühendis</a:t>
            </a:r>
            <a:r>
              <a:rPr lang="tr-TR" sz="2200" dirty="0"/>
              <a:t>, mimar veya teknik eleman olan iş </a:t>
            </a:r>
            <a:r>
              <a:rPr lang="tr-TR" sz="2200" dirty="0" err="1"/>
              <a:t>müfettişlerine</a:t>
            </a:r>
            <a:r>
              <a:rPr lang="tr-TR" sz="2200" dirty="0"/>
              <a:t>, </a:t>
            </a:r>
          </a:p>
          <a:p>
            <a:r>
              <a:rPr lang="tr-TR" sz="2200" dirty="0"/>
              <a:t>5) Genel </a:t>
            </a:r>
            <a:r>
              <a:rPr lang="tr-TR" sz="2200" dirty="0" err="1"/>
              <a:t>Müdürlük</a:t>
            </a:r>
            <a:r>
              <a:rPr lang="tr-TR" sz="2200" dirty="0"/>
              <a:t> ve </a:t>
            </a:r>
            <a:r>
              <a:rPr lang="tr-TR" sz="2200" dirty="0" err="1"/>
              <a:t>bağlı</a:t>
            </a:r>
            <a:r>
              <a:rPr lang="tr-TR" sz="2200" dirty="0"/>
              <a:t> birimlerinde uzman </a:t>
            </a:r>
            <a:r>
              <a:rPr lang="tr-TR" sz="2200" dirty="0" err="1"/>
              <a:t>yardımcılığı</a:t>
            </a:r>
            <a:r>
              <a:rPr lang="tr-TR" sz="2200" dirty="0"/>
              <a:t> </a:t>
            </a:r>
            <a:r>
              <a:rPr lang="tr-TR" sz="2200" dirty="0" err="1"/>
              <a:t>süresi</a:t>
            </a:r>
            <a:r>
              <a:rPr lang="tr-TR" sz="2200" dirty="0"/>
              <a:t> </a:t>
            </a:r>
            <a:r>
              <a:rPr lang="tr-TR" sz="2200" dirty="0" err="1"/>
              <a:t>dâhil</a:t>
            </a:r>
            <a:r>
              <a:rPr lang="tr-TR" sz="2200" dirty="0"/>
              <a:t> en az on yıl fiilen </a:t>
            </a:r>
            <a:r>
              <a:rPr lang="tr-TR" sz="2200" dirty="0" err="1"/>
              <a:t>görev</a:t>
            </a:r>
            <a:r>
              <a:rPr lang="tr-TR" sz="2200" dirty="0"/>
              <a:t> </a:t>
            </a:r>
            <a:r>
              <a:rPr lang="tr-TR" sz="2200" dirty="0" err="1"/>
              <a:t>yapmıs</a:t>
            </a:r>
            <a:r>
              <a:rPr lang="tr-TR" sz="2200" dirty="0"/>
              <a:t>̧ </a:t>
            </a:r>
            <a:r>
              <a:rPr lang="tr-TR" sz="2200" dirty="0" err="1"/>
              <a:t>mühendislik</a:t>
            </a:r>
            <a:r>
              <a:rPr lang="tr-TR" sz="2200" dirty="0"/>
              <a:t> veya mimarlık </a:t>
            </a:r>
            <a:r>
              <a:rPr lang="tr-TR" sz="2200" dirty="0" err="1"/>
              <a:t>eğitimi</a:t>
            </a:r>
            <a:r>
              <a:rPr lang="tr-TR" sz="2200" dirty="0"/>
              <a:t> veren </a:t>
            </a:r>
            <a:r>
              <a:rPr lang="tr-TR" sz="2200" dirty="0" err="1"/>
              <a:t>fakülte</a:t>
            </a:r>
            <a:r>
              <a:rPr lang="tr-TR" sz="2200" dirty="0"/>
              <a:t> mezunları ile teknik elemanı olan iş </a:t>
            </a:r>
            <a:r>
              <a:rPr lang="tr-TR" sz="2200" dirty="0" err="1"/>
              <a:t>sağlığı</a:t>
            </a:r>
            <a:r>
              <a:rPr lang="tr-TR" sz="2200" dirty="0"/>
              <a:t> ve </a:t>
            </a:r>
            <a:r>
              <a:rPr lang="tr-TR" sz="2200" dirty="0" err="1"/>
              <a:t>güvenliği</a:t>
            </a:r>
            <a:r>
              <a:rPr lang="tr-TR" sz="2200" dirty="0"/>
              <a:t> uzmanlarına verilmektedir.</a:t>
            </a:r>
          </a:p>
        </p:txBody>
      </p:sp>
    </p:spTree>
    <p:extLst>
      <p:ext uri="{BB962C8B-B14F-4D97-AF65-F5344CB8AC3E}">
        <p14:creationId xmlns:p14="http://schemas.microsoft.com/office/powerpoint/2010/main" val="1309408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DDB89CA-677D-DA43-AE77-EC6B714B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B Sınıfı İş Güvenliği Uzmanlığı Belgesi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688A17-3AD8-6444-8E45-F5BACA1CF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000"/>
              <a:t>1) (C)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belgesiyle en az </a:t>
            </a:r>
            <a:r>
              <a:rPr lang="tr-TR" sz="2000" err="1"/>
              <a:t>üc</a:t>
            </a:r>
            <a:r>
              <a:rPr lang="tr-TR" sz="2000"/>
              <a:t>̧ yıl fiilen </a:t>
            </a:r>
            <a:r>
              <a:rPr lang="tr-TR" sz="2000" err="1"/>
              <a:t>görev</a:t>
            </a:r>
            <a:r>
              <a:rPr lang="tr-TR" sz="2000"/>
              <a:t> </a:t>
            </a:r>
            <a:r>
              <a:rPr lang="tr-TR" sz="2000" err="1"/>
              <a:t>yaptığını</a:t>
            </a:r>
            <a:r>
              <a:rPr lang="tr-TR" sz="2000"/>
              <a:t>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</a:t>
            </a:r>
            <a:r>
              <a:rPr lang="tr-TR" sz="2000" err="1"/>
              <a:t>sözleşmesi</a:t>
            </a:r>
            <a:r>
              <a:rPr lang="tr-TR" sz="2000"/>
              <a:t> ile belgeleyen ve (B)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</a:t>
            </a:r>
            <a:r>
              <a:rPr lang="tr-TR" sz="2000" err="1"/>
              <a:t>eğitimine</a:t>
            </a:r>
            <a:r>
              <a:rPr lang="tr-TR" sz="2000"/>
              <a:t> katılarak yapılacak (B)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sınavında </a:t>
            </a:r>
            <a:r>
              <a:rPr lang="tr-TR" sz="2000" err="1"/>
              <a:t>başarılı</a:t>
            </a:r>
            <a:r>
              <a:rPr lang="tr-TR" sz="2000"/>
              <a:t> olan </a:t>
            </a:r>
            <a:r>
              <a:rPr lang="tr-TR" sz="2000" err="1"/>
              <a:t>mühendislik</a:t>
            </a:r>
            <a:r>
              <a:rPr lang="tr-TR" sz="2000"/>
              <a:t> veya mimarlık </a:t>
            </a:r>
            <a:r>
              <a:rPr lang="tr-TR" sz="2000" err="1"/>
              <a:t>eğitimi</a:t>
            </a:r>
            <a:r>
              <a:rPr lang="tr-TR" sz="2000"/>
              <a:t> veren </a:t>
            </a:r>
            <a:r>
              <a:rPr lang="tr-TR" sz="2000" err="1"/>
              <a:t>fakültelerin</a:t>
            </a:r>
            <a:r>
              <a:rPr lang="tr-TR" sz="2000"/>
              <a:t> mezunları ile teknik elemanlara, </a:t>
            </a:r>
          </a:p>
          <a:p>
            <a:pPr marL="0" indent="0">
              <a:buNone/>
            </a:pPr>
            <a:r>
              <a:rPr lang="tr-TR" sz="2000"/>
              <a:t>2) </a:t>
            </a:r>
            <a:r>
              <a:rPr lang="tr-TR" sz="2000" err="1"/>
              <a:t>İs</a:t>
            </a:r>
            <a:r>
              <a:rPr lang="tr-TR" sz="2000"/>
              <a:t>̧ </a:t>
            </a:r>
            <a:r>
              <a:rPr lang="tr-TR" sz="2000" err="1"/>
              <a:t>sağlığı</a:t>
            </a:r>
            <a:r>
              <a:rPr lang="tr-TR" sz="2000"/>
              <a:t> ve </a:t>
            </a:r>
            <a:r>
              <a:rPr lang="tr-TR" sz="2000" err="1"/>
              <a:t>güvenliği</a:t>
            </a:r>
            <a:r>
              <a:rPr lang="tr-TR" sz="2000"/>
              <a:t> veya iş </a:t>
            </a:r>
            <a:r>
              <a:rPr lang="tr-TR" sz="2000" err="1"/>
              <a:t>güvenliği</a:t>
            </a:r>
            <a:r>
              <a:rPr lang="tr-TR" sz="2000"/>
              <a:t> programında </a:t>
            </a:r>
            <a:r>
              <a:rPr lang="tr-TR" sz="2000" err="1"/>
              <a:t>yüksek</a:t>
            </a:r>
            <a:r>
              <a:rPr lang="tr-TR" sz="2000"/>
              <a:t> lisans </a:t>
            </a:r>
            <a:r>
              <a:rPr lang="tr-TR" sz="2000" err="1"/>
              <a:t>yapmıs</a:t>
            </a:r>
            <a:r>
              <a:rPr lang="tr-TR" sz="2000"/>
              <a:t>̧ </a:t>
            </a:r>
            <a:r>
              <a:rPr lang="tr-TR" sz="2000" err="1"/>
              <a:t>mühendislik</a:t>
            </a:r>
            <a:r>
              <a:rPr lang="tr-TR" sz="2000"/>
              <a:t> veya mimarlık </a:t>
            </a:r>
            <a:r>
              <a:rPr lang="tr-TR" sz="2000" err="1"/>
              <a:t>eğitimi</a:t>
            </a:r>
            <a:r>
              <a:rPr lang="tr-TR" sz="2000"/>
              <a:t> veren </a:t>
            </a:r>
            <a:r>
              <a:rPr lang="tr-TR" sz="2000" err="1"/>
              <a:t>fakültelerin</a:t>
            </a:r>
            <a:r>
              <a:rPr lang="tr-TR" sz="2000"/>
              <a:t> mezunları ile teknik elemanlardan (B)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</a:t>
            </a:r>
            <a:r>
              <a:rPr lang="tr-TR" sz="2000" err="1"/>
              <a:t>için</a:t>
            </a:r>
            <a:r>
              <a:rPr lang="tr-TR" sz="2000"/>
              <a:t> yapılacak sınavda </a:t>
            </a:r>
            <a:r>
              <a:rPr lang="tr-TR" sz="2000" err="1"/>
              <a:t>başarılı</a:t>
            </a:r>
            <a:r>
              <a:rPr lang="tr-TR" sz="2000"/>
              <a:t> olanlara, </a:t>
            </a:r>
          </a:p>
          <a:p>
            <a:pPr marL="0" indent="0">
              <a:buNone/>
            </a:pPr>
            <a:r>
              <a:rPr lang="tr-TR" sz="2000"/>
              <a:t>3) </a:t>
            </a:r>
            <a:r>
              <a:rPr lang="tr-TR" sz="2000" err="1"/>
              <a:t>İs</a:t>
            </a:r>
            <a:r>
              <a:rPr lang="tr-TR" sz="2000"/>
              <a:t>̧ </a:t>
            </a:r>
            <a:r>
              <a:rPr lang="tr-TR" sz="2000" err="1"/>
              <a:t>sağlığı</a:t>
            </a:r>
            <a:r>
              <a:rPr lang="tr-TR" sz="2000"/>
              <a:t> ve </a:t>
            </a:r>
            <a:r>
              <a:rPr lang="tr-TR" sz="2000" err="1"/>
              <a:t>güvenliği</a:t>
            </a:r>
            <a:r>
              <a:rPr lang="tr-TR" sz="2000"/>
              <a:t> alanında </a:t>
            </a:r>
            <a:r>
              <a:rPr lang="tr-TR" sz="2000" err="1"/>
              <a:t>teftis</a:t>
            </a:r>
            <a:r>
              <a:rPr lang="tr-TR" sz="2000"/>
              <a:t>̧ yapan </a:t>
            </a:r>
            <a:r>
              <a:rPr lang="tr-TR" sz="2000" err="1"/>
              <a:t>mühendis</a:t>
            </a:r>
            <a:r>
              <a:rPr lang="tr-TR" sz="2000"/>
              <a:t>, mimar veya teknik eleman olan iş </a:t>
            </a:r>
            <a:r>
              <a:rPr lang="tr-TR" sz="2000" err="1"/>
              <a:t>müfettişleri</a:t>
            </a:r>
            <a:r>
              <a:rPr lang="tr-TR" sz="2000"/>
              <a:t> </a:t>
            </a:r>
            <a:r>
              <a:rPr lang="tr-TR" sz="2000" err="1"/>
              <a:t>haric</a:t>
            </a:r>
            <a:r>
              <a:rPr lang="tr-TR" sz="2000"/>
              <a:t>̧, Bakanlık ve ilgili </a:t>
            </a:r>
            <a:r>
              <a:rPr lang="tr-TR" sz="2000" err="1"/>
              <a:t>kuruluşlarında</a:t>
            </a:r>
            <a:r>
              <a:rPr lang="tr-TR" sz="2000"/>
              <a:t> </a:t>
            </a:r>
            <a:r>
              <a:rPr lang="tr-TR" sz="2000" err="1"/>
              <a:t>müfettis</a:t>
            </a:r>
            <a:r>
              <a:rPr lang="tr-TR" sz="2000"/>
              <a:t>̧ </a:t>
            </a:r>
            <a:r>
              <a:rPr lang="tr-TR" sz="2000" err="1"/>
              <a:t>yardımcılığı</a:t>
            </a:r>
            <a:r>
              <a:rPr lang="tr-TR" sz="2000"/>
              <a:t> </a:t>
            </a:r>
            <a:r>
              <a:rPr lang="tr-TR" sz="2000" err="1"/>
              <a:t>süresi</a:t>
            </a:r>
            <a:r>
              <a:rPr lang="tr-TR" sz="2000"/>
              <a:t> dahil en az on yıl </a:t>
            </a:r>
            <a:r>
              <a:rPr lang="tr-TR" sz="2000" err="1"/>
              <a:t>görev</a:t>
            </a:r>
            <a:r>
              <a:rPr lang="tr-TR" sz="2000"/>
              <a:t> yapan </a:t>
            </a:r>
            <a:r>
              <a:rPr lang="tr-TR" sz="2000" err="1"/>
              <a:t>müfettişlerden</a:t>
            </a:r>
            <a:r>
              <a:rPr lang="tr-TR" sz="2000"/>
              <a:t> (B)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</a:t>
            </a:r>
            <a:r>
              <a:rPr lang="tr-TR" sz="2000" err="1"/>
              <a:t>eğitimine</a:t>
            </a:r>
            <a:r>
              <a:rPr lang="tr-TR" sz="2000"/>
              <a:t> katılarak yapılacak (B) sınıfı iş </a:t>
            </a:r>
            <a:r>
              <a:rPr lang="tr-TR" sz="2000" err="1"/>
              <a:t>güvenliği</a:t>
            </a:r>
            <a:r>
              <a:rPr lang="tr-TR" sz="2000"/>
              <a:t> </a:t>
            </a:r>
            <a:r>
              <a:rPr lang="tr-TR" sz="2000" err="1"/>
              <a:t>uzmanlığı</a:t>
            </a:r>
            <a:r>
              <a:rPr lang="tr-TR" sz="2000"/>
              <a:t> sınavında </a:t>
            </a:r>
            <a:r>
              <a:rPr lang="tr-TR" sz="2000" err="1"/>
              <a:t>başarılı</a:t>
            </a:r>
            <a:r>
              <a:rPr lang="tr-TR" sz="2000"/>
              <a:t> olanlara verilmektedir.</a:t>
            </a:r>
          </a:p>
        </p:txBody>
      </p:sp>
    </p:spTree>
    <p:extLst>
      <p:ext uri="{BB962C8B-B14F-4D97-AF65-F5344CB8AC3E}">
        <p14:creationId xmlns:p14="http://schemas.microsoft.com/office/powerpoint/2010/main" val="79564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09207E8-A05D-FD43-A28A-AE805B9C0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sz="2800" b="1" dirty="0" err="1">
                <a:solidFill>
                  <a:srgbClr val="FFFFFF"/>
                </a:solidFill>
              </a:rPr>
              <a:t>İs</a:t>
            </a:r>
            <a:r>
              <a:rPr lang="tr-TR" sz="2800" b="1" dirty="0">
                <a:solidFill>
                  <a:srgbClr val="FFFFFF"/>
                </a:solidFill>
              </a:rPr>
              <a:t>̧ </a:t>
            </a:r>
            <a:r>
              <a:rPr lang="tr-TR" sz="2800" b="1" dirty="0" err="1">
                <a:solidFill>
                  <a:srgbClr val="FFFFFF"/>
                </a:solidFill>
              </a:rPr>
              <a:t>Güvenliği</a:t>
            </a:r>
            <a:r>
              <a:rPr lang="tr-TR" sz="2800" b="1" dirty="0">
                <a:solidFill>
                  <a:srgbClr val="FFFFFF"/>
                </a:solidFill>
              </a:rPr>
              <a:t> Uzmanlarının </a:t>
            </a:r>
            <a:r>
              <a:rPr lang="tr-TR" sz="2800" b="1" dirty="0" err="1">
                <a:solidFill>
                  <a:srgbClr val="FFFFFF"/>
                </a:solidFill>
              </a:rPr>
              <a:t>Görevlendirilmeleri</a:t>
            </a:r>
            <a:r>
              <a:rPr lang="tr-TR" sz="2800" b="1" dirty="0">
                <a:solidFill>
                  <a:srgbClr val="FFFFFF"/>
                </a:solidFill>
              </a:rPr>
              <a:t> </a:t>
            </a:r>
            <a:endParaRPr lang="tr-TR" sz="28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999FF6-4FDB-7747-ACA6-7105002E4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1800" dirty="0" err="1"/>
              <a:t>İşverenler</a:t>
            </a:r>
            <a:r>
              <a:rPr lang="tr-TR" sz="1800" dirty="0"/>
              <a:t> tarafından </a:t>
            </a:r>
            <a:r>
              <a:rPr lang="tr-TR" sz="1800" dirty="0" err="1"/>
              <a:t>görevlendirilecek</a:t>
            </a:r>
            <a:r>
              <a:rPr lang="tr-TR" sz="1800" dirty="0"/>
              <a:t> iş </a:t>
            </a:r>
            <a:r>
              <a:rPr lang="tr-TR" sz="1800" dirty="0" err="1"/>
              <a:t>güvenliği</a:t>
            </a:r>
            <a:r>
              <a:rPr lang="tr-TR" sz="1800" dirty="0"/>
              <a:t> uzmanlarının, iş yerinin tehlike sınıfına uygun uzmanlık belgesine sahip olmaları gerekmektedir. </a:t>
            </a:r>
            <a:r>
              <a:rPr lang="tr-TR" sz="1800" dirty="0" err="1"/>
              <a:t>İşverenin</a:t>
            </a:r>
            <a:r>
              <a:rPr lang="tr-TR" sz="1800" dirty="0"/>
              <a:t> kendisi, </a:t>
            </a:r>
            <a:r>
              <a:rPr lang="tr-TR" sz="1800" dirty="0" err="1"/>
              <a:t>işyeri</a:t>
            </a:r>
            <a:r>
              <a:rPr lang="tr-TR" sz="1800" dirty="0"/>
              <a:t> tehlike sınıfına uygun iş </a:t>
            </a:r>
            <a:r>
              <a:rPr lang="tr-TR" sz="1800" dirty="0" err="1"/>
              <a:t>güvenliği</a:t>
            </a:r>
            <a:r>
              <a:rPr lang="tr-TR" sz="1800" dirty="0"/>
              <a:t> </a:t>
            </a:r>
            <a:r>
              <a:rPr lang="tr-TR" sz="1800" dirty="0" err="1"/>
              <a:t>uzmanlığı</a:t>
            </a:r>
            <a:r>
              <a:rPr lang="tr-TR" sz="1800" dirty="0"/>
              <a:t> belgesine sahipse bu </a:t>
            </a:r>
            <a:r>
              <a:rPr lang="tr-TR" sz="1800" dirty="0" err="1"/>
              <a:t>görevi</a:t>
            </a:r>
            <a:r>
              <a:rPr lang="tr-TR" sz="1800" dirty="0"/>
              <a:t> </a:t>
            </a:r>
            <a:r>
              <a:rPr lang="tr-TR" sz="1800" dirty="0" err="1"/>
              <a:t>şahsen</a:t>
            </a:r>
            <a:r>
              <a:rPr lang="tr-TR" sz="1800" dirty="0"/>
              <a:t> </a:t>
            </a:r>
            <a:r>
              <a:rPr lang="tr-TR" sz="1800" dirty="0" err="1"/>
              <a:t>üstlenebilir</a:t>
            </a:r>
            <a:r>
              <a:rPr lang="tr-TR" sz="1800" dirty="0"/>
              <a:t> (İSGK 6/1). Bununla birlikte “</a:t>
            </a:r>
            <a:r>
              <a:rPr lang="tr-TR" sz="1800" dirty="0" err="1"/>
              <a:t>İşyerlerinde</a:t>
            </a:r>
            <a:r>
              <a:rPr lang="tr-TR" sz="1800" dirty="0"/>
              <a:t> </a:t>
            </a:r>
            <a:r>
              <a:rPr lang="tr-TR" sz="1800" dirty="0" err="1"/>
              <a:t>İşveren</a:t>
            </a:r>
            <a:r>
              <a:rPr lang="tr-TR" sz="1800" dirty="0"/>
              <a:t> veya </a:t>
            </a:r>
            <a:r>
              <a:rPr lang="tr-TR" sz="1800" dirty="0" err="1"/>
              <a:t>İşveren</a:t>
            </a:r>
            <a:r>
              <a:rPr lang="tr-TR" sz="1800" dirty="0"/>
              <a:t> Vekili Tarafından </a:t>
            </a:r>
            <a:r>
              <a:rPr lang="tr-TR" sz="1800" dirty="0" err="1"/>
              <a:t>Yürütülecek</a:t>
            </a:r>
            <a:r>
              <a:rPr lang="tr-TR" sz="1800" dirty="0"/>
              <a:t> </a:t>
            </a:r>
            <a:r>
              <a:rPr lang="tr-TR" sz="1800" dirty="0" err="1"/>
              <a:t>İs</a:t>
            </a:r>
            <a:r>
              <a:rPr lang="tr-TR" sz="1800" dirty="0"/>
              <a:t>̧ </a:t>
            </a:r>
            <a:r>
              <a:rPr lang="tr-TR" sz="1800" dirty="0" err="1"/>
              <a:t>Sağlığı</a:t>
            </a:r>
            <a:r>
              <a:rPr lang="tr-TR" sz="1800" dirty="0"/>
              <a:t> ve </a:t>
            </a:r>
            <a:r>
              <a:rPr lang="tr-TR" sz="1800" dirty="0" err="1"/>
              <a:t>Güvenliği</a:t>
            </a:r>
            <a:r>
              <a:rPr lang="tr-TR" sz="1800" dirty="0"/>
              <a:t> Hizmetlerine </a:t>
            </a:r>
            <a:r>
              <a:rPr lang="tr-TR" sz="1800" dirty="0" err="1"/>
              <a:t>İlişkin</a:t>
            </a:r>
            <a:r>
              <a:rPr lang="tr-TR" sz="1800" dirty="0"/>
              <a:t> </a:t>
            </a:r>
            <a:r>
              <a:rPr lang="tr-TR" sz="1800" dirty="0" err="1"/>
              <a:t>Yönetmelik</a:t>
            </a:r>
            <a:r>
              <a:rPr lang="tr-TR" sz="1800" dirty="0"/>
              <a:t>” de elliden az </a:t>
            </a:r>
            <a:r>
              <a:rPr lang="tr-TR" sz="1800" dirty="0" err="1"/>
              <a:t>çalışanı</a:t>
            </a:r>
            <a:r>
              <a:rPr lang="tr-TR" sz="1800" dirty="0"/>
              <a:t> olan az tehlikeli iş yerlerinde gerekli belgeye sahip olmayan </a:t>
            </a:r>
            <a:r>
              <a:rPr lang="tr-TR" sz="1800" dirty="0" err="1"/>
              <a:t>işveren</a:t>
            </a:r>
            <a:r>
              <a:rPr lang="tr-TR" sz="1800" dirty="0"/>
              <a:t> veya </a:t>
            </a:r>
            <a:r>
              <a:rPr lang="tr-TR" sz="1800" dirty="0" err="1"/>
              <a:t>işveren</a:t>
            </a:r>
            <a:r>
              <a:rPr lang="tr-TR" sz="1800" dirty="0"/>
              <a:t> vekillerinin </a:t>
            </a:r>
            <a:r>
              <a:rPr lang="tr-TR" sz="1800" dirty="0" err="1"/>
              <a:t>Bakanlıkça</a:t>
            </a:r>
            <a:r>
              <a:rPr lang="tr-TR" sz="1800" dirty="0"/>
              <a:t> ilan edilen </a:t>
            </a:r>
            <a:r>
              <a:rPr lang="tr-TR" sz="1800" dirty="0" err="1"/>
              <a:t>eğitimleri</a:t>
            </a:r>
            <a:r>
              <a:rPr lang="tr-TR" sz="1800" dirty="0"/>
              <a:t> tamamlamak </a:t>
            </a:r>
            <a:r>
              <a:rPr lang="tr-TR" sz="1800" dirty="0" err="1"/>
              <a:t>koşuluyla</a:t>
            </a:r>
            <a:r>
              <a:rPr lang="tr-TR" sz="1800" dirty="0"/>
              <a:t> </a:t>
            </a:r>
            <a:r>
              <a:rPr lang="tr-TR" sz="1800" dirty="0" err="1"/>
              <a:t>işe</a:t>
            </a:r>
            <a:r>
              <a:rPr lang="tr-TR" sz="1800" dirty="0"/>
              <a:t> </a:t>
            </a:r>
            <a:r>
              <a:rPr lang="tr-TR" sz="1800" dirty="0" err="1"/>
              <a:t>giris</a:t>
            </a:r>
            <a:r>
              <a:rPr lang="tr-TR" sz="1800" dirty="0"/>
              <a:t>̧ ve periyodik muayeneler ve tetkikler </a:t>
            </a:r>
            <a:r>
              <a:rPr lang="tr-TR" sz="1800" dirty="0" err="1"/>
              <a:t>haric</a:t>
            </a:r>
            <a:r>
              <a:rPr lang="tr-TR" sz="1800" dirty="0"/>
              <a:t>̧ iş </a:t>
            </a:r>
            <a:r>
              <a:rPr lang="tr-TR" sz="1800" dirty="0" err="1"/>
              <a:t>sağlığı</a:t>
            </a:r>
            <a:r>
              <a:rPr lang="tr-TR" sz="1800" dirty="0"/>
              <a:t> ve </a:t>
            </a:r>
            <a:r>
              <a:rPr lang="tr-TR" sz="1800" dirty="0" err="1"/>
              <a:t>güvenliği</a:t>
            </a:r>
            <a:r>
              <a:rPr lang="tr-TR" sz="1800" dirty="0"/>
              <a:t> hizmetlerini </a:t>
            </a:r>
            <a:r>
              <a:rPr lang="tr-TR" sz="1800" dirty="0" err="1"/>
              <a:t>yürütebilecekleri</a:t>
            </a:r>
            <a:r>
              <a:rPr lang="tr-TR" sz="1800" dirty="0"/>
              <a:t> </a:t>
            </a:r>
            <a:r>
              <a:rPr lang="tr-TR" sz="1800" dirty="0" err="1"/>
              <a:t>belirtilmiştir</a:t>
            </a:r>
            <a:r>
              <a:rPr lang="tr-TR" sz="1800" dirty="0"/>
              <a:t>. </a:t>
            </a:r>
            <a:r>
              <a:rPr lang="tr-TR" sz="1800" dirty="0" err="1"/>
              <a:t>İşverenler</a:t>
            </a:r>
            <a:r>
              <a:rPr lang="tr-TR" sz="1800" dirty="0"/>
              <a:t> kısmi veya tam </a:t>
            </a:r>
            <a:r>
              <a:rPr lang="tr-TR" sz="1800" dirty="0" err="1"/>
              <a:t>süreli</a:t>
            </a:r>
            <a:r>
              <a:rPr lang="tr-TR" sz="1800" dirty="0"/>
              <a:t> </a:t>
            </a:r>
            <a:r>
              <a:rPr lang="tr-TR" sz="1800" dirty="0" err="1"/>
              <a:t>sözleşmeyle</a:t>
            </a:r>
            <a:r>
              <a:rPr lang="tr-TR" sz="1800" dirty="0"/>
              <a:t> kendisine </a:t>
            </a:r>
            <a:r>
              <a:rPr lang="tr-TR" sz="1800" dirty="0" err="1"/>
              <a:t>bağlı</a:t>
            </a:r>
            <a:r>
              <a:rPr lang="tr-TR" sz="1800" dirty="0"/>
              <a:t> </a:t>
            </a:r>
            <a:r>
              <a:rPr lang="tr-TR" sz="1800" dirty="0" err="1"/>
              <a:t>çalışanları</a:t>
            </a:r>
            <a:r>
              <a:rPr lang="tr-TR" sz="1800" dirty="0"/>
              <a:t> arasından tehlike sınıfına uygun uzmanlık belgesine haiz bir </a:t>
            </a:r>
            <a:r>
              <a:rPr lang="tr-TR" sz="1800" dirty="0" err="1"/>
              <a:t>çalışanı</a:t>
            </a:r>
            <a:r>
              <a:rPr lang="tr-TR" sz="1800" dirty="0"/>
              <a:t> da iş </a:t>
            </a:r>
            <a:r>
              <a:rPr lang="tr-TR" sz="1800" dirty="0" err="1"/>
              <a:t>güvenliği</a:t>
            </a:r>
            <a:r>
              <a:rPr lang="tr-TR" sz="1800" dirty="0"/>
              <a:t> uzmanı olarak </a:t>
            </a:r>
            <a:r>
              <a:rPr lang="tr-TR" sz="1800" dirty="0" err="1"/>
              <a:t>görevlendirebilir</a:t>
            </a:r>
            <a:r>
              <a:rPr lang="tr-TR" sz="1800" dirty="0"/>
              <a:t>. Kısmi zamanlı </a:t>
            </a:r>
            <a:r>
              <a:rPr lang="tr-TR" sz="1800" dirty="0" err="1"/>
              <a:t>görevlendirilen</a:t>
            </a:r>
            <a:r>
              <a:rPr lang="tr-TR" sz="1800" dirty="0"/>
              <a:t> iş </a:t>
            </a:r>
            <a:r>
              <a:rPr lang="tr-TR" sz="1800" dirty="0" err="1"/>
              <a:t>güvenliği</a:t>
            </a:r>
            <a:r>
              <a:rPr lang="tr-TR" sz="1800" dirty="0"/>
              <a:t> uzmanlarının </a:t>
            </a:r>
            <a:r>
              <a:rPr lang="tr-TR" sz="1800" dirty="0" err="1"/>
              <a:t>çalışma</a:t>
            </a:r>
            <a:r>
              <a:rPr lang="tr-TR" sz="1800" dirty="0"/>
              <a:t> </a:t>
            </a:r>
            <a:r>
              <a:rPr lang="tr-TR" sz="1800" dirty="0" err="1"/>
              <a:t>süreleri</a:t>
            </a:r>
            <a:r>
              <a:rPr lang="tr-TR" sz="1800" dirty="0"/>
              <a:t> ile ay </a:t>
            </a:r>
            <a:r>
              <a:rPr lang="tr-TR" sz="1800" dirty="0" err="1"/>
              <a:t>içinde</a:t>
            </a:r>
            <a:r>
              <a:rPr lang="tr-TR" sz="1800" dirty="0"/>
              <a:t> hangi </a:t>
            </a:r>
            <a:r>
              <a:rPr lang="tr-TR" sz="1800" dirty="0" err="1"/>
              <a:t>günler</a:t>
            </a:r>
            <a:r>
              <a:rPr lang="tr-TR" sz="1800" dirty="0"/>
              <a:t> hizmet sunacakları </a:t>
            </a:r>
            <a:r>
              <a:rPr lang="tr-TR" sz="1800" dirty="0" err="1"/>
              <a:t>sözleşmede</a:t>
            </a:r>
            <a:r>
              <a:rPr lang="tr-TR" sz="1800" dirty="0"/>
              <a:t> belirtilir. </a:t>
            </a:r>
            <a:r>
              <a:rPr lang="tr-TR" sz="1800" dirty="0" err="1"/>
              <a:t>İşveren</a:t>
            </a:r>
            <a:r>
              <a:rPr lang="tr-TR" sz="1800" dirty="0"/>
              <a:t> bu hizmeti iş yeri tehlike sınıfına </a:t>
            </a:r>
            <a:r>
              <a:rPr lang="tr-TR" sz="1800" dirty="0" err="1"/>
              <a:t>göre</a:t>
            </a:r>
            <a:r>
              <a:rPr lang="tr-TR" sz="1800" dirty="0"/>
              <a:t> “</a:t>
            </a:r>
            <a:r>
              <a:rPr lang="tr-TR" sz="1800" dirty="0" err="1"/>
              <a:t>İs</a:t>
            </a:r>
            <a:r>
              <a:rPr lang="tr-TR" sz="1800" dirty="0"/>
              <a:t>̧ </a:t>
            </a:r>
            <a:r>
              <a:rPr lang="tr-TR" sz="1800" dirty="0" err="1"/>
              <a:t>Sağlığı</a:t>
            </a:r>
            <a:r>
              <a:rPr lang="tr-TR" sz="1800" dirty="0"/>
              <a:t> ve </a:t>
            </a:r>
            <a:r>
              <a:rPr lang="tr-TR" sz="1800" dirty="0" err="1"/>
              <a:t>Güvenliği</a:t>
            </a:r>
            <a:r>
              <a:rPr lang="tr-TR" sz="1800" dirty="0"/>
              <a:t> Genel </a:t>
            </a:r>
            <a:r>
              <a:rPr lang="tr-TR" sz="1800" dirty="0" err="1"/>
              <a:t>Müdürlüğu</a:t>
            </a:r>
            <a:r>
              <a:rPr lang="tr-TR" sz="1800" dirty="0"/>
              <a:t>̈” tarafından akredite </a:t>
            </a:r>
            <a:r>
              <a:rPr lang="tr-TR" sz="1800" dirty="0" err="1"/>
              <a:t>edilmis</a:t>
            </a:r>
            <a:r>
              <a:rPr lang="tr-TR" sz="1800" dirty="0"/>
              <a:t>̧ Ortak </a:t>
            </a:r>
            <a:r>
              <a:rPr lang="tr-TR" sz="1800" dirty="0" err="1"/>
              <a:t>Sağlık</a:t>
            </a:r>
            <a:r>
              <a:rPr lang="tr-TR" sz="1800" dirty="0"/>
              <a:t> ve </a:t>
            </a:r>
            <a:r>
              <a:rPr lang="tr-TR" sz="1800" dirty="0" err="1"/>
              <a:t>Güvenlik</a:t>
            </a:r>
            <a:r>
              <a:rPr lang="tr-TR" sz="1800" dirty="0"/>
              <a:t> Birimi’ </a:t>
            </a:r>
            <a:r>
              <a:rPr lang="tr-TR" sz="1800" dirty="0" err="1"/>
              <a:t>nden</a:t>
            </a:r>
            <a:r>
              <a:rPr lang="tr-TR" sz="1800" dirty="0"/>
              <a:t> de alabilir. </a:t>
            </a:r>
          </a:p>
        </p:txBody>
      </p:sp>
    </p:spTree>
    <p:extLst>
      <p:ext uri="{BB962C8B-B14F-4D97-AF65-F5344CB8AC3E}">
        <p14:creationId xmlns:p14="http://schemas.microsoft.com/office/powerpoint/2010/main" val="330219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DC56AB9-46BF-3849-84B2-7173A1C5C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 err="1"/>
              <a:t>İs</a:t>
            </a:r>
            <a:r>
              <a:rPr lang="tr-TR" b="1" dirty="0"/>
              <a:t>̧ </a:t>
            </a:r>
            <a:r>
              <a:rPr lang="tr-TR" b="1" dirty="0" err="1"/>
              <a:t>Güvenliği</a:t>
            </a:r>
            <a:r>
              <a:rPr lang="tr-TR" b="1" dirty="0"/>
              <a:t> Uzmanlarının </a:t>
            </a:r>
            <a:r>
              <a:rPr lang="tr-TR" b="1" dirty="0" err="1"/>
              <a:t>Görev</a:t>
            </a:r>
            <a:r>
              <a:rPr lang="tr-TR" b="1" dirty="0"/>
              <a:t>, Yetki ve </a:t>
            </a:r>
            <a:r>
              <a:rPr lang="tr-TR" b="1" dirty="0" err="1"/>
              <a:t>Yükümlülükleri</a:t>
            </a:r>
            <a:r>
              <a:rPr lang="tr-TR" b="1" dirty="0"/>
              <a:t> </a:t>
            </a:r>
            <a:endParaRPr lang="tr-TR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C91C1A-5B06-8B49-9602-F985A3B1C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tr-TR" b="1" dirty="0" err="1"/>
              <a:t>İs</a:t>
            </a:r>
            <a:r>
              <a:rPr lang="tr-TR" b="1" dirty="0"/>
              <a:t>̧ </a:t>
            </a:r>
            <a:r>
              <a:rPr lang="tr-TR" b="1" dirty="0" err="1"/>
              <a:t>Güvenliği</a:t>
            </a:r>
            <a:r>
              <a:rPr lang="tr-TR" b="1" dirty="0"/>
              <a:t> Uzmanlarının </a:t>
            </a:r>
            <a:r>
              <a:rPr lang="tr-TR" b="1" dirty="0" err="1"/>
              <a:t>Görevleri</a:t>
            </a:r>
            <a:br>
              <a:rPr lang="tr-TR" b="1" dirty="0"/>
            </a:br>
            <a:endParaRPr lang="tr-TR" dirty="0"/>
          </a:p>
          <a:p>
            <a:pPr marL="0" indent="0">
              <a:buNone/>
            </a:pPr>
            <a:r>
              <a:rPr lang="tr-TR" b="1" dirty="0"/>
              <a:t>a) Rehberlik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b) Risk </a:t>
            </a:r>
            <a:r>
              <a:rPr lang="tr-TR" b="1" dirty="0" err="1"/>
              <a:t>Değerlendirmesi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c) </a:t>
            </a:r>
            <a:r>
              <a:rPr lang="tr-TR" b="1" dirty="0" err="1"/>
              <a:t>Çalışma</a:t>
            </a:r>
            <a:r>
              <a:rPr lang="tr-TR" b="1" dirty="0"/>
              <a:t> Ortamı </a:t>
            </a:r>
            <a:r>
              <a:rPr lang="tr-TR" b="1" dirty="0" err="1"/>
              <a:t>Gözetimi</a:t>
            </a:r>
            <a:r>
              <a:rPr lang="tr-TR" b="1" dirty="0"/>
              <a:t>; </a:t>
            </a:r>
          </a:p>
          <a:p>
            <a:pPr marL="0" indent="0">
              <a:buNone/>
            </a:pPr>
            <a:r>
              <a:rPr lang="tr-TR" b="1" dirty="0"/>
              <a:t>ç) Eğitim, Bilgilendirme ve Kayıt</a:t>
            </a:r>
          </a:p>
          <a:p>
            <a:pPr marL="0" indent="0">
              <a:buNone/>
            </a:pPr>
            <a:r>
              <a:rPr lang="tr-TR" b="1" dirty="0"/>
              <a:t>d) </a:t>
            </a:r>
            <a:r>
              <a:rPr lang="tr-TR" b="1" dirty="0" err="1"/>
              <a:t>İlgili</a:t>
            </a:r>
            <a:r>
              <a:rPr lang="tr-TR" b="1" dirty="0"/>
              <a:t> Birimlerle </a:t>
            </a:r>
            <a:r>
              <a:rPr lang="tr-TR" b="1" dirty="0" err="1"/>
              <a:t>İşbirliği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407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4413</Words>
  <Application>Microsoft Macintosh PowerPoint</Application>
  <PresentationFormat>Geniş ekran</PresentationFormat>
  <Paragraphs>76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Teması</vt:lpstr>
      <vt:lpstr>İŞ GÜVENLİĞİ UZMANLARININ GÖREV, YETKİ, SORUMLULUK VE EĞİTİMLERİ </vt:lpstr>
      <vt:lpstr>İş Güvenliği Uzmanlığı Kavramı</vt:lpstr>
      <vt:lpstr>PowerPoint Sunusu</vt:lpstr>
      <vt:lpstr>İş Güvenliği Uzmanlarının Eğitimleri, Sınıflandırılması ve Belgelendirilmeleri </vt:lpstr>
      <vt:lpstr>PowerPoint Sunusu</vt:lpstr>
      <vt:lpstr>A Sınıfı İş Güvenliği Uzmanlığı Belgesi</vt:lpstr>
      <vt:lpstr>B Sınıfı İş Güvenliği Uzmanlığı Belgesi</vt:lpstr>
      <vt:lpstr>İş Güvenliği Uzmanlarının Görevlendirilmeleri </vt:lpstr>
      <vt:lpstr>İş Güvenliği Uzmanlarının Görev, Yetki ve Yükümlülükleri </vt:lpstr>
      <vt:lpstr>a) Rehberlik </vt:lpstr>
      <vt:lpstr>b) Risk Değerlendirmesi </vt:lpstr>
      <vt:lpstr>c) Çalışma Ortamı Gözetimi;  </vt:lpstr>
      <vt:lpstr>ç) Eğitim, Bilgilendirme ve Kayıt </vt:lpstr>
      <vt:lpstr>d) İlgili Birimlerle İşbirliği</vt:lpstr>
      <vt:lpstr>İş Güvenliği Uzmanlarının Yetkileri </vt:lpstr>
      <vt:lpstr>PowerPoint Sunusu</vt:lpstr>
      <vt:lpstr>İş Güvenliği Uzmanlarının Yükümlülükleri </vt:lpstr>
      <vt:lpstr>İş Güvenliği Uzmanlarının Yükümlülükleri</vt:lpstr>
      <vt:lpstr>İş Güvenliği Uzmanlarının Çalışma Süreleri </vt:lpstr>
      <vt:lpstr>İş Güvenliği Uzmanlarının Görev İhmallerinin Sonuçları </vt:lpstr>
      <vt:lpstr>İş Güvenliği Uzmanının Cezai Sorumluluğu</vt:lpstr>
      <vt:lpstr>İş Güvenliği Uzmanının Hukuki Sorumluluğu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İŞ GÜVENLİĞİ UZMANLARININ GÖREV, YETKİ, SORUMLULUK VE EĞİTİMLERİ </dc:title>
  <dc:creator>Av. Dr. Polat İŞOĞLU</dc:creator>
  <cp:lastModifiedBy>Av. Dr. Polat İŞOĞLU</cp:lastModifiedBy>
  <cp:revision>4</cp:revision>
  <dcterms:created xsi:type="dcterms:W3CDTF">2021-04-30T10:20:37Z</dcterms:created>
  <dcterms:modified xsi:type="dcterms:W3CDTF">2021-04-30T10:29:19Z</dcterms:modified>
</cp:coreProperties>
</file>