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9" r:id="rId2"/>
    <p:sldId id="260" r:id="rId3"/>
    <p:sldId id="261" r:id="rId4"/>
    <p:sldId id="264" r:id="rId5"/>
    <p:sldId id="262" r:id="rId6"/>
    <p:sldId id="263"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86" r:id="rId20"/>
    <p:sldId id="277" r:id="rId21"/>
    <p:sldId id="278" r:id="rId22"/>
    <p:sldId id="279" r:id="rId23"/>
    <p:sldId id="280" r:id="rId24"/>
    <p:sldId id="281" r:id="rId25"/>
    <p:sldId id="282" r:id="rId26"/>
    <p:sldId id="283" r:id="rId27"/>
    <p:sldId id="284" r:id="rId28"/>
    <p:sldId id="285"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15" autoAdjust="0"/>
  </p:normalViewPr>
  <p:slideViewPr>
    <p:cSldViewPr snapToGrid="0">
      <p:cViewPr varScale="1">
        <p:scale>
          <a:sx n="81" d="100"/>
          <a:sy n="81" d="100"/>
        </p:scale>
        <p:origin x="-25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r>
              <a:rPr lang="tr-TR" dirty="0" err="1"/>
              <a:t>Öğr</a:t>
            </a:r>
            <a:r>
              <a:rPr lang="tr-TR" dirty="0"/>
              <a:t>. Gör. Emine SARAÇ</a:t>
            </a: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F7ABE4F3-D43A-4DFB-BCD1-4A8B62BE63FF}"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82317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15.01.2024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244400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15.01.2024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1631956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pic>
        <p:nvPicPr>
          <p:cNvPr id="7" name="Resim 6">
            <a:extLst>
              <a:ext uri="{FF2B5EF4-FFF2-40B4-BE49-F238E27FC236}">
                <a16:creationId xmlns:a16="http://schemas.microsoft.com/office/drawing/2014/main" xmlns="" id="{C537F620-9782-D2B5-DD37-61C72DC2E4E4}"/>
              </a:ext>
            </a:extLst>
          </p:cNvPr>
          <p:cNvPicPr>
            <a:picLocks noChangeAspect="1"/>
          </p:cNvPicPr>
          <p:nvPr userDrawn="1"/>
        </p:nvPicPr>
        <p:blipFill>
          <a:blip r:embed="rId2"/>
          <a:stretch>
            <a:fillRect/>
          </a:stretch>
        </p:blipFill>
        <p:spPr>
          <a:xfrm>
            <a:off x="11193137" y="6081312"/>
            <a:ext cx="694064" cy="732416"/>
          </a:xfrm>
          <a:prstGeom prst="rect">
            <a:avLst/>
          </a:prstGeom>
        </p:spPr>
      </p:pic>
      <p:sp>
        <p:nvSpPr>
          <p:cNvPr id="8" name="Veri Yer Tutucusu 7">
            <a:extLst>
              <a:ext uri="{FF2B5EF4-FFF2-40B4-BE49-F238E27FC236}">
                <a16:creationId xmlns:a16="http://schemas.microsoft.com/office/drawing/2014/main" xmlns="" id="{14588595-7B53-A175-CE1C-6D444FA664EF}"/>
              </a:ext>
            </a:extLst>
          </p:cNvPr>
          <p:cNvSpPr>
            <a:spLocks noGrp="1"/>
          </p:cNvSpPr>
          <p:nvPr>
            <p:ph type="dt" sz="half" idx="10"/>
          </p:nvPr>
        </p:nvSpPr>
        <p:spPr/>
        <p:txBody>
          <a:bodyPr/>
          <a:lstStyle/>
          <a:p>
            <a:r>
              <a:rPr lang="tr-TR" dirty="0" err="1"/>
              <a:t>Öğr</a:t>
            </a:r>
            <a:r>
              <a:rPr lang="tr-TR" dirty="0"/>
              <a:t>. Gör. Emine SARAÇ</a:t>
            </a:r>
          </a:p>
        </p:txBody>
      </p:sp>
      <p:sp>
        <p:nvSpPr>
          <p:cNvPr id="9" name="Alt Bilgi Yer Tutucusu 8">
            <a:extLst>
              <a:ext uri="{FF2B5EF4-FFF2-40B4-BE49-F238E27FC236}">
                <a16:creationId xmlns:a16="http://schemas.microsoft.com/office/drawing/2014/main" xmlns="" id="{C6673FA2-EB9A-228F-7569-46A95098A3B4}"/>
              </a:ext>
            </a:extLst>
          </p:cNvPr>
          <p:cNvSpPr>
            <a:spLocks noGrp="1"/>
          </p:cNvSpPr>
          <p:nvPr>
            <p:ph type="ftr" sz="quarter" idx="11"/>
          </p:nvPr>
        </p:nvSpPr>
        <p:spPr/>
        <p:txBody>
          <a:bodyPr/>
          <a:lstStyle/>
          <a:p>
            <a:endParaRPr lang="tr-TR"/>
          </a:p>
        </p:txBody>
      </p:sp>
      <p:sp>
        <p:nvSpPr>
          <p:cNvPr id="10" name="Slayt Numarası Yer Tutucusu 9">
            <a:extLst>
              <a:ext uri="{FF2B5EF4-FFF2-40B4-BE49-F238E27FC236}">
                <a16:creationId xmlns:a16="http://schemas.microsoft.com/office/drawing/2014/main" xmlns="" id="{295D8BDE-DB23-2803-2A0F-10FBE4739AD3}"/>
              </a:ext>
            </a:extLst>
          </p:cNvPr>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23217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43E507BC-FD8B-44F4-99E9-7D50164BD102}" type="datetimeFigureOut">
              <a:rPr lang="tr-TR" smtClean="0"/>
              <a:t>15.01.2024</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F7ABE4F3-D43A-4DFB-BCD1-4A8B62BE63FF}"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39359062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3E507BC-FD8B-44F4-99E9-7D50164BD102}" type="datetimeFigureOut">
              <a:rPr lang="tr-TR" smtClean="0"/>
              <a:t>15.01.2024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811287392"/>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3E507BC-FD8B-44F4-99E9-7D50164BD102}" type="datetimeFigureOut">
              <a:rPr lang="tr-TR" smtClean="0"/>
              <a:t>15.01.2024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120929246"/>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3E507BC-FD8B-44F4-99E9-7D50164BD102}" type="datetimeFigureOut">
              <a:rPr lang="tr-TR" smtClean="0"/>
              <a:t>15.01.2024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80789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507BC-FD8B-44F4-99E9-7D50164BD102}" type="datetimeFigureOut">
              <a:rPr lang="tr-TR" smtClean="0"/>
              <a:t>15.01.2024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2183952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051" y="6375679"/>
            <a:ext cx="1233355" cy="348462"/>
          </a:xfrm>
        </p:spPr>
        <p:txBody>
          <a:bodyPr/>
          <a:lstStyle/>
          <a:p>
            <a:fld id="{43E507BC-FD8B-44F4-99E9-7D50164BD102}" type="datetimeFigureOut">
              <a:rPr lang="tr-TR" smtClean="0"/>
              <a:t>15.01.2024</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F7ABE4F3-D43A-4DFB-BCD1-4A8B62BE63FF}"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8288705"/>
      </p:ext>
    </p:extLst>
  </p:cSld>
  <p:clrMapOvr>
    <a:masterClrMapping/>
  </p:clrMapOvr>
  <p:extLst>
    <p:ext uri="{DCECCB84-F9BA-43D5-87BE-67443E8EF086}">
      <p15:sldGuideLst xmlns:p15="http://schemas.microsoft.com/office/powerpoint/2012/main" xmlns="">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950" y="6375679"/>
            <a:ext cx="1232456" cy="348462"/>
          </a:xfrm>
        </p:spPr>
        <p:txBody>
          <a:bodyPr/>
          <a:lstStyle/>
          <a:p>
            <a:fld id="{43E507BC-FD8B-44F4-99E9-7D50164BD102}" type="datetimeFigureOut">
              <a:rPr lang="tr-TR" smtClean="0"/>
              <a:t>15.01.2024</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739597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43E507BC-FD8B-44F4-99E9-7D50164BD102}" type="datetimeFigureOut">
              <a:rPr lang="tr-TR" smtClean="0"/>
              <a:t>15.01.2024</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F7ABE4F3-D43A-4DFB-BCD1-4A8B62BE63FF}"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3914355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0F5388A-069C-01B7-F6A7-F574CF278D66}"/>
              </a:ext>
            </a:extLst>
          </p:cNvPr>
          <p:cNvSpPr>
            <a:spLocks noGrp="1"/>
          </p:cNvSpPr>
          <p:nvPr>
            <p:ph type="ctrTitle"/>
          </p:nvPr>
        </p:nvSpPr>
        <p:spPr/>
        <p:txBody>
          <a:bodyPr/>
          <a:lstStyle/>
          <a:p>
            <a:r>
              <a:rPr lang="tr-TR" dirty="0"/>
              <a:t>AİLE SOSYOLOJİSİ</a:t>
            </a:r>
          </a:p>
        </p:txBody>
      </p:sp>
      <p:sp>
        <p:nvSpPr>
          <p:cNvPr id="3" name="Alt Başlık 2">
            <a:extLst>
              <a:ext uri="{FF2B5EF4-FFF2-40B4-BE49-F238E27FC236}">
                <a16:creationId xmlns:a16="http://schemas.microsoft.com/office/drawing/2014/main" xmlns="" id="{D46D4B5C-9C8A-7E0E-4701-0B134FE9C2D4}"/>
              </a:ext>
            </a:extLst>
          </p:cNvPr>
          <p:cNvSpPr>
            <a:spLocks noGrp="1"/>
          </p:cNvSpPr>
          <p:nvPr>
            <p:ph type="subTitle" idx="1"/>
          </p:nvPr>
        </p:nvSpPr>
        <p:spPr>
          <a:xfrm>
            <a:off x="2215045" y="5759612"/>
            <a:ext cx="8045373" cy="961863"/>
          </a:xfrm>
        </p:spPr>
        <p:txBody>
          <a:bodyPr>
            <a:noAutofit/>
          </a:bodyPr>
          <a:lstStyle/>
          <a:p>
            <a:r>
              <a:rPr lang="tr-TR" sz="2800" dirty="0" smtClean="0">
                <a:solidFill>
                  <a:schemeClr val="bg1"/>
                </a:solidFill>
                <a:latin typeface="+mj-lt"/>
              </a:rPr>
              <a:t>AİLE, YAŞLILIK VE DEĞİŞME</a:t>
            </a:r>
            <a:endParaRPr lang="tr-TR" sz="2800" dirty="0">
              <a:solidFill>
                <a:schemeClr val="bg1"/>
              </a:solidFill>
              <a:latin typeface="+mj-lt"/>
            </a:endParaRPr>
          </a:p>
        </p:txBody>
      </p:sp>
    </p:spTree>
    <p:extLst>
      <p:ext uri="{BB962C8B-B14F-4D97-AF65-F5344CB8AC3E}">
        <p14:creationId xmlns:p14="http://schemas.microsoft.com/office/powerpoint/2010/main" val="3392000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433754"/>
            <a:ext cx="10178322" cy="5779477"/>
          </a:xfrm>
        </p:spPr>
        <p:txBody>
          <a:bodyPr>
            <a:normAutofit lnSpcReduction="10000"/>
          </a:bodyPr>
          <a:lstStyle/>
          <a:p>
            <a:pPr marL="0" indent="0">
              <a:buNone/>
            </a:pPr>
            <a:r>
              <a:rPr lang="tr-TR" dirty="0">
                <a:solidFill>
                  <a:srgbClr val="FF0000"/>
                </a:solidFill>
              </a:rPr>
              <a:t>Psikolojik yaşlanma</a:t>
            </a:r>
            <a:r>
              <a:rPr lang="tr-TR" dirty="0"/>
              <a:t>, bireylerin duyuları, </a:t>
            </a:r>
            <a:r>
              <a:rPr lang="tr-TR" dirty="0" smtClean="0"/>
              <a:t>algılama</a:t>
            </a:r>
            <a:r>
              <a:rPr lang="tr-TR" dirty="0"/>
              <a:t>, zihinsel işlevler, uyum ve </a:t>
            </a:r>
            <a:r>
              <a:rPr lang="tr-TR" dirty="0" smtClean="0"/>
              <a:t>baş etme </a:t>
            </a:r>
            <a:r>
              <a:rPr lang="tr-TR" dirty="0"/>
              <a:t>becerileri ve ruhsal durumları ile ilgili değişikliklerin </a:t>
            </a:r>
            <a:r>
              <a:rPr lang="tr-TR" dirty="0" smtClean="0"/>
              <a:t>kronolojik </a:t>
            </a:r>
            <a:r>
              <a:rPr lang="tr-TR" dirty="0"/>
              <a:t>yaşa göre farklılık gösterdiğinde söz </a:t>
            </a:r>
            <a:r>
              <a:rPr lang="tr-TR" dirty="0" smtClean="0"/>
              <a:t>konusudur</a:t>
            </a:r>
            <a:r>
              <a:rPr lang="tr-TR" dirty="0"/>
              <a:t>. Örneğin bireyin çevreye karşı </a:t>
            </a:r>
            <a:r>
              <a:rPr lang="tr-TR" dirty="0" smtClean="0"/>
              <a:t>tutumunun </a:t>
            </a:r>
            <a:r>
              <a:rPr lang="tr-TR" dirty="0"/>
              <a:t>zaman içinde değişmesi çevresine karşı ilgisiz davranması, içine kapanması ya da beklenenden daha dışa dönük olması, bir sağlık sorununu inkar etmesi ya da abartması psikolojik yaşla </a:t>
            </a:r>
            <a:r>
              <a:rPr lang="tr-TR" dirty="0" smtClean="0"/>
              <a:t>ilişkilendirilir</a:t>
            </a:r>
            <a:r>
              <a:rPr lang="tr-TR" dirty="0"/>
              <a:t>. Bir başka ifadeyle psikolojik yaş kişilerin değişen koşullara ne kadar iyi uyum gösterdiği ile ilgilidir (</a:t>
            </a:r>
            <a:r>
              <a:rPr lang="tr-TR" dirty="0" err="1"/>
              <a:t>Canatan</a:t>
            </a:r>
            <a:r>
              <a:rPr lang="tr-TR" dirty="0"/>
              <a:t>, 2008: 15). </a:t>
            </a:r>
            <a:endParaRPr lang="tr-TR" dirty="0" smtClean="0"/>
          </a:p>
          <a:p>
            <a:pPr marL="0" indent="0">
              <a:buNone/>
            </a:pPr>
            <a:endParaRPr lang="tr-TR" dirty="0" smtClean="0"/>
          </a:p>
          <a:p>
            <a:pPr marL="0" indent="0">
              <a:buNone/>
            </a:pPr>
            <a:r>
              <a:rPr lang="tr-TR" dirty="0" smtClean="0">
                <a:solidFill>
                  <a:srgbClr val="FF0000"/>
                </a:solidFill>
              </a:rPr>
              <a:t>Biyolojik </a:t>
            </a:r>
            <a:r>
              <a:rPr lang="tr-TR" dirty="0">
                <a:solidFill>
                  <a:srgbClr val="FF0000"/>
                </a:solidFill>
              </a:rPr>
              <a:t>yaşlanma</a:t>
            </a:r>
            <a:r>
              <a:rPr lang="tr-TR" dirty="0"/>
              <a:t>, organizmanın ve organların zamanla işlevlerini yeterince yerine getirememesi fiziksel olarak yetersiz kalması bedensel olarak </a:t>
            </a:r>
            <a:r>
              <a:rPr lang="tr-TR" dirty="0" smtClean="0"/>
              <a:t>bozulması </a:t>
            </a:r>
            <a:r>
              <a:rPr lang="tr-TR" dirty="0"/>
              <a:t>veya sağlıklı olması ile ifade edilir. Örneğin 18 yaşında bir gencin görme yetisi, kaslarının gücü, kemik hacmi, dış görünüşü ve cildinin gerginliği 80 yaşında bir yaşlıda bulunmaz. Yaş ilerledikçe damar yapısında, sindirimde ortaya çıkan </a:t>
            </a:r>
            <a:r>
              <a:rPr lang="tr-TR" dirty="0" smtClean="0"/>
              <a:t>sorunlar </a:t>
            </a:r>
            <a:r>
              <a:rPr lang="tr-TR" dirty="0"/>
              <a:t>biyolojik olarak açıklanır. Kronolojik yaşı genç olan bir kişinin biyolojik sorunları nedeniyle </a:t>
            </a:r>
            <a:r>
              <a:rPr lang="tr-TR" dirty="0" smtClean="0"/>
              <a:t>kendinden </a:t>
            </a:r>
            <a:r>
              <a:rPr lang="tr-TR" dirty="0"/>
              <a:t>daha yaşlı olan kişilere göre biyolojik y daha ileride olabilir. Bedenin işlevlerini ne kadar yerine getirebildiği önemlidir. Örneğin kronolojik yaşı 65 olana göre daha sağlıklı olan 75 yaşındaki bir kişinin biyolojik yaşı daha gençtir</a:t>
            </a:r>
          </a:p>
        </p:txBody>
      </p:sp>
    </p:spTree>
    <p:extLst>
      <p:ext uri="{BB962C8B-B14F-4D97-AF65-F5344CB8AC3E}">
        <p14:creationId xmlns:p14="http://schemas.microsoft.com/office/powerpoint/2010/main" val="674167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err="1"/>
              <a:t>Gerontoloji</a:t>
            </a:r>
            <a:r>
              <a:rPr lang="tr-TR" dirty="0"/>
              <a:t> </a:t>
            </a:r>
          </a:p>
        </p:txBody>
      </p:sp>
      <p:sp>
        <p:nvSpPr>
          <p:cNvPr id="3" name="İçerik Yer Tutucusu 2"/>
          <p:cNvSpPr>
            <a:spLocks noGrp="1"/>
          </p:cNvSpPr>
          <p:nvPr>
            <p:ph idx="1"/>
          </p:nvPr>
        </p:nvSpPr>
        <p:spPr>
          <a:xfrm>
            <a:off x="1251678" y="1582615"/>
            <a:ext cx="10178322" cy="4296977"/>
          </a:xfrm>
        </p:spPr>
        <p:txBody>
          <a:bodyPr>
            <a:normAutofit fontScale="92500"/>
          </a:bodyPr>
          <a:lstStyle/>
          <a:p>
            <a:r>
              <a:rPr lang="tr-TR" dirty="0" err="1" smtClean="0"/>
              <a:t>Gerontoloji</a:t>
            </a:r>
            <a:r>
              <a:rPr lang="tr-TR" dirty="0"/>
              <a:t>, yaşlanmanın ve yaşlılığın pek çok yönünün bilimsel yöntemlerle çalışıldığı çok </a:t>
            </a:r>
            <a:r>
              <a:rPr lang="tr-TR" dirty="0" smtClean="0"/>
              <a:t>disiplinli </a:t>
            </a:r>
            <a:r>
              <a:rPr lang="tr-TR" dirty="0"/>
              <a:t>bir alandır. Bu alanın temel soruları </a:t>
            </a:r>
            <a:r>
              <a:rPr lang="tr-TR" dirty="0" smtClean="0"/>
              <a:t>yaşlanmanın </a:t>
            </a:r>
            <a:r>
              <a:rPr lang="tr-TR" dirty="0"/>
              <a:t>ne olduğu ve yaşlılık döneminin ne zaman başladığı ile ilgilidir. </a:t>
            </a:r>
            <a:endParaRPr lang="tr-TR" dirty="0" smtClean="0"/>
          </a:p>
          <a:p>
            <a:r>
              <a:rPr lang="tr-TR" dirty="0" err="1" smtClean="0"/>
              <a:t>Gerontolojinin</a:t>
            </a:r>
            <a:r>
              <a:rPr lang="tr-TR" dirty="0" smtClean="0"/>
              <a:t> </a:t>
            </a:r>
            <a:r>
              <a:rPr lang="tr-TR" dirty="0"/>
              <a:t>Türkçe anlamı yaşlılık bilimidir. “</a:t>
            </a:r>
            <a:r>
              <a:rPr lang="tr-TR" dirty="0" err="1"/>
              <a:t>Geron</a:t>
            </a:r>
            <a:r>
              <a:rPr lang="tr-TR" dirty="0"/>
              <a:t>” Latince yaşlı, “</a:t>
            </a:r>
            <a:r>
              <a:rPr lang="tr-TR" dirty="0" err="1"/>
              <a:t>loji</a:t>
            </a:r>
            <a:r>
              <a:rPr lang="tr-TR" dirty="0"/>
              <a:t>” ise bilim demektir. </a:t>
            </a:r>
            <a:endParaRPr lang="tr-TR" dirty="0" smtClean="0"/>
          </a:p>
          <a:p>
            <a:r>
              <a:rPr lang="tr-TR" dirty="0" err="1" smtClean="0"/>
              <a:t>Gerontoloji</a:t>
            </a:r>
            <a:r>
              <a:rPr lang="tr-TR" dirty="0" smtClean="0"/>
              <a:t> </a:t>
            </a:r>
            <a:r>
              <a:rPr lang="tr-TR" dirty="0"/>
              <a:t>terimi ilk kez 1903 yılında Tıp Nobel Ödüllü Rus asıllı bilim adamı </a:t>
            </a:r>
            <a:r>
              <a:rPr lang="tr-TR" dirty="0" err="1"/>
              <a:t>Ilja</a:t>
            </a:r>
            <a:r>
              <a:rPr lang="tr-TR" dirty="0"/>
              <a:t> </a:t>
            </a:r>
            <a:r>
              <a:rPr lang="tr-TR" dirty="0" err="1"/>
              <a:t>Metcnikoff</a:t>
            </a:r>
            <a:r>
              <a:rPr lang="tr-TR" dirty="0"/>
              <a:t> (</a:t>
            </a:r>
            <a:r>
              <a:rPr lang="tr-TR" dirty="0" err="1"/>
              <a:t>İlya</a:t>
            </a:r>
            <a:r>
              <a:rPr lang="tr-TR" dirty="0"/>
              <a:t> </a:t>
            </a:r>
            <a:r>
              <a:rPr lang="tr-TR" dirty="0" err="1"/>
              <a:t>Meçnikov</a:t>
            </a:r>
            <a:r>
              <a:rPr lang="tr-TR" dirty="0"/>
              <a:t>) tarafından </a:t>
            </a:r>
            <a:r>
              <a:rPr lang="tr-TR" dirty="0" smtClean="0"/>
              <a:t>kullanılmıştır</a:t>
            </a:r>
            <a:r>
              <a:rPr lang="tr-TR" dirty="0"/>
              <a:t>. </a:t>
            </a:r>
            <a:r>
              <a:rPr lang="tr-TR" dirty="0" err="1"/>
              <a:t>Gerontoloji</a:t>
            </a:r>
            <a:r>
              <a:rPr lang="tr-TR" dirty="0"/>
              <a:t> biyoloji, tıp, hemşirelik, </a:t>
            </a:r>
            <a:r>
              <a:rPr lang="tr-TR" dirty="0" smtClean="0"/>
              <a:t>dişçilik</a:t>
            </a:r>
            <a:r>
              <a:rPr lang="tr-TR" dirty="0"/>
              <a:t>, fiziksel ve uğraş terapisi, psikoloji, psikiyatri, sosyoloji, ekonomi, siyaset bilimi ve sosyal çalışma gibi birçok alandan araştırmacı ve uygulamacı </a:t>
            </a:r>
            <a:r>
              <a:rPr lang="tr-TR" dirty="0" smtClean="0"/>
              <a:t>tarafından </a:t>
            </a:r>
            <a:r>
              <a:rPr lang="tr-TR" dirty="0"/>
              <a:t>çalışılan bir alandır. </a:t>
            </a:r>
            <a:endParaRPr lang="tr-TR" dirty="0" smtClean="0"/>
          </a:p>
          <a:p>
            <a:r>
              <a:rPr lang="tr-TR" dirty="0" err="1" smtClean="0"/>
              <a:t>Gerontologlar</a:t>
            </a:r>
            <a:r>
              <a:rPr lang="tr-TR" dirty="0" smtClean="0"/>
              <a:t> </a:t>
            </a:r>
            <a:r>
              <a:rPr lang="tr-TR" dirty="0"/>
              <a:t>hücresel süreçlerden, emeklilik konularına, bakımdan </a:t>
            </a:r>
            <a:r>
              <a:rPr lang="tr-TR" dirty="0" smtClean="0"/>
              <a:t>yaşam </a:t>
            </a:r>
            <a:r>
              <a:rPr lang="tr-TR" dirty="0"/>
              <a:t>kalitesine kadar çeşitli konularda çalışmaktadır (</a:t>
            </a:r>
            <a:r>
              <a:rPr lang="tr-TR" dirty="0" err="1"/>
              <a:t>Canatan</a:t>
            </a:r>
            <a:r>
              <a:rPr lang="tr-TR" dirty="0"/>
              <a:t>, 2018: 17). Sosyal </a:t>
            </a:r>
            <a:r>
              <a:rPr lang="tr-TR" dirty="0" err="1"/>
              <a:t>gerontoloji</a:t>
            </a:r>
            <a:r>
              <a:rPr lang="tr-TR" dirty="0"/>
              <a:t> ise yaşlılığın sosyal konularını çalışan bir </a:t>
            </a:r>
            <a:r>
              <a:rPr lang="tr-TR" dirty="0" err="1"/>
              <a:t>gerontoloji</a:t>
            </a:r>
            <a:r>
              <a:rPr lang="tr-TR" dirty="0"/>
              <a:t> dalıdır</a:t>
            </a:r>
          </a:p>
        </p:txBody>
      </p:sp>
    </p:spTree>
    <p:extLst>
      <p:ext uri="{BB962C8B-B14F-4D97-AF65-F5344CB8AC3E}">
        <p14:creationId xmlns:p14="http://schemas.microsoft.com/office/powerpoint/2010/main" val="4155027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a:t>Geriatri</a:t>
            </a:r>
            <a:r>
              <a:rPr lang="tr-TR" dirty="0"/>
              <a:t> </a:t>
            </a:r>
          </a:p>
        </p:txBody>
      </p:sp>
      <p:sp>
        <p:nvSpPr>
          <p:cNvPr id="3" name="İçerik Yer Tutucusu 2"/>
          <p:cNvSpPr>
            <a:spLocks noGrp="1"/>
          </p:cNvSpPr>
          <p:nvPr>
            <p:ph idx="1"/>
          </p:nvPr>
        </p:nvSpPr>
        <p:spPr>
          <a:xfrm>
            <a:off x="1251678" y="1594339"/>
            <a:ext cx="10178322" cy="4285254"/>
          </a:xfrm>
        </p:spPr>
        <p:txBody>
          <a:bodyPr/>
          <a:lstStyle/>
          <a:p>
            <a:r>
              <a:rPr lang="tr-TR" dirty="0" err="1" smtClean="0"/>
              <a:t>Gerontoloji</a:t>
            </a:r>
            <a:r>
              <a:rPr lang="tr-TR" dirty="0" smtClean="0"/>
              <a:t> </a:t>
            </a:r>
            <a:r>
              <a:rPr lang="tr-TR" dirty="0"/>
              <a:t>çoğu zaman geriatri ile </a:t>
            </a:r>
            <a:r>
              <a:rPr lang="tr-TR" dirty="0" smtClean="0"/>
              <a:t>karıştırılmaktadır</a:t>
            </a:r>
            <a:r>
              <a:rPr lang="tr-TR" dirty="0"/>
              <a:t>. </a:t>
            </a:r>
            <a:endParaRPr lang="tr-TR" dirty="0" smtClean="0"/>
          </a:p>
          <a:p>
            <a:r>
              <a:rPr lang="tr-TR" dirty="0" smtClean="0"/>
              <a:t>İkisi </a:t>
            </a:r>
            <a:r>
              <a:rPr lang="tr-TR" dirty="0"/>
              <a:t>de yaşlanma ve yaşlılık dönemi üzerine çalışma yapan alanlardır. Ancak; </a:t>
            </a:r>
            <a:r>
              <a:rPr lang="tr-TR" dirty="0" smtClean="0"/>
              <a:t>geriatri </a:t>
            </a:r>
            <a:r>
              <a:rPr lang="tr-TR" dirty="0"/>
              <a:t>yaşlıların hastalıklarında ve sağlık sorunlarında tıbbi bakımı ve tedavi uygulayan bir tıp dalı olup yaşlı tıbbıdır. </a:t>
            </a:r>
            <a:r>
              <a:rPr lang="tr-TR" dirty="0" err="1"/>
              <a:t>Gerontoloji</a:t>
            </a:r>
            <a:r>
              <a:rPr lang="tr-TR" dirty="0"/>
              <a:t> ise biyolojik, davranışsal ve sosyal yönlerden yaşlılık dönemini ele alan </a:t>
            </a:r>
            <a:r>
              <a:rPr lang="tr-TR" dirty="0" smtClean="0"/>
              <a:t>yaşlanma </a:t>
            </a:r>
            <a:r>
              <a:rPr lang="tr-TR" dirty="0"/>
              <a:t>sürecini ve yaşlılık dönemini çalışan bilim dalıdır. </a:t>
            </a:r>
            <a:endParaRPr lang="tr-TR" dirty="0" smtClean="0"/>
          </a:p>
          <a:p>
            <a:r>
              <a:rPr lang="tr-TR" dirty="0" smtClean="0"/>
              <a:t>Geriatri </a:t>
            </a:r>
            <a:r>
              <a:rPr lang="tr-TR" dirty="0"/>
              <a:t>yaşlı hastaların tedavisi ve </a:t>
            </a:r>
            <a:r>
              <a:rPr lang="tr-TR" dirty="0" smtClean="0"/>
              <a:t>rehabilitasyon </a:t>
            </a:r>
            <a:r>
              <a:rPr lang="tr-TR" dirty="0"/>
              <a:t>çalışmalarını ve yaşlılıkta ortaya çıkan </a:t>
            </a:r>
            <a:r>
              <a:rPr lang="tr-TR" dirty="0" smtClean="0"/>
              <a:t>hastalıkları </a:t>
            </a:r>
            <a:r>
              <a:rPr lang="tr-TR" dirty="0"/>
              <a:t>çalışırken, </a:t>
            </a:r>
            <a:r>
              <a:rPr lang="tr-TR" dirty="0" err="1"/>
              <a:t>gerontoloji</a:t>
            </a:r>
            <a:r>
              <a:rPr lang="tr-TR" dirty="0"/>
              <a:t> yaşlılara bütüncül bir yaklaşımla yaşamın her alanına yönelik günlük yaşamın sürdürülmesi, sosyal ilişkiler, bakım ve bakım evinde yaşam koşulları aktif yaşlanma ve özellikleri gibi bir çok durumunu ele almaktadır (</a:t>
            </a:r>
            <a:r>
              <a:rPr lang="tr-TR" dirty="0" err="1"/>
              <a:t>Canatan</a:t>
            </a:r>
            <a:r>
              <a:rPr lang="tr-TR" dirty="0"/>
              <a:t>, 2018: 17).</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1675" y="0"/>
            <a:ext cx="2600325"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2979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400" dirty="0"/>
              <a:t>Demografik Dönüşüm </a:t>
            </a:r>
          </a:p>
        </p:txBody>
      </p:sp>
      <p:sp>
        <p:nvSpPr>
          <p:cNvPr id="3" name="İçerik Yer Tutucusu 2"/>
          <p:cNvSpPr>
            <a:spLocks noGrp="1"/>
          </p:cNvSpPr>
          <p:nvPr>
            <p:ph idx="1"/>
          </p:nvPr>
        </p:nvSpPr>
        <p:spPr>
          <a:xfrm>
            <a:off x="1031631" y="1207477"/>
            <a:ext cx="10398369" cy="4672115"/>
          </a:xfrm>
        </p:spPr>
        <p:txBody>
          <a:bodyPr/>
          <a:lstStyle/>
          <a:p>
            <a:r>
              <a:rPr lang="tr-TR" dirty="0" smtClean="0"/>
              <a:t>20</a:t>
            </a:r>
            <a:r>
              <a:rPr lang="tr-TR" dirty="0"/>
              <a:t>. yüzyılın başında hem doğum oranlarının hem de ölüm oranlarının yüksek olduğu bir nüfus </a:t>
            </a:r>
            <a:r>
              <a:rPr lang="tr-TR" dirty="0" smtClean="0"/>
              <a:t>yapısından </a:t>
            </a:r>
            <a:r>
              <a:rPr lang="tr-TR" dirty="0"/>
              <a:t>20. yüzyılın sonunda doğum ve ölüm oranlarının düşük olduğu bir nüfus yapısına geçilmesi “</a:t>
            </a:r>
            <a:r>
              <a:rPr lang="tr-TR" dirty="0" smtClean="0"/>
              <a:t>demografik </a:t>
            </a:r>
            <a:r>
              <a:rPr lang="tr-TR" dirty="0"/>
              <a:t>dönüşüm” olarak tanımlanabilir (</a:t>
            </a:r>
            <a:r>
              <a:rPr lang="tr-TR" dirty="0" err="1"/>
              <a:t>Yüceşahin</a:t>
            </a:r>
            <a:r>
              <a:rPr lang="tr-TR" dirty="0"/>
              <a:t>, 2011). Batı toplumları gelişmekte olan toplumlara göre daha erken bir demografik dönüşüm geçirmiştir. </a:t>
            </a:r>
            <a:endParaRPr lang="tr-TR" dirty="0" smtClean="0"/>
          </a:p>
          <a:p>
            <a:r>
              <a:rPr lang="tr-TR" dirty="0" smtClean="0"/>
              <a:t>Doğum </a:t>
            </a:r>
            <a:r>
              <a:rPr lang="tr-TR" dirty="0"/>
              <a:t>hızının düşmesi ve doğuşta beklenen yaşam süresinin yükselmesi ile demografik dönüşüm ortaya çıkmıştır. </a:t>
            </a:r>
            <a:endParaRPr lang="tr-TR" dirty="0" smtClean="0"/>
          </a:p>
          <a:p>
            <a:r>
              <a:rPr lang="tr-TR" dirty="0" smtClean="0"/>
              <a:t>Demografik </a:t>
            </a:r>
            <a:r>
              <a:rPr lang="tr-TR" dirty="0"/>
              <a:t>dönüşüm 1950’li 1960’lı yıllarda nüfus planlaması çalışmalarının </a:t>
            </a:r>
            <a:r>
              <a:rPr lang="tr-TR" dirty="0" smtClean="0"/>
              <a:t>sonucunda </a:t>
            </a:r>
            <a:r>
              <a:rPr lang="tr-TR" dirty="0"/>
              <a:t>ve dünyada pek çok ülkede sağlık ve sosyal refah alanındaki iyileşmeyle başlamış ve küreselleşmenin etkisiyle dünyada nüfus yapısının değişmesine </a:t>
            </a:r>
            <a:r>
              <a:rPr lang="tr-TR" dirty="0" smtClean="0"/>
              <a:t>neden olmuştur.</a:t>
            </a:r>
            <a:endParaRPr lang="tr-TR" dirty="0"/>
          </a:p>
        </p:txBody>
      </p:sp>
    </p:spTree>
    <p:extLst>
      <p:ext uri="{BB962C8B-B14F-4D97-AF65-F5344CB8AC3E}">
        <p14:creationId xmlns:p14="http://schemas.microsoft.com/office/powerpoint/2010/main" val="2136738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fontScale="92500" lnSpcReduction="10000"/>
          </a:bodyPr>
          <a:lstStyle/>
          <a:p>
            <a:r>
              <a:rPr lang="tr-TR" dirty="0"/>
              <a:t>Yaşlı nüfusun toplam nüfus içindeki oranının %10’u geçmesi nüfusun yaşlanmasının bir </a:t>
            </a:r>
            <a:r>
              <a:rPr lang="tr-TR" dirty="0" smtClean="0"/>
              <a:t>göstergesidir</a:t>
            </a:r>
            <a:r>
              <a:rPr lang="tr-TR" dirty="0"/>
              <a:t>. Türkiye’de yaşlı nüfus, diğer yaş </a:t>
            </a:r>
            <a:r>
              <a:rPr lang="tr-TR" dirty="0" smtClean="0"/>
              <a:t>gruplarındaki </a:t>
            </a:r>
            <a:r>
              <a:rPr lang="tr-TR" dirty="0"/>
              <a:t>nüfusa göre daha yüksek bir hız ile artış </a:t>
            </a:r>
            <a:r>
              <a:rPr lang="tr-TR" dirty="0" smtClean="0"/>
              <a:t>göstermiştir</a:t>
            </a:r>
            <a:r>
              <a:rPr lang="tr-TR" dirty="0"/>
              <a:t>. </a:t>
            </a:r>
            <a:endParaRPr lang="tr-TR" dirty="0" smtClean="0"/>
          </a:p>
          <a:p>
            <a:r>
              <a:rPr lang="tr-TR" dirty="0" smtClean="0"/>
              <a:t>Küresel </a:t>
            </a:r>
            <a:r>
              <a:rPr lang="tr-TR" dirty="0"/>
              <a:t>yaşlanma süreci olarak adlandırılan “demografik dönüşüm” sürecinde olan Türkiye’de, doğurganlık ve ölümlülük hızlarındaki azalma ile birlikte sağlık alanında kaydedilen gelişmeler, yaşam standardının, refah düzeyinin ve doğuşta beklenen yaşam süresinin artması ile nüfusun yaş yapısı şekil değiştirmiştir. </a:t>
            </a:r>
            <a:endParaRPr lang="tr-TR" dirty="0" smtClean="0"/>
          </a:p>
          <a:p>
            <a:r>
              <a:rPr lang="tr-TR" dirty="0" smtClean="0"/>
              <a:t>Çocuk </a:t>
            </a:r>
            <a:r>
              <a:rPr lang="tr-TR" dirty="0"/>
              <a:t>ve gençlerin </a:t>
            </a:r>
            <a:r>
              <a:rPr lang="tr-TR" dirty="0" smtClean="0"/>
              <a:t>nüfus </a:t>
            </a:r>
            <a:r>
              <a:rPr lang="tr-TR" dirty="0"/>
              <a:t>içindeki oranı azalırken yaşlıların toplam nüfus içindeki oranı artış göstermiştir. Türkiye, oransal olarak yaşlı nüfus yapısına sahip ülkelere göre hala genç bir nüfus yapısına sahip olsa da, yaşlı nüfus sayısal olarak hızlı bir artış içindedir (İstatistiklerle Yaşlılar, 2019</a:t>
            </a:r>
            <a:r>
              <a:rPr lang="tr-TR" dirty="0" smtClean="0"/>
              <a:t>).</a:t>
            </a:r>
            <a:endParaRPr lang="tr-T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09999" cy="1995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3784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400" dirty="0"/>
              <a:t>Yaşlılığın Kadınlaşması </a:t>
            </a:r>
          </a:p>
        </p:txBody>
      </p:sp>
      <p:sp>
        <p:nvSpPr>
          <p:cNvPr id="3" name="İçerik Yer Tutucusu 2"/>
          <p:cNvSpPr>
            <a:spLocks noGrp="1"/>
          </p:cNvSpPr>
          <p:nvPr>
            <p:ph idx="1"/>
          </p:nvPr>
        </p:nvSpPr>
        <p:spPr>
          <a:xfrm>
            <a:off x="1251678" y="1699846"/>
            <a:ext cx="10178322" cy="4747845"/>
          </a:xfrm>
        </p:spPr>
        <p:txBody>
          <a:bodyPr>
            <a:normAutofit fontScale="92500" lnSpcReduction="10000"/>
          </a:bodyPr>
          <a:lstStyle/>
          <a:p>
            <a:r>
              <a:rPr lang="tr-TR" dirty="0" smtClean="0"/>
              <a:t>Türkiye’de genel </a:t>
            </a:r>
            <a:r>
              <a:rPr lang="tr-TR" dirty="0"/>
              <a:t>olarak yaşlı nüfus içinde kadınların </a:t>
            </a:r>
            <a:r>
              <a:rPr lang="tr-TR" dirty="0" smtClean="0"/>
              <a:t>oranı yüksek olup </a:t>
            </a:r>
            <a:r>
              <a:rPr lang="tr-TR" dirty="0"/>
              <a:t>özellikle 75 yaş ve üstü nüfusun kadınlar tarafında erkeklere göre daha </a:t>
            </a:r>
            <a:r>
              <a:rPr lang="tr-TR" dirty="0" smtClean="0"/>
              <a:t>geniştir. </a:t>
            </a:r>
          </a:p>
          <a:p>
            <a:r>
              <a:rPr lang="tr-TR" dirty="0" smtClean="0"/>
              <a:t>Yaşlı </a:t>
            </a:r>
            <a:r>
              <a:rPr lang="tr-TR" dirty="0"/>
              <a:t>nüfusun oranının </a:t>
            </a:r>
            <a:r>
              <a:rPr lang="tr-TR" dirty="0" smtClean="0"/>
              <a:t>yükselmesi </a:t>
            </a:r>
            <a:r>
              <a:rPr lang="tr-TR" dirty="0"/>
              <a:t>demek, yaşlı nüfusun içinde çoğunlukla kadınlar bulunuyor demektir. Bu bağlamda yaşlılık dönemi çoğunlukla kadınlar ve onların sorunları üzerinden incelenebilir. </a:t>
            </a:r>
            <a:endParaRPr lang="tr-TR" dirty="0" smtClean="0"/>
          </a:p>
          <a:p>
            <a:r>
              <a:rPr lang="tr-TR" dirty="0" smtClean="0"/>
              <a:t>Özellikle </a:t>
            </a:r>
            <a:r>
              <a:rPr lang="tr-TR" dirty="0"/>
              <a:t>74-85 yaş arası ve 85 yaş ve üstü yaş grupları incelendiğinde </a:t>
            </a:r>
            <a:r>
              <a:rPr lang="tr-TR" dirty="0" smtClean="0"/>
              <a:t>kadınların </a:t>
            </a:r>
            <a:r>
              <a:rPr lang="tr-TR" dirty="0"/>
              <a:t>oranının erkeklerden daha yüksek </a:t>
            </a:r>
            <a:r>
              <a:rPr lang="tr-TR" dirty="0" smtClean="0"/>
              <a:t>olduğu görülecektir. </a:t>
            </a:r>
            <a:r>
              <a:rPr lang="tr-TR" dirty="0"/>
              <a:t>Bu durum “yaşlılığın kadınlaşması” olarak tanımlanmaktadır (</a:t>
            </a:r>
            <a:r>
              <a:rPr lang="tr-TR" dirty="0" err="1"/>
              <a:t>Canatan</a:t>
            </a:r>
            <a:r>
              <a:rPr lang="tr-TR" dirty="0"/>
              <a:t>, 2008: 31). </a:t>
            </a:r>
            <a:endParaRPr lang="tr-TR" dirty="0" smtClean="0"/>
          </a:p>
          <a:p>
            <a:r>
              <a:rPr lang="tr-TR" dirty="0" smtClean="0"/>
              <a:t>Kadınların </a:t>
            </a:r>
            <a:r>
              <a:rPr lang="tr-TR" dirty="0"/>
              <a:t>erkeklere göre daha uzun </a:t>
            </a:r>
            <a:r>
              <a:rPr lang="tr-TR" dirty="0" smtClean="0"/>
              <a:t>yaşamasının </a:t>
            </a:r>
            <a:r>
              <a:rPr lang="tr-TR" dirty="0"/>
              <a:t>çeşitli nedenleri vardır. Kadınların genel olarak erkeklere göre daha fazla sağlıklı </a:t>
            </a:r>
            <a:r>
              <a:rPr lang="tr-TR" dirty="0" smtClean="0"/>
              <a:t>davranışlara </a:t>
            </a:r>
            <a:r>
              <a:rPr lang="tr-TR" dirty="0"/>
              <a:t>sahip olmaları, örneğin erkekler kadınlara göre daha fazla tütün kullanmaları, erkeklerin çalışma şartlarının kadınlara göre daha ağır koşullar </a:t>
            </a:r>
            <a:r>
              <a:rPr lang="tr-TR" dirty="0" smtClean="0"/>
              <a:t>içermesi</a:t>
            </a:r>
            <a:r>
              <a:rPr lang="tr-TR" dirty="0"/>
              <a:t>, genel stres durumu gibi faktörler nedeniyle erkekler kadınlara göre daha kısa yaşamaktadır. Bu nedenle kadınlar erkeklere göre daha yüksek </a:t>
            </a:r>
            <a:r>
              <a:rPr lang="tr-TR" dirty="0" smtClean="0"/>
              <a:t>oranda </a:t>
            </a:r>
            <a:r>
              <a:rPr lang="tr-TR" dirty="0"/>
              <a:t>bakıma muhtaç olmaktadır</a:t>
            </a:r>
          </a:p>
        </p:txBody>
      </p:sp>
    </p:spTree>
    <p:extLst>
      <p:ext uri="{BB962C8B-B14F-4D97-AF65-F5344CB8AC3E}">
        <p14:creationId xmlns:p14="http://schemas.microsoft.com/office/powerpoint/2010/main" val="1103551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400" dirty="0"/>
              <a:t>YAŞLILIK SORUNLARI</a:t>
            </a:r>
          </a:p>
        </p:txBody>
      </p:sp>
      <p:sp>
        <p:nvSpPr>
          <p:cNvPr id="3" name="İçerik Yer Tutucusu 2"/>
          <p:cNvSpPr>
            <a:spLocks noGrp="1"/>
          </p:cNvSpPr>
          <p:nvPr>
            <p:ph idx="1"/>
          </p:nvPr>
        </p:nvSpPr>
        <p:spPr>
          <a:xfrm>
            <a:off x="1055077" y="1277815"/>
            <a:ext cx="10374923" cy="4994031"/>
          </a:xfrm>
        </p:spPr>
        <p:txBody>
          <a:bodyPr>
            <a:normAutofit fontScale="85000" lnSpcReduction="10000"/>
          </a:bodyPr>
          <a:lstStyle/>
          <a:p>
            <a:pPr marL="0" indent="0">
              <a:buNone/>
            </a:pPr>
            <a:r>
              <a:rPr lang="tr-TR" sz="2400" dirty="0">
                <a:solidFill>
                  <a:srgbClr val="FF0000"/>
                </a:solidFill>
              </a:rPr>
              <a:t>Sosyal Sorunlar </a:t>
            </a:r>
            <a:endParaRPr lang="tr-TR" sz="2400" dirty="0" smtClean="0">
              <a:solidFill>
                <a:srgbClr val="FF0000"/>
              </a:solidFill>
            </a:endParaRPr>
          </a:p>
          <a:p>
            <a:r>
              <a:rPr lang="tr-TR" dirty="0" smtClean="0"/>
              <a:t>Yaşlıların </a:t>
            </a:r>
            <a:r>
              <a:rPr lang="tr-TR" dirty="0"/>
              <a:t>sosyal sorunları çok çeşitli olabilir ancak </a:t>
            </a:r>
            <a:r>
              <a:rPr lang="tr-TR" i="1" dirty="0"/>
              <a:t>yoksulluk ve yetersiz gelir, medeni durum, yalnızlık, sosyal dışlanma, </a:t>
            </a:r>
            <a:r>
              <a:rPr lang="tr-TR" i="1" dirty="0" err="1"/>
              <a:t>yaşçı</a:t>
            </a:r>
            <a:r>
              <a:rPr lang="tr-TR" i="1" dirty="0"/>
              <a:t> önyargılar, ihmal ve istismar</a:t>
            </a:r>
            <a:r>
              <a:rPr lang="tr-TR" dirty="0"/>
              <a:t> önemli sosyal sorunlardır. </a:t>
            </a:r>
            <a:endParaRPr lang="tr-TR" dirty="0" smtClean="0"/>
          </a:p>
          <a:p>
            <a:pPr marL="0" indent="0">
              <a:buNone/>
            </a:pPr>
            <a:r>
              <a:rPr lang="tr-TR" u="sng" dirty="0" smtClean="0">
                <a:solidFill>
                  <a:schemeClr val="tx2"/>
                </a:solidFill>
              </a:rPr>
              <a:t>Yoksulluk </a:t>
            </a:r>
            <a:r>
              <a:rPr lang="tr-TR" u="sng" dirty="0">
                <a:solidFill>
                  <a:schemeClr val="tx2"/>
                </a:solidFill>
              </a:rPr>
              <a:t>ve yetersiz gelir</a:t>
            </a:r>
            <a:r>
              <a:rPr lang="tr-TR" dirty="0"/>
              <a:t>: Yaşlılıkta yoksulluk, bireylerin barınma, beslenme gibi hayatta kalmaya yönelik temel ihtiyaçlarını sağlayacak herhangi bir gelire sahip olmama nedeniyle yaşanılan </a:t>
            </a:r>
            <a:r>
              <a:rPr lang="tr-TR" dirty="0" smtClean="0"/>
              <a:t>durumdur</a:t>
            </a:r>
            <a:r>
              <a:rPr lang="tr-TR" dirty="0"/>
              <a:t>. Özellikle gelişmekte olan ülkelerin yaşlıları ekonomik problemleri en fazla yaşayan yaş </a:t>
            </a:r>
            <a:r>
              <a:rPr lang="tr-TR" dirty="0" smtClean="0"/>
              <a:t>grubudur</a:t>
            </a:r>
            <a:r>
              <a:rPr lang="tr-TR" dirty="0"/>
              <a:t>. İşsizliğin yüksek olduğu toplumlarda </a:t>
            </a:r>
            <a:r>
              <a:rPr lang="tr-TR" dirty="0" smtClean="0"/>
              <a:t>yaşlıların </a:t>
            </a:r>
            <a:r>
              <a:rPr lang="tr-TR" dirty="0"/>
              <a:t>iş bulabilmeleri de çok zordur. İş bulsalar bile işte çalışabilmeleri de bozuk olan sağlık nedeniyle kolay değildir. Yaşlının sosyal güvencesi olmaması ve çalışamaması, iş bulmanın zorluğu ve </a:t>
            </a:r>
            <a:r>
              <a:rPr lang="tr-TR" dirty="0" smtClean="0"/>
              <a:t>enflasyonun </a:t>
            </a:r>
            <a:r>
              <a:rPr lang="tr-TR" dirty="0"/>
              <a:t>yüksek olması onları engelliler, kadınlar ve çocuklarla birlikte yoksulluktan en çok etkilenen “dezavantajlılar” arasına yerleştirmektedir. </a:t>
            </a:r>
            <a:endParaRPr lang="tr-TR" dirty="0" smtClean="0"/>
          </a:p>
          <a:p>
            <a:r>
              <a:rPr lang="tr-TR" dirty="0" smtClean="0"/>
              <a:t>Yoksulluk </a:t>
            </a:r>
            <a:r>
              <a:rPr lang="tr-TR" dirty="0"/>
              <a:t>çeken yaşlıların çoğu ileri yaşlılık dönemindeki yaşlı kadınlardır. </a:t>
            </a:r>
            <a:r>
              <a:rPr lang="tr-TR" dirty="0" smtClean="0"/>
              <a:t>Bu </a:t>
            </a:r>
            <a:r>
              <a:rPr lang="tr-TR" dirty="0"/>
              <a:t>kadınlar gençlik dönemlerinde bir işte çalışıp sosyal güvenlik sistemine giremedikleri için herhangi bir gelire sahip değildir. Sosyal güvenlik sistemine girebilenlerin çoğu eşleri ya da oğulları dolayısıyla girmişlerdir. Günümüzde hiçbir geliri ve sağlık güvencesi olmayan yaşlılara devlet “yaşlı aylığı” ve sağlık hizmetleri verse de bütün </a:t>
            </a:r>
            <a:r>
              <a:rPr lang="tr-TR" dirty="0" smtClean="0"/>
              <a:t>ihtiyaçlarını </a:t>
            </a:r>
            <a:r>
              <a:rPr lang="tr-TR" dirty="0"/>
              <a:t>karşılamak için yeterli değildir. </a:t>
            </a:r>
            <a:endParaRPr lang="tr-TR" dirty="0" smtClean="0"/>
          </a:p>
          <a:p>
            <a:r>
              <a:rPr lang="tr-TR" dirty="0" smtClean="0"/>
              <a:t>Aile</a:t>
            </a:r>
            <a:r>
              <a:rPr lang="tr-TR" dirty="0"/>
              <a:t>, Çalışma ve Sosyal Hizmetler Bakanlığı çeşitli sosyal yardımlar ile yaşlıları desteklemektedir (</a:t>
            </a:r>
            <a:r>
              <a:rPr lang="tr-TR" dirty="0" err="1"/>
              <a:t>Canatan</a:t>
            </a:r>
            <a:r>
              <a:rPr lang="tr-TR" dirty="0"/>
              <a:t>, 2019: 306).</a:t>
            </a:r>
          </a:p>
        </p:txBody>
      </p:sp>
    </p:spTree>
    <p:extLst>
      <p:ext uri="{BB962C8B-B14F-4D97-AF65-F5344CB8AC3E}">
        <p14:creationId xmlns:p14="http://schemas.microsoft.com/office/powerpoint/2010/main" val="1570281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855785"/>
            <a:ext cx="10178322" cy="5023807"/>
          </a:xfrm>
        </p:spPr>
        <p:txBody>
          <a:bodyPr>
            <a:normAutofit lnSpcReduction="10000"/>
          </a:bodyPr>
          <a:lstStyle/>
          <a:p>
            <a:pPr marL="0" indent="0">
              <a:buNone/>
            </a:pPr>
            <a:r>
              <a:rPr lang="tr-TR" u="sng" dirty="0">
                <a:solidFill>
                  <a:schemeClr val="tx2"/>
                </a:solidFill>
              </a:rPr>
              <a:t>Medeni durum</a:t>
            </a:r>
            <a:r>
              <a:rPr lang="tr-TR" dirty="0"/>
              <a:t>: Yaşlılık döneminde eşler </a:t>
            </a:r>
            <a:r>
              <a:rPr lang="tr-TR" dirty="0" smtClean="0"/>
              <a:t>birlikte </a:t>
            </a:r>
            <a:r>
              <a:rPr lang="tr-TR" dirty="0"/>
              <a:t>yaşamlarını sürdürseler de erkeklerin </a:t>
            </a:r>
            <a:r>
              <a:rPr lang="tr-TR" dirty="0" smtClean="0"/>
              <a:t>kadınlardan </a:t>
            </a:r>
            <a:r>
              <a:rPr lang="tr-TR" dirty="0"/>
              <a:t>yaşça büyük olması kadınlara göre daha erken ölmelerine neden olmakta ve kadınlar yaşlılık </a:t>
            </a:r>
            <a:r>
              <a:rPr lang="tr-TR" dirty="0" smtClean="0"/>
              <a:t>dönemlerini </a:t>
            </a:r>
            <a:r>
              <a:rPr lang="tr-TR" dirty="0"/>
              <a:t>yalnız geçirmek zorunda kalmaktadırlar. </a:t>
            </a:r>
            <a:endParaRPr lang="tr-TR" dirty="0" smtClean="0"/>
          </a:p>
          <a:p>
            <a:r>
              <a:rPr lang="tr-TR" dirty="0" smtClean="0"/>
              <a:t>Yaşlı </a:t>
            </a:r>
            <a:r>
              <a:rPr lang="tr-TR" dirty="0"/>
              <a:t>kadınların yarısına yakını yaşamlarının üçte birinde yalnız yaşamaktadır. Yaşlı kadınlarda yalnız yaşama oranı erkeklere göre iki kat fazladır. Uzun yaşama, boşanma ve dulluk yalnız yaşamada en önemli nedenlerdir. </a:t>
            </a:r>
            <a:endParaRPr lang="tr-TR" dirty="0" smtClean="0"/>
          </a:p>
          <a:p>
            <a:r>
              <a:rPr lang="tr-TR" dirty="0" smtClean="0"/>
              <a:t>Yaşlılarda </a:t>
            </a:r>
            <a:r>
              <a:rPr lang="tr-TR" dirty="0"/>
              <a:t>boşanma, dulluk, ve bekarlık oranı da geçmişe göre giderek artmaktadır. Yirminci yüzyılın başında dullar 5-10 yıl yalnız </a:t>
            </a:r>
            <a:r>
              <a:rPr lang="tr-TR" dirty="0" smtClean="0"/>
              <a:t>yaşarken </a:t>
            </a:r>
            <a:r>
              <a:rPr lang="tr-TR" dirty="0"/>
              <a:t>günümüzde bu süre 20-25 yıla yükselmiştir. Günümüzde yaşlıların yetişkin çocukları </a:t>
            </a:r>
            <a:r>
              <a:rPr lang="tr-TR" dirty="0" smtClean="0"/>
              <a:t>tarafından </a:t>
            </a:r>
            <a:r>
              <a:rPr lang="tr-TR" dirty="0"/>
              <a:t>bakılmaları da azalma eğilimindedir. Hem </a:t>
            </a:r>
            <a:r>
              <a:rPr lang="tr-TR" dirty="0" smtClean="0"/>
              <a:t>yaş</a:t>
            </a:r>
            <a:r>
              <a:rPr lang="tr-TR" dirty="0"/>
              <a:t>l</a:t>
            </a:r>
            <a:r>
              <a:rPr lang="tr-TR" dirty="0" smtClean="0"/>
              <a:t>ı</a:t>
            </a:r>
            <a:r>
              <a:rPr lang="tr-TR" dirty="0"/>
              <a:t>, hem de yetişkin çocuğu birlikte yaşamaya eskisi kadar istekli değildir. Bunun en önemli nedenleri yaşlı kadının ekonomik yönden yetersiz de olsa bağımsız olmak istemeleri ve gençlerin geniş aile içinde yer almak yerine kendi çekirdek ailelerini kurma tercihleridir. </a:t>
            </a:r>
            <a:endParaRPr lang="tr-TR" dirty="0" smtClean="0"/>
          </a:p>
          <a:p>
            <a:r>
              <a:rPr lang="tr-TR" dirty="0" smtClean="0"/>
              <a:t>Bu </a:t>
            </a:r>
            <a:r>
              <a:rPr lang="tr-TR" dirty="0"/>
              <a:t>durum modern toplumda yaşamakla ve onun değerlerini benimsemekle </a:t>
            </a:r>
            <a:r>
              <a:rPr lang="tr-TR" dirty="0" smtClean="0"/>
              <a:t>paralellik </a:t>
            </a:r>
            <a:r>
              <a:rPr lang="tr-TR" dirty="0"/>
              <a:t>göstermektedir (</a:t>
            </a:r>
            <a:r>
              <a:rPr lang="tr-TR" dirty="0" err="1"/>
              <a:t>Tirrito</a:t>
            </a:r>
            <a:r>
              <a:rPr lang="tr-TR" dirty="0"/>
              <a:t>, 2003).</a:t>
            </a:r>
          </a:p>
        </p:txBody>
      </p:sp>
    </p:spTree>
    <p:extLst>
      <p:ext uri="{BB962C8B-B14F-4D97-AF65-F5344CB8AC3E}">
        <p14:creationId xmlns:p14="http://schemas.microsoft.com/office/powerpoint/2010/main" val="2223907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008185" y="703385"/>
            <a:ext cx="10421815" cy="5486400"/>
          </a:xfrm>
        </p:spPr>
        <p:txBody>
          <a:bodyPr>
            <a:normAutofit/>
          </a:bodyPr>
          <a:lstStyle/>
          <a:p>
            <a:pPr marL="0" indent="0">
              <a:buNone/>
            </a:pPr>
            <a:r>
              <a:rPr lang="tr-TR" sz="2300" u="sng" dirty="0">
                <a:solidFill>
                  <a:schemeClr val="tx2"/>
                </a:solidFill>
              </a:rPr>
              <a:t>Yalnızlık</a:t>
            </a:r>
            <a:r>
              <a:rPr lang="tr-TR" dirty="0"/>
              <a:t>: Yalnızlık yaşlıları etkileyen en önemli </a:t>
            </a:r>
            <a:r>
              <a:rPr lang="tr-TR" dirty="0" smtClean="0"/>
              <a:t>sorunlardandır</a:t>
            </a:r>
            <a:r>
              <a:rPr lang="tr-TR" dirty="0"/>
              <a:t>. Yaşlılıkta yalnızlığa neden olan faktörler dikkate alınırsa yakın bir duygusal ilişkinin sona </a:t>
            </a:r>
            <a:r>
              <a:rPr lang="tr-TR" dirty="0" smtClean="0"/>
              <a:t>ermesi </a:t>
            </a:r>
            <a:r>
              <a:rPr lang="tr-TR" dirty="0"/>
              <a:t>yalnızlığın en yaygın nedenidir. </a:t>
            </a:r>
            <a:endParaRPr lang="tr-TR" dirty="0" smtClean="0"/>
          </a:p>
          <a:p>
            <a:r>
              <a:rPr lang="tr-TR" dirty="0" smtClean="0"/>
              <a:t>Yaşlıların </a:t>
            </a:r>
            <a:r>
              <a:rPr lang="tr-TR" dirty="0"/>
              <a:t>eş </a:t>
            </a:r>
            <a:r>
              <a:rPr lang="tr-TR" dirty="0" smtClean="0"/>
              <a:t>kaybı </a:t>
            </a:r>
            <a:r>
              <a:rPr lang="tr-TR" dirty="0"/>
              <a:t>yalnızlık için tipik bir örnektir. Yaşlılar kalabalık bir aile içinde bile eşleri ölünce kendilerini çok yalnız </a:t>
            </a:r>
            <a:r>
              <a:rPr lang="tr-TR" dirty="0" smtClean="0"/>
              <a:t>hissedebilmektedir</a:t>
            </a:r>
            <a:r>
              <a:rPr lang="tr-TR" dirty="0"/>
              <a:t>. Yaşlılarda fiziksel ve psikolojik sağlık problemleri de yalnız ve yanlış yaşamaya </a:t>
            </a:r>
            <a:r>
              <a:rPr lang="tr-TR" dirty="0" smtClean="0"/>
              <a:t>başladıklarında </a:t>
            </a:r>
            <a:r>
              <a:rPr lang="tr-TR" dirty="0"/>
              <a:t>artma eğilimi göstermektedir. Yanlış yaşama, yalnız yaşama ile ortaya çıkan bir durumdur. </a:t>
            </a:r>
            <a:r>
              <a:rPr lang="tr-TR" dirty="0" smtClean="0"/>
              <a:t>Örneğin</a:t>
            </a:r>
            <a:r>
              <a:rPr lang="tr-TR" dirty="0"/>
              <a:t>; yalnız yaşayan yaşlılar tıbbi incelemelerde sıklıkla bakımsız olarak teşhis edilebilmektedir. Bu durum </a:t>
            </a:r>
            <a:r>
              <a:rPr lang="tr-TR" dirty="0" smtClean="0"/>
              <a:t>er</a:t>
            </a:r>
            <a:r>
              <a:rPr lang="tr-TR" dirty="0"/>
              <a:t>k</a:t>
            </a:r>
            <a:r>
              <a:rPr lang="tr-TR" dirty="0" smtClean="0"/>
              <a:t>ekler </a:t>
            </a:r>
            <a:r>
              <a:rPr lang="tr-TR" dirty="0"/>
              <a:t>için daha kolay anlaşılırken yalnız yaşayan yaşlı kadınların durumu erkeklerden farklıdır. Yalnızlıkla ilgili araştırmalarda yaşlıların yalnızlığının geçmişteki yaşantılarıyla ilgili olduğu bulunmuştur. Dul olarak geçirilen yıllar arttıkça ve ailede çocuk sayısı az ise </a:t>
            </a:r>
            <a:r>
              <a:rPr lang="tr-TR" dirty="0" smtClean="0"/>
              <a:t>potansiyel </a:t>
            </a:r>
            <a:r>
              <a:rPr lang="tr-TR" dirty="0"/>
              <a:t>yaşam biçimi olarak yalnız yaşama ihtimali artmaktadır (</a:t>
            </a:r>
            <a:r>
              <a:rPr lang="tr-TR" dirty="0" err="1"/>
              <a:t>O’Bryant</a:t>
            </a:r>
            <a:r>
              <a:rPr lang="tr-TR" dirty="0"/>
              <a:t> &amp; </a:t>
            </a:r>
            <a:r>
              <a:rPr lang="tr-TR" dirty="0" err="1"/>
              <a:t>Hansson</a:t>
            </a:r>
            <a:r>
              <a:rPr lang="tr-TR" dirty="0"/>
              <a:t>, 1996). </a:t>
            </a:r>
            <a:endParaRPr lang="tr-TR" dirty="0" smtClean="0"/>
          </a:p>
        </p:txBody>
      </p:sp>
    </p:spTree>
    <p:extLst>
      <p:ext uri="{BB962C8B-B14F-4D97-AF65-F5344CB8AC3E}">
        <p14:creationId xmlns:p14="http://schemas.microsoft.com/office/powerpoint/2010/main" val="2650093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1418493"/>
            <a:ext cx="10178322" cy="4461100"/>
          </a:xfrm>
        </p:spPr>
        <p:txBody>
          <a:bodyPr>
            <a:normAutofit/>
          </a:bodyPr>
          <a:lstStyle/>
          <a:p>
            <a:pPr lvl="0">
              <a:buClr>
                <a:srgbClr val="1F497D"/>
              </a:buClr>
            </a:pPr>
            <a:r>
              <a:rPr lang="tr-TR" sz="1700" dirty="0">
                <a:solidFill>
                  <a:prstClr val="black">
                    <a:lumMod val="65000"/>
                    <a:lumOff val="35000"/>
                  </a:prstClr>
                </a:solidFill>
              </a:rPr>
              <a:t>Kadınlar beslenmeyi sosyal etkileşim işlevlerinden biri olarak görerek yemeklerini farkında olmadan azaltabilir ya da artırabilir, öğünlerini geçiştirebilir ya da kronik hastalıklarının diyetlerini uygulayamayabilir. </a:t>
            </a:r>
            <a:endParaRPr lang="tr-TR" sz="1700" dirty="0" smtClean="0">
              <a:solidFill>
                <a:prstClr val="black">
                  <a:lumMod val="65000"/>
                  <a:lumOff val="35000"/>
                </a:prstClr>
              </a:solidFill>
            </a:endParaRPr>
          </a:p>
          <a:p>
            <a:pPr lvl="0">
              <a:buClr>
                <a:srgbClr val="1F497D"/>
              </a:buClr>
            </a:pPr>
            <a:r>
              <a:rPr lang="tr-TR" sz="1700" dirty="0" smtClean="0">
                <a:solidFill>
                  <a:prstClr val="black">
                    <a:lumMod val="65000"/>
                    <a:lumOff val="35000"/>
                  </a:prstClr>
                </a:solidFill>
              </a:rPr>
              <a:t>Yaşlı </a:t>
            </a:r>
            <a:r>
              <a:rPr lang="tr-TR" sz="1700" dirty="0">
                <a:solidFill>
                  <a:prstClr val="black">
                    <a:lumMod val="65000"/>
                    <a:lumOff val="35000"/>
                  </a:prstClr>
                </a:solidFill>
              </a:rPr>
              <a:t>erkekler ise geçmişte ev içi rollere sahip olmadıkları için kendilerine bakmakta kadınlara göre daha başarısız olurlar. Hafif beslenme bozuklukları bile oryantasyon bozukluğu, zihinsel karışıklık, depresyon, strese karşı dayanıksızlık ve kan değerlerinde bozukluk yapabilir (</a:t>
            </a:r>
            <a:r>
              <a:rPr lang="tr-TR" sz="1700" dirty="0" err="1">
                <a:solidFill>
                  <a:prstClr val="black">
                    <a:lumMod val="65000"/>
                    <a:lumOff val="35000"/>
                  </a:prstClr>
                </a:solidFill>
              </a:rPr>
              <a:t>Hooyman</a:t>
            </a:r>
            <a:r>
              <a:rPr lang="tr-TR" sz="1700" dirty="0">
                <a:solidFill>
                  <a:prstClr val="black">
                    <a:lumMod val="65000"/>
                    <a:lumOff val="35000"/>
                  </a:prstClr>
                </a:solidFill>
              </a:rPr>
              <a:t> ve </a:t>
            </a:r>
            <a:r>
              <a:rPr lang="tr-TR" sz="1700" dirty="0" err="1">
                <a:solidFill>
                  <a:prstClr val="black">
                    <a:lumMod val="65000"/>
                    <a:lumOff val="35000"/>
                  </a:prstClr>
                </a:solidFill>
              </a:rPr>
              <a:t>Kiyak</a:t>
            </a:r>
            <a:r>
              <a:rPr lang="tr-TR" sz="1700" dirty="0">
                <a:solidFill>
                  <a:prstClr val="black">
                    <a:lumMod val="65000"/>
                    <a:lumOff val="35000"/>
                  </a:prstClr>
                </a:solidFill>
              </a:rPr>
              <a:t>, 2005). Bunların sonucunda beklenen yaşam süresi kısalabilir (</a:t>
            </a:r>
            <a:r>
              <a:rPr lang="tr-TR" sz="1700" dirty="0" err="1">
                <a:solidFill>
                  <a:prstClr val="black">
                    <a:lumMod val="65000"/>
                    <a:lumOff val="35000"/>
                  </a:prstClr>
                </a:solidFill>
              </a:rPr>
              <a:t>Tirrito</a:t>
            </a:r>
            <a:r>
              <a:rPr lang="tr-TR" sz="1700" dirty="0">
                <a:solidFill>
                  <a:prstClr val="black">
                    <a:lumMod val="65000"/>
                    <a:lumOff val="35000"/>
                  </a:prstClr>
                </a:solidFill>
              </a:rPr>
              <a:t>, 2003). </a:t>
            </a:r>
          </a:p>
          <a:p>
            <a:pPr lvl="0">
              <a:buClr>
                <a:srgbClr val="1F497D"/>
              </a:buClr>
            </a:pPr>
            <a:r>
              <a:rPr lang="tr-TR" sz="1700" dirty="0">
                <a:solidFill>
                  <a:prstClr val="black">
                    <a:lumMod val="65000"/>
                    <a:lumOff val="35000"/>
                  </a:prstClr>
                </a:solidFill>
              </a:rPr>
              <a:t>Kadınların mı erkeklerin mi daha fazla yalnızlık duygusu yaşadıkları incelendiğinde araştırmalardan farklı sonuçlar çıkmakla birlikte geleneksel toplumlarda ataerkil düzenin erkeğe daha fazla yeniden evlenme şansı vermesi nedeniyle kocası ölen kadınların daha fazla yalnızlık duygusu ifade ettikleri söylenebilir. </a:t>
            </a:r>
            <a:endParaRPr lang="tr-TR" sz="1700" dirty="0" smtClean="0">
              <a:solidFill>
                <a:prstClr val="black">
                  <a:lumMod val="65000"/>
                  <a:lumOff val="35000"/>
                </a:prstClr>
              </a:solidFill>
            </a:endParaRPr>
          </a:p>
          <a:p>
            <a:pPr lvl="0">
              <a:buClr>
                <a:srgbClr val="1F497D"/>
              </a:buClr>
            </a:pPr>
            <a:r>
              <a:rPr lang="tr-TR" sz="1700" dirty="0" smtClean="0">
                <a:solidFill>
                  <a:prstClr val="black">
                    <a:lumMod val="65000"/>
                    <a:lumOff val="35000"/>
                  </a:prstClr>
                </a:solidFill>
              </a:rPr>
              <a:t>Ancak </a:t>
            </a:r>
            <a:r>
              <a:rPr lang="tr-TR" sz="1700" dirty="0">
                <a:solidFill>
                  <a:prstClr val="black">
                    <a:lumMod val="65000"/>
                    <a:lumOff val="35000"/>
                  </a:prstClr>
                </a:solidFill>
              </a:rPr>
              <a:t>kadınların kocalarından daha genç olmaları nedeniyle kocaları öldükten sonra tek başına daha uzun süre yaşamaları sosyal ilişkilerini de daha sağlıklı ve uzun zaman sürdürdükleri de bir gerçektir.</a:t>
            </a:r>
          </a:p>
          <a:p>
            <a:endParaRPr lang="tr-TR" dirty="0"/>
          </a:p>
        </p:txBody>
      </p:sp>
    </p:spTree>
    <p:extLst>
      <p:ext uri="{BB962C8B-B14F-4D97-AF65-F5344CB8AC3E}">
        <p14:creationId xmlns:p14="http://schemas.microsoft.com/office/powerpoint/2010/main" val="499475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633047"/>
            <a:ext cx="10178322" cy="5246546"/>
          </a:xfrm>
        </p:spPr>
        <p:txBody>
          <a:bodyPr>
            <a:normAutofit/>
          </a:bodyPr>
          <a:lstStyle/>
          <a:p>
            <a:r>
              <a:rPr lang="tr-TR" dirty="0"/>
              <a:t>Sanayi devrimi ile bilimsel bilginin topluma yansıması ve teknolojinin etkisi ile insanların </a:t>
            </a:r>
            <a:r>
              <a:rPr lang="tr-TR" dirty="0" smtClean="0"/>
              <a:t>ortalama </a:t>
            </a:r>
            <a:r>
              <a:rPr lang="tr-TR" dirty="0"/>
              <a:t>yaşam süresi artmıştır. </a:t>
            </a:r>
            <a:endParaRPr lang="tr-TR" dirty="0" smtClean="0"/>
          </a:p>
          <a:p>
            <a:r>
              <a:rPr lang="tr-TR" dirty="0" smtClean="0"/>
              <a:t>Böylece </a:t>
            </a:r>
            <a:r>
              <a:rPr lang="tr-TR" dirty="0"/>
              <a:t>tıptaki </a:t>
            </a:r>
            <a:r>
              <a:rPr lang="tr-TR" dirty="0" smtClean="0"/>
              <a:t>gelişmelerin </a:t>
            </a:r>
            <a:r>
              <a:rPr lang="tr-TR" dirty="0"/>
              <a:t>de etkisiyle doğumda anne ve bebek ölümlerinin azalması ve sosyal refahın </a:t>
            </a:r>
            <a:r>
              <a:rPr lang="tr-TR" dirty="0" smtClean="0"/>
              <a:t>yükselmesiyle </a:t>
            </a:r>
            <a:r>
              <a:rPr lang="tr-TR" dirty="0"/>
              <a:t>beklenen yaşam süresi artmaya başlamıştır. </a:t>
            </a:r>
            <a:endParaRPr lang="tr-TR" dirty="0" smtClean="0"/>
          </a:p>
          <a:p>
            <a:r>
              <a:rPr lang="tr-TR" dirty="0" smtClean="0"/>
              <a:t>20</a:t>
            </a:r>
            <a:r>
              <a:rPr lang="tr-TR" dirty="0"/>
              <a:t>. yüzyılın başında 50 yaşın üstündeki nüfusun sayısı oldukça sınırlı iken, özellikle İkinci Dünya Savaşı sonrasında doğanların yaşam beklentisi hızla yükselmekte ve toplumsal yaşamda kendini </a:t>
            </a:r>
            <a:r>
              <a:rPr lang="tr-TR" dirty="0" smtClean="0"/>
              <a:t>göstermektedir</a:t>
            </a:r>
            <a:r>
              <a:rPr lang="tr-TR" dirty="0"/>
              <a:t>. </a:t>
            </a:r>
            <a:endParaRPr lang="tr-TR" dirty="0" smtClean="0"/>
          </a:p>
          <a:p>
            <a:r>
              <a:rPr lang="tr-TR" dirty="0" smtClean="0"/>
              <a:t>20</a:t>
            </a:r>
            <a:r>
              <a:rPr lang="tr-TR" dirty="0"/>
              <a:t>. yüzyılın ilk yarısında genç nüfusa odaklı toplumlar bugün yaşlı bir nüfusla ve onların ihtiyaçları ve sorunları ile karşı karşıyadır. </a:t>
            </a:r>
            <a:endParaRPr lang="tr-TR" dirty="0" smtClean="0"/>
          </a:p>
          <a:p>
            <a:r>
              <a:rPr lang="tr-TR" dirty="0" smtClean="0"/>
              <a:t>Geçmişte </a:t>
            </a:r>
            <a:r>
              <a:rPr lang="tr-TR" dirty="0"/>
              <a:t>bütün yaş grupları aynı geniş aile içinde yaşarken ayrı bir toplum kategorisi olarak </a:t>
            </a:r>
            <a:r>
              <a:rPr lang="tr-TR" dirty="0" smtClean="0"/>
              <a:t>değerlendirilmeyip </a:t>
            </a:r>
            <a:r>
              <a:rPr lang="tr-TR" dirty="0"/>
              <a:t>ortak bir yaşam sürdürmekteydi. </a:t>
            </a:r>
            <a:endParaRPr lang="tr-TR" dirty="0" smtClean="0"/>
          </a:p>
          <a:p>
            <a:r>
              <a:rPr lang="tr-TR" dirty="0" smtClean="0"/>
              <a:t>Oysa </a:t>
            </a:r>
            <a:r>
              <a:rPr lang="tr-TR" dirty="0"/>
              <a:t>bugün kapitalist ekonomik sistemin desteğiyle </a:t>
            </a:r>
            <a:r>
              <a:rPr lang="tr-TR" dirty="0" smtClean="0"/>
              <a:t>bireyselleşmenin </a:t>
            </a:r>
            <a:r>
              <a:rPr lang="tr-TR" dirty="0"/>
              <a:t>artması ve her yaş grubundan aile </a:t>
            </a:r>
            <a:r>
              <a:rPr lang="tr-TR" dirty="0" smtClean="0"/>
              <a:t>bireyinin kendi </a:t>
            </a:r>
            <a:r>
              <a:rPr lang="tr-TR" dirty="0"/>
              <a:t>varoluş sorularına cevap araması sürecinde diğerleri gibi yaşlılar da kendi bağımsız </a:t>
            </a:r>
            <a:r>
              <a:rPr lang="tr-TR" dirty="0" smtClean="0"/>
              <a:t>konumlarını </a:t>
            </a:r>
            <a:r>
              <a:rPr lang="tr-TR" dirty="0"/>
              <a:t>korumaktadırlar.</a:t>
            </a:r>
          </a:p>
        </p:txBody>
      </p:sp>
    </p:spTree>
    <p:extLst>
      <p:ext uri="{BB962C8B-B14F-4D97-AF65-F5344CB8AC3E}">
        <p14:creationId xmlns:p14="http://schemas.microsoft.com/office/powerpoint/2010/main" val="423026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1242647"/>
            <a:ext cx="10178322" cy="4636946"/>
          </a:xfrm>
        </p:spPr>
        <p:txBody>
          <a:bodyPr>
            <a:normAutofit/>
          </a:bodyPr>
          <a:lstStyle/>
          <a:p>
            <a:pPr marL="0" indent="0">
              <a:buNone/>
            </a:pPr>
            <a:r>
              <a:rPr lang="tr-TR" u="sng" dirty="0">
                <a:solidFill>
                  <a:schemeClr val="tx2"/>
                </a:solidFill>
              </a:rPr>
              <a:t>Sosyal dışlanma ve </a:t>
            </a:r>
            <a:r>
              <a:rPr lang="tr-TR" u="sng" dirty="0" err="1">
                <a:solidFill>
                  <a:schemeClr val="tx2"/>
                </a:solidFill>
              </a:rPr>
              <a:t>yaşçı</a:t>
            </a:r>
            <a:r>
              <a:rPr lang="tr-TR" u="sng" dirty="0">
                <a:solidFill>
                  <a:schemeClr val="tx2"/>
                </a:solidFill>
              </a:rPr>
              <a:t> önyargılar</a:t>
            </a:r>
            <a:r>
              <a:rPr lang="tr-TR" dirty="0"/>
              <a:t>: Yaş </a:t>
            </a:r>
            <a:r>
              <a:rPr lang="tr-TR" dirty="0" smtClean="0"/>
              <a:t>ayrımcılığı </a:t>
            </a:r>
            <a:r>
              <a:rPr lang="tr-TR" dirty="0"/>
              <a:t>herhangi bir önyargı veya ayrımcılıkla belli bir yaş grubuna özellikle yaşlılara karşı ya da yanında olmaktır. Bir yaş grubuna karşı olumsuz önyargı olumsuz kalıp düşüncedir. </a:t>
            </a:r>
            <a:endParaRPr lang="tr-TR" dirty="0" smtClean="0"/>
          </a:p>
          <a:p>
            <a:r>
              <a:rPr lang="tr-TR" dirty="0" smtClean="0"/>
              <a:t>Örneğin</a:t>
            </a:r>
            <a:r>
              <a:rPr lang="tr-TR" dirty="0"/>
              <a:t>; “Yaşlıların çoğu bunaktır.” ifadesi yaşlılara karşı olumsuz kalıp yargı için örnektir. Yaşlı ayrımcılığı tamamen </a:t>
            </a:r>
            <a:r>
              <a:rPr lang="tr-TR" dirty="0" smtClean="0"/>
              <a:t>sosyokültürel </a:t>
            </a:r>
            <a:r>
              <a:rPr lang="tr-TR" dirty="0"/>
              <a:t>bir gerçek olmakla birlikte bireyselleşme arttıkça artma eğilimi göstermektedir. Yaşlı </a:t>
            </a:r>
            <a:r>
              <a:rPr lang="tr-TR" dirty="0" smtClean="0"/>
              <a:t>ayrımcılığı</a:t>
            </a:r>
            <a:r>
              <a:rPr lang="tr-TR" dirty="0"/>
              <a:t>, insanların yaşlı oldukları için onlara ayrımcı davranılmasıdır. </a:t>
            </a:r>
            <a:endParaRPr lang="tr-TR" dirty="0" smtClean="0"/>
          </a:p>
          <a:p>
            <a:r>
              <a:rPr lang="tr-TR" dirty="0" smtClean="0"/>
              <a:t>Yaşlıların </a:t>
            </a:r>
            <a:r>
              <a:rPr lang="tr-TR" dirty="0"/>
              <a:t>olumsuz bir şekilde </a:t>
            </a:r>
            <a:r>
              <a:rPr lang="tr-TR" dirty="0" smtClean="0"/>
              <a:t>kategorize </a:t>
            </a:r>
            <a:r>
              <a:rPr lang="tr-TR" dirty="0"/>
              <a:t>edilerek olumsuz önyargı ile ya da olumlu yaklaşılmasıdır. Bu yaklaşım </a:t>
            </a:r>
            <a:r>
              <a:rPr lang="tr-TR" dirty="0" err="1"/>
              <a:t>yaşçı</a:t>
            </a:r>
            <a:r>
              <a:rPr lang="tr-TR" dirty="0"/>
              <a:t> (</a:t>
            </a:r>
            <a:r>
              <a:rPr lang="tr-TR" dirty="0" err="1"/>
              <a:t>ageist</a:t>
            </a:r>
            <a:r>
              <a:rPr lang="tr-TR" dirty="0"/>
              <a:t>) bir bakış açısı olup olumsuz önyargıya neden olmaktadır. </a:t>
            </a:r>
            <a:endParaRPr lang="tr-TR" dirty="0" smtClean="0"/>
          </a:p>
        </p:txBody>
      </p:sp>
    </p:spTree>
    <p:extLst>
      <p:ext uri="{BB962C8B-B14F-4D97-AF65-F5344CB8AC3E}">
        <p14:creationId xmlns:p14="http://schemas.microsoft.com/office/powerpoint/2010/main" val="32963266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1230923"/>
            <a:ext cx="10178322" cy="4648669"/>
          </a:xfrm>
        </p:spPr>
        <p:txBody>
          <a:bodyPr>
            <a:normAutofit fontScale="92500"/>
          </a:bodyPr>
          <a:lstStyle/>
          <a:p>
            <a:r>
              <a:rPr lang="tr-TR" dirty="0"/>
              <a:t>Günümüzde batı toplumunda “</a:t>
            </a:r>
            <a:r>
              <a:rPr lang="tr-TR" dirty="0" err="1"/>
              <a:t>yaşçı</a:t>
            </a:r>
            <a:r>
              <a:rPr lang="tr-TR" dirty="0"/>
              <a:t> önyargı”, “yaşlı ayrımcılığı” gibi konularla mücadele </a:t>
            </a:r>
            <a:r>
              <a:rPr lang="tr-TR" dirty="0" smtClean="0"/>
              <a:t>edilmekte </a:t>
            </a:r>
            <a:r>
              <a:rPr lang="tr-TR" dirty="0"/>
              <a:t>ve toplumun yaşlıları dışlamasını önleyici sosyal projeler geliştirilmektedir. </a:t>
            </a:r>
            <a:endParaRPr lang="tr-TR" dirty="0" smtClean="0"/>
          </a:p>
          <a:p>
            <a:r>
              <a:rPr lang="tr-TR" dirty="0" smtClean="0"/>
              <a:t>Bizim toplumumuzda </a:t>
            </a:r>
            <a:r>
              <a:rPr lang="tr-TR" dirty="0"/>
              <a:t>ise kişilerin yaşlandıkça olgunlaştığı, </a:t>
            </a:r>
            <a:r>
              <a:rPr lang="tr-TR" dirty="0" smtClean="0"/>
              <a:t>sabır </a:t>
            </a:r>
            <a:r>
              <a:rPr lang="tr-TR" dirty="0"/>
              <a:t>ehli olduğu, bağdaştırıcı ve arabulucu olduğu kültürel ve dinî olarak kabul görmüş bir olumlu yargıdır. </a:t>
            </a:r>
            <a:endParaRPr lang="tr-TR" dirty="0" smtClean="0"/>
          </a:p>
          <a:p>
            <a:r>
              <a:rPr lang="tr-TR" dirty="0" smtClean="0"/>
              <a:t>Yaşlıların </a:t>
            </a:r>
            <a:r>
              <a:rPr lang="tr-TR" dirty="0"/>
              <a:t>hayat tecrübesi toplumsal bir değer olarak kabul edilir, onlara saygı gösterilir ve onların şükretmeyi bilen tarafları örnek alınmaya çalışılır. </a:t>
            </a:r>
            <a:endParaRPr lang="tr-TR" dirty="0" smtClean="0"/>
          </a:p>
          <a:p>
            <a:r>
              <a:rPr lang="tr-TR" dirty="0" smtClean="0"/>
              <a:t>Gençlerin </a:t>
            </a:r>
            <a:r>
              <a:rPr lang="tr-TR" dirty="0"/>
              <a:t>yaşlılara hürmet etmesi, iyi </a:t>
            </a:r>
            <a:r>
              <a:rPr lang="tr-TR" dirty="0" smtClean="0"/>
              <a:t>davranması </a:t>
            </a:r>
            <a:r>
              <a:rPr lang="tr-TR" dirty="0"/>
              <a:t>toplumsal bir beklentinin devam ettiğini göstermektedir. </a:t>
            </a:r>
            <a:endParaRPr lang="tr-TR" dirty="0" smtClean="0"/>
          </a:p>
          <a:p>
            <a:r>
              <a:rPr lang="tr-TR" dirty="0" smtClean="0"/>
              <a:t>Örneğin </a:t>
            </a:r>
            <a:r>
              <a:rPr lang="tr-TR" dirty="0"/>
              <a:t>her ne kadar bayramlar tatil yapmanın bir vesilesi olduysa da </a:t>
            </a:r>
            <a:r>
              <a:rPr lang="tr-TR" dirty="0" smtClean="0"/>
              <a:t>bayramlarda </a:t>
            </a:r>
            <a:r>
              <a:rPr lang="tr-TR" dirty="0"/>
              <a:t>özellikle yaşlıların ziyaret edilmesi toplumsal bir beklenti olarak devam etmektedir. Bu beklenti devam etsin çünkü toplumu bir arada tutan sosyal ilişkilerdir, toplum üyelerinin birbirleri üstündeki </a:t>
            </a:r>
            <a:r>
              <a:rPr lang="tr-TR" dirty="0" smtClean="0"/>
              <a:t>sorumluluğudur.</a:t>
            </a:r>
            <a:endParaRPr lang="tr-TR" dirty="0"/>
          </a:p>
        </p:txBody>
      </p:sp>
    </p:spTree>
    <p:extLst>
      <p:ext uri="{BB962C8B-B14F-4D97-AF65-F5344CB8AC3E}">
        <p14:creationId xmlns:p14="http://schemas.microsoft.com/office/powerpoint/2010/main" val="3789784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1043354"/>
            <a:ext cx="10307276" cy="5064369"/>
          </a:xfrm>
        </p:spPr>
        <p:txBody>
          <a:bodyPr>
            <a:normAutofit/>
          </a:bodyPr>
          <a:lstStyle/>
          <a:p>
            <a:r>
              <a:rPr lang="tr-TR" dirty="0"/>
              <a:t>Tarihsel süreçte yaşlı ayrımcılığının nasıl </a:t>
            </a:r>
            <a:r>
              <a:rPr lang="tr-TR" dirty="0" smtClean="0"/>
              <a:t>geliştiğine </a:t>
            </a:r>
            <a:r>
              <a:rPr lang="tr-TR" dirty="0"/>
              <a:t>bakılacak olursa önemli bazı faktörlerden söz etmek gerekir. Birincisi sanayi devrimi ve </a:t>
            </a:r>
            <a:r>
              <a:rPr lang="tr-TR" dirty="0" smtClean="0"/>
              <a:t>teknolojik </a:t>
            </a:r>
            <a:r>
              <a:rPr lang="tr-TR" dirty="0"/>
              <a:t>bilginin tecrübi bilginin yerine geçmesi ile </a:t>
            </a:r>
            <a:r>
              <a:rPr lang="tr-TR" dirty="0" smtClean="0"/>
              <a:t>kuşaktan </a:t>
            </a:r>
            <a:r>
              <a:rPr lang="tr-TR" dirty="0"/>
              <a:t>kuşağa aktarılan iş yapma bilgi ve becerisinin işe yaramaz hale gelmesidir. </a:t>
            </a:r>
            <a:endParaRPr lang="tr-TR" dirty="0" smtClean="0"/>
          </a:p>
          <a:p>
            <a:r>
              <a:rPr lang="tr-TR" dirty="0" smtClean="0"/>
              <a:t>İkincisi</a:t>
            </a:r>
            <a:r>
              <a:rPr lang="tr-TR" dirty="0"/>
              <a:t>, bilgi aktarım teknolojisinin çok hızlı değişmesi ve bu değişime yaşlıların ayak uyduramayarak dışarda kalmasıdır. </a:t>
            </a:r>
            <a:endParaRPr lang="tr-TR" dirty="0" smtClean="0"/>
          </a:p>
          <a:p>
            <a:r>
              <a:rPr lang="tr-TR" dirty="0" smtClean="0"/>
              <a:t>Üçüncüsü</a:t>
            </a:r>
            <a:r>
              <a:rPr lang="tr-TR" dirty="0"/>
              <a:t>, kırdan kente göçler nedeniyle yaşlıların kente uyum gösterememesi, dördüncüsü ise </a:t>
            </a:r>
            <a:r>
              <a:rPr lang="tr-TR" dirty="0" smtClean="0"/>
              <a:t>yaşlıların </a:t>
            </a:r>
            <a:r>
              <a:rPr lang="tr-TR" dirty="0"/>
              <a:t>tüketim toplumu değerlerine sahip </a:t>
            </a:r>
            <a:r>
              <a:rPr lang="tr-TR" dirty="0" smtClean="0"/>
              <a:t>olmaması</a:t>
            </a:r>
            <a:r>
              <a:rPr lang="tr-TR" dirty="0"/>
              <a:t>, yaşlıların medyadaki olumsuz sunuluşları, emekliliğin bir çöküş olarak değerlendirilmesidir. </a:t>
            </a:r>
            <a:endParaRPr lang="tr-TR" dirty="0" smtClean="0"/>
          </a:p>
          <a:p>
            <a:r>
              <a:rPr lang="tr-TR" dirty="0" smtClean="0"/>
              <a:t>Geleneksel </a:t>
            </a:r>
            <a:r>
              <a:rPr lang="tr-TR" dirty="0"/>
              <a:t>toplumdan modern topluma geçerken yaşlıların değer kaybına uğraması birinci basamak olurken, </a:t>
            </a:r>
            <a:r>
              <a:rPr lang="tr-TR" dirty="0" err="1"/>
              <a:t>postmodern</a:t>
            </a:r>
            <a:r>
              <a:rPr lang="tr-TR" dirty="0"/>
              <a:t> toplum yaşlılara hem önyargı ile yaklaşmakta hem de zedelenen itibarın </a:t>
            </a:r>
            <a:r>
              <a:rPr lang="tr-TR" dirty="0" smtClean="0"/>
              <a:t>güçlendirilmesi </a:t>
            </a:r>
            <a:r>
              <a:rPr lang="tr-TR" dirty="0"/>
              <a:t>çalışmaları yapmaktadır.</a:t>
            </a:r>
          </a:p>
        </p:txBody>
      </p:sp>
    </p:spTree>
    <p:extLst>
      <p:ext uri="{BB962C8B-B14F-4D97-AF65-F5344CB8AC3E}">
        <p14:creationId xmlns:p14="http://schemas.microsoft.com/office/powerpoint/2010/main" val="28737170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973015"/>
            <a:ext cx="10178322" cy="4906577"/>
          </a:xfrm>
        </p:spPr>
        <p:txBody>
          <a:bodyPr/>
          <a:lstStyle/>
          <a:p>
            <a:r>
              <a:rPr lang="tr-TR" dirty="0" err="1"/>
              <a:t>Yaşçı</a:t>
            </a:r>
            <a:r>
              <a:rPr lang="tr-TR" dirty="0"/>
              <a:t> önyargılara bazı örnekler vermek gerekirse alay edilmek, küçümsenmek, dış görünüşü </a:t>
            </a:r>
            <a:r>
              <a:rPr lang="tr-TR" dirty="0" smtClean="0"/>
              <a:t>nedeniyle </a:t>
            </a:r>
            <a:r>
              <a:rPr lang="tr-TR" dirty="0"/>
              <a:t>dışlanmak, kredi kartı verilmemesi, ihmal, </a:t>
            </a:r>
            <a:r>
              <a:rPr lang="tr-TR" dirty="0" smtClean="0"/>
              <a:t>istismar </a:t>
            </a:r>
            <a:r>
              <a:rPr lang="tr-TR" dirty="0"/>
              <a:t>ve suç mağduru olmak, hizmet sektöründen olması gerekene göre düşük kalitede hizmet almak, sağlık çalışanları tarafından kötü muamele görmek, anlama ve kavrama yeteneklerinin iyi olmadığının varsayılması sıralanabilir.</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72272"/>
            <a:ext cx="4783015" cy="3385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2573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937846" y="246186"/>
            <a:ext cx="10691446" cy="6107722"/>
          </a:xfrm>
        </p:spPr>
        <p:txBody>
          <a:bodyPr>
            <a:normAutofit fontScale="92500" lnSpcReduction="10000"/>
          </a:bodyPr>
          <a:lstStyle/>
          <a:p>
            <a:pPr marL="0" indent="0">
              <a:buNone/>
            </a:pPr>
            <a:r>
              <a:rPr lang="tr-TR" sz="1900" u="sng" dirty="0">
                <a:solidFill>
                  <a:schemeClr val="tx2"/>
                </a:solidFill>
              </a:rPr>
              <a:t>İhmal ve İstismar</a:t>
            </a:r>
            <a:r>
              <a:rPr lang="tr-TR" dirty="0"/>
              <a:t>: Yaşlı istismarı, yaşlıyı tehdit eden ona zarar veren her türlü davranışı </a:t>
            </a:r>
            <a:r>
              <a:rPr lang="tr-TR" dirty="0" smtClean="0"/>
              <a:t>içermektedir</a:t>
            </a:r>
            <a:r>
              <a:rPr lang="tr-TR" dirty="0"/>
              <a:t>. Psikolojik, bedensel, ekonomik ve sosyal yönlerin herhangi biri yönünden tehdit altında </a:t>
            </a:r>
            <a:r>
              <a:rPr lang="tr-TR" dirty="0" smtClean="0"/>
              <a:t>olması </a:t>
            </a:r>
            <a:r>
              <a:rPr lang="tr-TR" dirty="0"/>
              <a:t>yaşlının istismar edilmesi demektir. </a:t>
            </a:r>
            <a:endParaRPr lang="tr-TR" dirty="0" smtClean="0"/>
          </a:p>
          <a:p>
            <a:r>
              <a:rPr lang="tr-TR" dirty="0" smtClean="0"/>
              <a:t>Örneğin </a:t>
            </a:r>
            <a:r>
              <a:rPr lang="tr-TR" dirty="0"/>
              <a:t>bilerek sağlığını bozacak yiyecekler vermek, rızasını almadan yaşlının parasını kullanmak ya da tuvalet ihtiyacını azaltmak için aç ya da susuz bırakmak </a:t>
            </a:r>
            <a:r>
              <a:rPr lang="tr-TR" dirty="0" smtClean="0"/>
              <a:t>istismar </a:t>
            </a:r>
            <a:r>
              <a:rPr lang="tr-TR" dirty="0"/>
              <a:t>etmektir (Uysal, 2002). Her türlü </a:t>
            </a:r>
            <a:r>
              <a:rPr lang="tr-TR" dirty="0" smtClean="0"/>
              <a:t>ihtiyaçlarının </a:t>
            </a:r>
            <a:r>
              <a:rPr lang="tr-TR" dirty="0"/>
              <a:t>(psikolojik, sosyal, fiziksel) gereği gibi </a:t>
            </a:r>
            <a:r>
              <a:rPr lang="tr-TR" dirty="0" smtClean="0"/>
              <a:t>karşılanmaması</a:t>
            </a:r>
            <a:r>
              <a:rPr lang="tr-TR" dirty="0"/>
              <a:t>, zorunlu ihtiyaçlarına duyarsız kalınması ise ihmal edilmesi demektir. </a:t>
            </a:r>
            <a:endParaRPr lang="tr-TR" dirty="0" smtClean="0"/>
          </a:p>
          <a:p>
            <a:r>
              <a:rPr lang="tr-TR" dirty="0" smtClean="0"/>
              <a:t>Mevsim </a:t>
            </a:r>
            <a:r>
              <a:rPr lang="tr-TR" dirty="0"/>
              <a:t>koşullarına göre giyimini ayarlayamamak, zorunlu ilaçlarını almamak, düzgün beslenmemek, hijyenik koşulları koruyamamak yaşlının </a:t>
            </a:r>
            <a:r>
              <a:rPr lang="tr-TR" dirty="0" smtClean="0"/>
              <a:t>kendini </a:t>
            </a:r>
            <a:r>
              <a:rPr lang="tr-TR" dirty="0"/>
              <a:t>ihmal etmesi veya bu ihtiyaçların bakım veren tarafından takip edilmemesi durumunu gösterir. Yaşlılar en çok kendilerine bakan kişiler tarafından ihmal ve istismara uğramaktadırlar (Duyan, 2008: 163). İhmal ve istismar evde ve kurumda bakılan yaşlıların karşılaştığı bir olumsuzluktur. </a:t>
            </a:r>
            <a:endParaRPr lang="tr-TR" dirty="0" smtClean="0"/>
          </a:p>
          <a:p>
            <a:r>
              <a:rPr lang="tr-TR" dirty="0" smtClean="0"/>
              <a:t>Yaşlının </a:t>
            </a:r>
            <a:r>
              <a:rPr lang="tr-TR" dirty="0"/>
              <a:t>yaşı yükseldikçe ve bir başkasının bakımına </a:t>
            </a:r>
            <a:r>
              <a:rPr lang="tr-TR" dirty="0" smtClean="0"/>
              <a:t>bağımlı </a:t>
            </a:r>
            <a:r>
              <a:rPr lang="tr-TR" dirty="0"/>
              <a:t>hâle geldikçe ihmal ve istismara uğrama olasılığı da artmaktadır (</a:t>
            </a:r>
            <a:r>
              <a:rPr lang="tr-TR" dirty="0" err="1"/>
              <a:t>Palmore</a:t>
            </a:r>
            <a:r>
              <a:rPr lang="tr-TR" dirty="0"/>
              <a:t>, 2005). </a:t>
            </a:r>
            <a:endParaRPr lang="tr-TR" dirty="0" smtClean="0"/>
          </a:p>
          <a:p>
            <a:r>
              <a:rPr lang="tr-TR" dirty="0" smtClean="0"/>
              <a:t>Genellikle </a:t>
            </a:r>
            <a:r>
              <a:rPr lang="tr-TR" dirty="0"/>
              <a:t>yaşlılara bakan kişiler yakınları (eşi, kızı, gelini, oğlu, torunu</a:t>
            </a:r>
            <a:r>
              <a:rPr lang="tr-TR" dirty="0" smtClean="0"/>
              <a:t>) olduğundan </a:t>
            </a:r>
            <a:r>
              <a:rPr lang="tr-TR" dirty="0"/>
              <a:t>yaşlılar içinde bulundukları durumu açıkça ifade etmekten kaçınırlar. </a:t>
            </a:r>
            <a:endParaRPr lang="tr-TR" dirty="0" smtClean="0"/>
          </a:p>
          <a:p>
            <a:r>
              <a:rPr lang="tr-TR" dirty="0" smtClean="0"/>
              <a:t>Kadınların </a:t>
            </a:r>
            <a:r>
              <a:rPr lang="tr-TR" dirty="0"/>
              <a:t>erkeklere göre daha uzun </a:t>
            </a:r>
            <a:r>
              <a:rPr lang="tr-TR" dirty="0" smtClean="0"/>
              <a:t>yaşamaları </a:t>
            </a:r>
            <a:r>
              <a:rPr lang="tr-TR" dirty="0"/>
              <a:t>ve ekonomik olarak erkeklere göre daha yüksek oranda bağımlı olmaları istismar ve ihmal olasılığını artırmaktadır. İstismar ve ihmal </a:t>
            </a:r>
            <a:r>
              <a:rPr lang="tr-TR" dirty="0" smtClean="0"/>
              <a:t>yaşlıların </a:t>
            </a:r>
            <a:r>
              <a:rPr lang="tr-TR" dirty="0"/>
              <a:t>onurunu zedeleyen onların içe kapanmasına yol açan bir olumsuz </a:t>
            </a:r>
            <a:r>
              <a:rPr lang="tr-TR" dirty="0" smtClean="0"/>
              <a:t>etkendir.</a:t>
            </a:r>
            <a:endParaRPr lang="tr-TR" dirty="0"/>
          </a:p>
        </p:txBody>
      </p:sp>
    </p:spTree>
    <p:extLst>
      <p:ext uri="{BB962C8B-B14F-4D97-AF65-F5344CB8AC3E}">
        <p14:creationId xmlns:p14="http://schemas.microsoft.com/office/powerpoint/2010/main" val="2977936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400" dirty="0"/>
              <a:t>Yaşlı Bakımı </a:t>
            </a:r>
          </a:p>
        </p:txBody>
      </p:sp>
      <p:sp>
        <p:nvSpPr>
          <p:cNvPr id="3" name="İçerik Yer Tutucusu 2"/>
          <p:cNvSpPr>
            <a:spLocks noGrp="1"/>
          </p:cNvSpPr>
          <p:nvPr>
            <p:ph idx="1"/>
          </p:nvPr>
        </p:nvSpPr>
        <p:spPr>
          <a:xfrm>
            <a:off x="973015" y="1312985"/>
            <a:ext cx="10456985" cy="5205046"/>
          </a:xfrm>
        </p:spPr>
        <p:txBody>
          <a:bodyPr>
            <a:normAutofit fontScale="92500" lnSpcReduction="10000"/>
          </a:bodyPr>
          <a:lstStyle/>
          <a:p>
            <a:r>
              <a:rPr lang="tr-TR" dirty="0" smtClean="0"/>
              <a:t>Yaşlı </a:t>
            </a:r>
            <a:r>
              <a:rPr lang="tr-TR" dirty="0"/>
              <a:t>bakımı genel olarak 65 yaş ve üstündeki kişilere yaşamlarını sürdürebilmeleri için gerekli olan fiziksel, ekonomik, psikolojik, sosyal ve diğer desteklerin sağlanmasıdır. Bir başka ifadeyle </a:t>
            </a:r>
            <a:r>
              <a:rPr lang="tr-TR" dirty="0" smtClean="0"/>
              <a:t>yaşlı </a:t>
            </a:r>
            <a:r>
              <a:rPr lang="tr-TR" dirty="0"/>
              <a:t>bakımı, yaşlılıkta fizyolojik açıdan yeterliliğin azalması, dış ortama uyum sağlama potansiyelinin azalması ile (Oğlak, 2007: 7) kendi kendine </a:t>
            </a:r>
            <a:r>
              <a:rPr lang="tr-TR" dirty="0" smtClean="0"/>
              <a:t>bakamaz </a:t>
            </a:r>
            <a:r>
              <a:rPr lang="tr-TR" dirty="0"/>
              <a:t>olan bireye ihtiyacı olan alanlarda bakım </a:t>
            </a:r>
            <a:r>
              <a:rPr lang="tr-TR" dirty="0" smtClean="0"/>
              <a:t>vererek </a:t>
            </a:r>
            <a:r>
              <a:rPr lang="tr-TR" dirty="0"/>
              <a:t>yaşamını sürdürmesini sağlamaktır</a:t>
            </a:r>
            <a:r>
              <a:rPr lang="tr-TR" dirty="0" smtClean="0"/>
              <a:t>.</a:t>
            </a:r>
          </a:p>
          <a:p>
            <a:r>
              <a:rPr lang="tr-TR" dirty="0"/>
              <a:t>Yaşlılıkta bakım konusu geleneksel toplumlarda geniş aile içinde çözümlenmekte ve zaten </a:t>
            </a:r>
            <a:r>
              <a:rPr lang="tr-TR" dirty="0" smtClean="0"/>
              <a:t>toplumda </a:t>
            </a:r>
            <a:r>
              <a:rPr lang="tr-TR" dirty="0"/>
              <a:t>yaşlı oranı düşük ve yaşam süresi kısa olması ve aile de tüm bakım işlerinden kadının sorumlu </a:t>
            </a:r>
            <a:r>
              <a:rPr lang="tr-TR" dirty="0" smtClean="0"/>
              <a:t>olması </a:t>
            </a:r>
            <a:r>
              <a:rPr lang="tr-TR" dirty="0"/>
              <a:t>bakım konusunda sorun yaşanmamış ve buna ilişkin önlem alınmasına uzun süre gerek </a:t>
            </a:r>
            <a:r>
              <a:rPr lang="tr-TR" dirty="0" smtClean="0"/>
              <a:t>duyulmamıştır </a:t>
            </a:r>
            <a:r>
              <a:rPr lang="tr-TR" dirty="0"/>
              <a:t>(</a:t>
            </a:r>
            <a:r>
              <a:rPr lang="tr-TR" dirty="0" err="1"/>
              <a:t>Bruni</a:t>
            </a:r>
            <a:r>
              <a:rPr lang="tr-TR" dirty="0"/>
              <a:t> ve </a:t>
            </a:r>
            <a:r>
              <a:rPr lang="tr-TR" dirty="0" err="1"/>
              <a:t>Ugolini</a:t>
            </a:r>
            <a:r>
              <a:rPr lang="tr-TR" dirty="0"/>
              <a:t>, 2006: 86; </a:t>
            </a:r>
            <a:r>
              <a:rPr lang="tr-TR" dirty="0" err="1"/>
              <a:t>Heisel</a:t>
            </a:r>
            <a:r>
              <a:rPr lang="tr-TR" dirty="0"/>
              <a:t>, 1993: 7). </a:t>
            </a:r>
            <a:endParaRPr lang="tr-TR" dirty="0" smtClean="0"/>
          </a:p>
          <a:p>
            <a:r>
              <a:rPr lang="tr-TR" dirty="0" smtClean="0"/>
              <a:t>Türkiye’de </a:t>
            </a:r>
            <a:r>
              <a:rPr lang="tr-TR" dirty="0"/>
              <a:t>de yaşlıya geleneksel olarak ailesinin bakması beklenmektedir (Öntaş ve Tunç, 2012). Oysa günümüz modern toplumunda kadının ev dışında çalışması giderek artmakta ve geçmişte </a:t>
            </a:r>
            <a:r>
              <a:rPr lang="tr-TR" dirty="0" smtClean="0"/>
              <a:t>kadının </a:t>
            </a:r>
            <a:r>
              <a:rPr lang="tr-TR" dirty="0"/>
              <a:t>evinde esas aktör olarak yüklendiği “bakım verme” rolü bakımla ilgili profesyonel kurumlara ve bu kurumlarda konuyla ilgili eğitimi olan </a:t>
            </a:r>
            <a:r>
              <a:rPr lang="tr-TR" dirty="0" smtClean="0"/>
              <a:t>çalışanlara </a:t>
            </a:r>
            <a:r>
              <a:rPr lang="tr-TR" dirty="0"/>
              <a:t>devredilmektedir. </a:t>
            </a:r>
            <a:endParaRPr lang="tr-TR" dirty="0" smtClean="0"/>
          </a:p>
          <a:p>
            <a:r>
              <a:rPr lang="tr-TR" dirty="0" smtClean="0"/>
              <a:t>Hâlihazırda </a:t>
            </a:r>
            <a:r>
              <a:rPr lang="tr-TR" dirty="0"/>
              <a:t>Türkiye’de yaşlı bakımında eğitim almış çalışanların sayısı </a:t>
            </a:r>
            <a:r>
              <a:rPr lang="tr-TR" dirty="0" smtClean="0"/>
              <a:t>yeterli </a:t>
            </a:r>
            <a:r>
              <a:rPr lang="tr-TR" dirty="0"/>
              <a:t>değildir. Türkiye’de yaşlı bakımı ağırlıklı </a:t>
            </a:r>
            <a:r>
              <a:rPr lang="tr-TR" dirty="0" smtClean="0"/>
              <a:t>olarak </a:t>
            </a:r>
            <a:r>
              <a:rPr lang="tr-TR" dirty="0"/>
              <a:t>evde aile üyeleriyle yapılmaktadır</a:t>
            </a:r>
          </a:p>
        </p:txBody>
      </p:sp>
    </p:spTree>
    <p:extLst>
      <p:ext uri="{BB962C8B-B14F-4D97-AF65-F5344CB8AC3E}">
        <p14:creationId xmlns:p14="http://schemas.microsoft.com/office/powerpoint/2010/main" val="3776148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lnSpcReduction="10000"/>
          </a:bodyPr>
          <a:lstStyle/>
          <a:p>
            <a:r>
              <a:rPr lang="tr-TR" dirty="0"/>
              <a:t>Yaşlılar kendi kendilerine günlük bakımlarını (tuvalete gitme, banyo yapma, yemek yapma, ev </a:t>
            </a:r>
            <a:r>
              <a:rPr lang="tr-TR" dirty="0" smtClean="0"/>
              <a:t>temizleme </a:t>
            </a:r>
            <a:r>
              <a:rPr lang="tr-TR" dirty="0"/>
              <a:t>gibi ev içi bireysel ihtiyaçlarını ve alışveriş, banka işlemleri gibi dışarıda yapılması gerekenleri) yapamayacak durumda iseler bakıma muhtaçtırlar. </a:t>
            </a:r>
            <a:endParaRPr lang="tr-TR" dirty="0" smtClean="0"/>
          </a:p>
          <a:p>
            <a:r>
              <a:rPr lang="tr-TR" dirty="0" smtClean="0"/>
              <a:t>Bakıma </a:t>
            </a:r>
            <a:r>
              <a:rPr lang="tr-TR" dirty="0"/>
              <a:t>muhtaçlık, yaşamak için bir başka </a:t>
            </a:r>
            <a:r>
              <a:rPr lang="tr-TR" dirty="0" smtClean="0"/>
              <a:t>kişiye </a:t>
            </a:r>
            <a:r>
              <a:rPr lang="tr-TR" dirty="0"/>
              <a:t>bağımlı olmaktır. Tufan’a (2006) göre bakıma muhtaçlık “bedensel fonksiyonlardaki hasarın </a:t>
            </a:r>
            <a:r>
              <a:rPr lang="tr-TR" dirty="0" smtClean="0"/>
              <a:t>derecesi </a:t>
            </a:r>
            <a:r>
              <a:rPr lang="tr-TR" dirty="0"/>
              <a:t>yükseldikçe ortaya çıkan, yardımın yanı sıra bakımın gerekli olduğu durumlarla bağlantılıdır”. </a:t>
            </a:r>
            <a:r>
              <a:rPr lang="tr-TR" dirty="0" smtClean="0"/>
              <a:t>(</a:t>
            </a:r>
            <a:r>
              <a:rPr lang="tr-TR" dirty="0"/>
              <a:t>Tufan, 2006</a:t>
            </a:r>
            <a:r>
              <a:rPr lang="tr-TR" dirty="0" smtClean="0"/>
              <a:t>).</a:t>
            </a:r>
          </a:p>
          <a:p>
            <a:r>
              <a:rPr lang="tr-TR" dirty="0"/>
              <a:t>Kadın, bakıma muhtaç yaşlı olmanın hem </a:t>
            </a:r>
            <a:r>
              <a:rPr lang="tr-TR" dirty="0" smtClean="0"/>
              <a:t>öznesi </a:t>
            </a:r>
            <a:r>
              <a:rPr lang="tr-TR" dirty="0"/>
              <a:t>hem de nesnesi olarak sosyolojik bir </a:t>
            </a:r>
            <a:r>
              <a:rPr lang="tr-TR" dirty="0" smtClean="0"/>
              <a:t>gerçeklikle </a:t>
            </a:r>
            <a:r>
              <a:rPr lang="tr-TR" dirty="0"/>
              <a:t>bakım konusunun tam ortasında yer </a:t>
            </a:r>
            <a:r>
              <a:rPr lang="tr-TR" dirty="0" smtClean="0"/>
              <a:t>almaktadır</a:t>
            </a:r>
            <a:r>
              <a:rPr lang="tr-TR" dirty="0"/>
              <a:t>. Erkeklere göre daha uzun yaşadıkları için yaşlı kadınların bakıma muhtaç olma olasılığı yüksektir. </a:t>
            </a:r>
            <a:endParaRPr lang="tr-TR" dirty="0" smtClean="0"/>
          </a:p>
          <a:p>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181225"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7392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1172309"/>
            <a:ext cx="10178322" cy="3856891"/>
          </a:xfrm>
        </p:spPr>
        <p:txBody>
          <a:bodyPr>
            <a:normAutofit fontScale="92500" lnSpcReduction="10000"/>
          </a:bodyPr>
          <a:lstStyle/>
          <a:p>
            <a:r>
              <a:rPr lang="tr-TR" dirty="0"/>
              <a:t>Evde bakım, ev halkının gündelik hayatı içinde herhangi bir özellik ve profesyonellik taşımayan, devletten herhangi bir destek almadan gerçekleşen bakım şekli olarak anlaşılabilir. </a:t>
            </a:r>
            <a:endParaRPr lang="tr-TR" dirty="0" smtClean="0"/>
          </a:p>
          <a:p>
            <a:r>
              <a:rPr lang="tr-TR" dirty="0" smtClean="0"/>
              <a:t>Ancak </a:t>
            </a:r>
            <a:r>
              <a:rPr lang="tr-TR" dirty="0"/>
              <a:t>evde bakım, bireyin yaşadığı yerde ve ihtiyacına uygun </a:t>
            </a:r>
            <a:r>
              <a:rPr lang="tr-TR" dirty="0" smtClean="0"/>
              <a:t>koruyucu </a:t>
            </a:r>
            <a:r>
              <a:rPr lang="tr-TR" dirty="0"/>
              <a:t>bakım tedavi ve rehabilitasyon ile sosyal bakım hizmetlerini kapsamaktadır (Oğlak, 2007: 16). </a:t>
            </a:r>
            <a:endParaRPr lang="tr-TR" dirty="0" smtClean="0"/>
          </a:p>
          <a:p>
            <a:r>
              <a:rPr lang="tr-TR" dirty="0" smtClean="0"/>
              <a:t>Son </a:t>
            </a:r>
            <a:r>
              <a:rPr lang="tr-TR" dirty="0"/>
              <a:t>yıllarda özellikle gelişmiş ülkelerde yaşlı bakımının kurumlara veya ev dışına taşınması yerine </a:t>
            </a:r>
            <a:r>
              <a:rPr lang="tr-TR" dirty="0" smtClean="0"/>
              <a:t>yaşlının </a:t>
            </a:r>
            <a:r>
              <a:rPr lang="tr-TR" dirty="0"/>
              <a:t>evinde “yerinde bakım” anlayışı çerçevesinde profesyonel hizmeti yaşlının ayağına götürmek ve bakımla ilgili kişileri ücretlendirmek </a:t>
            </a:r>
            <a:r>
              <a:rPr lang="tr-TR" dirty="0" smtClean="0"/>
              <a:t>biçimine </a:t>
            </a:r>
            <a:r>
              <a:rPr lang="tr-TR" dirty="0"/>
              <a:t>dönüşmektedir. </a:t>
            </a:r>
            <a:endParaRPr lang="tr-TR" dirty="0" smtClean="0"/>
          </a:p>
          <a:p>
            <a:r>
              <a:rPr lang="tr-TR" dirty="0" smtClean="0"/>
              <a:t>Aile </a:t>
            </a:r>
            <a:r>
              <a:rPr lang="tr-TR" dirty="0"/>
              <a:t>üyesinin yaşlısına bakımı karşısında devletten bir ücret alabilmesi de haneye giren toplam gelirin kişi başına düşen miktarı </a:t>
            </a:r>
            <a:r>
              <a:rPr lang="tr-TR" dirty="0" smtClean="0"/>
              <a:t>üzerinden </a:t>
            </a:r>
            <a:r>
              <a:rPr lang="tr-TR" dirty="0"/>
              <a:t>hesaplanarak belirlenmektedir. Hâlihazırda Türkiye’de aile üyelerinin yaşlı bakımı yapabilmesi için eğitim alması ve sertifikalandırılması </a:t>
            </a:r>
            <a:r>
              <a:rPr lang="tr-TR" dirty="0" smtClean="0"/>
              <a:t>zorunluluğu </a:t>
            </a:r>
            <a:r>
              <a:rPr lang="tr-TR" dirty="0"/>
              <a:t>bulunmamaktadır.</a:t>
            </a:r>
          </a:p>
        </p:txBody>
      </p:sp>
    </p:spTree>
    <p:extLst>
      <p:ext uri="{BB962C8B-B14F-4D97-AF65-F5344CB8AC3E}">
        <p14:creationId xmlns:p14="http://schemas.microsoft.com/office/powerpoint/2010/main" val="6650603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normAutofit/>
          </a:bodyPr>
          <a:lstStyle/>
          <a:p>
            <a:r>
              <a:rPr lang="tr-TR" dirty="0"/>
              <a:t>Yaşlıların evde bakımının mümkün olmadığı durumlarda kurumsal bakım devreye girmektedir. Aile Çalışma ve Sosyal Hizmetler Bakanlığı’nın bünyesinde ve özel girişimcilerin açtığı çeşitli </a:t>
            </a:r>
            <a:r>
              <a:rPr lang="tr-TR" dirty="0" smtClean="0"/>
              <a:t>illerde </a:t>
            </a:r>
            <a:r>
              <a:rPr lang="tr-TR" dirty="0"/>
              <a:t>yaşlı bakım evleri, huzurevleri bulunmaktadır. </a:t>
            </a:r>
            <a:endParaRPr lang="tr-TR" dirty="0" smtClean="0"/>
          </a:p>
          <a:p>
            <a:r>
              <a:rPr lang="tr-TR" dirty="0" smtClean="0"/>
              <a:t>Geçmişe </a:t>
            </a:r>
            <a:r>
              <a:rPr lang="tr-TR" dirty="0"/>
              <a:t>göre, giderek daha fazla tercih edilmeye </a:t>
            </a:r>
            <a:r>
              <a:rPr lang="tr-TR" dirty="0" smtClean="0"/>
              <a:t>başlanan </a:t>
            </a:r>
            <a:r>
              <a:rPr lang="tr-TR" dirty="0"/>
              <a:t>kurum bakımı toplumsal bir değişmenin varlığını, yaşlı kişilerin giderek artan biçimde kurum </a:t>
            </a:r>
            <a:r>
              <a:rPr lang="tr-TR" dirty="0" smtClean="0"/>
              <a:t>bakımını </a:t>
            </a:r>
            <a:r>
              <a:rPr lang="tr-TR" dirty="0"/>
              <a:t>da tercih ettiklerini göstermektedir. </a:t>
            </a:r>
            <a:endParaRPr lang="tr-TR" dirty="0" smtClean="0"/>
          </a:p>
          <a:p>
            <a:r>
              <a:rPr lang="tr-TR" dirty="0" smtClean="0"/>
              <a:t>Gelecekte </a:t>
            </a:r>
            <a:r>
              <a:rPr lang="tr-TR" dirty="0"/>
              <a:t>de yaşlıların tek başına yaşamak yerine bakım veren kurumlarda kalma yönünde tercih yapacakları </a:t>
            </a:r>
            <a:r>
              <a:rPr lang="tr-TR" dirty="0" smtClean="0"/>
              <a:t>öngörülmektedir.</a:t>
            </a:r>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387969" cy="2065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5999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p:txBody>
          <a:bodyPr/>
          <a:lstStyle/>
          <a:p>
            <a:r>
              <a:rPr lang="tr-TR" dirty="0"/>
              <a:t>Tüm dünya nüfusu içinde oranı hızla artan yaşlılar hayatın son döneminde bulunduklarından toplumsal olarak diğer yaş gruplarına göre </a:t>
            </a:r>
            <a:r>
              <a:rPr lang="tr-TR" dirty="0" smtClean="0"/>
              <a:t>farklılıklar </a:t>
            </a:r>
            <a:r>
              <a:rPr lang="tr-TR" dirty="0"/>
              <a:t>taşımaktadırlar. </a:t>
            </a:r>
            <a:endParaRPr lang="tr-TR" dirty="0" smtClean="0"/>
          </a:p>
          <a:p>
            <a:r>
              <a:rPr lang="tr-TR" dirty="0" smtClean="0"/>
              <a:t>Farklı </a:t>
            </a:r>
            <a:r>
              <a:rPr lang="tr-TR" dirty="0"/>
              <a:t>bilim alanlarından </a:t>
            </a:r>
            <a:r>
              <a:rPr lang="tr-TR" dirty="0" smtClean="0"/>
              <a:t>araştırmacılar </a:t>
            </a:r>
            <a:r>
              <a:rPr lang="tr-TR" dirty="0"/>
              <a:t>yaşlılığın ne olduğunu yaşlıların çeşitli özelliklerini anlamak için giderek artan sayıda </a:t>
            </a:r>
            <a:r>
              <a:rPr lang="tr-TR" dirty="0" smtClean="0"/>
              <a:t>araştırmalar </a:t>
            </a:r>
            <a:r>
              <a:rPr lang="tr-TR" dirty="0"/>
              <a:t>yapmaktadır. </a:t>
            </a:r>
            <a:endParaRPr lang="tr-TR" dirty="0" smtClean="0"/>
          </a:p>
          <a:p>
            <a:r>
              <a:rPr lang="tr-TR" dirty="0" smtClean="0"/>
              <a:t>İlk </a:t>
            </a:r>
            <a:r>
              <a:rPr lang="tr-TR" dirty="0"/>
              <a:t>çağlardan beri </a:t>
            </a:r>
            <a:r>
              <a:rPr lang="tr-TR" dirty="0" smtClean="0"/>
              <a:t>ölümsüz</a:t>
            </a:r>
            <a:r>
              <a:rPr lang="tr-TR" dirty="0"/>
              <a:t>l</a:t>
            </a:r>
            <a:r>
              <a:rPr lang="tr-TR" dirty="0" smtClean="0"/>
              <a:t>üğün </a:t>
            </a:r>
            <a:r>
              <a:rPr lang="tr-TR" dirty="0"/>
              <a:t>sırrının araştırılması yanında daha da uzun yaşamanın nasıl mümkün olabileceği üzerine </a:t>
            </a:r>
            <a:r>
              <a:rPr lang="tr-TR" dirty="0" smtClean="0"/>
              <a:t>çalışmalar </a:t>
            </a:r>
            <a:r>
              <a:rPr lang="tr-TR" dirty="0"/>
              <a:t>yapılmaktadır. </a:t>
            </a:r>
          </a:p>
        </p:txBody>
      </p:sp>
    </p:spTree>
    <p:extLst>
      <p:ext uri="{BB962C8B-B14F-4D97-AF65-F5344CB8AC3E}">
        <p14:creationId xmlns:p14="http://schemas.microsoft.com/office/powerpoint/2010/main" val="3838715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1678" y="382385"/>
            <a:ext cx="10178322" cy="813369"/>
          </a:xfrm>
        </p:spPr>
        <p:txBody>
          <a:bodyPr>
            <a:normAutofit/>
          </a:bodyPr>
          <a:lstStyle/>
          <a:p>
            <a:r>
              <a:rPr lang="tr-TR" sz="4400" dirty="0"/>
              <a:t>TEMEL YAŞLILIK KAVRAMLARI</a:t>
            </a:r>
          </a:p>
        </p:txBody>
      </p:sp>
      <p:sp>
        <p:nvSpPr>
          <p:cNvPr id="3" name="İçerik Yer Tutucusu 2"/>
          <p:cNvSpPr>
            <a:spLocks noGrp="1"/>
          </p:cNvSpPr>
          <p:nvPr>
            <p:ph idx="1"/>
          </p:nvPr>
        </p:nvSpPr>
        <p:spPr>
          <a:xfrm>
            <a:off x="1031631" y="1524000"/>
            <a:ext cx="10410092" cy="4829907"/>
          </a:xfrm>
        </p:spPr>
        <p:txBody>
          <a:bodyPr>
            <a:normAutofit fontScale="85000" lnSpcReduction="10000"/>
          </a:bodyPr>
          <a:lstStyle/>
          <a:p>
            <a:r>
              <a:rPr lang="tr-TR" dirty="0"/>
              <a:t>Dünyada canlılar doğar, büyür, gelişir, </a:t>
            </a:r>
            <a:r>
              <a:rPr lang="tr-TR" dirty="0" smtClean="0"/>
              <a:t>olgunlaşır</a:t>
            </a:r>
            <a:r>
              <a:rPr lang="tr-TR" dirty="0"/>
              <a:t>, yaşlanır ve ölür. </a:t>
            </a:r>
            <a:endParaRPr lang="tr-TR" dirty="0" smtClean="0"/>
          </a:p>
          <a:p>
            <a:r>
              <a:rPr lang="tr-TR" dirty="0" smtClean="0"/>
              <a:t>Yaşlanma</a:t>
            </a:r>
            <a:r>
              <a:rPr lang="tr-TR" dirty="0"/>
              <a:t>; döllenme ile başlayıp yaşam boyu devam eden bir süreçtir. İnsanın </a:t>
            </a:r>
            <a:r>
              <a:rPr lang="tr-TR" dirty="0" smtClean="0"/>
              <a:t>yaşlanması</a:t>
            </a:r>
            <a:r>
              <a:rPr lang="tr-TR" dirty="0"/>
              <a:t>, yaşamın ilk yıllarında büyüme ve gelişme olarak ifade edilirken; daha ileri dönemlerde </a:t>
            </a:r>
            <a:r>
              <a:rPr lang="tr-TR" dirty="0" smtClean="0"/>
              <a:t>önceden </a:t>
            </a:r>
            <a:r>
              <a:rPr lang="tr-TR" dirty="0"/>
              <a:t>var olan belli özelliklerin ve becerilerin </a:t>
            </a:r>
            <a:r>
              <a:rPr lang="tr-TR" dirty="0" smtClean="0"/>
              <a:t>zamanla </a:t>
            </a:r>
            <a:r>
              <a:rPr lang="tr-TR" dirty="0"/>
              <a:t>zayıflaması, kaybolması gerileme olarak </a:t>
            </a:r>
            <a:r>
              <a:rPr lang="tr-TR" dirty="0" smtClean="0"/>
              <a:t>değerlendirilir</a:t>
            </a:r>
            <a:r>
              <a:rPr lang="tr-TR" dirty="0"/>
              <a:t>. </a:t>
            </a:r>
            <a:endParaRPr lang="tr-TR" dirty="0" smtClean="0"/>
          </a:p>
          <a:p>
            <a:r>
              <a:rPr lang="tr-TR" dirty="0" smtClean="0"/>
              <a:t>Bir </a:t>
            </a:r>
            <a:r>
              <a:rPr lang="tr-TR" dirty="0"/>
              <a:t>başka ifadeyle yeni doğan bir bebeğin büyüyüp gelişmesi olumlu bir anlam içerirken orta yaşı geçmiş yetişkin bir insanın gerilemesi olumsuz bir anlama sahiptir. Bu durumun en önemli </a:t>
            </a:r>
            <a:r>
              <a:rPr lang="tr-TR" dirty="0" smtClean="0"/>
              <a:t>göstergesi </a:t>
            </a:r>
            <a:r>
              <a:rPr lang="tr-TR" dirty="0"/>
              <a:t>fiziksel </a:t>
            </a:r>
            <a:r>
              <a:rPr lang="tr-TR" dirty="0" smtClean="0"/>
              <a:t>görünümdür.</a:t>
            </a:r>
          </a:p>
          <a:p>
            <a:r>
              <a:rPr lang="tr-TR" dirty="0" smtClean="0"/>
              <a:t>Genç </a:t>
            </a:r>
            <a:r>
              <a:rPr lang="tr-TR" dirty="0"/>
              <a:t>bir insanın gergin cildi ve hızlı hareketleri ile yaşlı bir insanın derin çizgilerle dolu buruşuk bir kâğıda benzeyen cildi ve oldukça yavaş hareketleri ilk akla gelen örneklerdir. </a:t>
            </a:r>
            <a:endParaRPr lang="tr-TR" dirty="0" smtClean="0"/>
          </a:p>
          <a:p>
            <a:r>
              <a:rPr lang="tr-TR" dirty="0" smtClean="0"/>
              <a:t>Diğer </a:t>
            </a:r>
            <a:r>
              <a:rPr lang="tr-TR" dirty="0"/>
              <a:t>taraftan yaşlı bir insanın birikmiş </a:t>
            </a:r>
            <a:r>
              <a:rPr lang="tr-TR" dirty="0" smtClean="0"/>
              <a:t>deneyimleri </a:t>
            </a:r>
            <a:r>
              <a:rPr lang="tr-TR" dirty="0"/>
              <a:t>ile genç bir insanın deneyimsiz hâli ve ikisinin dünyaya bakış açıları da şaşırtacak derecede yaşlı </a:t>
            </a:r>
            <a:r>
              <a:rPr lang="tr-TR" dirty="0" smtClean="0"/>
              <a:t>lehine </a:t>
            </a:r>
            <a:r>
              <a:rPr lang="tr-TR" dirty="0"/>
              <a:t>bir sonuç </a:t>
            </a:r>
            <a:r>
              <a:rPr lang="tr-TR" dirty="0" smtClean="0"/>
              <a:t>doğurabilmektedir.</a:t>
            </a:r>
          </a:p>
          <a:p>
            <a:r>
              <a:rPr lang="tr-TR" dirty="0" smtClean="0"/>
              <a:t>Yaşlanma </a:t>
            </a:r>
            <a:r>
              <a:rPr lang="tr-TR" dirty="0"/>
              <a:t>bir </a:t>
            </a:r>
            <a:r>
              <a:rPr lang="tr-TR" dirty="0" smtClean="0"/>
              <a:t>süreç</a:t>
            </a:r>
            <a:r>
              <a:rPr lang="tr-TR" dirty="0"/>
              <a:t>, yaşlılık ise bir dönemdir (</a:t>
            </a:r>
            <a:r>
              <a:rPr lang="tr-TR" dirty="0" err="1"/>
              <a:t>Canatan</a:t>
            </a:r>
            <a:r>
              <a:rPr lang="tr-TR" dirty="0"/>
              <a:t>, 2008: 13). </a:t>
            </a:r>
            <a:endParaRPr lang="tr-TR" dirty="0" smtClean="0"/>
          </a:p>
          <a:p>
            <a:r>
              <a:rPr lang="tr-TR" dirty="0" smtClean="0"/>
              <a:t>Yaşlanma </a:t>
            </a:r>
            <a:r>
              <a:rPr lang="tr-TR" dirty="0"/>
              <a:t>bilimsel olarak incelenirken gelişimsel ve basamaklı (dönemler hâlinde) bir süreç olarak ele alınır. Her bir basamak veya dönem bir </a:t>
            </a:r>
            <a:r>
              <a:rPr lang="tr-TR" dirty="0" smtClean="0"/>
              <a:t>sonraki </a:t>
            </a:r>
            <a:r>
              <a:rPr lang="tr-TR" dirty="0"/>
              <a:t>dönemin alt yapısını hazırlamaktadır. Yaşlanma sürecinin her dönemi farklı özellikler taşımaktadır. </a:t>
            </a:r>
          </a:p>
        </p:txBody>
      </p:sp>
    </p:spTree>
    <p:extLst>
      <p:ext uri="{BB962C8B-B14F-4D97-AF65-F5344CB8AC3E}">
        <p14:creationId xmlns:p14="http://schemas.microsoft.com/office/powerpoint/2010/main" val="3068024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2532185"/>
            <a:ext cx="10178322" cy="3997569"/>
          </a:xfrm>
        </p:spPr>
        <p:txBody>
          <a:bodyPr>
            <a:normAutofit fontScale="85000" lnSpcReduction="10000"/>
          </a:bodyPr>
          <a:lstStyle/>
          <a:p>
            <a:r>
              <a:rPr lang="tr-TR" dirty="0" smtClean="0"/>
              <a:t>Dönemler </a:t>
            </a:r>
            <a:r>
              <a:rPr lang="tr-TR" dirty="0"/>
              <a:t>gelişimsel olarak </a:t>
            </a:r>
            <a:r>
              <a:rPr lang="tr-TR" dirty="0" smtClean="0"/>
              <a:t>bebeklik</a:t>
            </a:r>
            <a:r>
              <a:rPr lang="tr-TR" dirty="0"/>
              <a:t>, çocukluk, erinlik, ergenlik, gençlik, genç </a:t>
            </a:r>
            <a:r>
              <a:rPr lang="tr-TR" dirty="0" smtClean="0"/>
              <a:t>yetişkinlik</a:t>
            </a:r>
            <a:r>
              <a:rPr lang="tr-TR" dirty="0"/>
              <a:t>, orta yaşlılık ve yaşlılıktır. </a:t>
            </a:r>
            <a:endParaRPr lang="tr-TR" dirty="0" smtClean="0"/>
          </a:p>
          <a:p>
            <a:r>
              <a:rPr lang="tr-TR" dirty="0" smtClean="0"/>
              <a:t>Sekiz </a:t>
            </a:r>
            <a:r>
              <a:rPr lang="tr-TR" dirty="0"/>
              <a:t>basamaklı bu yaklaşımın yanında yaşamı üç dönemde ele alan gençlik, yetişkinlik ve yaşlılıktan oluşan yaklaşım ise canlılar ve toplumlar için geçerli olan gelişme, duraklama ve gerileme dönemlerini daha genel bir biçimde sunmaktadır. </a:t>
            </a:r>
            <a:endParaRPr lang="tr-TR" dirty="0" smtClean="0"/>
          </a:p>
          <a:p>
            <a:r>
              <a:rPr lang="tr-TR" dirty="0" smtClean="0"/>
              <a:t>Yaşlılık </a:t>
            </a:r>
            <a:r>
              <a:rPr lang="tr-TR" dirty="0"/>
              <a:t>dönemi gençlikten ve yetişkinlikten yola çıkarak betimlenmektedir. </a:t>
            </a:r>
            <a:endParaRPr lang="tr-TR" dirty="0" smtClean="0"/>
          </a:p>
          <a:p>
            <a:r>
              <a:rPr lang="tr-TR" dirty="0" smtClean="0"/>
              <a:t>Birçok </a:t>
            </a:r>
            <a:r>
              <a:rPr lang="tr-TR" dirty="0"/>
              <a:t>alanda bireyin geçmiş dönemlerde genç ve yetişkin hâlde çok usta bir biçimde </a:t>
            </a:r>
            <a:r>
              <a:rPr lang="tr-TR" dirty="0" smtClean="0"/>
              <a:t>yapabildiklerini </a:t>
            </a:r>
            <a:r>
              <a:rPr lang="tr-TR" dirty="0"/>
              <a:t>yaşlılık döneminde yapamaması veya yapamıyor olması yaşlılık döneminin gerileme ile </a:t>
            </a:r>
            <a:r>
              <a:rPr lang="tr-TR" dirty="0" smtClean="0"/>
              <a:t>özdeşleşmesine </a:t>
            </a:r>
            <a:r>
              <a:rPr lang="tr-TR" dirty="0"/>
              <a:t>yol açmaktadır. </a:t>
            </a:r>
          </a:p>
          <a:p>
            <a:r>
              <a:rPr lang="tr-TR" dirty="0" smtClean="0"/>
              <a:t>Gençlik </a:t>
            </a:r>
            <a:r>
              <a:rPr lang="tr-TR" dirty="0"/>
              <a:t>döneminden yetişkinlik dönemine geçen bir </a:t>
            </a:r>
            <a:r>
              <a:rPr lang="tr-TR" dirty="0" smtClean="0"/>
              <a:t>kişinin </a:t>
            </a:r>
            <a:r>
              <a:rPr lang="tr-TR" dirty="0"/>
              <a:t>yaşlandığından söz edilmez, olgunlaştığı ifade edilir. Ancak orta yaşta bulunan kişinin </a:t>
            </a:r>
            <a:r>
              <a:rPr lang="tr-TR" dirty="0" smtClean="0"/>
              <a:t>yaşlanması </a:t>
            </a:r>
            <a:r>
              <a:rPr lang="tr-TR" dirty="0"/>
              <a:t>yaşlılık dönemi ile ilgilidir. </a:t>
            </a:r>
          </a:p>
          <a:p>
            <a:r>
              <a:rPr lang="tr-TR" dirty="0" smtClean="0"/>
              <a:t>Doğumdan </a:t>
            </a:r>
            <a:r>
              <a:rPr lang="tr-TR" dirty="0"/>
              <a:t>başlayarak </a:t>
            </a:r>
            <a:r>
              <a:rPr lang="tr-TR" dirty="0" err="1" smtClean="0"/>
              <a:t>katedilen</a:t>
            </a:r>
            <a:r>
              <a:rPr lang="tr-TR" dirty="0" smtClean="0"/>
              <a:t> </a:t>
            </a:r>
            <a:r>
              <a:rPr lang="tr-TR" dirty="0"/>
              <a:t>dönemlerde bir öncekine göre daha yaşlı olunmasına rağmen yaşlılık 65 yaşında başlayan bir dönemdir</a:t>
            </a:r>
            <a:r>
              <a:rPr lang="tr-TR" dirty="0" smtClean="0"/>
              <a:t>.</a:t>
            </a:r>
            <a:endParaRPr lang="tr-TR"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2123" y="0"/>
            <a:ext cx="5404339" cy="2274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5759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1678" y="382385"/>
            <a:ext cx="10178322" cy="1106446"/>
          </a:xfrm>
        </p:spPr>
        <p:txBody>
          <a:bodyPr>
            <a:normAutofit/>
          </a:bodyPr>
          <a:lstStyle/>
          <a:p>
            <a:r>
              <a:rPr lang="tr-TR" sz="4400" dirty="0"/>
              <a:t>Yaşlılığın Alt Dönemleri </a:t>
            </a:r>
          </a:p>
        </p:txBody>
      </p:sp>
      <p:sp>
        <p:nvSpPr>
          <p:cNvPr id="3" name="İçerik Yer Tutucusu 2"/>
          <p:cNvSpPr>
            <a:spLocks noGrp="1"/>
          </p:cNvSpPr>
          <p:nvPr>
            <p:ph idx="1"/>
          </p:nvPr>
        </p:nvSpPr>
        <p:spPr>
          <a:xfrm>
            <a:off x="1251678" y="1758463"/>
            <a:ext cx="10178322" cy="4121130"/>
          </a:xfrm>
        </p:spPr>
        <p:txBody>
          <a:bodyPr>
            <a:normAutofit lnSpcReduction="10000"/>
          </a:bodyPr>
          <a:lstStyle/>
          <a:p>
            <a:r>
              <a:rPr lang="tr-TR" dirty="0" smtClean="0"/>
              <a:t>Yaşlılık </a:t>
            </a:r>
            <a:r>
              <a:rPr lang="tr-TR" dirty="0"/>
              <a:t>çalışmalarında 65 yaş ve üstü homojen bir grup olarak değerlendirilmez. 65 yaşındaki bir yaşlı ile 95 yaşındaki yaşlı arasında gözle görülür biçimde farklılıklar ortaya çıkar. </a:t>
            </a:r>
            <a:endParaRPr lang="tr-TR" dirty="0" smtClean="0"/>
          </a:p>
          <a:p>
            <a:r>
              <a:rPr lang="tr-TR" dirty="0" smtClean="0"/>
              <a:t>Yeterlilikler </a:t>
            </a:r>
            <a:r>
              <a:rPr lang="tr-TR" dirty="0"/>
              <a:t>ve </a:t>
            </a:r>
            <a:r>
              <a:rPr lang="tr-TR" dirty="0" smtClean="0"/>
              <a:t>kapasiteler </a:t>
            </a:r>
            <a:r>
              <a:rPr lang="tr-TR" dirty="0"/>
              <a:t>açısından karşılaştırıldığında aralarında belirgin farklar olduğu dikkati çeker. Bu nedenle yaşlılık kendi içinde kategorilere ayrılmıştır. </a:t>
            </a:r>
            <a:endParaRPr lang="tr-TR" dirty="0" smtClean="0"/>
          </a:p>
          <a:p>
            <a:pPr marL="0" indent="0">
              <a:buNone/>
            </a:pPr>
            <a:r>
              <a:rPr lang="tr-TR" dirty="0" smtClean="0">
                <a:solidFill>
                  <a:srgbClr val="FF0000"/>
                </a:solidFill>
              </a:rPr>
              <a:t>1</a:t>
            </a:r>
            <a:r>
              <a:rPr lang="tr-TR" dirty="0">
                <a:solidFill>
                  <a:srgbClr val="FF0000"/>
                </a:solidFill>
              </a:rPr>
              <a:t>. Genç-yaşlılar/yaşlı </a:t>
            </a:r>
            <a:r>
              <a:rPr lang="tr-TR" dirty="0"/>
              <a:t>(65-74 yaş arası): Bu yaş grubunda bulunanlar orta yaş özellikleri gösterebilirler. Çoğunlukla bakım ihtiyaçları yoktur. Emekli olsalar bile çalışmaya devam edebilirler, aktif yaşlanma programlarına </a:t>
            </a:r>
            <a:r>
              <a:rPr lang="tr-TR" dirty="0" smtClean="0"/>
              <a:t>devam </a:t>
            </a:r>
            <a:r>
              <a:rPr lang="tr-TR" dirty="0"/>
              <a:t>edebilirler, torunlarının ve </a:t>
            </a:r>
            <a:r>
              <a:rPr lang="tr-TR" dirty="0" smtClean="0"/>
              <a:t>kendilerinden </a:t>
            </a:r>
            <a:r>
              <a:rPr lang="tr-TR" dirty="0"/>
              <a:t>yaşlı olan eş, anne-baba ve büyük </a:t>
            </a:r>
            <a:r>
              <a:rPr lang="tr-TR" dirty="0" smtClean="0"/>
              <a:t>kardeşlerinin </a:t>
            </a:r>
            <a:r>
              <a:rPr lang="tr-TR" dirty="0"/>
              <a:t>bakımını yürütebilirler. Aktif yaşlılar olarak hareketsiz yaşam ve kronik hastalıkları bir üst gruba göre daha azdır. Yaşlılara özgü bunama türü hastalıklara bu grupta daha az rastlanır. Genellikle </a:t>
            </a:r>
            <a:r>
              <a:rPr lang="tr-TR" dirty="0" smtClean="0"/>
              <a:t>bu </a:t>
            </a:r>
            <a:r>
              <a:rPr lang="tr-TR" dirty="0"/>
              <a:t>yaş grubu yaşlı </a:t>
            </a:r>
            <a:r>
              <a:rPr lang="tr-TR" dirty="0" smtClean="0"/>
              <a:t>nüfus </a:t>
            </a:r>
            <a:r>
              <a:rPr lang="tr-TR" dirty="0"/>
              <a:t>içinde en yüksek oranla yer </a:t>
            </a:r>
            <a:r>
              <a:rPr lang="tr-TR" dirty="0" smtClean="0"/>
              <a:t>almaktadır.</a:t>
            </a:r>
            <a:endParaRPr lang="tr-TR" dirty="0"/>
          </a:p>
        </p:txBody>
      </p:sp>
    </p:spTree>
    <p:extLst>
      <p:ext uri="{BB962C8B-B14F-4D97-AF65-F5344CB8AC3E}">
        <p14:creationId xmlns:p14="http://schemas.microsoft.com/office/powerpoint/2010/main" val="2836494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679938"/>
            <a:ext cx="10178322" cy="5199655"/>
          </a:xfrm>
        </p:spPr>
        <p:txBody>
          <a:bodyPr/>
          <a:lstStyle/>
          <a:p>
            <a:pPr marL="0" indent="0">
              <a:buNone/>
            </a:pPr>
            <a:r>
              <a:rPr lang="tr-TR" dirty="0">
                <a:solidFill>
                  <a:srgbClr val="FF0000"/>
                </a:solidFill>
              </a:rPr>
              <a:t>2. Orta-yaşlı/ileri yaşlı </a:t>
            </a:r>
            <a:r>
              <a:rPr lang="tr-TR" dirty="0"/>
              <a:t>(75-84 yaş arası): Bu yaş grubundakilerin duyu organlarının </a:t>
            </a:r>
            <a:r>
              <a:rPr lang="tr-TR" dirty="0" smtClean="0"/>
              <a:t>kapasitesi</a:t>
            </a:r>
            <a:r>
              <a:rPr lang="tr-TR" dirty="0"/>
              <a:t>, hareketleri genç yaşlılara göre kısmen </a:t>
            </a:r>
            <a:r>
              <a:rPr lang="tr-TR" dirty="0" smtClean="0"/>
              <a:t>azalmıştır</a:t>
            </a:r>
            <a:r>
              <a:rPr lang="tr-TR" dirty="0"/>
              <a:t>. Bu evrede eşini kaybeden kadın oranı yüksektir. Özellikle kadınlarda yalnızlık </a:t>
            </a:r>
            <a:r>
              <a:rPr lang="tr-TR" dirty="0" smtClean="0"/>
              <a:t>sorunu </a:t>
            </a:r>
            <a:r>
              <a:rPr lang="tr-TR" dirty="0"/>
              <a:t>bu evrede kendini göstermeye başlar. Bu yaş grubunda en az bir kronik hastalık ortaya çıkabilir. Hastalıklar kolay iyileşmez, Ev dışına yalnız çıkmak zorlaşabilir. Sosyal sorunlar gelişmeye başlar , bakım hizmetine ihtiyaç ortaya çıkmaya </a:t>
            </a:r>
            <a:r>
              <a:rPr lang="tr-TR" dirty="0" smtClean="0"/>
              <a:t>başlar.</a:t>
            </a:r>
          </a:p>
          <a:p>
            <a:endParaRPr lang="tr-TR" dirty="0" smtClean="0"/>
          </a:p>
          <a:p>
            <a:pPr marL="0" indent="0">
              <a:buNone/>
            </a:pPr>
            <a:r>
              <a:rPr lang="tr-TR" dirty="0">
                <a:solidFill>
                  <a:srgbClr val="FF0000"/>
                </a:solidFill>
              </a:rPr>
              <a:t>3. En yaşlı/çok ileri yaşlı/kırılgan yaşlı </a:t>
            </a:r>
            <a:r>
              <a:rPr lang="tr-TR" dirty="0"/>
              <a:t>(85 yaş ve üstü): Bu yaşlarda sıra dışı dinç kişilere rastlansa da sayıları çok azdır. Duyu </a:t>
            </a:r>
            <a:r>
              <a:rPr lang="tr-TR" dirty="0" smtClean="0"/>
              <a:t>organlarında </a:t>
            </a:r>
            <a:r>
              <a:rPr lang="tr-TR" dirty="0"/>
              <a:t>bozulma, zihinsel işlevlerde </a:t>
            </a:r>
            <a:r>
              <a:rPr lang="tr-TR" dirty="0" smtClean="0"/>
              <a:t>yavaşlama </a:t>
            </a:r>
            <a:r>
              <a:rPr lang="tr-TR" dirty="0"/>
              <a:t>ve bunama türü hastalıkların arttığı, öz bakımın zorlaştığı bir dönemdir. Düzenli bir bakım desteğine ihtiyaç artmıştır. Sosyal çevre ile ilişkileri sürdürmek zorlaşmıştır. Bu yaştaki yaşlıların yakınları bakım </a:t>
            </a:r>
            <a:r>
              <a:rPr lang="tr-TR" dirty="0" smtClean="0"/>
              <a:t>sorununu </a:t>
            </a:r>
            <a:r>
              <a:rPr lang="tr-TR" dirty="0"/>
              <a:t>planlama, sağlama ve denetleme </a:t>
            </a:r>
            <a:r>
              <a:rPr lang="tr-TR" dirty="0" smtClean="0"/>
              <a:t>boyutlarıyla </a:t>
            </a:r>
            <a:r>
              <a:rPr lang="tr-TR" dirty="0"/>
              <a:t>yaşamak zorunda kalabilirler.</a:t>
            </a:r>
          </a:p>
        </p:txBody>
      </p:sp>
    </p:spTree>
    <p:extLst>
      <p:ext uri="{BB962C8B-B14F-4D97-AF65-F5344CB8AC3E}">
        <p14:creationId xmlns:p14="http://schemas.microsoft.com/office/powerpoint/2010/main" val="377829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400" dirty="0"/>
              <a:t>Yaşlanma Türleri</a:t>
            </a:r>
          </a:p>
        </p:txBody>
      </p:sp>
      <p:sp>
        <p:nvSpPr>
          <p:cNvPr id="3" name="İçerik Yer Tutucusu 2"/>
          <p:cNvSpPr>
            <a:spLocks noGrp="1"/>
          </p:cNvSpPr>
          <p:nvPr>
            <p:ph idx="1"/>
          </p:nvPr>
        </p:nvSpPr>
        <p:spPr>
          <a:xfrm>
            <a:off x="1090246" y="1559169"/>
            <a:ext cx="10339754" cy="4618893"/>
          </a:xfrm>
        </p:spPr>
        <p:txBody>
          <a:bodyPr/>
          <a:lstStyle/>
          <a:p>
            <a:pPr marL="0" indent="0">
              <a:buNone/>
            </a:pPr>
            <a:r>
              <a:rPr lang="tr-TR" dirty="0">
                <a:solidFill>
                  <a:srgbClr val="FF0000"/>
                </a:solidFill>
              </a:rPr>
              <a:t>Kronolojik yaş</a:t>
            </a:r>
            <a:r>
              <a:rPr lang="tr-TR" dirty="0"/>
              <a:t>, takvim yaşıdır. Kronolojik </a:t>
            </a:r>
            <a:r>
              <a:rPr lang="tr-TR" dirty="0" smtClean="0"/>
              <a:t>yaşlanma</a:t>
            </a:r>
            <a:r>
              <a:rPr lang="tr-TR" dirty="0"/>
              <a:t>, bireyin doğduğu gün başlar ve her bir yıl bir yaş olarak hesaplanır. 50 yaşında olan kişi 40 yaşındakine göre daha yaşlıdır. Kronolojik yaş </a:t>
            </a:r>
            <a:r>
              <a:rPr lang="tr-TR" dirty="0" smtClean="0"/>
              <a:t>biyolojik</a:t>
            </a:r>
            <a:r>
              <a:rPr lang="tr-TR" dirty="0"/>
              <a:t>, fiziksel ve sosyal yaştan etkilenmez. </a:t>
            </a:r>
            <a:r>
              <a:rPr lang="tr-TR" dirty="0" smtClean="0"/>
              <a:t>Örneğin </a:t>
            </a:r>
            <a:r>
              <a:rPr lang="tr-TR" dirty="0"/>
              <a:t>50 yaşında olan kişi 40 yaşındakine göre daha genç ve dinç görünse de 40 yaşındakinden yaşlıdır. Toplumsal yaşamda bazı başlangıç ve bitişler </a:t>
            </a:r>
            <a:r>
              <a:rPr lang="tr-TR" dirty="0" smtClean="0"/>
              <a:t>kronolojik </a:t>
            </a:r>
            <a:r>
              <a:rPr lang="tr-TR" dirty="0"/>
              <a:t>yaşa göredir. Okula başlama yaşı, reşit olma yaşı, emeklilik yaşı için belli yaşlar yasalara göre </a:t>
            </a:r>
            <a:r>
              <a:rPr lang="tr-TR" dirty="0" smtClean="0"/>
              <a:t>belirlenmiştir </a:t>
            </a:r>
            <a:r>
              <a:rPr lang="tr-TR" dirty="0"/>
              <a:t>(</a:t>
            </a:r>
            <a:r>
              <a:rPr lang="tr-TR" dirty="0" err="1"/>
              <a:t>Canatan</a:t>
            </a:r>
            <a:r>
              <a:rPr lang="tr-TR" dirty="0"/>
              <a:t>, 2018: 15). </a:t>
            </a:r>
            <a:endParaRPr lang="tr-TR" dirty="0" smtClean="0"/>
          </a:p>
          <a:p>
            <a:pPr marL="0" indent="0">
              <a:buNone/>
            </a:pPr>
            <a:endParaRPr lang="tr-TR" dirty="0" smtClean="0"/>
          </a:p>
          <a:p>
            <a:pPr marL="0" indent="0">
              <a:buNone/>
            </a:pPr>
            <a:r>
              <a:rPr lang="tr-TR" dirty="0" smtClean="0">
                <a:solidFill>
                  <a:srgbClr val="FF0000"/>
                </a:solidFill>
              </a:rPr>
              <a:t>Nüfus </a:t>
            </a:r>
            <a:r>
              <a:rPr lang="tr-TR" dirty="0">
                <a:solidFill>
                  <a:srgbClr val="FF0000"/>
                </a:solidFill>
              </a:rPr>
              <a:t>yaşlanması, </a:t>
            </a:r>
            <a:r>
              <a:rPr lang="tr-TR" dirty="0"/>
              <a:t>toplam nüfus içinde yaşlı </a:t>
            </a:r>
            <a:r>
              <a:rPr lang="tr-TR" dirty="0" smtClean="0"/>
              <a:t>nüfusun </a:t>
            </a:r>
            <a:r>
              <a:rPr lang="tr-TR" dirty="0"/>
              <a:t>oranı ile belirlenir. Yaşlı nüfusun toplam nüfus içindeki oranı %5’ten düşükse genç nüfuslu, %6-%9 arasında ise yetişkin nüfuslu, %10 ve üzerinde ise yaşlı nüfuslu bir toplumdan söz </a:t>
            </a:r>
            <a:r>
              <a:rPr lang="tr-TR" dirty="0" smtClean="0"/>
              <a:t>edilir. </a:t>
            </a:r>
            <a:r>
              <a:rPr lang="tr-TR" dirty="0"/>
              <a:t>Günümüzde Batı toplumları %10 üzerindeki yaşlı oranıyla yaşlı nüfuslu toplum grubundadır.</a:t>
            </a:r>
          </a:p>
        </p:txBody>
      </p:sp>
    </p:spTree>
    <p:extLst>
      <p:ext uri="{BB962C8B-B14F-4D97-AF65-F5344CB8AC3E}">
        <p14:creationId xmlns:p14="http://schemas.microsoft.com/office/powerpoint/2010/main" val="363533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251678" y="797169"/>
            <a:ext cx="10178322" cy="5082424"/>
          </a:xfrm>
        </p:spPr>
        <p:txBody>
          <a:bodyPr>
            <a:normAutofit/>
          </a:bodyPr>
          <a:lstStyle/>
          <a:p>
            <a:pPr marL="0" indent="0">
              <a:buNone/>
            </a:pPr>
            <a:r>
              <a:rPr lang="tr-TR" dirty="0">
                <a:solidFill>
                  <a:srgbClr val="FF0000"/>
                </a:solidFill>
              </a:rPr>
              <a:t>Sosyal yaşlanma</a:t>
            </a:r>
            <a:r>
              <a:rPr lang="tr-TR" dirty="0"/>
              <a:t>, içinde yaşanılan toplumun üyelerinden beklentileri ile ilgilidir. Örneğin bir toplumda beklenen evlenme yaşı 20’li yaşların sonu ise 40 yaşını geçmiş hâlâ evlenmemiş ve </a:t>
            </a:r>
            <a:r>
              <a:rPr lang="tr-TR" dirty="0" smtClean="0"/>
              <a:t>ailesiyle </a:t>
            </a:r>
            <a:r>
              <a:rPr lang="tr-TR" dirty="0"/>
              <a:t>birlikte yaşayan bir kişinin sosyal yaşı daha gençtir. Üniversite eğitimi gören bir kişinin 20’li yaşlarda mezun olması beklenir, 30’lu yaşlarda hâlâ mezun olmamışsa dolayısıyla bir işe yerleşmemişse sosyal yaşı toplumun beklentilerini karşılamaz. </a:t>
            </a:r>
            <a:endParaRPr lang="tr-TR" dirty="0" smtClean="0"/>
          </a:p>
          <a:p>
            <a:r>
              <a:rPr lang="tr-TR" dirty="0" smtClean="0"/>
              <a:t>Örneğin </a:t>
            </a:r>
            <a:r>
              <a:rPr lang="tr-TR" dirty="0"/>
              <a:t>Türkiye’de yakın geçmişte geleneksel toplum yapısında erkeklerin evlenmeden önce askerlik </a:t>
            </a:r>
            <a:r>
              <a:rPr lang="tr-TR" dirty="0" smtClean="0"/>
              <a:t>yapmış </a:t>
            </a:r>
            <a:r>
              <a:rPr lang="tr-TR" dirty="0"/>
              <a:t>olması beklenirdi. Oysa günümüzde üniversite mezunu bir erkeğin askerlik yapmış olması </a:t>
            </a:r>
            <a:r>
              <a:rPr lang="tr-TR" dirty="0" smtClean="0"/>
              <a:t>beklentisinden </a:t>
            </a:r>
            <a:r>
              <a:rPr lang="tr-TR" dirty="0"/>
              <a:t>daha çok para kazanacak bir işinin olup olmadığı sorgulanmaktadır. Sosyal yaş bir saat gibi işler, her beklentinin açılış ve kapanış zamanı </a:t>
            </a:r>
            <a:r>
              <a:rPr lang="tr-TR" dirty="0" smtClean="0"/>
              <a:t>vardır </a:t>
            </a:r>
            <a:r>
              <a:rPr lang="tr-TR" dirty="0"/>
              <a:t>(</a:t>
            </a:r>
            <a:r>
              <a:rPr lang="tr-TR" dirty="0" err="1"/>
              <a:t>Erber</a:t>
            </a:r>
            <a:r>
              <a:rPr lang="tr-TR" dirty="0"/>
              <a:t>, 2013:10). </a:t>
            </a:r>
            <a:endParaRPr lang="tr-TR" dirty="0" smtClean="0"/>
          </a:p>
          <a:p>
            <a:r>
              <a:rPr lang="tr-TR" dirty="0" smtClean="0"/>
              <a:t>30 </a:t>
            </a:r>
            <a:r>
              <a:rPr lang="tr-TR" dirty="0"/>
              <a:t>yaşında bir kadının yeni doğmuş bir bebeğinin olması beklenen bir durum iken; 45 yaşında bir kadının yeni doğmuş bebeği için geç kaldığı düşünülür (</a:t>
            </a:r>
            <a:r>
              <a:rPr lang="tr-TR" dirty="0" err="1"/>
              <a:t>Canatan</a:t>
            </a:r>
            <a:r>
              <a:rPr lang="tr-TR" dirty="0"/>
              <a:t>, 2008: 15).</a:t>
            </a:r>
          </a:p>
        </p:txBody>
      </p:sp>
    </p:spTree>
    <p:extLst>
      <p:ext uri="{BB962C8B-B14F-4D97-AF65-F5344CB8AC3E}">
        <p14:creationId xmlns:p14="http://schemas.microsoft.com/office/powerpoint/2010/main" val="1726269334"/>
      </p:ext>
    </p:extLst>
  </p:cSld>
  <p:clrMapOvr>
    <a:masterClrMapping/>
  </p:clrMapOvr>
</p:sld>
</file>

<file path=ppt/theme/theme1.xml><?xml version="1.0" encoding="utf-8"?>
<a:theme xmlns:a="http://schemas.openxmlformats.org/drawingml/2006/main" name="Badg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mes New Roman-Arial">
      <a:maj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Rozet</Template>
  <TotalTime>1419</TotalTime>
  <Words>3787</Words>
  <Application>Microsoft Office PowerPoint</Application>
  <PresentationFormat>Özel</PresentationFormat>
  <Paragraphs>131</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Badge</vt:lpstr>
      <vt:lpstr>AİLE SOSYOLOJİSİ</vt:lpstr>
      <vt:lpstr> </vt:lpstr>
      <vt:lpstr> </vt:lpstr>
      <vt:lpstr>TEMEL YAŞLILIK KAVRAMLARI</vt:lpstr>
      <vt:lpstr> </vt:lpstr>
      <vt:lpstr>Yaşlılığın Alt Dönemleri </vt:lpstr>
      <vt:lpstr> </vt:lpstr>
      <vt:lpstr>Yaşlanma Türleri</vt:lpstr>
      <vt:lpstr> </vt:lpstr>
      <vt:lpstr> </vt:lpstr>
      <vt:lpstr>Gerontoloji </vt:lpstr>
      <vt:lpstr>Geriatri </vt:lpstr>
      <vt:lpstr>Demografik Dönüşüm </vt:lpstr>
      <vt:lpstr> </vt:lpstr>
      <vt:lpstr>Yaşlılığın Kadınlaşması </vt:lpstr>
      <vt:lpstr>YAŞLILIK SORUNLARI</vt:lpstr>
      <vt:lpstr> </vt:lpstr>
      <vt:lpstr> </vt:lpstr>
      <vt:lpstr> </vt:lpstr>
      <vt:lpstr> </vt:lpstr>
      <vt:lpstr> </vt:lpstr>
      <vt:lpstr> </vt:lpstr>
      <vt:lpstr> </vt:lpstr>
      <vt:lpstr> </vt:lpstr>
      <vt:lpstr>Yaşlı Bakımı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 M</dc:creator>
  <cp:lastModifiedBy>Emine Sarac</cp:lastModifiedBy>
  <cp:revision>26</cp:revision>
  <dcterms:created xsi:type="dcterms:W3CDTF">2020-01-29T07:10:30Z</dcterms:created>
  <dcterms:modified xsi:type="dcterms:W3CDTF">2024-01-15T08:16:48Z</dcterms:modified>
</cp:coreProperties>
</file>