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395" r:id="rId3"/>
    <p:sldId id="396" r:id="rId4"/>
    <p:sldId id="397" r:id="rId5"/>
    <p:sldId id="398" r:id="rId6"/>
    <p:sldId id="420" r:id="rId7"/>
    <p:sldId id="421" r:id="rId8"/>
    <p:sldId id="400" r:id="rId9"/>
    <p:sldId id="422" r:id="rId10"/>
    <p:sldId id="399" r:id="rId11"/>
    <p:sldId id="423" r:id="rId12"/>
    <p:sldId id="402" r:id="rId13"/>
    <p:sldId id="403" r:id="rId14"/>
    <p:sldId id="404" r:id="rId15"/>
    <p:sldId id="405" r:id="rId16"/>
    <p:sldId id="406" r:id="rId17"/>
    <p:sldId id="408" r:id="rId18"/>
    <p:sldId id="409" r:id="rId19"/>
    <p:sldId id="410" r:id="rId20"/>
    <p:sldId id="411" r:id="rId21"/>
    <p:sldId id="412" r:id="rId22"/>
    <p:sldId id="413" r:id="rId23"/>
    <p:sldId id="414" r:id="rId24"/>
    <p:sldId id="415" r:id="rId25"/>
    <p:sldId id="416" r:id="rId26"/>
    <p:sldId id="417" r:id="rId27"/>
    <p:sldId id="418" r:id="rId28"/>
    <p:sldId id="419" r:id="rId2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843"/>
    <p:restoredTop sz="94529"/>
  </p:normalViewPr>
  <p:slideViewPr>
    <p:cSldViewPr snapToGrid="0" snapToObjects="1">
      <p:cViewPr varScale="1">
        <p:scale>
          <a:sx n="118" d="100"/>
          <a:sy n="118" d="100"/>
        </p:scale>
        <p:origin x="376" y="2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12/3/25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12/3/25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12/3/25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12/3/25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12/3/25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12/3/25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12/3/25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12/3/25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12/3/25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12/3/25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12/3/25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12/3/25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dirty="0" err="1">
                <a:latin typeface="Times New Roman" pitchFamily="18" charset="0"/>
                <a:cs typeface="Times New Roman" pitchFamily="18" charset="0"/>
              </a:rPr>
              <a:t>Medeni</a:t>
            </a:r>
            <a:r>
              <a:rPr dirty="0">
                <a:latin typeface="Times New Roman" pitchFamily="18" charset="0"/>
                <a:cs typeface="Times New Roman" pitchFamily="18" charset="0"/>
              </a:rPr>
              <a:t> </a:t>
            </a:r>
            <a:r>
              <a:rPr dirty="0" err="1">
                <a:latin typeface="Times New Roman" pitchFamily="18" charset="0"/>
                <a:cs typeface="Times New Roman" pitchFamily="18" charset="0"/>
              </a:rPr>
              <a:t>Usul</a:t>
            </a:r>
            <a:r>
              <a:rPr dirty="0">
                <a:latin typeface="Times New Roman" pitchFamily="18" charset="0"/>
                <a:cs typeface="Times New Roman" pitchFamily="18" charset="0"/>
              </a:rPr>
              <a:t> </a:t>
            </a:r>
            <a:r>
              <a:rPr dirty="0" err="1">
                <a:latin typeface="Times New Roman" pitchFamily="18" charset="0"/>
                <a:cs typeface="Times New Roman" pitchFamily="18" charset="0"/>
              </a:rPr>
              <a:t>Hukuku</a:t>
            </a:r>
            <a:endParaRPr dirty="0">
              <a:latin typeface="Times New Roman" pitchFamily="18" charset="0"/>
              <a:cs typeface="Times New Roman" pitchFamily="18" charset="0"/>
            </a:endParaRPr>
          </a:p>
        </p:txBody>
      </p:sp>
      <p:sp>
        <p:nvSpPr>
          <p:cNvPr id="3" name="Metin kutusu 2">
            <a:extLst>
              <a:ext uri="{FF2B5EF4-FFF2-40B4-BE49-F238E27FC236}">
                <a16:creationId xmlns:a16="http://schemas.microsoft.com/office/drawing/2014/main" id="{48B806DF-F9E1-05CB-CEFD-ADF9ECF60E75}"/>
              </a:ext>
            </a:extLst>
          </p:cNvPr>
          <p:cNvSpPr txBox="1"/>
          <p:nvPr/>
        </p:nvSpPr>
        <p:spPr>
          <a:xfrm>
            <a:off x="8066762" y="-200416"/>
            <a:ext cx="184731" cy="369332"/>
          </a:xfrm>
          <a:prstGeom prst="rect">
            <a:avLst/>
          </a:prstGeom>
          <a:noFill/>
        </p:spPr>
        <p:txBody>
          <a:bodyPr wrap="none" rtlCol="0">
            <a:spAutoFit/>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B9CB59-2FFF-4A60-61A7-E62DAFEAF2B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AB5BCE8-F1B6-8E6E-25D0-A29EF135577C}"/>
              </a:ext>
            </a:extLst>
          </p:cNvPr>
          <p:cNvSpPr>
            <a:spLocks noGrp="1"/>
          </p:cNvSpPr>
          <p:nvPr>
            <p:ph type="title"/>
          </p:nvPr>
        </p:nvSpPr>
        <p:spPr>
          <a:xfrm>
            <a:off x="457200" y="286995"/>
            <a:ext cx="8229600" cy="1143000"/>
          </a:xfrm>
        </p:spPr>
        <p:txBody>
          <a:bodyPr>
            <a:normAutofit/>
          </a:bodyPr>
          <a:lstStyle/>
          <a:p>
            <a:r>
              <a:rPr lang="tr-TR" sz="3200" b="1" i="1" dirty="0">
                <a:latin typeface="Times New Roman" pitchFamily="18" charset="0"/>
                <a:cs typeface="Times New Roman" pitchFamily="18" charset="0"/>
              </a:rPr>
              <a:t>Taraflar</a:t>
            </a:r>
          </a:p>
        </p:txBody>
      </p:sp>
      <p:sp>
        <p:nvSpPr>
          <p:cNvPr id="5" name="İçerik Yer Tutucusu 4">
            <a:extLst>
              <a:ext uri="{FF2B5EF4-FFF2-40B4-BE49-F238E27FC236}">
                <a16:creationId xmlns:a16="http://schemas.microsoft.com/office/drawing/2014/main" id="{EAC8A659-79A1-60CC-9341-AA5B84633270}"/>
              </a:ext>
            </a:extLst>
          </p:cNvPr>
          <p:cNvSpPr>
            <a:spLocks noGrp="1"/>
          </p:cNvSpPr>
          <p:nvPr>
            <p:ph idx="1"/>
          </p:nvPr>
        </p:nvSpPr>
        <p:spPr/>
        <p:txBody>
          <a:bodyPr>
            <a:normAutofit/>
          </a:bodyPr>
          <a:lstStyle/>
          <a:p>
            <a:pPr marL="0" indent="0" algn="just">
              <a:buNone/>
            </a:pPr>
            <a:endParaRPr lang="tr-TR" sz="3400" dirty="0">
              <a:latin typeface="Times New Roman" panose="02020603050405020304" pitchFamily="18" charset="0"/>
              <a:cs typeface="Times New Roman" panose="02020603050405020304" pitchFamily="18" charset="0"/>
            </a:endParaRPr>
          </a:p>
          <a:p>
            <a:pPr algn="just"/>
            <a:endParaRPr lang="tr-TR" sz="1100" dirty="0">
              <a:solidFill>
                <a:srgbClr val="000000"/>
              </a:solidFill>
              <a:latin typeface="Times New Roman" panose="02020603050405020304" pitchFamily="18" charset="0"/>
            </a:endParaRPr>
          </a:p>
          <a:p>
            <a:pPr lvl="0" algn="just"/>
            <a:r>
              <a:rPr lang="tr-TR" sz="1800" i="1" dirty="0">
                <a:latin typeface="Times New Roman" pitchFamily="18" charset="0"/>
                <a:cs typeface="Times New Roman" pitchFamily="18" charset="0"/>
              </a:rPr>
              <a:t>Davanın Tarafı Olmanın ve Davayı Kendi Adına Yürütebilmenin Diğer Unsurları</a:t>
            </a:r>
          </a:p>
          <a:p>
            <a:pPr algn="just"/>
            <a:endParaRPr lang="tr-TR" sz="1800" dirty="0">
              <a:solidFill>
                <a:srgbClr val="000000"/>
              </a:solidFill>
              <a:effectLst/>
              <a:latin typeface="Times New Roman" pitchFamily="18" charset="0"/>
              <a:cs typeface="Times New Roman" pitchFamily="18" charset="0"/>
            </a:endParaRPr>
          </a:p>
          <a:p>
            <a:pPr marL="0" indent="0" algn="just">
              <a:buNone/>
            </a:pPr>
            <a:r>
              <a:rPr lang="tr-TR" sz="1900" i="1" dirty="0">
                <a:latin typeface="Times New Roman" panose="02020603050405020304" pitchFamily="18" charset="0"/>
                <a:cs typeface="Times New Roman" panose="02020603050405020304" pitchFamily="18" charset="0"/>
              </a:rPr>
              <a:t>Olay:</a:t>
            </a:r>
          </a:p>
          <a:p>
            <a:pPr algn="just"/>
            <a:endParaRPr lang="tr-TR" sz="1900" dirty="0">
              <a:latin typeface="Times New Roman" panose="02020603050405020304" pitchFamily="18" charset="0"/>
              <a:cs typeface="Times New Roman" panose="02020603050405020304" pitchFamily="18" charset="0"/>
            </a:endParaRPr>
          </a:p>
          <a:p>
            <a:pPr marL="0" indent="0" algn="just">
              <a:buNone/>
            </a:pPr>
            <a:r>
              <a:rPr lang="tr-TR" sz="1900" i="1" dirty="0">
                <a:latin typeface="Times New Roman" panose="02020603050405020304" pitchFamily="18" charset="0"/>
                <a:cs typeface="Times New Roman" panose="02020603050405020304" pitchFamily="18" charset="0"/>
              </a:rPr>
              <a:t>(B)’</a:t>
            </a:r>
            <a:r>
              <a:rPr lang="tr-TR" sz="1900" i="1" dirty="0" err="1">
                <a:latin typeface="Times New Roman" panose="02020603050405020304" pitchFamily="18" charset="0"/>
                <a:cs typeface="Times New Roman" panose="02020603050405020304" pitchFamily="18" charset="0"/>
              </a:rPr>
              <a:t>nin</a:t>
            </a:r>
            <a:r>
              <a:rPr lang="tr-TR" sz="1900" i="1" dirty="0">
                <a:latin typeface="Times New Roman" panose="02020603050405020304" pitchFamily="18" charset="0"/>
                <a:cs typeface="Times New Roman" panose="02020603050405020304" pitchFamily="18" charset="0"/>
              </a:rPr>
              <a:t> iflâs etmesi üzerine, iflâs masasına giren malların yönetilmesi amacıyla, üç kişiden oluşan iflâs idaresi göreve başlamıştır. (B), iflâs masasında olması gerekirken üçüncü kişide bulunan bir mala ilişkin olarak, üçüncü kişiye karşı istihkak davası açabilir mi? </a:t>
            </a: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454A16F7-8DD9-87F5-5DF1-3291CD7658D5}"/>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17193458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C50A13-DD58-630D-FF59-977C4A1C47F1}"/>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0C8EBD21-9B59-0C77-7124-80207317BA4A}"/>
              </a:ext>
            </a:extLst>
          </p:cNvPr>
          <p:cNvSpPr>
            <a:spLocks noGrp="1"/>
          </p:cNvSpPr>
          <p:nvPr>
            <p:ph type="title"/>
          </p:nvPr>
        </p:nvSpPr>
        <p:spPr>
          <a:xfrm>
            <a:off x="457200" y="286995"/>
            <a:ext cx="8229600" cy="1143000"/>
          </a:xfrm>
        </p:spPr>
        <p:txBody>
          <a:bodyPr>
            <a:normAutofit/>
          </a:bodyPr>
          <a:lstStyle/>
          <a:p>
            <a:r>
              <a:rPr lang="tr-TR" sz="3200" b="1" i="1" dirty="0">
                <a:latin typeface="Times New Roman" pitchFamily="18" charset="0"/>
                <a:cs typeface="Times New Roman" pitchFamily="18" charset="0"/>
              </a:rPr>
              <a:t>Taraflar</a:t>
            </a:r>
          </a:p>
        </p:txBody>
      </p:sp>
      <p:sp>
        <p:nvSpPr>
          <p:cNvPr id="5" name="İçerik Yer Tutucusu 4">
            <a:extLst>
              <a:ext uri="{FF2B5EF4-FFF2-40B4-BE49-F238E27FC236}">
                <a16:creationId xmlns:a16="http://schemas.microsoft.com/office/drawing/2014/main" id="{C6B88245-8BCF-A8EB-CB8B-AE7EC02EC9F4}"/>
              </a:ext>
            </a:extLst>
          </p:cNvPr>
          <p:cNvSpPr>
            <a:spLocks noGrp="1"/>
          </p:cNvSpPr>
          <p:nvPr>
            <p:ph idx="1"/>
          </p:nvPr>
        </p:nvSpPr>
        <p:spPr/>
        <p:txBody>
          <a:bodyPr>
            <a:normAutofit/>
          </a:bodyPr>
          <a:lstStyle/>
          <a:p>
            <a:pPr marL="0" indent="0" algn="just">
              <a:buNone/>
            </a:pPr>
            <a:endParaRPr lang="tr-TR" sz="3400" dirty="0">
              <a:latin typeface="Times New Roman" panose="02020603050405020304" pitchFamily="18" charset="0"/>
              <a:cs typeface="Times New Roman" panose="02020603050405020304" pitchFamily="18" charset="0"/>
            </a:endParaRPr>
          </a:p>
          <a:p>
            <a:pPr algn="just"/>
            <a:endParaRPr lang="tr-TR" sz="1100" dirty="0">
              <a:solidFill>
                <a:srgbClr val="000000"/>
              </a:solidFill>
              <a:latin typeface="Times New Roman" panose="02020603050405020304" pitchFamily="18" charset="0"/>
            </a:endParaRPr>
          </a:p>
          <a:p>
            <a:pPr lvl="0" algn="just"/>
            <a:r>
              <a:rPr lang="tr-TR" sz="1800" i="1" dirty="0">
                <a:latin typeface="Times New Roman" pitchFamily="18" charset="0"/>
                <a:cs typeface="Times New Roman" pitchFamily="18" charset="0"/>
              </a:rPr>
              <a:t>Davanın Tarafı Olmanın ve Davayı Kendi Adına Yürütebilmenin Diğer Unsurları</a:t>
            </a:r>
          </a:p>
          <a:p>
            <a:pPr algn="just"/>
            <a:endParaRPr lang="tr-TR" sz="1800" dirty="0">
              <a:solidFill>
                <a:srgbClr val="000000"/>
              </a:solidFill>
              <a:effectLst/>
              <a:latin typeface="Times New Roman" pitchFamily="18" charset="0"/>
              <a:cs typeface="Times New Roman" pitchFamily="18" charset="0"/>
            </a:endParaRPr>
          </a:p>
          <a:p>
            <a:pPr algn="just"/>
            <a:r>
              <a:rPr lang="tr-TR" sz="1800" i="1" dirty="0">
                <a:solidFill>
                  <a:srgbClr val="000000"/>
                </a:solidFill>
                <a:latin typeface="Times New Roman" pitchFamily="18" charset="0"/>
                <a:ea typeface="Times New Roman" panose="02020603050405020304" pitchFamily="18" charset="0"/>
                <a:cs typeface="Times New Roman" pitchFamily="18" charset="0"/>
              </a:rPr>
              <a:t>Dava Takip Yetkisi</a:t>
            </a:r>
          </a:p>
          <a:p>
            <a:pPr algn="just"/>
            <a:r>
              <a:rPr lang="tr-TR" sz="1800" dirty="0">
                <a:solidFill>
                  <a:srgbClr val="000000"/>
                </a:solidFill>
                <a:latin typeface="Times New Roman" pitchFamily="18" charset="0"/>
                <a:ea typeface="Times New Roman" panose="02020603050405020304" pitchFamily="18" charset="0"/>
                <a:cs typeface="Times New Roman" pitchFamily="18" charset="0"/>
              </a:rPr>
              <a:t>Talep sonucu hakkında hüküm alabilme yetkisidir ve bu yetki kanundaki istisnalar dışında maddi hukuktaki tasarruf yetkisine göre belirlenir (m.53).</a:t>
            </a:r>
          </a:p>
          <a:p>
            <a:pPr algn="just"/>
            <a:r>
              <a:rPr lang="tr-TR" sz="1800" dirty="0">
                <a:solidFill>
                  <a:srgbClr val="000000"/>
                </a:solidFill>
                <a:latin typeface="Times New Roman" pitchFamily="18" charset="0"/>
                <a:ea typeface="Times New Roman" panose="02020603050405020304" pitchFamily="18" charset="0"/>
                <a:cs typeface="Times New Roman" pitchFamily="18" charset="0"/>
              </a:rPr>
              <a:t>Bir hakkın sahibi veya hukuki ilişkinin gerçek tarafları bu hak veya hukuki ilişki üzerinde tasarruf yetkisine, dolayısıyla davada sıfata ve kural olarak dava takip yetkisine de sahiptir.</a:t>
            </a:r>
          </a:p>
          <a:p>
            <a:pPr algn="just"/>
            <a:r>
              <a:rPr lang="tr-TR" sz="1800" dirty="0">
                <a:solidFill>
                  <a:srgbClr val="000000"/>
                </a:solidFill>
                <a:latin typeface="Times New Roman" pitchFamily="18" charset="0"/>
                <a:ea typeface="Times New Roman" panose="02020603050405020304" pitchFamily="18" charset="0"/>
                <a:cs typeface="Times New Roman" pitchFamily="18" charset="0"/>
              </a:rPr>
              <a:t>Kanun gereği dava takip yetkisi, hakkın sahibinden başkasına da ait olabilir. </a:t>
            </a:r>
          </a:p>
          <a:p>
            <a:pPr marL="0" indent="0" algn="just">
              <a:buNone/>
            </a:pPr>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algn="just"/>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AB2CC629-D489-6ED9-1AA1-629E7448445A}"/>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4859166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B9CB59-2FFF-4A60-61A7-E62DAFEAF2B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AB5BCE8-F1B6-8E6E-25D0-A29EF135577C}"/>
              </a:ext>
            </a:extLst>
          </p:cNvPr>
          <p:cNvSpPr>
            <a:spLocks noGrp="1"/>
          </p:cNvSpPr>
          <p:nvPr>
            <p:ph type="title"/>
          </p:nvPr>
        </p:nvSpPr>
        <p:spPr>
          <a:xfrm>
            <a:off x="457200" y="286995"/>
            <a:ext cx="8229600" cy="1143000"/>
          </a:xfrm>
        </p:spPr>
        <p:txBody>
          <a:bodyPr>
            <a:normAutofit/>
          </a:bodyPr>
          <a:lstStyle/>
          <a:p>
            <a:r>
              <a:rPr lang="tr-TR" sz="3200" b="1" i="1" dirty="0">
                <a:latin typeface="Times New Roman" pitchFamily="18" charset="0"/>
                <a:cs typeface="Times New Roman" pitchFamily="18" charset="0"/>
              </a:rPr>
              <a:t>Taraflar</a:t>
            </a:r>
          </a:p>
        </p:txBody>
      </p:sp>
      <p:sp>
        <p:nvSpPr>
          <p:cNvPr id="5" name="İçerik Yer Tutucusu 4">
            <a:extLst>
              <a:ext uri="{FF2B5EF4-FFF2-40B4-BE49-F238E27FC236}">
                <a16:creationId xmlns:a16="http://schemas.microsoft.com/office/drawing/2014/main" id="{EAC8A659-79A1-60CC-9341-AA5B84633270}"/>
              </a:ext>
            </a:extLst>
          </p:cNvPr>
          <p:cNvSpPr>
            <a:spLocks noGrp="1"/>
          </p:cNvSpPr>
          <p:nvPr>
            <p:ph idx="1"/>
          </p:nvPr>
        </p:nvSpPr>
        <p:spPr/>
        <p:txBody>
          <a:bodyPr>
            <a:normAutofit/>
          </a:bodyPr>
          <a:lstStyle/>
          <a:p>
            <a:pPr marL="0" indent="0" algn="just">
              <a:buNone/>
            </a:pPr>
            <a:endParaRPr lang="tr-TR" sz="3400" dirty="0">
              <a:latin typeface="Times New Roman" panose="02020603050405020304" pitchFamily="18" charset="0"/>
              <a:cs typeface="Times New Roman" panose="02020603050405020304" pitchFamily="18" charset="0"/>
            </a:endParaRPr>
          </a:p>
          <a:p>
            <a:pPr algn="just"/>
            <a:endParaRPr lang="tr-TR" sz="1100" dirty="0">
              <a:solidFill>
                <a:srgbClr val="000000"/>
              </a:solidFill>
              <a:latin typeface="Times New Roman" panose="02020603050405020304" pitchFamily="18" charset="0"/>
            </a:endParaRPr>
          </a:p>
          <a:p>
            <a:pPr lvl="0" algn="just"/>
            <a:r>
              <a:rPr lang="tr-TR" sz="1800" i="1" dirty="0">
                <a:latin typeface="Times New Roman" pitchFamily="18" charset="0"/>
                <a:cs typeface="Times New Roman" pitchFamily="18" charset="0"/>
              </a:rPr>
              <a:t>Davanın Tarafı Olmanın ve Davayı Kendi Adına Yürütebilmenin Diğer Unsurları</a:t>
            </a:r>
          </a:p>
          <a:p>
            <a:pPr algn="just"/>
            <a:endParaRPr lang="tr-TR" sz="1800" dirty="0">
              <a:solidFill>
                <a:srgbClr val="000000"/>
              </a:solidFill>
              <a:effectLst/>
              <a:latin typeface="Times New Roman" pitchFamily="18" charset="0"/>
              <a:cs typeface="Times New Roman" pitchFamily="18" charset="0"/>
            </a:endParaRPr>
          </a:p>
          <a:p>
            <a:pPr algn="just"/>
            <a:r>
              <a:rPr lang="tr-TR" sz="1800" i="1" dirty="0">
                <a:solidFill>
                  <a:srgbClr val="000000"/>
                </a:solidFill>
                <a:latin typeface="Times New Roman" pitchFamily="18" charset="0"/>
                <a:ea typeface="Times New Roman" panose="02020603050405020304" pitchFamily="18" charset="0"/>
                <a:cs typeface="Times New Roman" pitchFamily="18" charset="0"/>
              </a:rPr>
              <a:t>Dava Takip Yetkisi</a:t>
            </a:r>
          </a:p>
          <a:p>
            <a:pPr marL="0" indent="0" algn="just">
              <a:buNone/>
            </a:pPr>
            <a:r>
              <a:rPr lang="tr-TR" sz="1800" dirty="0">
                <a:solidFill>
                  <a:srgbClr val="000000"/>
                </a:solidFill>
                <a:latin typeface="Times New Roman" pitchFamily="18" charset="0"/>
                <a:ea typeface="Times New Roman" panose="02020603050405020304" pitchFamily="18" charset="0"/>
                <a:cs typeface="Times New Roman" pitchFamily="18" charset="0"/>
              </a:rPr>
              <a:t>Davacı kendi adına dava açtığında, (hak sahibi olduğu veya hukuki ilişkinin tarafı olduğu iddiasıyla dava açtığından) dava takip yetkisine sahiptir.</a:t>
            </a:r>
          </a:p>
          <a:p>
            <a:pPr marL="0" indent="0" algn="just">
              <a:buNone/>
            </a:pPr>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marL="0" indent="0" algn="just">
              <a:buNone/>
            </a:pPr>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marL="0" indent="0" algn="just">
              <a:buNone/>
            </a:pPr>
            <a:r>
              <a:rPr lang="tr-TR" sz="1800" dirty="0">
                <a:solidFill>
                  <a:srgbClr val="000000"/>
                </a:solidFill>
                <a:latin typeface="Times New Roman" pitchFamily="18" charset="0"/>
                <a:ea typeface="Times New Roman" panose="02020603050405020304" pitchFamily="18" charset="0"/>
                <a:cs typeface="Times New Roman" pitchFamily="18" charset="0"/>
              </a:rPr>
              <a:t>Hakkın başkasına ait olduğunu iddia ederek (başkasına ait bir hak için ve hukuken yetkili olmadığı halde) dava açan kişi ise dava takip yetkisi yoktur, dava usulden reddedilir. Örneğin, kardeşinin adına boşanma davası açarsa. </a:t>
            </a:r>
          </a:p>
          <a:p>
            <a:pPr marL="0" indent="0" algn="just">
              <a:buNone/>
            </a:pPr>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algn="just"/>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454A16F7-8DD9-87F5-5DF1-3291CD7658D5}"/>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14785115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B9CB59-2FFF-4A60-61A7-E62DAFEAF2B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AB5BCE8-F1B6-8E6E-25D0-A29EF135577C}"/>
              </a:ext>
            </a:extLst>
          </p:cNvPr>
          <p:cNvSpPr>
            <a:spLocks noGrp="1"/>
          </p:cNvSpPr>
          <p:nvPr>
            <p:ph type="title"/>
          </p:nvPr>
        </p:nvSpPr>
        <p:spPr>
          <a:xfrm>
            <a:off x="457200" y="286995"/>
            <a:ext cx="8229600" cy="1143000"/>
          </a:xfrm>
        </p:spPr>
        <p:txBody>
          <a:bodyPr>
            <a:normAutofit/>
          </a:bodyPr>
          <a:lstStyle/>
          <a:p>
            <a:r>
              <a:rPr lang="tr-TR" sz="3200" b="1" i="1" dirty="0">
                <a:latin typeface="Times New Roman" pitchFamily="18" charset="0"/>
                <a:cs typeface="Times New Roman" pitchFamily="18" charset="0"/>
              </a:rPr>
              <a:t>Taraflar</a:t>
            </a:r>
          </a:p>
        </p:txBody>
      </p:sp>
      <p:sp>
        <p:nvSpPr>
          <p:cNvPr id="5" name="İçerik Yer Tutucusu 4">
            <a:extLst>
              <a:ext uri="{FF2B5EF4-FFF2-40B4-BE49-F238E27FC236}">
                <a16:creationId xmlns:a16="http://schemas.microsoft.com/office/drawing/2014/main" id="{EAC8A659-79A1-60CC-9341-AA5B84633270}"/>
              </a:ext>
            </a:extLst>
          </p:cNvPr>
          <p:cNvSpPr>
            <a:spLocks noGrp="1"/>
          </p:cNvSpPr>
          <p:nvPr>
            <p:ph idx="1"/>
          </p:nvPr>
        </p:nvSpPr>
        <p:spPr/>
        <p:txBody>
          <a:bodyPr>
            <a:normAutofit lnSpcReduction="10000"/>
          </a:bodyPr>
          <a:lstStyle/>
          <a:p>
            <a:pPr marL="0" indent="0" algn="just">
              <a:buNone/>
            </a:pPr>
            <a:endParaRPr lang="tr-TR" sz="3400" dirty="0">
              <a:latin typeface="Times New Roman" panose="02020603050405020304" pitchFamily="18" charset="0"/>
              <a:cs typeface="Times New Roman" panose="02020603050405020304" pitchFamily="18" charset="0"/>
            </a:endParaRPr>
          </a:p>
          <a:p>
            <a:pPr algn="just"/>
            <a:endParaRPr lang="tr-TR" sz="1100" dirty="0">
              <a:solidFill>
                <a:srgbClr val="000000"/>
              </a:solidFill>
              <a:latin typeface="Times New Roman" panose="02020603050405020304" pitchFamily="18" charset="0"/>
            </a:endParaRPr>
          </a:p>
          <a:p>
            <a:pPr lvl="0" algn="just"/>
            <a:r>
              <a:rPr lang="tr-TR" sz="1800" i="1" dirty="0">
                <a:latin typeface="Times New Roman" pitchFamily="18" charset="0"/>
                <a:cs typeface="Times New Roman" pitchFamily="18" charset="0"/>
              </a:rPr>
              <a:t>Davanın Tarafı Olmanın ve Davayı Kendi Adına Yürütebilmenin Diğer Unsurları</a:t>
            </a:r>
          </a:p>
          <a:p>
            <a:pPr algn="just"/>
            <a:endParaRPr lang="tr-TR" sz="1800" dirty="0">
              <a:solidFill>
                <a:srgbClr val="000000"/>
              </a:solidFill>
              <a:effectLst/>
              <a:latin typeface="Times New Roman" pitchFamily="18" charset="0"/>
              <a:cs typeface="Times New Roman" pitchFamily="18" charset="0"/>
            </a:endParaRPr>
          </a:p>
          <a:p>
            <a:pPr algn="just"/>
            <a:r>
              <a:rPr lang="tr-TR" sz="1800" i="1" dirty="0">
                <a:solidFill>
                  <a:srgbClr val="000000"/>
                </a:solidFill>
                <a:latin typeface="Times New Roman" pitchFamily="18" charset="0"/>
                <a:ea typeface="Times New Roman" panose="02020603050405020304" pitchFamily="18" charset="0"/>
                <a:cs typeface="Times New Roman" pitchFamily="18" charset="0"/>
              </a:rPr>
              <a:t>Dava Takip Yetkisi</a:t>
            </a:r>
          </a:p>
          <a:p>
            <a:pPr marL="0" indent="0" algn="just">
              <a:buNone/>
            </a:pPr>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marL="0" indent="0" algn="just">
              <a:buNone/>
            </a:pPr>
            <a:r>
              <a:rPr lang="tr-TR" sz="1800" dirty="0">
                <a:solidFill>
                  <a:srgbClr val="000000"/>
                </a:solidFill>
                <a:latin typeface="Times New Roman" pitchFamily="18" charset="0"/>
                <a:ea typeface="Times New Roman" panose="02020603050405020304" pitchFamily="18" charset="0"/>
                <a:cs typeface="Times New Roman" pitchFamily="18" charset="0"/>
              </a:rPr>
              <a:t>Hukukun imkan tanıdığı durumlarda(kanunda verilen yetkiye dayanarak), </a:t>
            </a:r>
            <a:r>
              <a:rPr lang="tr-TR" sz="1800" i="1" dirty="0">
                <a:solidFill>
                  <a:srgbClr val="000000"/>
                </a:solidFill>
                <a:latin typeface="Times New Roman" pitchFamily="18" charset="0"/>
                <a:ea typeface="Times New Roman" panose="02020603050405020304" pitchFamily="18" charset="0"/>
                <a:cs typeface="Times New Roman" pitchFamily="18" charset="0"/>
              </a:rPr>
              <a:t>başkasına ait bir hak veya hukuki ilişkinin tarafı olduğu için </a:t>
            </a:r>
            <a:r>
              <a:rPr lang="tr-TR" sz="1800" b="1" i="1" dirty="0">
                <a:solidFill>
                  <a:srgbClr val="000000"/>
                </a:solidFill>
                <a:latin typeface="Times New Roman" pitchFamily="18" charset="0"/>
                <a:ea typeface="Times New Roman" panose="02020603050405020304" pitchFamily="18" charset="0"/>
                <a:cs typeface="Times New Roman" pitchFamily="18" charset="0"/>
              </a:rPr>
              <a:t>onun adına</a:t>
            </a:r>
            <a:r>
              <a:rPr lang="tr-TR" sz="1800" b="1" dirty="0">
                <a:solidFill>
                  <a:srgbClr val="000000"/>
                </a:solidFill>
                <a:latin typeface="Times New Roman" pitchFamily="18" charset="0"/>
                <a:ea typeface="Times New Roman" panose="02020603050405020304" pitchFamily="18" charset="0"/>
                <a:cs typeface="Times New Roman" pitchFamily="18" charset="0"/>
              </a:rPr>
              <a:t> </a:t>
            </a:r>
            <a:r>
              <a:rPr lang="tr-TR" sz="1800" dirty="0">
                <a:solidFill>
                  <a:srgbClr val="000000"/>
                </a:solidFill>
                <a:latin typeface="Times New Roman" pitchFamily="18" charset="0"/>
                <a:ea typeface="Times New Roman" panose="02020603050405020304" pitchFamily="18" charset="0"/>
                <a:cs typeface="Times New Roman" pitchFamily="18" charset="0"/>
              </a:rPr>
              <a:t>ileri sürerse, dava açan kişinin dava takip yetkisi vardır. </a:t>
            </a:r>
            <a:r>
              <a:rPr lang="tr-TR" sz="1800" dirty="0" err="1">
                <a:solidFill>
                  <a:srgbClr val="000000"/>
                </a:solidFill>
                <a:latin typeface="Times New Roman" pitchFamily="18" charset="0"/>
                <a:ea typeface="Times New Roman" panose="02020603050405020304" pitchFamily="18" charset="0"/>
                <a:cs typeface="Times New Roman" pitchFamily="18" charset="0"/>
              </a:rPr>
              <a:t>Örn</a:t>
            </a:r>
            <a:r>
              <a:rPr lang="tr-TR" sz="1800" dirty="0">
                <a:solidFill>
                  <a:srgbClr val="000000"/>
                </a:solidFill>
                <a:latin typeface="Times New Roman" pitchFamily="18" charset="0"/>
                <a:ea typeface="Times New Roman" panose="02020603050405020304" pitchFamily="18" charset="0"/>
                <a:cs typeface="Times New Roman" pitchFamily="18" charset="0"/>
              </a:rPr>
              <a:t>. Taşınmazın borçlu adına tescil ettirmek isteyen ve icra dairesinden aldığı yetkiyle dava açan alacaklı (İİK m. 94/2); bu halde dava açan alacaklı, davanın tarafı ve dava takip yetkisine sahip olur. (Hüküm kendi adına verilmesini istemez, borçlu adına taşınmazın tescilini ister; takip alacaklısı, taşınmazın borçlu malike ait olduğunu iddia ve ispat eder. Hüküm, taşınmazın borçlu adına tapuya kaydedilmesi şeklindedir. Mahkemenin kararıyla (taşınmazın tapuda borçlu adına kaydedilmesi kararı) taşınmaz alacaklı lehine haczedilir (İİK m. 94/3). </a:t>
            </a:r>
          </a:p>
          <a:p>
            <a:pPr marL="0" indent="0" algn="just">
              <a:buNone/>
            </a:pPr>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algn="just"/>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454A16F7-8DD9-87F5-5DF1-3291CD7658D5}"/>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38260933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B9CB59-2FFF-4A60-61A7-E62DAFEAF2B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AB5BCE8-F1B6-8E6E-25D0-A29EF135577C}"/>
              </a:ext>
            </a:extLst>
          </p:cNvPr>
          <p:cNvSpPr>
            <a:spLocks noGrp="1"/>
          </p:cNvSpPr>
          <p:nvPr>
            <p:ph type="title"/>
          </p:nvPr>
        </p:nvSpPr>
        <p:spPr>
          <a:xfrm>
            <a:off x="457200" y="286995"/>
            <a:ext cx="8229600" cy="1143000"/>
          </a:xfrm>
        </p:spPr>
        <p:txBody>
          <a:bodyPr>
            <a:normAutofit/>
          </a:bodyPr>
          <a:lstStyle/>
          <a:p>
            <a:r>
              <a:rPr lang="tr-TR" sz="3200" b="1" i="1" dirty="0">
                <a:latin typeface="Times New Roman" pitchFamily="18" charset="0"/>
                <a:cs typeface="Times New Roman" pitchFamily="18" charset="0"/>
              </a:rPr>
              <a:t>Taraflar</a:t>
            </a:r>
          </a:p>
        </p:txBody>
      </p:sp>
      <p:sp>
        <p:nvSpPr>
          <p:cNvPr id="5" name="İçerik Yer Tutucusu 4">
            <a:extLst>
              <a:ext uri="{FF2B5EF4-FFF2-40B4-BE49-F238E27FC236}">
                <a16:creationId xmlns:a16="http://schemas.microsoft.com/office/drawing/2014/main" id="{EAC8A659-79A1-60CC-9341-AA5B84633270}"/>
              </a:ext>
            </a:extLst>
          </p:cNvPr>
          <p:cNvSpPr>
            <a:spLocks noGrp="1"/>
          </p:cNvSpPr>
          <p:nvPr>
            <p:ph idx="1"/>
          </p:nvPr>
        </p:nvSpPr>
        <p:spPr/>
        <p:txBody>
          <a:bodyPr>
            <a:normAutofit fontScale="92500"/>
          </a:bodyPr>
          <a:lstStyle/>
          <a:p>
            <a:pPr marL="0" indent="0" algn="just">
              <a:buNone/>
            </a:pPr>
            <a:endParaRPr lang="tr-TR" sz="3400" dirty="0">
              <a:latin typeface="Times New Roman" panose="02020603050405020304" pitchFamily="18" charset="0"/>
              <a:cs typeface="Times New Roman" panose="02020603050405020304" pitchFamily="18" charset="0"/>
            </a:endParaRPr>
          </a:p>
          <a:p>
            <a:pPr algn="just"/>
            <a:endParaRPr lang="tr-TR" sz="1100" dirty="0">
              <a:solidFill>
                <a:srgbClr val="000000"/>
              </a:solidFill>
              <a:latin typeface="Times New Roman" panose="02020603050405020304" pitchFamily="18" charset="0"/>
            </a:endParaRPr>
          </a:p>
          <a:p>
            <a:pPr lvl="0" algn="just"/>
            <a:r>
              <a:rPr lang="tr-TR" sz="1800" i="1" dirty="0">
                <a:latin typeface="Times New Roman" pitchFamily="18" charset="0"/>
                <a:cs typeface="Times New Roman" pitchFamily="18" charset="0"/>
              </a:rPr>
              <a:t>Davanın Tarafı Olmanın ve Davayı Kendi Adına Yürütebilmenin Diğer Unsurları</a:t>
            </a:r>
          </a:p>
          <a:p>
            <a:pPr algn="just"/>
            <a:endParaRPr lang="tr-TR" sz="1800" dirty="0">
              <a:solidFill>
                <a:srgbClr val="000000"/>
              </a:solidFill>
              <a:effectLst/>
              <a:latin typeface="Times New Roman" pitchFamily="18" charset="0"/>
              <a:cs typeface="Times New Roman" pitchFamily="18" charset="0"/>
            </a:endParaRPr>
          </a:p>
          <a:p>
            <a:pPr marL="0" indent="0" algn="just">
              <a:buNone/>
            </a:pPr>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marL="0" indent="0" algn="just">
              <a:buNone/>
            </a:pPr>
            <a:r>
              <a:rPr lang="tr-TR" sz="1800" dirty="0">
                <a:solidFill>
                  <a:srgbClr val="000000"/>
                </a:solidFill>
                <a:latin typeface="Times New Roman" pitchFamily="18" charset="0"/>
                <a:ea typeface="Times New Roman" panose="02020603050405020304" pitchFamily="18" charset="0"/>
                <a:cs typeface="Times New Roman" pitchFamily="18" charset="0"/>
              </a:rPr>
              <a:t>Sıfat, tarafın maddi hukukta düzenlenen, alacaklı, borçlu, malik olma durumuna ilişkindir.</a:t>
            </a:r>
          </a:p>
          <a:p>
            <a:pPr marL="0" indent="0" algn="just">
              <a:buNone/>
            </a:pPr>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marL="0" indent="0" algn="just">
              <a:buNone/>
            </a:pPr>
            <a:r>
              <a:rPr lang="tr-TR" sz="1800" dirty="0">
                <a:solidFill>
                  <a:srgbClr val="000000"/>
                </a:solidFill>
                <a:latin typeface="Times New Roman" pitchFamily="18" charset="0"/>
                <a:ea typeface="Times New Roman" panose="02020603050405020304" pitchFamily="18" charset="0"/>
                <a:cs typeface="Times New Roman" pitchFamily="18" charset="0"/>
              </a:rPr>
              <a:t>Sıfat ve dava takip yetkisi</a:t>
            </a:r>
          </a:p>
          <a:p>
            <a:pPr marL="0" indent="0" algn="just">
              <a:buNone/>
            </a:pPr>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marL="0" indent="0" algn="just">
              <a:buNone/>
            </a:pPr>
            <a:r>
              <a:rPr lang="tr-TR" sz="1800" dirty="0">
                <a:solidFill>
                  <a:srgbClr val="000000"/>
                </a:solidFill>
                <a:latin typeface="Times New Roman" pitchFamily="18" charset="0"/>
                <a:ea typeface="Times New Roman" panose="02020603050405020304" pitchFamily="18" charset="0"/>
                <a:cs typeface="Times New Roman" pitchFamily="18" charset="0"/>
              </a:rPr>
              <a:t>İkisi aynı kavramlar değildir. Dava takip yetkisi eksikliği, usulden ret sebebi iken; sıfat eksikliği, esastan ret sebebidir. Sıfat, dava şartı değildir. Dava takip yetkisi ise dava şartıdır.</a:t>
            </a:r>
          </a:p>
          <a:p>
            <a:pPr marL="0" indent="0" algn="just">
              <a:buNone/>
            </a:pPr>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marL="0" indent="0" algn="just">
              <a:buNone/>
            </a:pPr>
            <a:r>
              <a:rPr lang="tr-TR" sz="1800" dirty="0">
                <a:solidFill>
                  <a:srgbClr val="000000"/>
                </a:solidFill>
                <a:latin typeface="Times New Roman" pitchFamily="18" charset="0"/>
                <a:ea typeface="Times New Roman" panose="02020603050405020304" pitchFamily="18" charset="0"/>
                <a:cs typeface="Times New Roman" pitchFamily="18" charset="0"/>
              </a:rPr>
              <a:t>Alacağını davadan önce devreden kişinin açtığı alacağın tahsili davasında, davacının dava takip yetkisi yoktur.</a:t>
            </a:r>
          </a:p>
          <a:p>
            <a:pPr marL="0" indent="0" algn="just">
              <a:buNone/>
            </a:pPr>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marL="0" indent="0" algn="just">
              <a:buNone/>
            </a:pPr>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algn="just"/>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454A16F7-8DD9-87F5-5DF1-3291CD7658D5}"/>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34345020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B9CB59-2FFF-4A60-61A7-E62DAFEAF2B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AB5BCE8-F1B6-8E6E-25D0-A29EF135577C}"/>
              </a:ext>
            </a:extLst>
          </p:cNvPr>
          <p:cNvSpPr>
            <a:spLocks noGrp="1"/>
          </p:cNvSpPr>
          <p:nvPr>
            <p:ph type="title"/>
          </p:nvPr>
        </p:nvSpPr>
        <p:spPr>
          <a:xfrm>
            <a:off x="457200" y="286995"/>
            <a:ext cx="8229600" cy="1143000"/>
          </a:xfrm>
        </p:spPr>
        <p:txBody>
          <a:bodyPr>
            <a:normAutofit/>
          </a:bodyPr>
          <a:lstStyle/>
          <a:p>
            <a:r>
              <a:rPr lang="tr-TR" sz="3200" b="1" i="1" dirty="0">
                <a:latin typeface="Times New Roman" pitchFamily="18" charset="0"/>
                <a:cs typeface="Times New Roman" pitchFamily="18" charset="0"/>
              </a:rPr>
              <a:t>Taraflar</a:t>
            </a:r>
          </a:p>
        </p:txBody>
      </p:sp>
      <p:sp>
        <p:nvSpPr>
          <p:cNvPr id="5" name="İçerik Yer Tutucusu 4">
            <a:extLst>
              <a:ext uri="{FF2B5EF4-FFF2-40B4-BE49-F238E27FC236}">
                <a16:creationId xmlns:a16="http://schemas.microsoft.com/office/drawing/2014/main" id="{EAC8A659-79A1-60CC-9341-AA5B84633270}"/>
              </a:ext>
            </a:extLst>
          </p:cNvPr>
          <p:cNvSpPr>
            <a:spLocks noGrp="1"/>
          </p:cNvSpPr>
          <p:nvPr>
            <p:ph idx="1"/>
          </p:nvPr>
        </p:nvSpPr>
        <p:spPr/>
        <p:txBody>
          <a:bodyPr>
            <a:normAutofit/>
          </a:bodyPr>
          <a:lstStyle/>
          <a:p>
            <a:pPr marL="0" indent="0" algn="just">
              <a:buNone/>
            </a:pPr>
            <a:endParaRPr lang="tr-TR" sz="3400" dirty="0">
              <a:latin typeface="Times New Roman" panose="02020603050405020304" pitchFamily="18" charset="0"/>
              <a:cs typeface="Times New Roman" panose="02020603050405020304" pitchFamily="18" charset="0"/>
            </a:endParaRPr>
          </a:p>
          <a:p>
            <a:pPr algn="just"/>
            <a:endParaRPr lang="tr-TR" sz="1100" dirty="0">
              <a:solidFill>
                <a:srgbClr val="000000"/>
              </a:solidFill>
              <a:latin typeface="Times New Roman" panose="02020603050405020304" pitchFamily="18" charset="0"/>
            </a:endParaRPr>
          </a:p>
          <a:p>
            <a:pPr marL="0" indent="0" algn="just">
              <a:buNone/>
            </a:pPr>
            <a:r>
              <a:rPr lang="tr-TR" sz="1800" b="1" i="1" dirty="0">
                <a:solidFill>
                  <a:srgbClr val="000000"/>
                </a:solidFill>
                <a:latin typeface="Times New Roman" pitchFamily="18" charset="0"/>
                <a:ea typeface="Times New Roman" panose="02020603050405020304" pitchFamily="18" charset="0"/>
                <a:cs typeface="Times New Roman" pitchFamily="18" charset="0"/>
              </a:rPr>
              <a:t>Taraf Değişikliği</a:t>
            </a:r>
          </a:p>
          <a:p>
            <a:pPr marL="0" indent="0" algn="just">
              <a:buNone/>
            </a:pPr>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marL="0" lvl="0" indent="0" algn="just">
              <a:buNone/>
            </a:pPr>
            <a:r>
              <a:rPr lang="tr-TR" sz="1800" dirty="0">
                <a:latin typeface="Times New Roman" pitchFamily="18" charset="0"/>
                <a:cs typeface="Times New Roman" pitchFamily="18" charset="0"/>
              </a:rPr>
              <a:t>Değişiklik, tarafların yanına birilerinin daha katılması ya da taraflarda değişiklik yapılması şeklinde olabilir. </a:t>
            </a:r>
          </a:p>
          <a:p>
            <a:pPr marL="0" lvl="0" indent="0" algn="just">
              <a:buNone/>
            </a:pPr>
            <a:endParaRPr lang="tr-TR" sz="1800" dirty="0">
              <a:latin typeface="Times New Roman" pitchFamily="18" charset="0"/>
              <a:cs typeface="Times New Roman" pitchFamily="18" charset="0"/>
            </a:endParaRPr>
          </a:p>
          <a:p>
            <a:pPr marL="0" lvl="0" indent="0" algn="just">
              <a:buNone/>
            </a:pPr>
            <a:r>
              <a:rPr lang="tr-TR" sz="1800" dirty="0">
                <a:latin typeface="Times New Roman" pitchFamily="18" charset="0"/>
                <a:cs typeface="Times New Roman" pitchFamily="18" charset="0"/>
              </a:rPr>
              <a:t>Farklı nedenlerle taraf değişikliği gerekebilir. Taraflardan birinin ölümü halinde, malvarlığına ilişkin bir dava ise, mirasçılara karşı davaya devam edilmesi halinde, ölüm nedeniyle taraf değişikliği söz konusudur.</a:t>
            </a:r>
          </a:p>
          <a:p>
            <a:pPr marL="0" lvl="0" indent="0" algn="just">
              <a:buNone/>
            </a:pPr>
            <a:endParaRPr lang="tr-TR" sz="1800" dirty="0">
              <a:latin typeface="Times New Roman" pitchFamily="18" charset="0"/>
              <a:cs typeface="Times New Roman" pitchFamily="18" charset="0"/>
            </a:endParaRPr>
          </a:p>
          <a:p>
            <a:pPr marL="0" lvl="0" indent="0" algn="just">
              <a:buNone/>
            </a:pPr>
            <a:r>
              <a:rPr lang="tr-TR" sz="1800" dirty="0">
                <a:latin typeface="Times New Roman" pitchFamily="18" charset="0"/>
                <a:cs typeface="Times New Roman" pitchFamily="18" charset="0"/>
              </a:rPr>
              <a:t>Davacı ya da davalı taraftaki yanlış veya eksiklik nedeniyle yapılan iradi taraf değişikliğinde, taraf değişikliği söz konusudur.</a:t>
            </a:r>
          </a:p>
          <a:p>
            <a:pPr marL="0" lvl="0" indent="0" algn="just">
              <a:buNone/>
            </a:pPr>
            <a:endParaRPr lang="tr-TR" sz="1800" dirty="0">
              <a:latin typeface="Times New Roman" pitchFamily="18" charset="0"/>
              <a:cs typeface="Times New Roman" pitchFamily="18" charset="0"/>
            </a:endParaRPr>
          </a:p>
          <a:p>
            <a:pPr marL="0" lvl="0" indent="0" algn="just">
              <a:buNone/>
            </a:pPr>
            <a:endParaRPr lang="tr-TR" sz="1800" dirty="0">
              <a:latin typeface="Times New Roman" pitchFamily="18" charset="0"/>
              <a:cs typeface="Times New Roman" pitchFamily="18" charset="0"/>
            </a:endParaRPr>
          </a:p>
          <a:p>
            <a:pPr marL="0" lvl="0" indent="0" algn="just">
              <a:buNone/>
            </a:pPr>
            <a:endParaRPr lang="tr-TR" sz="1800" dirty="0">
              <a:latin typeface="Times New Roman" pitchFamily="18" charset="0"/>
              <a:cs typeface="Times New Roman" pitchFamily="18" charset="0"/>
            </a:endParaRPr>
          </a:p>
          <a:p>
            <a:pPr marL="0" lvl="0" indent="0" algn="just">
              <a:buNone/>
            </a:pPr>
            <a:endParaRPr lang="tr-TR" sz="1800" dirty="0">
              <a:latin typeface="Times New Roman" pitchFamily="18" charset="0"/>
              <a:cs typeface="Times New Roman" pitchFamily="18" charset="0"/>
            </a:endParaRPr>
          </a:p>
          <a:p>
            <a:pPr marL="0" indent="0" algn="just">
              <a:buNone/>
            </a:pPr>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marL="0" indent="0" algn="just">
              <a:buNone/>
            </a:pPr>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marL="0" indent="0" algn="just">
              <a:buNone/>
            </a:pPr>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algn="just"/>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454A16F7-8DD9-87F5-5DF1-3291CD7658D5}"/>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38841028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B9CB59-2FFF-4A60-61A7-E62DAFEAF2B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AB5BCE8-F1B6-8E6E-25D0-A29EF135577C}"/>
              </a:ext>
            </a:extLst>
          </p:cNvPr>
          <p:cNvSpPr>
            <a:spLocks noGrp="1"/>
          </p:cNvSpPr>
          <p:nvPr>
            <p:ph type="title"/>
          </p:nvPr>
        </p:nvSpPr>
        <p:spPr>
          <a:xfrm>
            <a:off x="457200" y="286995"/>
            <a:ext cx="8229600" cy="1143000"/>
          </a:xfrm>
        </p:spPr>
        <p:txBody>
          <a:bodyPr>
            <a:normAutofit/>
          </a:bodyPr>
          <a:lstStyle/>
          <a:p>
            <a:r>
              <a:rPr lang="tr-TR" sz="3200" b="1" i="1" dirty="0">
                <a:latin typeface="Times New Roman" pitchFamily="18" charset="0"/>
                <a:cs typeface="Times New Roman" pitchFamily="18" charset="0"/>
              </a:rPr>
              <a:t>Taraflar</a:t>
            </a:r>
          </a:p>
        </p:txBody>
      </p:sp>
      <p:sp>
        <p:nvSpPr>
          <p:cNvPr id="5" name="İçerik Yer Tutucusu 4">
            <a:extLst>
              <a:ext uri="{FF2B5EF4-FFF2-40B4-BE49-F238E27FC236}">
                <a16:creationId xmlns:a16="http://schemas.microsoft.com/office/drawing/2014/main" id="{EAC8A659-79A1-60CC-9341-AA5B84633270}"/>
              </a:ext>
            </a:extLst>
          </p:cNvPr>
          <p:cNvSpPr>
            <a:spLocks noGrp="1"/>
          </p:cNvSpPr>
          <p:nvPr>
            <p:ph idx="1"/>
          </p:nvPr>
        </p:nvSpPr>
        <p:spPr/>
        <p:txBody>
          <a:bodyPr>
            <a:normAutofit/>
          </a:bodyPr>
          <a:lstStyle/>
          <a:p>
            <a:pPr marL="0" indent="0" algn="just">
              <a:buNone/>
            </a:pPr>
            <a:endParaRPr lang="tr-TR" sz="3400" dirty="0">
              <a:latin typeface="Times New Roman" panose="02020603050405020304" pitchFamily="18" charset="0"/>
              <a:cs typeface="Times New Roman" panose="02020603050405020304" pitchFamily="18" charset="0"/>
            </a:endParaRPr>
          </a:p>
          <a:p>
            <a:pPr algn="just"/>
            <a:endParaRPr lang="tr-TR" sz="1100" dirty="0">
              <a:solidFill>
                <a:srgbClr val="000000"/>
              </a:solidFill>
              <a:latin typeface="Times New Roman" panose="02020603050405020304" pitchFamily="18" charset="0"/>
            </a:endParaRPr>
          </a:p>
          <a:p>
            <a:pPr marL="0" indent="0" algn="just">
              <a:buNone/>
            </a:pPr>
            <a:r>
              <a:rPr lang="tr-TR" sz="1800" b="1" i="1" dirty="0">
                <a:solidFill>
                  <a:srgbClr val="000000"/>
                </a:solidFill>
                <a:latin typeface="Times New Roman" pitchFamily="18" charset="0"/>
                <a:ea typeface="Times New Roman" panose="02020603050405020304" pitchFamily="18" charset="0"/>
                <a:cs typeface="Times New Roman" pitchFamily="18" charset="0"/>
              </a:rPr>
              <a:t>Taraf Değişikliği</a:t>
            </a:r>
          </a:p>
          <a:p>
            <a:pPr marL="0" lvl="0" indent="0" algn="just">
              <a:buNone/>
            </a:pPr>
            <a:endParaRPr lang="tr-TR" sz="1800" dirty="0">
              <a:latin typeface="Times New Roman" pitchFamily="18" charset="0"/>
              <a:cs typeface="Times New Roman" pitchFamily="18" charset="0"/>
            </a:endParaRPr>
          </a:p>
          <a:p>
            <a:pPr marL="0" lvl="0" indent="0" algn="just">
              <a:buNone/>
            </a:pPr>
            <a:r>
              <a:rPr lang="tr-TR" sz="1800" dirty="0">
                <a:latin typeface="Times New Roman" pitchFamily="18" charset="0"/>
                <a:cs typeface="Times New Roman" pitchFamily="18" charset="0"/>
              </a:rPr>
              <a:t>Kanuni taraf değişikliği</a:t>
            </a:r>
          </a:p>
          <a:p>
            <a:pPr marL="0" lvl="0" indent="0" algn="just">
              <a:buNone/>
            </a:pPr>
            <a:endParaRPr lang="tr-TR" sz="1800" dirty="0">
              <a:latin typeface="Times New Roman" pitchFamily="18" charset="0"/>
              <a:cs typeface="Times New Roman" pitchFamily="18" charset="0"/>
            </a:endParaRPr>
          </a:p>
          <a:p>
            <a:pPr marL="0" lvl="0" indent="0" algn="just">
              <a:buNone/>
            </a:pPr>
            <a:r>
              <a:rPr lang="tr-TR" sz="1800" dirty="0">
                <a:latin typeface="Times New Roman" pitchFamily="18" charset="0"/>
                <a:cs typeface="Times New Roman" pitchFamily="18" charset="0"/>
              </a:rPr>
              <a:t>İradi taraf değişikliği</a:t>
            </a:r>
          </a:p>
          <a:p>
            <a:pPr marL="0" lvl="0" indent="0" algn="just">
              <a:buNone/>
            </a:pPr>
            <a:endParaRPr lang="tr-TR" sz="1800" dirty="0">
              <a:latin typeface="Times New Roman" pitchFamily="18" charset="0"/>
              <a:cs typeface="Times New Roman" pitchFamily="18" charset="0"/>
            </a:endParaRPr>
          </a:p>
          <a:p>
            <a:pPr marL="0" lvl="0" indent="0" algn="just">
              <a:buNone/>
            </a:pPr>
            <a:r>
              <a:rPr lang="tr-TR" sz="1800" dirty="0">
                <a:latin typeface="Times New Roman" pitchFamily="18" charset="0"/>
                <a:cs typeface="Times New Roman" pitchFamily="18" charset="0"/>
              </a:rPr>
              <a:t>Maddi hataların düzeltilmesi (örneğin davacı taraftaki Keman isminin Kemal olarak düzeltilmesi), iradi taraf değişikliği değildir. (m. 183)</a:t>
            </a:r>
          </a:p>
          <a:p>
            <a:pPr marL="0" lvl="0" indent="0" algn="just">
              <a:buNone/>
            </a:pPr>
            <a:endParaRPr lang="tr-TR" sz="1800" dirty="0">
              <a:latin typeface="Times New Roman" pitchFamily="18" charset="0"/>
              <a:cs typeface="Times New Roman" pitchFamily="18" charset="0"/>
            </a:endParaRPr>
          </a:p>
          <a:p>
            <a:pPr marL="0" lvl="0" indent="0" algn="just">
              <a:buNone/>
            </a:pPr>
            <a:endParaRPr lang="tr-TR" sz="1800" dirty="0">
              <a:latin typeface="Times New Roman" pitchFamily="18" charset="0"/>
              <a:cs typeface="Times New Roman" pitchFamily="18" charset="0"/>
            </a:endParaRPr>
          </a:p>
          <a:p>
            <a:pPr marL="0" lvl="0" indent="0" algn="just">
              <a:buNone/>
            </a:pPr>
            <a:endParaRPr lang="tr-TR" sz="1800" dirty="0">
              <a:latin typeface="Times New Roman" pitchFamily="18" charset="0"/>
              <a:cs typeface="Times New Roman" pitchFamily="18" charset="0"/>
            </a:endParaRPr>
          </a:p>
          <a:p>
            <a:pPr marL="0" indent="0" algn="just">
              <a:buNone/>
            </a:pPr>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marL="0" indent="0" algn="just">
              <a:buNone/>
            </a:pPr>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marL="0" indent="0" algn="just">
              <a:buNone/>
            </a:pPr>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algn="just"/>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454A16F7-8DD9-87F5-5DF1-3291CD7658D5}"/>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10356302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B9CB59-2FFF-4A60-61A7-E62DAFEAF2B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AB5BCE8-F1B6-8E6E-25D0-A29EF135577C}"/>
              </a:ext>
            </a:extLst>
          </p:cNvPr>
          <p:cNvSpPr>
            <a:spLocks noGrp="1"/>
          </p:cNvSpPr>
          <p:nvPr>
            <p:ph type="title"/>
          </p:nvPr>
        </p:nvSpPr>
        <p:spPr>
          <a:xfrm>
            <a:off x="457200" y="286995"/>
            <a:ext cx="8229600" cy="1143000"/>
          </a:xfrm>
        </p:spPr>
        <p:txBody>
          <a:bodyPr>
            <a:normAutofit/>
          </a:bodyPr>
          <a:lstStyle/>
          <a:p>
            <a:r>
              <a:rPr lang="tr-TR" sz="3200" b="1" i="1" dirty="0">
                <a:latin typeface="Times New Roman" pitchFamily="18" charset="0"/>
                <a:cs typeface="Times New Roman" pitchFamily="18" charset="0"/>
              </a:rPr>
              <a:t>Taraflar</a:t>
            </a:r>
          </a:p>
        </p:txBody>
      </p:sp>
      <p:sp>
        <p:nvSpPr>
          <p:cNvPr id="5" name="İçerik Yer Tutucusu 4">
            <a:extLst>
              <a:ext uri="{FF2B5EF4-FFF2-40B4-BE49-F238E27FC236}">
                <a16:creationId xmlns:a16="http://schemas.microsoft.com/office/drawing/2014/main" id="{EAC8A659-79A1-60CC-9341-AA5B84633270}"/>
              </a:ext>
            </a:extLst>
          </p:cNvPr>
          <p:cNvSpPr>
            <a:spLocks noGrp="1"/>
          </p:cNvSpPr>
          <p:nvPr>
            <p:ph idx="1"/>
          </p:nvPr>
        </p:nvSpPr>
        <p:spPr/>
        <p:txBody>
          <a:bodyPr>
            <a:normAutofit fontScale="92500" lnSpcReduction="10000"/>
          </a:bodyPr>
          <a:lstStyle/>
          <a:p>
            <a:pPr marL="0" indent="0" algn="just">
              <a:buNone/>
            </a:pPr>
            <a:endParaRPr lang="tr-TR" sz="3400" dirty="0">
              <a:latin typeface="Times New Roman" panose="02020603050405020304" pitchFamily="18" charset="0"/>
              <a:cs typeface="Times New Roman" panose="02020603050405020304" pitchFamily="18" charset="0"/>
            </a:endParaRPr>
          </a:p>
          <a:p>
            <a:pPr algn="just"/>
            <a:endParaRPr lang="tr-TR" sz="1100" dirty="0">
              <a:solidFill>
                <a:srgbClr val="000000"/>
              </a:solidFill>
              <a:latin typeface="Times New Roman" panose="02020603050405020304" pitchFamily="18" charset="0"/>
            </a:endParaRPr>
          </a:p>
          <a:p>
            <a:pPr marL="0" indent="0" algn="just">
              <a:buNone/>
            </a:pPr>
            <a:r>
              <a:rPr lang="tr-TR" sz="1800" b="1" i="1" dirty="0">
                <a:solidFill>
                  <a:srgbClr val="000000"/>
                </a:solidFill>
                <a:latin typeface="Times New Roman" pitchFamily="18" charset="0"/>
                <a:ea typeface="Times New Roman" panose="02020603050405020304" pitchFamily="18" charset="0"/>
                <a:cs typeface="Times New Roman" pitchFamily="18" charset="0"/>
              </a:rPr>
              <a:t>Taraf Değişikliği</a:t>
            </a:r>
          </a:p>
          <a:p>
            <a:pPr marL="0" lvl="0" indent="0" algn="just">
              <a:buNone/>
            </a:pPr>
            <a:endParaRPr lang="tr-TR" sz="1800" dirty="0">
              <a:latin typeface="Times New Roman" pitchFamily="18" charset="0"/>
              <a:cs typeface="Times New Roman" pitchFamily="18" charset="0"/>
            </a:endParaRPr>
          </a:p>
          <a:p>
            <a:pPr marL="0" lvl="0" indent="0" algn="just">
              <a:buNone/>
            </a:pPr>
            <a:r>
              <a:rPr lang="tr-TR" sz="1800" b="1" u="sng" dirty="0">
                <a:latin typeface="Times New Roman" pitchFamily="18" charset="0"/>
                <a:cs typeface="Times New Roman" pitchFamily="18" charset="0"/>
              </a:rPr>
              <a:t>Kanuni taraf değişikliği</a:t>
            </a:r>
          </a:p>
          <a:p>
            <a:pPr marL="0" lvl="0" indent="0" algn="just">
              <a:buNone/>
            </a:pPr>
            <a:endParaRPr lang="tr-TR" sz="1800" dirty="0">
              <a:latin typeface="Times New Roman" pitchFamily="18" charset="0"/>
              <a:cs typeface="Times New Roman" pitchFamily="18" charset="0"/>
            </a:endParaRPr>
          </a:p>
          <a:p>
            <a:pPr marL="0" lvl="0" indent="0" algn="just">
              <a:buNone/>
            </a:pPr>
            <a:r>
              <a:rPr lang="tr-TR" sz="1800" dirty="0">
                <a:latin typeface="Times New Roman" pitchFamily="18" charset="0"/>
                <a:cs typeface="Times New Roman" pitchFamily="18" charset="0"/>
              </a:rPr>
              <a:t>Bazı hallerde taraf talebi olmadan kendiliğinden taraf değişikliği olur.</a:t>
            </a:r>
          </a:p>
          <a:p>
            <a:pPr marL="0" lvl="0" indent="0" algn="just">
              <a:buNone/>
            </a:pPr>
            <a:r>
              <a:rPr lang="tr-TR" sz="1800" dirty="0">
                <a:latin typeface="Times New Roman" pitchFamily="18" charset="0"/>
                <a:cs typeface="Times New Roman" pitchFamily="18" charset="0"/>
              </a:rPr>
              <a:t>Bazı hallerde ise taraf değişikliği tarafın talebi ile gerçekleşir. Örneğin davalının dava konusunun devretmesinde, davacı, yeni devralana karşı davaya devam etmek isterse (m.125/1-a).</a:t>
            </a:r>
          </a:p>
          <a:p>
            <a:pPr marL="0" lvl="0" indent="0" algn="just">
              <a:buNone/>
            </a:pPr>
            <a:endParaRPr lang="tr-TR" sz="1800" dirty="0">
              <a:latin typeface="Times New Roman" pitchFamily="18" charset="0"/>
              <a:cs typeface="Times New Roman" pitchFamily="18" charset="0"/>
            </a:endParaRPr>
          </a:p>
          <a:p>
            <a:pPr marL="0" indent="0" algn="just">
              <a:buNone/>
            </a:pPr>
            <a:r>
              <a:rPr lang="tr-TR" sz="1800" b="1" dirty="0"/>
              <a:t>Kanundan kaynaklanan taraf değişikliğinde;</a:t>
            </a:r>
          </a:p>
          <a:p>
            <a:pPr marL="0" indent="0" algn="just">
              <a:buNone/>
            </a:pPr>
            <a:r>
              <a:rPr lang="tr-TR" sz="1800" b="1" dirty="0"/>
              <a:t>karşı tarafın açık rızasına gerek yoktur. </a:t>
            </a:r>
          </a:p>
          <a:p>
            <a:pPr marL="0" indent="0" algn="just">
              <a:buNone/>
            </a:pPr>
            <a:r>
              <a:rPr lang="tr-TR" sz="1800" b="1" dirty="0"/>
              <a:t>davaya dahil edilecek kişinin rızasına da gerek yoktur.</a:t>
            </a:r>
          </a:p>
          <a:p>
            <a:pPr marL="0" indent="0" algn="just">
              <a:buNone/>
            </a:pPr>
            <a:r>
              <a:rPr lang="tr-TR" sz="1800" b="1" dirty="0"/>
              <a:t>hakimin iznine de gerek yoktur.</a:t>
            </a:r>
          </a:p>
          <a:p>
            <a:pPr marL="0" lvl="0" indent="0" algn="just">
              <a:buNone/>
            </a:pPr>
            <a:endParaRPr lang="tr-TR" sz="1800" dirty="0">
              <a:latin typeface="Times New Roman" pitchFamily="18" charset="0"/>
              <a:cs typeface="Times New Roman" pitchFamily="18" charset="0"/>
            </a:endParaRPr>
          </a:p>
          <a:p>
            <a:pPr marL="0" lvl="0" indent="0" algn="just">
              <a:buNone/>
            </a:pPr>
            <a:endParaRPr lang="tr-TR" sz="1800" dirty="0">
              <a:latin typeface="Times New Roman" pitchFamily="18" charset="0"/>
              <a:cs typeface="Times New Roman" pitchFamily="18" charset="0"/>
            </a:endParaRPr>
          </a:p>
          <a:p>
            <a:pPr marL="0" indent="0" algn="just">
              <a:buNone/>
            </a:pPr>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marL="0" indent="0" algn="just">
              <a:buNone/>
            </a:pPr>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marL="0" indent="0" algn="just">
              <a:buNone/>
            </a:pPr>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algn="just"/>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454A16F7-8DD9-87F5-5DF1-3291CD7658D5}"/>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22736469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B9CB59-2FFF-4A60-61A7-E62DAFEAF2B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AB5BCE8-F1B6-8E6E-25D0-A29EF135577C}"/>
              </a:ext>
            </a:extLst>
          </p:cNvPr>
          <p:cNvSpPr>
            <a:spLocks noGrp="1"/>
          </p:cNvSpPr>
          <p:nvPr>
            <p:ph type="title"/>
          </p:nvPr>
        </p:nvSpPr>
        <p:spPr>
          <a:xfrm>
            <a:off x="457200" y="286995"/>
            <a:ext cx="8229600" cy="1143000"/>
          </a:xfrm>
        </p:spPr>
        <p:txBody>
          <a:bodyPr>
            <a:normAutofit/>
          </a:bodyPr>
          <a:lstStyle/>
          <a:p>
            <a:r>
              <a:rPr lang="tr-TR" sz="3200" b="1" i="1" dirty="0">
                <a:latin typeface="Times New Roman" pitchFamily="18" charset="0"/>
                <a:cs typeface="Times New Roman" pitchFamily="18" charset="0"/>
              </a:rPr>
              <a:t>Taraflar</a:t>
            </a:r>
          </a:p>
        </p:txBody>
      </p:sp>
      <p:sp>
        <p:nvSpPr>
          <p:cNvPr id="5" name="İçerik Yer Tutucusu 4">
            <a:extLst>
              <a:ext uri="{FF2B5EF4-FFF2-40B4-BE49-F238E27FC236}">
                <a16:creationId xmlns:a16="http://schemas.microsoft.com/office/drawing/2014/main" id="{EAC8A659-79A1-60CC-9341-AA5B84633270}"/>
              </a:ext>
            </a:extLst>
          </p:cNvPr>
          <p:cNvSpPr>
            <a:spLocks noGrp="1"/>
          </p:cNvSpPr>
          <p:nvPr>
            <p:ph idx="1"/>
          </p:nvPr>
        </p:nvSpPr>
        <p:spPr/>
        <p:txBody>
          <a:bodyPr>
            <a:normAutofit/>
          </a:bodyPr>
          <a:lstStyle/>
          <a:p>
            <a:pPr marL="0" indent="0" algn="just">
              <a:buNone/>
            </a:pPr>
            <a:endParaRPr lang="tr-TR" sz="1100" dirty="0">
              <a:solidFill>
                <a:srgbClr val="000000"/>
              </a:solidFill>
              <a:latin typeface="Times New Roman" panose="02020603050405020304" pitchFamily="18" charset="0"/>
            </a:endParaRPr>
          </a:p>
          <a:p>
            <a:pPr marL="0" indent="0" algn="just">
              <a:buNone/>
            </a:pPr>
            <a:r>
              <a:rPr lang="tr-TR" sz="1800" b="1" i="1" dirty="0">
                <a:solidFill>
                  <a:srgbClr val="000000"/>
                </a:solidFill>
                <a:latin typeface="Times New Roman" pitchFamily="18" charset="0"/>
                <a:ea typeface="Times New Roman" panose="02020603050405020304" pitchFamily="18" charset="0"/>
                <a:cs typeface="Times New Roman" pitchFamily="18" charset="0"/>
              </a:rPr>
              <a:t>Taraf Değişikliği</a:t>
            </a:r>
          </a:p>
          <a:p>
            <a:pPr marL="0" lvl="0" indent="0" algn="just">
              <a:buNone/>
            </a:pPr>
            <a:endParaRPr lang="tr-TR" sz="1800" dirty="0">
              <a:latin typeface="Times New Roman" pitchFamily="18" charset="0"/>
              <a:cs typeface="Times New Roman" pitchFamily="18" charset="0"/>
            </a:endParaRPr>
          </a:p>
          <a:p>
            <a:pPr marL="0" lvl="0" indent="0" algn="just">
              <a:buNone/>
            </a:pPr>
            <a:r>
              <a:rPr lang="tr-TR" sz="1800" b="1" i="1" u="sng" dirty="0">
                <a:latin typeface="Times New Roman" pitchFamily="18" charset="0"/>
                <a:cs typeface="Times New Roman" pitchFamily="18" charset="0"/>
              </a:rPr>
              <a:t>İradi taraf değişikliği</a:t>
            </a:r>
          </a:p>
          <a:p>
            <a:pPr marL="0" lvl="0" indent="0" algn="just">
              <a:buNone/>
            </a:pPr>
            <a:endParaRPr lang="tr-TR" sz="1800" dirty="0">
              <a:latin typeface="Times New Roman" pitchFamily="18" charset="0"/>
              <a:cs typeface="Times New Roman" pitchFamily="18" charset="0"/>
            </a:endParaRPr>
          </a:p>
          <a:p>
            <a:pPr marL="0" lvl="0" indent="0" algn="just">
              <a:buNone/>
            </a:pPr>
            <a:r>
              <a:rPr lang="tr-TR" sz="1800" dirty="0">
                <a:latin typeface="Times New Roman" pitchFamily="18" charset="0"/>
                <a:cs typeface="Times New Roman" pitchFamily="18" charset="0"/>
              </a:rPr>
              <a:t>Kural, tarafların anlaşmasıyla yapılan taraf değişikliğidir.</a:t>
            </a:r>
          </a:p>
          <a:p>
            <a:pPr marL="0" lvl="0" indent="0" algn="just">
              <a:buNone/>
            </a:pPr>
            <a:r>
              <a:rPr lang="tr-TR" sz="1800" dirty="0">
                <a:latin typeface="Times New Roman" pitchFamily="18" charset="0"/>
                <a:cs typeface="Times New Roman" pitchFamily="18" charset="0"/>
              </a:rPr>
              <a:t>HMK m. 124’te düzenlenmiştir.</a:t>
            </a:r>
          </a:p>
          <a:p>
            <a:pPr marL="0" lvl="0" indent="0" algn="just">
              <a:buNone/>
            </a:pPr>
            <a:r>
              <a:rPr lang="tr-TR" sz="1800" dirty="0">
                <a:latin typeface="Times New Roman" pitchFamily="18" charset="0"/>
                <a:cs typeface="Times New Roman" pitchFamily="18" charset="0"/>
              </a:rPr>
              <a:t>Usul ekonomisi gereği, gerçek tarafı yanlış veya eksik belirlenmiş bir davada, davanın reddi ve aynı konuda yeni bir dava açılması ve ilk davada açılmış olan usul işlemlerinin tekrar tekrar yapılması iradi taraf değişikliğiyle önlenir.</a:t>
            </a:r>
          </a:p>
          <a:p>
            <a:pPr marL="0" lvl="0" indent="0" algn="just">
              <a:buNone/>
            </a:pPr>
            <a:r>
              <a:rPr lang="tr-TR" sz="1800" dirty="0">
                <a:latin typeface="Times New Roman" pitchFamily="18" charset="0"/>
                <a:cs typeface="Times New Roman" pitchFamily="18" charset="0"/>
              </a:rPr>
              <a:t>A.Ş. yerine şirket ortağına karşı açılmış davada, A.Ş ye karşı davaya devam edilmesi</a:t>
            </a:r>
          </a:p>
          <a:p>
            <a:pPr marL="0" lvl="0" indent="0" algn="just">
              <a:buNone/>
            </a:pPr>
            <a:r>
              <a:rPr lang="tr-TR" sz="1800" dirty="0">
                <a:latin typeface="Times New Roman" pitchFamily="18" charset="0"/>
                <a:cs typeface="Times New Roman" pitchFamily="18" charset="0"/>
              </a:rPr>
              <a:t>Adi ortaklık tarafından açılmış davanın, şirket ortakları tarafından açılması</a:t>
            </a:r>
          </a:p>
          <a:p>
            <a:pPr marL="0" lvl="0" indent="0" algn="just">
              <a:buNone/>
            </a:pPr>
            <a:r>
              <a:rPr lang="tr-TR" sz="1800" dirty="0">
                <a:latin typeface="Times New Roman" pitchFamily="18" charset="0"/>
                <a:cs typeface="Times New Roman" pitchFamily="18" charset="0"/>
              </a:rPr>
              <a:t>Kefile karşı açılan davada borçlunun da kefille birlikte gösterilmesi</a:t>
            </a:r>
          </a:p>
          <a:p>
            <a:pPr marL="0" lvl="0" indent="0" algn="just">
              <a:buNone/>
            </a:pPr>
            <a:endParaRPr lang="tr-TR" sz="1800" dirty="0">
              <a:latin typeface="Times New Roman" pitchFamily="18" charset="0"/>
              <a:cs typeface="Times New Roman" pitchFamily="18" charset="0"/>
            </a:endParaRPr>
          </a:p>
          <a:p>
            <a:pPr marL="0" lvl="0" indent="0" algn="just">
              <a:buNone/>
            </a:pPr>
            <a:endParaRPr lang="tr-TR" sz="1800" dirty="0">
              <a:latin typeface="Times New Roman" pitchFamily="18" charset="0"/>
              <a:cs typeface="Times New Roman" pitchFamily="18" charset="0"/>
            </a:endParaRPr>
          </a:p>
          <a:p>
            <a:pPr marL="0" lvl="0" indent="0" algn="just">
              <a:buNone/>
            </a:pPr>
            <a:endParaRPr lang="tr-TR" sz="1800" dirty="0">
              <a:latin typeface="Times New Roman" pitchFamily="18" charset="0"/>
              <a:cs typeface="Times New Roman" pitchFamily="18" charset="0"/>
            </a:endParaRPr>
          </a:p>
          <a:p>
            <a:pPr marL="0" lvl="0" indent="0" algn="just">
              <a:buNone/>
            </a:pPr>
            <a:endParaRPr lang="tr-TR" sz="1800" dirty="0">
              <a:latin typeface="Times New Roman" pitchFamily="18" charset="0"/>
              <a:cs typeface="Times New Roman" pitchFamily="18" charset="0"/>
            </a:endParaRPr>
          </a:p>
          <a:p>
            <a:pPr marL="0" indent="0" algn="just">
              <a:buNone/>
            </a:pPr>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marL="0" indent="0" algn="just">
              <a:buNone/>
            </a:pPr>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marL="0" indent="0" algn="just">
              <a:buNone/>
            </a:pPr>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algn="just"/>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454A16F7-8DD9-87F5-5DF1-3291CD7658D5}"/>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34484073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B9CB59-2FFF-4A60-61A7-E62DAFEAF2B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AB5BCE8-F1B6-8E6E-25D0-A29EF135577C}"/>
              </a:ext>
            </a:extLst>
          </p:cNvPr>
          <p:cNvSpPr>
            <a:spLocks noGrp="1"/>
          </p:cNvSpPr>
          <p:nvPr>
            <p:ph type="title"/>
          </p:nvPr>
        </p:nvSpPr>
        <p:spPr>
          <a:xfrm>
            <a:off x="457200" y="286995"/>
            <a:ext cx="8229600" cy="1143000"/>
          </a:xfrm>
        </p:spPr>
        <p:txBody>
          <a:bodyPr>
            <a:normAutofit/>
          </a:bodyPr>
          <a:lstStyle/>
          <a:p>
            <a:r>
              <a:rPr lang="tr-TR" sz="3200" b="1" i="1" dirty="0">
                <a:latin typeface="Times New Roman" pitchFamily="18" charset="0"/>
                <a:cs typeface="Times New Roman" pitchFamily="18" charset="0"/>
              </a:rPr>
              <a:t>Taraflar</a:t>
            </a:r>
          </a:p>
        </p:txBody>
      </p:sp>
      <p:sp>
        <p:nvSpPr>
          <p:cNvPr id="5" name="İçerik Yer Tutucusu 4">
            <a:extLst>
              <a:ext uri="{FF2B5EF4-FFF2-40B4-BE49-F238E27FC236}">
                <a16:creationId xmlns:a16="http://schemas.microsoft.com/office/drawing/2014/main" id="{EAC8A659-79A1-60CC-9341-AA5B84633270}"/>
              </a:ext>
            </a:extLst>
          </p:cNvPr>
          <p:cNvSpPr>
            <a:spLocks noGrp="1"/>
          </p:cNvSpPr>
          <p:nvPr>
            <p:ph idx="1"/>
          </p:nvPr>
        </p:nvSpPr>
        <p:spPr/>
        <p:txBody>
          <a:bodyPr>
            <a:normAutofit/>
          </a:bodyPr>
          <a:lstStyle/>
          <a:p>
            <a:pPr marL="0" indent="0" algn="just">
              <a:buNone/>
            </a:pPr>
            <a:endParaRPr lang="tr-TR" sz="1800" dirty="0">
              <a:latin typeface="Times New Roman" pitchFamily="18" charset="0"/>
              <a:cs typeface="Times New Roman" pitchFamily="18" charset="0"/>
            </a:endParaRPr>
          </a:p>
          <a:p>
            <a:pPr marL="0" lvl="0" indent="0" algn="just">
              <a:buNone/>
            </a:pPr>
            <a:r>
              <a:rPr lang="tr-TR" sz="1800" b="1" i="1" u="sng" dirty="0">
                <a:latin typeface="Times New Roman" pitchFamily="18" charset="0"/>
                <a:cs typeface="Times New Roman" pitchFamily="18" charset="0"/>
              </a:rPr>
              <a:t>İradi taraf değişikliği nasıl yapılır?</a:t>
            </a:r>
          </a:p>
          <a:p>
            <a:pPr marL="0" lvl="0" indent="0" algn="just">
              <a:buNone/>
            </a:pPr>
            <a:r>
              <a:rPr lang="tr-TR" sz="1800" dirty="0">
                <a:latin typeface="Times New Roman" pitchFamily="18" charset="0"/>
                <a:cs typeface="Times New Roman" pitchFamily="18" charset="0"/>
              </a:rPr>
              <a:t>HMK m. 124 gereği, iki şekilde olabilir: </a:t>
            </a:r>
          </a:p>
          <a:p>
            <a:pPr marL="0" lvl="0" indent="0" algn="just">
              <a:buNone/>
            </a:pPr>
            <a:r>
              <a:rPr lang="tr-TR" sz="1800" b="1" dirty="0">
                <a:latin typeface="Times New Roman" pitchFamily="18" charset="0"/>
                <a:cs typeface="Times New Roman" pitchFamily="18" charset="0"/>
              </a:rPr>
              <a:t>Karşı tarafın açık rızası aranır. (1)</a:t>
            </a:r>
          </a:p>
          <a:p>
            <a:pPr marL="0" lvl="0" indent="0" algn="just">
              <a:buNone/>
            </a:pPr>
            <a:r>
              <a:rPr lang="tr-TR" sz="1800" u="sng" dirty="0">
                <a:latin typeface="Times New Roman" pitchFamily="18" charset="0"/>
                <a:cs typeface="Times New Roman" pitchFamily="18" charset="0"/>
              </a:rPr>
              <a:t>Davacı taraftaki taraf değişikliğinde</a:t>
            </a:r>
            <a:r>
              <a:rPr lang="tr-TR" sz="1800" dirty="0">
                <a:latin typeface="Times New Roman" pitchFamily="18" charset="0"/>
                <a:cs typeface="Times New Roman" pitchFamily="18" charset="0"/>
              </a:rPr>
              <a:t>, davacı yanında davaya katılacak kişinin de rızası aranır.</a:t>
            </a:r>
          </a:p>
          <a:p>
            <a:pPr marL="0" lvl="0" indent="0" algn="just">
              <a:buNone/>
            </a:pPr>
            <a:r>
              <a:rPr lang="tr-TR" sz="1800" dirty="0">
                <a:latin typeface="Times New Roman" pitchFamily="18" charset="0"/>
                <a:cs typeface="Times New Roman" pitchFamily="18" charset="0"/>
              </a:rPr>
              <a:t>Davalı yanda yapılacak taraf değişikliğinde yeni davalının rızası aranmaz. </a:t>
            </a:r>
          </a:p>
          <a:p>
            <a:pPr marL="0" lvl="0" indent="0" algn="just">
              <a:buNone/>
            </a:pPr>
            <a:endParaRPr lang="tr-TR" sz="1800" dirty="0">
              <a:latin typeface="Times New Roman" pitchFamily="18" charset="0"/>
              <a:cs typeface="Times New Roman" pitchFamily="18" charset="0"/>
            </a:endParaRPr>
          </a:p>
          <a:p>
            <a:pPr marL="0" lvl="0" indent="0" algn="just">
              <a:buNone/>
            </a:pPr>
            <a:r>
              <a:rPr lang="tr-TR" sz="1800" b="1" dirty="0">
                <a:latin typeface="Times New Roman" pitchFamily="18" charset="0"/>
                <a:cs typeface="Times New Roman" pitchFamily="18" charset="0"/>
              </a:rPr>
              <a:t>Hakimin izni ile yapılır. (2)</a:t>
            </a:r>
          </a:p>
          <a:p>
            <a:pPr marL="0" lvl="0" indent="0" algn="just">
              <a:buNone/>
            </a:pPr>
            <a:endParaRPr lang="tr-TR" sz="1800" dirty="0">
              <a:latin typeface="Times New Roman" pitchFamily="18" charset="0"/>
              <a:cs typeface="Times New Roman" pitchFamily="18" charset="0"/>
            </a:endParaRPr>
          </a:p>
          <a:p>
            <a:pPr marL="0" lvl="0" indent="0" algn="just">
              <a:buNone/>
            </a:pPr>
            <a:r>
              <a:rPr lang="tr-TR" sz="1800" i="1" dirty="0">
                <a:latin typeface="Times New Roman" pitchFamily="18" charset="0"/>
                <a:cs typeface="Times New Roman" pitchFamily="18" charset="0"/>
              </a:rPr>
              <a:t>Maddi bir hatadan kaynaklanan </a:t>
            </a:r>
            <a:r>
              <a:rPr lang="tr-TR" sz="1800" dirty="0">
                <a:latin typeface="Times New Roman" pitchFamily="18" charset="0"/>
                <a:cs typeface="Times New Roman" pitchFamily="18" charset="0"/>
              </a:rPr>
              <a:t>veya </a:t>
            </a:r>
            <a:r>
              <a:rPr lang="tr-TR" sz="1800" i="1" dirty="0">
                <a:latin typeface="Times New Roman" pitchFamily="18" charset="0"/>
                <a:cs typeface="Times New Roman" pitchFamily="18" charset="0"/>
              </a:rPr>
              <a:t>dürüstlük kuralına aykırı olmayan taraf değişikliği talebi</a:t>
            </a:r>
            <a:r>
              <a:rPr lang="tr-TR" sz="1800" dirty="0">
                <a:latin typeface="Times New Roman" pitchFamily="18" charset="0"/>
                <a:cs typeface="Times New Roman" pitchFamily="18" charset="0"/>
              </a:rPr>
              <a:t>, </a:t>
            </a:r>
            <a:r>
              <a:rPr lang="tr-TR" sz="1800" u="sng" dirty="0">
                <a:latin typeface="Times New Roman" pitchFamily="18" charset="0"/>
                <a:cs typeface="Times New Roman" pitchFamily="18" charset="0"/>
              </a:rPr>
              <a:t>karşı tarafın rızası aranmaksızın </a:t>
            </a:r>
            <a:r>
              <a:rPr lang="tr-TR" sz="1800" dirty="0">
                <a:latin typeface="Times New Roman" pitchFamily="18" charset="0"/>
                <a:cs typeface="Times New Roman" pitchFamily="18" charset="0"/>
              </a:rPr>
              <a:t>hâkim tarafından kabul edilir. (m.124/3).</a:t>
            </a:r>
          </a:p>
          <a:p>
            <a:pPr marL="0" lvl="0" indent="0" algn="just">
              <a:buNone/>
            </a:pPr>
            <a:endParaRPr lang="tr-TR" sz="1800" dirty="0">
              <a:latin typeface="Times New Roman" pitchFamily="18" charset="0"/>
              <a:cs typeface="Times New Roman" pitchFamily="18" charset="0"/>
            </a:endParaRPr>
          </a:p>
          <a:p>
            <a:pPr marL="0" lvl="0" indent="0" algn="just">
              <a:buNone/>
            </a:pPr>
            <a:endParaRPr lang="tr-TR" sz="1800" dirty="0">
              <a:latin typeface="Times New Roman" pitchFamily="18" charset="0"/>
              <a:cs typeface="Times New Roman" pitchFamily="18" charset="0"/>
            </a:endParaRPr>
          </a:p>
          <a:p>
            <a:pPr marL="0" indent="0" algn="just">
              <a:buNone/>
            </a:pPr>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marL="0" indent="0" algn="just">
              <a:buNone/>
            </a:pPr>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marL="0" indent="0" algn="just">
              <a:buNone/>
            </a:pPr>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algn="just"/>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454A16F7-8DD9-87F5-5DF1-3291CD7658D5}"/>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28853158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B9CB59-2FFF-4A60-61A7-E62DAFEAF2B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AB5BCE8-F1B6-8E6E-25D0-A29EF135577C}"/>
              </a:ext>
            </a:extLst>
          </p:cNvPr>
          <p:cNvSpPr>
            <a:spLocks noGrp="1"/>
          </p:cNvSpPr>
          <p:nvPr>
            <p:ph type="title"/>
          </p:nvPr>
        </p:nvSpPr>
        <p:spPr>
          <a:xfrm>
            <a:off x="457200" y="286995"/>
            <a:ext cx="8229600" cy="1143000"/>
          </a:xfrm>
        </p:spPr>
        <p:txBody>
          <a:bodyPr>
            <a:normAutofit/>
          </a:bodyPr>
          <a:lstStyle/>
          <a:p>
            <a:r>
              <a:rPr lang="tr-TR" sz="3200" b="1" i="1" dirty="0">
                <a:latin typeface="Times New Roman" pitchFamily="18" charset="0"/>
                <a:cs typeface="Times New Roman" pitchFamily="18" charset="0"/>
              </a:rPr>
              <a:t>Taraflar</a:t>
            </a:r>
          </a:p>
        </p:txBody>
      </p:sp>
      <p:sp>
        <p:nvSpPr>
          <p:cNvPr id="5" name="İçerik Yer Tutucusu 4">
            <a:extLst>
              <a:ext uri="{FF2B5EF4-FFF2-40B4-BE49-F238E27FC236}">
                <a16:creationId xmlns:a16="http://schemas.microsoft.com/office/drawing/2014/main" id="{EAC8A659-79A1-60CC-9341-AA5B84633270}"/>
              </a:ext>
            </a:extLst>
          </p:cNvPr>
          <p:cNvSpPr>
            <a:spLocks noGrp="1"/>
          </p:cNvSpPr>
          <p:nvPr>
            <p:ph idx="1"/>
          </p:nvPr>
        </p:nvSpPr>
        <p:spPr/>
        <p:txBody>
          <a:bodyPr>
            <a:normAutofit/>
          </a:bodyPr>
          <a:lstStyle/>
          <a:p>
            <a:pPr marL="0" indent="0" algn="just">
              <a:buNone/>
            </a:pPr>
            <a:endParaRPr lang="tr-TR" sz="3400" dirty="0">
              <a:latin typeface="Times New Roman" panose="02020603050405020304" pitchFamily="18" charset="0"/>
              <a:cs typeface="Times New Roman" panose="02020603050405020304" pitchFamily="18" charset="0"/>
            </a:endParaRPr>
          </a:p>
          <a:p>
            <a:pPr algn="just">
              <a:buFont typeface="Arial" panose="020B0604020202020204" pitchFamily="34" charset="0"/>
              <a:buChar char="•"/>
            </a:pPr>
            <a:r>
              <a:rPr lang="tr-TR" sz="3400" dirty="0">
                <a:latin typeface="Times New Roman" panose="02020603050405020304" pitchFamily="18" charset="0"/>
                <a:cs typeface="Times New Roman" panose="02020603050405020304" pitchFamily="18" charset="0"/>
              </a:rPr>
              <a:t>Taraf kimdir?</a:t>
            </a:r>
          </a:p>
          <a:p>
            <a:pPr algn="just"/>
            <a:endParaRPr lang="tr-TR" sz="1800" dirty="0">
              <a:ea typeface="Times New Roman" panose="02020603050405020304" pitchFamily="18" charset="0"/>
            </a:endParaRPr>
          </a:p>
          <a:p>
            <a:endParaRPr lang="tr-TR" sz="1100" dirty="0">
              <a:solidFill>
                <a:srgbClr val="000000"/>
              </a:solidFill>
              <a:latin typeface="Times New Roman" panose="02020603050405020304" pitchFamily="18" charset="0"/>
            </a:endParaRPr>
          </a:p>
          <a:p>
            <a:endParaRPr lang="tr-TR" sz="1100" dirty="0">
              <a:solidFill>
                <a:srgbClr val="000000"/>
              </a:solidFill>
              <a:effectLst/>
              <a:latin typeface="Times New Roman" panose="02020603050405020304" pitchFamily="18" charset="0"/>
            </a:endParaRPr>
          </a:p>
          <a:p>
            <a:pPr algn="just"/>
            <a:endParaRPr lang="tr-TR" sz="1800" dirty="0">
              <a:ea typeface="Times New Roman" panose="02020603050405020304" pitchFamily="18" charset="0"/>
            </a:endParaRPr>
          </a:p>
          <a:p>
            <a:pPr algn="just"/>
            <a:endParaRPr lang="tr-TR" sz="1800"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454A16F7-8DD9-87F5-5DF1-3291CD7658D5}"/>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6938266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B9CB59-2FFF-4A60-61A7-E62DAFEAF2B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AB5BCE8-F1B6-8E6E-25D0-A29EF135577C}"/>
              </a:ext>
            </a:extLst>
          </p:cNvPr>
          <p:cNvSpPr>
            <a:spLocks noGrp="1"/>
          </p:cNvSpPr>
          <p:nvPr>
            <p:ph type="title"/>
          </p:nvPr>
        </p:nvSpPr>
        <p:spPr>
          <a:xfrm>
            <a:off x="457200" y="286995"/>
            <a:ext cx="8229600" cy="1143000"/>
          </a:xfrm>
        </p:spPr>
        <p:txBody>
          <a:bodyPr>
            <a:normAutofit/>
          </a:bodyPr>
          <a:lstStyle/>
          <a:p>
            <a:r>
              <a:rPr lang="tr-TR" sz="3200" b="1" i="1" dirty="0">
                <a:latin typeface="Times New Roman" pitchFamily="18" charset="0"/>
                <a:cs typeface="Times New Roman" pitchFamily="18" charset="0"/>
              </a:rPr>
              <a:t>Taraflar</a:t>
            </a:r>
          </a:p>
        </p:txBody>
      </p:sp>
      <p:sp>
        <p:nvSpPr>
          <p:cNvPr id="5" name="İçerik Yer Tutucusu 4">
            <a:extLst>
              <a:ext uri="{FF2B5EF4-FFF2-40B4-BE49-F238E27FC236}">
                <a16:creationId xmlns:a16="http://schemas.microsoft.com/office/drawing/2014/main" id="{EAC8A659-79A1-60CC-9341-AA5B84633270}"/>
              </a:ext>
            </a:extLst>
          </p:cNvPr>
          <p:cNvSpPr>
            <a:spLocks noGrp="1"/>
          </p:cNvSpPr>
          <p:nvPr>
            <p:ph idx="1"/>
          </p:nvPr>
        </p:nvSpPr>
        <p:spPr/>
        <p:txBody>
          <a:bodyPr>
            <a:normAutofit/>
          </a:bodyPr>
          <a:lstStyle/>
          <a:p>
            <a:pPr marL="0" indent="0" algn="just">
              <a:buNone/>
            </a:pPr>
            <a:endParaRPr lang="tr-TR" sz="1800" dirty="0">
              <a:latin typeface="Times New Roman" pitchFamily="18" charset="0"/>
              <a:cs typeface="Times New Roman" pitchFamily="18" charset="0"/>
            </a:endParaRPr>
          </a:p>
          <a:p>
            <a:pPr marL="0" lvl="0" indent="0" algn="just">
              <a:buNone/>
            </a:pPr>
            <a:r>
              <a:rPr lang="tr-TR" sz="1800" dirty="0">
                <a:latin typeface="Times New Roman" pitchFamily="18" charset="0"/>
                <a:cs typeface="Times New Roman" pitchFamily="18" charset="0"/>
              </a:rPr>
              <a:t>HMK m. 124/4: </a:t>
            </a:r>
            <a:r>
              <a:rPr lang="tr-TR" sz="1800" b="1" i="1" dirty="0">
                <a:latin typeface="Times New Roman" pitchFamily="18" charset="0"/>
                <a:cs typeface="Times New Roman" pitchFamily="18" charset="0"/>
              </a:rPr>
              <a:t>Dava dilekçesinde </a:t>
            </a:r>
            <a:r>
              <a:rPr lang="tr-TR" sz="1800" i="1" dirty="0">
                <a:latin typeface="Times New Roman" pitchFamily="18" charset="0"/>
                <a:cs typeface="Times New Roman" pitchFamily="18" charset="0"/>
              </a:rPr>
              <a:t>tarafın yanlış veya eksik gösterilmesi </a:t>
            </a:r>
            <a:r>
              <a:rPr lang="tr-TR" sz="1800" b="1" i="1" dirty="0">
                <a:latin typeface="Times New Roman" pitchFamily="18" charset="0"/>
                <a:cs typeface="Times New Roman" pitchFamily="18" charset="0"/>
              </a:rPr>
              <a:t>kabul edilebilir bir yanılgıya dayanıyorsa</a:t>
            </a:r>
            <a:r>
              <a:rPr lang="tr-TR" sz="1800" i="1" dirty="0">
                <a:latin typeface="Times New Roman" pitchFamily="18" charset="0"/>
                <a:cs typeface="Times New Roman" pitchFamily="18" charset="0"/>
              </a:rPr>
              <a:t>, hâkim karşı tarafın rızasını aramaksızın taraf değişikliği talebini kabul edebilir. </a:t>
            </a:r>
            <a:r>
              <a:rPr lang="tr-TR" sz="1800" i="1" u="sng" dirty="0">
                <a:effectLst>
                  <a:outerShdw blurRad="38100" dist="38100" dir="2700000" algn="tl">
                    <a:srgbClr val="000000">
                      <a:alpha val="43137"/>
                    </a:srgbClr>
                  </a:outerShdw>
                </a:effectLst>
                <a:latin typeface="Times New Roman" pitchFamily="18" charset="0"/>
                <a:cs typeface="Times New Roman" pitchFamily="18" charset="0"/>
              </a:rPr>
              <a:t>Bu durumda hâkim, davanın tarafı olmaktan çıkarılan ve aleyhine dava açılmasına sebebiyet vermeyen kişi lehine yargılama giderlerine hükmeder</a:t>
            </a:r>
          </a:p>
          <a:p>
            <a:pPr marL="0" lvl="0" indent="0" algn="just">
              <a:buNone/>
            </a:pPr>
            <a:endParaRPr lang="tr-TR" sz="1800" i="1" u="sng" dirty="0">
              <a:effectLst>
                <a:outerShdw blurRad="38100" dist="38100" dir="2700000" algn="tl">
                  <a:srgbClr val="000000">
                    <a:alpha val="43137"/>
                  </a:srgbClr>
                </a:outerShdw>
              </a:effectLst>
              <a:latin typeface="Times New Roman" pitchFamily="18" charset="0"/>
              <a:cs typeface="Times New Roman" pitchFamily="18" charset="0"/>
            </a:endParaRPr>
          </a:p>
          <a:p>
            <a:pPr marL="0" lvl="0" indent="0" algn="just">
              <a:buNone/>
            </a:pPr>
            <a:r>
              <a:rPr lang="tr-TR" sz="1800" b="1" u="sng" dirty="0">
                <a:latin typeface="Times New Roman"/>
                <a:ea typeface="Times New Roman"/>
              </a:rPr>
              <a:t>HMK m.124/4, son cümle;</a:t>
            </a:r>
            <a:r>
              <a:rPr lang="tr-TR" sz="1800" dirty="0">
                <a:latin typeface="Times New Roman"/>
                <a:ea typeface="Times New Roman"/>
              </a:rPr>
              <a:t> tüm iradi taraf değişikliklerinde geçerlidir. Hükmün verilmesi beklenmeden davanın tarafı olmaktan çıktığı anda yargılama giderlerine hükmedilir. </a:t>
            </a:r>
          </a:p>
          <a:p>
            <a:pPr marL="0" indent="0" algn="just">
              <a:buNone/>
            </a:pPr>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marL="0" indent="0" algn="just">
              <a:buNone/>
            </a:pPr>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marL="0" indent="0" algn="just">
              <a:buNone/>
            </a:pPr>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algn="just"/>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454A16F7-8DD9-87F5-5DF1-3291CD7658D5}"/>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22215263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B9CB59-2FFF-4A60-61A7-E62DAFEAF2B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AB5BCE8-F1B6-8E6E-25D0-A29EF135577C}"/>
              </a:ext>
            </a:extLst>
          </p:cNvPr>
          <p:cNvSpPr>
            <a:spLocks noGrp="1"/>
          </p:cNvSpPr>
          <p:nvPr>
            <p:ph type="title"/>
          </p:nvPr>
        </p:nvSpPr>
        <p:spPr>
          <a:xfrm>
            <a:off x="457200" y="286995"/>
            <a:ext cx="8229600" cy="1143000"/>
          </a:xfrm>
        </p:spPr>
        <p:txBody>
          <a:bodyPr>
            <a:normAutofit/>
          </a:bodyPr>
          <a:lstStyle/>
          <a:p>
            <a:r>
              <a:rPr lang="tr-TR" sz="3200" b="1" i="1" dirty="0">
                <a:latin typeface="Times New Roman" pitchFamily="18" charset="0"/>
                <a:cs typeface="Times New Roman" pitchFamily="18" charset="0"/>
              </a:rPr>
              <a:t>Taraflar</a:t>
            </a:r>
          </a:p>
        </p:txBody>
      </p:sp>
      <p:sp>
        <p:nvSpPr>
          <p:cNvPr id="5" name="İçerik Yer Tutucusu 4">
            <a:extLst>
              <a:ext uri="{FF2B5EF4-FFF2-40B4-BE49-F238E27FC236}">
                <a16:creationId xmlns:a16="http://schemas.microsoft.com/office/drawing/2014/main" id="{EAC8A659-79A1-60CC-9341-AA5B84633270}"/>
              </a:ext>
            </a:extLst>
          </p:cNvPr>
          <p:cNvSpPr>
            <a:spLocks noGrp="1"/>
          </p:cNvSpPr>
          <p:nvPr>
            <p:ph idx="1"/>
          </p:nvPr>
        </p:nvSpPr>
        <p:spPr/>
        <p:txBody>
          <a:bodyPr>
            <a:normAutofit/>
          </a:bodyPr>
          <a:lstStyle/>
          <a:p>
            <a:pPr marL="0" indent="0" algn="just">
              <a:buNone/>
            </a:pPr>
            <a:endParaRPr lang="tr-TR" sz="1800" dirty="0">
              <a:latin typeface="Times New Roman" pitchFamily="18" charset="0"/>
              <a:cs typeface="Times New Roman" pitchFamily="18" charset="0"/>
            </a:endParaRPr>
          </a:p>
          <a:p>
            <a:pPr marL="0" lvl="0" indent="0" algn="just">
              <a:buNone/>
            </a:pPr>
            <a:r>
              <a:rPr lang="tr-TR" sz="1800" dirty="0">
                <a:latin typeface="Times New Roman" pitchFamily="18" charset="0"/>
                <a:cs typeface="Times New Roman" pitchFamily="18" charset="0"/>
              </a:rPr>
              <a:t>İradi Taraf değişikliğinin sonuçları</a:t>
            </a:r>
          </a:p>
          <a:p>
            <a:pPr marL="0" lvl="0" indent="0" algn="just">
              <a:buNone/>
            </a:pPr>
            <a:endParaRPr lang="tr-TR" sz="1800" i="1" dirty="0">
              <a:latin typeface="Times New Roman" pitchFamily="18" charset="0"/>
              <a:cs typeface="Times New Roman" pitchFamily="18" charset="0"/>
            </a:endParaRPr>
          </a:p>
          <a:p>
            <a:pPr marL="0" lvl="0" indent="0" algn="just">
              <a:buNone/>
            </a:pPr>
            <a:r>
              <a:rPr lang="tr-TR" sz="1800" i="1" dirty="0">
                <a:latin typeface="Times New Roman" pitchFamily="18" charset="0"/>
                <a:cs typeface="Times New Roman" pitchFamily="18" charset="0"/>
              </a:rPr>
              <a:t>İradi taraf değişikliği konusunda doktrinde üç teori vardır: dava değişikliği, ilk davanın geri alınması ve yeni dava açıldığı görüşü ve kendisine özgü usul hukuku kurumu olduğu.</a:t>
            </a:r>
          </a:p>
          <a:p>
            <a:pPr marL="0" lvl="0" indent="0" algn="just">
              <a:buNone/>
            </a:pPr>
            <a:endParaRPr lang="tr-TR" sz="1800" i="1" dirty="0">
              <a:latin typeface="Times New Roman" pitchFamily="18" charset="0"/>
              <a:cs typeface="Times New Roman" pitchFamily="18" charset="0"/>
            </a:endParaRPr>
          </a:p>
          <a:p>
            <a:pPr marL="0" lvl="0" indent="0" algn="just">
              <a:buNone/>
            </a:pPr>
            <a:r>
              <a:rPr lang="tr-TR" sz="1800" b="1" i="1" u="sng" dirty="0">
                <a:latin typeface="Times New Roman" pitchFamily="18" charset="0"/>
                <a:cs typeface="Times New Roman" pitchFamily="18" charset="0"/>
              </a:rPr>
              <a:t>Davacı taraftaki taraf değişikliği</a:t>
            </a:r>
            <a:r>
              <a:rPr lang="tr-TR" sz="1800" i="1" dirty="0">
                <a:latin typeface="Times New Roman" pitchFamily="18" charset="0"/>
                <a:cs typeface="Times New Roman" pitchFamily="18" charset="0"/>
              </a:rPr>
              <a:t>, davanın geri alınmasına ilişkin hükümler sonuç doğurur. (eski davacı için dava açılmamış sayılacaktır) </a:t>
            </a:r>
          </a:p>
          <a:p>
            <a:pPr marL="0" lvl="0" indent="0" algn="just">
              <a:buNone/>
            </a:pPr>
            <a:endParaRPr lang="tr-TR" sz="1800" i="1" dirty="0">
              <a:latin typeface="Times New Roman" pitchFamily="18" charset="0"/>
              <a:cs typeface="Times New Roman" pitchFamily="18" charset="0"/>
            </a:endParaRPr>
          </a:p>
          <a:p>
            <a:pPr marL="0" lvl="0" indent="0" algn="just">
              <a:buNone/>
            </a:pPr>
            <a:r>
              <a:rPr lang="tr-TR" sz="1800" i="1" dirty="0">
                <a:latin typeface="Times New Roman" pitchFamily="18" charset="0"/>
                <a:cs typeface="Times New Roman" pitchFamily="18" charset="0"/>
              </a:rPr>
              <a:t>Yeni davacı için dava şartları </a:t>
            </a:r>
            <a:r>
              <a:rPr lang="tr-TR" sz="1800" i="1" dirty="0" err="1">
                <a:latin typeface="Times New Roman" pitchFamily="18" charset="0"/>
                <a:cs typeface="Times New Roman" pitchFamily="18" charset="0"/>
              </a:rPr>
              <a:t>vs</a:t>
            </a:r>
            <a:r>
              <a:rPr lang="tr-TR" sz="1800" i="1" dirty="0">
                <a:latin typeface="Times New Roman" pitchFamily="18" charset="0"/>
                <a:cs typeface="Times New Roman" pitchFamily="18" charset="0"/>
              </a:rPr>
              <a:t> yeniden incelenmelidir. Davanın açıldığı tarih, yeni </a:t>
            </a:r>
            <a:r>
              <a:rPr lang="tr-TR" sz="1800" i="1" u="sng" dirty="0">
                <a:latin typeface="Times New Roman" pitchFamily="18" charset="0"/>
                <a:cs typeface="Times New Roman" pitchFamily="18" charset="0"/>
              </a:rPr>
              <a:t>davacı tarafından davaya davacı olarak katılacağı konusunda rızasını bildirdiği tarihtir.</a:t>
            </a:r>
          </a:p>
          <a:p>
            <a:pPr marL="0" lvl="0" indent="0" algn="just">
              <a:buNone/>
            </a:pPr>
            <a:endParaRPr lang="tr-TR" sz="1800" i="1" dirty="0">
              <a:latin typeface="Times New Roman" pitchFamily="18" charset="0"/>
              <a:cs typeface="Times New Roman" pitchFamily="18" charset="0"/>
            </a:endParaRPr>
          </a:p>
          <a:p>
            <a:pPr marL="0" lvl="0" indent="0" algn="just">
              <a:buNone/>
            </a:pPr>
            <a:endParaRPr lang="tr-TR" sz="1800" i="1" dirty="0">
              <a:latin typeface="Times New Roman" pitchFamily="18" charset="0"/>
              <a:cs typeface="Times New Roman" pitchFamily="18" charset="0"/>
            </a:endParaRPr>
          </a:p>
          <a:p>
            <a:pPr marL="0" lvl="0" indent="0" algn="just">
              <a:buNone/>
            </a:pPr>
            <a:endParaRPr lang="tr-TR" sz="1800" dirty="0">
              <a:latin typeface="Times New Roman" pitchFamily="18" charset="0"/>
              <a:cs typeface="Times New Roman" pitchFamily="18" charset="0"/>
            </a:endParaRPr>
          </a:p>
          <a:p>
            <a:pPr marL="0" indent="0" algn="just">
              <a:buNone/>
            </a:pPr>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marL="0" indent="0" algn="just">
              <a:buNone/>
            </a:pPr>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marL="0" indent="0" algn="just">
              <a:buNone/>
            </a:pPr>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marL="0" indent="0" algn="just">
              <a:buNone/>
            </a:pPr>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algn="just"/>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454A16F7-8DD9-87F5-5DF1-3291CD7658D5}"/>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4613822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B9CB59-2FFF-4A60-61A7-E62DAFEAF2B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AB5BCE8-F1B6-8E6E-25D0-A29EF135577C}"/>
              </a:ext>
            </a:extLst>
          </p:cNvPr>
          <p:cNvSpPr>
            <a:spLocks noGrp="1"/>
          </p:cNvSpPr>
          <p:nvPr>
            <p:ph type="title"/>
          </p:nvPr>
        </p:nvSpPr>
        <p:spPr>
          <a:xfrm>
            <a:off x="457200" y="286995"/>
            <a:ext cx="8229600" cy="1143000"/>
          </a:xfrm>
        </p:spPr>
        <p:txBody>
          <a:bodyPr>
            <a:normAutofit/>
          </a:bodyPr>
          <a:lstStyle/>
          <a:p>
            <a:r>
              <a:rPr lang="tr-TR" sz="3200" b="1" i="1" dirty="0">
                <a:latin typeface="Times New Roman" pitchFamily="18" charset="0"/>
                <a:cs typeface="Times New Roman" pitchFamily="18" charset="0"/>
              </a:rPr>
              <a:t>Taraflar</a:t>
            </a:r>
          </a:p>
        </p:txBody>
      </p:sp>
      <p:sp>
        <p:nvSpPr>
          <p:cNvPr id="5" name="İçerik Yer Tutucusu 4">
            <a:extLst>
              <a:ext uri="{FF2B5EF4-FFF2-40B4-BE49-F238E27FC236}">
                <a16:creationId xmlns:a16="http://schemas.microsoft.com/office/drawing/2014/main" id="{EAC8A659-79A1-60CC-9341-AA5B84633270}"/>
              </a:ext>
            </a:extLst>
          </p:cNvPr>
          <p:cNvSpPr>
            <a:spLocks noGrp="1"/>
          </p:cNvSpPr>
          <p:nvPr>
            <p:ph idx="1"/>
          </p:nvPr>
        </p:nvSpPr>
        <p:spPr/>
        <p:txBody>
          <a:bodyPr>
            <a:normAutofit/>
          </a:bodyPr>
          <a:lstStyle/>
          <a:p>
            <a:pPr marL="0" indent="0" algn="just">
              <a:buNone/>
            </a:pPr>
            <a:endParaRPr lang="tr-TR" sz="1800" dirty="0">
              <a:latin typeface="Times New Roman" pitchFamily="18" charset="0"/>
              <a:cs typeface="Times New Roman" pitchFamily="18" charset="0"/>
            </a:endParaRPr>
          </a:p>
          <a:p>
            <a:pPr marL="0" lvl="0" indent="0" algn="just">
              <a:buNone/>
            </a:pPr>
            <a:r>
              <a:rPr lang="tr-TR" sz="1800" dirty="0">
                <a:latin typeface="Times New Roman" pitchFamily="18" charset="0"/>
                <a:cs typeface="Times New Roman" pitchFamily="18" charset="0"/>
              </a:rPr>
              <a:t>İradi Taraf değişikliğinin sonuçları</a:t>
            </a:r>
            <a:endParaRPr lang="tr-TR" sz="1800" i="1" dirty="0">
              <a:latin typeface="Times New Roman" pitchFamily="18" charset="0"/>
              <a:cs typeface="Times New Roman" pitchFamily="18" charset="0"/>
            </a:endParaRPr>
          </a:p>
          <a:p>
            <a:pPr marL="0" lvl="0" indent="0" algn="just">
              <a:buNone/>
            </a:pPr>
            <a:r>
              <a:rPr lang="tr-TR" sz="1800" b="1" i="1" u="sng" dirty="0">
                <a:latin typeface="Times New Roman" pitchFamily="18" charset="0"/>
                <a:cs typeface="Times New Roman" pitchFamily="18" charset="0"/>
              </a:rPr>
              <a:t>Davalı taraftaki taraf değişikliği</a:t>
            </a:r>
            <a:r>
              <a:rPr lang="tr-TR" sz="1800" i="1" dirty="0">
                <a:latin typeface="Times New Roman" pitchFamily="18" charset="0"/>
                <a:cs typeface="Times New Roman" pitchFamily="18" charset="0"/>
              </a:rPr>
              <a:t>, davanın geri alınmasına ilişkin hükümler sonuç doğurur. (eski davalı için dava açılmamış sayılacaktır) </a:t>
            </a:r>
          </a:p>
          <a:p>
            <a:pPr marL="0" lvl="0" indent="0" algn="just">
              <a:buNone/>
            </a:pPr>
            <a:endParaRPr lang="tr-TR" sz="1800" i="1" dirty="0">
              <a:latin typeface="Times New Roman" pitchFamily="18" charset="0"/>
              <a:cs typeface="Times New Roman" pitchFamily="18" charset="0"/>
            </a:endParaRPr>
          </a:p>
          <a:p>
            <a:pPr marL="0" lvl="0" indent="0" algn="just">
              <a:buNone/>
            </a:pPr>
            <a:r>
              <a:rPr lang="tr-TR" sz="1800" i="1" dirty="0">
                <a:latin typeface="Times New Roman" pitchFamily="18" charset="0"/>
                <a:cs typeface="Times New Roman" pitchFamily="18" charset="0"/>
              </a:rPr>
              <a:t>Yeni davalı bakımından dava açılmasının sonuçları</a:t>
            </a:r>
            <a:r>
              <a:rPr lang="tr-TR" sz="1800" i="1" u="sng" dirty="0">
                <a:latin typeface="Times New Roman" pitchFamily="18" charset="0"/>
                <a:cs typeface="Times New Roman" pitchFamily="18" charset="0"/>
              </a:rPr>
              <a:t>, taraf değişikliğinin yapıldığı tarih </a:t>
            </a:r>
            <a:r>
              <a:rPr lang="tr-TR" sz="1800" i="1" dirty="0">
                <a:latin typeface="Times New Roman" pitchFamily="18" charset="0"/>
                <a:cs typeface="Times New Roman" pitchFamily="18" charset="0"/>
              </a:rPr>
              <a:t>esas alınır. Dava şartları ve ileri sürülmüşse ilk itirazlar yeni davalı bakımından yeniden incelenecektir.</a:t>
            </a:r>
          </a:p>
          <a:p>
            <a:pPr marL="0" lvl="0" indent="0" algn="just">
              <a:buNone/>
            </a:pPr>
            <a:endParaRPr lang="tr-TR" sz="1800" i="1" dirty="0">
              <a:latin typeface="Times New Roman" pitchFamily="18" charset="0"/>
              <a:cs typeface="Times New Roman" pitchFamily="18" charset="0"/>
            </a:endParaRPr>
          </a:p>
          <a:p>
            <a:pPr marL="0" lvl="0" indent="0" algn="just">
              <a:buNone/>
            </a:pPr>
            <a:endParaRPr lang="tr-TR" sz="1800" dirty="0">
              <a:latin typeface="Times New Roman" pitchFamily="18" charset="0"/>
              <a:cs typeface="Times New Roman" pitchFamily="18" charset="0"/>
            </a:endParaRPr>
          </a:p>
          <a:p>
            <a:pPr marL="0" indent="0" algn="just">
              <a:buNone/>
            </a:pPr>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marL="0" indent="0" algn="just">
              <a:buNone/>
            </a:pPr>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marL="0" indent="0" algn="just">
              <a:buNone/>
            </a:pPr>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marL="0" indent="0" algn="just">
              <a:buNone/>
            </a:pPr>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algn="just"/>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454A16F7-8DD9-87F5-5DF1-3291CD7658D5}"/>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14624327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B9CB59-2FFF-4A60-61A7-E62DAFEAF2B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AB5BCE8-F1B6-8E6E-25D0-A29EF135577C}"/>
              </a:ext>
            </a:extLst>
          </p:cNvPr>
          <p:cNvSpPr>
            <a:spLocks noGrp="1"/>
          </p:cNvSpPr>
          <p:nvPr>
            <p:ph type="title"/>
          </p:nvPr>
        </p:nvSpPr>
        <p:spPr>
          <a:xfrm>
            <a:off x="457200" y="286995"/>
            <a:ext cx="8229600" cy="1143000"/>
          </a:xfrm>
        </p:spPr>
        <p:txBody>
          <a:bodyPr>
            <a:normAutofit/>
          </a:bodyPr>
          <a:lstStyle/>
          <a:p>
            <a:r>
              <a:rPr lang="tr-TR" sz="3200" b="1" i="1" dirty="0">
                <a:latin typeface="Times New Roman" pitchFamily="18" charset="0"/>
                <a:cs typeface="Times New Roman" pitchFamily="18" charset="0"/>
              </a:rPr>
              <a:t>Taraflar</a:t>
            </a:r>
          </a:p>
        </p:txBody>
      </p:sp>
      <p:sp>
        <p:nvSpPr>
          <p:cNvPr id="5" name="İçerik Yer Tutucusu 4">
            <a:extLst>
              <a:ext uri="{FF2B5EF4-FFF2-40B4-BE49-F238E27FC236}">
                <a16:creationId xmlns:a16="http://schemas.microsoft.com/office/drawing/2014/main" id="{EAC8A659-79A1-60CC-9341-AA5B84633270}"/>
              </a:ext>
            </a:extLst>
          </p:cNvPr>
          <p:cNvSpPr>
            <a:spLocks noGrp="1"/>
          </p:cNvSpPr>
          <p:nvPr>
            <p:ph idx="1"/>
          </p:nvPr>
        </p:nvSpPr>
        <p:spPr/>
        <p:txBody>
          <a:bodyPr>
            <a:normAutofit fontScale="70000" lnSpcReduction="20000"/>
          </a:bodyPr>
          <a:lstStyle/>
          <a:p>
            <a:pPr marL="0" indent="0" algn="just">
              <a:buNone/>
            </a:pPr>
            <a:endParaRPr lang="tr-TR" sz="1800" dirty="0">
              <a:latin typeface="Times New Roman" pitchFamily="18" charset="0"/>
              <a:cs typeface="Times New Roman" pitchFamily="18" charset="0"/>
            </a:endParaRPr>
          </a:p>
          <a:p>
            <a:pPr marL="0" lvl="0" indent="0" algn="just">
              <a:buNone/>
            </a:pPr>
            <a:r>
              <a:rPr lang="tr-TR" sz="2300" dirty="0">
                <a:latin typeface="Times New Roman" pitchFamily="18" charset="0"/>
                <a:cs typeface="Times New Roman" pitchFamily="18" charset="0"/>
              </a:rPr>
              <a:t>Tarafların temsili</a:t>
            </a:r>
          </a:p>
          <a:p>
            <a:pPr marL="0" lvl="0" indent="0" algn="just">
              <a:buNone/>
            </a:pPr>
            <a:endParaRPr lang="tr-TR" sz="2300" i="1" dirty="0">
              <a:latin typeface="Times New Roman" pitchFamily="18" charset="0"/>
              <a:cs typeface="Times New Roman" pitchFamily="18" charset="0"/>
            </a:endParaRPr>
          </a:p>
          <a:p>
            <a:pPr marL="0" lvl="0" indent="0" algn="just">
              <a:buNone/>
            </a:pPr>
            <a:r>
              <a:rPr lang="tr-TR" sz="2300" dirty="0">
                <a:latin typeface="Times New Roman" pitchFamily="18" charset="0"/>
                <a:cs typeface="Times New Roman" pitchFamily="18" charset="0"/>
              </a:rPr>
              <a:t>Dava ehliyeti bulunan herkes davasını kendisi veya tayin ettiği vekil aracılığıyla açabilir ve takip edebilir (m.71).</a:t>
            </a:r>
          </a:p>
          <a:p>
            <a:pPr marL="0" lvl="0" indent="0" algn="just">
              <a:buNone/>
            </a:pPr>
            <a:endParaRPr lang="tr-TR" sz="2300" dirty="0">
              <a:latin typeface="Times New Roman" pitchFamily="18" charset="0"/>
              <a:cs typeface="Times New Roman" pitchFamily="18" charset="0"/>
            </a:endParaRPr>
          </a:p>
          <a:p>
            <a:pPr marL="0" lvl="0" indent="0" algn="just">
              <a:buNone/>
            </a:pPr>
            <a:r>
              <a:rPr lang="tr-TR" sz="2300" dirty="0">
                <a:latin typeface="Times New Roman" pitchFamily="18" charset="0"/>
                <a:cs typeface="Times New Roman" pitchFamily="18" charset="0"/>
              </a:rPr>
              <a:t>Kanuni temsil</a:t>
            </a:r>
          </a:p>
          <a:p>
            <a:pPr marL="0" lvl="0" indent="0" algn="just">
              <a:buNone/>
            </a:pPr>
            <a:endParaRPr lang="tr-TR" sz="2300" dirty="0">
              <a:latin typeface="Times New Roman" pitchFamily="18" charset="0"/>
              <a:cs typeface="Times New Roman" pitchFamily="18" charset="0"/>
            </a:endParaRPr>
          </a:p>
          <a:p>
            <a:pPr marL="0" lvl="0" indent="0" algn="just">
              <a:buNone/>
            </a:pPr>
            <a:r>
              <a:rPr lang="tr-TR" sz="2300" dirty="0">
                <a:latin typeface="Times New Roman" pitchFamily="18" charset="0"/>
                <a:cs typeface="Times New Roman" pitchFamily="18" charset="0"/>
              </a:rPr>
              <a:t>Medenî hakları kullanma ehliyetine sahip olmayanlar davada kanuni temsilcileri, tüzel kişiler ise </a:t>
            </a:r>
            <a:r>
              <a:rPr lang="tr-TR" sz="2300" u="sng" dirty="0">
                <a:latin typeface="Times New Roman" pitchFamily="18" charset="0"/>
                <a:cs typeface="Times New Roman" pitchFamily="18" charset="0"/>
              </a:rPr>
              <a:t>yetkili organları tarafından </a:t>
            </a:r>
            <a:r>
              <a:rPr lang="tr-TR" sz="2300" dirty="0">
                <a:latin typeface="Times New Roman" pitchFamily="18" charset="0"/>
                <a:cs typeface="Times New Roman" pitchFamily="18" charset="0"/>
              </a:rPr>
              <a:t>temsil edilir. (m.52) Örneğin, anonim şirkette yönetim kurulu, kanuni temsilcisidir.</a:t>
            </a:r>
          </a:p>
          <a:p>
            <a:pPr marL="0" lvl="0" indent="0" algn="just">
              <a:buNone/>
            </a:pPr>
            <a:endParaRPr lang="tr-TR" sz="1800" dirty="0"/>
          </a:p>
          <a:p>
            <a:pPr marL="0" lvl="0" indent="0" algn="just">
              <a:buNone/>
            </a:pPr>
            <a:r>
              <a:rPr lang="tr-TR" sz="2100" dirty="0">
                <a:latin typeface="Times New Roman" pitchFamily="18" charset="0"/>
                <a:cs typeface="Times New Roman" pitchFamily="18" charset="0"/>
              </a:rPr>
              <a:t>m.54- (1) Kanuni temsilciler, davanın açılıp yürütülmesinin belli bir makamın iznine bağlı olduğu </a:t>
            </a:r>
            <a:r>
              <a:rPr lang="tr-TR" sz="2100" u="sng" dirty="0">
                <a:latin typeface="Times New Roman" pitchFamily="18" charset="0"/>
                <a:cs typeface="Times New Roman" pitchFamily="18" charset="0"/>
              </a:rPr>
              <a:t>hâllerde izin belgelerini, tüzel kişilerin organları ise temsil belgelerini, dava veya cevap dilekçesiyle mahkemeye vermek zorundadırlar; aksi takdirde dava açamaz ve yargılamayla ilgili hiçbir işlem yapamazlar.</a:t>
            </a:r>
            <a:r>
              <a:rPr lang="tr-TR" sz="2100" dirty="0">
                <a:latin typeface="Times New Roman" pitchFamily="18" charset="0"/>
                <a:cs typeface="Times New Roman" pitchFamily="18" charset="0"/>
              </a:rPr>
              <a:t> Şu kadar ki, gecikmesinde sakınca bulunan hâllerde mahkeme, kanuni temsilcilerin veya tüzel kişilerin organlarının, yukarıda belirtilen eksikliği gidermeleri şartıyla dava açmalarına yahut davayla ilgili işlem yapmalarına izin verebilir. (2) İzin belgesinin alınması için mahkemeye müracaat edilmesi gerekiyorsa ilgiliye, müracaatı için kesin süre verilir. Bu süre içinde mahkemeye başvurulması hâlinde bu konuda karar verilinceye kadar beklenir. (3) Süresi içinde belgelerin ibraz edilmemesi veya mahkemeye başvurulmaması hâlinde, </a:t>
            </a:r>
            <a:r>
              <a:rPr lang="tr-TR" sz="2100" dirty="0">
                <a:effectLst>
                  <a:outerShdw blurRad="38100" dist="38100" dir="2700000" algn="tl">
                    <a:srgbClr val="000000">
                      <a:alpha val="43137"/>
                    </a:srgbClr>
                  </a:outerShdw>
                </a:effectLst>
                <a:latin typeface="Times New Roman" pitchFamily="18" charset="0"/>
                <a:cs typeface="Times New Roman" pitchFamily="18" charset="0"/>
              </a:rPr>
              <a:t>dava açılmamış veya gerçekleştirilen işlemler yapılmamış sayılır</a:t>
            </a:r>
            <a:r>
              <a:rPr lang="tr-TR" sz="2100" dirty="0">
                <a:latin typeface="Times New Roman" pitchFamily="18" charset="0"/>
                <a:cs typeface="Times New Roman" pitchFamily="18" charset="0"/>
              </a:rPr>
              <a:t>. </a:t>
            </a:r>
          </a:p>
          <a:p>
            <a:pPr marL="0" lvl="0" indent="0" algn="just">
              <a:buNone/>
            </a:pPr>
            <a:endParaRPr lang="tr-TR" sz="1800" dirty="0">
              <a:latin typeface="Times New Roman" pitchFamily="18" charset="0"/>
              <a:cs typeface="Times New Roman" pitchFamily="18" charset="0"/>
            </a:endParaRPr>
          </a:p>
          <a:p>
            <a:pPr marL="0" lvl="0" indent="0" algn="just">
              <a:buNone/>
            </a:pPr>
            <a:endParaRPr lang="tr-TR" sz="1800" dirty="0">
              <a:latin typeface="Times New Roman" pitchFamily="18" charset="0"/>
              <a:cs typeface="Times New Roman" pitchFamily="18" charset="0"/>
            </a:endParaRPr>
          </a:p>
          <a:p>
            <a:pPr marL="0" lvl="0" indent="0" algn="just">
              <a:buNone/>
            </a:pPr>
            <a:endParaRPr lang="tr-TR" sz="1800" dirty="0">
              <a:latin typeface="Times New Roman" pitchFamily="18" charset="0"/>
              <a:cs typeface="Times New Roman" pitchFamily="18" charset="0"/>
            </a:endParaRPr>
          </a:p>
          <a:p>
            <a:pPr marL="0" lvl="0" indent="0" algn="just">
              <a:buNone/>
            </a:pPr>
            <a:endParaRPr lang="tr-TR" sz="1800" i="1" dirty="0">
              <a:latin typeface="Times New Roman" pitchFamily="18" charset="0"/>
              <a:cs typeface="Times New Roman" pitchFamily="18" charset="0"/>
            </a:endParaRPr>
          </a:p>
          <a:p>
            <a:pPr marL="0" lvl="0" indent="0" algn="just">
              <a:buNone/>
            </a:pPr>
            <a:endParaRPr lang="tr-TR" sz="1800" dirty="0">
              <a:latin typeface="Times New Roman" pitchFamily="18" charset="0"/>
              <a:cs typeface="Times New Roman" pitchFamily="18" charset="0"/>
            </a:endParaRPr>
          </a:p>
          <a:p>
            <a:pPr marL="0" indent="0" algn="just">
              <a:buNone/>
            </a:pPr>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marL="0" indent="0" algn="just">
              <a:buNone/>
            </a:pPr>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marL="0" indent="0" algn="just">
              <a:buNone/>
            </a:pPr>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marL="0" indent="0" algn="just">
              <a:buNone/>
            </a:pPr>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algn="just"/>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454A16F7-8DD9-87F5-5DF1-3291CD7658D5}"/>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19004442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B9CB59-2FFF-4A60-61A7-E62DAFEAF2B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AB5BCE8-F1B6-8E6E-25D0-A29EF135577C}"/>
              </a:ext>
            </a:extLst>
          </p:cNvPr>
          <p:cNvSpPr>
            <a:spLocks noGrp="1"/>
          </p:cNvSpPr>
          <p:nvPr>
            <p:ph type="title"/>
          </p:nvPr>
        </p:nvSpPr>
        <p:spPr>
          <a:xfrm>
            <a:off x="457200" y="286995"/>
            <a:ext cx="8229600" cy="1143000"/>
          </a:xfrm>
        </p:spPr>
        <p:txBody>
          <a:bodyPr>
            <a:normAutofit/>
          </a:bodyPr>
          <a:lstStyle/>
          <a:p>
            <a:r>
              <a:rPr lang="tr-TR" sz="3200" b="1" i="1" dirty="0">
                <a:latin typeface="Times New Roman" pitchFamily="18" charset="0"/>
                <a:cs typeface="Times New Roman" pitchFamily="18" charset="0"/>
              </a:rPr>
              <a:t>Temsil</a:t>
            </a:r>
          </a:p>
        </p:txBody>
      </p:sp>
      <p:sp>
        <p:nvSpPr>
          <p:cNvPr id="5" name="İçerik Yer Tutucusu 4">
            <a:extLst>
              <a:ext uri="{FF2B5EF4-FFF2-40B4-BE49-F238E27FC236}">
                <a16:creationId xmlns:a16="http://schemas.microsoft.com/office/drawing/2014/main" id="{EAC8A659-79A1-60CC-9341-AA5B84633270}"/>
              </a:ext>
            </a:extLst>
          </p:cNvPr>
          <p:cNvSpPr>
            <a:spLocks noGrp="1"/>
          </p:cNvSpPr>
          <p:nvPr>
            <p:ph idx="1"/>
          </p:nvPr>
        </p:nvSpPr>
        <p:spPr/>
        <p:txBody>
          <a:bodyPr>
            <a:normAutofit/>
          </a:bodyPr>
          <a:lstStyle/>
          <a:p>
            <a:pPr marL="0" indent="0" algn="just">
              <a:buNone/>
            </a:pPr>
            <a:endParaRPr lang="tr-TR" sz="1800" dirty="0">
              <a:latin typeface="Times New Roman" pitchFamily="18" charset="0"/>
              <a:cs typeface="Times New Roman" pitchFamily="18" charset="0"/>
            </a:endParaRPr>
          </a:p>
          <a:p>
            <a:pPr marL="0" lvl="0" indent="0" algn="just">
              <a:buNone/>
            </a:pPr>
            <a:r>
              <a:rPr lang="tr-TR" sz="2300" dirty="0">
                <a:latin typeface="Times New Roman" pitchFamily="18" charset="0"/>
                <a:cs typeface="Times New Roman" pitchFamily="18" charset="0"/>
              </a:rPr>
              <a:t>İradi temsil</a:t>
            </a:r>
          </a:p>
          <a:p>
            <a:pPr marL="0" lvl="0" indent="0" algn="just">
              <a:buNone/>
            </a:pPr>
            <a:r>
              <a:rPr lang="tr-TR" sz="2300" dirty="0">
                <a:latin typeface="Times New Roman" pitchFamily="18" charset="0"/>
                <a:cs typeface="Times New Roman" pitchFamily="18" charset="0"/>
              </a:rPr>
              <a:t> Dava ehliyetine sahip her kişi davayı bizzat takip edebileceği gibi kendisini bir vekil vasıtasıyla da davada temsil ettirebilir (m.71)</a:t>
            </a:r>
          </a:p>
          <a:p>
            <a:pPr marL="0" lvl="0" indent="0" algn="just">
              <a:buNone/>
            </a:pPr>
            <a:endParaRPr lang="tr-TR" sz="2300" dirty="0">
              <a:latin typeface="Times New Roman" pitchFamily="18" charset="0"/>
              <a:cs typeface="Times New Roman" pitchFamily="18" charset="0"/>
            </a:endParaRPr>
          </a:p>
          <a:p>
            <a:pPr marL="0" lvl="0" indent="0" algn="just">
              <a:buNone/>
            </a:pPr>
            <a:r>
              <a:rPr lang="tr-TR" sz="2300" dirty="0">
                <a:latin typeface="Times New Roman" pitchFamily="18" charset="0"/>
                <a:cs typeface="Times New Roman" pitchFamily="18" charset="0"/>
              </a:rPr>
              <a:t>Vekil, bir kişi veya birden fazla olabilir. Bu halde her vekil, birbirinden bağımsız olarak vekalet görevini yerine getirir. Aksine yapılan anlaşma, karşı taraf için geçerli değildir (m.75).</a:t>
            </a:r>
          </a:p>
          <a:p>
            <a:pPr marL="0" lvl="0" indent="0" algn="just">
              <a:buNone/>
            </a:pPr>
            <a:endParaRPr lang="tr-TR" sz="2300" dirty="0">
              <a:latin typeface="Times New Roman" pitchFamily="18" charset="0"/>
              <a:cs typeface="Times New Roman" pitchFamily="18" charset="0"/>
            </a:endParaRPr>
          </a:p>
          <a:p>
            <a:pPr marL="0" lvl="0" indent="0" algn="just">
              <a:buNone/>
            </a:pPr>
            <a:endParaRPr lang="tr-TR" sz="2300" dirty="0">
              <a:latin typeface="Times New Roman" pitchFamily="18" charset="0"/>
              <a:cs typeface="Times New Roman" pitchFamily="18" charset="0"/>
            </a:endParaRPr>
          </a:p>
          <a:p>
            <a:pPr marL="0" lvl="0" indent="0" algn="just">
              <a:buNone/>
            </a:pPr>
            <a:endParaRPr lang="tr-TR" sz="1800" dirty="0">
              <a:latin typeface="Times New Roman" pitchFamily="18" charset="0"/>
              <a:cs typeface="Times New Roman" pitchFamily="18" charset="0"/>
            </a:endParaRPr>
          </a:p>
          <a:p>
            <a:pPr marL="0" lvl="0" indent="0" algn="just">
              <a:buNone/>
            </a:pPr>
            <a:endParaRPr lang="tr-TR" sz="1800" dirty="0">
              <a:latin typeface="Times New Roman" pitchFamily="18" charset="0"/>
              <a:cs typeface="Times New Roman" pitchFamily="18" charset="0"/>
            </a:endParaRPr>
          </a:p>
          <a:p>
            <a:pPr marL="0" lvl="0" indent="0" algn="just">
              <a:buNone/>
            </a:pPr>
            <a:endParaRPr lang="tr-TR" sz="1800" dirty="0">
              <a:latin typeface="Times New Roman" pitchFamily="18" charset="0"/>
              <a:cs typeface="Times New Roman" pitchFamily="18" charset="0"/>
            </a:endParaRPr>
          </a:p>
          <a:p>
            <a:pPr marL="0" lvl="0" indent="0" algn="just">
              <a:buNone/>
            </a:pPr>
            <a:endParaRPr lang="tr-TR" sz="1800" i="1" dirty="0">
              <a:latin typeface="Times New Roman" pitchFamily="18" charset="0"/>
              <a:cs typeface="Times New Roman" pitchFamily="18" charset="0"/>
            </a:endParaRPr>
          </a:p>
          <a:p>
            <a:pPr marL="0" lvl="0" indent="0" algn="just">
              <a:buNone/>
            </a:pPr>
            <a:endParaRPr lang="tr-TR" sz="1800" dirty="0">
              <a:latin typeface="Times New Roman" pitchFamily="18" charset="0"/>
              <a:cs typeface="Times New Roman" pitchFamily="18" charset="0"/>
            </a:endParaRPr>
          </a:p>
          <a:p>
            <a:pPr marL="0" indent="0" algn="just">
              <a:buNone/>
            </a:pPr>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marL="0" indent="0" algn="just">
              <a:buNone/>
            </a:pPr>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marL="0" indent="0" algn="just">
              <a:buNone/>
            </a:pPr>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marL="0" indent="0" algn="just">
              <a:buNone/>
            </a:pPr>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algn="just"/>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454A16F7-8DD9-87F5-5DF1-3291CD7658D5}"/>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25402117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B9CB59-2FFF-4A60-61A7-E62DAFEAF2B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AB5BCE8-F1B6-8E6E-25D0-A29EF135577C}"/>
              </a:ext>
            </a:extLst>
          </p:cNvPr>
          <p:cNvSpPr>
            <a:spLocks noGrp="1"/>
          </p:cNvSpPr>
          <p:nvPr>
            <p:ph type="title"/>
          </p:nvPr>
        </p:nvSpPr>
        <p:spPr>
          <a:xfrm>
            <a:off x="457200" y="286995"/>
            <a:ext cx="8229600" cy="1143000"/>
          </a:xfrm>
        </p:spPr>
        <p:txBody>
          <a:bodyPr>
            <a:normAutofit/>
          </a:bodyPr>
          <a:lstStyle/>
          <a:p>
            <a:r>
              <a:rPr lang="tr-TR" sz="3200" b="1" i="1" dirty="0">
                <a:latin typeface="Times New Roman" pitchFamily="18" charset="0"/>
                <a:cs typeface="Times New Roman" pitchFamily="18" charset="0"/>
              </a:rPr>
              <a:t>Temsil</a:t>
            </a:r>
          </a:p>
        </p:txBody>
      </p:sp>
      <p:sp>
        <p:nvSpPr>
          <p:cNvPr id="5" name="İçerik Yer Tutucusu 4">
            <a:extLst>
              <a:ext uri="{FF2B5EF4-FFF2-40B4-BE49-F238E27FC236}">
                <a16:creationId xmlns:a16="http://schemas.microsoft.com/office/drawing/2014/main" id="{EAC8A659-79A1-60CC-9341-AA5B84633270}"/>
              </a:ext>
            </a:extLst>
          </p:cNvPr>
          <p:cNvSpPr>
            <a:spLocks noGrp="1"/>
          </p:cNvSpPr>
          <p:nvPr>
            <p:ph idx="1"/>
          </p:nvPr>
        </p:nvSpPr>
        <p:spPr/>
        <p:txBody>
          <a:bodyPr>
            <a:normAutofit fontScale="77500" lnSpcReduction="20000"/>
          </a:bodyPr>
          <a:lstStyle/>
          <a:p>
            <a:pPr marL="0" indent="0" algn="just">
              <a:buNone/>
            </a:pPr>
            <a:endParaRPr lang="tr-TR" sz="1800" dirty="0">
              <a:latin typeface="Times New Roman" pitchFamily="18" charset="0"/>
              <a:cs typeface="Times New Roman" pitchFamily="18" charset="0"/>
            </a:endParaRPr>
          </a:p>
          <a:p>
            <a:pPr marL="0" lvl="0" indent="0" algn="just">
              <a:buNone/>
            </a:pPr>
            <a:r>
              <a:rPr lang="tr-TR" sz="2300" dirty="0">
                <a:latin typeface="Times New Roman" pitchFamily="18" charset="0"/>
                <a:cs typeface="Times New Roman" pitchFamily="18" charset="0"/>
              </a:rPr>
              <a:t>İradi temsil</a:t>
            </a:r>
          </a:p>
          <a:p>
            <a:pPr marL="0" lvl="0" indent="0" algn="just">
              <a:buNone/>
            </a:pPr>
            <a:r>
              <a:rPr lang="tr-TR" sz="2300" dirty="0">
                <a:latin typeface="Times New Roman" pitchFamily="18" charset="0"/>
                <a:cs typeface="Times New Roman" pitchFamily="18" charset="0"/>
              </a:rPr>
              <a:t> </a:t>
            </a:r>
            <a:r>
              <a:rPr lang="tr-TR" sz="2100" dirty="0">
                <a:latin typeface="Times New Roman" pitchFamily="18" charset="0"/>
                <a:cs typeface="Times New Roman" pitchFamily="18" charset="0"/>
              </a:rPr>
              <a:t>Temsil yetkisi</a:t>
            </a:r>
          </a:p>
          <a:p>
            <a:pPr marL="0" lvl="0" indent="0" algn="just">
              <a:buNone/>
            </a:pPr>
            <a:endParaRPr lang="tr-TR" sz="2100" dirty="0">
              <a:latin typeface="Times New Roman" pitchFamily="18" charset="0"/>
              <a:cs typeface="Times New Roman" pitchFamily="18" charset="0"/>
            </a:endParaRPr>
          </a:p>
          <a:p>
            <a:pPr marL="0" lvl="0" indent="0" algn="just">
              <a:buNone/>
            </a:pPr>
            <a:r>
              <a:rPr lang="tr-TR" sz="2100" dirty="0">
                <a:latin typeface="Times New Roman" pitchFamily="18" charset="0"/>
                <a:cs typeface="Times New Roman" pitchFamily="18" charset="0"/>
              </a:rPr>
              <a:t>Genel vekalet; davada gerekli olan tüm işlemleri yapabilme yetkisidir. </a:t>
            </a:r>
            <a:r>
              <a:rPr lang="tr-TR" sz="2100" i="1" dirty="0">
                <a:latin typeface="Times New Roman" pitchFamily="18" charset="0"/>
                <a:cs typeface="Times New Roman" pitchFamily="18" charset="0"/>
              </a:rPr>
              <a:t>«Davaya vekâlet, kanunda özel yetki verilmesini gerektiren hususlar saklı kalmak üzere, </a:t>
            </a:r>
            <a:r>
              <a:rPr lang="tr-TR" sz="2100" b="1" i="1" dirty="0">
                <a:latin typeface="Times New Roman" pitchFamily="18" charset="0"/>
                <a:cs typeface="Times New Roman" pitchFamily="18" charset="0"/>
              </a:rPr>
              <a:t>hüküm kesinleşinceye kadar,</a:t>
            </a:r>
            <a:r>
              <a:rPr lang="tr-TR" sz="2100" i="1" dirty="0">
                <a:latin typeface="Times New Roman" pitchFamily="18" charset="0"/>
                <a:cs typeface="Times New Roman" pitchFamily="18" charset="0"/>
              </a:rPr>
              <a:t> vekilin davanın takibi için gereken bütün işlemleri yapmasına, </a:t>
            </a:r>
            <a:r>
              <a:rPr lang="tr-TR" sz="2100" b="1" i="1" dirty="0">
                <a:latin typeface="Times New Roman" pitchFamily="18" charset="0"/>
                <a:cs typeface="Times New Roman" pitchFamily="18" charset="0"/>
              </a:rPr>
              <a:t>hükmün yerine getirilmesine</a:t>
            </a:r>
            <a:r>
              <a:rPr lang="tr-TR" sz="2100" i="1" dirty="0">
                <a:latin typeface="Times New Roman" pitchFamily="18" charset="0"/>
                <a:cs typeface="Times New Roman" pitchFamily="18" charset="0"/>
              </a:rPr>
              <a:t>, yargılama giderlerinin tahsili ile buna ilişkin makbuz vermesine ve bu işlemlerin tamamının kendisine karşı da yapılabilmesine ilişkin yetkiyi kapsar»</a:t>
            </a:r>
            <a:r>
              <a:rPr lang="tr-TR" sz="2100" dirty="0">
                <a:latin typeface="Times New Roman" pitchFamily="18" charset="0"/>
                <a:cs typeface="Times New Roman" pitchFamily="18" charset="0"/>
              </a:rPr>
              <a:t> (m. 73)</a:t>
            </a:r>
          </a:p>
          <a:p>
            <a:pPr marL="0" lvl="0" indent="0" algn="just">
              <a:buNone/>
            </a:pPr>
            <a:endParaRPr lang="tr-TR" sz="2100" dirty="0">
              <a:latin typeface="Times New Roman" pitchFamily="18" charset="0"/>
              <a:cs typeface="Times New Roman" pitchFamily="18" charset="0"/>
            </a:endParaRPr>
          </a:p>
          <a:p>
            <a:pPr marL="0" lvl="0" indent="0" algn="just">
              <a:buNone/>
            </a:pPr>
            <a:r>
              <a:rPr lang="tr-TR" sz="2100" dirty="0">
                <a:latin typeface="Times New Roman" pitchFamily="18" charset="0"/>
                <a:cs typeface="Times New Roman" pitchFamily="18" charset="0"/>
              </a:rPr>
              <a:t>Özel yetki gerektiren haller; </a:t>
            </a:r>
          </a:p>
          <a:p>
            <a:pPr marL="0" lvl="0" indent="0" algn="just">
              <a:buNone/>
            </a:pPr>
            <a:r>
              <a:rPr lang="tr-TR" sz="2100" i="1" dirty="0">
                <a:latin typeface="Times New Roman" pitchFamily="18" charset="0"/>
                <a:cs typeface="Times New Roman" pitchFamily="18" charset="0"/>
              </a:rPr>
              <a:t>Açıkça yetki verilmemiş ise vekil; sulh olamaz, hâkimi reddedemez, davanın tamamını ıslah edemez, yemin teklif edemez, yemini kabul, iade veya reddedemez, başkasını tevkil edemez, haczi kaldıramaz, müvekkilinin iflasını isteyemez, tahkim ve hakem sözleşmesi yapamaz, konkordato veya sermaye şirketleri ve kooperatiflerin uzlaşma yoluyla yeniden yapılandırılması teklifinde bulunamaz ve bunlara muvafakat veremez, alternatif uyuşmazlık çözüm yollarına başvuramaz, davadan veya kanun yollarından feragat edemez, karşı tarafı ibra ve davasını kabul edemez, yargılamanın iadesi yoluna gidemez, hâkimlerin fiilleri sebebiyle Devlet aleyhine tazminat davası açamaz, hangileri hakkında yetki verildiği açıklanmadıkça kişiye sıkı sıkıya bağlı haklarla ilgili davaları açamaz ve takip edemez</a:t>
            </a:r>
            <a:r>
              <a:rPr lang="tr-TR" sz="2100" dirty="0">
                <a:latin typeface="Times New Roman" pitchFamily="18" charset="0"/>
                <a:cs typeface="Times New Roman" pitchFamily="18" charset="0"/>
              </a:rPr>
              <a:t>.</a:t>
            </a:r>
          </a:p>
          <a:p>
            <a:pPr marL="0" lvl="0" indent="0" algn="just">
              <a:buNone/>
            </a:pPr>
            <a:endParaRPr lang="tr-TR" sz="2300" dirty="0">
              <a:latin typeface="Times New Roman" pitchFamily="18" charset="0"/>
              <a:cs typeface="Times New Roman" pitchFamily="18" charset="0"/>
            </a:endParaRPr>
          </a:p>
          <a:p>
            <a:pPr marL="0" lvl="0" indent="0" algn="just">
              <a:buNone/>
            </a:pPr>
            <a:endParaRPr lang="tr-TR" sz="1800" dirty="0">
              <a:latin typeface="Times New Roman" pitchFamily="18" charset="0"/>
              <a:cs typeface="Times New Roman" pitchFamily="18" charset="0"/>
            </a:endParaRPr>
          </a:p>
          <a:p>
            <a:pPr marL="0" lvl="0" indent="0" algn="just">
              <a:buNone/>
            </a:pPr>
            <a:endParaRPr lang="tr-TR" sz="1800" dirty="0">
              <a:latin typeface="Times New Roman" pitchFamily="18" charset="0"/>
              <a:cs typeface="Times New Roman" pitchFamily="18" charset="0"/>
            </a:endParaRPr>
          </a:p>
          <a:p>
            <a:pPr marL="0" lvl="0" indent="0" algn="just">
              <a:buNone/>
            </a:pPr>
            <a:endParaRPr lang="tr-TR" sz="1800" dirty="0">
              <a:latin typeface="Times New Roman" pitchFamily="18" charset="0"/>
              <a:cs typeface="Times New Roman" pitchFamily="18" charset="0"/>
            </a:endParaRPr>
          </a:p>
          <a:p>
            <a:pPr marL="0" lvl="0" indent="0" algn="just">
              <a:buNone/>
            </a:pPr>
            <a:endParaRPr lang="tr-TR" sz="1800" i="1" dirty="0">
              <a:latin typeface="Times New Roman" pitchFamily="18" charset="0"/>
              <a:cs typeface="Times New Roman" pitchFamily="18" charset="0"/>
            </a:endParaRPr>
          </a:p>
          <a:p>
            <a:pPr marL="0" lvl="0" indent="0" algn="just">
              <a:buNone/>
            </a:pPr>
            <a:endParaRPr lang="tr-TR" sz="1800" dirty="0">
              <a:latin typeface="Times New Roman" pitchFamily="18" charset="0"/>
              <a:cs typeface="Times New Roman" pitchFamily="18" charset="0"/>
            </a:endParaRPr>
          </a:p>
          <a:p>
            <a:pPr marL="0" indent="0" algn="just">
              <a:buNone/>
            </a:pPr>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marL="0" indent="0" algn="just">
              <a:buNone/>
            </a:pPr>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marL="0" indent="0" algn="just">
              <a:buNone/>
            </a:pPr>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marL="0" indent="0" algn="just">
              <a:buNone/>
            </a:pPr>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algn="just"/>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454A16F7-8DD9-87F5-5DF1-3291CD7658D5}"/>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3200953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B9CB59-2FFF-4A60-61A7-E62DAFEAF2B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AB5BCE8-F1B6-8E6E-25D0-A29EF135577C}"/>
              </a:ext>
            </a:extLst>
          </p:cNvPr>
          <p:cNvSpPr>
            <a:spLocks noGrp="1"/>
          </p:cNvSpPr>
          <p:nvPr>
            <p:ph type="title"/>
          </p:nvPr>
        </p:nvSpPr>
        <p:spPr>
          <a:xfrm>
            <a:off x="457200" y="286995"/>
            <a:ext cx="8229600" cy="1143000"/>
          </a:xfrm>
        </p:spPr>
        <p:txBody>
          <a:bodyPr>
            <a:normAutofit/>
          </a:bodyPr>
          <a:lstStyle/>
          <a:p>
            <a:r>
              <a:rPr lang="tr-TR" sz="3200" b="1" i="1" dirty="0">
                <a:latin typeface="Times New Roman" pitchFamily="18" charset="0"/>
                <a:cs typeface="Times New Roman" pitchFamily="18" charset="0"/>
              </a:rPr>
              <a:t>Temsil</a:t>
            </a:r>
          </a:p>
        </p:txBody>
      </p:sp>
      <p:sp>
        <p:nvSpPr>
          <p:cNvPr id="5" name="İçerik Yer Tutucusu 4">
            <a:extLst>
              <a:ext uri="{FF2B5EF4-FFF2-40B4-BE49-F238E27FC236}">
                <a16:creationId xmlns:a16="http://schemas.microsoft.com/office/drawing/2014/main" id="{EAC8A659-79A1-60CC-9341-AA5B84633270}"/>
              </a:ext>
            </a:extLst>
          </p:cNvPr>
          <p:cNvSpPr>
            <a:spLocks noGrp="1"/>
          </p:cNvSpPr>
          <p:nvPr>
            <p:ph idx="1"/>
          </p:nvPr>
        </p:nvSpPr>
        <p:spPr/>
        <p:txBody>
          <a:bodyPr>
            <a:normAutofit fontScale="92500" lnSpcReduction="10000"/>
          </a:bodyPr>
          <a:lstStyle/>
          <a:p>
            <a:pPr marL="0" indent="0" algn="just">
              <a:buNone/>
            </a:pPr>
            <a:endParaRPr lang="tr-TR" sz="1800" dirty="0">
              <a:latin typeface="Times New Roman" pitchFamily="18" charset="0"/>
              <a:cs typeface="Times New Roman" pitchFamily="18" charset="0"/>
            </a:endParaRPr>
          </a:p>
          <a:p>
            <a:pPr marL="0" lvl="0" indent="0" algn="just">
              <a:buNone/>
            </a:pPr>
            <a:r>
              <a:rPr lang="tr-TR" sz="2300" dirty="0">
                <a:latin typeface="Times New Roman" pitchFamily="18" charset="0"/>
                <a:cs typeface="Times New Roman" pitchFamily="18" charset="0"/>
              </a:rPr>
              <a:t>İradi temsil</a:t>
            </a:r>
          </a:p>
          <a:p>
            <a:pPr marL="0" lvl="0" indent="0" algn="just">
              <a:buNone/>
            </a:pPr>
            <a:r>
              <a:rPr lang="tr-TR" sz="2300" dirty="0">
                <a:latin typeface="Times New Roman" pitchFamily="18" charset="0"/>
                <a:cs typeface="Times New Roman" pitchFamily="18" charset="0"/>
              </a:rPr>
              <a:t> </a:t>
            </a:r>
            <a:r>
              <a:rPr lang="tr-TR" sz="2100" dirty="0">
                <a:latin typeface="Times New Roman" pitchFamily="18" charset="0"/>
                <a:cs typeface="Times New Roman" pitchFamily="18" charset="0"/>
              </a:rPr>
              <a:t>Temsil yetkisi</a:t>
            </a:r>
          </a:p>
          <a:p>
            <a:pPr marL="0" lvl="0" indent="0" algn="just">
              <a:buNone/>
            </a:pPr>
            <a:r>
              <a:rPr lang="tr-TR" sz="2300" dirty="0">
                <a:latin typeface="Times New Roman" pitchFamily="18" charset="0"/>
                <a:cs typeface="Times New Roman" pitchFamily="18" charset="0"/>
              </a:rPr>
              <a:t>Taraflardan birinin vekili olduğunu söyleyen kimse, mahkemeye vekaletnamesinin aslını veya örneğini vermek zorundadır. Vekaletnamesini mahkemeye vermeyen vekil dava açamaz ve yargılamayla ilgili hiçbir görev yapamaz (m.77).</a:t>
            </a:r>
            <a:r>
              <a:rPr lang="tr-TR" sz="2400" dirty="0"/>
              <a:t> </a:t>
            </a:r>
          </a:p>
          <a:p>
            <a:pPr marL="0" lvl="0" indent="0" algn="just">
              <a:buNone/>
            </a:pPr>
            <a:r>
              <a:rPr lang="tr-TR" sz="2400" dirty="0">
                <a:latin typeface="Times New Roman" pitchFamily="18" charset="0"/>
                <a:cs typeface="Times New Roman" pitchFamily="18" charset="0"/>
              </a:rPr>
              <a:t>Şu kadar ki, </a:t>
            </a:r>
            <a:r>
              <a:rPr lang="tr-TR" sz="2400" u="sng" dirty="0">
                <a:latin typeface="Times New Roman" pitchFamily="18" charset="0"/>
                <a:cs typeface="Times New Roman" pitchFamily="18" charset="0"/>
              </a:rPr>
              <a:t>gecikmesinde zarar doğabilecek hâllerde </a:t>
            </a:r>
            <a:r>
              <a:rPr lang="tr-TR" sz="2400" dirty="0">
                <a:latin typeface="Times New Roman" pitchFamily="18" charset="0"/>
                <a:cs typeface="Times New Roman" pitchFamily="18" charset="0"/>
              </a:rPr>
              <a:t>mahkeme, vereceği kesin süre içinde vekâletnamesini getirmek koşuluyla avukatın dava açmasına veya usul işlemlerini yapmasına izin verebilir. </a:t>
            </a:r>
            <a:r>
              <a:rPr lang="tr-TR" sz="2400" u="sng" dirty="0">
                <a:latin typeface="Times New Roman" pitchFamily="18" charset="0"/>
                <a:cs typeface="Times New Roman" pitchFamily="18" charset="0"/>
              </a:rPr>
              <a:t>Bu süre içinde vekâletname verilmez veya asıl taraf yapılan işlemleri kabul ettiğini dilekçeyle mahkemeye bildirmez ise </a:t>
            </a:r>
            <a:r>
              <a:rPr lang="tr-TR" sz="2400" b="1" u="sng" dirty="0">
                <a:latin typeface="Times New Roman" pitchFamily="18" charset="0"/>
                <a:cs typeface="Times New Roman" pitchFamily="18" charset="0"/>
              </a:rPr>
              <a:t>dava açılmamış veya gerçekleştirilen işlemler yapılmamış sayılır</a:t>
            </a:r>
            <a:r>
              <a:rPr lang="tr-TR" sz="2400" u="sng" dirty="0">
                <a:latin typeface="Times New Roman" pitchFamily="18" charset="0"/>
                <a:cs typeface="Times New Roman" pitchFamily="18" charset="0"/>
              </a:rPr>
              <a:t>. (m.77).</a:t>
            </a:r>
            <a:endParaRPr lang="tr-TR" sz="2300" u="sng" dirty="0">
              <a:latin typeface="Times New Roman" pitchFamily="18" charset="0"/>
              <a:cs typeface="Times New Roman" pitchFamily="18" charset="0"/>
            </a:endParaRPr>
          </a:p>
          <a:p>
            <a:pPr marL="0" lvl="0" indent="0" algn="just">
              <a:buNone/>
            </a:pPr>
            <a:endParaRPr lang="tr-TR" sz="1800" dirty="0">
              <a:latin typeface="Times New Roman" pitchFamily="18" charset="0"/>
              <a:cs typeface="Times New Roman" pitchFamily="18" charset="0"/>
            </a:endParaRPr>
          </a:p>
          <a:p>
            <a:pPr marL="0" lvl="0" indent="0" algn="just">
              <a:buNone/>
            </a:pPr>
            <a:endParaRPr lang="tr-TR" sz="1800" dirty="0">
              <a:latin typeface="Times New Roman" pitchFamily="18" charset="0"/>
              <a:cs typeface="Times New Roman" pitchFamily="18" charset="0"/>
            </a:endParaRPr>
          </a:p>
          <a:p>
            <a:pPr marL="0" lvl="0" indent="0" algn="just">
              <a:buNone/>
            </a:pPr>
            <a:endParaRPr lang="tr-TR" sz="1800" dirty="0">
              <a:latin typeface="Times New Roman" pitchFamily="18" charset="0"/>
              <a:cs typeface="Times New Roman" pitchFamily="18" charset="0"/>
            </a:endParaRPr>
          </a:p>
          <a:p>
            <a:pPr marL="0" lvl="0" indent="0" algn="just">
              <a:buNone/>
            </a:pPr>
            <a:endParaRPr lang="tr-TR" sz="1800" i="1" dirty="0">
              <a:latin typeface="Times New Roman" pitchFamily="18" charset="0"/>
              <a:cs typeface="Times New Roman" pitchFamily="18" charset="0"/>
            </a:endParaRPr>
          </a:p>
          <a:p>
            <a:pPr marL="0" lvl="0" indent="0" algn="just">
              <a:buNone/>
            </a:pPr>
            <a:endParaRPr lang="tr-TR" sz="1800" dirty="0">
              <a:latin typeface="Times New Roman" pitchFamily="18" charset="0"/>
              <a:cs typeface="Times New Roman" pitchFamily="18" charset="0"/>
            </a:endParaRPr>
          </a:p>
          <a:p>
            <a:pPr marL="0" indent="0" algn="just">
              <a:buNone/>
            </a:pPr>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marL="0" indent="0" algn="just">
              <a:buNone/>
            </a:pPr>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marL="0" indent="0" algn="just">
              <a:buNone/>
            </a:pPr>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marL="0" indent="0" algn="just">
              <a:buNone/>
            </a:pPr>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algn="just"/>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454A16F7-8DD9-87F5-5DF1-3291CD7658D5}"/>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12207318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B9CB59-2FFF-4A60-61A7-E62DAFEAF2B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AB5BCE8-F1B6-8E6E-25D0-A29EF135577C}"/>
              </a:ext>
            </a:extLst>
          </p:cNvPr>
          <p:cNvSpPr>
            <a:spLocks noGrp="1"/>
          </p:cNvSpPr>
          <p:nvPr>
            <p:ph type="title"/>
          </p:nvPr>
        </p:nvSpPr>
        <p:spPr>
          <a:xfrm>
            <a:off x="457200" y="286995"/>
            <a:ext cx="8229600" cy="1143000"/>
          </a:xfrm>
        </p:spPr>
        <p:txBody>
          <a:bodyPr>
            <a:normAutofit/>
          </a:bodyPr>
          <a:lstStyle/>
          <a:p>
            <a:r>
              <a:rPr lang="tr-TR" sz="3200" b="1" i="1" dirty="0">
                <a:latin typeface="Times New Roman" pitchFamily="18" charset="0"/>
                <a:cs typeface="Times New Roman" pitchFamily="18" charset="0"/>
              </a:rPr>
              <a:t>Temsil</a:t>
            </a:r>
          </a:p>
        </p:txBody>
      </p:sp>
      <p:sp>
        <p:nvSpPr>
          <p:cNvPr id="5" name="İçerik Yer Tutucusu 4">
            <a:extLst>
              <a:ext uri="{FF2B5EF4-FFF2-40B4-BE49-F238E27FC236}">
                <a16:creationId xmlns:a16="http://schemas.microsoft.com/office/drawing/2014/main" id="{EAC8A659-79A1-60CC-9341-AA5B84633270}"/>
              </a:ext>
            </a:extLst>
          </p:cNvPr>
          <p:cNvSpPr>
            <a:spLocks noGrp="1"/>
          </p:cNvSpPr>
          <p:nvPr>
            <p:ph idx="1"/>
          </p:nvPr>
        </p:nvSpPr>
        <p:spPr/>
        <p:txBody>
          <a:bodyPr>
            <a:normAutofit fontScale="92500" lnSpcReduction="20000"/>
          </a:bodyPr>
          <a:lstStyle/>
          <a:p>
            <a:pPr marL="0" indent="0" algn="just">
              <a:buNone/>
            </a:pPr>
            <a:endParaRPr lang="tr-TR" sz="1800" dirty="0">
              <a:latin typeface="Times New Roman" pitchFamily="18" charset="0"/>
              <a:cs typeface="Times New Roman" pitchFamily="18" charset="0"/>
            </a:endParaRPr>
          </a:p>
          <a:p>
            <a:pPr marL="0" lvl="0" indent="0" algn="just">
              <a:buNone/>
            </a:pPr>
            <a:r>
              <a:rPr lang="tr-TR" sz="2300" dirty="0">
                <a:latin typeface="Times New Roman" pitchFamily="18" charset="0"/>
                <a:cs typeface="Times New Roman" pitchFamily="18" charset="0"/>
              </a:rPr>
              <a:t>İradi temsil</a:t>
            </a:r>
          </a:p>
          <a:p>
            <a:pPr marL="0" lvl="0" indent="0" algn="just">
              <a:buNone/>
            </a:pPr>
            <a:r>
              <a:rPr lang="tr-TR" sz="2300" dirty="0">
                <a:latin typeface="Times New Roman" pitchFamily="18" charset="0"/>
                <a:cs typeface="Times New Roman" pitchFamily="18" charset="0"/>
              </a:rPr>
              <a:t> </a:t>
            </a:r>
            <a:r>
              <a:rPr lang="tr-TR" sz="2100" dirty="0">
                <a:latin typeface="Times New Roman" pitchFamily="18" charset="0"/>
                <a:cs typeface="Times New Roman" pitchFamily="18" charset="0"/>
              </a:rPr>
              <a:t>Temsil yetkisi</a:t>
            </a:r>
          </a:p>
          <a:p>
            <a:pPr marL="0" lvl="0" indent="0" algn="just">
              <a:buNone/>
            </a:pPr>
            <a:r>
              <a:rPr lang="tr-TR" sz="2100" dirty="0">
                <a:latin typeface="Times New Roman" pitchFamily="18" charset="0"/>
                <a:cs typeface="Times New Roman" pitchFamily="18" charset="0"/>
              </a:rPr>
              <a:t>m.77 devamı:</a:t>
            </a:r>
          </a:p>
          <a:p>
            <a:pPr marL="0" lvl="0" indent="0" algn="just">
              <a:buNone/>
            </a:pPr>
            <a:r>
              <a:rPr lang="tr-TR" sz="2100" dirty="0">
                <a:latin typeface="Times New Roman" pitchFamily="18" charset="0"/>
                <a:cs typeface="Times New Roman" pitchFamily="18" charset="0"/>
              </a:rPr>
              <a:t>(2) </a:t>
            </a:r>
            <a:r>
              <a:rPr lang="tr-TR" sz="2100" dirty="0" err="1">
                <a:latin typeface="Times New Roman" pitchFamily="18" charset="0"/>
                <a:cs typeface="Times New Roman" pitchFamily="18" charset="0"/>
              </a:rPr>
              <a:t>Vekâletnamesiz</a:t>
            </a:r>
            <a:r>
              <a:rPr lang="tr-TR" sz="2100" dirty="0">
                <a:latin typeface="Times New Roman" pitchFamily="18" charset="0"/>
                <a:cs typeface="Times New Roman" pitchFamily="18" charset="0"/>
              </a:rPr>
              <a:t> işlem yapmasına izin verilen ancak haklı bir sebep olmaksızın süresi içinde vekâletname ibraz etmeyen avukat, celse harcı ile diğer yargılama giderleri ve karşı tarafın uğradığı zararları ödemeye mahkûm edilir. Bunu </a:t>
            </a:r>
            <a:r>
              <a:rPr lang="tr-TR" sz="2100" dirty="0" err="1">
                <a:latin typeface="Times New Roman" pitchFamily="18" charset="0"/>
                <a:cs typeface="Times New Roman" pitchFamily="18" charset="0"/>
              </a:rPr>
              <a:t>kötüniyetle</a:t>
            </a:r>
            <a:r>
              <a:rPr lang="tr-TR" sz="2100" dirty="0">
                <a:latin typeface="Times New Roman" pitchFamily="18" charset="0"/>
                <a:cs typeface="Times New Roman" pitchFamily="18" charset="0"/>
              </a:rPr>
              <a:t> yapan avukat aleyhine, ceza ve disiplin soruşturması açılmasını sağlamak üzere, Cumhuriyet başsavcılığına ve vekilin bağlı olduğu baro başkanlığına durum yazıyla bildirilir. (3) </a:t>
            </a:r>
            <a:r>
              <a:rPr lang="tr-TR" sz="2100" b="1" dirty="0">
                <a:latin typeface="Times New Roman" pitchFamily="18" charset="0"/>
                <a:cs typeface="Times New Roman" pitchFamily="18" charset="0"/>
              </a:rPr>
              <a:t>Bir tarafın avukat tutmak istemesi sebebiyle, yargılama hiçbir şekilde başka bir güne bırakılamaz.</a:t>
            </a:r>
            <a:r>
              <a:rPr lang="tr-TR" sz="2100" dirty="0">
                <a:latin typeface="Times New Roman" pitchFamily="18" charset="0"/>
                <a:cs typeface="Times New Roman" pitchFamily="18" charset="0"/>
              </a:rPr>
              <a:t> (4) </a:t>
            </a:r>
            <a:r>
              <a:rPr lang="tr-TR" sz="2100" b="1" dirty="0">
                <a:latin typeface="Times New Roman" pitchFamily="18" charset="0"/>
                <a:cs typeface="Times New Roman" pitchFamily="18" charset="0"/>
              </a:rPr>
              <a:t>Avukatın istifa etmesi, azledilmesi veya dosyayı incelememiş olması sebebiyle yargılama başka bir güne bırakılamaz. </a:t>
            </a:r>
            <a:r>
              <a:rPr lang="tr-TR" sz="2100" dirty="0">
                <a:latin typeface="Times New Roman" pitchFamily="18" charset="0"/>
                <a:cs typeface="Times New Roman" pitchFamily="18" charset="0"/>
              </a:rPr>
              <a:t>Ancak, dosyanın incelenmemiş olması geçerli bir özre dayanıyorsa, </a:t>
            </a:r>
            <a:r>
              <a:rPr lang="tr-TR" sz="2100" b="1" dirty="0">
                <a:latin typeface="Times New Roman" pitchFamily="18" charset="0"/>
                <a:cs typeface="Times New Roman" pitchFamily="18" charset="0"/>
              </a:rPr>
              <a:t>hâkim bir defaya mahsus olmak üzere, kısa bir süre verebilir</a:t>
            </a:r>
            <a:r>
              <a:rPr lang="tr-TR" sz="2100" dirty="0">
                <a:latin typeface="Times New Roman" pitchFamily="18" charset="0"/>
                <a:cs typeface="Times New Roman" pitchFamily="18" charset="0"/>
              </a:rPr>
              <a:t>. Verilen süre sonunda, dosya incelenmemiş olsa bile davaya devam olunur.</a:t>
            </a:r>
          </a:p>
          <a:p>
            <a:pPr marL="0" lvl="0" indent="0" algn="just">
              <a:buNone/>
            </a:pPr>
            <a:endParaRPr lang="tr-TR" sz="1800" dirty="0">
              <a:latin typeface="Times New Roman" pitchFamily="18" charset="0"/>
              <a:cs typeface="Times New Roman" pitchFamily="18" charset="0"/>
            </a:endParaRPr>
          </a:p>
          <a:p>
            <a:pPr marL="0" lvl="0" indent="0" algn="just">
              <a:buNone/>
            </a:pPr>
            <a:endParaRPr lang="tr-TR" sz="1800" dirty="0">
              <a:latin typeface="Times New Roman" pitchFamily="18" charset="0"/>
              <a:cs typeface="Times New Roman" pitchFamily="18" charset="0"/>
            </a:endParaRPr>
          </a:p>
          <a:p>
            <a:pPr marL="0" lvl="0" indent="0" algn="just">
              <a:buNone/>
            </a:pPr>
            <a:endParaRPr lang="tr-TR" sz="1800" i="1" dirty="0">
              <a:latin typeface="Times New Roman" pitchFamily="18" charset="0"/>
              <a:cs typeface="Times New Roman" pitchFamily="18" charset="0"/>
            </a:endParaRPr>
          </a:p>
          <a:p>
            <a:pPr marL="0" lvl="0" indent="0" algn="just">
              <a:buNone/>
            </a:pPr>
            <a:endParaRPr lang="tr-TR" sz="1800" dirty="0">
              <a:latin typeface="Times New Roman" pitchFamily="18" charset="0"/>
              <a:cs typeface="Times New Roman" pitchFamily="18" charset="0"/>
            </a:endParaRPr>
          </a:p>
          <a:p>
            <a:pPr marL="0" indent="0" algn="just">
              <a:buNone/>
            </a:pPr>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marL="0" indent="0" algn="just">
              <a:buNone/>
            </a:pPr>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marL="0" indent="0" algn="just">
              <a:buNone/>
            </a:pPr>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marL="0" indent="0" algn="just">
              <a:buNone/>
            </a:pPr>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algn="just"/>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454A16F7-8DD9-87F5-5DF1-3291CD7658D5}"/>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15195668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B9CB59-2FFF-4A60-61A7-E62DAFEAF2B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AB5BCE8-F1B6-8E6E-25D0-A29EF135577C}"/>
              </a:ext>
            </a:extLst>
          </p:cNvPr>
          <p:cNvSpPr>
            <a:spLocks noGrp="1"/>
          </p:cNvSpPr>
          <p:nvPr>
            <p:ph type="title"/>
          </p:nvPr>
        </p:nvSpPr>
        <p:spPr>
          <a:xfrm>
            <a:off x="457200" y="286995"/>
            <a:ext cx="8229600" cy="1143000"/>
          </a:xfrm>
        </p:spPr>
        <p:txBody>
          <a:bodyPr>
            <a:normAutofit/>
          </a:bodyPr>
          <a:lstStyle/>
          <a:p>
            <a:r>
              <a:rPr lang="tr-TR" sz="3200" b="1" i="1" dirty="0">
                <a:latin typeface="Times New Roman" pitchFamily="18" charset="0"/>
                <a:cs typeface="Times New Roman" pitchFamily="18" charset="0"/>
              </a:rPr>
              <a:t>Temsil</a:t>
            </a:r>
            <a:br>
              <a:rPr lang="tr-TR" sz="3200" b="1" i="1" dirty="0">
                <a:latin typeface="Times New Roman" pitchFamily="18" charset="0"/>
                <a:cs typeface="Times New Roman" pitchFamily="18" charset="0"/>
              </a:rPr>
            </a:br>
            <a:endParaRPr lang="tr-TR" sz="3200" b="1" i="1" dirty="0">
              <a:latin typeface="Times New Roman" pitchFamily="18" charset="0"/>
              <a:cs typeface="Times New Roman" pitchFamily="18" charset="0"/>
            </a:endParaRPr>
          </a:p>
        </p:txBody>
      </p:sp>
      <p:sp>
        <p:nvSpPr>
          <p:cNvPr id="5" name="İçerik Yer Tutucusu 4">
            <a:extLst>
              <a:ext uri="{FF2B5EF4-FFF2-40B4-BE49-F238E27FC236}">
                <a16:creationId xmlns:a16="http://schemas.microsoft.com/office/drawing/2014/main" id="{EAC8A659-79A1-60CC-9341-AA5B84633270}"/>
              </a:ext>
            </a:extLst>
          </p:cNvPr>
          <p:cNvSpPr>
            <a:spLocks noGrp="1"/>
          </p:cNvSpPr>
          <p:nvPr>
            <p:ph idx="1"/>
          </p:nvPr>
        </p:nvSpPr>
        <p:spPr/>
        <p:txBody>
          <a:bodyPr>
            <a:normAutofit/>
          </a:bodyPr>
          <a:lstStyle/>
          <a:p>
            <a:pPr marL="0" indent="0" algn="just">
              <a:buNone/>
            </a:pPr>
            <a:endParaRPr lang="tr-TR" sz="1800" dirty="0">
              <a:latin typeface="Times New Roman" pitchFamily="18" charset="0"/>
              <a:cs typeface="Times New Roman" pitchFamily="18" charset="0"/>
            </a:endParaRPr>
          </a:p>
          <a:p>
            <a:pPr marL="0" lvl="0" indent="0" algn="just">
              <a:buNone/>
            </a:pPr>
            <a:r>
              <a:rPr lang="tr-TR" sz="1800">
                <a:latin typeface="Times New Roman" pitchFamily="18" charset="0"/>
                <a:cs typeface="Times New Roman" pitchFamily="18" charset="0"/>
              </a:rPr>
              <a:t>İradi temsil</a:t>
            </a:r>
          </a:p>
          <a:p>
            <a:pPr marL="0" lvl="0" indent="0" algn="just">
              <a:buNone/>
            </a:pPr>
            <a:endParaRPr lang="tr-TR" sz="1800" dirty="0">
              <a:latin typeface="Times New Roman" pitchFamily="18" charset="0"/>
              <a:cs typeface="Times New Roman" pitchFamily="18" charset="0"/>
            </a:endParaRPr>
          </a:p>
          <a:p>
            <a:pPr marL="0" lvl="0" indent="0" algn="just">
              <a:buNone/>
            </a:pPr>
            <a:r>
              <a:rPr lang="tr-TR" sz="1800" dirty="0">
                <a:latin typeface="Times New Roman" pitchFamily="18" charset="0"/>
                <a:cs typeface="Times New Roman" pitchFamily="18" charset="0"/>
              </a:rPr>
              <a:t>Temsil yetkisinin sona ermesi</a:t>
            </a:r>
          </a:p>
          <a:p>
            <a:pPr marL="0" indent="0">
              <a:buNone/>
            </a:pPr>
            <a:r>
              <a:rPr lang="tr-TR" sz="1800" dirty="0">
                <a:latin typeface="Times New Roman" panose="02020603050405020304" pitchFamily="18" charset="0"/>
                <a:cs typeface="Times New Roman" panose="02020603050405020304" pitchFamily="18" charset="0"/>
              </a:rPr>
              <a:t>Vekilin azli/istifası- İstifa (m.82); Azil (m.83)</a:t>
            </a:r>
          </a:p>
          <a:p>
            <a:pPr marL="0" indent="0">
              <a:buNone/>
            </a:pPr>
            <a:r>
              <a:rPr lang="tr-TR" sz="1800" dirty="0">
                <a:latin typeface="Times New Roman" panose="02020603050405020304" pitchFamily="18" charset="0"/>
                <a:cs typeface="Times New Roman" panose="02020603050405020304" pitchFamily="18" charset="0"/>
              </a:rPr>
              <a:t>Vekilin/müvekkilin ölümü</a:t>
            </a:r>
          </a:p>
          <a:p>
            <a:pPr marL="0" indent="0">
              <a:buNone/>
            </a:pPr>
            <a:r>
              <a:rPr lang="tr-TR" sz="1800" dirty="0">
                <a:latin typeface="Times New Roman" panose="02020603050405020304" pitchFamily="18" charset="0"/>
                <a:cs typeface="Times New Roman" panose="02020603050405020304" pitchFamily="18" charset="0"/>
              </a:rPr>
              <a:t>Vekilin/müvekkilin fiil ehliyetini kaybetmesi</a:t>
            </a:r>
          </a:p>
          <a:p>
            <a:pPr marL="0" indent="0">
              <a:buNone/>
            </a:pPr>
            <a:r>
              <a:rPr lang="tr-TR" sz="1800" dirty="0">
                <a:latin typeface="Times New Roman" panose="02020603050405020304" pitchFamily="18" charset="0"/>
                <a:cs typeface="Times New Roman" panose="02020603050405020304" pitchFamily="18" charset="0"/>
              </a:rPr>
              <a:t>Vekilin/müvekkilin iflâsı</a:t>
            </a:r>
          </a:p>
          <a:p>
            <a:pPr marL="0" indent="0">
              <a:buNone/>
            </a:pPr>
            <a:r>
              <a:rPr lang="tr-TR" sz="1800" dirty="0">
                <a:latin typeface="Times New Roman" panose="02020603050405020304" pitchFamily="18" charset="0"/>
                <a:cs typeface="Times New Roman" panose="02020603050405020304" pitchFamily="18" charset="0"/>
              </a:rPr>
              <a:t>Sürenin/işin sona ermesi</a:t>
            </a:r>
          </a:p>
          <a:p>
            <a:pPr marL="0" indent="0">
              <a:buNone/>
            </a:pPr>
            <a:r>
              <a:rPr lang="tr-TR" sz="1800" dirty="0">
                <a:latin typeface="Times New Roman" panose="02020603050405020304" pitchFamily="18" charset="0"/>
                <a:cs typeface="Times New Roman" panose="02020603050405020304" pitchFamily="18" charset="0"/>
              </a:rPr>
              <a:t>Avukatın baro kaydının silinmesi</a:t>
            </a:r>
          </a:p>
          <a:p>
            <a:pPr marL="0" lvl="0" indent="0" algn="just">
              <a:buNone/>
            </a:pPr>
            <a:endParaRPr lang="tr-TR" sz="1800" dirty="0">
              <a:latin typeface="Times New Roman" pitchFamily="18" charset="0"/>
              <a:cs typeface="Times New Roman" pitchFamily="18" charset="0"/>
            </a:endParaRPr>
          </a:p>
          <a:p>
            <a:pPr marL="0" lvl="0" indent="0" algn="just">
              <a:buNone/>
            </a:pPr>
            <a:endParaRPr lang="tr-TR" sz="1800" i="1" dirty="0">
              <a:latin typeface="Times New Roman" pitchFamily="18" charset="0"/>
              <a:cs typeface="Times New Roman" pitchFamily="18" charset="0"/>
            </a:endParaRPr>
          </a:p>
          <a:p>
            <a:pPr marL="0" lvl="0" indent="0" algn="just">
              <a:buNone/>
            </a:pPr>
            <a:endParaRPr lang="tr-TR" sz="1800" dirty="0">
              <a:latin typeface="Times New Roman" pitchFamily="18" charset="0"/>
              <a:cs typeface="Times New Roman" pitchFamily="18" charset="0"/>
            </a:endParaRPr>
          </a:p>
          <a:p>
            <a:pPr marL="0" indent="0" algn="just">
              <a:buNone/>
            </a:pPr>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marL="0" indent="0" algn="just">
              <a:buNone/>
            </a:pPr>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marL="0" indent="0" algn="just">
              <a:buNone/>
            </a:pPr>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marL="0" indent="0" algn="just">
              <a:buNone/>
            </a:pPr>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algn="just"/>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454A16F7-8DD9-87F5-5DF1-3291CD7658D5}"/>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15307829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B9CB59-2FFF-4A60-61A7-E62DAFEAF2B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AB5BCE8-F1B6-8E6E-25D0-A29EF135577C}"/>
              </a:ext>
            </a:extLst>
          </p:cNvPr>
          <p:cNvSpPr>
            <a:spLocks noGrp="1"/>
          </p:cNvSpPr>
          <p:nvPr>
            <p:ph type="title"/>
          </p:nvPr>
        </p:nvSpPr>
        <p:spPr>
          <a:xfrm>
            <a:off x="457200" y="286995"/>
            <a:ext cx="8229600" cy="1143000"/>
          </a:xfrm>
        </p:spPr>
        <p:txBody>
          <a:bodyPr>
            <a:normAutofit/>
          </a:bodyPr>
          <a:lstStyle/>
          <a:p>
            <a:r>
              <a:rPr lang="tr-TR" sz="3200" b="1" i="1" dirty="0">
                <a:latin typeface="Times New Roman" pitchFamily="18" charset="0"/>
                <a:cs typeface="Times New Roman" pitchFamily="18" charset="0"/>
              </a:rPr>
              <a:t>Taraflar</a:t>
            </a:r>
          </a:p>
        </p:txBody>
      </p:sp>
      <p:sp>
        <p:nvSpPr>
          <p:cNvPr id="5" name="İçerik Yer Tutucusu 4">
            <a:extLst>
              <a:ext uri="{FF2B5EF4-FFF2-40B4-BE49-F238E27FC236}">
                <a16:creationId xmlns:a16="http://schemas.microsoft.com/office/drawing/2014/main" id="{EAC8A659-79A1-60CC-9341-AA5B84633270}"/>
              </a:ext>
            </a:extLst>
          </p:cNvPr>
          <p:cNvSpPr>
            <a:spLocks noGrp="1"/>
          </p:cNvSpPr>
          <p:nvPr>
            <p:ph idx="1"/>
          </p:nvPr>
        </p:nvSpPr>
        <p:spPr/>
        <p:txBody>
          <a:bodyPr>
            <a:normAutofit/>
          </a:bodyPr>
          <a:lstStyle/>
          <a:p>
            <a:pPr marL="0" indent="0" algn="just">
              <a:buNone/>
            </a:pPr>
            <a:endParaRPr lang="tr-TR" sz="3400" dirty="0">
              <a:latin typeface="Times New Roman" panose="02020603050405020304" pitchFamily="18" charset="0"/>
              <a:cs typeface="Times New Roman" panose="02020603050405020304" pitchFamily="18" charset="0"/>
            </a:endParaRPr>
          </a:p>
          <a:p>
            <a:pPr algn="just">
              <a:buFont typeface="Arial" panose="020B0604020202020204" pitchFamily="34" charset="0"/>
              <a:buChar char="•"/>
            </a:pPr>
            <a:r>
              <a:rPr lang="tr-TR" sz="3400" dirty="0">
                <a:latin typeface="Times New Roman" panose="02020603050405020304" pitchFamily="18" charset="0"/>
                <a:cs typeface="Times New Roman" panose="02020603050405020304" pitchFamily="18" charset="0"/>
              </a:rPr>
              <a:t>Taraf kimdir?</a:t>
            </a:r>
          </a:p>
          <a:p>
            <a:pPr algn="just"/>
            <a:endParaRPr lang="tr-TR" sz="1800" dirty="0">
              <a:ea typeface="Times New Roman" panose="02020603050405020304" pitchFamily="18" charset="0"/>
            </a:endParaRPr>
          </a:p>
          <a:p>
            <a:pPr algn="just"/>
            <a:r>
              <a:rPr lang="tr-TR" sz="1800" dirty="0">
                <a:latin typeface="Times New Roman" pitchFamily="18" charset="0"/>
                <a:ea typeface="Times New Roman" pitchFamily="18" charset="0"/>
                <a:cs typeface="Times New Roman" pitchFamily="18" charset="0"/>
              </a:rPr>
              <a:t>Üç teori;</a:t>
            </a:r>
          </a:p>
          <a:p>
            <a:pPr algn="just"/>
            <a:r>
              <a:rPr lang="tr-TR" sz="1800" i="1" dirty="0">
                <a:latin typeface="Times New Roman" pitchFamily="18" charset="0"/>
                <a:ea typeface="Times New Roman" pitchFamily="18" charset="0"/>
                <a:cs typeface="Times New Roman" pitchFamily="18" charset="0"/>
              </a:rPr>
              <a:t>Şekli taraf teorisi</a:t>
            </a:r>
          </a:p>
          <a:p>
            <a:pPr algn="just"/>
            <a:r>
              <a:rPr lang="tr-TR" sz="1800" i="1" dirty="0">
                <a:latin typeface="Times New Roman" pitchFamily="18" charset="0"/>
                <a:ea typeface="Times New Roman" pitchFamily="18" charset="0"/>
                <a:cs typeface="Times New Roman" pitchFamily="18" charset="0"/>
              </a:rPr>
              <a:t>Maddi taraf teorisi</a:t>
            </a:r>
          </a:p>
          <a:p>
            <a:pPr algn="just"/>
            <a:r>
              <a:rPr lang="tr-TR" sz="1800" i="1" dirty="0">
                <a:latin typeface="Times New Roman" pitchFamily="18" charset="0"/>
                <a:ea typeface="Times New Roman" pitchFamily="18" charset="0"/>
                <a:cs typeface="Times New Roman" pitchFamily="18" charset="0"/>
              </a:rPr>
              <a:t>Fonksiyonel taraf teorisi</a:t>
            </a:r>
          </a:p>
          <a:p>
            <a:endParaRPr lang="tr-TR" sz="1100" dirty="0">
              <a:solidFill>
                <a:srgbClr val="000000"/>
              </a:solidFill>
              <a:latin typeface="Times New Roman" panose="02020603050405020304" pitchFamily="18" charset="0"/>
            </a:endParaRPr>
          </a:p>
          <a:p>
            <a:endParaRPr lang="tr-TR" sz="1100" dirty="0">
              <a:solidFill>
                <a:srgbClr val="000000"/>
              </a:solidFill>
              <a:effectLst/>
              <a:latin typeface="Times New Roman" panose="02020603050405020304" pitchFamily="18" charset="0"/>
            </a:endParaRPr>
          </a:p>
          <a:p>
            <a:pPr algn="just"/>
            <a:endParaRPr lang="tr-TR" sz="1800" dirty="0">
              <a:ea typeface="Times New Roman" panose="02020603050405020304" pitchFamily="18" charset="0"/>
            </a:endParaRPr>
          </a:p>
          <a:p>
            <a:pPr algn="just"/>
            <a:endParaRPr lang="tr-TR" sz="1800"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454A16F7-8DD9-87F5-5DF1-3291CD7658D5}"/>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420735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B9CB59-2FFF-4A60-61A7-E62DAFEAF2B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AB5BCE8-F1B6-8E6E-25D0-A29EF135577C}"/>
              </a:ext>
            </a:extLst>
          </p:cNvPr>
          <p:cNvSpPr>
            <a:spLocks noGrp="1"/>
          </p:cNvSpPr>
          <p:nvPr>
            <p:ph type="title"/>
          </p:nvPr>
        </p:nvSpPr>
        <p:spPr>
          <a:xfrm>
            <a:off x="457200" y="286995"/>
            <a:ext cx="8229600" cy="1143000"/>
          </a:xfrm>
        </p:spPr>
        <p:txBody>
          <a:bodyPr>
            <a:normAutofit/>
          </a:bodyPr>
          <a:lstStyle/>
          <a:p>
            <a:r>
              <a:rPr lang="tr-TR" sz="3200" b="1" i="1" dirty="0">
                <a:latin typeface="Times New Roman" pitchFamily="18" charset="0"/>
                <a:cs typeface="Times New Roman" pitchFamily="18" charset="0"/>
              </a:rPr>
              <a:t>Taraflar</a:t>
            </a:r>
          </a:p>
        </p:txBody>
      </p:sp>
      <p:sp>
        <p:nvSpPr>
          <p:cNvPr id="5" name="İçerik Yer Tutucusu 4">
            <a:extLst>
              <a:ext uri="{FF2B5EF4-FFF2-40B4-BE49-F238E27FC236}">
                <a16:creationId xmlns:a16="http://schemas.microsoft.com/office/drawing/2014/main" id="{EAC8A659-79A1-60CC-9341-AA5B84633270}"/>
              </a:ext>
            </a:extLst>
          </p:cNvPr>
          <p:cNvSpPr>
            <a:spLocks noGrp="1"/>
          </p:cNvSpPr>
          <p:nvPr>
            <p:ph idx="1"/>
          </p:nvPr>
        </p:nvSpPr>
        <p:spPr/>
        <p:txBody>
          <a:bodyPr>
            <a:normAutofit/>
          </a:bodyPr>
          <a:lstStyle/>
          <a:p>
            <a:pPr marL="0" indent="0" algn="just">
              <a:buNone/>
            </a:pPr>
            <a:endParaRPr lang="tr-TR" sz="3400" dirty="0">
              <a:latin typeface="Times New Roman" panose="02020603050405020304" pitchFamily="18" charset="0"/>
              <a:cs typeface="Times New Roman" panose="02020603050405020304" pitchFamily="18" charset="0"/>
            </a:endParaRPr>
          </a:p>
          <a:p>
            <a:endParaRPr lang="tr-TR" sz="1100" dirty="0">
              <a:solidFill>
                <a:srgbClr val="000000"/>
              </a:solidFill>
              <a:latin typeface="Times New Roman" panose="02020603050405020304" pitchFamily="18" charset="0"/>
            </a:endParaRPr>
          </a:p>
          <a:p>
            <a:pPr lvl="0"/>
            <a:r>
              <a:rPr lang="tr-TR" sz="1800" i="1" dirty="0">
                <a:latin typeface="Times New Roman" pitchFamily="18" charset="0"/>
                <a:cs typeface="Times New Roman" pitchFamily="18" charset="0"/>
              </a:rPr>
              <a:t>Davanın Tarafı Olmanın ve Davayı Kendi Adına Yürütebilmenin Diğer Unsurları</a:t>
            </a:r>
          </a:p>
          <a:p>
            <a:r>
              <a:rPr lang="tr-TR" sz="1800" dirty="0">
                <a:solidFill>
                  <a:srgbClr val="000000"/>
                </a:solidFill>
                <a:effectLst/>
                <a:latin typeface="Times New Roman" pitchFamily="18" charset="0"/>
                <a:cs typeface="Times New Roman" pitchFamily="18" charset="0"/>
              </a:rPr>
              <a:t>Taraf ehliyeti;</a:t>
            </a:r>
          </a:p>
          <a:p>
            <a:pPr lvl="0"/>
            <a:r>
              <a:rPr lang="tr-TR" sz="1800" dirty="0">
                <a:latin typeface="Times New Roman" pitchFamily="18" charset="0"/>
                <a:cs typeface="Times New Roman" pitchFamily="18" charset="0"/>
              </a:rPr>
              <a:t>Davanın ve usul işlemlerinin tarafı olabilmeyi sağlar.</a:t>
            </a:r>
          </a:p>
          <a:p>
            <a:pPr lvl="0" algn="just"/>
            <a:r>
              <a:rPr lang="tr-TR" sz="1800" dirty="0">
                <a:latin typeface="Times New Roman" pitchFamily="18" charset="0"/>
                <a:cs typeface="Times New Roman" pitchFamily="18" charset="0"/>
              </a:rPr>
              <a:t>Taraf ehliyetine sahip olmak, medeni hukukta hak ehliyetine sahip olmayı gerektirir. (m.50) Bazı hallerde, hak ehliyetine sahip olmasa da taraf ehliyeti tanınmıştır. Örneğin, 659 sayılı KHK ile m.6’da ekli listedeki kurumlara devlet tüzel kişiliği olmasa da taraf ehliyeti tanınmıştır. </a:t>
            </a:r>
          </a:p>
          <a:p>
            <a:pPr algn="just"/>
            <a:endParaRPr lang="tr-TR" sz="1800" dirty="0">
              <a:ea typeface="Times New Roman" panose="02020603050405020304" pitchFamily="18" charset="0"/>
            </a:endParaRPr>
          </a:p>
          <a:p>
            <a:pPr algn="just"/>
            <a:endParaRPr lang="tr-TR" sz="1800"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454A16F7-8DD9-87F5-5DF1-3291CD7658D5}"/>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6967777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B9CB59-2FFF-4A60-61A7-E62DAFEAF2B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AB5BCE8-F1B6-8E6E-25D0-A29EF135577C}"/>
              </a:ext>
            </a:extLst>
          </p:cNvPr>
          <p:cNvSpPr>
            <a:spLocks noGrp="1"/>
          </p:cNvSpPr>
          <p:nvPr>
            <p:ph type="title"/>
          </p:nvPr>
        </p:nvSpPr>
        <p:spPr>
          <a:xfrm>
            <a:off x="457200" y="286995"/>
            <a:ext cx="8229600" cy="1143000"/>
          </a:xfrm>
        </p:spPr>
        <p:txBody>
          <a:bodyPr>
            <a:normAutofit/>
          </a:bodyPr>
          <a:lstStyle/>
          <a:p>
            <a:r>
              <a:rPr lang="tr-TR" sz="3200" b="1" i="1" dirty="0">
                <a:latin typeface="Times New Roman" pitchFamily="18" charset="0"/>
                <a:cs typeface="Times New Roman" pitchFamily="18" charset="0"/>
              </a:rPr>
              <a:t>Taraflar</a:t>
            </a:r>
          </a:p>
        </p:txBody>
      </p:sp>
      <p:sp>
        <p:nvSpPr>
          <p:cNvPr id="5" name="İçerik Yer Tutucusu 4">
            <a:extLst>
              <a:ext uri="{FF2B5EF4-FFF2-40B4-BE49-F238E27FC236}">
                <a16:creationId xmlns:a16="http://schemas.microsoft.com/office/drawing/2014/main" id="{EAC8A659-79A1-60CC-9341-AA5B84633270}"/>
              </a:ext>
            </a:extLst>
          </p:cNvPr>
          <p:cNvSpPr>
            <a:spLocks noGrp="1"/>
          </p:cNvSpPr>
          <p:nvPr>
            <p:ph idx="1"/>
          </p:nvPr>
        </p:nvSpPr>
        <p:spPr/>
        <p:txBody>
          <a:bodyPr>
            <a:normAutofit fontScale="92500" lnSpcReduction="10000"/>
          </a:bodyPr>
          <a:lstStyle/>
          <a:p>
            <a:pPr marL="0" indent="0" algn="just">
              <a:buNone/>
            </a:pPr>
            <a:endParaRPr lang="tr-TR" sz="3400" dirty="0">
              <a:latin typeface="Times New Roman" panose="02020603050405020304" pitchFamily="18" charset="0"/>
              <a:cs typeface="Times New Roman" panose="02020603050405020304" pitchFamily="18" charset="0"/>
            </a:endParaRPr>
          </a:p>
          <a:p>
            <a:pPr algn="just"/>
            <a:endParaRPr lang="tr-TR" sz="1100" dirty="0">
              <a:solidFill>
                <a:srgbClr val="000000"/>
              </a:solidFill>
              <a:latin typeface="Times New Roman" panose="02020603050405020304" pitchFamily="18" charset="0"/>
            </a:endParaRPr>
          </a:p>
          <a:p>
            <a:pPr lvl="0" algn="just"/>
            <a:r>
              <a:rPr lang="tr-TR" sz="1800" i="1" dirty="0">
                <a:latin typeface="Times New Roman" pitchFamily="18" charset="0"/>
                <a:cs typeface="Times New Roman" pitchFamily="18" charset="0"/>
              </a:rPr>
              <a:t>Davanın Tarafı Olmanın ve Davayı Kendi Adına Yürütebilmenin Diğer Unsurları</a:t>
            </a:r>
          </a:p>
          <a:p>
            <a:pPr algn="just"/>
            <a:r>
              <a:rPr lang="tr-TR" sz="1800" dirty="0">
                <a:solidFill>
                  <a:srgbClr val="000000"/>
                </a:solidFill>
                <a:effectLst/>
                <a:latin typeface="Times New Roman" pitchFamily="18" charset="0"/>
                <a:cs typeface="Times New Roman" pitchFamily="18" charset="0"/>
              </a:rPr>
              <a:t>Taraf ehliyeti eksikliği</a:t>
            </a:r>
          </a:p>
          <a:p>
            <a:pPr algn="just"/>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algn="just"/>
            <a:r>
              <a:rPr lang="tr-TR" sz="1800" u="sng" dirty="0">
                <a:solidFill>
                  <a:srgbClr val="000000"/>
                </a:solidFill>
                <a:effectLst/>
                <a:latin typeface="Times New Roman" pitchFamily="18" charset="0"/>
                <a:ea typeface="Times New Roman" panose="02020603050405020304" pitchFamily="18" charset="0"/>
                <a:cs typeface="Times New Roman" pitchFamily="18" charset="0"/>
              </a:rPr>
              <a:t>Davanın başında </a:t>
            </a:r>
            <a:r>
              <a:rPr lang="tr-TR" sz="1800" dirty="0">
                <a:solidFill>
                  <a:srgbClr val="000000"/>
                </a:solidFill>
                <a:effectLst/>
                <a:latin typeface="Times New Roman" pitchFamily="18" charset="0"/>
                <a:ea typeface="Times New Roman" panose="02020603050405020304" pitchFamily="18" charset="0"/>
                <a:cs typeface="Times New Roman" pitchFamily="18" charset="0"/>
              </a:rPr>
              <a:t>taraf ehliyeti eksikse; kural olarak reddedilmeli, </a:t>
            </a:r>
            <a:r>
              <a:rPr lang="tr-TR" sz="1800" dirty="0" err="1">
                <a:solidFill>
                  <a:srgbClr val="000000"/>
                </a:solidFill>
                <a:effectLst/>
                <a:latin typeface="Times New Roman" pitchFamily="18" charset="0"/>
                <a:ea typeface="Times New Roman" panose="02020603050405020304" pitchFamily="18" charset="0"/>
                <a:cs typeface="Times New Roman" pitchFamily="18" charset="0"/>
              </a:rPr>
              <a:t>usuli</a:t>
            </a:r>
            <a:r>
              <a:rPr lang="tr-TR" sz="1800" dirty="0">
                <a:solidFill>
                  <a:srgbClr val="000000"/>
                </a:solidFill>
                <a:effectLst/>
                <a:latin typeface="Times New Roman" pitchFamily="18" charset="0"/>
                <a:ea typeface="Times New Roman" panose="02020603050405020304" pitchFamily="18" charset="0"/>
                <a:cs typeface="Times New Roman" pitchFamily="18" charset="0"/>
              </a:rPr>
              <a:t> eksikliktir; HMK m.124’e göre, taraf değişikliği yapılabilir.</a:t>
            </a:r>
          </a:p>
          <a:p>
            <a:pPr algn="just"/>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algn="just"/>
            <a:r>
              <a:rPr lang="tr-TR" sz="1800" dirty="0">
                <a:solidFill>
                  <a:srgbClr val="000000"/>
                </a:solidFill>
                <a:effectLst/>
                <a:latin typeface="Times New Roman" pitchFamily="18" charset="0"/>
                <a:ea typeface="Times New Roman" panose="02020603050405020304" pitchFamily="18" charset="0"/>
                <a:cs typeface="Times New Roman" pitchFamily="18" charset="0"/>
              </a:rPr>
              <a:t>Taraf ehliyeti </a:t>
            </a:r>
            <a:r>
              <a:rPr lang="tr-TR" sz="1800" u="sng" dirty="0">
                <a:solidFill>
                  <a:srgbClr val="000000"/>
                </a:solidFill>
                <a:effectLst/>
                <a:latin typeface="Times New Roman" pitchFamily="18" charset="0"/>
                <a:ea typeface="Times New Roman" panose="02020603050405020304" pitchFamily="18" charset="0"/>
                <a:cs typeface="Times New Roman" pitchFamily="18" charset="0"/>
              </a:rPr>
              <a:t>dava sırasında ortadan kalkmışsa</a:t>
            </a:r>
            <a:r>
              <a:rPr lang="tr-TR" sz="1800" dirty="0">
                <a:solidFill>
                  <a:srgbClr val="000000"/>
                </a:solidFill>
                <a:effectLst/>
                <a:latin typeface="Times New Roman" pitchFamily="18" charset="0"/>
                <a:ea typeface="Times New Roman" panose="02020603050405020304" pitchFamily="18" charset="0"/>
                <a:cs typeface="Times New Roman" pitchFamily="18" charset="0"/>
              </a:rPr>
              <a:t>; gerçek kişinin ölümü söz konusuysa, HMK m. 55 dikkate alınır. Mirasçılara karşı devam edebilir. Bunun için davacıya süre verilir, mirasçılara karşı devam edilebilir. (Mirası ret veya kabul süresi beklenir) Konusu yalnızca ölen kişiyi ilgilendirmekte ise mirasçılara karşı dava devam etmez, taraf ehliyetinin bulunmaması nedeniyle dava sona erer (usulden </a:t>
            </a:r>
            <a:r>
              <a:rPr lang="tr-TR" sz="1800" dirty="0" err="1">
                <a:solidFill>
                  <a:srgbClr val="000000"/>
                </a:solidFill>
                <a:effectLst/>
                <a:latin typeface="Times New Roman" pitchFamily="18" charset="0"/>
                <a:ea typeface="Times New Roman" panose="02020603050405020304" pitchFamily="18" charset="0"/>
                <a:cs typeface="Times New Roman" pitchFamily="18" charset="0"/>
              </a:rPr>
              <a:t>red</a:t>
            </a:r>
            <a:r>
              <a:rPr lang="tr-TR" sz="1800" dirty="0">
                <a:solidFill>
                  <a:srgbClr val="000000"/>
                </a:solidFill>
                <a:effectLst/>
                <a:latin typeface="Times New Roman" pitchFamily="18" charset="0"/>
                <a:ea typeface="Times New Roman" panose="02020603050405020304" pitchFamily="18" charset="0"/>
                <a:cs typeface="Times New Roman" pitchFamily="18" charset="0"/>
              </a:rPr>
              <a:t>).</a:t>
            </a:r>
          </a:p>
          <a:p>
            <a:pPr marL="0" indent="0" algn="just">
              <a:buNone/>
            </a:pPr>
            <a:endParaRPr lang="tr-TR" sz="1800" dirty="0">
              <a:solidFill>
                <a:srgbClr val="000000"/>
              </a:solidFill>
              <a:effectLst/>
              <a:latin typeface="Times New Roman" pitchFamily="18" charset="0"/>
              <a:ea typeface="Times New Roman" panose="02020603050405020304" pitchFamily="18" charset="0"/>
              <a:cs typeface="Times New Roman" pitchFamily="18" charset="0"/>
            </a:endParaRPr>
          </a:p>
          <a:p>
            <a:pPr algn="just"/>
            <a:r>
              <a:rPr lang="tr-TR" sz="1800" i="1" dirty="0">
                <a:latin typeface="Times New Roman" panose="02020603050405020304" pitchFamily="18" charset="0"/>
                <a:ea typeface="Times New Roman" panose="02020603050405020304" pitchFamily="18" charset="0"/>
                <a:cs typeface="Times New Roman" panose="02020603050405020304" pitchFamily="18" charset="0"/>
              </a:rPr>
              <a:t>Taraf ehliyeti yokluğuna rağmen hüküm verilmişse, etkisiz hüküm niteliğindedir.</a:t>
            </a:r>
          </a:p>
          <a:p>
            <a:pPr algn="just"/>
            <a:endParaRPr lang="tr-TR" sz="1800"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454A16F7-8DD9-87F5-5DF1-3291CD7658D5}"/>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36387482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BA13F8-E44A-744D-13CF-38FB9BBBE403}"/>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100A6BB2-77D5-FC73-0AE6-10C0E83E59F7}"/>
              </a:ext>
            </a:extLst>
          </p:cNvPr>
          <p:cNvSpPr>
            <a:spLocks noGrp="1"/>
          </p:cNvSpPr>
          <p:nvPr>
            <p:ph type="title"/>
          </p:nvPr>
        </p:nvSpPr>
        <p:spPr>
          <a:xfrm>
            <a:off x="457200" y="286995"/>
            <a:ext cx="8229600" cy="1143000"/>
          </a:xfrm>
        </p:spPr>
        <p:txBody>
          <a:bodyPr>
            <a:normAutofit/>
          </a:bodyPr>
          <a:lstStyle/>
          <a:p>
            <a:r>
              <a:rPr lang="tr-TR" sz="3200" b="1" i="1" dirty="0">
                <a:latin typeface="Times New Roman" pitchFamily="18" charset="0"/>
                <a:cs typeface="Times New Roman" pitchFamily="18" charset="0"/>
              </a:rPr>
              <a:t>Taraflar</a:t>
            </a:r>
          </a:p>
        </p:txBody>
      </p:sp>
      <p:sp>
        <p:nvSpPr>
          <p:cNvPr id="5" name="İçerik Yer Tutucusu 4">
            <a:extLst>
              <a:ext uri="{FF2B5EF4-FFF2-40B4-BE49-F238E27FC236}">
                <a16:creationId xmlns:a16="http://schemas.microsoft.com/office/drawing/2014/main" id="{FE440D5D-41C0-4E72-7862-A67D45094FED}"/>
              </a:ext>
            </a:extLst>
          </p:cNvPr>
          <p:cNvSpPr>
            <a:spLocks noGrp="1"/>
          </p:cNvSpPr>
          <p:nvPr>
            <p:ph idx="1"/>
          </p:nvPr>
        </p:nvSpPr>
        <p:spPr/>
        <p:txBody>
          <a:bodyPr>
            <a:normAutofit fontScale="85000" lnSpcReduction="10000"/>
          </a:bodyPr>
          <a:lstStyle/>
          <a:p>
            <a:pPr marL="0" indent="0" algn="just">
              <a:buNone/>
            </a:pPr>
            <a:endParaRPr lang="tr-TR" sz="3400" dirty="0">
              <a:latin typeface="Times New Roman" panose="02020603050405020304" pitchFamily="18" charset="0"/>
              <a:cs typeface="Times New Roman" panose="02020603050405020304" pitchFamily="18" charset="0"/>
            </a:endParaRPr>
          </a:p>
          <a:p>
            <a:pPr algn="just"/>
            <a:endParaRPr lang="tr-TR" sz="1100" dirty="0">
              <a:solidFill>
                <a:srgbClr val="000000"/>
              </a:solidFill>
              <a:latin typeface="Times New Roman" panose="02020603050405020304" pitchFamily="18" charset="0"/>
            </a:endParaRPr>
          </a:p>
          <a:p>
            <a:pPr lvl="0" algn="just"/>
            <a:r>
              <a:rPr lang="tr-TR" sz="1800" i="1" dirty="0">
                <a:latin typeface="Times New Roman" pitchFamily="18" charset="0"/>
                <a:cs typeface="Times New Roman" pitchFamily="18" charset="0"/>
              </a:rPr>
              <a:t>Davanın Tarafı Olmanın ve Davayı Kendi Adına Yürütebilmenin Diğer Unsurları</a:t>
            </a:r>
          </a:p>
          <a:p>
            <a:pPr algn="just"/>
            <a:r>
              <a:rPr lang="tr-TR" sz="1800" dirty="0">
                <a:solidFill>
                  <a:srgbClr val="000000"/>
                </a:solidFill>
                <a:effectLst/>
                <a:latin typeface="Times New Roman" pitchFamily="18" charset="0"/>
                <a:cs typeface="Times New Roman" pitchFamily="18" charset="0"/>
              </a:rPr>
              <a:t>Taraf ehliyeti eksikliği</a:t>
            </a:r>
          </a:p>
          <a:p>
            <a:pPr algn="just"/>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algn="just"/>
            <a:r>
              <a:rPr lang="tr-TR" sz="1800" u="sng" dirty="0">
                <a:solidFill>
                  <a:srgbClr val="000000"/>
                </a:solidFill>
                <a:effectLst/>
                <a:latin typeface="Times New Roman" pitchFamily="18" charset="0"/>
                <a:ea typeface="Times New Roman" panose="02020603050405020304" pitchFamily="18" charset="0"/>
                <a:cs typeface="Times New Roman" pitchFamily="18" charset="0"/>
              </a:rPr>
              <a:t>Davanın başında </a:t>
            </a:r>
            <a:r>
              <a:rPr lang="tr-TR" sz="1800" dirty="0">
                <a:solidFill>
                  <a:srgbClr val="000000"/>
                </a:solidFill>
                <a:effectLst/>
                <a:latin typeface="Times New Roman" pitchFamily="18" charset="0"/>
                <a:ea typeface="Times New Roman" panose="02020603050405020304" pitchFamily="18" charset="0"/>
                <a:cs typeface="Times New Roman" pitchFamily="18" charset="0"/>
              </a:rPr>
              <a:t>taraf ehliyeti eksikse; kural olarak reddedilmeli, </a:t>
            </a:r>
            <a:r>
              <a:rPr lang="tr-TR" sz="1800" dirty="0" err="1">
                <a:solidFill>
                  <a:srgbClr val="000000"/>
                </a:solidFill>
                <a:effectLst/>
                <a:latin typeface="Times New Roman" pitchFamily="18" charset="0"/>
                <a:ea typeface="Times New Roman" panose="02020603050405020304" pitchFamily="18" charset="0"/>
                <a:cs typeface="Times New Roman" pitchFamily="18" charset="0"/>
              </a:rPr>
              <a:t>usuli</a:t>
            </a:r>
            <a:r>
              <a:rPr lang="tr-TR" sz="1800" dirty="0">
                <a:solidFill>
                  <a:srgbClr val="000000"/>
                </a:solidFill>
                <a:effectLst/>
                <a:latin typeface="Times New Roman" pitchFamily="18" charset="0"/>
                <a:ea typeface="Times New Roman" panose="02020603050405020304" pitchFamily="18" charset="0"/>
                <a:cs typeface="Times New Roman" pitchFamily="18" charset="0"/>
              </a:rPr>
              <a:t> eksikliktir; HMK m.124’e göre, taraf değişikliği yapılabilir.</a:t>
            </a:r>
          </a:p>
          <a:p>
            <a:pPr algn="just"/>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algn="just"/>
            <a:r>
              <a:rPr lang="tr-TR" sz="19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Taraf ehliyeti </a:t>
            </a:r>
            <a:r>
              <a:rPr lang="tr-TR" sz="1900" u="sng"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dava sırasında ortadan kalkmışsa</a:t>
            </a:r>
            <a:r>
              <a:rPr lang="tr-TR" sz="19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900" dirty="0">
                <a:latin typeface="Times New Roman" panose="02020603050405020304" pitchFamily="18" charset="0"/>
                <a:cs typeface="Times New Roman" panose="02020603050405020304" pitchFamily="18" charset="0"/>
              </a:rPr>
              <a:t>Tüzel kişiliğin dava sırasında ortadan kalkması durumunda artık tüzel kişinin tarafı olduğu davaya devam edilebilmesi mümkün değildir; dava (dava şartı noksanlığından) </a:t>
            </a:r>
            <a:r>
              <a:rPr lang="tr-TR" sz="1900" dirty="0" err="1">
                <a:latin typeface="Times New Roman" panose="02020603050405020304" pitchFamily="18" charset="0"/>
                <a:cs typeface="Times New Roman" panose="02020603050405020304" pitchFamily="18" charset="0"/>
              </a:rPr>
              <a:t>usûlden</a:t>
            </a:r>
            <a:r>
              <a:rPr lang="tr-TR" sz="1900" dirty="0">
                <a:latin typeface="Times New Roman" panose="02020603050405020304" pitchFamily="18" charset="0"/>
                <a:cs typeface="Times New Roman" panose="02020603050405020304" pitchFamily="18" charset="0"/>
              </a:rPr>
              <a:t> reddedilir. Sona eren tüzel kişinin kişiliği, ehliyeti tasfiye amacıyla sınırlı olmak üzere tasfiye sırasında da devam eder (TMK m. 52). Feshedilen bir şirket, henüz tasfiyesi tamamlanmadan sicilden terkin edilmiş olabilir. Şirket sicilden terkin edilmişse, alacaklıları şirketin merkezinin bulunduğu yerdeki asliye ticaret mahkemesine başvurarak ek tasfiye talebinde bulunabilir ve şirketin yeniden tescilini isteyebilmesi mümkündür. Bu halde şirket tüzel kişiliğinin tasfiye amacıyla devamına karar verilir (ihya). Şirketin tescili ile birlikte şirket yeniden taraf ehliyetini kazanır. </a:t>
            </a:r>
          </a:p>
          <a:p>
            <a:pPr algn="just"/>
            <a:endParaRPr lang="tr-TR" sz="1800"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8ED0DE65-C2AD-4DA3-6FCB-066E5D0F228A}"/>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3475202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12CA42-CADF-DDBF-FC0B-E64D11F23E5E}"/>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BEF08ABB-A4EE-960C-1A67-695E97B62775}"/>
              </a:ext>
            </a:extLst>
          </p:cNvPr>
          <p:cNvSpPr>
            <a:spLocks noGrp="1"/>
          </p:cNvSpPr>
          <p:nvPr>
            <p:ph type="title"/>
          </p:nvPr>
        </p:nvSpPr>
        <p:spPr>
          <a:xfrm>
            <a:off x="457200" y="286995"/>
            <a:ext cx="8229600" cy="1143000"/>
          </a:xfrm>
        </p:spPr>
        <p:txBody>
          <a:bodyPr>
            <a:normAutofit/>
          </a:bodyPr>
          <a:lstStyle/>
          <a:p>
            <a:r>
              <a:rPr lang="tr-TR" sz="3200" b="1" i="1" dirty="0">
                <a:latin typeface="Times New Roman" pitchFamily="18" charset="0"/>
                <a:cs typeface="Times New Roman" pitchFamily="18" charset="0"/>
              </a:rPr>
              <a:t>Taraflar</a:t>
            </a:r>
          </a:p>
        </p:txBody>
      </p:sp>
      <p:sp>
        <p:nvSpPr>
          <p:cNvPr id="5" name="İçerik Yer Tutucusu 4">
            <a:extLst>
              <a:ext uri="{FF2B5EF4-FFF2-40B4-BE49-F238E27FC236}">
                <a16:creationId xmlns:a16="http://schemas.microsoft.com/office/drawing/2014/main" id="{DE092829-ECC7-AF5A-9246-DC7E8E781FFD}"/>
              </a:ext>
            </a:extLst>
          </p:cNvPr>
          <p:cNvSpPr>
            <a:spLocks noGrp="1"/>
          </p:cNvSpPr>
          <p:nvPr>
            <p:ph idx="1"/>
          </p:nvPr>
        </p:nvSpPr>
        <p:spPr/>
        <p:txBody>
          <a:bodyPr>
            <a:normAutofit/>
          </a:bodyPr>
          <a:lstStyle/>
          <a:p>
            <a:pPr marL="0" indent="0" algn="just">
              <a:buNone/>
            </a:pPr>
            <a:endParaRPr lang="tr-TR" sz="3400" dirty="0">
              <a:latin typeface="Times New Roman" panose="02020603050405020304" pitchFamily="18" charset="0"/>
              <a:cs typeface="Times New Roman" panose="02020603050405020304" pitchFamily="18" charset="0"/>
            </a:endParaRPr>
          </a:p>
          <a:p>
            <a:pPr algn="just"/>
            <a:endParaRPr lang="tr-TR" sz="1100" dirty="0">
              <a:solidFill>
                <a:srgbClr val="000000"/>
              </a:solidFill>
              <a:latin typeface="Times New Roman" panose="02020603050405020304" pitchFamily="18" charset="0"/>
            </a:endParaRPr>
          </a:p>
          <a:p>
            <a:pPr lvl="0" algn="just"/>
            <a:r>
              <a:rPr lang="tr-TR" sz="1800" i="1" dirty="0">
                <a:latin typeface="Times New Roman" pitchFamily="18" charset="0"/>
                <a:cs typeface="Times New Roman" pitchFamily="18" charset="0"/>
              </a:rPr>
              <a:t>Davanın Tarafı Olmanın ve Davayı Kendi Adına Yürütebilmenin Diğer Unsurları</a:t>
            </a:r>
          </a:p>
          <a:p>
            <a:pPr algn="just"/>
            <a:r>
              <a:rPr lang="tr-TR" sz="2200" dirty="0">
                <a:latin typeface="Times New Roman" panose="02020603050405020304" pitchFamily="18" charset="0"/>
                <a:cs typeface="Times New Roman" panose="02020603050405020304" pitchFamily="18" charset="0"/>
              </a:rPr>
              <a:t>“</a:t>
            </a:r>
            <a:r>
              <a:rPr lang="tr-TR" sz="2200" i="1" dirty="0">
                <a:latin typeface="Times New Roman" panose="02020603050405020304" pitchFamily="18" charset="0"/>
                <a:cs typeface="Times New Roman" panose="02020603050405020304" pitchFamily="18" charset="0"/>
              </a:rPr>
              <a:t>Davadan sonra şirket tüzel kişiliği sicilden terkin edilmiş olup, yargılama boyunca şirketin tüzel</a:t>
            </a:r>
            <a:r>
              <a:rPr lang="tr-TR" sz="2200" dirty="0">
                <a:latin typeface="Times New Roman" panose="02020603050405020304" pitchFamily="18" charset="0"/>
                <a:cs typeface="Times New Roman" panose="02020603050405020304" pitchFamily="18" charset="0"/>
              </a:rPr>
              <a:t> </a:t>
            </a:r>
            <a:r>
              <a:rPr lang="tr-TR" sz="2200" i="1" dirty="0">
                <a:latin typeface="Times New Roman" panose="02020603050405020304" pitchFamily="18" charset="0"/>
                <a:cs typeface="Times New Roman" panose="02020603050405020304" pitchFamily="18" charset="0"/>
              </a:rPr>
              <a:t>kişiliğinin devamı zorunludur. Mahkeme, anılan şirketin ihyası için davacıya dava açmak için süre vermeli, dava açıldıktan sonra bunun sonucunu beklemelidir. Şirketin ihyasından sonra davaya dahil edilmesi gerekir</a:t>
            </a:r>
            <a:r>
              <a:rPr lang="tr-TR" sz="2200" dirty="0">
                <a:latin typeface="Times New Roman" panose="02020603050405020304" pitchFamily="18" charset="0"/>
                <a:cs typeface="Times New Roman" panose="02020603050405020304" pitchFamily="18" charset="0"/>
              </a:rPr>
              <a:t>” Yargıtay 11. HD, 06.04.2004, E. 2003/8626, K. 2004/3655</a:t>
            </a:r>
          </a:p>
          <a:p>
            <a:pPr algn="just"/>
            <a:endParaRPr lang="tr-TR" sz="1800" dirty="0">
              <a:effectLst/>
              <a:ea typeface="Times New Roman" panose="02020603050405020304" pitchFamily="18" charset="0"/>
            </a:endParaRPr>
          </a:p>
          <a:p>
            <a:pPr marL="0" indent="0" algn="just">
              <a:buNone/>
            </a:pPr>
            <a:r>
              <a:rPr lang="tr-TR" sz="1800" dirty="0">
                <a:effectLst/>
                <a:ea typeface="Times New Roman" panose="02020603050405020304" pitchFamily="18" charset="0"/>
              </a:rPr>
              <a:t>	</a:t>
            </a:r>
            <a:endParaRPr lang="tr-TR" sz="1600" i="1" dirty="0">
              <a:latin typeface="Times New Roman" panose="02020603050405020304" pitchFamily="18" charset="0"/>
              <a:cs typeface="Times New Roman" panose="02020603050405020304" pitchFamily="18" charset="0"/>
            </a:endParaRPr>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A7854059-F91F-2E51-3130-704522AFBFEF}"/>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28475296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B9CB59-2FFF-4A60-61A7-E62DAFEAF2B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AB5BCE8-F1B6-8E6E-25D0-A29EF135577C}"/>
              </a:ext>
            </a:extLst>
          </p:cNvPr>
          <p:cNvSpPr>
            <a:spLocks noGrp="1"/>
          </p:cNvSpPr>
          <p:nvPr>
            <p:ph type="title"/>
          </p:nvPr>
        </p:nvSpPr>
        <p:spPr>
          <a:xfrm>
            <a:off x="457200" y="286995"/>
            <a:ext cx="8229600" cy="1143000"/>
          </a:xfrm>
        </p:spPr>
        <p:txBody>
          <a:bodyPr>
            <a:normAutofit/>
          </a:bodyPr>
          <a:lstStyle/>
          <a:p>
            <a:r>
              <a:rPr lang="tr-TR" sz="3200" b="1" i="1" dirty="0">
                <a:latin typeface="Times New Roman" pitchFamily="18" charset="0"/>
                <a:cs typeface="Times New Roman" pitchFamily="18" charset="0"/>
              </a:rPr>
              <a:t>Taraflar</a:t>
            </a:r>
          </a:p>
        </p:txBody>
      </p:sp>
      <p:sp>
        <p:nvSpPr>
          <p:cNvPr id="5" name="İçerik Yer Tutucusu 4">
            <a:extLst>
              <a:ext uri="{FF2B5EF4-FFF2-40B4-BE49-F238E27FC236}">
                <a16:creationId xmlns:a16="http://schemas.microsoft.com/office/drawing/2014/main" id="{EAC8A659-79A1-60CC-9341-AA5B84633270}"/>
              </a:ext>
            </a:extLst>
          </p:cNvPr>
          <p:cNvSpPr>
            <a:spLocks noGrp="1"/>
          </p:cNvSpPr>
          <p:nvPr>
            <p:ph idx="1"/>
          </p:nvPr>
        </p:nvSpPr>
        <p:spPr/>
        <p:txBody>
          <a:bodyPr>
            <a:normAutofit fontScale="77500" lnSpcReduction="20000"/>
          </a:bodyPr>
          <a:lstStyle/>
          <a:p>
            <a:pPr marL="0" indent="0" algn="just">
              <a:buNone/>
            </a:pPr>
            <a:endParaRPr lang="tr-TR" sz="3400" dirty="0">
              <a:latin typeface="Times New Roman" panose="02020603050405020304" pitchFamily="18" charset="0"/>
              <a:cs typeface="Times New Roman" panose="02020603050405020304" pitchFamily="18" charset="0"/>
            </a:endParaRPr>
          </a:p>
          <a:p>
            <a:pPr algn="just"/>
            <a:endParaRPr lang="tr-TR" sz="1100" dirty="0">
              <a:solidFill>
                <a:srgbClr val="000000"/>
              </a:solidFill>
              <a:latin typeface="Times New Roman" panose="02020603050405020304" pitchFamily="18" charset="0"/>
            </a:endParaRPr>
          </a:p>
          <a:p>
            <a:pPr lvl="0" algn="just"/>
            <a:r>
              <a:rPr lang="tr-TR" sz="1800" i="1" dirty="0">
                <a:latin typeface="Times New Roman" pitchFamily="18" charset="0"/>
                <a:cs typeface="Times New Roman" pitchFamily="18" charset="0"/>
              </a:rPr>
              <a:t>Davanın Tarafı Olmanın ve Davayı Kendi Adına Yürütebilmenin Diğer Unsurları</a:t>
            </a:r>
          </a:p>
          <a:p>
            <a:pPr algn="just"/>
            <a:endParaRPr lang="tr-TR" sz="1800" dirty="0">
              <a:solidFill>
                <a:srgbClr val="000000"/>
              </a:solidFill>
              <a:effectLst/>
              <a:latin typeface="Times New Roman" pitchFamily="18" charset="0"/>
              <a:cs typeface="Times New Roman" pitchFamily="18" charset="0"/>
            </a:endParaRPr>
          </a:p>
          <a:p>
            <a:pPr algn="just"/>
            <a:r>
              <a:rPr lang="tr-TR" sz="1800" dirty="0">
                <a:solidFill>
                  <a:srgbClr val="000000"/>
                </a:solidFill>
                <a:effectLst/>
                <a:latin typeface="Times New Roman" pitchFamily="18" charset="0"/>
                <a:cs typeface="Times New Roman" pitchFamily="18" charset="0"/>
              </a:rPr>
              <a:t>Dava ehliyeti, tarafın kendi adına davayı yürütebilme ve takip edebilme ehliyeti, (kendisi veya yetkilendirdiği iradi temsilcisi (vekili) aracılığıyla)</a:t>
            </a:r>
          </a:p>
          <a:p>
            <a:pPr algn="just"/>
            <a:endParaRPr lang="tr-TR" sz="1800" dirty="0">
              <a:solidFill>
                <a:srgbClr val="000000"/>
              </a:solidFill>
              <a:latin typeface="Times New Roman" pitchFamily="18" charset="0"/>
              <a:cs typeface="Times New Roman" pitchFamily="18" charset="0"/>
            </a:endParaRPr>
          </a:p>
          <a:p>
            <a:pPr algn="just"/>
            <a:r>
              <a:rPr lang="tr-TR" sz="1800" dirty="0">
                <a:solidFill>
                  <a:srgbClr val="000000"/>
                </a:solidFill>
                <a:latin typeface="Times New Roman" pitchFamily="18" charset="0"/>
                <a:cs typeface="Times New Roman" pitchFamily="18" charset="0"/>
              </a:rPr>
              <a:t>Medeni hakları kullanabilme ehliyetine göre dava ehliyeti belirlenir (m. 51).</a:t>
            </a:r>
          </a:p>
          <a:p>
            <a:pPr algn="just"/>
            <a:endParaRPr lang="tr-TR" sz="1800" dirty="0">
              <a:solidFill>
                <a:srgbClr val="000000"/>
              </a:solidFill>
              <a:latin typeface="Times New Roman" pitchFamily="18" charset="0"/>
              <a:cs typeface="Times New Roman" pitchFamily="18" charset="0"/>
            </a:endParaRPr>
          </a:p>
          <a:p>
            <a:pPr algn="just"/>
            <a:r>
              <a:rPr lang="tr-TR" sz="1800" dirty="0">
                <a:solidFill>
                  <a:srgbClr val="000000"/>
                </a:solidFill>
                <a:latin typeface="Times New Roman" pitchFamily="18" charset="0"/>
                <a:cs typeface="Times New Roman" pitchFamily="18" charset="0"/>
              </a:rPr>
              <a:t>Gerçek kişi:</a:t>
            </a:r>
          </a:p>
          <a:p>
            <a:pPr algn="just"/>
            <a:r>
              <a:rPr lang="tr-TR" sz="1800" dirty="0">
                <a:solidFill>
                  <a:srgbClr val="000000"/>
                </a:solidFill>
                <a:latin typeface="Times New Roman" pitchFamily="18" charset="0"/>
                <a:cs typeface="Times New Roman" pitchFamily="18" charset="0"/>
              </a:rPr>
              <a:t>Tam ehliyetsiz, dava ehliyeti yoktur, kanuni temsilcisi aracılığıyla temsil edilir.</a:t>
            </a:r>
          </a:p>
          <a:p>
            <a:pPr algn="just"/>
            <a:r>
              <a:rPr lang="tr-TR" sz="1800" dirty="0">
                <a:solidFill>
                  <a:srgbClr val="000000"/>
                </a:solidFill>
                <a:latin typeface="Times New Roman" pitchFamily="18" charset="0"/>
                <a:cs typeface="Times New Roman" pitchFamily="18" charset="0"/>
              </a:rPr>
              <a:t>Tam ehliyetli, ergin, ayırt etme gücüne sahip kişiler, kısıtlı olmamak kaydıyla (TMK m.405, 406,407, 408) kendisi dava açabilir veya yetkilendirdiği vekil aracılığıyla dava açabilir veya kendilerine dava açılabilir.</a:t>
            </a:r>
          </a:p>
          <a:p>
            <a:pPr algn="just"/>
            <a:r>
              <a:rPr lang="tr-TR" sz="1800" dirty="0">
                <a:solidFill>
                  <a:srgbClr val="000000"/>
                </a:solidFill>
                <a:latin typeface="Times New Roman" pitchFamily="18" charset="0"/>
                <a:cs typeface="Times New Roman" pitchFamily="18" charset="0"/>
              </a:rPr>
              <a:t>Sınırlı ehliyetsiz, ayırt etme gücüne sahip küçükler ve kısıtlılar, kural olarak kanuni temsilcileri aracılığıyla temsil edilirler. (İstisnaları vardır)</a:t>
            </a:r>
          </a:p>
          <a:p>
            <a:pPr algn="just"/>
            <a:r>
              <a:rPr lang="tr-TR" sz="1800" dirty="0">
                <a:solidFill>
                  <a:srgbClr val="000000"/>
                </a:solidFill>
                <a:latin typeface="Times New Roman" pitchFamily="18" charset="0"/>
                <a:cs typeface="Times New Roman" pitchFamily="18" charset="0"/>
              </a:rPr>
              <a:t>Sınırlı ehliyetliler, kural olarak fiil ehliyeti ve dava ehliyetleri vardır. Şahıs varlığına ilişkin davaları kendileri açabilir. (Oy danışmanı, TMK m. 429, kendisine atanan danışmanın görüşünü almak zorunda olduğu işlerle ilgili oy danışmanın görüşü ile dava açabilir ve yürütebilir; malvarlığını yönetme yetkisi devredilen idari danışman ise davayı kendisine yasal danışman atanmış kişi için takip eder ve davada taraf olarak yer alır. (dava takip yetkisi, aksi yönde görüş ise kanuni temsilci olduğu)</a:t>
            </a:r>
          </a:p>
          <a:p>
            <a:pPr algn="just"/>
            <a:endParaRPr lang="tr-TR" sz="1800" dirty="0">
              <a:solidFill>
                <a:srgbClr val="000000"/>
              </a:solidFill>
              <a:effectLst/>
              <a:latin typeface="Times New Roman" pitchFamily="18" charset="0"/>
              <a:cs typeface="Times New Roman" pitchFamily="18" charset="0"/>
            </a:endParaRPr>
          </a:p>
          <a:p>
            <a:pPr algn="just"/>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algn="just"/>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454A16F7-8DD9-87F5-5DF1-3291CD7658D5}"/>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17798142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E643B7-C5C8-9838-6C2F-E507D3830ED6}"/>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3F652D0B-9DFF-1F9B-D41C-61E9B4A9915B}"/>
              </a:ext>
            </a:extLst>
          </p:cNvPr>
          <p:cNvSpPr>
            <a:spLocks noGrp="1"/>
          </p:cNvSpPr>
          <p:nvPr>
            <p:ph type="title"/>
          </p:nvPr>
        </p:nvSpPr>
        <p:spPr>
          <a:xfrm>
            <a:off x="457200" y="286995"/>
            <a:ext cx="8229600" cy="1143000"/>
          </a:xfrm>
        </p:spPr>
        <p:txBody>
          <a:bodyPr>
            <a:normAutofit/>
          </a:bodyPr>
          <a:lstStyle/>
          <a:p>
            <a:r>
              <a:rPr lang="tr-TR" sz="3200" b="1" i="1" dirty="0">
                <a:latin typeface="Times New Roman" pitchFamily="18" charset="0"/>
                <a:cs typeface="Times New Roman" pitchFamily="18" charset="0"/>
              </a:rPr>
              <a:t>Taraflar</a:t>
            </a:r>
          </a:p>
        </p:txBody>
      </p:sp>
      <p:sp>
        <p:nvSpPr>
          <p:cNvPr id="5" name="İçerik Yer Tutucusu 4">
            <a:extLst>
              <a:ext uri="{FF2B5EF4-FFF2-40B4-BE49-F238E27FC236}">
                <a16:creationId xmlns:a16="http://schemas.microsoft.com/office/drawing/2014/main" id="{897898EC-B6D0-41F4-0DF2-6FDD1BFB578A}"/>
              </a:ext>
            </a:extLst>
          </p:cNvPr>
          <p:cNvSpPr>
            <a:spLocks noGrp="1"/>
          </p:cNvSpPr>
          <p:nvPr>
            <p:ph idx="1"/>
          </p:nvPr>
        </p:nvSpPr>
        <p:spPr/>
        <p:txBody>
          <a:bodyPr>
            <a:normAutofit/>
          </a:bodyPr>
          <a:lstStyle/>
          <a:p>
            <a:pPr marL="0" indent="0" algn="just">
              <a:buNone/>
            </a:pPr>
            <a:endParaRPr lang="tr-TR" sz="3400" dirty="0">
              <a:latin typeface="Times New Roman" panose="02020603050405020304" pitchFamily="18" charset="0"/>
              <a:cs typeface="Times New Roman" panose="02020603050405020304" pitchFamily="18" charset="0"/>
            </a:endParaRPr>
          </a:p>
          <a:p>
            <a:pPr algn="just"/>
            <a:endParaRPr lang="tr-TR" sz="1100" dirty="0">
              <a:solidFill>
                <a:srgbClr val="000000"/>
              </a:solidFill>
              <a:latin typeface="Times New Roman" panose="02020603050405020304" pitchFamily="18" charset="0"/>
            </a:endParaRPr>
          </a:p>
          <a:p>
            <a:pPr lvl="0" algn="just"/>
            <a:r>
              <a:rPr lang="tr-TR" sz="1800" i="1" dirty="0">
                <a:latin typeface="Times New Roman" pitchFamily="18" charset="0"/>
                <a:cs typeface="Times New Roman" pitchFamily="18" charset="0"/>
              </a:rPr>
              <a:t>Davanın Tarafı Olmanın ve Davayı Kendi Adına Yürütebilmenin Diğer Unsurları</a:t>
            </a:r>
          </a:p>
          <a:p>
            <a:pPr marL="0" indent="0" algn="just">
              <a:buNone/>
            </a:pPr>
            <a:endParaRPr lang="tr-TR" sz="1800" dirty="0">
              <a:solidFill>
                <a:srgbClr val="000000"/>
              </a:solidFill>
              <a:latin typeface="Times New Roman" pitchFamily="18" charset="0"/>
              <a:cs typeface="Times New Roman" pitchFamily="18" charset="0"/>
            </a:endParaRPr>
          </a:p>
          <a:p>
            <a:pPr marL="0" indent="0" algn="just">
              <a:buNone/>
            </a:pPr>
            <a:r>
              <a:rPr lang="tr-TR" sz="1800" dirty="0">
                <a:solidFill>
                  <a:srgbClr val="000000"/>
                </a:solidFill>
                <a:latin typeface="Times New Roman" pitchFamily="18" charset="0"/>
                <a:cs typeface="Times New Roman" pitchFamily="18" charset="0"/>
              </a:rPr>
              <a:t>Olay:</a:t>
            </a:r>
          </a:p>
          <a:p>
            <a:pPr marL="0" indent="0" algn="just">
              <a:buNone/>
            </a:pPr>
            <a:endParaRPr lang="tr-TR" sz="1900" i="1" dirty="0">
              <a:latin typeface="Times New Roman" panose="02020603050405020304" pitchFamily="18" charset="0"/>
              <a:cs typeface="Times New Roman" panose="02020603050405020304" pitchFamily="18" charset="0"/>
            </a:endParaRPr>
          </a:p>
          <a:p>
            <a:pPr marL="0" indent="0" algn="just">
              <a:buNone/>
            </a:pPr>
            <a:r>
              <a:rPr lang="tr-TR" sz="1900" i="1" dirty="0">
                <a:latin typeface="Times New Roman" panose="02020603050405020304" pitchFamily="18" charset="0"/>
                <a:cs typeface="Times New Roman" panose="02020603050405020304" pitchFamily="18" charset="0"/>
              </a:rPr>
              <a:t>16 yaşındaki (ergin olmayan) (B)’ye karşı açılan alacak davası, B’nin velayetini taşıyan anne ve babası tarafından yürütülmektedir. Bu dava devam ederken anne ve baba trafik kazasında hayatını kaybederse, mahkemece nasıl hareket edilmelidir?</a:t>
            </a:r>
          </a:p>
          <a:p>
            <a:pPr algn="just"/>
            <a:endParaRPr lang="tr-TR" sz="1800" dirty="0">
              <a:solidFill>
                <a:srgbClr val="000000"/>
              </a:solidFill>
              <a:effectLst/>
              <a:latin typeface="Times New Roman" pitchFamily="18" charset="0"/>
              <a:cs typeface="Times New Roman" pitchFamily="18" charset="0"/>
            </a:endParaRPr>
          </a:p>
          <a:p>
            <a:pPr algn="just"/>
            <a:endParaRPr lang="tr-TR" sz="1800" dirty="0">
              <a:solidFill>
                <a:srgbClr val="000000"/>
              </a:solidFill>
              <a:latin typeface="Times New Roman" pitchFamily="18" charset="0"/>
              <a:ea typeface="Times New Roman" panose="02020603050405020304" pitchFamily="18" charset="0"/>
              <a:cs typeface="Times New Roman" pitchFamily="18" charset="0"/>
            </a:endParaRPr>
          </a:p>
          <a:p>
            <a:pPr algn="just"/>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5B1C2A2A-5007-932E-35FD-44EC2F5CAA7A}"/>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30914305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14619</TotalTime>
  <Words>2428</Words>
  <Application>Microsoft Macintosh PowerPoint</Application>
  <PresentationFormat>Ekran Gösterisi (4:3)</PresentationFormat>
  <Paragraphs>496</Paragraphs>
  <Slides>28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28</vt:i4>
      </vt:variant>
    </vt:vector>
  </HeadingPairs>
  <TitlesOfParts>
    <vt:vector size="32" baseType="lpstr">
      <vt:lpstr>Arial</vt:lpstr>
      <vt:lpstr>Calibri</vt:lpstr>
      <vt:lpstr>Times New Roman</vt:lpstr>
      <vt:lpstr>Office Theme</vt:lpstr>
      <vt:lpstr>Medeni Usul Hukuku</vt:lpstr>
      <vt:lpstr>Taraflar</vt:lpstr>
      <vt:lpstr>Taraflar</vt:lpstr>
      <vt:lpstr>Taraflar</vt:lpstr>
      <vt:lpstr>Taraflar</vt:lpstr>
      <vt:lpstr>Taraflar</vt:lpstr>
      <vt:lpstr>Taraflar</vt:lpstr>
      <vt:lpstr>Taraflar</vt:lpstr>
      <vt:lpstr>Taraflar</vt:lpstr>
      <vt:lpstr>Taraflar</vt:lpstr>
      <vt:lpstr>Taraflar</vt:lpstr>
      <vt:lpstr>Taraflar</vt:lpstr>
      <vt:lpstr>Taraflar</vt:lpstr>
      <vt:lpstr>Taraflar</vt:lpstr>
      <vt:lpstr>Taraflar</vt:lpstr>
      <vt:lpstr>Taraflar</vt:lpstr>
      <vt:lpstr>Taraflar</vt:lpstr>
      <vt:lpstr>Taraflar</vt:lpstr>
      <vt:lpstr>Taraflar</vt:lpstr>
      <vt:lpstr>Taraflar</vt:lpstr>
      <vt:lpstr>Taraflar</vt:lpstr>
      <vt:lpstr>Taraflar</vt:lpstr>
      <vt:lpstr>Taraflar</vt:lpstr>
      <vt:lpstr>Temsil</vt:lpstr>
      <vt:lpstr>Temsil</vt:lpstr>
      <vt:lpstr>Temsil</vt:lpstr>
      <vt:lpstr>Temsil</vt:lpstr>
      <vt:lpstr>Temsil </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Medeni Usul Hukuku</dc:title>
  <dc:creator>Done Nurdan KORKMAZ</dc:creator>
  <dc:description>generated using python-pptx</dc:description>
  <cp:lastModifiedBy>Gülsu Korkmaz</cp:lastModifiedBy>
  <cp:revision>86</cp:revision>
  <dcterms:created xsi:type="dcterms:W3CDTF">2013-01-27T09:14:16Z</dcterms:created>
  <dcterms:modified xsi:type="dcterms:W3CDTF">2025-12-03T01:54:18Z</dcterms:modified>
</cp:coreProperties>
</file>