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6" r:id="rId1"/>
  </p:sldMasterIdLst>
  <p:notesMasterIdLst>
    <p:notesMasterId r:id="rId48"/>
  </p:notesMasterIdLst>
  <p:sldIdLst>
    <p:sldId id="779" r:id="rId2"/>
    <p:sldId id="780" r:id="rId3"/>
    <p:sldId id="781" r:id="rId4"/>
    <p:sldId id="783" r:id="rId5"/>
    <p:sldId id="784" r:id="rId6"/>
    <p:sldId id="773" r:id="rId7"/>
    <p:sldId id="782" r:id="rId8"/>
    <p:sldId id="774" r:id="rId9"/>
    <p:sldId id="775" r:id="rId10"/>
    <p:sldId id="776" r:id="rId11"/>
    <p:sldId id="777" r:id="rId12"/>
    <p:sldId id="778" r:id="rId13"/>
    <p:sldId id="293" r:id="rId14"/>
    <p:sldId id="710" r:id="rId15"/>
    <p:sldId id="740" r:id="rId16"/>
    <p:sldId id="746" r:id="rId17"/>
    <p:sldId id="747" r:id="rId18"/>
    <p:sldId id="741" r:id="rId19"/>
    <p:sldId id="748" r:id="rId20"/>
    <p:sldId id="749" r:id="rId21"/>
    <p:sldId id="750" r:id="rId22"/>
    <p:sldId id="751" r:id="rId23"/>
    <p:sldId id="752" r:id="rId24"/>
    <p:sldId id="742" r:id="rId25"/>
    <p:sldId id="753" r:id="rId26"/>
    <p:sldId id="754" r:id="rId27"/>
    <p:sldId id="755" r:id="rId28"/>
    <p:sldId id="756" r:id="rId29"/>
    <p:sldId id="757" r:id="rId30"/>
    <p:sldId id="758" r:id="rId31"/>
    <p:sldId id="759" r:id="rId32"/>
    <p:sldId id="743" r:id="rId33"/>
    <p:sldId id="760" r:id="rId34"/>
    <p:sldId id="761" r:id="rId35"/>
    <p:sldId id="762" r:id="rId36"/>
    <p:sldId id="763" r:id="rId37"/>
    <p:sldId id="744" r:id="rId38"/>
    <p:sldId id="764" r:id="rId39"/>
    <p:sldId id="765" r:id="rId40"/>
    <p:sldId id="766" r:id="rId41"/>
    <p:sldId id="768" r:id="rId42"/>
    <p:sldId id="771" r:id="rId43"/>
    <p:sldId id="772" r:id="rId44"/>
    <p:sldId id="745" r:id="rId45"/>
    <p:sldId id="769" r:id="rId46"/>
    <p:sldId id="770" r:id="rId47"/>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5"/>
  </p:normalViewPr>
  <p:slideViewPr>
    <p:cSldViewPr>
      <p:cViewPr varScale="1">
        <p:scale>
          <a:sx n="117" d="100"/>
          <a:sy n="117" d="100"/>
        </p:scale>
        <p:origin x="1672"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B7D4227-B58E-497E-A0C9-5750D037DD88}" type="datetimeFigureOut">
              <a:rPr lang="tr-TR" smtClean="0"/>
              <a:t>20.05.2026</a:t>
            </a:fld>
            <a:endParaRPr lang="tr-TR"/>
          </a:p>
        </p:txBody>
      </p:sp>
      <p:sp>
        <p:nvSpPr>
          <p:cNvPr id="4" name="Slayt Görüntüsü Yer Tutucusu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E1D6AA9-43FF-4195-9DE0-6FFFA60948B9}" type="slidenum">
              <a:rPr lang="tr-TR" smtClean="0"/>
              <a:t>‹#›</a:t>
            </a:fld>
            <a:endParaRPr lang="tr-TR"/>
          </a:p>
        </p:txBody>
      </p:sp>
    </p:spTree>
    <p:extLst>
      <p:ext uri="{BB962C8B-B14F-4D97-AF65-F5344CB8AC3E}">
        <p14:creationId xmlns:p14="http://schemas.microsoft.com/office/powerpoint/2010/main" val="384243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a:t>
            </a:fld>
            <a:endParaRPr lang="tr-TR"/>
          </a:p>
        </p:txBody>
      </p:sp>
    </p:spTree>
    <p:extLst>
      <p:ext uri="{BB962C8B-B14F-4D97-AF65-F5344CB8AC3E}">
        <p14:creationId xmlns:p14="http://schemas.microsoft.com/office/powerpoint/2010/main" val="139849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14</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15</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16</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17</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18</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19</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20</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21</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22</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23</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a:t>
            </a:fld>
            <a:endParaRPr lang="tr-TR"/>
          </a:p>
        </p:txBody>
      </p:sp>
    </p:spTree>
    <p:extLst>
      <p:ext uri="{BB962C8B-B14F-4D97-AF65-F5344CB8AC3E}">
        <p14:creationId xmlns:p14="http://schemas.microsoft.com/office/powerpoint/2010/main" val="239905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24</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25</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26</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27</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28</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29</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30</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31</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32</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33</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a:t>
            </a:fld>
            <a:endParaRPr lang="tr-TR"/>
          </a:p>
        </p:txBody>
      </p:sp>
    </p:spTree>
    <p:extLst>
      <p:ext uri="{BB962C8B-B14F-4D97-AF65-F5344CB8AC3E}">
        <p14:creationId xmlns:p14="http://schemas.microsoft.com/office/powerpoint/2010/main" val="3549268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34</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35</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36</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37</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38</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39</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40</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41</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42</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43</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5</a:t>
            </a:fld>
            <a:endParaRPr lang="tr-TR"/>
          </a:p>
        </p:txBody>
      </p:sp>
    </p:spTree>
    <p:extLst>
      <p:ext uri="{BB962C8B-B14F-4D97-AF65-F5344CB8AC3E}">
        <p14:creationId xmlns:p14="http://schemas.microsoft.com/office/powerpoint/2010/main" val="1884802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44</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45</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46</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8</a:t>
            </a:fld>
            <a:endParaRPr lang="tr-TR"/>
          </a:p>
        </p:txBody>
      </p:sp>
    </p:spTree>
    <p:extLst>
      <p:ext uri="{BB962C8B-B14F-4D97-AF65-F5344CB8AC3E}">
        <p14:creationId xmlns:p14="http://schemas.microsoft.com/office/powerpoint/2010/main" val="328952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9</a:t>
            </a:fld>
            <a:endParaRPr lang="tr-TR"/>
          </a:p>
        </p:txBody>
      </p:sp>
    </p:spTree>
    <p:extLst>
      <p:ext uri="{BB962C8B-B14F-4D97-AF65-F5344CB8AC3E}">
        <p14:creationId xmlns:p14="http://schemas.microsoft.com/office/powerpoint/2010/main" val="284579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10</a:t>
            </a:fld>
            <a:endParaRPr lang="tr-TR"/>
          </a:p>
        </p:txBody>
      </p:sp>
    </p:spTree>
    <p:extLst>
      <p:ext uri="{BB962C8B-B14F-4D97-AF65-F5344CB8AC3E}">
        <p14:creationId xmlns:p14="http://schemas.microsoft.com/office/powerpoint/2010/main" val="110739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11</a:t>
            </a:fld>
            <a:endParaRPr lang="tr-TR"/>
          </a:p>
        </p:txBody>
      </p:sp>
    </p:spTree>
    <p:extLst>
      <p:ext uri="{BB962C8B-B14F-4D97-AF65-F5344CB8AC3E}">
        <p14:creationId xmlns:p14="http://schemas.microsoft.com/office/powerpoint/2010/main" val="264900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12</a:t>
            </a:fld>
            <a:endParaRPr lang="tr-TR"/>
          </a:p>
        </p:txBody>
      </p:sp>
    </p:spTree>
    <p:extLst>
      <p:ext uri="{BB962C8B-B14F-4D97-AF65-F5344CB8AC3E}">
        <p14:creationId xmlns:p14="http://schemas.microsoft.com/office/powerpoint/2010/main" val="3183430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D03EADC-81D9-5F48-94D4-5D5A49CBC370}" type="datetime1">
              <a:rPr lang="tr-TR" smtClean="0"/>
              <a:t>20.05.2026</a:t>
            </a:fld>
            <a:endParaRPr lang="en-US"/>
          </a:p>
        </p:txBody>
      </p:sp>
      <p:sp>
        <p:nvSpPr>
          <p:cNvPr id="5" name="Footer Placeholder 4"/>
          <p:cNvSpPr>
            <a:spLocks noGrp="1"/>
          </p:cNvSpPr>
          <p:nvPr>
            <p:ph type="ftr" sz="quarter" idx="11"/>
          </p:nvPr>
        </p:nvSpPr>
        <p:spPr/>
        <p:txBody>
          <a:bodyPr/>
          <a:lstStyle/>
          <a:p>
            <a:r>
              <a:rPr lang="es-ES"/>
              <a:t>Sigortanın Türleri, Özellikleri ve Genel Prensipleri</a:t>
            </a:r>
            <a:endParaRPr lang="tr-TR"/>
          </a:p>
        </p:txBody>
      </p:sp>
      <p:sp>
        <p:nvSpPr>
          <p:cNvPr id="6" name="Slide Number Placeholder 5"/>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1291CDA-CF28-CF4C-9701-03671BB863B6}" type="datetime1">
              <a:rPr lang="tr-TR" smtClean="0"/>
              <a:t>20.05.2026</a:t>
            </a:fld>
            <a:endParaRPr lang="en-US"/>
          </a:p>
        </p:txBody>
      </p:sp>
      <p:sp>
        <p:nvSpPr>
          <p:cNvPr id="5" name="Footer Placeholder 4"/>
          <p:cNvSpPr>
            <a:spLocks noGrp="1"/>
          </p:cNvSpPr>
          <p:nvPr>
            <p:ph type="ftr" sz="quarter" idx="11"/>
          </p:nvPr>
        </p:nvSpPr>
        <p:spPr/>
        <p:txBody>
          <a:bodyPr/>
          <a:lstStyle/>
          <a:p>
            <a:r>
              <a:rPr lang="es-ES"/>
              <a:t>Sigortanın Türleri, Özellikleri ve Genel Prensipleri</a:t>
            </a:r>
            <a:endParaRPr lang="tr-TR"/>
          </a:p>
        </p:txBody>
      </p:sp>
      <p:sp>
        <p:nvSpPr>
          <p:cNvPr id="6" name="Slide Number Placeholder 5"/>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9D92B77-5256-024E-9A6B-0649ECA11419}" type="datetime1">
              <a:rPr lang="tr-TR" smtClean="0"/>
              <a:t>20.05.2026</a:t>
            </a:fld>
            <a:endParaRPr lang="en-US"/>
          </a:p>
        </p:txBody>
      </p:sp>
      <p:sp>
        <p:nvSpPr>
          <p:cNvPr id="5" name="Footer Placeholder 4"/>
          <p:cNvSpPr>
            <a:spLocks noGrp="1"/>
          </p:cNvSpPr>
          <p:nvPr>
            <p:ph type="ftr" sz="quarter" idx="11"/>
          </p:nvPr>
        </p:nvSpPr>
        <p:spPr/>
        <p:txBody>
          <a:bodyPr/>
          <a:lstStyle/>
          <a:p>
            <a:r>
              <a:rPr lang="es-ES"/>
              <a:t>Sigortanın Türleri, Özellikleri ve Genel Prensipleri</a:t>
            </a:r>
            <a:endParaRPr lang="tr-TR"/>
          </a:p>
        </p:txBody>
      </p:sp>
      <p:sp>
        <p:nvSpPr>
          <p:cNvPr id="6" name="Slide Number Placeholder 5"/>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CC0000"/>
                </a:solidFill>
                <a:latin typeface="Comic Sans MS"/>
                <a:cs typeface="Comic Sans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s-ES"/>
              <a:t>Sigortanın Türleri, Özellikleri ve Genel Prensipleri</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98D9202-0A7D-D949-B297-5652BC79117D}" type="datetime1">
              <a:rPr lang="tr-TR" smtClean="0"/>
              <a:t>20.05.2026</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5570">
              <a:lnSpc>
                <a:spcPts val="124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67F83003-904D-9F47-A8A6-1B3BD2465AB8}" type="datetime1">
              <a:rPr lang="tr-TR" smtClean="0"/>
              <a:t>20.05.2026</a:t>
            </a:fld>
            <a:endParaRPr lang="en-US"/>
          </a:p>
        </p:txBody>
      </p:sp>
      <p:sp>
        <p:nvSpPr>
          <p:cNvPr id="5" name="Footer Placeholder 4"/>
          <p:cNvSpPr>
            <a:spLocks noGrp="1"/>
          </p:cNvSpPr>
          <p:nvPr>
            <p:ph type="ftr" sz="quarter" idx="11"/>
          </p:nvPr>
        </p:nvSpPr>
        <p:spPr/>
        <p:txBody>
          <a:bodyPr/>
          <a:lstStyle/>
          <a:p>
            <a:r>
              <a:rPr lang="es-ES"/>
              <a:t>Sigortanın Türleri, Özellikleri ve Genel Prensipleri</a:t>
            </a:r>
            <a:endParaRPr lang="tr-TR"/>
          </a:p>
        </p:txBody>
      </p:sp>
      <p:sp>
        <p:nvSpPr>
          <p:cNvPr id="6" name="Slide Number Placeholder 5"/>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9CC1E9E-3CE6-1E40-BA39-C315F8C1A7E8}" type="datetime1">
              <a:rPr lang="tr-TR" smtClean="0"/>
              <a:t>20.05.2026</a:t>
            </a:fld>
            <a:endParaRPr lang="en-US"/>
          </a:p>
        </p:txBody>
      </p:sp>
      <p:sp>
        <p:nvSpPr>
          <p:cNvPr id="5" name="Footer Placeholder 4"/>
          <p:cNvSpPr>
            <a:spLocks noGrp="1"/>
          </p:cNvSpPr>
          <p:nvPr>
            <p:ph type="ftr" sz="quarter" idx="11"/>
          </p:nvPr>
        </p:nvSpPr>
        <p:spPr/>
        <p:txBody>
          <a:bodyPr/>
          <a:lstStyle/>
          <a:p>
            <a:r>
              <a:rPr lang="es-ES"/>
              <a:t>Sigortanın Türleri, Özellikleri ve Genel Prensipleri</a:t>
            </a:r>
            <a:endParaRPr lang="tr-TR"/>
          </a:p>
        </p:txBody>
      </p:sp>
      <p:sp>
        <p:nvSpPr>
          <p:cNvPr id="6" name="Slide Number Placeholder 5"/>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D67584C-A82D-084A-B53E-B35E522EEAB7}" type="datetime1">
              <a:rPr lang="tr-TR" smtClean="0"/>
              <a:t>20.05.2026</a:t>
            </a:fld>
            <a:endParaRPr lang="en-US"/>
          </a:p>
        </p:txBody>
      </p:sp>
      <p:sp>
        <p:nvSpPr>
          <p:cNvPr id="6" name="Footer Placeholder 5"/>
          <p:cNvSpPr>
            <a:spLocks noGrp="1"/>
          </p:cNvSpPr>
          <p:nvPr>
            <p:ph type="ftr" sz="quarter" idx="11"/>
          </p:nvPr>
        </p:nvSpPr>
        <p:spPr/>
        <p:txBody>
          <a:bodyPr/>
          <a:lstStyle/>
          <a:p>
            <a:r>
              <a:rPr lang="es-ES"/>
              <a:t>Sigortanın Türleri, Özellikleri ve Genel Prensipleri</a:t>
            </a:r>
            <a:endParaRPr lang="tr-TR"/>
          </a:p>
        </p:txBody>
      </p:sp>
      <p:sp>
        <p:nvSpPr>
          <p:cNvPr id="7" name="Slide Number Placeholder 6"/>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A15AE3C9-4907-154C-B82C-EA3E8EAC4D29}" type="datetime1">
              <a:rPr lang="tr-TR" smtClean="0"/>
              <a:t>20.05.2026</a:t>
            </a:fld>
            <a:endParaRPr lang="en-US"/>
          </a:p>
        </p:txBody>
      </p:sp>
      <p:sp>
        <p:nvSpPr>
          <p:cNvPr id="8" name="Footer Placeholder 7"/>
          <p:cNvSpPr>
            <a:spLocks noGrp="1"/>
          </p:cNvSpPr>
          <p:nvPr>
            <p:ph type="ftr" sz="quarter" idx="11"/>
          </p:nvPr>
        </p:nvSpPr>
        <p:spPr/>
        <p:txBody>
          <a:bodyPr/>
          <a:lstStyle/>
          <a:p>
            <a:r>
              <a:rPr lang="es-ES"/>
              <a:t>Sigortanın Türleri, Özellikleri ve Genel Prensipleri</a:t>
            </a:r>
            <a:endParaRPr lang="tr-TR"/>
          </a:p>
        </p:txBody>
      </p:sp>
      <p:sp>
        <p:nvSpPr>
          <p:cNvPr id="9" name="Slide Number Placeholder 8"/>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5B80A2C-8D3B-354B-B937-886577C5B599}" type="datetime1">
              <a:rPr lang="tr-TR" smtClean="0"/>
              <a:t>20.05.2026</a:t>
            </a:fld>
            <a:endParaRPr lang="en-US"/>
          </a:p>
        </p:txBody>
      </p:sp>
      <p:sp>
        <p:nvSpPr>
          <p:cNvPr id="4" name="Footer Placeholder 3"/>
          <p:cNvSpPr>
            <a:spLocks noGrp="1"/>
          </p:cNvSpPr>
          <p:nvPr>
            <p:ph type="ftr" sz="quarter" idx="11"/>
          </p:nvPr>
        </p:nvSpPr>
        <p:spPr/>
        <p:txBody>
          <a:bodyPr/>
          <a:lstStyle/>
          <a:p>
            <a:r>
              <a:rPr lang="es-ES"/>
              <a:t>Sigortanın Türleri, Özellikleri ve Genel Prensipleri</a:t>
            </a:r>
            <a:endParaRPr lang="tr-TR"/>
          </a:p>
        </p:txBody>
      </p:sp>
      <p:sp>
        <p:nvSpPr>
          <p:cNvPr id="5" name="Slide Number Placeholder 4"/>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1D1C8-B663-2340-B167-8C9FB97C0A5F}" type="datetime1">
              <a:rPr lang="tr-TR" smtClean="0"/>
              <a:t>20.05.2026</a:t>
            </a:fld>
            <a:endParaRPr lang="en-US"/>
          </a:p>
        </p:txBody>
      </p:sp>
      <p:sp>
        <p:nvSpPr>
          <p:cNvPr id="3" name="Footer Placeholder 2"/>
          <p:cNvSpPr>
            <a:spLocks noGrp="1"/>
          </p:cNvSpPr>
          <p:nvPr>
            <p:ph type="ftr" sz="quarter" idx="11"/>
          </p:nvPr>
        </p:nvSpPr>
        <p:spPr/>
        <p:txBody>
          <a:bodyPr/>
          <a:lstStyle/>
          <a:p>
            <a:r>
              <a:rPr lang="es-ES"/>
              <a:t>Sigortanın Türleri, Özellikleri ve Genel Prensipleri</a:t>
            </a:r>
            <a:endParaRPr lang="tr-TR"/>
          </a:p>
        </p:txBody>
      </p:sp>
      <p:sp>
        <p:nvSpPr>
          <p:cNvPr id="4" name="Slide Number Placeholder 3"/>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E38CAB87-402D-2C4C-86C5-0EEB15D7EA86}" type="datetime1">
              <a:rPr lang="tr-TR" smtClean="0"/>
              <a:t>20.05.2026</a:t>
            </a:fld>
            <a:endParaRPr lang="en-US"/>
          </a:p>
        </p:txBody>
      </p:sp>
      <p:sp>
        <p:nvSpPr>
          <p:cNvPr id="6" name="Footer Placeholder 5"/>
          <p:cNvSpPr>
            <a:spLocks noGrp="1"/>
          </p:cNvSpPr>
          <p:nvPr>
            <p:ph type="ftr" sz="quarter" idx="11"/>
          </p:nvPr>
        </p:nvSpPr>
        <p:spPr/>
        <p:txBody>
          <a:bodyPr/>
          <a:lstStyle/>
          <a:p>
            <a:r>
              <a:rPr lang="es-ES"/>
              <a:t>Sigortanın Türleri, Özellikleri ve Genel Prensipleri</a:t>
            </a:r>
            <a:endParaRPr lang="tr-TR"/>
          </a:p>
        </p:txBody>
      </p:sp>
      <p:sp>
        <p:nvSpPr>
          <p:cNvPr id="7" name="Slide Number Placeholder 6"/>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
        <p:nvSpPr>
          <p:cNvPr id="9" name="Content Placeholder 8"/>
          <p:cNvSpPr>
            <a:spLocks noGrp="1"/>
          </p:cNvSpPr>
          <p:nvPr>
            <p:ph sz="quarter" idx="13"/>
          </p:nvPr>
        </p:nvSpPr>
        <p:spPr>
          <a:xfrm>
            <a:off x="304800" y="381000"/>
            <a:ext cx="7772400" cy="49428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Date Placeholder 7"/>
          <p:cNvSpPr>
            <a:spLocks noGrp="1"/>
          </p:cNvSpPr>
          <p:nvPr>
            <p:ph type="dt" sz="half" idx="10"/>
          </p:nvPr>
        </p:nvSpPr>
        <p:spPr/>
        <p:txBody>
          <a:bodyPr/>
          <a:lstStyle/>
          <a:p>
            <a:fld id="{FD7C6C8D-71AB-FA4C-BDBA-39CB70F3EF07}" type="datetime1">
              <a:rPr lang="tr-TR" smtClean="0"/>
              <a:t>20.05.2026</a:t>
            </a:fld>
            <a:endParaRPr lang="en-US"/>
          </a:p>
        </p:txBody>
      </p:sp>
      <p:sp>
        <p:nvSpPr>
          <p:cNvPr id="9" name="Slide Number Placeholder 8"/>
          <p:cNvSpPr>
            <a:spLocks noGrp="1"/>
          </p:cNvSpPr>
          <p:nvPr>
            <p:ph type="sldNum" sz="quarter" idx="11"/>
          </p:nvPr>
        </p:nvSpPr>
        <p:spPr/>
        <p:txBody>
          <a:bodyPr/>
          <a:lstStyle/>
          <a:p>
            <a:pPr marL="115570">
              <a:lnSpc>
                <a:spcPts val="1240"/>
              </a:lnSpc>
            </a:pPr>
            <a:fld id="{81D60167-4931-47E6-BA6A-407CBD079E47}" type="slidenum">
              <a:rPr lang="tr-TR" spc="-25" smtClean="0"/>
              <a:t>‹#›</a:t>
            </a:fld>
            <a:endParaRPr lang="tr-TR" spc="-25" dirty="0"/>
          </a:p>
        </p:txBody>
      </p:sp>
      <p:sp>
        <p:nvSpPr>
          <p:cNvPr id="10" name="Footer Placeholder 9"/>
          <p:cNvSpPr>
            <a:spLocks noGrp="1"/>
          </p:cNvSpPr>
          <p:nvPr>
            <p:ph type="ftr" sz="quarter" idx="12"/>
          </p:nvPr>
        </p:nvSpPr>
        <p:spPr/>
        <p:txBody>
          <a:bodyPr/>
          <a:lstStyle/>
          <a:p>
            <a:r>
              <a:rPr lang="es-ES"/>
              <a:t>Sigortanın Türleri, Özellikleri ve Genel Prensipleri</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marL="115570">
              <a:lnSpc>
                <a:spcPts val="1240"/>
              </a:lnSpc>
            </a:pPr>
            <a:fld id="{81D60167-4931-47E6-BA6A-407CBD079E47}" type="slidenum">
              <a:rPr lang="tr-TR" spc="-25" smtClean="0"/>
              <a:t>‹#›</a:t>
            </a:fld>
            <a:endParaRPr lang="tr-TR" spc="-25"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s-ES"/>
              <a:t>Sigortanın Türleri, Özellikleri ve Genel Prensipleri</a:t>
            </a:r>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D5B221B-5E07-5C47-A0AB-FC3D2F3018FE}" type="datetime1">
              <a:rPr lang="tr-TR" smtClean="0"/>
              <a:t>20.05.2026</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2390928"/>
            <a:ext cx="7321550" cy="1675459"/>
          </a:xfrm>
          <a:prstGeom prst="rect">
            <a:avLst/>
          </a:prstGeom>
        </p:spPr>
        <p:txBody>
          <a:bodyPr vert="horz" wrap="square" lIns="0" tIns="13335" rIns="0" bIns="0" rtlCol="0">
            <a:spAutoFit/>
          </a:bodyPr>
          <a:lstStyle/>
          <a:p>
            <a:pPr marL="12700" algn="ctr">
              <a:lnSpc>
                <a:spcPct val="100000"/>
              </a:lnSpc>
              <a:spcBef>
                <a:spcPts val="105"/>
              </a:spcBef>
            </a:pPr>
            <a:r>
              <a:rPr lang="tr-TR" sz="5400" dirty="0">
                <a:solidFill>
                  <a:srgbClr val="C00000"/>
                </a:solidFill>
                <a:latin typeface="+mn-lt"/>
              </a:rPr>
              <a:t>SİGORTANIN TEMEL ÖZELLİKLERİ</a:t>
            </a:r>
            <a:endParaRPr sz="5400" dirty="0">
              <a:latin typeface="+mn-l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a:t>
            </a:fld>
            <a:endParaRPr spc="-25" dirty="0"/>
          </a:p>
        </p:txBody>
      </p:sp>
      <p:sp>
        <p:nvSpPr>
          <p:cNvPr id="2" name="Altbilgi Yer Tutucusu 1"/>
          <p:cNvSpPr>
            <a:spLocks noGrp="1"/>
          </p:cNvSpPr>
          <p:nvPr>
            <p:ph type="ftr" sz="quarter" idx="5"/>
          </p:nvPr>
        </p:nvSpPr>
        <p:spPr>
          <a:xfrm rot="16200000">
            <a:off x="7015410" y="3477260"/>
            <a:ext cx="3510281" cy="365760"/>
          </a:xfrm>
        </p:spPr>
        <p:txBody>
          <a:bodyPr/>
          <a:lstStyle/>
          <a:p>
            <a:r>
              <a:rPr lang="es-ES"/>
              <a:t>Sigortanın Türleri, Özellikleri ve Genel Prensipleri</a:t>
            </a:r>
            <a:endParaRPr lang="tr-TR" dirty="0"/>
          </a:p>
        </p:txBody>
      </p:sp>
    </p:spTree>
    <p:extLst>
      <p:ext uri="{BB962C8B-B14F-4D97-AF65-F5344CB8AC3E}">
        <p14:creationId xmlns:p14="http://schemas.microsoft.com/office/powerpoint/2010/main" val="352996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10</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18282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Türleri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itchFamily="2" charset="2"/>
              <a:buChar char="Ø"/>
            </a:pPr>
            <a:r>
              <a:rPr lang="tr-TR" sz="2800" b="1" spc="-10" dirty="0">
                <a:solidFill>
                  <a:srgbClr val="FF0000"/>
                </a:solidFill>
                <a:latin typeface="+mn-lt"/>
                <a:cs typeface="Comic Sans MS"/>
              </a:rPr>
              <a:t>Mal Sigortaları:</a:t>
            </a:r>
          </a:p>
          <a:p>
            <a:pPr algn="l">
              <a:lnSpc>
                <a:spcPct val="100000"/>
              </a:lnSpc>
              <a:spcBef>
                <a:spcPts val="5"/>
              </a:spcBef>
            </a:pPr>
            <a:r>
              <a:rPr lang="tr-TR" sz="2800" b="1" spc="-10" dirty="0">
                <a:latin typeface="+mn-lt"/>
                <a:cs typeface="Comic Sans MS"/>
              </a:rPr>
              <a:t>Amaç, sigortalının uğrayacağı gerçek ekonomik kaybın telafi edilmesidir.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Zarara uğrayan malın değeri (sigorta değeri) ile poliçe üzerinde bu malın belirtilen değeri (sigorta bedeli) arasında tutarlılık olması beklenir.</a:t>
            </a:r>
          </a:p>
          <a:p>
            <a:pPr algn="ctr">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Yangın, kaza, nakliyat, mühendislik, tarım sigortaları.</a:t>
            </a:r>
          </a:p>
        </p:txBody>
      </p:sp>
    </p:spTree>
    <p:extLst>
      <p:ext uri="{BB962C8B-B14F-4D97-AF65-F5344CB8AC3E}">
        <p14:creationId xmlns:p14="http://schemas.microsoft.com/office/powerpoint/2010/main" val="309768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11</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389016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Türleri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itchFamily="2" charset="2"/>
              <a:buChar char="Ø"/>
            </a:pPr>
            <a:r>
              <a:rPr lang="tr-TR" sz="2800" b="1" spc="-10" dirty="0">
                <a:solidFill>
                  <a:srgbClr val="FF0000"/>
                </a:solidFill>
                <a:latin typeface="+mn-lt"/>
                <a:cs typeface="Comic Sans MS"/>
              </a:rPr>
              <a:t>Can Sigortaları:</a:t>
            </a:r>
          </a:p>
          <a:p>
            <a:pPr algn="l">
              <a:lnSpc>
                <a:spcPct val="100000"/>
              </a:lnSpc>
              <a:spcBef>
                <a:spcPts val="5"/>
              </a:spcBef>
            </a:pPr>
            <a:r>
              <a:rPr lang="tr-TR" sz="2800" b="1" spc="-10" dirty="0">
                <a:latin typeface="+mn-lt"/>
                <a:cs typeface="Comic Sans MS"/>
              </a:rPr>
              <a:t>Sigortalının ölüm, sakatlık, hastalanma, kaza geçirme gibi tehlikelere karşı güvence altına alındığı sigortalardır.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Hayat, ferdi kaza, sağlık sigortası.</a:t>
            </a:r>
          </a:p>
        </p:txBody>
      </p:sp>
    </p:spTree>
    <p:extLst>
      <p:ext uri="{BB962C8B-B14F-4D97-AF65-F5344CB8AC3E}">
        <p14:creationId xmlns:p14="http://schemas.microsoft.com/office/powerpoint/2010/main" val="102453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12</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18282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Türleri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itchFamily="2" charset="2"/>
              <a:buChar char="Ø"/>
            </a:pPr>
            <a:r>
              <a:rPr lang="tr-TR" sz="2800" b="1" spc="-10" dirty="0">
                <a:solidFill>
                  <a:srgbClr val="FF0000"/>
                </a:solidFill>
                <a:latin typeface="+mn-lt"/>
                <a:cs typeface="Comic Sans MS"/>
              </a:rPr>
              <a:t>Sorumluluk Sigortaları:</a:t>
            </a:r>
          </a:p>
          <a:p>
            <a:pPr algn="l">
              <a:lnSpc>
                <a:spcPct val="100000"/>
              </a:lnSpc>
              <a:spcBef>
                <a:spcPts val="5"/>
              </a:spcBef>
            </a:pPr>
            <a:r>
              <a:rPr lang="tr-TR" sz="2800" b="1" spc="-10" dirty="0">
                <a:latin typeface="+mn-lt"/>
                <a:cs typeface="Comic Sans MS"/>
              </a:rPr>
              <a:t>Sigorta ettirenin sorumluluğu dahilindeki eylem veya kazalardan dolayı, üçüncü şahısların mallarında veya canlarında meydana gelecek zararları tazmin eden sigortalardır.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Bir ülkede sorumluluk sigorta türlerinin sayısının çok olması sigortacılık sisteminin gelişmişliği hakkında önemli bir göstergedir.</a:t>
            </a:r>
          </a:p>
        </p:txBody>
      </p:sp>
    </p:spTree>
    <p:extLst>
      <p:ext uri="{BB962C8B-B14F-4D97-AF65-F5344CB8AC3E}">
        <p14:creationId xmlns:p14="http://schemas.microsoft.com/office/powerpoint/2010/main" val="12658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2390928"/>
            <a:ext cx="7321550" cy="1675459"/>
          </a:xfrm>
          <a:prstGeom prst="rect">
            <a:avLst/>
          </a:prstGeom>
        </p:spPr>
        <p:txBody>
          <a:bodyPr vert="horz" wrap="square" lIns="0" tIns="13335" rIns="0" bIns="0" rtlCol="0">
            <a:spAutoFit/>
          </a:bodyPr>
          <a:lstStyle/>
          <a:p>
            <a:pPr marL="12700" algn="ctr">
              <a:lnSpc>
                <a:spcPct val="100000"/>
              </a:lnSpc>
              <a:spcBef>
                <a:spcPts val="105"/>
              </a:spcBef>
            </a:pPr>
            <a:r>
              <a:rPr lang="tr-TR" sz="5400" dirty="0">
                <a:solidFill>
                  <a:srgbClr val="C00000"/>
                </a:solidFill>
                <a:latin typeface="+mn-lt"/>
              </a:rPr>
              <a:t>SİGORTANIN TEMEL PRENSİPLERİ</a:t>
            </a:r>
            <a:endParaRPr sz="5400" dirty="0">
              <a:latin typeface="+mn-l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13</a:t>
            </a:fld>
            <a:endParaRPr spc="-25" dirty="0"/>
          </a:p>
        </p:txBody>
      </p:sp>
      <p:sp>
        <p:nvSpPr>
          <p:cNvPr id="2" name="Altbilgi Yer Tutucusu 1"/>
          <p:cNvSpPr>
            <a:spLocks noGrp="1"/>
          </p:cNvSpPr>
          <p:nvPr>
            <p:ph type="ftr" sz="quarter" idx="5"/>
          </p:nvPr>
        </p:nvSpPr>
        <p:spPr>
          <a:xfrm rot="16200000">
            <a:off x="7015410" y="3477260"/>
            <a:ext cx="3510281" cy="365760"/>
          </a:xfrm>
        </p:spPr>
        <p:txBody>
          <a:bodyPr/>
          <a:lstStyle/>
          <a:p>
            <a:r>
              <a:rPr lang="es-ES"/>
              <a:t>Sigortanın Türleri, Özellikleri ve Genel Prensipleri</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14</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4751942"/>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Sigortalanabilir Menfaat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Azami İyi Niyet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Tazminat Prensibi,</a:t>
            </a:r>
          </a:p>
          <a:p>
            <a:pPr marL="457200" indent="-457200" algn="l">
              <a:lnSpc>
                <a:spcPct val="100000"/>
              </a:lnSpc>
              <a:spcBef>
                <a:spcPts val="5"/>
              </a:spcBef>
              <a:buFont typeface="Wingdings" panose="05000000000000000000" pitchFamily="2" charset="2"/>
              <a:buChar char="Ø"/>
            </a:pPr>
            <a:r>
              <a:rPr lang="tr-TR" sz="2800" b="1" spc="-10" dirty="0" err="1">
                <a:latin typeface="+mn-lt"/>
                <a:cs typeface="Comic Sans MS"/>
              </a:rPr>
              <a:t>Halefiyet</a:t>
            </a:r>
            <a:r>
              <a:rPr lang="tr-TR" sz="2800" b="1" spc="-10" dirty="0">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Hasara Katılım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Yakın Neden Prensibi.</a:t>
            </a: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26342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15</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475491"/>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Sigortalanabilir Menfaat Prensibi:</a:t>
            </a:r>
          </a:p>
          <a:p>
            <a:pPr algn="l">
              <a:lnSpc>
                <a:spcPct val="100000"/>
              </a:lnSpc>
              <a:spcBef>
                <a:spcPts val="5"/>
              </a:spcBef>
            </a:pPr>
            <a:r>
              <a:rPr lang="tr-TR" sz="2800" b="1" spc="-10" dirty="0">
                <a:solidFill>
                  <a:schemeClr val="tx1"/>
                </a:solidFill>
                <a:latin typeface="+mn-lt"/>
                <a:cs typeface="Comic Sans MS"/>
              </a:rPr>
              <a:t>Sigortalanabilir menfaat, sigorta yaptırabilmenin yasal hakkını ifade eder.</a:t>
            </a:r>
          </a:p>
          <a:p>
            <a:pPr algn="l">
              <a:lnSpc>
                <a:spcPct val="100000"/>
              </a:lnSpc>
              <a:spcBef>
                <a:spcPts val="5"/>
              </a:spcBef>
            </a:pPr>
            <a:endParaRPr lang="tr-TR" sz="2800" b="1" spc="-10" dirty="0">
              <a:solidFill>
                <a:schemeClr val="tx1"/>
              </a:solidFill>
              <a:latin typeface="+mn-lt"/>
              <a:cs typeface="Comic Sans MS"/>
            </a:endParaRPr>
          </a:p>
          <a:p>
            <a:pPr algn="l">
              <a:lnSpc>
                <a:spcPct val="100000"/>
              </a:lnSpc>
              <a:spcBef>
                <a:spcPts val="5"/>
              </a:spcBef>
            </a:pPr>
            <a:r>
              <a:rPr lang="tr-TR" sz="2800" b="1" spc="-10" dirty="0">
                <a:solidFill>
                  <a:schemeClr val="tx1"/>
                </a:solidFill>
                <a:latin typeface="+mn-lt"/>
                <a:cs typeface="Comic Sans MS"/>
              </a:rPr>
              <a:t>Sigorta, sadece sigortalanabilir bir menfaatin varlığı halinde ortaya çıkar. Diğer bir ifade ile sigorta konusu şeyin korunup muhafaza edilmesinde sigortalının yasal bir menfaati olması gerekmektedir.</a:t>
            </a:r>
          </a:p>
          <a:p>
            <a:pPr algn="l">
              <a:lnSpc>
                <a:spcPct val="100000"/>
              </a:lnSpc>
              <a:spcBef>
                <a:spcPts val="5"/>
              </a:spcBef>
            </a:pPr>
            <a:endParaRPr lang="tr-TR" sz="2800" b="1" spc="-10" dirty="0">
              <a:solidFill>
                <a:schemeClr val="tx1"/>
              </a:solidFill>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77505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16</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044603"/>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Sigortalanabilir Menfaat Prensibi:</a:t>
            </a: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r>
              <a:rPr lang="tr-TR" sz="2800" b="1" spc="-10" dirty="0">
                <a:solidFill>
                  <a:schemeClr val="tx1"/>
                </a:solidFill>
                <a:latin typeface="+mn-lt"/>
                <a:cs typeface="Comic Sans MS"/>
              </a:rPr>
              <a:t>Sigortalanabilir menfaat;</a:t>
            </a:r>
          </a:p>
          <a:p>
            <a:pPr marL="457200" indent="-457200" algn="ctr">
              <a:lnSpc>
                <a:spcPct val="100000"/>
              </a:lnSpc>
              <a:spcBef>
                <a:spcPts val="5"/>
              </a:spcBef>
              <a:buFont typeface="Wingdings" panose="05000000000000000000" pitchFamily="2" charset="2"/>
              <a:buChar char="ü"/>
            </a:pPr>
            <a:r>
              <a:rPr lang="tr-TR" sz="2800" b="1" spc="-10" dirty="0">
                <a:solidFill>
                  <a:schemeClr val="tx1"/>
                </a:solidFill>
                <a:latin typeface="+mn-lt"/>
                <a:cs typeface="Comic Sans MS"/>
              </a:rPr>
              <a:t>Mal</a:t>
            </a:r>
          </a:p>
          <a:p>
            <a:pPr marL="457200" indent="-457200" algn="ctr">
              <a:lnSpc>
                <a:spcPct val="100000"/>
              </a:lnSpc>
              <a:spcBef>
                <a:spcPts val="5"/>
              </a:spcBef>
              <a:buFont typeface="Wingdings" panose="05000000000000000000" pitchFamily="2" charset="2"/>
              <a:buChar char="ü"/>
            </a:pPr>
            <a:r>
              <a:rPr lang="tr-TR" sz="2800" b="1" spc="-10" dirty="0">
                <a:solidFill>
                  <a:schemeClr val="tx1"/>
                </a:solidFill>
                <a:latin typeface="+mn-lt"/>
                <a:cs typeface="Comic Sans MS"/>
              </a:rPr>
              <a:t>Yaşam</a:t>
            </a:r>
          </a:p>
          <a:p>
            <a:pPr marL="457200" indent="-457200" algn="ctr">
              <a:lnSpc>
                <a:spcPct val="100000"/>
              </a:lnSpc>
              <a:spcBef>
                <a:spcPts val="5"/>
              </a:spcBef>
              <a:buFont typeface="Wingdings" panose="05000000000000000000" pitchFamily="2" charset="2"/>
              <a:buChar char="ü"/>
            </a:pPr>
            <a:r>
              <a:rPr lang="tr-TR" sz="2800" b="1" spc="-10" dirty="0">
                <a:solidFill>
                  <a:schemeClr val="tx1"/>
                </a:solidFill>
                <a:latin typeface="+mn-lt"/>
                <a:cs typeface="Comic Sans MS"/>
              </a:rPr>
              <a:t>Sorumluluk</a:t>
            </a:r>
          </a:p>
          <a:p>
            <a:pPr algn="ctr">
              <a:lnSpc>
                <a:spcPct val="100000"/>
              </a:lnSpc>
              <a:spcBef>
                <a:spcPts val="5"/>
              </a:spcBef>
            </a:pPr>
            <a:r>
              <a:rPr lang="tr-TR" sz="2800" b="1" spc="-10" dirty="0">
                <a:solidFill>
                  <a:schemeClr val="tx1"/>
                </a:solidFill>
                <a:latin typeface="+mn-lt"/>
                <a:cs typeface="Comic Sans MS"/>
              </a:rPr>
              <a:t>ile ilgili olabilir.</a:t>
            </a:r>
          </a:p>
          <a:p>
            <a:pPr algn="l">
              <a:lnSpc>
                <a:spcPct val="100000"/>
              </a:lnSpc>
              <a:spcBef>
                <a:spcPts val="5"/>
              </a:spcBef>
            </a:pPr>
            <a:endParaRPr lang="tr-TR" sz="2800" b="1" spc="-10" dirty="0">
              <a:solidFill>
                <a:schemeClr val="tx1"/>
              </a:solidFill>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25601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17</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768152"/>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Sigortalanabilir Menfaat Prensibi:</a:t>
            </a: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marL="457200" indent="-457200" algn="ctr">
              <a:lnSpc>
                <a:spcPct val="100000"/>
              </a:lnSpc>
              <a:spcBef>
                <a:spcPts val="5"/>
              </a:spcBef>
              <a:buFont typeface="Wingdings" panose="05000000000000000000" pitchFamily="2" charset="2"/>
              <a:buChar char="Ø"/>
            </a:pPr>
            <a:r>
              <a:rPr lang="tr-TR" sz="2800" b="1" spc="-10" dirty="0">
                <a:solidFill>
                  <a:schemeClr val="tx1"/>
                </a:solidFill>
                <a:latin typeface="+mn-lt"/>
                <a:cs typeface="Comic Sans MS"/>
              </a:rPr>
              <a:t>Mülkiyet	hakkı sahipleri (malik),</a:t>
            </a:r>
          </a:p>
          <a:p>
            <a:pPr marL="457200" indent="-457200" algn="ctr">
              <a:lnSpc>
                <a:spcPct val="100000"/>
              </a:lnSpc>
              <a:spcBef>
                <a:spcPts val="5"/>
              </a:spcBef>
              <a:buFont typeface="Wingdings" panose="05000000000000000000" pitchFamily="2" charset="2"/>
              <a:buChar char="Ø"/>
            </a:pPr>
            <a:r>
              <a:rPr lang="tr-TR" sz="2800" b="1" spc="-10" dirty="0">
                <a:solidFill>
                  <a:schemeClr val="tx1"/>
                </a:solidFill>
                <a:latin typeface="+mn-lt"/>
                <a:cs typeface="Comic Sans MS"/>
              </a:rPr>
              <a:t>İpotek ve rehin hakkı sahipleri (</a:t>
            </a:r>
            <a:r>
              <a:rPr lang="tr-TR" sz="2800" b="1" spc="-10" dirty="0" err="1">
                <a:solidFill>
                  <a:schemeClr val="tx1"/>
                </a:solidFill>
                <a:latin typeface="+mn-lt"/>
                <a:cs typeface="Comic Sans MS"/>
              </a:rPr>
              <a:t>dain</a:t>
            </a:r>
            <a:r>
              <a:rPr lang="tr-TR" sz="2800" b="1" spc="-10" dirty="0">
                <a:solidFill>
                  <a:schemeClr val="tx1"/>
                </a:solidFill>
                <a:latin typeface="+mn-lt"/>
                <a:cs typeface="Comic Sans MS"/>
              </a:rPr>
              <a:t> </a:t>
            </a:r>
            <a:r>
              <a:rPr lang="tr-TR" sz="2800" b="1" spc="-10" dirty="0" err="1">
                <a:solidFill>
                  <a:schemeClr val="tx1"/>
                </a:solidFill>
                <a:latin typeface="+mn-lt"/>
                <a:cs typeface="Comic Sans MS"/>
              </a:rPr>
              <a:t>mürtehin</a:t>
            </a:r>
            <a:r>
              <a:rPr lang="tr-TR" sz="2800" b="1" spc="-10" dirty="0">
                <a:solidFill>
                  <a:schemeClr val="tx1"/>
                </a:solidFill>
                <a:latin typeface="+mn-lt"/>
                <a:cs typeface="Comic Sans MS"/>
              </a:rPr>
              <a:t>),</a:t>
            </a:r>
          </a:p>
          <a:p>
            <a:pPr marL="457200" indent="-457200" algn="ctr">
              <a:lnSpc>
                <a:spcPct val="100000"/>
              </a:lnSpc>
              <a:spcBef>
                <a:spcPts val="5"/>
              </a:spcBef>
              <a:buFont typeface="Wingdings" panose="05000000000000000000" pitchFamily="2" charset="2"/>
              <a:buChar char="Ø"/>
            </a:pPr>
            <a:r>
              <a:rPr lang="tr-TR" sz="2800" b="1" spc="-10" dirty="0">
                <a:solidFill>
                  <a:schemeClr val="tx1"/>
                </a:solidFill>
                <a:latin typeface="+mn-lt"/>
                <a:cs typeface="Comic Sans MS"/>
              </a:rPr>
              <a:t>İntifa hakkı sahipleri,</a:t>
            </a:r>
          </a:p>
          <a:p>
            <a:pPr marL="457200" indent="-457200" algn="ctr">
              <a:lnSpc>
                <a:spcPct val="100000"/>
              </a:lnSpc>
              <a:spcBef>
                <a:spcPts val="5"/>
              </a:spcBef>
              <a:buFont typeface="Wingdings" panose="05000000000000000000" pitchFamily="2" charset="2"/>
              <a:buChar char="Ø"/>
            </a:pPr>
            <a:r>
              <a:rPr lang="tr-TR" sz="2800" b="1" spc="-10" dirty="0">
                <a:solidFill>
                  <a:schemeClr val="tx1"/>
                </a:solidFill>
                <a:latin typeface="+mn-lt"/>
                <a:cs typeface="Comic Sans MS"/>
              </a:rPr>
              <a:t>Kiracı,</a:t>
            </a:r>
          </a:p>
          <a:p>
            <a:pPr marL="457200" indent="-457200" algn="ctr">
              <a:lnSpc>
                <a:spcPct val="100000"/>
              </a:lnSpc>
              <a:spcBef>
                <a:spcPts val="5"/>
              </a:spcBef>
              <a:buFont typeface="Wingdings" panose="05000000000000000000" pitchFamily="2" charset="2"/>
              <a:buChar char="Ø"/>
            </a:pPr>
            <a:r>
              <a:rPr lang="tr-TR" sz="2800" b="1" spc="-10" dirty="0">
                <a:solidFill>
                  <a:schemeClr val="tx1"/>
                </a:solidFill>
                <a:latin typeface="+mn-lt"/>
                <a:cs typeface="Comic Sans MS"/>
              </a:rPr>
              <a:t>Emanetçi ve</a:t>
            </a:r>
          </a:p>
          <a:p>
            <a:pPr marL="457200" indent="-457200" algn="ctr">
              <a:lnSpc>
                <a:spcPct val="100000"/>
              </a:lnSpc>
              <a:spcBef>
                <a:spcPts val="5"/>
              </a:spcBef>
              <a:buFont typeface="Wingdings" panose="05000000000000000000" pitchFamily="2" charset="2"/>
              <a:buChar char="Ø"/>
            </a:pPr>
            <a:r>
              <a:rPr lang="tr-TR" sz="2800" b="1" spc="-10" dirty="0" err="1">
                <a:solidFill>
                  <a:schemeClr val="tx1"/>
                </a:solidFill>
                <a:latin typeface="+mn-lt"/>
                <a:cs typeface="Comic Sans MS"/>
              </a:rPr>
              <a:t>Yedd</a:t>
            </a:r>
            <a:r>
              <a:rPr lang="tr-TR" sz="2800" b="1" spc="-10" dirty="0">
                <a:solidFill>
                  <a:schemeClr val="tx1"/>
                </a:solidFill>
                <a:latin typeface="+mn-lt"/>
                <a:cs typeface="Comic Sans MS"/>
              </a:rPr>
              <a:t>-i emin</a:t>
            </a:r>
          </a:p>
          <a:p>
            <a:pPr algn="ctr">
              <a:lnSpc>
                <a:spcPct val="100000"/>
              </a:lnSpc>
              <a:spcBef>
                <a:spcPts val="5"/>
              </a:spcBef>
            </a:pPr>
            <a:r>
              <a:rPr lang="tr-TR" sz="2800" b="1" spc="-10" dirty="0">
                <a:solidFill>
                  <a:schemeClr val="tx1"/>
                </a:solidFill>
                <a:latin typeface="+mn-lt"/>
                <a:cs typeface="Comic Sans MS"/>
              </a:rPr>
              <a:t>gibi sıfatlarla mal üzerinde hukuki menfaatleri bulunan kişiler, sigortalanabilir menfaat sahibi olarak sigorta yaptırabilirler.</a:t>
            </a:r>
          </a:p>
          <a:p>
            <a:pPr algn="l">
              <a:lnSpc>
                <a:spcPct val="100000"/>
              </a:lnSpc>
              <a:spcBef>
                <a:spcPts val="5"/>
              </a:spcBef>
            </a:pPr>
            <a:endParaRPr lang="tr-TR" sz="2800" b="1" spc="-10" dirty="0">
              <a:solidFill>
                <a:schemeClr val="tx1"/>
              </a:solidFill>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414185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18</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044603"/>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p>
          <a:p>
            <a:pPr algn="l">
              <a:lnSpc>
                <a:spcPct val="100000"/>
              </a:lnSpc>
              <a:spcBef>
                <a:spcPts val="5"/>
              </a:spcBef>
            </a:pPr>
            <a:r>
              <a:rPr lang="tr-TR" sz="2800" b="1" spc="-10" dirty="0">
                <a:latin typeface="+mn-lt"/>
                <a:cs typeface="Comic Sans MS"/>
              </a:rPr>
              <a:t>Sigorta Sözleşmeleri sigortalının teklifi, sigortacının</a:t>
            </a:r>
          </a:p>
          <a:p>
            <a:pPr algn="l">
              <a:lnSpc>
                <a:spcPct val="100000"/>
              </a:lnSpc>
              <a:spcBef>
                <a:spcPts val="5"/>
              </a:spcBef>
            </a:pPr>
            <a:r>
              <a:rPr lang="tr-TR" sz="2800" b="1" spc="-10" dirty="0">
                <a:latin typeface="+mn-lt"/>
                <a:cs typeface="Comic Sans MS"/>
              </a:rPr>
              <a:t>da bu teklifi kabulü ile akdedilir.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Azami İyi niyet prensibine göre, taraflardan her birinin diğer tarafa, sözleşmeyi kabul edip etmemesine etki edebilecek her türlü bilgiyi vermesi gerekir.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23352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19</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p>
          <a:p>
            <a:pPr algn="l">
              <a:lnSpc>
                <a:spcPct val="100000"/>
              </a:lnSpc>
              <a:spcBef>
                <a:spcPts val="5"/>
              </a:spcBef>
            </a:pPr>
            <a:r>
              <a:rPr lang="tr-TR" sz="2800" b="1" spc="-10" dirty="0">
                <a:latin typeface="+mn-lt"/>
                <a:cs typeface="Comic Sans MS"/>
              </a:rPr>
              <a:t>Sigortacı; sigortalının kendisinin aktardığı kadar sigorta konusu hakkında bilgi sahibidir.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Kendisine verilen bilgiler çerçevesinde bu sözleşmeyi yapıp yapmama kararıyla karşı karşıyadır. O halde kendisine verilecek bilgiler bu sözleşmeyi kabul veya reddetme sonucunu doğrulayabilecek her türlü doğru ve eksiksiz bilgiyi içermelidir.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38306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432105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Özellikleri</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Hasarların </a:t>
            </a:r>
            <a:r>
              <a:rPr lang="tr-TR" sz="2800" b="1" dirty="0" err="1">
                <a:latin typeface="+mn-lt"/>
                <a:cs typeface="Comic Sans MS"/>
              </a:rPr>
              <a:t>havuzlanması</a:t>
            </a:r>
            <a:endParaRPr lang="tr-TR" sz="2800" b="1" dirty="0">
              <a:latin typeface="+mn-lt"/>
              <a:cs typeface="Comic Sans MS"/>
            </a:endParaRPr>
          </a:p>
          <a:p>
            <a:pPr marL="457200" indent="-457200" algn="ctr">
              <a:lnSpc>
                <a:spcPct val="100000"/>
              </a:lnSpc>
              <a:spcBef>
                <a:spcPts val="5"/>
              </a:spcBef>
              <a:buFont typeface="Wingdings" pitchFamily="2" charset="2"/>
              <a:buChar char="v"/>
            </a:pPr>
            <a:endParaRPr lang="tr-TR" sz="2800" b="1"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Beklenmedik hasarların ödenmesi</a:t>
            </a:r>
          </a:p>
          <a:p>
            <a:pPr marL="457200" indent="-457200" algn="ctr">
              <a:lnSpc>
                <a:spcPct val="100000"/>
              </a:lnSpc>
              <a:spcBef>
                <a:spcPts val="5"/>
              </a:spcBef>
              <a:buFont typeface="Wingdings" pitchFamily="2" charset="2"/>
              <a:buChar char="v"/>
            </a:pPr>
            <a:endParaRPr lang="tr-TR" sz="2800" b="1"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Risk transferi</a:t>
            </a:r>
          </a:p>
          <a:p>
            <a:pPr marL="457200" indent="-457200" algn="ctr">
              <a:lnSpc>
                <a:spcPct val="100000"/>
              </a:lnSpc>
              <a:spcBef>
                <a:spcPts val="5"/>
              </a:spcBef>
              <a:buFont typeface="Wingdings" pitchFamily="2" charset="2"/>
              <a:buChar char="v"/>
            </a:pPr>
            <a:endParaRPr lang="tr-TR" sz="2800" b="1"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Tazminat ödeme</a:t>
            </a:r>
          </a:p>
        </p:txBody>
      </p:sp>
    </p:spTree>
    <p:extLst>
      <p:ext uri="{BB962C8B-B14F-4D97-AF65-F5344CB8AC3E}">
        <p14:creationId xmlns:p14="http://schemas.microsoft.com/office/powerpoint/2010/main" val="256706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20</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33726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Sigorta konusunda veya risklerle ilgili herhangi bir değişiklik meydana geldiğinde, sigortalı kendisine bildirmedikçe, sigortacının bu değişikliklerden haberi olmaz. Bu nedenle </a:t>
            </a:r>
            <a:r>
              <a:rPr lang="tr-TR" sz="2800" b="1" i="1" spc="-10" dirty="0">
                <a:latin typeface="+mn-lt"/>
                <a:cs typeface="Comic Sans MS"/>
              </a:rPr>
              <a:t>sigortacı taşımak istemediği bir riski taşımak zorunda kalabilir.</a:t>
            </a:r>
          </a:p>
          <a:p>
            <a:pPr algn="l">
              <a:lnSpc>
                <a:spcPct val="100000"/>
              </a:lnSpc>
              <a:spcBef>
                <a:spcPts val="5"/>
              </a:spcBef>
            </a:pPr>
            <a:endParaRPr lang="tr-TR" sz="2800" b="1" i="1" spc="-10" dirty="0">
              <a:latin typeface="+mn-lt"/>
              <a:cs typeface="Comic Sans MS"/>
            </a:endParaRPr>
          </a:p>
          <a:p>
            <a:pPr algn="l">
              <a:lnSpc>
                <a:spcPct val="100000"/>
              </a:lnSpc>
              <a:spcBef>
                <a:spcPts val="5"/>
              </a:spcBef>
            </a:pPr>
            <a:r>
              <a:rPr lang="tr-TR" sz="2800" b="1" spc="-10" dirty="0">
                <a:latin typeface="+mn-lt"/>
                <a:cs typeface="Comic Sans MS"/>
              </a:rPr>
              <a:t>Sigortacı açısından bu kuralın çiğnenmesi; bir riskin gerçekleşmeyeceğini bilerek sözleşme yapma, fahiş prim uygulama, poliçede bilerek belirsiz anlamlar yaratacak ifadeler kullanma olarak ortaya çıkabilir.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95109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21</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Sözleşme öncesi veya sözleşme süresi içinde meydana gelen değişiklikleri bilerek veya bilmeyerek sigortacıya bildirilmemesi halinde; Sigortacı riskin gerçekleşmesi ve gerçekleşmemesi durumlarına göre hareket eder.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281832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22</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endParaRPr lang="tr-TR" sz="2800" b="1" spc="-10" dirty="0">
              <a:latin typeface="+mn-lt"/>
              <a:cs typeface="Comic Sans MS"/>
            </a:endParaRPr>
          </a:p>
          <a:p>
            <a:pPr algn="ctr">
              <a:lnSpc>
                <a:spcPct val="100000"/>
              </a:lnSpc>
              <a:spcBef>
                <a:spcPts val="5"/>
              </a:spcBef>
            </a:pPr>
            <a:r>
              <a:rPr lang="tr-TR" sz="2800" b="1" spc="-10" dirty="0">
                <a:latin typeface="+mn-lt"/>
                <a:cs typeface="Comic Sans MS"/>
              </a:rPr>
              <a:t>Risk gerçekleşmemişse:</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Söz konusu husus sözleşmeye etki etmiyorsa dikkate almaz.</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Aksi halde; prim farkı almak suretiyle sözleşmeye devam edebilir,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Riskin arttığı gerekçesiyle sözleşmeyi feshedebilir.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Bu durumda işlememiş günlere ait prim gün esasına göre hesap edilerek sigortalıya iade edilir.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347238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23</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475491"/>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endParaRPr lang="tr-TR" sz="2800" b="1" spc="-10" dirty="0">
              <a:latin typeface="+mn-lt"/>
              <a:cs typeface="Comic Sans MS"/>
            </a:endParaRPr>
          </a:p>
          <a:p>
            <a:pPr algn="ctr">
              <a:lnSpc>
                <a:spcPct val="100000"/>
              </a:lnSpc>
              <a:spcBef>
                <a:spcPts val="5"/>
              </a:spcBef>
            </a:pPr>
            <a:r>
              <a:rPr lang="tr-TR" sz="2800" b="1" spc="-10" dirty="0">
                <a:latin typeface="+mn-lt"/>
                <a:cs typeface="Comic Sans MS"/>
              </a:rPr>
              <a:t>Risk gerçekleşmişse:</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Esas hususların bildirilmesinde sigortalının kastı ispat edilemiyorsa; sigortacı aldığı primle, alması gereken prim oranında tazminatı öder, fazla talebi reddeder.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Sigortalının kastının ispat edilebilmesi halinde ise; tazminat ödeme yükümlülüğünden kurtulur ve sözleşmeden cayarak primin tümüne hak kazanır.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60394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24</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l">
              <a:lnSpc>
                <a:spcPct val="100000"/>
              </a:lnSpc>
              <a:spcBef>
                <a:spcPts val="5"/>
              </a:spcBef>
            </a:pPr>
            <a:r>
              <a:rPr lang="tr-TR" sz="2800" b="1" spc="-10" dirty="0">
                <a:latin typeface="+mn-lt"/>
                <a:cs typeface="Comic Sans MS"/>
              </a:rPr>
              <a:t>Tazminat, riskin gerçekleşmesi sonucu ortaya çıkan zararın giderilmesi için sigortacı tarafından sigortalıya ödenen para miktarıdır.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Tazmini gerekecek zarar, sigorta olunan menfaatin riskin gerçekleştiği andaki değerine göre tespit olunur.</a:t>
            </a:r>
          </a:p>
          <a:p>
            <a:pPr algn="l">
              <a:lnSpc>
                <a:spcPct val="100000"/>
              </a:lnSpc>
              <a:spcBef>
                <a:spcPts val="5"/>
              </a:spcBef>
            </a:pPr>
            <a:r>
              <a:rPr lang="tr-TR" sz="2800" b="1" spc="-10" dirty="0">
                <a:latin typeface="+mn-lt"/>
                <a:cs typeface="Comic Sans MS"/>
              </a:rPr>
              <a:t>Hayat ve ferdi kaza sigortaları için böyle bir tazminat değerinin tespit edilmesi mümkün değildir.</a:t>
            </a:r>
          </a:p>
          <a:p>
            <a:pPr algn="l">
              <a:lnSpc>
                <a:spcPct val="100000"/>
              </a:lnSpc>
              <a:spcBef>
                <a:spcPts val="5"/>
              </a:spcBef>
            </a:pPr>
            <a:endParaRPr lang="tr-TR" sz="2800" b="1" spc="-10" dirty="0">
              <a:solidFill>
                <a:schemeClr val="tx1"/>
              </a:solidFill>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3111654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25</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044603"/>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l">
              <a:lnSpc>
                <a:spcPct val="100000"/>
              </a:lnSpc>
              <a:spcBef>
                <a:spcPts val="5"/>
              </a:spcBef>
            </a:pPr>
            <a:r>
              <a:rPr lang="tr-TR" sz="2800" b="1" spc="-10" dirty="0">
                <a:latin typeface="+mn-lt"/>
                <a:cs typeface="Comic Sans MS"/>
              </a:rPr>
              <a:t>Bu nedenle hayat ve ferdi kaza sigortaları bedel (meblağ), tutar sigortaları olarak adlandırılıp, </a:t>
            </a:r>
            <a:r>
              <a:rPr lang="tr-TR" sz="2800" b="1" spc="-10" dirty="0">
                <a:solidFill>
                  <a:srgbClr val="FF0000"/>
                </a:solidFill>
                <a:latin typeface="+mn-lt"/>
                <a:cs typeface="Comic Sans MS"/>
              </a:rPr>
              <a:t>soyut</a:t>
            </a:r>
            <a:r>
              <a:rPr lang="tr-TR" sz="2800" b="1" spc="-10" dirty="0">
                <a:latin typeface="+mn-lt"/>
                <a:cs typeface="Comic Sans MS"/>
              </a:rPr>
              <a:t> sigortalar niteliğindedir.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Hayat ve ferdi kaza sigortaları dışında kalan bütün mal ve sorumluluk sigortaları ise </a:t>
            </a:r>
            <a:r>
              <a:rPr lang="tr-TR" sz="2800" b="1" spc="-10" dirty="0">
                <a:solidFill>
                  <a:srgbClr val="FF0000"/>
                </a:solidFill>
                <a:latin typeface="+mn-lt"/>
                <a:cs typeface="Comic Sans MS"/>
              </a:rPr>
              <a:t>somut</a:t>
            </a:r>
            <a:r>
              <a:rPr lang="tr-TR" sz="2800" b="1" spc="-10" dirty="0">
                <a:latin typeface="+mn-lt"/>
                <a:cs typeface="Comic Sans MS"/>
              </a:rPr>
              <a:t> nitelikli tazminat (zarar) sigortalarıdır.</a:t>
            </a:r>
            <a:endParaRPr lang="tr-TR" sz="2800" b="1" spc="-10" dirty="0">
              <a:solidFill>
                <a:schemeClr val="tx1"/>
              </a:solidFill>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334579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26</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18282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l">
              <a:lnSpc>
                <a:spcPct val="100000"/>
              </a:lnSpc>
              <a:spcBef>
                <a:spcPts val="5"/>
              </a:spcBef>
            </a:pPr>
            <a:r>
              <a:rPr lang="tr-TR" sz="2800" b="1" spc="-10" dirty="0">
                <a:latin typeface="+mn-lt"/>
                <a:cs typeface="Comic Sans MS"/>
              </a:rPr>
              <a:t>Prensip olarak, sözleşmenin sigortalının gerçek zararının altında bir tazminat sağlayacak şekilde düzenlenmesinde bir engel olmamakla birlikte, bunun tersine sözleşme yapmak mümkün değildir.</a:t>
            </a: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516450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27</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044603"/>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ctr">
              <a:lnSpc>
                <a:spcPct val="100000"/>
              </a:lnSpc>
              <a:spcBef>
                <a:spcPts val="5"/>
              </a:spcBef>
            </a:pPr>
            <a:r>
              <a:rPr lang="tr-TR" sz="2800" b="1" spc="-10" dirty="0">
                <a:latin typeface="+mn-lt"/>
                <a:cs typeface="Comic Sans MS"/>
              </a:rPr>
              <a:t>Sigortacının Tazminat Yükümlülüğünü Yerine Getirme Şekilleri:</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Nakit Ödeme</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Tamir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Tedavi</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Yerine Koyma</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Yenileme</a:t>
            </a: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4198447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28</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ctr">
              <a:lnSpc>
                <a:spcPct val="100000"/>
              </a:lnSpc>
              <a:spcBef>
                <a:spcPts val="5"/>
              </a:spcBef>
            </a:pPr>
            <a:r>
              <a:rPr lang="tr-TR" sz="2800" b="1" spc="-10" dirty="0">
                <a:latin typeface="+mn-lt"/>
                <a:cs typeface="Comic Sans MS"/>
              </a:rPr>
              <a:t>Sigortacının Ödeyeceği Tazminatı Sınırlayan</a:t>
            </a:r>
          </a:p>
          <a:p>
            <a:pPr algn="ctr">
              <a:lnSpc>
                <a:spcPct val="100000"/>
              </a:lnSpc>
              <a:spcBef>
                <a:spcPts val="5"/>
              </a:spcBef>
            </a:pPr>
            <a:r>
              <a:rPr lang="tr-TR" sz="2800" b="1" spc="-10" dirty="0">
                <a:latin typeface="+mn-lt"/>
                <a:cs typeface="Comic Sans MS"/>
              </a:rPr>
              <a:t>Haller: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Sigorta Bedeli</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Eksik Sigorta Hali</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Muafiyet</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Poliçe Limitleri</a:t>
            </a: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752859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29</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ctr">
              <a:lnSpc>
                <a:spcPct val="100000"/>
              </a:lnSpc>
              <a:spcBef>
                <a:spcPts val="5"/>
              </a:spcBef>
            </a:pPr>
            <a:r>
              <a:rPr lang="tr-TR" sz="2800" b="1" spc="-10" dirty="0">
                <a:latin typeface="+mn-lt"/>
                <a:cs typeface="Comic Sans MS"/>
              </a:rPr>
              <a:t>Sigortacının Ödeyeceği Tazminatı Sınırlayan</a:t>
            </a:r>
          </a:p>
          <a:p>
            <a:pPr algn="ctr">
              <a:lnSpc>
                <a:spcPct val="100000"/>
              </a:lnSpc>
              <a:spcBef>
                <a:spcPts val="5"/>
              </a:spcBef>
            </a:pPr>
            <a:r>
              <a:rPr lang="tr-TR" sz="2800" b="1" spc="-10" dirty="0">
                <a:latin typeface="+mn-lt"/>
                <a:cs typeface="Comic Sans MS"/>
              </a:rPr>
              <a:t>Haller: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Muafiyet:</a:t>
            </a:r>
          </a:p>
          <a:p>
            <a:pPr algn="ctr">
              <a:lnSpc>
                <a:spcPct val="100000"/>
              </a:lnSpc>
              <a:spcBef>
                <a:spcPts val="5"/>
              </a:spcBef>
            </a:pPr>
            <a:r>
              <a:rPr lang="tr-TR" sz="2800" b="1" spc="-10" dirty="0">
                <a:latin typeface="+mn-lt"/>
                <a:cs typeface="Comic Sans MS"/>
              </a:rPr>
              <a:t> Muafiyet kavramı, tazminatın ödenmesi sırasında ödenecek tazminatın bir kısmının sigortalı üzerinde bırakılarak ödenecek tutardan düşülmesi olarak tanımlanabilir.</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anose="05000000000000000000" pitchFamily="2" charset="2"/>
              <a:buChar char="ü"/>
            </a:pPr>
            <a:endParaRPr lang="tr-TR" sz="2800" b="1" spc="-10" dirty="0">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6585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432105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 Edilebilir Rizikonun Özellikleri</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Çok sayıda olasılık birimi bulunmaktadır.</a:t>
            </a:r>
          </a:p>
          <a:p>
            <a:pPr marL="457200" indent="-457200" algn="ctr">
              <a:lnSpc>
                <a:spcPct val="100000"/>
              </a:lnSpc>
              <a:spcBef>
                <a:spcPts val="5"/>
              </a:spcBef>
              <a:buFont typeface="Wingdings" pitchFamily="2" charset="2"/>
              <a:buChar char="v"/>
            </a:pPr>
            <a:r>
              <a:rPr lang="tr-TR" sz="2800" b="1" dirty="0">
                <a:latin typeface="+mn-lt"/>
                <a:cs typeface="Comic Sans MS"/>
              </a:rPr>
              <a:t>Hasar rastlantısal olmalı ve kasti olmamalıdır.</a:t>
            </a:r>
          </a:p>
          <a:p>
            <a:pPr marL="457200" indent="-457200" algn="ctr">
              <a:lnSpc>
                <a:spcPct val="100000"/>
              </a:lnSpc>
              <a:spcBef>
                <a:spcPts val="5"/>
              </a:spcBef>
              <a:buFont typeface="Wingdings" pitchFamily="2" charset="2"/>
              <a:buChar char="v"/>
            </a:pPr>
            <a:r>
              <a:rPr lang="tr-TR" sz="2800" b="1" dirty="0">
                <a:latin typeface="+mn-lt"/>
                <a:cs typeface="Comic Sans MS"/>
              </a:rPr>
              <a:t>Hasar, belirlenebilir ve ölçülebilir olmalıdır.</a:t>
            </a:r>
          </a:p>
          <a:p>
            <a:pPr marL="457200" indent="-457200" algn="ctr">
              <a:lnSpc>
                <a:spcPct val="100000"/>
              </a:lnSpc>
              <a:spcBef>
                <a:spcPts val="5"/>
              </a:spcBef>
              <a:buFont typeface="Wingdings" pitchFamily="2" charset="2"/>
              <a:buChar char="v"/>
            </a:pPr>
            <a:r>
              <a:rPr lang="tr-TR" sz="2800" b="1" dirty="0">
                <a:latin typeface="+mn-lt"/>
                <a:cs typeface="Comic Sans MS"/>
              </a:rPr>
              <a:t>Hasar, </a:t>
            </a:r>
            <a:r>
              <a:rPr lang="tr-TR" sz="2800" b="1" dirty="0" err="1">
                <a:latin typeface="+mn-lt"/>
                <a:cs typeface="Comic Sans MS"/>
              </a:rPr>
              <a:t>katastrofik</a:t>
            </a:r>
            <a:r>
              <a:rPr lang="tr-TR" sz="2800" b="1" dirty="0">
                <a:latin typeface="+mn-lt"/>
                <a:cs typeface="Comic Sans MS"/>
              </a:rPr>
              <a:t> (felaket boyutunda) olmamalıdır.</a:t>
            </a:r>
          </a:p>
          <a:p>
            <a:pPr marL="457200" indent="-457200" algn="ctr">
              <a:lnSpc>
                <a:spcPct val="100000"/>
              </a:lnSpc>
              <a:spcBef>
                <a:spcPts val="5"/>
              </a:spcBef>
              <a:buFont typeface="Wingdings" pitchFamily="2" charset="2"/>
              <a:buChar char="v"/>
            </a:pPr>
            <a:r>
              <a:rPr lang="tr-TR" sz="2800" b="1" dirty="0">
                <a:latin typeface="+mn-lt"/>
                <a:cs typeface="Comic Sans MS"/>
              </a:rPr>
              <a:t>Hasar olasılığı hesaplanabilir olmalıdır.</a:t>
            </a:r>
          </a:p>
          <a:p>
            <a:pPr marL="457200" indent="-457200" algn="ctr">
              <a:lnSpc>
                <a:spcPct val="100000"/>
              </a:lnSpc>
              <a:spcBef>
                <a:spcPts val="5"/>
              </a:spcBef>
              <a:buFont typeface="Wingdings" pitchFamily="2" charset="2"/>
              <a:buChar char="v"/>
            </a:pPr>
            <a:r>
              <a:rPr lang="tr-TR" sz="2800" b="1" dirty="0">
                <a:latin typeface="+mn-lt"/>
                <a:cs typeface="Comic Sans MS"/>
              </a:rPr>
              <a:t>Prim ekonomik olarak ödenebilir olmalıdır.</a:t>
            </a:r>
          </a:p>
        </p:txBody>
      </p:sp>
    </p:spTree>
    <p:extLst>
      <p:ext uri="{BB962C8B-B14F-4D97-AF65-F5344CB8AC3E}">
        <p14:creationId xmlns:p14="http://schemas.microsoft.com/office/powerpoint/2010/main" val="1040809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30</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819903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ctr">
              <a:lnSpc>
                <a:spcPct val="100000"/>
              </a:lnSpc>
              <a:spcBef>
                <a:spcPts val="5"/>
              </a:spcBef>
            </a:pPr>
            <a:r>
              <a:rPr lang="tr-TR" sz="2800" b="1" spc="-10" dirty="0">
                <a:latin typeface="+mn-lt"/>
                <a:cs typeface="Comic Sans MS"/>
              </a:rPr>
              <a:t>Sigortacının Ödeyeceği Tazminatı Sınırlayan</a:t>
            </a:r>
          </a:p>
          <a:p>
            <a:pPr algn="ctr">
              <a:lnSpc>
                <a:spcPct val="100000"/>
              </a:lnSpc>
              <a:spcBef>
                <a:spcPts val="5"/>
              </a:spcBef>
            </a:pPr>
            <a:r>
              <a:rPr lang="tr-TR" sz="2800" b="1" spc="-10" dirty="0">
                <a:latin typeface="+mn-lt"/>
                <a:cs typeface="Comic Sans MS"/>
              </a:rPr>
              <a:t>Haller: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Muafiyet: </a:t>
            </a:r>
          </a:p>
          <a:p>
            <a:pPr algn="ctr">
              <a:lnSpc>
                <a:spcPct val="100000"/>
              </a:lnSpc>
              <a:spcBef>
                <a:spcPts val="5"/>
              </a:spcBef>
            </a:pPr>
            <a:r>
              <a:rPr lang="tr-TR" sz="2800" b="1" spc="-10" dirty="0">
                <a:latin typeface="+mn-lt"/>
                <a:cs typeface="Comic Sans MS"/>
              </a:rPr>
              <a:t>Muafiyet iki şekilde uygulanmaktadır.</a:t>
            </a:r>
          </a:p>
          <a:p>
            <a:pPr algn="ctr">
              <a:lnSpc>
                <a:spcPct val="100000"/>
              </a:lnSpc>
              <a:spcBef>
                <a:spcPts val="5"/>
              </a:spcBef>
            </a:pPr>
            <a:r>
              <a:rPr lang="tr-TR" sz="2800" b="1" spc="-10" dirty="0">
                <a:solidFill>
                  <a:srgbClr val="FF0000"/>
                </a:solidFill>
                <a:latin typeface="+mn-lt"/>
                <a:cs typeface="Comic Sans MS"/>
              </a:rPr>
              <a:t>Tenzili Muafiyet: </a:t>
            </a:r>
            <a:r>
              <a:rPr lang="tr-TR" sz="2800" b="1" spc="-10" dirty="0">
                <a:latin typeface="+mn-lt"/>
                <a:cs typeface="Comic Sans MS"/>
              </a:rPr>
              <a:t>Sözleşmede öngörülen limiti aşan kısım ödenir. Hasar miktarının limit altında kalması halinde ödeme yapılmaz.</a:t>
            </a:r>
          </a:p>
          <a:p>
            <a:pPr algn="ctr">
              <a:lnSpc>
                <a:spcPct val="100000"/>
              </a:lnSpc>
              <a:spcBef>
                <a:spcPts val="5"/>
              </a:spcBef>
            </a:pPr>
            <a:r>
              <a:rPr lang="tr-TR" sz="2800" b="1" spc="-10" dirty="0">
                <a:solidFill>
                  <a:srgbClr val="FF0000"/>
                </a:solidFill>
                <a:latin typeface="+mn-lt"/>
                <a:cs typeface="Comic Sans MS"/>
              </a:rPr>
              <a:t>Entegre Muafiyet: </a:t>
            </a:r>
            <a:r>
              <a:rPr lang="tr-TR" sz="2800" b="1" spc="-10" dirty="0">
                <a:latin typeface="+mn-lt"/>
                <a:cs typeface="Comic Sans MS"/>
              </a:rPr>
              <a:t>Öngörülen limitin altında kalan hasarlar ödenmez. Hasar miktarı bu limiti aşarsa muafiyet uygulanmaksızın hasarın tamamı ödenir.</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anose="05000000000000000000" pitchFamily="2" charset="2"/>
              <a:buChar char="ü"/>
            </a:pPr>
            <a:endParaRPr lang="tr-TR" sz="2800" b="1" spc="-10" dirty="0">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430986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31</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819903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ctr">
              <a:lnSpc>
                <a:spcPct val="100000"/>
              </a:lnSpc>
              <a:spcBef>
                <a:spcPts val="5"/>
              </a:spcBef>
            </a:pPr>
            <a:r>
              <a:rPr lang="tr-TR" sz="2800" b="1" spc="-10" dirty="0">
                <a:latin typeface="+mn-lt"/>
                <a:cs typeface="Comic Sans MS"/>
              </a:rPr>
              <a:t>Sigortacının Ödeyeceği Tazminatı Sınırlayan</a:t>
            </a:r>
          </a:p>
          <a:p>
            <a:pPr algn="ctr">
              <a:lnSpc>
                <a:spcPct val="100000"/>
              </a:lnSpc>
              <a:spcBef>
                <a:spcPts val="5"/>
              </a:spcBef>
            </a:pPr>
            <a:r>
              <a:rPr lang="tr-TR" sz="2800" b="1" spc="-10" dirty="0">
                <a:latin typeface="+mn-lt"/>
                <a:cs typeface="Comic Sans MS"/>
              </a:rPr>
              <a:t>Haller: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Muafiyet: </a:t>
            </a:r>
          </a:p>
          <a:p>
            <a:pPr algn="ctr">
              <a:lnSpc>
                <a:spcPct val="100000"/>
              </a:lnSpc>
              <a:spcBef>
                <a:spcPts val="5"/>
              </a:spcBef>
            </a:pPr>
            <a:r>
              <a:rPr lang="tr-TR" sz="2800" b="1" spc="-10" dirty="0">
                <a:latin typeface="+mn-lt"/>
                <a:cs typeface="Comic Sans MS"/>
              </a:rPr>
              <a:t>Sigortacının tazminat yükümlülüğü dışında kalmasına rağmen, bazı hasarlarda sigortacı sigortalısı ile arasındaki ilişkileri göz önünde	bulundurarak bir ödeme yapmak isteyebilir. Sigortacının yasal bir zorunluluk olmadan bir iyi niyet göstergesi olarak yapmış olduğu bu ödemeye </a:t>
            </a:r>
            <a:r>
              <a:rPr lang="tr-TR" sz="2800" b="1" spc="-10" dirty="0">
                <a:solidFill>
                  <a:srgbClr val="FF0000"/>
                </a:solidFill>
                <a:latin typeface="+mn-lt"/>
                <a:cs typeface="Comic Sans MS"/>
              </a:rPr>
              <a:t>“Lütuf (</a:t>
            </a:r>
            <a:r>
              <a:rPr lang="tr-TR" sz="2800" b="1" spc="-10" dirty="0" err="1">
                <a:solidFill>
                  <a:srgbClr val="FF0000"/>
                </a:solidFill>
                <a:latin typeface="+mn-lt"/>
                <a:cs typeface="Comic Sans MS"/>
              </a:rPr>
              <a:t>ex-gratia</a:t>
            </a:r>
            <a:r>
              <a:rPr lang="tr-TR" sz="2800" b="1" spc="-10" dirty="0">
                <a:solidFill>
                  <a:srgbClr val="FF0000"/>
                </a:solidFill>
                <a:latin typeface="+mn-lt"/>
                <a:cs typeface="Comic Sans MS"/>
              </a:rPr>
              <a:t>) Ödemesi” </a:t>
            </a:r>
            <a:r>
              <a:rPr lang="tr-TR" sz="2800" b="1" spc="-10" dirty="0">
                <a:latin typeface="+mn-lt"/>
                <a:cs typeface="Comic Sans MS"/>
              </a:rPr>
              <a:t>denilmektedir.</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anose="05000000000000000000" pitchFamily="2" charset="2"/>
              <a:buChar char="ü"/>
            </a:pPr>
            <a:endParaRPr lang="tr-TR" sz="2800" b="1" spc="-10" dirty="0">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928699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32</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768152"/>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Bir kişinin, diğer bir kişiye karşı sahip olduğu hakların üçüncü bir kişiye devredilmesi ve bu hakların üçüncü kişi tarafından kullanılmasına </a:t>
            </a:r>
            <a:r>
              <a:rPr lang="tr-TR" sz="2800" b="1" spc="-10" dirty="0">
                <a:solidFill>
                  <a:srgbClr val="FF0000"/>
                </a:solidFill>
                <a:latin typeface="+mn-lt"/>
                <a:cs typeface="Comic Sans MS"/>
              </a:rPr>
              <a:t>“</a:t>
            </a: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a:t>
            </a:r>
            <a:r>
              <a:rPr lang="tr-TR" sz="2800" b="1" spc="-10" dirty="0">
                <a:latin typeface="+mn-lt"/>
                <a:cs typeface="Comic Sans MS"/>
              </a:rPr>
              <a:t>denir.</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Hayat ve Ferdi Kaza Sigortaları dışındaki sigortalarda, sigortacı tazminatı ödedikten sonra ödediği tazminat miktarıyla sınırlı olmak üzere sigortalının yerine geçerek zararın meydana gelmesine neden olan üçüncü kişilere karşı hukuki girişimlerde bulunma hakkını devralmış olur.</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4188722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33</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33726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 bir zenginleşme aracı olamayacağından, </a:t>
            </a:r>
            <a:r>
              <a:rPr lang="tr-TR" sz="2800" b="1" spc="-10" dirty="0" err="1">
                <a:latin typeface="+mn-lt"/>
                <a:cs typeface="Comic Sans MS"/>
              </a:rPr>
              <a:t>halefiyet</a:t>
            </a:r>
            <a:r>
              <a:rPr lang="tr-TR" sz="2800" b="1" spc="-10" dirty="0">
                <a:latin typeface="+mn-lt"/>
                <a:cs typeface="Comic Sans MS"/>
              </a:rPr>
              <a:t> prensibi gereği, sigortalının hem sigorta şirketinden hem de zarara neden olan üçüncü kişilerden tazminat alması önlenmiş olur.</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 tazminatını ödeyen sigortacı, yapmış olduğu ödeme tutarında sigortalısının yerine geçerek onun sahip	olduğu bütün hukuki haklarına halef olur.</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563852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34</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819903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Sigortacının hasara sebep olanlara rücu ederek tazminatı geri istemesine </a:t>
            </a:r>
            <a:r>
              <a:rPr lang="tr-TR" sz="2800" b="1" spc="-10" dirty="0">
                <a:solidFill>
                  <a:srgbClr val="FF0000"/>
                </a:solidFill>
                <a:latin typeface="+mn-lt"/>
                <a:cs typeface="Comic Sans MS"/>
              </a:rPr>
              <a:t>“Rücu Prensibi” </a:t>
            </a:r>
            <a:r>
              <a:rPr lang="tr-TR" sz="2800" b="1" spc="-10" dirty="0">
                <a:latin typeface="+mn-lt"/>
                <a:cs typeface="Comic Sans MS"/>
              </a:rPr>
              <a:t> denilmektedir. Sigortacı için önem taşıması bakımından sigortalının sigortacının rücu haklarını gözeterek davranması istenir.</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Sigortalının, sigortacının rücu haklarını korumaya yönelik olarak yaptığı masraflar sigortacı tarafından karşılanır. Genel kural, sigortacının </a:t>
            </a:r>
            <a:r>
              <a:rPr lang="tr-TR" sz="2800" b="1" spc="-10" dirty="0" err="1">
                <a:latin typeface="+mn-lt"/>
                <a:cs typeface="Comic Sans MS"/>
              </a:rPr>
              <a:t>halefiyet</a:t>
            </a:r>
            <a:r>
              <a:rPr lang="tr-TR" sz="2800" b="1" spc="-10" dirty="0">
                <a:latin typeface="+mn-lt"/>
                <a:cs typeface="Comic Sans MS"/>
              </a:rPr>
              <a:t> hakkını tazminat ödemesi yaptıktan sonra kullanabileceği yönündedir.</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924717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35</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768152"/>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Üçüncü kişilere karşı çoğunlukla dava açılması şeklinde kullanılabilen </a:t>
            </a:r>
            <a:r>
              <a:rPr lang="tr-TR" sz="2800" b="1" spc="-10" dirty="0" err="1">
                <a:latin typeface="+mn-lt"/>
                <a:cs typeface="Comic Sans MS"/>
              </a:rPr>
              <a:t>halefiyet</a:t>
            </a:r>
            <a:r>
              <a:rPr lang="tr-TR" sz="2800" b="1" spc="-10" dirty="0">
                <a:latin typeface="+mn-lt"/>
                <a:cs typeface="Comic Sans MS"/>
              </a:rPr>
              <a:t> hakkı, doğrudan sigortalıya karşı da kullanılabilir.</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Sigortacının sigortalı menfaatle ilgili gerçek tam ziya veya hükmi tam ziya sonucu bir tazminat ödemesi halinde, geriye bir ekonomik değer ifade eden bir kalıntı kalmışsa, </a:t>
            </a:r>
            <a:r>
              <a:rPr lang="tr-TR" sz="2800" b="1" spc="-10" dirty="0" err="1">
                <a:latin typeface="+mn-lt"/>
                <a:cs typeface="Comic Sans MS"/>
              </a:rPr>
              <a:t>halefiyet</a:t>
            </a:r>
            <a:r>
              <a:rPr lang="tr-TR" sz="2800" b="1" spc="-10" dirty="0">
                <a:latin typeface="+mn-lt"/>
                <a:cs typeface="Comic Sans MS"/>
              </a:rPr>
              <a:t> prensibi gereği malın mülkiyeti sigortacıya geçer. Ekonomik değer ifade eden bu kalıntıya </a:t>
            </a:r>
            <a:r>
              <a:rPr lang="tr-TR" sz="2800" b="1" spc="-10" dirty="0">
                <a:solidFill>
                  <a:srgbClr val="FF0000"/>
                </a:solidFill>
                <a:latin typeface="+mn-lt"/>
                <a:cs typeface="Comic Sans MS"/>
              </a:rPr>
              <a:t>“</a:t>
            </a:r>
            <a:r>
              <a:rPr lang="tr-TR" sz="2800" b="1" spc="-10" dirty="0" err="1">
                <a:solidFill>
                  <a:srgbClr val="FF0000"/>
                </a:solidFill>
                <a:latin typeface="+mn-lt"/>
                <a:cs typeface="Comic Sans MS"/>
              </a:rPr>
              <a:t>Sovtaj</a:t>
            </a:r>
            <a:r>
              <a:rPr lang="tr-TR" sz="2800" b="1" spc="-10" dirty="0">
                <a:solidFill>
                  <a:srgbClr val="FF0000"/>
                </a:solidFill>
                <a:latin typeface="+mn-lt"/>
                <a:cs typeface="Comic Sans MS"/>
              </a:rPr>
              <a:t>” </a:t>
            </a:r>
            <a:r>
              <a:rPr lang="tr-TR" sz="2800" b="1" spc="-10" dirty="0">
                <a:latin typeface="+mn-lt"/>
                <a:cs typeface="Comic Sans MS"/>
              </a:rPr>
              <a:t>denilmektedir</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577732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36</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Sigortacının lütuf ödemesi yaptığı durumlarda </a:t>
            </a:r>
            <a:r>
              <a:rPr lang="tr-TR" sz="2800" b="1" spc="-10" dirty="0" err="1">
                <a:latin typeface="+mn-lt"/>
                <a:cs typeface="Comic Sans MS"/>
              </a:rPr>
              <a:t>halefiyet</a:t>
            </a:r>
            <a:r>
              <a:rPr lang="tr-TR" sz="2800" b="1" spc="-10" dirty="0">
                <a:latin typeface="+mn-lt"/>
                <a:cs typeface="Comic Sans MS"/>
              </a:rPr>
              <a:t> hakkını kullanması	 </a:t>
            </a:r>
            <a:r>
              <a:rPr lang="tr-TR" sz="2800" b="1" u="sng" spc="-10" dirty="0">
                <a:latin typeface="+mn-lt"/>
                <a:cs typeface="Comic Sans MS"/>
              </a:rPr>
              <a:t>mümkün değildir.</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Meblağ sigortaları niteliği taşıyan ve tazminat sigortalarında olmayan soyut nitelikli Hayat ve Ferdi Kaza Sigortalarında </a:t>
            </a:r>
            <a:r>
              <a:rPr lang="tr-TR" sz="2800" b="1" spc="-10" dirty="0" err="1">
                <a:latin typeface="+mn-lt"/>
                <a:cs typeface="Comic Sans MS"/>
              </a:rPr>
              <a:t>halefiyet</a:t>
            </a:r>
            <a:r>
              <a:rPr lang="tr-TR" sz="2800" b="1" spc="-10" dirty="0">
                <a:latin typeface="+mn-lt"/>
                <a:cs typeface="Comic Sans MS"/>
              </a:rPr>
              <a:t> prensibi </a:t>
            </a:r>
            <a:r>
              <a:rPr lang="tr-TR" sz="2800" b="1" u="sng" spc="-10" dirty="0">
                <a:latin typeface="+mn-lt"/>
                <a:cs typeface="Comic Sans MS"/>
              </a:rPr>
              <a:t>uygulanmaz.</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391109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37</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p>
          <a:p>
            <a:pPr algn="ctr">
              <a:lnSpc>
                <a:spcPct val="100000"/>
              </a:lnSpc>
              <a:spcBef>
                <a:spcPts val="5"/>
              </a:spcBef>
            </a:pPr>
            <a:r>
              <a:rPr lang="tr-TR" sz="2800" b="1" spc="-10" dirty="0">
                <a:latin typeface="+mn-lt"/>
                <a:cs typeface="Comic Sans MS"/>
              </a:rPr>
              <a:t>Bir menfaatin birden çok sigortacı tarafından sigorta edilmesi halini ifade eden bu prensip sonucu uygulamada üç durum ortaya çıkmıştır:</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Müşterek Sigorta</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Çifte Sigorta</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Kısmi Sigorta</a:t>
            </a: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674290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38</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Müşterek Sigorta (</a:t>
            </a:r>
            <a:r>
              <a:rPr lang="tr-TR" sz="2800" b="1" spc="-10" dirty="0" err="1">
                <a:latin typeface="+mn-lt"/>
                <a:cs typeface="Comic Sans MS"/>
              </a:rPr>
              <a:t>Koasürans</a:t>
            </a:r>
            <a:r>
              <a:rPr lang="tr-TR" sz="2800" b="1" spc="-10" dirty="0">
                <a:latin typeface="+mn-lt"/>
                <a:cs typeface="Comic Sans MS"/>
              </a:rPr>
              <a:t>)</a:t>
            </a:r>
          </a:p>
          <a:p>
            <a:pPr algn="l">
              <a:lnSpc>
                <a:spcPct val="100000"/>
              </a:lnSpc>
              <a:spcBef>
                <a:spcPts val="5"/>
              </a:spcBef>
            </a:pPr>
            <a:r>
              <a:rPr lang="tr-TR" sz="2800" b="1" spc="-10" dirty="0">
                <a:latin typeface="+mn-lt"/>
                <a:cs typeface="Comic Sans MS"/>
              </a:rPr>
              <a:t>Bir menfaatin birden fazla sigortacı tarafından aynı zaman için, aynı risklere karşı sigortalanması. Sigortacıların tek tek vermiş oldukları teminatların</a:t>
            </a:r>
          </a:p>
          <a:p>
            <a:pPr algn="l">
              <a:lnSpc>
                <a:spcPct val="100000"/>
              </a:lnSpc>
              <a:spcBef>
                <a:spcPts val="5"/>
              </a:spcBef>
            </a:pPr>
            <a:r>
              <a:rPr lang="tr-TR" sz="2800" b="1" spc="-10" dirty="0">
                <a:latin typeface="+mn-lt"/>
                <a:cs typeface="Comic Sans MS"/>
              </a:rPr>
              <a:t>toplamı, sigortalı menfaatin toplam değerini oluşturur.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Sigortacılar hasarı toplam değer içindeki paylarına göre aralarında paylaşırlar. Her sigortacı vermiş olduğu teminat bedeli ile sorumludur.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311125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39</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Müşterek Sigorta (</a:t>
            </a:r>
            <a:r>
              <a:rPr lang="tr-TR" sz="2800" b="1" spc="-10" dirty="0" err="1">
                <a:latin typeface="+mn-lt"/>
                <a:cs typeface="Comic Sans MS"/>
              </a:rPr>
              <a:t>Koasürans</a:t>
            </a:r>
            <a:r>
              <a:rPr lang="tr-TR" sz="2800" b="1" spc="-10" dirty="0">
                <a:latin typeface="+mn-lt"/>
                <a:cs typeface="Comic Sans MS"/>
              </a:rPr>
              <a:t>)</a:t>
            </a:r>
          </a:p>
          <a:p>
            <a:pPr algn="l">
              <a:lnSpc>
                <a:spcPct val="100000"/>
              </a:lnSpc>
              <a:spcBef>
                <a:spcPts val="5"/>
              </a:spcBef>
            </a:pPr>
            <a:r>
              <a:rPr lang="tr-TR" sz="2800" b="1" spc="-10" dirty="0">
                <a:latin typeface="+mn-lt"/>
                <a:cs typeface="Comic Sans MS"/>
              </a:rPr>
              <a:t>Eksik sigorta olması halinde, tazminat ödemelerinde oran kaidesine başvurulur.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Sigorta değerini aşan bir teminat verilmesi halinde aşkın sigorta söz konusudur. Bu durum çifte sigorta olarak kabul edilmez.</a:t>
            </a: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42190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389016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Topluma Sağladığı Faydalar</a:t>
            </a: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Hasara karşı güvence sağlama</a:t>
            </a:r>
          </a:p>
          <a:p>
            <a:pPr marL="457200" indent="-457200" algn="ctr">
              <a:lnSpc>
                <a:spcPct val="100000"/>
              </a:lnSpc>
              <a:spcBef>
                <a:spcPts val="5"/>
              </a:spcBef>
              <a:buFont typeface="Wingdings" pitchFamily="2" charset="2"/>
              <a:buChar char="v"/>
            </a:pPr>
            <a:r>
              <a:rPr lang="tr-TR" sz="2800" b="1" dirty="0">
                <a:latin typeface="+mn-lt"/>
                <a:cs typeface="Comic Sans MS"/>
              </a:rPr>
              <a:t>Endişe ve korkuların azaltılması</a:t>
            </a:r>
          </a:p>
          <a:p>
            <a:pPr marL="457200" indent="-457200" algn="ctr">
              <a:lnSpc>
                <a:spcPct val="100000"/>
              </a:lnSpc>
              <a:spcBef>
                <a:spcPts val="5"/>
              </a:spcBef>
              <a:buFont typeface="Wingdings" pitchFamily="2" charset="2"/>
              <a:buChar char="v"/>
            </a:pPr>
            <a:r>
              <a:rPr lang="tr-TR" sz="2800" b="1" dirty="0">
                <a:latin typeface="+mn-lt"/>
                <a:cs typeface="Comic Sans MS"/>
              </a:rPr>
              <a:t>Yatırım fonlarına kaynak</a:t>
            </a:r>
          </a:p>
          <a:p>
            <a:pPr marL="457200" indent="-457200" algn="ctr">
              <a:lnSpc>
                <a:spcPct val="100000"/>
              </a:lnSpc>
              <a:spcBef>
                <a:spcPts val="5"/>
              </a:spcBef>
              <a:buFont typeface="Wingdings" pitchFamily="2" charset="2"/>
              <a:buChar char="v"/>
            </a:pPr>
            <a:r>
              <a:rPr lang="tr-TR" sz="2800" b="1" dirty="0">
                <a:latin typeface="+mn-lt"/>
                <a:cs typeface="Comic Sans MS"/>
              </a:rPr>
              <a:t>Hasarı önleme</a:t>
            </a:r>
          </a:p>
          <a:p>
            <a:pPr marL="457200" indent="-457200" algn="ctr">
              <a:lnSpc>
                <a:spcPct val="100000"/>
              </a:lnSpc>
              <a:spcBef>
                <a:spcPts val="5"/>
              </a:spcBef>
              <a:buFont typeface="Wingdings" pitchFamily="2" charset="2"/>
              <a:buChar char="v"/>
            </a:pPr>
            <a:r>
              <a:rPr lang="tr-TR" sz="2800" b="1" dirty="0">
                <a:latin typeface="+mn-lt"/>
                <a:cs typeface="Comic Sans MS"/>
              </a:rPr>
              <a:t>Krediyi yükseltme</a:t>
            </a:r>
          </a:p>
        </p:txBody>
      </p:sp>
    </p:spTree>
    <p:extLst>
      <p:ext uri="{BB962C8B-B14F-4D97-AF65-F5344CB8AC3E}">
        <p14:creationId xmlns:p14="http://schemas.microsoft.com/office/powerpoint/2010/main" val="3550800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40</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Müşterek Sigorta (</a:t>
            </a:r>
            <a:r>
              <a:rPr lang="tr-TR" sz="2800" b="1" spc="-10" dirty="0" err="1">
                <a:latin typeface="+mn-lt"/>
                <a:cs typeface="Comic Sans MS"/>
              </a:rPr>
              <a:t>Koasürans</a:t>
            </a:r>
            <a:r>
              <a:rPr lang="tr-TR" sz="2800" b="1" spc="-10" dirty="0">
                <a:latin typeface="+mn-lt"/>
                <a:cs typeface="Comic Sans MS"/>
              </a:rPr>
              <a:t>)</a:t>
            </a:r>
          </a:p>
          <a:p>
            <a:pPr algn="l">
              <a:lnSpc>
                <a:spcPct val="100000"/>
              </a:lnSpc>
              <a:spcBef>
                <a:spcPts val="5"/>
              </a:spcBef>
            </a:pPr>
            <a:r>
              <a:rPr lang="tr-TR" sz="2800" b="1" spc="-10" dirty="0">
                <a:latin typeface="+mn-lt"/>
                <a:cs typeface="Comic Sans MS"/>
              </a:rPr>
              <a:t>Kanun müşterek sigorta için, aşağıdaki koşulların aynı</a:t>
            </a:r>
          </a:p>
          <a:p>
            <a:pPr algn="l">
              <a:lnSpc>
                <a:spcPct val="100000"/>
              </a:lnSpc>
              <a:spcBef>
                <a:spcPts val="5"/>
              </a:spcBef>
            </a:pPr>
            <a:r>
              <a:rPr lang="tr-TR" sz="2800" b="1" spc="-10" dirty="0">
                <a:latin typeface="+mn-lt"/>
                <a:cs typeface="Comic Sans MS"/>
              </a:rPr>
              <a:t>zamanda ve birlikte olmaları şartını getirmiştir.</a:t>
            </a:r>
          </a:p>
          <a:p>
            <a:pPr marL="457200" indent="-457200" algn="ctr">
              <a:lnSpc>
                <a:spcPct val="100000"/>
              </a:lnSpc>
              <a:spcBef>
                <a:spcPts val="5"/>
              </a:spcBef>
              <a:buFont typeface="Arial" panose="020B0604020202020204" pitchFamily="34" charset="0"/>
              <a:buChar char="•"/>
            </a:pPr>
            <a:r>
              <a:rPr lang="tr-TR" sz="2800" b="1" spc="-10" dirty="0">
                <a:latin typeface="+mn-lt"/>
                <a:cs typeface="Comic Sans MS"/>
              </a:rPr>
              <a:t>Birden çok sigortacının varlığı,</a:t>
            </a:r>
          </a:p>
          <a:p>
            <a:pPr marL="457200" indent="-457200" algn="ctr">
              <a:lnSpc>
                <a:spcPct val="100000"/>
              </a:lnSpc>
              <a:spcBef>
                <a:spcPts val="5"/>
              </a:spcBef>
              <a:buFont typeface="Arial" panose="020B0604020202020204" pitchFamily="34" charset="0"/>
              <a:buChar char="•"/>
            </a:pPr>
            <a:r>
              <a:rPr lang="tr-TR" sz="2800" b="1" spc="-10" dirty="0">
                <a:latin typeface="+mn-lt"/>
                <a:cs typeface="Comic Sans MS"/>
              </a:rPr>
              <a:t>Sözleşmelerin aynı sigorta konusu ile ilgili olması,</a:t>
            </a:r>
          </a:p>
          <a:p>
            <a:pPr marL="457200" indent="-457200" algn="ctr">
              <a:lnSpc>
                <a:spcPct val="100000"/>
              </a:lnSpc>
              <a:spcBef>
                <a:spcPts val="5"/>
              </a:spcBef>
              <a:buFont typeface="Arial" panose="020B0604020202020204" pitchFamily="34" charset="0"/>
              <a:buChar char="•"/>
            </a:pPr>
            <a:r>
              <a:rPr lang="tr-TR" sz="2800" b="1" spc="-10" dirty="0">
                <a:latin typeface="+mn-lt"/>
                <a:cs typeface="Comic Sans MS"/>
              </a:rPr>
              <a:t>Aynı risklere karşı teminat verilmiş olması,</a:t>
            </a:r>
          </a:p>
          <a:p>
            <a:pPr marL="457200" indent="-457200" algn="ctr">
              <a:lnSpc>
                <a:spcPct val="100000"/>
              </a:lnSpc>
              <a:spcBef>
                <a:spcPts val="5"/>
              </a:spcBef>
              <a:buFont typeface="Arial" panose="020B0604020202020204" pitchFamily="34" charset="0"/>
              <a:buChar char="•"/>
            </a:pPr>
            <a:r>
              <a:rPr lang="tr-TR" sz="2800" b="1" spc="-10" dirty="0">
                <a:latin typeface="+mn-lt"/>
                <a:cs typeface="Comic Sans MS"/>
              </a:rPr>
              <a:t>Sözleşme sürelerinin aynı olması,</a:t>
            </a:r>
          </a:p>
          <a:p>
            <a:pPr marL="457200" indent="-457200" algn="ctr">
              <a:lnSpc>
                <a:spcPct val="100000"/>
              </a:lnSpc>
              <a:spcBef>
                <a:spcPts val="5"/>
              </a:spcBef>
              <a:buFont typeface="Arial" panose="020B0604020202020204" pitchFamily="34" charset="0"/>
              <a:buChar char="•"/>
            </a:pPr>
            <a:r>
              <a:rPr lang="tr-TR" sz="2800" b="1" spc="-10" dirty="0">
                <a:latin typeface="+mn-lt"/>
                <a:cs typeface="Comic Sans MS"/>
              </a:rPr>
              <a:t>Hasar anında bütün poliçelerin yürürlükte olması.</a:t>
            </a: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3680211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41</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Çifte (Mükerrer) Sigorta</a:t>
            </a:r>
          </a:p>
          <a:p>
            <a:pPr algn="l">
              <a:lnSpc>
                <a:spcPct val="100000"/>
              </a:lnSpc>
              <a:spcBef>
                <a:spcPts val="5"/>
              </a:spcBef>
            </a:pPr>
            <a:r>
              <a:rPr lang="tr-TR" sz="2800" b="1" spc="-10" dirty="0">
                <a:latin typeface="+mn-lt"/>
                <a:cs typeface="Comic Sans MS"/>
              </a:rPr>
              <a:t>Bir menfaatin kar etme amacıyla birden çok sigorta ettirilemeyeceği aşikârdır. Türk Ticaret Kanunu’nda </a:t>
            </a:r>
            <a:r>
              <a:rPr lang="tr-TR" sz="2800" b="1" spc="-10" dirty="0">
                <a:solidFill>
                  <a:srgbClr val="FF0000"/>
                </a:solidFill>
                <a:latin typeface="+mn-lt"/>
                <a:cs typeface="Comic Sans MS"/>
              </a:rPr>
              <a:t>“birden çok sigorta” </a:t>
            </a:r>
            <a:r>
              <a:rPr lang="tr-TR" sz="2800" b="1" spc="-10" dirty="0">
                <a:latin typeface="+mn-lt"/>
                <a:cs typeface="Comic Sans MS"/>
              </a:rPr>
              <a:t>tanımının yanı sıra, çifte sigorta tanımına da yer verilmiştir.</a:t>
            </a:r>
          </a:p>
          <a:p>
            <a:pPr algn="l">
              <a:lnSpc>
                <a:spcPct val="100000"/>
              </a:lnSpc>
              <a:spcBef>
                <a:spcPts val="5"/>
              </a:spcBef>
            </a:pPr>
            <a:r>
              <a:rPr lang="tr-TR" sz="2800" b="1" spc="-10" dirty="0">
                <a:latin typeface="+mn-lt"/>
                <a:cs typeface="Comic Sans MS"/>
              </a:rPr>
              <a:t>Çifte sigorta ile haksız kazanç elde etme söz konusu olduğundan; değerinin tamamı sigorta olunan bir menfaatin, aynı süreler ve aynı riskler için farklı kişiler tarafından sigorta ettirilemeyeceği yasada belirtilmiştir.</a:t>
            </a: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3612635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42</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044603"/>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Çifte (Mükerrer) Sigorta</a:t>
            </a:r>
          </a:p>
          <a:p>
            <a:pPr algn="l">
              <a:lnSpc>
                <a:spcPct val="100000"/>
              </a:lnSpc>
              <a:spcBef>
                <a:spcPts val="5"/>
              </a:spcBef>
            </a:pPr>
            <a:r>
              <a:rPr lang="tr-TR" sz="2800" b="1" spc="-10" dirty="0">
                <a:latin typeface="+mn-lt"/>
                <a:cs typeface="Comic Sans MS"/>
              </a:rPr>
              <a:t>Önceki ve sonraki sigortacılar muvafakat ederlerse, sözleşmeler aynı anda yapılmış sayılacak ve tazminat bütün sigortacılar tarafından sigorta bedellerine göre kendi verdikleri teminat arasında tazmin edilecektir.</a:t>
            </a:r>
          </a:p>
          <a:p>
            <a:pPr algn="l">
              <a:lnSpc>
                <a:spcPct val="100000"/>
              </a:lnSpc>
              <a:spcBef>
                <a:spcPts val="5"/>
              </a:spcBef>
            </a:pPr>
            <a:r>
              <a:rPr lang="tr-TR" sz="2800" b="1" spc="-10" dirty="0">
                <a:latin typeface="+mn-lt"/>
                <a:cs typeface="Comic Sans MS"/>
              </a:rPr>
              <a:t>Sigorta ettiren kişi önceki sigortadan doğan haklarını ikinci sigortacıya devretmiş veya o haklardan vazgeçmişse, bu durumun ikinci sigorta poliçesine yazılması gerekir. Yazılmaz ise ikinci poliçe hüküm ifade etmez.</a:t>
            </a:r>
          </a:p>
        </p:txBody>
      </p:sp>
    </p:spTree>
    <p:extLst>
      <p:ext uri="{BB962C8B-B14F-4D97-AF65-F5344CB8AC3E}">
        <p14:creationId xmlns:p14="http://schemas.microsoft.com/office/powerpoint/2010/main" val="2274044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43</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33726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Kısmi Sigorta</a:t>
            </a:r>
          </a:p>
          <a:p>
            <a:pPr algn="l">
              <a:lnSpc>
                <a:spcPct val="100000"/>
              </a:lnSpc>
              <a:spcBef>
                <a:spcPts val="5"/>
              </a:spcBef>
            </a:pPr>
            <a:r>
              <a:rPr lang="tr-TR" sz="2800" b="1" spc="-10" dirty="0">
                <a:latin typeface="+mn-lt"/>
                <a:cs typeface="Comic Sans MS"/>
              </a:rPr>
              <a:t>Burada, müşterek sigortada olduğu gibi sonraki ve önceki sigortacıların muvafakati aranmadığı gibi, sözleşmeler de aynı anda değil,	ayrı ayrı zamanlarda yapılmaktadır.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Kısmi sigortada sigortacılar, müşterek sigortada olduğu gibi verdikleri teminatın toplam değer içindeki payları üzerinden	değil, yapmış oldukları sözleşmenin tarih sırası ile sorumluluk taşırlar.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876096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44</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Yakın Neden Prensibi:</a:t>
            </a:r>
          </a:p>
          <a:p>
            <a:pPr algn="l">
              <a:spcBef>
                <a:spcPts val="5"/>
              </a:spcBef>
            </a:pPr>
            <a:r>
              <a:rPr lang="tr-TR" sz="2800" b="1" spc="-10" dirty="0">
                <a:latin typeface="+mn-lt"/>
                <a:cs typeface="Comic Sans MS"/>
              </a:rPr>
              <a:t>Sigortalının tazminat hakkının doğabilmesi için,  </a:t>
            </a:r>
            <a:r>
              <a:rPr lang="tr-TR" sz="2800" b="1" spc="-10" dirty="0">
                <a:solidFill>
                  <a:srgbClr val="FF0000"/>
                </a:solidFill>
                <a:latin typeface="+mn-lt"/>
                <a:cs typeface="Comic Sans MS"/>
              </a:rPr>
              <a:t>sebep-sonuç</a:t>
            </a:r>
            <a:r>
              <a:rPr lang="tr-TR" sz="2800" b="1" spc="-10" dirty="0">
                <a:latin typeface="+mn-lt"/>
                <a:cs typeface="Comic Sans MS"/>
              </a:rPr>
              <a:t> arasındaki zincirin kesilmemesi gerekmektedir.</a:t>
            </a:r>
          </a:p>
          <a:p>
            <a:pPr algn="l">
              <a:spcBef>
                <a:spcPts val="5"/>
              </a:spcBef>
            </a:pPr>
            <a:endParaRPr lang="tr-TR" sz="2800" b="1" spc="-10" dirty="0">
              <a:latin typeface="+mn-lt"/>
              <a:cs typeface="Comic Sans MS"/>
            </a:endParaRPr>
          </a:p>
          <a:p>
            <a:pPr algn="l">
              <a:spcBef>
                <a:spcPts val="5"/>
              </a:spcBef>
            </a:pPr>
            <a:r>
              <a:rPr lang="tr-TR" sz="2800" b="1" spc="-10" dirty="0">
                <a:latin typeface="+mn-lt"/>
                <a:cs typeface="Comic Sans MS"/>
              </a:rPr>
              <a:t>Sigortalının uğramış olduğu zarar nedeniyle, sigortacıdan bir talepte bulunabilmesi, meydana gelen zararın sözleşme ile temin edilen riskin yine sözleşme süresi içinde gerçekleşmesi şartına bağlıdır. </a:t>
            </a: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097269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45</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Yakın Neden Prensibi:</a:t>
            </a:r>
          </a:p>
          <a:p>
            <a:pPr algn="l">
              <a:spcBef>
                <a:spcPts val="5"/>
              </a:spcBef>
            </a:pPr>
            <a:r>
              <a:rPr lang="tr-TR" sz="2800" b="1" spc="-10" dirty="0">
                <a:latin typeface="+mn-lt"/>
                <a:cs typeface="Comic Sans MS"/>
              </a:rPr>
              <a:t>Olayın meydana geliş tarzında bu zincir kurulmadan bir mantık yürütülebiliyorsa, olayın sebebiyle sonucu arasında bir ilişki kurulabilir. Bu mantığın kurulmasında izlenecek yol, olayın teminat altına alınan bir risk nedeniyle mi ortaya çıktığının araştırılması şeklinde olacaktır.</a:t>
            </a:r>
          </a:p>
          <a:p>
            <a:pPr algn="l">
              <a:spcBef>
                <a:spcPts val="5"/>
              </a:spcBef>
            </a:pPr>
            <a:endParaRPr lang="tr-TR" sz="2800" b="1" spc="-10" dirty="0">
              <a:latin typeface="+mn-lt"/>
              <a:cs typeface="Comic Sans MS"/>
            </a:endParaRPr>
          </a:p>
          <a:p>
            <a:pPr algn="l">
              <a:spcBef>
                <a:spcPts val="5"/>
              </a:spcBef>
            </a:pPr>
            <a:r>
              <a:rPr lang="tr-TR" sz="2800" b="1" spc="-10" dirty="0">
                <a:latin typeface="+mn-lt"/>
                <a:cs typeface="Comic Sans MS"/>
              </a:rPr>
              <a:t>Sigorta literatüründe uzak sebep ve müşterek sebep kavramları da kullanılmaktadır.</a:t>
            </a:r>
          </a:p>
          <a:p>
            <a:pPr algn="l">
              <a:spcBef>
                <a:spcPts val="5"/>
              </a:spcBef>
            </a:pPr>
            <a:endParaRPr lang="tr-TR" sz="2800" b="1" spc="-10" dirty="0">
              <a:latin typeface="+mn-lt"/>
              <a:cs typeface="Comic Sans MS"/>
            </a:endParaRPr>
          </a:p>
          <a:p>
            <a:pPr algn="l">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885831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46</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229600" cy="733726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Yakın Neden Prensibi:</a:t>
            </a:r>
          </a:p>
          <a:p>
            <a:pPr algn="l">
              <a:spcBef>
                <a:spcPts val="5"/>
              </a:spcBef>
            </a:pPr>
            <a:r>
              <a:rPr lang="tr-TR" sz="2800" b="1" spc="-10" dirty="0">
                <a:solidFill>
                  <a:srgbClr val="FF0000"/>
                </a:solidFill>
                <a:latin typeface="+mn-lt"/>
                <a:cs typeface="Comic Sans MS"/>
              </a:rPr>
              <a:t>Uzak Sebep: </a:t>
            </a:r>
            <a:r>
              <a:rPr lang="tr-TR" sz="2800" b="1" spc="-10" dirty="0">
                <a:latin typeface="+mn-lt"/>
                <a:cs typeface="Comic Sans MS"/>
              </a:rPr>
              <a:t>Uzak sebebi yakın sebepten ayıran tek fark zaman faktörüdür. Hakim ve belirleyici olan yakın sebep, zaman içerisinde ortadan kaldırılabilecek iken, tedbir alınmamakta ve hasara yol açılabilmektedir.</a:t>
            </a:r>
          </a:p>
          <a:p>
            <a:pPr algn="l">
              <a:spcBef>
                <a:spcPts val="5"/>
              </a:spcBef>
            </a:pPr>
            <a:r>
              <a:rPr lang="tr-TR" sz="2800" b="1" spc="-10" dirty="0">
                <a:solidFill>
                  <a:srgbClr val="FF0000"/>
                </a:solidFill>
                <a:latin typeface="+mn-lt"/>
                <a:cs typeface="Comic Sans MS"/>
              </a:rPr>
              <a:t>Örnek: </a:t>
            </a:r>
            <a:r>
              <a:rPr lang="tr-TR" sz="2800" b="1" spc="-10" dirty="0">
                <a:latin typeface="+mn-lt"/>
                <a:cs typeface="Comic Sans MS"/>
              </a:rPr>
              <a:t>Bir yangında direnci azalan duvarın bir hafta sonra rüzgar ve fırtına nedeniyle çökmesiyle oluşan hasarın uzak sebebi, duvarın direncini azaltan yangındır.</a:t>
            </a:r>
          </a:p>
          <a:p>
            <a:pPr algn="l">
              <a:spcBef>
                <a:spcPts val="5"/>
              </a:spcBef>
            </a:pPr>
            <a:r>
              <a:rPr lang="tr-TR" sz="2800" b="1" spc="-10" dirty="0">
                <a:solidFill>
                  <a:srgbClr val="FF0000"/>
                </a:solidFill>
                <a:latin typeface="+mn-lt"/>
                <a:cs typeface="Comic Sans MS"/>
              </a:rPr>
              <a:t>Müşterek Sebep: </a:t>
            </a:r>
            <a:r>
              <a:rPr lang="tr-TR" sz="2800" b="1" spc="-10" dirty="0">
                <a:latin typeface="+mn-lt"/>
                <a:cs typeface="Comic Sans MS"/>
              </a:rPr>
              <a:t>Birbirinden bağımsız olarak ortaya çıkan ve hasarın oluşumuna ayrı ayrı katkıda bulunan</a:t>
            </a:r>
          </a:p>
          <a:p>
            <a:pPr algn="l">
              <a:spcBef>
                <a:spcPts val="5"/>
              </a:spcBef>
            </a:pPr>
            <a:r>
              <a:rPr lang="tr-TR" sz="2800" b="1" spc="-10" dirty="0">
                <a:latin typeface="+mn-lt"/>
                <a:cs typeface="Comic Sans MS"/>
              </a:rPr>
              <a:t>sebeplerdir.</a:t>
            </a:r>
          </a:p>
          <a:p>
            <a:pPr algn="l">
              <a:spcBef>
                <a:spcPts val="5"/>
              </a:spcBef>
            </a:pPr>
            <a:endParaRPr lang="tr-TR" sz="2800" b="1" spc="-10" dirty="0">
              <a:latin typeface="+mn-lt"/>
              <a:cs typeface="Comic Sans MS"/>
            </a:endParaRPr>
          </a:p>
          <a:p>
            <a:pPr algn="l">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388450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5</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389016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Topluma Maliyetleri</a:t>
            </a: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İş yapma maliyeti</a:t>
            </a:r>
          </a:p>
          <a:p>
            <a:pPr marL="457200" indent="-457200" algn="ctr">
              <a:lnSpc>
                <a:spcPct val="100000"/>
              </a:lnSpc>
              <a:spcBef>
                <a:spcPts val="5"/>
              </a:spcBef>
              <a:buFont typeface="Wingdings" pitchFamily="2" charset="2"/>
              <a:buChar char="v"/>
            </a:pPr>
            <a:endParaRPr lang="tr-TR" sz="2800" b="1"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Hileli hasar talepleri</a:t>
            </a:r>
          </a:p>
          <a:p>
            <a:pPr marL="457200" indent="-457200" algn="ctr">
              <a:lnSpc>
                <a:spcPct val="100000"/>
              </a:lnSpc>
              <a:spcBef>
                <a:spcPts val="5"/>
              </a:spcBef>
              <a:buFont typeface="Wingdings" pitchFamily="2" charset="2"/>
              <a:buChar char="v"/>
            </a:pPr>
            <a:endParaRPr lang="tr-TR" sz="2800" b="1"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Abartılmış hasar talepleri</a:t>
            </a:r>
          </a:p>
        </p:txBody>
      </p:sp>
    </p:spTree>
    <p:extLst>
      <p:ext uri="{BB962C8B-B14F-4D97-AF65-F5344CB8AC3E}">
        <p14:creationId xmlns:p14="http://schemas.microsoft.com/office/powerpoint/2010/main" val="186762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2806426"/>
            <a:ext cx="7321550" cy="844462"/>
          </a:xfrm>
          <a:prstGeom prst="rect">
            <a:avLst/>
          </a:prstGeom>
        </p:spPr>
        <p:txBody>
          <a:bodyPr vert="horz" wrap="square" lIns="0" tIns="13335" rIns="0" bIns="0" rtlCol="0">
            <a:spAutoFit/>
          </a:bodyPr>
          <a:lstStyle/>
          <a:p>
            <a:pPr marL="12700" algn="ctr">
              <a:lnSpc>
                <a:spcPct val="100000"/>
              </a:lnSpc>
              <a:spcBef>
                <a:spcPts val="105"/>
              </a:spcBef>
            </a:pPr>
            <a:r>
              <a:rPr lang="tr-TR" sz="5400" dirty="0">
                <a:solidFill>
                  <a:srgbClr val="C00000"/>
                </a:solidFill>
                <a:latin typeface="+mn-lt"/>
              </a:rPr>
              <a:t>SİGORTANIN TÜRLERİ</a:t>
            </a:r>
            <a:endParaRPr sz="5400" dirty="0">
              <a:latin typeface="+mn-l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6</a:t>
            </a:fld>
            <a:endParaRPr spc="-25" dirty="0"/>
          </a:p>
        </p:txBody>
      </p:sp>
      <p:sp>
        <p:nvSpPr>
          <p:cNvPr id="2" name="Altbilgi Yer Tutucusu 1"/>
          <p:cNvSpPr>
            <a:spLocks noGrp="1"/>
          </p:cNvSpPr>
          <p:nvPr>
            <p:ph type="ftr" sz="quarter" idx="5"/>
          </p:nvPr>
        </p:nvSpPr>
        <p:spPr>
          <a:xfrm rot="16200000">
            <a:off x="7015410" y="3477260"/>
            <a:ext cx="3510281" cy="365760"/>
          </a:xfrm>
        </p:spPr>
        <p:txBody>
          <a:bodyPr/>
          <a:lstStyle/>
          <a:p>
            <a:r>
              <a:rPr lang="es-ES"/>
              <a:t>Sigortanın Türleri, Özellikleri ve Genel Prensipleri</a:t>
            </a:r>
            <a:endParaRPr lang="tr-TR" dirty="0"/>
          </a:p>
        </p:txBody>
      </p:sp>
    </p:spTree>
    <p:extLst>
      <p:ext uri="{BB962C8B-B14F-4D97-AF65-F5344CB8AC3E}">
        <p14:creationId xmlns:p14="http://schemas.microsoft.com/office/powerpoint/2010/main" val="261688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7</a:t>
            </a:fld>
            <a:endParaRPr spc="-25" dirty="0"/>
          </a:p>
        </p:txBody>
      </p:sp>
      <p:sp>
        <p:nvSpPr>
          <p:cNvPr id="2" name="Altbilgi Yer Tutucusu 1"/>
          <p:cNvSpPr>
            <a:spLocks noGrp="1"/>
          </p:cNvSpPr>
          <p:nvPr>
            <p:ph type="ftr" sz="quarter" idx="5"/>
          </p:nvPr>
        </p:nvSpPr>
        <p:spPr>
          <a:xfrm rot="16200000">
            <a:off x="7015410" y="3477260"/>
            <a:ext cx="3510281" cy="365760"/>
          </a:xfrm>
        </p:spPr>
        <p:txBody>
          <a:bodyPr/>
          <a:lstStyle/>
          <a:p>
            <a:r>
              <a:rPr lang="es-ES"/>
              <a:t>Sigortanın Türleri, Özellikleri ve Genel Prensipleri</a:t>
            </a:r>
            <a:endParaRPr lang="tr-TR" dirty="0"/>
          </a:p>
        </p:txBody>
      </p:sp>
      <p:pic>
        <p:nvPicPr>
          <p:cNvPr id="6" name="Resim 5">
            <a:extLst>
              <a:ext uri="{FF2B5EF4-FFF2-40B4-BE49-F238E27FC236}">
                <a16:creationId xmlns:a16="http://schemas.microsoft.com/office/drawing/2014/main" id="{235909CA-8E1E-0DDB-F871-B9EE9ABFC0C7}"/>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33400" y="152400"/>
            <a:ext cx="7396074" cy="6553200"/>
          </a:xfrm>
          <a:prstGeom prst="rect">
            <a:avLst/>
          </a:prstGeom>
        </p:spPr>
      </p:pic>
    </p:spTree>
    <p:extLst>
      <p:ext uri="{BB962C8B-B14F-4D97-AF65-F5344CB8AC3E}">
        <p14:creationId xmlns:p14="http://schemas.microsoft.com/office/powerpoint/2010/main" val="108961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8</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Türleri</a:t>
            </a:r>
          </a:p>
          <a:p>
            <a:pPr algn="ctr">
              <a:lnSpc>
                <a:spcPct val="100000"/>
              </a:lnSpc>
              <a:spcBef>
                <a:spcPts val="5"/>
              </a:spcBef>
            </a:pPr>
            <a:endParaRPr lang="tr-TR" sz="2800" b="1" spc="-10" dirty="0">
              <a:latin typeface="+mn-lt"/>
              <a:cs typeface="Comic Sans MS"/>
            </a:endParaRPr>
          </a:p>
          <a:p>
            <a:pPr algn="ctr">
              <a:lnSpc>
                <a:spcPct val="100000"/>
              </a:lnSpc>
              <a:spcBef>
                <a:spcPts val="5"/>
              </a:spcBef>
            </a:pPr>
            <a:r>
              <a:rPr lang="tr-TR" sz="2800" b="1" spc="-10" dirty="0">
                <a:latin typeface="+mn-lt"/>
                <a:cs typeface="Comic Sans MS"/>
              </a:rPr>
              <a:t>En temel ayrım:</a:t>
            </a:r>
          </a:p>
          <a:p>
            <a:pPr marL="457200" indent="-457200" algn="ctr">
              <a:lnSpc>
                <a:spcPct val="100000"/>
              </a:lnSpc>
              <a:spcBef>
                <a:spcPts val="5"/>
              </a:spcBef>
              <a:buFont typeface="Wingdings" pitchFamily="2" charset="2"/>
              <a:buChar char="Ø"/>
            </a:pPr>
            <a:r>
              <a:rPr lang="tr-TR" sz="2800" b="1" spc="-10" dirty="0">
                <a:solidFill>
                  <a:srgbClr val="FF0000"/>
                </a:solidFill>
                <a:latin typeface="+mn-lt"/>
                <a:cs typeface="Comic Sans MS"/>
              </a:rPr>
              <a:t>Sosyal Sigorta</a:t>
            </a:r>
          </a:p>
          <a:p>
            <a:pPr algn="ctr">
              <a:lnSpc>
                <a:spcPct val="100000"/>
              </a:lnSpc>
              <a:spcBef>
                <a:spcPts val="5"/>
              </a:spcBef>
            </a:pPr>
            <a:r>
              <a:rPr lang="tr-TR" sz="2800" b="1" spc="-10" dirty="0">
                <a:latin typeface="+mn-lt"/>
                <a:cs typeface="Comic Sans MS"/>
              </a:rPr>
              <a:t>Toplumun karşılaştığı temel risklere karşı güvence sağlamak amacıyla devlet desteği ile uygulanan sigorta türüdür.</a:t>
            </a:r>
          </a:p>
          <a:p>
            <a:pPr marL="457200" indent="-457200" algn="ctr">
              <a:lnSpc>
                <a:spcPct val="100000"/>
              </a:lnSpc>
              <a:spcBef>
                <a:spcPts val="5"/>
              </a:spcBef>
              <a:buFont typeface="Wingdings" pitchFamily="2" charset="2"/>
              <a:buChar char="Ø"/>
            </a:pPr>
            <a:r>
              <a:rPr lang="tr-TR" sz="2800" b="1" spc="-10" dirty="0">
                <a:solidFill>
                  <a:srgbClr val="FF0000"/>
                </a:solidFill>
                <a:latin typeface="+mn-lt"/>
                <a:cs typeface="Comic Sans MS"/>
              </a:rPr>
              <a:t>Özel Sigorta</a:t>
            </a:r>
          </a:p>
          <a:p>
            <a:pPr algn="ctr">
              <a:lnSpc>
                <a:spcPct val="100000"/>
              </a:lnSpc>
              <a:spcBef>
                <a:spcPts val="5"/>
              </a:spcBef>
            </a:pPr>
            <a:r>
              <a:rPr lang="tr-TR" sz="2800" b="1" spc="-10" dirty="0">
                <a:latin typeface="+mn-lt"/>
              </a:rPr>
              <a:t>Gerçek ya da tüzel kişilerin risklerinin transferi amacıyla ihtiyari ya da zorunlu olarak uygulanan sigortadır.</a:t>
            </a: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80372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9</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3459280"/>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Türleri</a:t>
            </a:r>
          </a:p>
          <a:p>
            <a:pPr algn="ctr">
              <a:lnSpc>
                <a:spcPct val="100000"/>
              </a:lnSpc>
              <a:spcBef>
                <a:spcPts val="5"/>
              </a:spcBef>
            </a:pPr>
            <a:endParaRPr lang="tr-TR" sz="2800" b="1" spc="-10" dirty="0">
              <a:latin typeface="+mn-lt"/>
              <a:cs typeface="Comic Sans MS"/>
            </a:endParaRPr>
          </a:p>
          <a:p>
            <a:pPr algn="ctr">
              <a:lnSpc>
                <a:spcPct val="100000"/>
              </a:lnSpc>
              <a:spcBef>
                <a:spcPts val="5"/>
              </a:spcBef>
            </a:pPr>
            <a:r>
              <a:rPr lang="tr-TR" sz="2800" b="1" spc="-10" dirty="0">
                <a:latin typeface="+mn-lt"/>
                <a:cs typeface="Comic Sans MS"/>
              </a:rPr>
              <a:t>Daha yaygın bir ayrım olarak:</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itchFamily="2" charset="2"/>
              <a:buChar char="Ø"/>
            </a:pPr>
            <a:r>
              <a:rPr lang="tr-TR" sz="2800" b="1" spc="-10" dirty="0">
                <a:latin typeface="+mn-lt"/>
                <a:cs typeface="Comic Sans MS"/>
              </a:rPr>
              <a:t>Mal sigortaları</a:t>
            </a:r>
          </a:p>
          <a:p>
            <a:pPr marL="457200" indent="-457200" algn="ctr">
              <a:lnSpc>
                <a:spcPct val="100000"/>
              </a:lnSpc>
              <a:spcBef>
                <a:spcPts val="5"/>
              </a:spcBef>
              <a:buFont typeface="Wingdings" pitchFamily="2" charset="2"/>
              <a:buChar char="Ø"/>
            </a:pPr>
            <a:r>
              <a:rPr lang="tr-TR" sz="2800" b="1" spc="-10" dirty="0">
                <a:latin typeface="+mn-lt"/>
                <a:cs typeface="Comic Sans MS"/>
              </a:rPr>
              <a:t>Can Sigortaları</a:t>
            </a:r>
          </a:p>
          <a:p>
            <a:pPr marL="457200" indent="-457200" algn="ctr">
              <a:lnSpc>
                <a:spcPct val="100000"/>
              </a:lnSpc>
              <a:spcBef>
                <a:spcPts val="5"/>
              </a:spcBef>
              <a:buFont typeface="Wingdings" pitchFamily="2" charset="2"/>
              <a:buChar char="Ø"/>
            </a:pPr>
            <a:r>
              <a:rPr lang="tr-TR" sz="2800" b="1" spc="-10" dirty="0">
                <a:latin typeface="+mn-lt"/>
                <a:cs typeface="Comic Sans MS"/>
              </a:rPr>
              <a:t>Sorumluluk Sigortaları</a:t>
            </a:r>
          </a:p>
        </p:txBody>
      </p:sp>
    </p:spTree>
    <p:extLst>
      <p:ext uri="{BB962C8B-B14F-4D97-AF65-F5344CB8AC3E}">
        <p14:creationId xmlns:p14="http://schemas.microsoft.com/office/powerpoint/2010/main" val="1610818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3048</TotalTime>
  <Words>2339</Words>
  <Application>Microsoft Macintosh PowerPoint</Application>
  <PresentationFormat>Ekran Gösterisi (4:3)</PresentationFormat>
  <Paragraphs>524</Paragraphs>
  <Slides>46</Slides>
  <Notes>42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46</vt:i4>
      </vt:variant>
    </vt:vector>
  </HeadingPairs>
  <TitlesOfParts>
    <vt:vector size="52" baseType="lpstr">
      <vt:lpstr>Arial</vt:lpstr>
      <vt:lpstr>Calibri</vt:lpstr>
      <vt:lpstr>Cambria</vt:lpstr>
      <vt:lpstr>Comic Sans MS</vt:lpstr>
      <vt:lpstr>Wingdings</vt:lpstr>
      <vt:lpstr>Bitişiklik</vt:lpstr>
      <vt:lpstr>SİGORTANIN TEMEL ÖZELLİKLERİ</vt:lpstr>
      <vt:lpstr>PowerPoint Sunusu</vt:lpstr>
      <vt:lpstr>PowerPoint Sunusu</vt:lpstr>
      <vt:lpstr>PowerPoint Sunusu</vt:lpstr>
      <vt:lpstr>PowerPoint Sunusu</vt:lpstr>
      <vt:lpstr>SİGORTANIN TÜRLERİ</vt:lpstr>
      <vt:lpstr>PowerPoint Sunusu</vt:lpstr>
      <vt:lpstr>PowerPoint Sunusu</vt:lpstr>
      <vt:lpstr>PowerPoint Sunusu</vt:lpstr>
      <vt:lpstr>PowerPoint Sunusu</vt:lpstr>
      <vt:lpstr>PowerPoint Sunusu</vt:lpstr>
      <vt:lpstr>PowerPoint Sunusu</vt:lpstr>
      <vt:lpstr>SİGORTANIN TEMEL PRENSİPLERİ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uzem</dc:creator>
  <cp:lastModifiedBy>Dilara Demirez</cp:lastModifiedBy>
  <cp:revision>35</cp:revision>
  <dcterms:created xsi:type="dcterms:W3CDTF">2022-10-06T12:47:17Z</dcterms:created>
  <dcterms:modified xsi:type="dcterms:W3CDTF">2026-05-20T08:52:23Z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2017-10-20T00:00:00Z</vt:filetime>
  </property>
  <property fmtid="{D5CDD505-2E9C-101B-9397-08002B2CF9AE}" pid="3" name="Creator">
    <vt:lpwstr>Microsoft® PowerPoint® 2016</vt:lpwstr>
  </property>
  <property fmtid="{D5CDD505-2E9C-101B-9397-08002B2CF9AE}" pid="4" name="LastSaved">
    <vt:filetime>2022-10-06T00:00:00Z</vt:filetime>
  </property>
  <property fmtid="{D5CDD505-2E9C-101B-9397-08002B2CF9AE}" pid="5" name="Producer">
    <vt:lpwstr>Microsoft® PowerPoint® 2016</vt:lpwstr>
  </property>
</Properties>
</file>