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1"/>
  </p:notesMasterIdLst>
  <p:sldIdLst>
    <p:sldId id="256" r:id="rId2"/>
    <p:sldId id="330" r:id="rId3"/>
    <p:sldId id="331" r:id="rId4"/>
    <p:sldId id="257" r:id="rId5"/>
    <p:sldId id="258" r:id="rId6"/>
    <p:sldId id="386" r:id="rId7"/>
    <p:sldId id="451" r:id="rId8"/>
    <p:sldId id="345" r:id="rId9"/>
    <p:sldId id="453" r:id="rId10"/>
    <p:sldId id="452" r:id="rId11"/>
    <p:sldId id="450" r:id="rId12"/>
    <p:sldId id="454" r:id="rId13"/>
    <p:sldId id="346" r:id="rId14"/>
    <p:sldId id="455" r:id="rId15"/>
    <p:sldId id="449" r:id="rId16"/>
    <p:sldId id="259" r:id="rId17"/>
    <p:sldId id="456" r:id="rId18"/>
    <p:sldId id="380" r:id="rId19"/>
    <p:sldId id="457" r:id="rId20"/>
    <p:sldId id="379" r:id="rId21"/>
    <p:sldId id="421" r:id="rId22"/>
    <p:sldId id="376" r:id="rId23"/>
    <p:sldId id="459" r:id="rId24"/>
    <p:sldId id="458" r:id="rId25"/>
    <p:sldId id="377" r:id="rId26"/>
    <p:sldId id="460" r:id="rId27"/>
    <p:sldId id="375" r:id="rId28"/>
    <p:sldId id="374" r:id="rId29"/>
    <p:sldId id="462" r:id="rId30"/>
    <p:sldId id="461" r:id="rId31"/>
    <p:sldId id="463" r:id="rId32"/>
    <p:sldId id="444" r:id="rId33"/>
    <p:sldId id="469" r:id="rId34"/>
    <p:sldId id="468" r:id="rId35"/>
    <p:sldId id="467" r:id="rId36"/>
    <p:sldId id="464" r:id="rId37"/>
    <p:sldId id="465" r:id="rId38"/>
    <p:sldId id="466" r:id="rId39"/>
    <p:sldId id="372" r:id="rId40"/>
    <p:sldId id="371" r:id="rId41"/>
    <p:sldId id="471" r:id="rId42"/>
    <p:sldId id="472" r:id="rId43"/>
    <p:sldId id="370" r:id="rId44"/>
    <p:sldId id="369" r:id="rId45"/>
    <p:sldId id="480" r:id="rId46"/>
    <p:sldId id="477" r:id="rId47"/>
    <p:sldId id="481" r:id="rId48"/>
    <p:sldId id="479" r:id="rId49"/>
    <p:sldId id="482" r:id="rId50"/>
    <p:sldId id="478" r:id="rId51"/>
    <p:sldId id="483" r:id="rId52"/>
    <p:sldId id="476" r:id="rId53"/>
    <p:sldId id="485" r:id="rId54"/>
    <p:sldId id="484" r:id="rId55"/>
    <p:sldId id="486" r:id="rId56"/>
    <p:sldId id="475" r:id="rId57"/>
    <p:sldId id="487" r:id="rId58"/>
    <p:sldId id="488" r:id="rId59"/>
    <p:sldId id="474" r:id="rId60"/>
    <p:sldId id="489" r:id="rId61"/>
    <p:sldId id="473" r:id="rId62"/>
    <p:sldId id="490" r:id="rId63"/>
    <p:sldId id="423" r:id="rId64"/>
    <p:sldId id="435" r:id="rId65"/>
    <p:sldId id="491" r:id="rId66"/>
    <p:sldId id="492" r:id="rId67"/>
    <p:sldId id="368" r:id="rId68"/>
    <p:sldId id="493" r:id="rId69"/>
    <p:sldId id="494" r:id="rId70"/>
    <p:sldId id="495" r:id="rId71"/>
    <p:sldId id="436" r:id="rId72"/>
    <p:sldId id="497" r:id="rId73"/>
    <p:sldId id="501" r:id="rId74"/>
    <p:sldId id="500" r:id="rId75"/>
    <p:sldId id="498" r:id="rId76"/>
    <p:sldId id="499" r:id="rId77"/>
    <p:sldId id="502" r:id="rId78"/>
    <p:sldId id="443" r:id="rId79"/>
    <p:sldId id="503" r:id="rId80"/>
    <p:sldId id="504" r:id="rId81"/>
    <p:sldId id="366" r:id="rId82"/>
    <p:sldId id="505" r:id="rId83"/>
    <p:sldId id="365" r:id="rId84"/>
    <p:sldId id="508" r:id="rId85"/>
    <p:sldId id="509" r:id="rId86"/>
    <p:sldId id="507" r:id="rId87"/>
    <p:sldId id="506" r:id="rId88"/>
    <p:sldId id="511" r:id="rId89"/>
    <p:sldId id="510" r:id="rId9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54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tableStyles" Target="tableStyle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1A9D3-D04F-4C94-94EB-92878353B20E}" type="datetimeFigureOut">
              <a:rPr lang="tr-TR" smtClean="0"/>
              <a:pPr/>
              <a:t>26.02.2023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E8344-957E-4AAA-810D-87054DA8DA0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7990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6974-D99E-4111-9FDC-E7B943E3CA5C}" type="datetime1">
              <a:rPr lang="tr-TR" smtClean="0"/>
              <a:pPr/>
              <a:t>26.02.2023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4FD5C-3DF7-47E0-A1BB-98157545AA53}" type="datetime1">
              <a:rPr lang="tr-TR" smtClean="0"/>
              <a:pPr/>
              <a:t>26.02.2023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3072-388B-41AB-A79D-492F78F4B02F}" type="datetime1">
              <a:rPr lang="tr-TR" smtClean="0"/>
              <a:pPr/>
              <a:t>26.02.2023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01B0-0477-4803-A640-7F65AAA61B3F}" type="datetime1">
              <a:rPr lang="tr-TR" smtClean="0"/>
              <a:pPr/>
              <a:t>26.02.2023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5C35-F8EA-49DC-9A3B-CE3EA2C1073E}" type="datetime1">
              <a:rPr lang="tr-TR" smtClean="0"/>
              <a:pPr/>
              <a:t>26.02.2023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7F03-F0CF-4D0C-A933-A92B7D88643A}" type="datetime1">
              <a:rPr lang="tr-TR" smtClean="0"/>
              <a:pPr/>
              <a:t>26.02.2023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0B18-F23A-4BCE-A111-5F68EA81E2DF}" type="datetime1">
              <a:rPr lang="tr-TR" smtClean="0"/>
              <a:pPr/>
              <a:t>26.02.2023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E8F4-74D9-4B99-BD91-55BA5D1AF835}" type="datetime1">
              <a:rPr lang="tr-TR" smtClean="0"/>
              <a:pPr/>
              <a:t>26.02.2023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267C-E11B-45E0-A810-F6904BA2951E}" type="datetime1">
              <a:rPr lang="tr-TR" smtClean="0"/>
              <a:pPr/>
              <a:t>26.02.2023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5EB4-3627-4CF7-AB66-1A93D6D02E7F}" type="datetime1">
              <a:rPr lang="tr-TR" smtClean="0"/>
              <a:pPr/>
              <a:t>26.02.2023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9B6F-2CD1-4B41-94A3-FC428B144C85}" type="datetime1">
              <a:rPr lang="tr-TR" smtClean="0"/>
              <a:pPr/>
              <a:t>26.02.2023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4057D-7671-4A05-8894-C61B21058B68}" type="datetime1">
              <a:rPr lang="tr-TR" smtClean="0"/>
              <a:pPr/>
              <a:t>26.02.2023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tr-TR" b="1" dirty="0"/>
              <a:t>ECO 108</a:t>
            </a:r>
            <a:br>
              <a:rPr lang="tr-TR" b="1" dirty="0"/>
            </a:br>
            <a:r>
              <a:rPr lang="tr-TR" b="1" dirty="0"/>
              <a:t>ECONOMICS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840156"/>
          </a:xfrm>
        </p:spPr>
        <p:txBody>
          <a:bodyPr>
            <a:normAutofit/>
          </a:bodyPr>
          <a:lstStyle/>
          <a:p>
            <a:r>
              <a:rPr lang="en-US" b="1" dirty="0"/>
              <a:t>I</a:t>
            </a:r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IS ECONOMICS?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214950"/>
          </a:xfrm>
        </p:spPr>
        <p:txBody>
          <a:bodyPr>
            <a:normAutofit/>
          </a:bodyPr>
          <a:lstStyle/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</a:rPr>
              <a:t>How we interact with our natural environment</a:t>
            </a:r>
            <a:r>
              <a:rPr lang="en-US" sz="3200" dirty="0"/>
              <a:t>: </a:t>
            </a:r>
            <a:r>
              <a:rPr lang="tr-TR" sz="3200" dirty="0"/>
              <a:t>                                                                    </a:t>
            </a:r>
            <a:r>
              <a:rPr lang="en-US" sz="3200" dirty="0"/>
              <a:t>From breathing, to extracting raw materials from the earth.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</a:rPr>
              <a:t>How each of these changes over time</a:t>
            </a:r>
            <a:r>
              <a:rPr lang="en-US" sz="3200" dirty="0"/>
              <a:t>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5173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1132235"/>
          </a:xfrm>
        </p:spPr>
        <p:txBody>
          <a:bodyPr>
            <a:normAutofit/>
          </a:bodyPr>
          <a:lstStyle/>
          <a:p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IS ECONOMICS?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Human needs expand and get complicated</a:t>
            </a:r>
            <a:r>
              <a:rPr lang="en-US" dirty="0"/>
              <a:t> </a:t>
            </a:r>
            <a:r>
              <a:rPr lang="tr-TR" dirty="0"/>
              <a:t>                </a:t>
            </a:r>
            <a:r>
              <a:rPr lang="en-US" dirty="0"/>
              <a:t>as economic life develops.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With </a:t>
            </a:r>
            <a:r>
              <a:rPr lang="en-US" dirty="0">
                <a:solidFill>
                  <a:srgbClr val="0070C0"/>
                </a:solidFill>
              </a:rPr>
              <a:t>the expanding production capacity </a:t>
            </a:r>
            <a:r>
              <a:rPr lang="tr-TR" dirty="0">
                <a:solidFill>
                  <a:srgbClr val="0070C0"/>
                </a:solidFill>
              </a:rPr>
              <a:t>                          </a:t>
            </a:r>
            <a:r>
              <a:rPr lang="en-US" dirty="0"/>
              <a:t>of the society and </a:t>
            </a:r>
            <a:r>
              <a:rPr lang="en-US" dirty="0">
                <a:solidFill>
                  <a:srgbClr val="0070C0"/>
                </a:solidFill>
              </a:rPr>
              <a:t>rising living standards </a:t>
            </a:r>
            <a:r>
              <a:rPr lang="tr-TR" dirty="0">
                <a:solidFill>
                  <a:srgbClr val="0070C0"/>
                </a:solidFill>
              </a:rPr>
              <a:t>                      </a:t>
            </a:r>
            <a:r>
              <a:rPr lang="en-US" dirty="0"/>
              <a:t>of people </a:t>
            </a:r>
            <a:r>
              <a:rPr lang="en-US" dirty="0">
                <a:solidFill>
                  <a:srgbClr val="0070C0"/>
                </a:solidFill>
              </a:rPr>
              <a:t>not only cultural needs expand </a:t>
            </a:r>
            <a:r>
              <a:rPr lang="tr-TR" dirty="0">
                <a:solidFill>
                  <a:srgbClr val="0070C0"/>
                </a:solidFill>
              </a:rPr>
              <a:t>                  </a:t>
            </a:r>
            <a:r>
              <a:rPr lang="en-US" dirty="0"/>
              <a:t>and </a:t>
            </a:r>
            <a:r>
              <a:rPr lang="tr-TR" dirty="0"/>
              <a:t> </a:t>
            </a:r>
            <a:r>
              <a:rPr lang="en-US" dirty="0"/>
              <a:t>get </a:t>
            </a:r>
            <a:r>
              <a:rPr lang="en-US" dirty="0">
                <a:solidFill>
                  <a:srgbClr val="0070C0"/>
                </a:solidFill>
              </a:rPr>
              <a:t>sophisticated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        </a:t>
            </a:r>
            <a:r>
              <a:rPr lang="en-US" dirty="0"/>
              <a:t>but </a:t>
            </a:r>
            <a:r>
              <a:rPr lang="en-US" dirty="0">
                <a:solidFill>
                  <a:srgbClr val="0070C0"/>
                </a:solidFill>
              </a:rPr>
              <a:t>the processes of satisfying natural needs also become more complex</a:t>
            </a:r>
            <a:r>
              <a:rPr lang="en-US" dirty="0"/>
              <a:t>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5735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1132235"/>
          </a:xfrm>
        </p:spPr>
        <p:txBody>
          <a:bodyPr>
            <a:normAutofit/>
          </a:bodyPr>
          <a:lstStyle/>
          <a:p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IS ECONOMICS?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r>
              <a:rPr lang="en-US" dirty="0"/>
              <a:t>Thus, </a:t>
            </a:r>
            <a:r>
              <a:rPr lang="tr-TR" dirty="0"/>
              <a:t>                                                                           </a:t>
            </a:r>
            <a:r>
              <a:rPr lang="en-US" dirty="0"/>
              <a:t>economics is trying to explain </a:t>
            </a:r>
            <a:r>
              <a:rPr lang="en-US" dirty="0">
                <a:solidFill>
                  <a:srgbClr val="0070C0"/>
                </a:solidFill>
              </a:rPr>
              <a:t>facts and events that get more complicated </a:t>
            </a:r>
            <a:r>
              <a:rPr lang="en-US" dirty="0"/>
              <a:t>as time goes on.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8726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1132235"/>
          </a:xfrm>
        </p:spPr>
        <p:txBody>
          <a:bodyPr>
            <a:normAutofit/>
          </a:bodyPr>
          <a:lstStyle/>
          <a:p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IS ECONOMICS?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r>
              <a:rPr lang="en-US" dirty="0"/>
              <a:t>There is </a:t>
            </a:r>
            <a:r>
              <a:rPr lang="en-US" dirty="0">
                <a:solidFill>
                  <a:srgbClr val="0070C0"/>
                </a:solidFill>
              </a:rPr>
              <a:t>no unanimity among economists </a:t>
            </a:r>
            <a:r>
              <a:rPr lang="en-US" dirty="0"/>
              <a:t>about </a:t>
            </a:r>
            <a:r>
              <a:rPr lang="en-US" dirty="0">
                <a:solidFill>
                  <a:srgbClr val="0070C0"/>
                </a:solidFill>
              </a:rPr>
              <a:t>the scope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the definition of economics</a:t>
            </a:r>
            <a:r>
              <a:rPr lang="en-US" dirty="0"/>
              <a:t>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1491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1132235"/>
          </a:xfrm>
        </p:spPr>
        <p:txBody>
          <a:bodyPr>
            <a:normAutofit/>
          </a:bodyPr>
          <a:lstStyle/>
          <a:p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IS ECONOMICS?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There are </a:t>
            </a:r>
            <a:r>
              <a:rPr lang="tr-TR" dirty="0"/>
              <a:t>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many different types of economic theory,</a:t>
            </a:r>
            <a:r>
              <a:rPr lang="en-US" dirty="0"/>
              <a:t> </a:t>
            </a:r>
            <a:r>
              <a:rPr lang="tr-TR" dirty="0"/>
              <a:t>                                                                                 </a:t>
            </a:r>
            <a:r>
              <a:rPr lang="en-US" dirty="0"/>
              <a:t>each emphasizing </a:t>
            </a:r>
            <a:r>
              <a:rPr lang="en-US" dirty="0">
                <a:solidFill>
                  <a:srgbClr val="0070C0"/>
                </a:solidFill>
              </a:rPr>
              <a:t>different aspects of complex reality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                         </a:t>
            </a:r>
            <a:r>
              <a:rPr lang="en-US" dirty="0"/>
              <a:t>making </a:t>
            </a:r>
            <a:r>
              <a:rPr lang="en-US" dirty="0">
                <a:solidFill>
                  <a:srgbClr val="0070C0"/>
                </a:solidFill>
              </a:rPr>
              <a:t>different moral and political value judgments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drawing different conclusions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There is </a:t>
            </a:r>
            <a:r>
              <a:rPr lang="en-US" dirty="0">
                <a:solidFill>
                  <a:srgbClr val="0070C0"/>
                </a:solidFill>
              </a:rPr>
              <a:t>no one right answer </a:t>
            </a:r>
            <a:r>
              <a:rPr lang="en-US" dirty="0"/>
              <a:t>in the economics.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94987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1132235"/>
          </a:xfrm>
        </p:spPr>
        <p:txBody>
          <a:bodyPr>
            <a:normAutofit/>
          </a:bodyPr>
          <a:lstStyle/>
          <a:p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IS ECONOMICS?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r>
              <a:rPr lang="en-US" dirty="0"/>
              <a:t>In this introductory chapter, </a:t>
            </a:r>
            <a:r>
              <a:rPr lang="tr-TR" dirty="0"/>
              <a:t>                                                   </a:t>
            </a:r>
            <a:r>
              <a:rPr lang="en-US" dirty="0"/>
              <a:t>we will make </a:t>
            </a:r>
            <a:r>
              <a:rPr lang="en-US" dirty="0">
                <a:solidFill>
                  <a:srgbClr val="0070C0"/>
                </a:solidFill>
              </a:rPr>
              <a:t>an overview of the historical development of economic events </a:t>
            </a:r>
            <a:r>
              <a:rPr lang="tr-TR" dirty="0">
                <a:solidFill>
                  <a:srgbClr val="0070C0"/>
                </a:solidFill>
              </a:rPr>
              <a:t>                                     </a:t>
            </a:r>
            <a:r>
              <a:rPr lang="en-US" dirty="0"/>
              <a:t>and try to </a:t>
            </a:r>
            <a:r>
              <a:rPr lang="en-US" dirty="0">
                <a:solidFill>
                  <a:srgbClr val="0070C0"/>
                </a:solidFill>
              </a:rPr>
              <a:t>understand the subject matter of economics.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82193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pPr marL="457200" lvl="1" algn="ctr">
              <a:spcBef>
                <a:spcPts val="1200"/>
              </a:spcBef>
              <a:spcAft>
                <a:spcPts val="1200"/>
              </a:spcAft>
            </a:pPr>
            <a:br>
              <a:rPr lang="tr-TR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SHORT STORY OF </a:t>
            </a:r>
            <a:br>
              <a:rPr lang="tr-TR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ECONOMIC EVENTS</a:t>
            </a:r>
            <a:br>
              <a:rPr lang="tr-TR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tr-TR" sz="4400" dirty="0">
                <a:latin typeface="+mj-lt"/>
              </a:rPr>
            </a:br>
            <a:endParaRPr lang="tr-TR" sz="4400" dirty="0">
              <a:latin typeface="+mj-lt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b="1" dirty="0">
                <a:latin typeface="+mj-lt"/>
              </a:rPr>
              <a:t>Gathering and Hunting</a:t>
            </a:r>
            <a:br>
              <a:rPr lang="tr-TR" sz="4400" dirty="0">
                <a:latin typeface="+mj-lt"/>
              </a:rPr>
            </a:br>
            <a:endParaRPr lang="tr-TR" sz="4400" dirty="0">
              <a:latin typeface="+mj-lt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38514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sz="4400" b="1" dirty="0">
                <a:latin typeface="+mj-lt"/>
              </a:rPr>
              <a:t>Gathering and Hunting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At the early prehistoric times people endeavored to </a:t>
            </a:r>
            <a:r>
              <a:rPr lang="en-US" dirty="0">
                <a:solidFill>
                  <a:srgbClr val="0070C0"/>
                </a:solidFill>
              </a:rPr>
              <a:t>satisfy their needs</a:t>
            </a:r>
            <a:r>
              <a:rPr lang="en-US" dirty="0"/>
              <a:t> </a:t>
            </a:r>
            <a:r>
              <a:rPr lang="tr-TR" dirty="0"/>
              <a:t>                                </a:t>
            </a:r>
            <a:r>
              <a:rPr lang="en-US" dirty="0"/>
              <a:t>with </a:t>
            </a:r>
            <a:r>
              <a:rPr lang="en-US" dirty="0">
                <a:solidFill>
                  <a:srgbClr val="0070C0"/>
                </a:solidFill>
              </a:rPr>
              <a:t>the objects that existed in the natural environment.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Our primitive ancestors could survive, probably, by </a:t>
            </a:r>
            <a:r>
              <a:rPr lang="en-US" dirty="0">
                <a:solidFill>
                  <a:srgbClr val="0070C0"/>
                </a:solidFill>
              </a:rPr>
              <a:t>gathering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5629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sz="4400" b="1" dirty="0">
                <a:latin typeface="+mj-lt"/>
              </a:rPr>
              <a:t>Gathering and Hunting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They did </a:t>
            </a:r>
            <a:r>
              <a:rPr lang="en-US" dirty="0">
                <a:solidFill>
                  <a:srgbClr val="0070C0"/>
                </a:solidFill>
              </a:rPr>
              <a:t>not know producing and using tools</a:t>
            </a:r>
            <a:r>
              <a:rPr lang="en-US" dirty="0"/>
              <a:t>.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They were able to live by </a:t>
            </a:r>
            <a:r>
              <a:rPr lang="en-US" dirty="0">
                <a:solidFill>
                  <a:srgbClr val="0070C0"/>
                </a:solidFill>
              </a:rPr>
              <a:t>eating natural eatables</a:t>
            </a:r>
            <a:r>
              <a:rPr lang="en-US" dirty="0"/>
              <a:t> and </a:t>
            </a:r>
            <a:r>
              <a:rPr lang="en-US" dirty="0">
                <a:solidFill>
                  <a:srgbClr val="0070C0"/>
                </a:solidFill>
              </a:rPr>
              <a:t>sheltering in caverns.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At </a:t>
            </a:r>
            <a:r>
              <a:rPr lang="en-US" dirty="0">
                <a:solidFill>
                  <a:srgbClr val="0070C0"/>
                </a:solidFill>
              </a:rPr>
              <a:t>the gathering era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</a:t>
            </a:r>
            <a:r>
              <a:rPr lang="en-US" dirty="0"/>
              <a:t>they probably spent most of the time </a:t>
            </a:r>
            <a:r>
              <a:rPr lang="tr-TR" dirty="0"/>
              <a:t>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find daily food.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9372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CONTENTS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 fontScale="6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4200" b="1" dirty="0"/>
              <a:t>INTRODUCTION: WHAT IS ECONOMICS?</a:t>
            </a:r>
            <a:endParaRPr lang="tr-TR" sz="4200" dirty="0"/>
          </a:p>
          <a:p>
            <a:pPr marL="514350" lvl="0" indent="-514350">
              <a:buFont typeface="+mj-lt"/>
              <a:buAutoNum type="arabicPeriod"/>
            </a:pPr>
            <a:r>
              <a:rPr lang="en-US" sz="4200" b="1" dirty="0"/>
              <a:t>BASIC PROBLEMS OF AN ECONOMY AND THE WAYS OF SOLUTIONS</a:t>
            </a:r>
            <a:endParaRPr lang="tr-TR" sz="4200" dirty="0"/>
          </a:p>
          <a:p>
            <a:pPr marL="514350" lvl="0" indent="-514350">
              <a:buFont typeface="+mj-lt"/>
              <a:buAutoNum type="arabicPeriod"/>
            </a:pPr>
            <a:r>
              <a:rPr lang="en-US" sz="4200" b="1" cap="all" dirty="0"/>
              <a:t>Law and Economics</a:t>
            </a:r>
            <a:endParaRPr lang="tr-TR" sz="4200" dirty="0"/>
          </a:p>
          <a:p>
            <a:pPr marL="514350" lvl="0" indent="-514350">
              <a:buFont typeface="+mj-lt"/>
              <a:buAutoNum type="arabicPeriod"/>
            </a:pPr>
            <a:r>
              <a:rPr lang="en-US" sz="4200" b="1" dirty="0"/>
              <a:t>PRODUCTION, ECONOMIC GROWTH AND DISTRIBUTION </a:t>
            </a:r>
            <a:endParaRPr lang="tr-TR" sz="4200" dirty="0"/>
          </a:p>
          <a:p>
            <a:pPr marL="514350" lvl="0" indent="-514350">
              <a:buFont typeface="+mj-lt"/>
              <a:buAutoNum type="arabicPeriod"/>
            </a:pPr>
            <a:r>
              <a:rPr lang="en-US" sz="4200" b="1" dirty="0"/>
              <a:t>MARKET MECHANISM</a:t>
            </a:r>
            <a:endParaRPr lang="tr-TR" sz="4200" dirty="0"/>
          </a:p>
          <a:p>
            <a:pPr marL="514350" lvl="0" indent="-514350">
              <a:buFont typeface="+mj-lt"/>
              <a:buAutoNum type="arabicPeriod"/>
            </a:pPr>
            <a:r>
              <a:rPr lang="en-US" sz="4200" b="1" dirty="0"/>
              <a:t>COMPETITION AND MARKET TYPES</a:t>
            </a:r>
            <a:endParaRPr lang="tr-TR" sz="4200" dirty="0"/>
          </a:p>
          <a:p>
            <a:pPr marL="514350" lvl="0" indent="-514350">
              <a:buFont typeface="+mj-lt"/>
              <a:buAutoNum type="arabicPeriod"/>
            </a:pPr>
            <a:r>
              <a:rPr lang="en-US" sz="4200" b="1" dirty="0"/>
              <a:t>THE ROLE OF GOVERNMENT AND NON-MARKET RESOURCE ALLOCATION</a:t>
            </a:r>
            <a:endParaRPr lang="tr-TR" sz="4200" b="1" dirty="0"/>
          </a:p>
          <a:p>
            <a:pPr marL="514350" lvl="0" indent="-514350">
              <a:buFont typeface="+mj-lt"/>
              <a:buAutoNum type="arabicPeriod"/>
            </a:pPr>
            <a:r>
              <a:rPr lang="tr-TR" sz="4200" b="1" dirty="0"/>
              <a:t>NATIONAL INCOME: MEASURE OF TOTAL OUTPUT AND ECONOMIC ACTIVITY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4200" b="1" dirty="0"/>
              <a:t>ECONOMIC POLICIES</a:t>
            </a:r>
            <a:r>
              <a:rPr lang="tr-TR" sz="4200" b="1" dirty="0"/>
              <a:t>: OBJECTIVES AND INSTRUMENTS</a:t>
            </a:r>
            <a:endParaRPr lang="tr-TR" sz="4200" dirty="0"/>
          </a:p>
          <a:p>
            <a:pPr marL="514350" lvl="0" indent="-514350">
              <a:buFont typeface="+mj-lt"/>
              <a:buAutoNum type="arabicPeriod"/>
            </a:pPr>
            <a:r>
              <a:rPr lang="en-US" sz="4200" b="1" dirty="0"/>
              <a:t>THE TURKISH ECONOMY</a:t>
            </a:r>
            <a:endParaRPr lang="tr-TR" sz="4200" dirty="0"/>
          </a:p>
          <a:p>
            <a:pPr marL="514350" indent="-514350">
              <a:buFont typeface="+mj-lt"/>
              <a:buAutoNum type="arabicPeriod"/>
            </a:pPr>
            <a:endParaRPr lang="tr-TR" sz="4200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br>
              <a:rPr lang="tr-TR" b="1" dirty="0"/>
            </a:br>
            <a:r>
              <a:rPr lang="en-US" sz="4400" b="1" dirty="0">
                <a:latin typeface="+mj-lt"/>
              </a:rPr>
              <a:t>Gathering and Hunting</a:t>
            </a:r>
            <a:br>
              <a:rPr lang="tr-TR" dirty="0"/>
            </a:br>
            <a:br>
              <a:rPr lang="tr-TR" b="1" dirty="0"/>
            </a:br>
            <a:r>
              <a:rPr lang="en-US" b="1" dirty="0"/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 time, </a:t>
            </a:r>
            <a:r>
              <a:rPr lang="en-US" dirty="0">
                <a:solidFill>
                  <a:srgbClr val="0070C0"/>
                </a:solidFill>
              </a:rPr>
              <a:t>they learned hunting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 the hunting stage, they became able </a:t>
            </a:r>
            <a:r>
              <a:rPr lang="tr-TR" dirty="0"/>
              <a:t>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produce and use simple tools</a:t>
            </a:r>
            <a:r>
              <a:rPr lang="en-US" dirty="0"/>
              <a:t>, </a:t>
            </a:r>
            <a:r>
              <a:rPr lang="tr-TR" dirty="0"/>
              <a:t>                                    </a:t>
            </a:r>
            <a:r>
              <a:rPr lang="en-US" dirty="0"/>
              <a:t>such as arrow and bow, </a:t>
            </a:r>
            <a:r>
              <a:rPr lang="en-US" dirty="0">
                <a:solidFill>
                  <a:srgbClr val="0070C0"/>
                </a:solidFill>
              </a:rPr>
              <a:t>for hunting.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Hunting, probably, made it possible </a:t>
            </a:r>
            <a:r>
              <a:rPr lang="tr-TR" dirty="0"/>
              <a:t>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have more food than needed for daily consumption,</a:t>
            </a:r>
            <a:r>
              <a:rPr lang="en-US" dirty="0"/>
              <a:t> and human learned </a:t>
            </a:r>
            <a:r>
              <a:rPr lang="en-US" dirty="0">
                <a:solidFill>
                  <a:srgbClr val="0070C0"/>
                </a:solidFill>
              </a:rPr>
              <a:t>to keep some of the food for the future.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82754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1000"/>
              </a:spcAft>
            </a:pPr>
            <a:br>
              <a:rPr lang="tr-TR" b="1" dirty="0"/>
            </a:br>
            <a:br>
              <a:rPr lang="tr-TR" b="1" dirty="0"/>
            </a:br>
            <a:br>
              <a:rPr lang="tr-TR" b="1" dirty="0"/>
            </a:br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Agrarian Revolution, Specialization, Market, </a:t>
            </a:r>
            <a:br>
              <a:rPr lang="tr-TR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Trade</a:t>
            </a:r>
            <a:br>
              <a:rPr lang="tr-TR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tr-TR" dirty="0"/>
            </a:br>
            <a:r>
              <a:rPr lang="en-US" b="1" dirty="0"/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br>
              <a:rPr lang="tr-TR" b="1" dirty="0"/>
            </a:br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Agrarian Revolution, Specialization, Market, and Trade </a:t>
            </a:r>
            <a:br>
              <a:rPr lang="tr-TR" dirty="0"/>
            </a:br>
            <a:br>
              <a:rPr lang="tr-TR" b="1" dirty="0"/>
            </a:br>
            <a:r>
              <a:rPr lang="en-US" b="1" dirty="0"/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domestication of wild animals </a:t>
            </a:r>
            <a:r>
              <a:rPr lang="tr-TR" dirty="0">
                <a:solidFill>
                  <a:srgbClr val="0070C0"/>
                </a:solidFill>
              </a:rPr>
              <a:t>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sowing and planting </a:t>
            </a:r>
            <a:r>
              <a:rPr lang="en-US" dirty="0"/>
              <a:t>followed the hunting era.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That development, which made people </a:t>
            </a:r>
            <a:r>
              <a:rPr lang="en-US" dirty="0">
                <a:solidFill>
                  <a:srgbClr val="0070C0"/>
                </a:solidFill>
              </a:rPr>
              <a:t>productive</a:t>
            </a:r>
            <a:r>
              <a:rPr lang="en-US" dirty="0"/>
              <a:t>, was later called </a:t>
            </a:r>
            <a:r>
              <a:rPr lang="tr-TR" dirty="0"/>
              <a:t>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agrarian revolution. 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br>
              <a:rPr lang="tr-TR" b="1" dirty="0"/>
            </a:br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Agrarian Revolution, Specialization, Market, and Trade </a:t>
            </a:r>
            <a:br>
              <a:rPr lang="tr-TR" dirty="0"/>
            </a:br>
            <a:br>
              <a:rPr lang="tr-TR" b="1" dirty="0"/>
            </a:br>
            <a:r>
              <a:rPr lang="en-US" b="1" dirty="0"/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r>
              <a:rPr lang="en-US" dirty="0"/>
              <a:t>People started to </a:t>
            </a:r>
            <a:r>
              <a:rPr lang="en-US" dirty="0">
                <a:solidFill>
                  <a:srgbClr val="0070C0"/>
                </a:solidFill>
              </a:rPr>
              <a:t>live sedentarily </a:t>
            </a:r>
            <a:r>
              <a:rPr lang="en-US" dirty="0"/>
              <a:t>and, </a:t>
            </a:r>
            <a:r>
              <a:rPr lang="tr-TR" dirty="0"/>
              <a:t>                          </a:t>
            </a:r>
            <a:r>
              <a:rPr lang="en-US" dirty="0"/>
              <a:t>along with permanent settlement, </a:t>
            </a:r>
            <a:r>
              <a:rPr lang="tr-TR" dirty="0"/>
              <a:t>                                </a:t>
            </a:r>
            <a:r>
              <a:rPr lang="en-US" dirty="0"/>
              <a:t>the agricultural revolution brought </a:t>
            </a:r>
            <a:r>
              <a:rPr lang="tr-TR" dirty="0"/>
              <a:t>                        </a:t>
            </a:r>
            <a:r>
              <a:rPr lang="en-US" dirty="0">
                <a:solidFill>
                  <a:srgbClr val="0070C0"/>
                </a:solidFill>
              </a:rPr>
              <a:t>surplus production</a:t>
            </a:r>
            <a:r>
              <a:rPr lang="en-US" dirty="0"/>
              <a:t>; </a:t>
            </a:r>
            <a:r>
              <a:rPr lang="tr-TR" dirty="0"/>
              <a:t>                                                                         </a:t>
            </a:r>
            <a:r>
              <a:rPr lang="en-US" dirty="0"/>
              <a:t>farmers could produce </a:t>
            </a:r>
            <a:r>
              <a:rPr lang="en-US" dirty="0">
                <a:solidFill>
                  <a:srgbClr val="0070C0"/>
                </a:solidFill>
              </a:rPr>
              <a:t>more than they needed to satisfy their own wants for survival</a:t>
            </a:r>
            <a:r>
              <a:rPr lang="en-US" dirty="0"/>
              <a:t>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12383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br>
              <a:rPr lang="tr-TR" b="1" dirty="0"/>
            </a:br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Agrarian Revolution, Specialization, Market, and Trade </a:t>
            </a:r>
            <a:br>
              <a:rPr lang="tr-TR" dirty="0"/>
            </a:br>
            <a:br>
              <a:rPr lang="tr-TR" b="1" dirty="0"/>
            </a:br>
            <a:r>
              <a:rPr lang="en-US" b="1" dirty="0"/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Agricultural surplus </a:t>
            </a:r>
            <a:r>
              <a:rPr lang="en-US" dirty="0"/>
              <a:t>made the birth of many </a:t>
            </a:r>
            <a:r>
              <a:rPr lang="en-US" dirty="0">
                <a:solidFill>
                  <a:srgbClr val="0070C0"/>
                </a:solidFill>
              </a:rPr>
              <a:t>specialized occupations </a:t>
            </a:r>
            <a:r>
              <a:rPr lang="en-US" dirty="0"/>
              <a:t>possible; such as soldiers, priests, and skilled artisans. 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Some people produced </a:t>
            </a:r>
            <a:r>
              <a:rPr lang="en-US" dirty="0">
                <a:solidFill>
                  <a:srgbClr val="0070C0"/>
                </a:solidFill>
              </a:rPr>
              <a:t>other goods and services </a:t>
            </a:r>
            <a:r>
              <a:rPr lang="en-US" dirty="0"/>
              <a:t>while consuming the surplus food produced by farmers.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This allocation of different jobs to different people is called </a:t>
            </a:r>
            <a:r>
              <a:rPr lang="en-US" dirty="0">
                <a:solidFill>
                  <a:srgbClr val="0070C0"/>
                </a:solidFill>
              </a:rPr>
              <a:t>specialization of labor</a:t>
            </a:r>
            <a:r>
              <a:rPr lang="en-US" dirty="0"/>
              <a:t>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87573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br>
              <a:rPr lang="tr-TR" b="1" dirty="0"/>
            </a:br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Agrarian Revolution, Specialization, Market, and Trade</a:t>
            </a:r>
            <a:br>
              <a:rPr lang="tr-TR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tr-TR" dirty="0"/>
            </a:br>
            <a:r>
              <a:rPr lang="en-US" b="1" dirty="0"/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Specialization must be accompanied </a:t>
            </a:r>
            <a:r>
              <a:rPr lang="tr-TR" dirty="0"/>
              <a:t>                                </a:t>
            </a: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the division of labor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exchange of goods.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People who produce only </a:t>
            </a:r>
            <a:r>
              <a:rPr lang="en-US" dirty="0">
                <a:solidFill>
                  <a:srgbClr val="0070C0"/>
                </a:solidFill>
              </a:rPr>
              <a:t>one item </a:t>
            </a:r>
            <a:r>
              <a:rPr lang="en-US" dirty="0"/>
              <a:t>must give most of it in return for all of the </a:t>
            </a:r>
            <a:r>
              <a:rPr lang="en-US" dirty="0">
                <a:solidFill>
                  <a:srgbClr val="0070C0"/>
                </a:solidFill>
              </a:rPr>
              <a:t>other items </a:t>
            </a:r>
            <a:r>
              <a:rPr lang="en-US" dirty="0"/>
              <a:t>they require.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80960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br>
              <a:rPr lang="tr-TR" b="1" dirty="0"/>
            </a:br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Agrarian Revolution, Specialization, Market, and Trade</a:t>
            </a:r>
            <a:br>
              <a:rPr lang="tr-TR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tr-TR" dirty="0"/>
            </a:br>
            <a:r>
              <a:rPr lang="en-US" b="1" dirty="0"/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exchange of goods necessitated </a:t>
            </a:r>
            <a:r>
              <a:rPr lang="tr-TR" dirty="0"/>
              <a:t>                               </a:t>
            </a:r>
            <a:r>
              <a:rPr lang="en-US" dirty="0"/>
              <a:t>the determination of </a:t>
            </a:r>
            <a:r>
              <a:rPr lang="en-US" dirty="0">
                <a:solidFill>
                  <a:srgbClr val="0070C0"/>
                </a:solidFill>
              </a:rPr>
              <a:t>the exchange rate</a:t>
            </a:r>
            <a:r>
              <a:rPr lang="en-US" dirty="0"/>
              <a:t>, namely </a:t>
            </a:r>
            <a:r>
              <a:rPr lang="en-US" dirty="0">
                <a:solidFill>
                  <a:srgbClr val="0070C0"/>
                </a:solidFill>
              </a:rPr>
              <a:t>the value of one good in terms of another,</a:t>
            </a:r>
            <a:r>
              <a:rPr lang="en-US" dirty="0"/>
              <a:t> or </a:t>
            </a:r>
            <a:r>
              <a:rPr lang="en-US" dirty="0">
                <a:solidFill>
                  <a:srgbClr val="0070C0"/>
                </a:solidFill>
              </a:rPr>
              <a:t>real prices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Naturally, exchange of goods became </a:t>
            </a:r>
            <a:r>
              <a:rPr lang="tr-TR" dirty="0"/>
              <a:t> </a:t>
            </a:r>
            <a:r>
              <a:rPr lang="en-US" dirty="0"/>
              <a:t>centered in </a:t>
            </a:r>
            <a:r>
              <a:rPr lang="en-US" dirty="0">
                <a:solidFill>
                  <a:srgbClr val="0070C0"/>
                </a:solidFill>
              </a:rPr>
              <a:t>particular gathering places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These places were called </a:t>
            </a:r>
            <a:r>
              <a:rPr lang="en-US" dirty="0">
                <a:solidFill>
                  <a:srgbClr val="0070C0"/>
                </a:solidFill>
              </a:rPr>
              <a:t>markets.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15231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b="1" dirty="0"/>
              <a:t>Saving, Investment, </a:t>
            </a:r>
            <a:br>
              <a:rPr lang="tr-TR" b="1" dirty="0"/>
            </a:br>
            <a:r>
              <a:rPr lang="en-US" b="1" dirty="0"/>
              <a:t>and Social Classes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27</a:t>
            </a:fld>
            <a:endParaRPr lang="tr-T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217637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b="1" dirty="0"/>
              <a:t> Saving, Investment, </a:t>
            </a:r>
            <a:br>
              <a:rPr lang="tr-TR" b="1" dirty="0"/>
            </a:br>
            <a:r>
              <a:rPr lang="en-US" b="1" dirty="0"/>
              <a:t>and Social Classes 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Surplus production </a:t>
            </a:r>
            <a:r>
              <a:rPr lang="en-US" dirty="0"/>
              <a:t>made it possible and necessary to </a:t>
            </a:r>
            <a:r>
              <a:rPr lang="en-US" dirty="0">
                <a:solidFill>
                  <a:srgbClr val="0070C0"/>
                </a:solidFill>
              </a:rPr>
              <a:t>think of the future</a:t>
            </a:r>
            <a:r>
              <a:rPr lang="en-US" dirty="0"/>
              <a:t>, </a:t>
            </a:r>
            <a:r>
              <a:rPr lang="tr-TR" dirty="0"/>
              <a:t>                                              </a:t>
            </a:r>
            <a:r>
              <a:rPr lang="en-US" dirty="0"/>
              <a:t>and people started to </a:t>
            </a:r>
            <a:r>
              <a:rPr lang="en-US" dirty="0">
                <a:solidFill>
                  <a:srgbClr val="0070C0"/>
                </a:solidFill>
              </a:rPr>
              <a:t>keep some of their produce for the future</a:t>
            </a:r>
            <a:r>
              <a:rPr lang="en-US" dirty="0"/>
              <a:t>, </a:t>
            </a:r>
            <a:r>
              <a:rPr lang="tr-TR" dirty="0"/>
              <a:t>                                                 </a:t>
            </a:r>
            <a:r>
              <a:rPr lang="en-US" dirty="0"/>
              <a:t>hence </a:t>
            </a:r>
            <a:r>
              <a:rPr lang="en-US" dirty="0">
                <a:solidFill>
                  <a:srgbClr val="0070C0"/>
                </a:solidFill>
              </a:rPr>
              <a:t>saving and investment emerged</a:t>
            </a:r>
            <a:r>
              <a:rPr lang="en-US" dirty="0"/>
              <a:t>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28</a:t>
            </a:fld>
            <a:endParaRPr lang="tr-T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217637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b="1" dirty="0"/>
              <a:t> Saving, Investment, </a:t>
            </a:r>
            <a:br>
              <a:rPr lang="tr-TR" b="1" dirty="0"/>
            </a:br>
            <a:r>
              <a:rPr lang="en-US" b="1" dirty="0"/>
              <a:t>and Social Classes 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r>
              <a:rPr lang="en-US" dirty="0"/>
              <a:t>Keeping </a:t>
            </a:r>
            <a:r>
              <a:rPr lang="en-US" dirty="0">
                <a:solidFill>
                  <a:srgbClr val="0070C0"/>
                </a:solidFill>
              </a:rPr>
              <a:t>some animals to increase animal population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            </a:t>
            </a:r>
            <a:r>
              <a:rPr lang="en-US" dirty="0"/>
              <a:t>keeping </a:t>
            </a:r>
            <a:r>
              <a:rPr lang="en-US" dirty="0">
                <a:solidFill>
                  <a:srgbClr val="0070C0"/>
                </a:solidFill>
              </a:rPr>
              <a:t>some grains as seed</a:t>
            </a:r>
            <a:r>
              <a:rPr lang="en-US" dirty="0"/>
              <a:t>, </a:t>
            </a:r>
            <a:r>
              <a:rPr lang="tr-TR" dirty="0"/>
              <a:t>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producing tools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</a:t>
            </a:r>
            <a:r>
              <a:rPr lang="en-US" dirty="0"/>
              <a:t>were probably the first examples of </a:t>
            </a:r>
            <a:r>
              <a:rPr lang="tr-TR" dirty="0"/>
              <a:t>                            </a:t>
            </a:r>
            <a:r>
              <a:rPr lang="en-US" dirty="0">
                <a:solidFill>
                  <a:srgbClr val="0070C0"/>
                </a:solidFill>
              </a:rPr>
              <a:t>saving and investment</a:t>
            </a:r>
            <a:r>
              <a:rPr lang="en-US" dirty="0"/>
              <a:t>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8668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/>
              <a:t>ASSESSMENT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719138" indent="-358775">
              <a:buNone/>
            </a:pPr>
            <a:r>
              <a:rPr lang="en-US" b="1" dirty="0"/>
              <a:t>Midterm              </a:t>
            </a:r>
            <a:r>
              <a:rPr lang="tr-TR" b="1" dirty="0"/>
              <a:t>4</a:t>
            </a:r>
            <a:r>
              <a:rPr lang="en-US" b="1" dirty="0"/>
              <a:t>0 percent</a:t>
            </a:r>
          </a:p>
          <a:p>
            <a:pPr indent="17463">
              <a:buNone/>
            </a:pPr>
            <a:r>
              <a:rPr lang="en-US" b="1" dirty="0"/>
              <a:t>Final                     </a:t>
            </a:r>
            <a:r>
              <a:rPr lang="tr-TR" b="1" dirty="0"/>
              <a:t> 6</a:t>
            </a:r>
            <a:r>
              <a:rPr lang="en-US" b="1" dirty="0"/>
              <a:t>0 percent</a:t>
            </a:r>
          </a:p>
          <a:p>
            <a:pPr indent="17463">
              <a:buNone/>
            </a:pPr>
            <a:r>
              <a:rPr lang="en-US" b="1" dirty="0"/>
              <a:t>TOTAL                </a:t>
            </a:r>
            <a:r>
              <a:rPr lang="tr-TR" b="1" dirty="0"/>
              <a:t> </a:t>
            </a:r>
            <a:r>
              <a:rPr lang="en-US" b="1" dirty="0"/>
              <a:t>100 percent</a:t>
            </a: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  <p:cxnSp>
        <p:nvCxnSpPr>
          <p:cNvPr id="6" name="5 Düz Bağlayıcı"/>
          <p:cNvCxnSpPr/>
          <p:nvPr/>
        </p:nvCxnSpPr>
        <p:spPr>
          <a:xfrm>
            <a:off x="3571868" y="3286124"/>
            <a:ext cx="20162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217637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b="1" dirty="0"/>
              <a:t> Saving, Investment, </a:t>
            </a:r>
            <a:br>
              <a:rPr lang="tr-TR" b="1" dirty="0"/>
            </a:br>
            <a:r>
              <a:rPr lang="en-US" b="1" dirty="0"/>
              <a:t>and Social Classes 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Surplus production</a:t>
            </a:r>
            <a:r>
              <a:rPr lang="en-US" dirty="0"/>
              <a:t>, </a:t>
            </a:r>
            <a:r>
              <a:rPr lang="tr-TR" dirty="0"/>
              <a:t>                                                       </a:t>
            </a:r>
            <a:r>
              <a:rPr lang="en-US" dirty="0"/>
              <a:t>making possible of production of the means </a:t>
            </a:r>
            <a:r>
              <a:rPr lang="tr-TR" dirty="0"/>
              <a:t> </a:t>
            </a:r>
            <a:r>
              <a:rPr lang="en-US" dirty="0"/>
              <a:t>of production by saving and investment, </a:t>
            </a:r>
            <a:r>
              <a:rPr lang="tr-TR" dirty="0"/>
              <a:t>                   </a:t>
            </a:r>
            <a:r>
              <a:rPr lang="en-US" dirty="0"/>
              <a:t>had </a:t>
            </a:r>
            <a:r>
              <a:rPr lang="en-US" dirty="0">
                <a:solidFill>
                  <a:srgbClr val="0070C0"/>
                </a:solidFill>
              </a:rPr>
              <a:t>created the problem of who would own and use the extra products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the means of production</a:t>
            </a:r>
            <a:r>
              <a:rPr lang="en-US" dirty="0"/>
              <a:t>, </a:t>
            </a:r>
            <a:r>
              <a:rPr lang="tr-TR" dirty="0"/>
              <a:t>                                              </a:t>
            </a:r>
            <a:r>
              <a:rPr lang="en-US" dirty="0"/>
              <a:t>or </a:t>
            </a:r>
            <a:r>
              <a:rPr lang="en-US" dirty="0">
                <a:solidFill>
                  <a:srgbClr val="0070C0"/>
                </a:solidFill>
              </a:rPr>
              <a:t>the ownership issue</a:t>
            </a:r>
            <a:r>
              <a:rPr lang="en-US" dirty="0"/>
              <a:t>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290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217637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b="1" dirty="0"/>
              <a:t> Saving, Investment, </a:t>
            </a:r>
            <a:br>
              <a:rPr lang="tr-TR" b="1" dirty="0"/>
            </a:br>
            <a:r>
              <a:rPr lang="en-US" b="1" dirty="0"/>
              <a:t>and Social Classes 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r>
              <a:rPr lang="en-US" dirty="0"/>
              <a:t>With the emergence of ownership</a:t>
            </a:r>
            <a:r>
              <a:rPr lang="tr-TR" dirty="0"/>
              <a:t>,                        </a:t>
            </a:r>
            <a:r>
              <a:rPr lang="en-US" dirty="0"/>
              <a:t> people divided into </a:t>
            </a:r>
            <a:r>
              <a:rPr lang="en-US" dirty="0">
                <a:solidFill>
                  <a:srgbClr val="0070C0"/>
                </a:solidFill>
              </a:rPr>
              <a:t>social classes</a:t>
            </a:r>
            <a:r>
              <a:rPr lang="en-US" dirty="0"/>
              <a:t>, </a:t>
            </a:r>
            <a:r>
              <a:rPr lang="tr-TR" dirty="0"/>
              <a:t>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haves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have-nots.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93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b="1" dirty="0"/>
              <a:t>Barter, Money,</a:t>
            </a:r>
            <a:br>
              <a:rPr lang="tr-TR" b="1" dirty="0"/>
            </a:br>
            <a:r>
              <a:rPr lang="en-US" b="1" dirty="0"/>
              <a:t>and Interest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28551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b="1" dirty="0"/>
              <a:t> Barter, Money,</a:t>
            </a:r>
            <a:br>
              <a:rPr lang="en-US" b="1" dirty="0"/>
            </a:br>
            <a:r>
              <a:rPr lang="en-US" b="1" dirty="0"/>
              <a:t>and Interest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When </a:t>
            </a:r>
            <a:r>
              <a:rPr lang="en-US" dirty="0">
                <a:solidFill>
                  <a:srgbClr val="0070C0"/>
                </a:solidFill>
              </a:rPr>
              <a:t>the exchange of goods </a:t>
            </a:r>
            <a:r>
              <a:rPr lang="en-US" dirty="0"/>
              <a:t>started, </a:t>
            </a:r>
            <a:r>
              <a:rPr lang="tr-TR" dirty="0"/>
              <a:t>                      </a:t>
            </a:r>
            <a:r>
              <a:rPr lang="en-US" dirty="0">
                <a:solidFill>
                  <a:srgbClr val="0070C0"/>
                </a:solidFill>
              </a:rPr>
              <a:t>goods were changed for goods</a:t>
            </a:r>
            <a:r>
              <a:rPr lang="en-US" dirty="0"/>
              <a:t>; </a:t>
            </a:r>
            <a:r>
              <a:rPr lang="tr-TR" dirty="0"/>
              <a:t>                             </a:t>
            </a:r>
            <a:r>
              <a:rPr lang="en-US" dirty="0"/>
              <a:t>namely, </a:t>
            </a:r>
            <a:r>
              <a:rPr lang="en-US" dirty="0">
                <a:solidFill>
                  <a:srgbClr val="0070C0"/>
                </a:solidFill>
              </a:rPr>
              <a:t>the barter system </a:t>
            </a:r>
            <a:r>
              <a:rPr lang="en-US" dirty="0"/>
              <a:t>was applied.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Barter was </a:t>
            </a:r>
            <a:r>
              <a:rPr lang="en-US" dirty="0">
                <a:solidFill>
                  <a:srgbClr val="0070C0"/>
                </a:solidFill>
              </a:rPr>
              <a:t>tiresome</a:t>
            </a:r>
            <a:r>
              <a:rPr lang="en-US" dirty="0"/>
              <a:t>; </a:t>
            </a:r>
            <a:r>
              <a:rPr lang="tr-TR" dirty="0"/>
              <a:t>                                                             </a:t>
            </a:r>
            <a:r>
              <a:rPr lang="en-US" dirty="0"/>
              <a:t>for it to be realized </a:t>
            </a:r>
            <a:r>
              <a:rPr lang="en-US" dirty="0">
                <a:solidFill>
                  <a:srgbClr val="0070C0"/>
                </a:solidFill>
              </a:rPr>
              <a:t>each side must need </a:t>
            </a:r>
            <a:r>
              <a:rPr lang="tr-TR" dirty="0">
                <a:solidFill>
                  <a:srgbClr val="0070C0"/>
                </a:solidFill>
              </a:rPr>
              <a:t>                   </a:t>
            </a:r>
            <a:r>
              <a:rPr lang="en-US" dirty="0">
                <a:solidFill>
                  <a:srgbClr val="0070C0"/>
                </a:solidFill>
              </a:rPr>
              <a:t>the other side’s goods </a:t>
            </a:r>
            <a:r>
              <a:rPr lang="en-US" dirty="0"/>
              <a:t>simultaneously.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A double coincidence </a:t>
            </a:r>
            <a:r>
              <a:rPr lang="en-US" dirty="0"/>
              <a:t>was necessary. </a:t>
            </a:r>
            <a:endParaRPr lang="tr-TR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47090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b="1" dirty="0"/>
              <a:t> Barter, Money,</a:t>
            </a:r>
            <a:br>
              <a:rPr lang="en-US" b="1" dirty="0"/>
            </a:br>
            <a:r>
              <a:rPr lang="en-US" b="1" dirty="0"/>
              <a:t>and Interest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Double coincidence was not</a:t>
            </a:r>
            <a:r>
              <a:rPr lang="en-US" dirty="0"/>
              <a:t>, however, </a:t>
            </a:r>
            <a:r>
              <a:rPr lang="en-US" dirty="0">
                <a:solidFill>
                  <a:srgbClr val="0070C0"/>
                </a:solidFill>
              </a:rPr>
              <a:t>enough for trading.  </a:t>
            </a:r>
            <a:endParaRPr lang="tr-TR" dirty="0">
              <a:solidFill>
                <a:srgbClr val="0070C0"/>
              </a:solidFill>
            </a:endParaRPr>
          </a:p>
          <a:p>
            <a:r>
              <a:rPr lang="en-US" dirty="0"/>
              <a:t>Trading necessitated, also, </a:t>
            </a:r>
            <a:r>
              <a:rPr lang="en-US" dirty="0">
                <a:solidFill>
                  <a:srgbClr val="0070C0"/>
                </a:solidFill>
              </a:rPr>
              <a:t>agreement </a:t>
            </a:r>
            <a:r>
              <a:rPr lang="tr-TR" dirty="0">
                <a:solidFill>
                  <a:srgbClr val="0070C0"/>
                </a:solidFill>
              </a:rPr>
              <a:t>                            </a:t>
            </a:r>
            <a:r>
              <a:rPr lang="en-US" dirty="0"/>
              <a:t>on </a:t>
            </a:r>
            <a:r>
              <a:rPr lang="en-US" dirty="0">
                <a:solidFill>
                  <a:srgbClr val="0070C0"/>
                </a:solidFill>
              </a:rPr>
              <a:t>the rate of exchange between goods.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61874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b="1" dirty="0"/>
              <a:t> Barter, Money,</a:t>
            </a:r>
            <a:br>
              <a:rPr lang="en-US" b="1" dirty="0"/>
            </a:br>
            <a:r>
              <a:rPr lang="en-US" b="1" dirty="0"/>
              <a:t>and Interest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People tried to overcome these difficulties </a:t>
            </a:r>
            <a:r>
              <a:rPr lang="tr-TR" dirty="0"/>
              <a:t>                 </a:t>
            </a:r>
            <a:r>
              <a:rPr lang="en-US" dirty="0"/>
              <a:t>by using some objects (abalones, animals etc.) as </a:t>
            </a:r>
            <a:r>
              <a:rPr lang="en-US" dirty="0">
                <a:solidFill>
                  <a:srgbClr val="0070C0"/>
                </a:solidFill>
              </a:rPr>
              <a:t>a means of exchange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a measure of value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Later in time, </a:t>
            </a:r>
            <a:r>
              <a:rPr lang="tr-TR" dirty="0"/>
              <a:t>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precious metal bouillons</a:t>
            </a:r>
            <a:r>
              <a:rPr lang="en-US" dirty="0"/>
              <a:t>, </a:t>
            </a:r>
            <a:r>
              <a:rPr lang="tr-TR" dirty="0"/>
              <a:t>                                                    </a:t>
            </a:r>
            <a:r>
              <a:rPr lang="en-US" dirty="0"/>
              <a:t>and then, </a:t>
            </a:r>
            <a:r>
              <a:rPr lang="en-US" dirty="0">
                <a:solidFill>
                  <a:srgbClr val="0070C0"/>
                </a:solidFill>
              </a:rPr>
              <a:t>metal coins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</a:t>
            </a:r>
            <a:r>
              <a:rPr lang="en-US" dirty="0"/>
              <a:t>were used as the means of exchange.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79751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b="1" dirty="0"/>
              <a:t> Barter, Money,</a:t>
            </a:r>
            <a:br>
              <a:rPr lang="en-US" b="1" dirty="0"/>
            </a:br>
            <a:r>
              <a:rPr lang="en-US" b="1" dirty="0"/>
              <a:t>and Interest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Gold and silver coins </a:t>
            </a:r>
            <a:r>
              <a:rPr lang="en-US" dirty="0"/>
              <a:t>were generally accepted as </a:t>
            </a:r>
            <a:r>
              <a:rPr lang="en-US" dirty="0">
                <a:solidFill>
                  <a:srgbClr val="0070C0"/>
                </a:solidFill>
              </a:rPr>
              <a:t>the means of exchange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the unit of value. 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Making payment by a means of payment </a:t>
            </a:r>
            <a:r>
              <a:rPr lang="tr-TR" dirty="0"/>
              <a:t>                       </a:t>
            </a:r>
            <a:r>
              <a:rPr lang="en-US" dirty="0"/>
              <a:t>and measurement of the values of other goods in terms of gold or silver </a:t>
            </a:r>
            <a:r>
              <a:rPr lang="en-US" dirty="0">
                <a:solidFill>
                  <a:srgbClr val="0070C0"/>
                </a:solidFill>
              </a:rPr>
              <a:t>facilitated </a:t>
            </a:r>
            <a:r>
              <a:rPr lang="tr-TR" dirty="0">
                <a:solidFill>
                  <a:srgbClr val="0070C0"/>
                </a:solidFill>
              </a:rPr>
              <a:t>                 </a:t>
            </a:r>
            <a:r>
              <a:rPr lang="en-US" dirty="0">
                <a:solidFill>
                  <a:srgbClr val="0070C0"/>
                </a:solidFill>
              </a:rPr>
              <a:t>the exchange of goods.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01622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b="1" dirty="0"/>
              <a:t> Barter, Money,</a:t>
            </a:r>
            <a:br>
              <a:rPr lang="en-US" b="1" dirty="0"/>
            </a:br>
            <a:r>
              <a:rPr lang="en-US" b="1" dirty="0"/>
              <a:t>and Interest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 this way </a:t>
            </a:r>
            <a:r>
              <a:rPr lang="en-US" dirty="0">
                <a:solidFill>
                  <a:srgbClr val="0070C0"/>
                </a:solidFill>
              </a:rPr>
              <a:t>a new kind of unit of value </a:t>
            </a:r>
            <a:r>
              <a:rPr lang="tr-TR" dirty="0">
                <a:solidFill>
                  <a:srgbClr val="0070C0"/>
                </a:solidFill>
              </a:rPr>
              <a:t>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a means of exchange</a:t>
            </a:r>
            <a:r>
              <a:rPr lang="en-US" dirty="0"/>
              <a:t>, very similar to today’s money, had been created. 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 this system, </a:t>
            </a:r>
            <a:r>
              <a:rPr lang="tr-TR" dirty="0"/>
              <a:t>                                                                       </a:t>
            </a:r>
            <a:r>
              <a:rPr lang="en-US" dirty="0"/>
              <a:t>the exchange rate between two currencies was determined by </a:t>
            </a:r>
            <a:r>
              <a:rPr lang="en-US" dirty="0">
                <a:solidFill>
                  <a:srgbClr val="0070C0"/>
                </a:solidFill>
              </a:rPr>
              <a:t>which metal the coins were made of</a:t>
            </a:r>
            <a:r>
              <a:rPr lang="en-US" dirty="0"/>
              <a:t>, </a:t>
            </a:r>
            <a:r>
              <a:rPr lang="tr-TR" dirty="0"/>
              <a:t> 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their weight and pureness</a:t>
            </a:r>
            <a:r>
              <a:rPr lang="en-US" dirty="0"/>
              <a:t>. 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26528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b="1" dirty="0"/>
              <a:t> Barter, Money,</a:t>
            </a:r>
            <a:br>
              <a:rPr lang="en-US" b="1" dirty="0"/>
            </a:br>
            <a:r>
              <a:rPr lang="en-US" b="1" dirty="0"/>
              <a:t>and Interest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ability to produce surplus product made also </a:t>
            </a:r>
            <a:r>
              <a:rPr lang="en-US" dirty="0">
                <a:solidFill>
                  <a:srgbClr val="0070C0"/>
                </a:solidFill>
              </a:rPr>
              <a:t>lending and borrowing </a:t>
            </a:r>
            <a:r>
              <a:rPr lang="en-US" dirty="0"/>
              <a:t>possible, </a:t>
            </a:r>
            <a:r>
              <a:rPr lang="tr-TR" dirty="0"/>
              <a:t>                                </a:t>
            </a:r>
            <a:r>
              <a:rPr lang="en-US" dirty="0"/>
              <a:t>and thus </a:t>
            </a:r>
            <a:r>
              <a:rPr lang="en-US" dirty="0">
                <a:solidFill>
                  <a:srgbClr val="0070C0"/>
                </a:solidFill>
              </a:rPr>
              <a:t>debtor-creditor relations arose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This development led to a new problem: </a:t>
            </a:r>
            <a:r>
              <a:rPr lang="tr-TR" dirty="0"/>
              <a:t>  </a:t>
            </a:r>
            <a:r>
              <a:rPr lang="en-US" dirty="0">
                <a:solidFill>
                  <a:srgbClr val="0070C0"/>
                </a:solidFill>
              </a:rPr>
              <a:t>What would be the difference between barrowed and returned amounts</a:t>
            </a:r>
            <a:r>
              <a:rPr lang="en-US" dirty="0"/>
              <a:t>; </a:t>
            </a:r>
            <a:r>
              <a:rPr lang="tr-TR" dirty="0"/>
              <a:t>                             </a:t>
            </a:r>
            <a:r>
              <a:rPr lang="en-US" dirty="0"/>
              <a:t>namely, </a:t>
            </a:r>
            <a:r>
              <a:rPr lang="en-US" dirty="0">
                <a:solidFill>
                  <a:srgbClr val="0070C0"/>
                </a:solidFill>
              </a:rPr>
              <a:t>what would be the rate of interest</a:t>
            </a:r>
            <a:r>
              <a:rPr lang="en-US" dirty="0"/>
              <a:t>. 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50212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</a:pPr>
            <a:br>
              <a:rPr lang="tr-TR" b="1" dirty="0"/>
            </a:br>
            <a:br>
              <a:rPr lang="tr-TR" b="1" dirty="0"/>
            </a:br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State</a:t>
            </a:r>
            <a:br>
              <a:rPr lang="tr-TR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39</a:t>
            </a:fld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br>
              <a:rPr lang="tr-TR" b="1" dirty="0"/>
            </a:br>
            <a:r>
              <a:rPr lang="en-US" b="1" dirty="0"/>
              <a:t>INTRODUCTION</a:t>
            </a:r>
            <a:r>
              <a:rPr lang="tr-TR" b="1" dirty="0"/>
              <a:t>:</a:t>
            </a:r>
            <a:br>
              <a:rPr lang="tr-TR" b="1" dirty="0"/>
            </a:br>
            <a:r>
              <a:rPr lang="tr-TR" b="1" dirty="0"/>
              <a:t>WAHAT IS ECONOMICS?</a:t>
            </a:r>
            <a:br>
              <a:rPr lang="tr-TR" dirty="0"/>
            </a:b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br>
              <a:rPr lang="tr-TR" b="1" dirty="0"/>
            </a:br>
            <a:r>
              <a:rPr lang="en-US" b="1" dirty="0"/>
              <a:t>State</a:t>
            </a:r>
            <a:br>
              <a:rPr lang="en-US" dirty="0"/>
            </a:b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35782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Sedentary life and stock building created </a:t>
            </a:r>
            <a:r>
              <a:rPr lang="tr-TR" dirty="0"/>
              <a:t>                 </a:t>
            </a:r>
            <a:r>
              <a:rPr lang="en-US" dirty="0">
                <a:solidFill>
                  <a:srgbClr val="0070C0"/>
                </a:solidFill>
              </a:rPr>
              <a:t>the security problem </a:t>
            </a:r>
            <a:r>
              <a:rPr lang="en-US" dirty="0"/>
              <a:t>and hence the need for making and implementation of </a:t>
            </a:r>
            <a:r>
              <a:rPr lang="en-US" dirty="0">
                <a:solidFill>
                  <a:srgbClr val="0070C0"/>
                </a:solidFill>
              </a:rPr>
              <a:t>common rules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It became a necessity to carry out these functions by </a:t>
            </a:r>
            <a:r>
              <a:rPr lang="en-US" dirty="0">
                <a:solidFill>
                  <a:srgbClr val="0070C0"/>
                </a:solidFill>
              </a:rPr>
              <a:t>a new institution </a:t>
            </a:r>
            <a:r>
              <a:rPr lang="en-US" dirty="0"/>
              <a:t>that would be constructed and maintained by the community.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40</a:t>
            </a:fld>
            <a:endParaRPr lang="tr-TR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br>
              <a:rPr lang="tr-TR" b="1" dirty="0"/>
            </a:br>
            <a:r>
              <a:rPr lang="en-US" b="1" dirty="0"/>
              <a:t>State</a:t>
            </a:r>
            <a:br>
              <a:rPr lang="en-US" dirty="0"/>
            </a:b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35782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Thus, an authority, </a:t>
            </a:r>
            <a:r>
              <a:rPr lang="en-US" dirty="0">
                <a:solidFill>
                  <a:srgbClr val="0070C0"/>
                </a:solidFill>
              </a:rPr>
              <a:t>a prototype of the state was born.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A part of social product had to be allocated to maintain that authority. 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35909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br>
              <a:rPr lang="tr-TR" b="1" dirty="0"/>
            </a:br>
            <a:r>
              <a:rPr lang="en-US" b="1" dirty="0"/>
              <a:t>State</a:t>
            </a:r>
            <a:br>
              <a:rPr lang="en-US" dirty="0"/>
            </a:b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35782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Which roles would the state play</a:t>
            </a:r>
            <a:r>
              <a:rPr lang="en-US" dirty="0"/>
              <a:t>, </a:t>
            </a:r>
            <a:r>
              <a:rPr lang="tr-TR" dirty="0"/>
              <a:t>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how the sources necessary to maintain the state would be raised?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These were the questions leading the emergence of </a:t>
            </a:r>
            <a:r>
              <a:rPr lang="en-US" dirty="0">
                <a:solidFill>
                  <a:srgbClr val="0070C0"/>
                </a:solidFill>
              </a:rPr>
              <a:t>taxation and public finance</a:t>
            </a:r>
            <a:r>
              <a:rPr lang="en-US" dirty="0"/>
              <a:t>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014766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pPr lvl="0"/>
            <a:br>
              <a:rPr lang="tr-TR" b="1" dirty="0"/>
            </a:br>
            <a:r>
              <a:rPr lang="en-US" b="1" dirty="0"/>
              <a:t>Economic</a:t>
            </a:r>
            <a:r>
              <a:rPr lang="tr-TR" b="1" dirty="0"/>
              <a:t> </a:t>
            </a:r>
            <a:r>
              <a:rPr lang="en-US" b="1" dirty="0"/>
              <a:t>Systems</a:t>
            </a:r>
            <a:br>
              <a:rPr lang="tr-TR" dirty="0"/>
            </a:b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43</a:t>
            </a:fld>
            <a:endParaRPr lang="tr-TR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b="1" dirty="0"/>
              <a:t>Economic Systems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With the development of specialization, </a:t>
            </a:r>
            <a:r>
              <a:rPr lang="en-US" dirty="0">
                <a:solidFill>
                  <a:srgbClr val="0070C0"/>
                </a:solidFill>
              </a:rPr>
              <a:t>different groups of people </a:t>
            </a:r>
            <a:r>
              <a:rPr lang="en-US" dirty="0"/>
              <a:t>fulfilled fundamentally </a:t>
            </a:r>
            <a:r>
              <a:rPr lang="en-US" dirty="0">
                <a:solidFill>
                  <a:srgbClr val="0070C0"/>
                </a:solidFill>
              </a:rPr>
              <a:t>different economic roles</a:t>
            </a:r>
            <a:r>
              <a:rPr lang="en-US" dirty="0"/>
              <a:t>, depending on </a:t>
            </a:r>
            <a:r>
              <a:rPr lang="en-US" dirty="0">
                <a:solidFill>
                  <a:srgbClr val="0070C0"/>
                </a:solidFill>
              </a:rPr>
              <a:t>their status </a:t>
            </a:r>
            <a:r>
              <a:rPr lang="en-US" dirty="0"/>
              <a:t>and </a:t>
            </a:r>
            <a:r>
              <a:rPr lang="tr-TR" dirty="0"/>
              <a:t>                                    </a:t>
            </a:r>
            <a:r>
              <a:rPr lang="en-US" dirty="0">
                <a:solidFill>
                  <a:srgbClr val="0070C0"/>
                </a:solidFill>
              </a:rPr>
              <a:t>their relationship to work.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existence of a surplus allowed some members of society</a:t>
            </a:r>
            <a:r>
              <a:rPr lang="en-US" dirty="0"/>
              <a:t>, for the first time, </a:t>
            </a:r>
            <a:r>
              <a:rPr lang="tr-TR" dirty="0"/>
              <a:t>                           </a:t>
            </a:r>
            <a:r>
              <a:rPr lang="en-US" dirty="0">
                <a:solidFill>
                  <a:srgbClr val="0070C0"/>
                </a:solidFill>
              </a:rPr>
              <a:t>not to work.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44</a:t>
            </a:fld>
            <a:endParaRPr lang="tr-TR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b="1" dirty="0"/>
              <a:t>Economic Systems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That created new problems to be solved: </a:t>
            </a:r>
            <a:r>
              <a:rPr lang="tr-TR" dirty="0"/>
              <a:t> </a:t>
            </a:r>
            <a:r>
              <a:rPr lang="en-US" dirty="0">
                <a:solidFill>
                  <a:srgbClr val="0070C0"/>
                </a:solidFill>
              </a:rPr>
              <a:t>Who would avoid working on the farm?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What would they do </a:t>
            </a:r>
            <a:r>
              <a:rPr lang="en-US" dirty="0"/>
              <a:t>instead?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how would they keep the working part of society in line?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904653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b="1" dirty="0"/>
              <a:t>Economic Systems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Different economic systems </a:t>
            </a:r>
            <a:r>
              <a:rPr lang="en-US" dirty="0"/>
              <a:t>handled this fundamental issue in </a:t>
            </a:r>
            <a:r>
              <a:rPr lang="en-US" dirty="0">
                <a:solidFill>
                  <a:srgbClr val="0070C0"/>
                </a:solidFill>
              </a:rPr>
              <a:t>different ways.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For example, </a:t>
            </a:r>
            <a:r>
              <a:rPr lang="tr-TR" dirty="0"/>
              <a:t>                                                                   </a:t>
            </a:r>
            <a:r>
              <a:rPr lang="en-US" dirty="0"/>
              <a:t>under </a:t>
            </a:r>
            <a:r>
              <a:rPr lang="en-US" dirty="0">
                <a:solidFill>
                  <a:srgbClr val="0070C0"/>
                </a:solidFill>
              </a:rPr>
              <a:t>monarchist systems a powerful elite controlled the surplus</a:t>
            </a:r>
            <a:r>
              <a:rPr lang="en-US" dirty="0"/>
              <a:t> </a:t>
            </a:r>
            <a:r>
              <a:rPr lang="tr-TR" dirty="0"/>
              <a:t>   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its allocation based on inherited birthright.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319969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b="1" dirty="0"/>
              <a:t>Economic Systems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monarch needed the acceptance </a:t>
            </a:r>
            <a:r>
              <a:rPr lang="tr-TR" dirty="0">
                <a:solidFill>
                  <a:srgbClr val="0070C0"/>
                </a:solidFill>
              </a:rPr>
              <a:t>                               </a:t>
            </a:r>
            <a:r>
              <a:rPr lang="en-US" dirty="0"/>
              <a:t>or </a:t>
            </a:r>
            <a:r>
              <a:rPr lang="en-US" dirty="0">
                <a:solidFill>
                  <a:srgbClr val="0070C0"/>
                </a:solidFill>
              </a:rPr>
              <a:t>at least acquiescence of his or her subjects</a:t>
            </a:r>
            <a:r>
              <a:rPr lang="en-US" dirty="0"/>
              <a:t>, which generally needed to be </a:t>
            </a:r>
            <a:r>
              <a:rPr lang="en-US" dirty="0">
                <a:solidFill>
                  <a:srgbClr val="0070C0"/>
                </a:solidFill>
              </a:rPr>
              <a:t>imposed by brute force.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Many of these societies also relied on </a:t>
            </a:r>
            <a:r>
              <a:rPr lang="en-US" dirty="0">
                <a:solidFill>
                  <a:srgbClr val="0070C0"/>
                </a:solidFill>
              </a:rPr>
              <a:t>slavery</a:t>
            </a:r>
            <a:r>
              <a:rPr lang="en-US" dirty="0"/>
              <a:t>, where entire groups of people were simply forced to work, again through brute force.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277075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b="1" dirty="0"/>
              <a:t>Economic Systems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r>
              <a:rPr lang="en-US" dirty="0"/>
              <a:t>While </a:t>
            </a:r>
            <a:r>
              <a:rPr lang="en-US" dirty="0">
                <a:solidFill>
                  <a:srgbClr val="0070C0"/>
                </a:solidFill>
              </a:rPr>
              <a:t>slavery and direct authoritarian rule </a:t>
            </a:r>
            <a:r>
              <a:rPr lang="en-US" dirty="0"/>
              <a:t>were certainly powerful and straightforward ways for elites to control the economy and </a:t>
            </a:r>
            <a:r>
              <a:rPr lang="tr-TR" dirty="0"/>
              <a:t> </a:t>
            </a:r>
            <a:r>
              <a:rPr lang="en-US" dirty="0"/>
              <a:t>the resulting surplus, </a:t>
            </a:r>
            <a:r>
              <a:rPr lang="tr-TR" dirty="0"/>
              <a:t>                                                             </a:t>
            </a:r>
            <a:r>
              <a:rPr lang="en-US" dirty="0"/>
              <a:t>they had their </a:t>
            </a:r>
            <a:r>
              <a:rPr lang="en-US" dirty="0">
                <a:solidFill>
                  <a:srgbClr val="0070C0"/>
                </a:solidFill>
              </a:rPr>
              <a:t>drawbacks</a:t>
            </a:r>
            <a:r>
              <a:rPr lang="en-US" dirty="0"/>
              <a:t>, too.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52100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b="1" dirty="0"/>
              <a:t>Economic Systems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Slaves and subjects often revolted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Their work ethic was not always the best: </a:t>
            </a:r>
            <a:r>
              <a:rPr lang="en-US" dirty="0">
                <a:solidFill>
                  <a:srgbClr val="0070C0"/>
                </a:solidFill>
              </a:rPr>
              <a:t>slaves tend to be grudging and bitter, requiring active supervision to elicit </a:t>
            </a:r>
            <a:r>
              <a:rPr lang="tr-TR" dirty="0">
                <a:solidFill>
                  <a:srgbClr val="0070C0"/>
                </a:solidFill>
              </a:rPr>
              <a:t>                          </a:t>
            </a:r>
            <a:r>
              <a:rPr lang="en-US" dirty="0">
                <a:solidFill>
                  <a:srgbClr val="0070C0"/>
                </a:solidFill>
              </a:rPr>
              <a:t>their effort and productivity.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2361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24136"/>
          </a:xfrm>
        </p:spPr>
        <p:txBody>
          <a:bodyPr>
            <a:normAutofit/>
          </a:bodyPr>
          <a:lstStyle/>
          <a:p>
            <a:pPr marL="457200" lvl="1" algn="ctr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IS ECONOMICS?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941168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dirty="0"/>
              <a:t>Economics may be defined simply as </a:t>
            </a:r>
            <a:r>
              <a:rPr lang="tr-TR" dirty="0"/>
              <a:t>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science which studies economy.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But what is economy? 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b="1" dirty="0"/>
              <a:t>Economic Systems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Eventually </a:t>
            </a:r>
            <a:r>
              <a:rPr lang="en-US" dirty="0">
                <a:solidFill>
                  <a:srgbClr val="0070C0"/>
                </a:solidFill>
              </a:rPr>
              <a:t>a more subtle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</a:t>
            </a:r>
            <a:r>
              <a:rPr lang="en-US" dirty="0"/>
              <a:t>and ultimately </a:t>
            </a:r>
            <a:r>
              <a:rPr lang="en-US" dirty="0">
                <a:solidFill>
                  <a:srgbClr val="0070C0"/>
                </a:solidFill>
              </a:rPr>
              <a:t>more effective economic system</a:t>
            </a:r>
            <a:r>
              <a:rPr lang="en-US" dirty="0"/>
              <a:t> evolved, called </a:t>
            </a:r>
            <a:r>
              <a:rPr lang="en-US" dirty="0">
                <a:solidFill>
                  <a:srgbClr val="0070C0"/>
                </a:solidFill>
              </a:rPr>
              <a:t>feudalism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 this case, </a:t>
            </a:r>
            <a:r>
              <a:rPr lang="en-US" dirty="0">
                <a:solidFill>
                  <a:srgbClr val="0070C0"/>
                </a:solidFill>
              </a:rPr>
              <a:t>a more complex web of mutual obligations and rights </a:t>
            </a:r>
            <a:r>
              <a:rPr lang="en-US" dirty="0"/>
              <a:t>was used </a:t>
            </a:r>
            <a:r>
              <a:rPr lang="tr-TR" dirty="0"/>
              <a:t>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organize work and manage the surplus</a:t>
            </a:r>
            <a:r>
              <a:rPr lang="en-US" dirty="0"/>
              <a:t>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92893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b="1" dirty="0"/>
              <a:t>Economic Systems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Peasants were allowed to live on land </a:t>
            </a:r>
            <a:r>
              <a:rPr lang="tr-TR" dirty="0">
                <a:solidFill>
                  <a:srgbClr val="0070C0"/>
                </a:solidFill>
              </a:rPr>
              <a:t>                         </a:t>
            </a:r>
            <a:r>
              <a:rPr lang="en-US" dirty="0">
                <a:solidFill>
                  <a:srgbClr val="0070C0"/>
                </a:solidFill>
              </a:rPr>
              <a:t>that was governed by a higher class </a:t>
            </a:r>
            <a:r>
              <a:rPr lang="tr-TR" dirty="0">
                <a:solidFill>
                  <a:srgbClr val="0070C0"/>
                </a:solidFill>
              </a:rPr>
              <a:t>                       </a:t>
            </a:r>
            <a:r>
              <a:rPr lang="en-US" dirty="0"/>
              <a:t>(gentry, landlords, or royalty).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They could support themselves and their families, </a:t>
            </a:r>
            <a:r>
              <a:rPr lang="tr-TR" dirty="0"/>
              <a:t>                                                                                     </a:t>
            </a:r>
            <a:r>
              <a:rPr lang="en-US" dirty="0"/>
              <a:t>but </a:t>
            </a:r>
            <a:r>
              <a:rPr lang="en-US" dirty="0">
                <a:solidFill>
                  <a:srgbClr val="0070C0"/>
                </a:solidFill>
              </a:rPr>
              <a:t>in return had to transfer most of their surplus production to the gentry</a:t>
            </a:r>
            <a:r>
              <a:rPr lang="en-US" dirty="0"/>
              <a:t>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261599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b="1" dirty="0"/>
              <a:t>Economic Systems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r>
              <a:rPr lang="en-US" dirty="0"/>
              <a:t>Agriculture became steadily </a:t>
            </a:r>
            <a:r>
              <a:rPr lang="en-US" dirty="0">
                <a:solidFill>
                  <a:srgbClr val="0070C0"/>
                </a:solidFill>
              </a:rPr>
              <a:t>more productive </a:t>
            </a:r>
            <a:r>
              <a:rPr lang="en-US" dirty="0"/>
              <a:t>with </a:t>
            </a:r>
            <a:r>
              <a:rPr lang="en-US" dirty="0">
                <a:solidFill>
                  <a:srgbClr val="0070C0"/>
                </a:solidFill>
              </a:rPr>
              <a:t>the invention of techniques </a:t>
            </a:r>
            <a:r>
              <a:rPr lang="tr-TR" dirty="0">
                <a:solidFill>
                  <a:srgbClr val="0070C0"/>
                </a:solidFill>
              </a:rPr>
              <a:t>                                         </a:t>
            </a:r>
            <a:r>
              <a:rPr lang="en-US" dirty="0"/>
              <a:t>such as </a:t>
            </a:r>
            <a:r>
              <a:rPr lang="en-US" dirty="0">
                <a:solidFill>
                  <a:srgbClr val="0070C0"/>
                </a:solidFill>
              </a:rPr>
              <a:t>crop rotation</a:t>
            </a:r>
            <a:r>
              <a:rPr lang="en-US" dirty="0"/>
              <a:t>, </a:t>
            </a:r>
            <a:r>
              <a:rPr lang="tr-TR" dirty="0"/>
              <a:t>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use of livestock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plant breeding</a:t>
            </a:r>
            <a:r>
              <a:rPr lang="en-US" dirty="0"/>
              <a:t>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703368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b="1" dirty="0"/>
              <a:t>Economic Systems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The surplus became larger</a:t>
            </a:r>
            <a:r>
              <a:rPr lang="en-US" dirty="0"/>
              <a:t>, </a:t>
            </a:r>
            <a:r>
              <a:rPr lang="tr-TR" dirty="0"/>
              <a:t>                                              </a:t>
            </a:r>
            <a:r>
              <a:rPr lang="en-US" dirty="0"/>
              <a:t>allowing </a:t>
            </a:r>
            <a:r>
              <a:rPr lang="en-US" dirty="0">
                <a:solidFill>
                  <a:srgbClr val="0070C0"/>
                </a:solidFill>
              </a:rPr>
              <a:t>the development of more complex non-agricultural activities</a:t>
            </a:r>
            <a:r>
              <a:rPr lang="tr-TR" dirty="0">
                <a:solidFill>
                  <a:srgbClr val="0070C0"/>
                </a:solidFill>
              </a:rPr>
              <a:t>;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</a:t>
            </a:r>
            <a:r>
              <a:rPr lang="en-US" dirty="0"/>
              <a:t>such as </a:t>
            </a:r>
            <a:r>
              <a:rPr lang="en-US" dirty="0">
                <a:solidFill>
                  <a:srgbClr val="0070C0"/>
                </a:solidFill>
              </a:rPr>
              <a:t>more powerful and well-resourced central governments</a:t>
            </a:r>
            <a:r>
              <a:rPr lang="en-US" dirty="0"/>
              <a:t>, </a:t>
            </a:r>
            <a:r>
              <a:rPr lang="tr-TR" dirty="0"/>
              <a:t>                                          </a:t>
            </a:r>
            <a:r>
              <a:rPr lang="en-US" dirty="0"/>
              <a:t>the emergence of early </a:t>
            </a:r>
            <a:r>
              <a:rPr lang="en-US" dirty="0">
                <a:solidFill>
                  <a:srgbClr val="0070C0"/>
                </a:solidFill>
              </a:rPr>
              <a:t>manufacturing workshops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farther-reaching exploration and conquest.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34738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b="1" dirty="0"/>
              <a:t>Economic Systems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More effective transportation (like ocean-going ships) allowed the development of </a:t>
            </a:r>
            <a:r>
              <a:rPr lang="en-US" dirty="0">
                <a:solidFill>
                  <a:srgbClr val="0070C0"/>
                </a:solidFill>
              </a:rPr>
              <a:t>long-range trade.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Later in the Middle Ages, </a:t>
            </a:r>
            <a:r>
              <a:rPr lang="tr-TR" dirty="0"/>
              <a:t>                                                                </a:t>
            </a:r>
            <a:r>
              <a:rPr lang="en-US" dirty="0"/>
              <a:t>this trade sparked the emergence of </a:t>
            </a:r>
            <a:r>
              <a:rPr lang="tr-TR" dirty="0"/>
              <a:t>                                     </a:t>
            </a:r>
            <a:r>
              <a:rPr lang="en-US" dirty="0">
                <a:solidFill>
                  <a:srgbClr val="0070C0"/>
                </a:solidFill>
              </a:rPr>
              <a:t>a whole new class</a:t>
            </a:r>
            <a:r>
              <a:rPr lang="en-US" dirty="0"/>
              <a:t>: </a:t>
            </a:r>
            <a:r>
              <a:rPr lang="en-US" dirty="0">
                <a:solidFill>
                  <a:srgbClr val="0070C0"/>
                </a:solidFill>
              </a:rPr>
              <a:t>merchants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               </a:t>
            </a:r>
            <a:r>
              <a:rPr lang="en-US" dirty="0"/>
              <a:t>who earned an often-lucrative slice of the surplus by facilitating this growing trade.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252751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b="1" dirty="0"/>
              <a:t>Economic Systems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r>
              <a:rPr lang="en-US" dirty="0"/>
              <a:t>These merchants would play an important </a:t>
            </a:r>
            <a:r>
              <a:rPr lang="en-US" dirty="0">
                <a:solidFill>
                  <a:srgbClr val="0070C0"/>
                </a:solidFill>
              </a:rPr>
              <a:t>transitional role in the subsequent development of capitalism</a:t>
            </a:r>
            <a:r>
              <a:rPr lang="en-US" dirty="0"/>
              <a:t>, </a:t>
            </a:r>
            <a:r>
              <a:rPr lang="tr-TR" dirty="0"/>
              <a:t>                                     </a:t>
            </a:r>
            <a:r>
              <a:rPr lang="en-US" dirty="0"/>
              <a:t>evolving into a class of </a:t>
            </a:r>
            <a:r>
              <a:rPr lang="en-US" dirty="0">
                <a:solidFill>
                  <a:srgbClr val="0070C0"/>
                </a:solidFill>
              </a:rPr>
              <a:t>industrial capitalists</a:t>
            </a:r>
            <a:r>
              <a:rPr lang="en-US" dirty="0"/>
              <a:t>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165686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b="1" dirty="0"/>
              <a:t>Economic Systems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r>
              <a:rPr lang="en-US" dirty="0"/>
              <a:t>Increases in economic activities and progress in human knowledge and experience prepared a suitable environment for </a:t>
            </a:r>
            <a:r>
              <a:rPr lang="en-US" dirty="0">
                <a:solidFill>
                  <a:srgbClr val="0070C0"/>
                </a:solidFill>
              </a:rPr>
              <a:t>the birth of a new era in Western Europe</a:t>
            </a:r>
            <a:r>
              <a:rPr lang="en-US" dirty="0"/>
              <a:t>, </a:t>
            </a:r>
            <a:r>
              <a:rPr lang="tr-TR" dirty="0"/>
              <a:t>                                                      </a:t>
            </a:r>
            <a:r>
              <a:rPr lang="en-US" dirty="0"/>
              <a:t>during the period between </a:t>
            </a:r>
            <a:r>
              <a:rPr lang="en-US" dirty="0">
                <a:solidFill>
                  <a:srgbClr val="0070C0"/>
                </a:solidFill>
              </a:rPr>
              <a:t>the fifteenth and eighteenth centuries.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862656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b="1" dirty="0"/>
              <a:t>Economic Systems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Mechanical energy was started to be used in production</a:t>
            </a:r>
            <a:r>
              <a:rPr lang="en-US" dirty="0"/>
              <a:t>, in addition to organic energy; </a:t>
            </a:r>
            <a:r>
              <a:rPr lang="en-US" dirty="0">
                <a:solidFill>
                  <a:srgbClr val="0070C0"/>
                </a:solidFill>
              </a:rPr>
              <a:t>human developed machinery </a:t>
            </a:r>
            <a:r>
              <a:rPr lang="en-US" dirty="0"/>
              <a:t>that works </a:t>
            </a:r>
            <a:r>
              <a:rPr lang="tr-TR" dirty="0"/>
              <a:t>                     </a:t>
            </a: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mechanical energy.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invention of </a:t>
            </a:r>
            <a:r>
              <a:rPr lang="en-US" dirty="0">
                <a:solidFill>
                  <a:srgbClr val="0070C0"/>
                </a:solidFill>
              </a:rPr>
              <a:t>steam power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semi-automated spinning and weaving machines</a:t>
            </a:r>
            <a:r>
              <a:rPr lang="en-US" dirty="0"/>
              <a:t>, and other </a:t>
            </a:r>
            <a:r>
              <a:rPr lang="en-US" dirty="0">
                <a:solidFill>
                  <a:srgbClr val="0070C0"/>
                </a:solidFill>
              </a:rPr>
              <a:t>early industrial technologies increased production </a:t>
            </a:r>
            <a:r>
              <a:rPr lang="en-US" dirty="0"/>
              <a:t>at an unseen speed.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29487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b="1" dirty="0"/>
              <a:t>Economic Systems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r>
              <a:rPr lang="en-US" dirty="0"/>
              <a:t>These technologies required completely </a:t>
            </a:r>
            <a:r>
              <a:rPr lang="tr-TR" dirty="0"/>
              <a:t>                 </a:t>
            </a:r>
            <a:r>
              <a:rPr lang="en-US" dirty="0">
                <a:solidFill>
                  <a:srgbClr val="0070C0"/>
                </a:solidFill>
              </a:rPr>
              <a:t>new ways of organizing work</a:t>
            </a:r>
            <a:r>
              <a:rPr lang="en-US" dirty="0"/>
              <a:t>: </a:t>
            </a:r>
            <a:r>
              <a:rPr lang="tr-TR" dirty="0"/>
              <a:t>                                                       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larger-scale factories </a:t>
            </a:r>
            <a:r>
              <a:rPr lang="en-US" dirty="0"/>
              <a:t>using </a:t>
            </a:r>
            <a:r>
              <a:rPr lang="tr-TR" dirty="0"/>
              <a:t>                            </a:t>
            </a:r>
            <a:r>
              <a:rPr lang="en-US" dirty="0">
                <a:solidFill>
                  <a:srgbClr val="0070C0"/>
                </a:solidFill>
              </a:rPr>
              <a:t>more complex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expensive equipment.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59710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b="1" dirty="0"/>
              <a:t>Economic Systems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r>
              <a:rPr lang="en-US" dirty="0"/>
              <a:t>In this way, </a:t>
            </a:r>
            <a:r>
              <a:rPr lang="tr-TR" dirty="0"/>
              <a:t>                                                                   </a:t>
            </a:r>
            <a:r>
              <a:rPr lang="en-US" dirty="0"/>
              <a:t>capitalism produced </a:t>
            </a:r>
            <a:r>
              <a:rPr lang="en-US" dirty="0">
                <a:solidFill>
                  <a:srgbClr val="0070C0"/>
                </a:solidFill>
              </a:rPr>
              <a:t>two entirely new economic classes</a:t>
            </a:r>
            <a:r>
              <a:rPr lang="en-US" dirty="0"/>
              <a:t>: </a:t>
            </a:r>
            <a:r>
              <a:rPr lang="tr-TR" dirty="0"/>
              <a:t>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owners of the means of production </a:t>
            </a:r>
            <a:r>
              <a:rPr lang="en-US" dirty="0"/>
              <a:t>(capitalists) </a:t>
            </a:r>
            <a:r>
              <a:rPr lang="tr-TR" dirty="0"/>
              <a:t>                        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workers </a:t>
            </a:r>
            <a:r>
              <a:rPr lang="en-US" dirty="0"/>
              <a:t>who possessed nothing other than their ability to work in those factories.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2081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96144"/>
          </a:xfrm>
        </p:spPr>
        <p:txBody>
          <a:bodyPr>
            <a:normAutofit/>
          </a:bodyPr>
          <a:lstStyle/>
          <a:p>
            <a:r>
              <a:rPr lang="en-US" b="1" dirty="0"/>
              <a:t>I</a:t>
            </a:r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IS ECONOMICS?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People have to satisfy their </a:t>
            </a:r>
            <a:r>
              <a:rPr lang="en-US" dirty="0">
                <a:solidFill>
                  <a:srgbClr val="0070C0"/>
                </a:solidFill>
              </a:rPr>
              <a:t>natural and cultural needs </a:t>
            </a:r>
            <a:r>
              <a:rPr lang="en-US" dirty="0"/>
              <a:t>to survive.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satisfaction of both natural and cultural needs entails a process within which </a:t>
            </a:r>
            <a:r>
              <a:rPr lang="tr-TR" dirty="0"/>
              <a:t>                  </a:t>
            </a:r>
            <a:r>
              <a:rPr lang="en-US" dirty="0">
                <a:solidFill>
                  <a:srgbClr val="0070C0"/>
                </a:solidFill>
              </a:rPr>
              <a:t>people interact with each other</a:t>
            </a:r>
            <a:r>
              <a:rPr lang="en-US" dirty="0"/>
              <a:t> </a:t>
            </a:r>
            <a:r>
              <a:rPr lang="tr-TR" dirty="0"/>
              <a:t>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with their natural surroundings.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b="1" dirty="0"/>
              <a:t>Economic Systems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Individual laborers lost their status as independent producers </a:t>
            </a:r>
            <a:r>
              <a:rPr lang="en-US" dirty="0"/>
              <a:t>and turned merely </a:t>
            </a:r>
            <a:r>
              <a:rPr lang="en-US" dirty="0">
                <a:solidFill>
                  <a:srgbClr val="0070C0"/>
                </a:solidFill>
              </a:rPr>
              <a:t>members of the labor force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They became dependent for their income on their ability to </a:t>
            </a:r>
            <a:r>
              <a:rPr lang="en-US" dirty="0">
                <a:solidFill>
                  <a:srgbClr val="0070C0"/>
                </a:solidFill>
              </a:rPr>
              <a:t>sell their labor force to factory owners.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221060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b="1" dirty="0"/>
              <a:t>Economic Systems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Extensive use of machinery in production was named </a:t>
            </a:r>
            <a:r>
              <a:rPr lang="en-US" dirty="0">
                <a:solidFill>
                  <a:srgbClr val="0070C0"/>
                </a:solidFill>
              </a:rPr>
              <a:t>industrialization.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During the one hundred years after 1750 </a:t>
            </a:r>
            <a:r>
              <a:rPr lang="tr-TR" dirty="0"/>
              <a:t>                    </a:t>
            </a:r>
            <a:r>
              <a:rPr lang="en-US" dirty="0">
                <a:solidFill>
                  <a:srgbClr val="0070C0"/>
                </a:solidFill>
              </a:rPr>
              <a:t>the industrialization trend had accelerated</a:t>
            </a:r>
            <a:r>
              <a:rPr lang="en-US" dirty="0"/>
              <a:t>, and the developments in that era were later called </a:t>
            </a:r>
            <a:r>
              <a:rPr lang="en-US" dirty="0">
                <a:solidFill>
                  <a:srgbClr val="0070C0"/>
                </a:solidFill>
              </a:rPr>
              <a:t>industrial revolution</a:t>
            </a:r>
            <a:r>
              <a:rPr lang="en-US" dirty="0"/>
              <a:t>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027146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b="1" dirty="0"/>
              <a:t>Economic Systems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Industrialization took place first in </a:t>
            </a:r>
            <a:r>
              <a:rPr lang="en-US" dirty="0">
                <a:solidFill>
                  <a:srgbClr val="0070C0"/>
                </a:solidFill>
              </a:rPr>
              <a:t>Great Britain</a:t>
            </a:r>
            <a:r>
              <a:rPr lang="en-US" dirty="0"/>
              <a:t>, and then in </a:t>
            </a:r>
            <a:r>
              <a:rPr lang="en-US" dirty="0">
                <a:solidFill>
                  <a:srgbClr val="0070C0"/>
                </a:solidFill>
              </a:rPr>
              <a:t>France.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USA, Germany, Italy and Japan followed the</a:t>
            </a:r>
            <a:r>
              <a:rPr lang="tr-TR" dirty="0"/>
              <a:t> </a:t>
            </a:r>
            <a:r>
              <a:rPr lang="en-US" dirty="0"/>
              <a:t>suit.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307930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b="1" dirty="0"/>
              <a:t>Unemployment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63</a:t>
            </a:fld>
            <a:endParaRPr lang="tr-TR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br>
              <a:rPr lang="tr-TR" b="1" dirty="0"/>
            </a:br>
            <a:r>
              <a:rPr lang="en-US" b="1" dirty="0"/>
              <a:t>Unemployment</a:t>
            </a:r>
            <a:br>
              <a:rPr lang="tr-TR" dirty="0"/>
            </a:br>
            <a:br>
              <a:rPr lang="tr-TR" dirty="0"/>
            </a:br>
            <a:r>
              <a:rPr lang="en-US" b="1" dirty="0"/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use of machinery in production </a:t>
            </a:r>
            <a:r>
              <a:rPr lang="tr-TR" dirty="0">
                <a:solidFill>
                  <a:srgbClr val="0070C0"/>
                </a:solidFill>
              </a:rPr>
              <a:t>                              </a:t>
            </a:r>
            <a:r>
              <a:rPr lang="en-US" dirty="0"/>
              <a:t>both in </a:t>
            </a:r>
            <a:r>
              <a:rPr lang="en-US" dirty="0">
                <a:solidFill>
                  <a:srgbClr val="0070C0"/>
                </a:solidFill>
              </a:rPr>
              <a:t>agriculture and industry </a:t>
            </a:r>
            <a:r>
              <a:rPr lang="tr-TR" dirty="0">
                <a:solidFill>
                  <a:srgbClr val="0070C0"/>
                </a:solidFill>
              </a:rPr>
              <a:t>                                       </a:t>
            </a:r>
            <a:r>
              <a:rPr lang="en-US" dirty="0"/>
              <a:t>made a large number </a:t>
            </a:r>
            <a:r>
              <a:rPr lang="tr-TR" dirty="0"/>
              <a:t>o</a:t>
            </a:r>
            <a:r>
              <a:rPr lang="en-US" dirty="0"/>
              <a:t>f people idle, </a:t>
            </a:r>
            <a:r>
              <a:rPr lang="tr-TR" dirty="0"/>
              <a:t>                    </a:t>
            </a:r>
            <a:r>
              <a:rPr lang="en-US" dirty="0"/>
              <a:t>replacing labor by machines.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Mechanization of agriculture </a:t>
            </a:r>
            <a:r>
              <a:rPr lang="en-US" dirty="0"/>
              <a:t>supported </a:t>
            </a:r>
            <a:r>
              <a:rPr lang="tr-TR" dirty="0"/>
              <a:t>                  </a:t>
            </a:r>
            <a:r>
              <a:rPr lang="en-US" dirty="0"/>
              <a:t>also </a:t>
            </a:r>
            <a:r>
              <a:rPr lang="en-US" dirty="0">
                <a:solidFill>
                  <a:srgbClr val="0070C0"/>
                </a:solidFill>
              </a:rPr>
              <a:t>concentration of land </a:t>
            </a:r>
            <a:r>
              <a:rPr lang="en-US" dirty="0"/>
              <a:t>in the hands of </a:t>
            </a:r>
            <a:r>
              <a:rPr lang="tr-TR" dirty="0"/>
              <a:t>               </a:t>
            </a:r>
            <a:r>
              <a:rPr lang="en-US" dirty="0">
                <a:solidFill>
                  <a:srgbClr val="0070C0"/>
                </a:solidFill>
              </a:rPr>
              <a:t>big landowners.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64</a:t>
            </a:fld>
            <a:endParaRPr lang="tr-TR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br>
              <a:rPr lang="tr-TR" b="1" dirty="0"/>
            </a:br>
            <a:r>
              <a:rPr lang="en-US" b="1" dirty="0"/>
              <a:t>Unemployment</a:t>
            </a:r>
            <a:br>
              <a:rPr lang="tr-TR" dirty="0"/>
            </a:br>
            <a:br>
              <a:rPr lang="tr-TR" dirty="0"/>
            </a:br>
            <a:r>
              <a:rPr lang="en-US" b="1" dirty="0"/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r>
              <a:rPr lang="en-US" dirty="0"/>
              <a:t>People who lost their lands and jobs </a:t>
            </a:r>
            <a:r>
              <a:rPr lang="en-US" dirty="0">
                <a:solidFill>
                  <a:srgbClr val="0070C0"/>
                </a:solidFill>
              </a:rPr>
              <a:t>migrated to the fast-growing cities</a:t>
            </a:r>
            <a:r>
              <a:rPr lang="en-US" dirty="0"/>
              <a:t> in which machines were used in production of manufactures.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481672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br>
              <a:rPr lang="tr-TR" b="1" dirty="0"/>
            </a:br>
            <a:r>
              <a:rPr lang="en-US" b="1" dirty="0"/>
              <a:t>Unemployment</a:t>
            </a:r>
            <a:br>
              <a:rPr lang="tr-TR" dirty="0"/>
            </a:br>
            <a:br>
              <a:rPr lang="tr-TR" dirty="0"/>
            </a:br>
            <a:r>
              <a:rPr lang="en-US" b="1" dirty="0"/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Since generally the number of workers looking for jobs was greater than the jobs supplied them, </a:t>
            </a:r>
            <a:r>
              <a:rPr lang="tr-TR" dirty="0"/>
              <a:t>                                                                                   </a:t>
            </a:r>
            <a:r>
              <a:rPr lang="en-US" dirty="0"/>
              <a:t>many workers could not find jobs to live on.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Unemployment</a:t>
            </a:r>
            <a:r>
              <a:rPr lang="en-US" dirty="0"/>
              <a:t> has become a significant social and economic concern.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392793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 fontScale="90000"/>
          </a:bodyPr>
          <a:lstStyle/>
          <a:p>
            <a:pPr lvl="0">
              <a:spcBef>
                <a:spcPts val="600"/>
              </a:spcBef>
              <a:spcAft>
                <a:spcPts val="1000"/>
              </a:spcAft>
            </a:pPr>
            <a:br>
              <a:rPr lang="tr-TR" b="1" dirty="0"/>
            </a:br>
            <a:br>
              <a:rPr lang="tr-TR" b="1" dirty="0"/>
            </a:br>
            <a:br>
              <a:rPr lang="tr-TR" b="1" dirty="0"/>
            </a:br>
            <a:br>
              <a:rPr lang="tr-TR" b="1" dirty="0"/>
            </a:br>
            <a:r>
              <a:rPr lang="en-US" sz="4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Monopolistic </a:t>
            </a:r>
            <a:br>
              <a:rPr lang="tr-TR" sz="4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4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Market Power</a:t>
            </a:r>
            <a:br>
              <a:rPr lang="tr-TR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tr-TR" dirty="0"/>
            </a:br>
            <a:br>
              <a:rPr lang="tr-TR" b="1" dirty="0"/>
            </a:br>
            <a:r>
              <a:rPr lang="en-US" b="1" dirty="0"/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67</a:t>
            </a:fld>
            <a:endParaRPr lang="tr-TR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>
              <a:spcBef>
                <a:spcPts val="600"/>
              </a:spcBef>
              <a:spcAft>
                <a:spcPts val="1000"/>
              </a:spcAft>
            </a:pPr>
            <a:br>
              <a:rPr lang="tr-TR" b="1" dirty="0"/>
            </a:br>
            <a:br>
              <a:rPr lang="tr-TR" b="1" dirty="0"/>
            </a:br>
            <a:br>
              <a:rPr lang="tr-TR" b="1" dirty="0"/>
            </a:br>
            <a:br>
              <a:rPr lang="tr-TR" b="1" dirty="0"/>
            </a:br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Monopolistic Market Power</a:t>
            </a:r>
            <a:br>
              <a:rPr lang="tr-TR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tr-TR" dirty="0"/>
            </a:br>
            <a:br>
              <a:rPr lang="tr-TR" b="1" dirty="0"/>
            </a:br>
            <a:r>
              <a:rPr lang="en-US" b="1" dirty="0"/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Before the nineteenth century, </a:t>
            </a:r>
            <a:r>
              <a:rPr lang="tr-TR" dirty="0"/>
              <a:t>                                      </a:t>
            </a:r>
            <a:r>
              <a:rPr lang="en-US" dirty="0">
                <a:solidFill>
                  <a:srgbClr val="0070C0"/>
                </a:solidFill>
              </a:rPr>
              <a:t>markets were largely local </a:t>
            </a:r>
            <a:r>
              <a:rPr lang="en-US" dirty="0"/>
              <a:t>or at most </a:t>
            </a:r>
            <a:r>
              <a:rPr lang="en-US" dirty="0">
                <a:solidFill>
                  <a:srgbClr val="0070C0"/>
                </a:solidFill>
              </a:rPr>
              <a:t>national in scope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en-US" dirty="0"/>
              <a:t>for most of the traded goods.</a:t>
            </a:r>
            <a:r>
              <a:rPr lang="tr-TR" dirty="0"/>
              <a:t>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These markets were served by </a:t>
            </a:r>
            <a:r>
              <a:rPr lang="en-US" dirty="0">
                <a:solidFill>
                  <a:srgbClr val="0070C0"/>
                </a:solidFill>
              </a:rPr>
              <a:t>numerous small-scale firms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      </a:t>
            </a:r>
            <a:r>
              <a:rPr lang="en-US" dirty="0"/>
              <a:t>resulting in the state that called </a:t>
            </a:r>
            <a:r>
              <a:rPr lang="en-US" dirty="0">
                <a:solidFill>
                  <a:srgbClr val="0070C0"/>
                </a:solidFill>
              </a:rPr>
              <a:t>perfect competition</a:t>
            </a:r>
            <a:r>
              <a:rPr lang="en-US" dirty="0"/>
              <a:t>,</a:t>
            </a:r>
            <a:r>
              <a:rPr lang="tr-TR" dirty="0"/>
              <a:t>                                                                   </a:t>
            </a:r>
            <a:r>
              <a:rPr lang="en-US" dirty="0"/>
              <a:t> in which </a:t>
            </a:r>
            <a:r>
              <a:rPr lang="en-US" dirty="0">
                <a:solidFill>
                  <a:srgbClr val="0070C0"/>
                </a:solidFill>
              </a:rPr>
              <a:t>no single seller can influence </a:t>
            </a:r>
            <a:r>
              <a:rPr lang="tr-TR" dirty="0">
                <a:solidFill>
                  <a:srgbClr val="0070C0"/>
                </a:solidFill>
              </a:rPr>
              <a:t>                          </a:t>
            </a:r>
            <a:r>
              <a:rPr lang="en-US" dirty="0">
                <a:solidFill>
                  <a:srgbClr val="0070C0"/>
                </a:solidFill>
              </a:rPr>
              <a:t>the price. 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351301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>
              <a:spcBef>
                <a:spcPts val="600"/>
              </a:spcBef>
              <a:spcAft>
                <a:spcPts val="1000"/>
              </a:spcAft>
            </a:pPr>
            <a:br>
              <a:rPr lang="tr-TR" b="1" dirty="0"/>
            </a:br>
            <a:br>
              <a:rPr lang="tr-TR" b="1" dirty="0"/>
            </a:br>
            <a:br>
              <a:rPr lang="tr-TR" b="1" dirty="0"/>
            </a:br>
            <a:br>
              <a:rPr lang="tr-TR" b="1" dirty="0"/>
            </a:br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Monopolistic Market Power</a:t>
            </a:r>
            <a:br>
              <a:rPr lang="tr-TR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tr-TR" dirty="0"/>
            </a:br>
            <a:br>
              <a:rPr lang="tr-TR" b="1" dirty="0"/>
            </a:br>
            <a:r>
              <a:rPr lang="en-US" b="1" dirty="0"/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Starting from </a:t>
            </a:r>
            <a:r>
              <a:rPr lang="en-US" dirty="0">
                <a:solidFill>
                  <a:srgbClr val="0070C0"/>
                </a:solidFill>
              </a:rPr>
              <a:t>mid-19th Century</a:t>
            </a:r>
            <a:r>
              <a:rPr lang="en-US" dirty="0"/>
              <a:t>, </a:t>
            </a:r>
            <a:r>
              <a:rPr lang="tr-TR" dirty="0"/>
              <a:t>                                           </a:t>
            </a:r>
            <a:r>
              <a:rPr lang="en-US" dirty="0"/>
              <a:t>most markets became populated, </a:t>
            </a:r>
            <a:r>
              <a:rPr lang="tr-TR" dirty="0"/>
              <a:t>                                  </a:t>
            </a:r>
            <a:r>
              <a:rPr lang="en-US" dirty="0"/>
              <a:t>and often manipulated, by </a:t>
            </a:r>
            <a:r>
              <a:rPr lang="en-US" dirty="0">
                <a:solidFill>
                  <a:srgbClr val="0070C0"/>
                </a:solidFill>
              </a:rPr>
              <a:t>large companies</a:t>
            </a:r>
            <a:r>
              <a:rPr lang="en-US" dirty="0"/>
              <a:t>. 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These are </a:t>
            </a:r>
            <a:r>
              <a:rPr lang="en-US" dirty="0">
                <a:solidFill>
                  <a:srgbClr val="0070C0"/>
                </a:solidFill>
              </a:rPr>
              <a:t>monopolistic companies </a:t>
            </a:r>
            <a:r>
              <a:rPr lang="tr-TR" dirty="0">
                <a:solidFill>
                  <a:srgbClr val="0070C0"/>
                </a:solidFill>
              </a:rPr>
              <a:t>                        </a:t>
            </a:r>
            <a:r>
              <a:rPr lang="en-US" dirty="0"/>
              <a:t>operating not just at the national level </a:t>
            </a:r>
            <a:r>
              <a:rPr lang="tr-TR" dirty="0"/>
              <a:t>                      </a:t>
            </a:r>
            <a:r>
              <a:rPr lang="en-US" dirty="0"/>
              <a:t>but increasingly at </a:t>
            </a:r>
            <a:r>
              <a:rPr lang="en-US" dirty="0">
                <a:solidFill>
                  <a:srgbClr val="0070C0"/>
                </a:solidFill>
              </a:rPr>
              <a:t>the global level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5811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96144"/>
          </a:xfrm>
        </p:spPr>
        <p:txBody>
          <a:bodyPr>
            <a:normAutofit/>
          </a:bodyPr>
          <a:lstStyle/>
          <a:p>
            <a:r>
              <a:rPr lang="en-US" b="1" dirty="0"/>
              <a:t>I</a:t>
            </a:r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IS ECONOMICS?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r>
              <a:rPr lang="en-US" dirty="0"/>
              <a:t>The Core Team defines economics as </a:t>
            </a:r>
            <a:r>
              <a:rPr lang="tr-TR" dirty="0"/>
              <a:t>                                 </a:t>
            </a:r>
            <a:r>
              <a:rPr lang="en-US" dirty="0"/>
              <a:t>“</a:t>
            </a:r>
            <a:r>
              <a:rPr lang="en-US" dirty="0">
                <a:solidFill>
                  <a:srgbClr val="0070C0"/>
                </a:solidFill>
              </a:rPr>
              <a:t>the study of how people interact with each other and with their natural surroundings in producing their livelihoods</a:t>
            </a:r>
            <a:r>
              <a:rPr lang="en-US" dirty="0"/>
              <a:t>, </a:t>
            </a:r>
            <a:r>
              <a:rPr lang="tr-TR" dirty="0"/>
              <a:t>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how this interaction changes over time</a:t>
            </a:r>
            <a:r>
              <a:rPr lang="en-US" dirty="0"/>
              <a:t>.”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46781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>
              <a:spcBef>
                <a:spcPts val="600"/>
              </a:spcBef>
              <a:spcAft>
                <a:spcPts val="1000"/>
              </a:spcAft>
            </a:pPr>
            <a:br>
              <a:rPr lang="tr-TR" b="1" dirty="0"/>
            </a:br>
            <a:br>
              <a:rPr lang="tr-TR" b="1" dirty="0"/>
            </a:br>
            <a:br>
              <a:rPr lang="tr-TR" b="1" dirty="0"/>
            </a:br>
            <a:br>
              <a:rPr lang="tr-TR" b="1" dirty="0"/>
            </a:br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Monopolistic Market Power</a:t>
            </a:r>
            <a:br>
              <a:rPr lang="tr-TR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tr-TR" dirty="0"/>
            </a:br>
            <a:br>
              <a:rPr lang="tr-TR" b="1" dirty="0"/>
            </a:br>
            <a:r>
              <a:rPr lang="en-US" b="1" dirty="0"/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Unlike the small companies in the past, </a:t>
            </a:r>
            <a:r>
              <a:rPr lang="en-US" dirty="0">
                <a:solidFill>
                  <a:srgbClr val="0070C0"/>
                </a:solidFill>
              </a:rPr>
              <a:t>monopolistic firms have gained market power</a:t>
            </a:r>
            <a:r>
              <a:rPr lang="en-US" dirty="0"/>
              <a:t>.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They may deliberately restrict output </a:t>
            </a:r>
            <a:r>
              <a:rPr lang="tr-TR" dirty="0">
                <a:solidFill>
                  <a:srgbClr val="0070C0"/>
                </a:solidFill>
              </a:rPr>
              <a:t>                              </a:t>
            </a:r>
            <a:r>
              <a:rPr lang="en-US" dirty="0"/>
              <a:t>to raise prices to the point where </a:t>
            </a:r>
            <a:r>
              <a:rPr lang="tr-TR" dirty="0"/>
              <a:t>                                   </a:t>
            </a:r>
            <a:r>
              <a:rPr lang="en-US" dirty="0">
                <a:solidFill>
                  <a:srgbClr val="0070C0"/>
                </a:solidFill>
              </a:rPr>
              <a:t>their profits are maximized. 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831272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b="1" dirty="0"/>
              <a:t>Development, Backwardness, International Economic System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71</a:t>
            </a:fld>
            <a:endParaRPr lang="tr-TR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sz="4000" b="1" dirty="0"/>
              <a:t>Development, Backwardness, International Economic System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Industrial development in some part of </a:t>
            </a:r>
            <a:r>
              <a:rPr lang="tr-TR" dirty="0"/>
              <a:t>                     </a:t>
            </a:r>
            <a:r>
              <a:rPr lang="en-US" dirty="0"/>
              <a:t>the world created </a:t>
            </a:r>
            <a:r>
              <a:rPr lang="en-US" dirty="0">
                <a:solidFill>
                  <a:srgbClr val="0070C0"/>
                </a:solidFill>
              </a:rPr>
              <a:t>a new division of labor among countries.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 the countries which industrialized before others, </a:t>
            </a:r>
            <a:r>
              <a:rPr lang="en-US" dirty="0">
                <a:solidFill>
                  <a:srgbClr val="0070C0"/>
                </a:solidFill>
              </a:rPr>
              <a:t>industrial production increased rapidly.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156949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sz="4000" b="1" dirty="0"/>
              <a:t>Development, Backwardness, International Economic System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While these countries were getting richer, </a:t>
            </a:r>
            <a:r>
              <a:rPr lang="tr-TR" dirty="0"/>
              <a:t>               </a:t>
            </a:r>
            <a:r>
              <a:rPr lang="en-US" dirty="0">
                <a:solidFill>
                  <a:srgbClr val="0070C0"/>
                </a:solidFill>
              </a:rPr>
              <a:t>the development gap </a:t>
            </a:r>
            <a:r>
              <a:rPr lang="en-US" dirty="0"/>
              <a:t>between the industrialized and other countries </a:t>
            </a:r>
            <a:r>
              <a:rPr lang="en-US" dirty="0">
                <a:solidFill>
                  <a:srgbClr val="0070C0"/>
                </a:solidFill>
              </a:rPr>
              <a:t>has widened.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Hence </a:t>
            </a:r>
            <a:r>
              <a:rPr lang="en-US" dirty="0">
                <a:solidFill>
                  <a:srgbClr val="0070C0"/>
                </a:solidFill>
              </a:rPr>
              <a:t>a problem of backwardness arose</a:t>
            </a:r>
            <a:r>
              <a:rPr lang="en-US" dirty="0"/>
              <a:t>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69573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sz="4000" b="1" dirty="0"/>
              <a:t>Development, Backwardness, International Economic System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Industrialization of Western Europe had </a:t>
            </a:r>
            <a:r>
              <a:rPr lang="en-US" dirty="0">
                <a:solidFill>
                  <a:srgbClr val="0070C0"/>
                </a:solidFill>
              </a:rPr>
              <a:t>destructive effects on some backward countries</a:t>
            </a:r>
            <a:r>
              <a:rPr lang="en-US" dirty="0"/>
              <a:t>, including the Ottoman Empire.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 that new era, </a:t>
            </a:r>
            <a:r>
              <a:rPr lang="tr-TR" dirty="0"/>
              <a:t>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many countries had lost their political independence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became the colonies of the industrialized countries.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462216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sz="4000" b="1" dirty="0"/>
              <a:t>Development, Backwardness, International Economic System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Those developments added new debate issues of international character to the economics’ agenda.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question of </a:t>
            </a:r>
            <a:r>
              <a:rPr lang="en-US" dirty="0">
                <a:solidFill>
                  <a:srgbClr val="0070C0"/>
                </a:solidFill>
              </a:rPr>
              <a:t>“while some countries could industrialize and develop, why the others could not?” </a:t>
            </a:r>
            <a:r>
              <a:rPr lang="en-US" dirty="0"/>
              <a:t>occupied the minds of</a:t>
            </a:r>
            <a:r>
              <a:rPr lang="tr-TR" dirty="0"/>
              <a:t> </a:t>
            </a:r>
            <a:r>
              <a:rPr lang="en-US" dirty="0"/>
              <a:t>people.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626449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sz="4000" b="1" dirty="0"/>
              <a:t>Development, Backwardness, International Economic System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r>
              <a:rPr lang="en-US" dirty="0"/>
              <a:t>On the other hand, </a:t>
            </a:r>
            <a:r>
              <a:rPr lang="tr-TR" dirty="0"/>
              <a:t>                                                                   </a:t>
            </a:r>
            <a:r>
              <a:rPr lang="en-US" dirty="0"/>
              <a:t>with a widespread industrialization movement in the World, </a:t>
            </a:r>
            <a:r>
              <a:rPr lang="tr-TR" dirty="0"/>
              <a:t>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economic relations among countries have increased and got more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complicated.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217337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sz="4000" b="1" dirty="0"/>
              <a:t>Development, Backwardness, International Economic System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Making </a:t>
            </a:r>
            <a:r>
              <a:rPr lang="en-US" dirty="0">
                <a:solidFill>
                  <a:srgbClr val="0070C0"/>
                </a:solidFill>
              </a:rPr>
              <a:t>international common rules </a:t>
            </a:r>
            <a:r>
              <a:rPr lang="tr-TR" dirty="0">
                <a:solidFill>
                  <a:srgbClr val="0070C0"/>
                </a:solidFill>
              </a:rPr>
              <a:t>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building an international economic system </a:t>
            </a:r>
            <a:r>
              <a:rPr lang="en-US" dirty="0"/>
              <a:t>became a necessity.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Thereby, the questions of </a:t>
            </a:r>
            <a:r>
              <a:rPr lang="tr-TR" dirty="0"/>
              <a:t>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how international rules could be made and implemented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</a:t>
            </a:r>
            <a:r>
              <a:rPr lang="en-US" dirty="0"/>
              <a:t>entered the agenda of economics, </a:t>
            </a:r>
            <a:r>
              <a:rPr lang="tr-TR" dirty="0"/>
              <a:t>                                       </a:t>
            </a:r>
            <a:r>
              <a:rPr lang="en-US" dirty="0"/>
              <a:t>as well as policy.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941486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br>
              <a:rPr lang="tr-TR" b="1" dirty="0"/>
            </a:br>
            <a:r>
              <a:rPr lang="en-US" b="1" dirty="0"/>
              <a:t>Representative Money</a:t>
            </a:r>
            <a:br>
              <a:rPr lang="tr-TR" b="1" dirty="0"/>
            </a:b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676439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br>
              <a:rPr lang="tr-TR" b="1" dirty="0"/>
            </a:br>
            <a:r>
              <a:rPr lang="en-US" b="1" dirty="0"/>
              <a:t>Representative Money</a:t>
            </a:r>
            <a:br>
              <a:rPr lang="tr-TR" b="1" dirty="0"/>
            </a:b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>
            <a:normAutofit/>
          </a:bodyPr>
          <a:lstStyle/>
          <a:p>
            <a:r>
              <a:rPr lang="en-US" dirty="0"/>
              <a:t>As the monetary system based on precious metals had become insufficient in the face of increasing production and the diversification of economic activities, </a:t>
            </a:r>
            <a:r>
              <a:rPr lang="tr-TR" dirty="0"/>
              <a:t>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 new kind of money</a:t>
            </a:r>
            <a:r>
              <a:rPr lang="en-US" dirty="0"/>
              <a:t>, namely </a:t>
            </a:r>
            <a:r>
              <a:rPr lang="tr-TR" dirty="0"/>
              <a:t>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representative money</a:t>
            </a:r>
            <a:r>
              <a:rPr lang="en-US" dirty="0"/>
              <a:t>, was born.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415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840156"/>
          </a:xfrm>
        </p:spPr>
        <p:txBody>
          <a:bodyPr>
            <a:normAutofit/>
          </a:bodyPr>
          <a:lstStyle/>
          <a:p>
            <a:r>
              <a:rPr lang="en-US" b="1" dirty="0"/>
              <a:t>I</a:t>
            </a:r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IS ECONOMICS?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214950"/>
          </a:xfrm>
        </p:spPr>
        <p:txBody>
          <a:bodyPr>
            <a:normAutofit/>
          </a:bodyPr>
          <a:lstStyle/>
          <a:p>
            <a:r>
              <a:rPr lang="en-US" dirty="0"/>
              <a:t>They argue that, economics is about:</a:t>
            </a: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How we come to acquire the things that make up our livelihood</a:t>
            </a:r>
            <a:r>
              <a:rPr lang="en-US" sz="3200" dirty="0"/>
              <a:t>: </a:t>
            </a:r>
            <a:r>
              <a:rPr lang="tr-TR" sz="3200" dirty="0"/>
              <a:t>                                                </a:t>
            </a:r>
            <a:r>
              <a:rPr lang="en-US" sz="3200" dirty="0"/>
              <a:t>Things like food, clothing, shelter, or free time.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br>
              <a:rPr lang="tr-TR" b="1" dirty="0"/>
            </a:br>
            <a:r>
              <a:rPr lang="en-US" b="1" dirty="0"/>
              <a:t>Representative Money</a:t>
            </a:r>
            <a:br>
              <a:rPr lang="tr-TR" b="1" dirty="0"/>
            </a:b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 the representative money system, </a:t>
            </a:r>
            <a:r>
              <a:rPr lang="tr-TR" dirty="0"/>
              <a:t>                                </a:t>
            </a:r>
            <a:r>
              <a:rPr lang="en-US" dirty="0">
                <a:solidFill>
                  <a:srgbClr val="0070C0"/>
                </a:solidFill>
              </a:rPr>
              <a:t>the value of national currencies </a:t>
            </a:r>
            <a:r>
              <a:rPr lang="tr-TR" dirty="0">
                <a:solidFill>
                  <a:srgbClr val="0070C0"/>
                </a:solidFill>
              </a:rPr>
              <a:t>                                     </a:t>
            </a:r>
            <a:r>
              <a:rPr lang="en-US" dirty="0">
                <a:solidFill>
                  <a:srgbClr val="0070C0"/>
                </a:solidFill>
              </a:rPr>
              <a:t>is determined in a more complicated mechanism.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structure of the international monetary system</a:t>
            </a:r>
            <a:r>
              <a:rPr lang="en-US" dirty="0"/>
              <a:t>, including determining the values of national currencies, has been </a:t>
            </a:r>
            <a:r>
              <a:rPr lang="en-US" dirty="0">
                <a:solidFill>
                  <a:srgbClr val="0070C0"/>
                </a:solidFill>
              </a:rPr>
              <a:t>one of the most disputable economic problems.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401254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</a:pPr>
            <a:br>
              <a:rPr lang="tr-TR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Sustainability</a:t>
            </a:r>
            <a:br>
              <a:rPr lang="tr-TR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81</a:t>
            </a:fld>
            <a:endParaRPr lang="tr-TR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</a:pPr>
            <a:br>
              <a:rPr lang="tr-TR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Sustainability</a:t>
            </a:r>
            <a:br>
              <a:rPr lang="tr-TR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r>
              <a:rPr lang="en-US" dirty="0"/>
              <a:t>The expansion and intensification of </a:t>
            </a:r>
            <a:r>
              <a:rPr lang="en-US" dirty="0">
                <a:solidFill>
                  <a:srgbClr val="0070C0"/>
                </a:solidFill>
              </a:rPr>
              <a:t>industrialization</a:t>
            </a:r>
            <a:r>
              <a:rPr lang="en-US" dirty="0"/>
              <a:t> created </a:t>
            </a:r>
            <a:r>
              <a:rPr lang="en-US" dirty="0">
                <a:solidFill>
                  <a:srgbClr val="0070C0"/>
                </a:solidFill>
              </a:rPr>
              <a:t>the risk of the depletion of natural resources </a:t>
            </a:r>
            <a:r>
              <a:rPr lang="en-US" dirty="0"/>
              <a:t>and </a:t>
            </a:r>
            <a:r>
              <a:rPr lang="tr-TR" dirty="0"/>
              <a:t>                             </a:t>
            </a:r>
            <a:r>
              <a:rPr lang="en-US" dirty="0"/>
              <a:t>caused </a:t>
            </a:r>
            <a:r>
              <a:rPr lang="en-US" dirty="0">
                <a:solidFill>
                  <a:srgbClr val="0070C0"/>
                </a:solidFill>
              </a:rPr>
              <a:t>environmental pollution</a:t>
            </a:r>
            <a:r>
              <a:rPr lang="en-US" dirty="0"/>
              <a:t>, </a:t>
            </a:r>
            <a:r>
              <a:rPr lang="tr-TR" dirty="0"/>
              <a:t>                                 </a:t>
            </a:r>
            <a:r>
              <a:rPr lang="en-US" dirty="0"/>
              <a:t>leading to a dilemma: </a:t>
            </a:r>
            <a:r>
              <a:rPr lang="tr-TR" dirty="0"/>
              <a:t>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industrialization and development at all cost </a:t>
            </a:r>
            <a:r>
              <a:rPr lang="en-US" dirty="0"/>
              <a:t>or </a:t>
            </a:r>
            <a:r>
              <a:rPr lang="tr-TR" dirty="0"/>
              <a:t>                   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an environment friendly and sustainable development.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178114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b="1" dirty="0"/>
              <a:t> </a:t>
            </a:r>
            <a:br>
              <a:rPr lang="tr-TR" b="1" dirty="0"/>
            </a:br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SHORT STORY OF </a:t>
            </a:r>
            <a:br>
              <a:rPr lang="tr-TR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ECONOMIC EVENTS</a:t>
            </a:r>
            <a:br>
              <a:rPr lang="tr-TR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83</a:t>
            </a:fld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611560" y="1557338"/>
            <a:ext cx="7992888" cy="530066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It is to be hoped that this short story of the  evolution of economic events would give students </a:t>
            </a:r>
            <a:r>
              <a:rPr lang="en-US" dirty="0">
                <a:solidFill>
                  <a:srgbClr val="0070C0"/>
                </a:solidFill>
              </a:rPr>
              <a:t>a preliminary description of </a:t>
            </a:r>
            <a:r>
              <a:rPr lang="tr-TR" dirty="0">
                <a:solidFill>
                  <a:srgbClr val="0070C0"/>
                </a:solidFill>
              </a:rPr>
              <a:t>                        </a:t>
            </a:r>
            <a:r>
              <a:rPr lang="en-US" dirty="0">
                <a:solidFill>
                  <a:srgbClr val="0070C0"/>
                </a:solidFill>
              </a:rPr>
              <a:t>the subject matter of economics.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As can be seen from this story, </a:t>
            </a:r>
            <a:r>
              <a:rPr lang="tr-TR" dirty="0"/>
              <a:t>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there are close relations among knowledge, technology</a:t>
            </a:r>
            <a:r>
              <a:rPr lang="en-US" dirty="0"/>
              <a:t>, and </a:t>
            </a:r>
            <a:r>
              <a:rPr lang="tr-TR" dirty="0"/>
              <a:t>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social and economic events.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b="1" dirty="0"/>
              <a:t> </a:t>
            </a:r>
            <a:br>
              <a:rPr lang="tr-TR" b="1" dirty="0"/>
            </a:br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SHORT STORY OF </a:t>
            </a:r>
            <a:br>
              <a:rPr lang="tr-TR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ECONOMIC EVENTS</a:t>
            </a:r>
            <a:br>
              <a:rPr lang="tr-TR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84</a:t>
            </a:fld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755576" y="1557338"/>
            <a:ext cx="7776864" cy="5300662"/>
          </a:xfrm>
        </p:spPr>
        <p:txBody>
          <a:bodyPr>
            <a:normAutofit/>
          </a:bodyPr>
          <a:lstStyle/>
          <a:p>
            <a:r>
              <a:rPr lang="en-US" dirty="0"/>
              <a:t>Economy involves </a:t>
            </a:r>
            <a:r>
              <a:rPr lang="en-US" dirty="0">
                <a:solidFill>
                  <a:srgbClr val="0070C0"/>
                </a:solidFill>
              </a:rPr>
              <a:t>money, work, production, technology, international trade, taxes, distribution of income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consumption.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/>
              <a:t>Everyone experiences the economy.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301097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b="1" dirty="0"/>
              <a:t> </a:t>
            </a:r>
            <a:br>
              <a:rPr lang="tr-TR" b="1" dirty="0"/>
            </a:br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SHORT STORY OF </a:t>
            </a:r>
            <a:br>
              <a:rPr lang="tr-TR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ECONOMIC EVENTS</a:t>
            </a:r>
            <a:br>
              <a:rPr lang="tr-TR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85</a:t>
            </a:fld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457200" y="1557338"/>
            <a:ext cx="7931224" cy="530066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Everyone contributes to it, one way or another.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Everyone has an interest in the economy</a:t>
            </a:r>
            <a:r>
              <a:rPr lang="en-US" dirty="0"/>
              <a:t>: </a:t>
            </a:r>
            <a:r>
              <a:rPr lang="tr-TR" dirty="0"/>
              <a:t>                        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how it functions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how well it functions</a:t>
            </a:r>
            <a:r>
              <a:rPr lang="en-US" dirty="0"/>
              <a:t>, </a:t>
            </a:r>
            <a:r>
              <a:rPr lang="tr-TR" dirty="0"/>
              <a:t>                                                          </a:t>
            </a:r>
            <a:r>
              <a:rPr lang="en-US" dirty="0"/>
              <a:t>and in </a:t>
            </a:r>
            <a:r>
              <a:rPr lang="en-US" dirty="0">
                <a:solidFill>
                  <a:srgbClr val="0070C0"/>
                </a:solidFill>
              </a:rPr>
              <a:t>whose interests it functions</a:t>
            </a:r>
            <a:r>
              <a:rPr lang="en-US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573507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b="1" dirty="0"/>
              <a:t> </a:t>
            </a:r>
            <a:br>
              <a:rPr lang="tr-TR" b="1" dirty="0"/>
            </a:br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SHORT STORY OF </a:t>
            </a:r>
            <a:br>
              <a:rPr lang="tr-TR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ECONOMIC EVENTS</a:t>
            </a:r>
            <a:br>
              <a:rPr lang="tr-TR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86</a:t>
            </a:fld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457200" y="1557338"/>
            <a:ext cx="8147248" cy="530066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Debates over economic issues are not technical debates</a:t>
            </a:r>
            <a:r>
              <a:rPr lang="en-US" dirty="0"/>
              <a:t>, where </a:t>
            </a:r>
            <a:r>
              <a:rPr lang="en-US" dirty="0">
                <a:solidFill>
                  <a:srgbClr val="0070C0"/>
                </a:solidFill>
              </a:rPr>
              <a:t>expertise alone settles the day.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They are </a:t>
            </a:r>
            <a:r>
              <a:rPr lang="en-US" dirty="0">
                <a:solidFill>
                  <a:srgbClr val="0070C0"/>
                </a:solidFill>
              </a:rPr>
              <a:t>deeply political debates</a:t>
            </a:r>
            <a:r>
              <a:rPr lang="en-US" dirty="0"/>
              <a:t>, in the broad sense of that word: </a:t>
            </a:r>
            <a:r>
              <a:rPr lang="tr-TR" dirty="0"/>
              <a:t>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distinct groups of people have distinct interests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they work to promote their interests</a:t>
            </a:r>
            <a:r>
              <a:rPr lang="en-US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319340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b="1" dirty="0"/>
              <a:t> </a:t>
            </a:r>
            <a:br>
              <a:rPr lang="tr-TR" b="1" dirty="0"/>
            </a:br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SHORT STORY OF </a:t>
            </a:r>
            <a:br>
              <a:rPr lang="tr-TR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ECONOMIC EVENTS</a:t>
            </a:r>
            <a:br>
              <a:rPr lang="tr-TR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87</a:t>
            </a:fld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457200" y="1700808"/>
            <a:ext cx="8147248" cy="51571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development of economics </a:t>
            </a:r>
            <a:r>
              <a:rPr lang="en-US" dirty="0"/>
              <a:t>has paralleled </a:t>
            </a:r>
            <a:r>
              <a:rPr lang="en-US" dirty="0">
                <a:solidFill>
                  <a:srgbClr val="0070C0"/>
                </a:solidFill>
              </a:rPr>
              <a:t>the development of the economy itself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Economists have tried to keep up with </a:t>
            </a:r>
            <a:r>
              <a:rPr lang="tr-TR" dirty="0"/>
              <a:t>                      </a:t>
            </a:r>
            <a:r>
              <a:rPr lang="en-US" dirty="0">
                <a:solidFill>
                  <a:srgbClr val="0070C0"/>
                </a:solidFill>
              </a:rPr>
              <a:t>real-world economic problems, challenges</a:t>
            </a:r>
            <a:r>
              <a:rPr lang="en-US" dirty="0"/>
              <a:t>, and </a:t>
            </a:r>
            <a:r>
              <a:rPr lang="en-US" dirty="0">
                <a:solidFill>
                  <a:srgbClr val="0070C0"/>
                </a:solidFill>
              </a:rPr>
              <a:t>conflicts</a:t>
            </a:r>
            <a:r>
              <a:rPr lang="en-US" dirty="0"/>
              <a:t>.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They have worked to try to </a:t>
            </a:r>
            <a:r>
              <a:rPr lang="en-US" dirty="0">
                <a:solidFill>
                  <a:srgbClr val="0070C0"/>
                </a:solidFill>
              </a:rPr>
              <a:t>understand the economy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how it functions.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41442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b="1" dirty="0"/>
              <a:t> </a:t>
            </a:r>
            <a:br>
              <a:rPr lang="tr-TR" b="1" dirty="0"/>
            </a:br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SHORT STORY OF </a:t>
            </a:r>
            <a:br>
              <a:rPr lang="tr-TR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ECONOMIC EVENTS</a:t>
            </a:r>
            <a:br>
              <a:rPr lang="tr-TR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88</a:t>
            </a:fld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539552" y="1700808"/>
            <a:ext cx="7992888" cy="51571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But they have also had usually very strong and often hidden </a:t>
            </a:r>
            <a:r>
              <a:rPr lang="en-US" dirty="0">
                <a:solidFill>
                  <a:srgbClr val="0070C0"/>
                </a:solidFill>
              </a:rPr>
              <a:t>views</a:t>
            </a:r>
            <a:r>
              <a:rPr lang="en-US" dirty="0"/>
              <a:t> about </a:t>
            </a:r>
            <a:r>
              <a:rPr lang="en-US" dirty="0">
                <a:solidFill>
                  <a:srgbClr val="0070C0"/>
                </a:solidFill>
              </a:rPr>
              <a:t>how the economy should function.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Economic theories have always been </a:t>
            </a:r>
            <a:r>
              <a:rPr lang="tr-TR" dirty="0"/>
              <a:t> </a:t>
            </a:r>
            <a:r>
              <a:rPr lang="en-US" dirty="0"/>
              <a:t>spurred by </a:t>
            </a:r>
            <a:r>
              <a:rPr lang="tr-TR" dirty="0"/>
              <a:t>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real world debates,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politics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interests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968682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b="1" dirty="0"/>
              <a:t> </a:t>
            </a:r>
            <a:br>
              <a:rPr lang="tr-TR" b="1" dirty="0"/>
            </a:br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SHORT STORY OF </a:t>
            </a:r>
            <a:br>
              <a:rPr lang="tr-TR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ECONOMIC EVENTS</a:t>
            </a:r>
            <a:br>
              <a:rPr lang="tr-TR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89</a:t>
            </a:fld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611560" y="1628800"/>
            <a:ext cx="7920880" cy="52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Today, </a:t>
            </a:r>
            <a:r>
              <a:rPr lang="en-US" dirty="0">
                <a:solidFill>
                  <a:srgbClr val="0070C0"/>
                </a:solidFill>
              </a:rPr>
              <a:t>economics continues to display its inherently political character.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There is no economic policy debate </a:t>
            </a:r>
            <a:r>
              <a:rPr lang="tr-TR" dirty="0">
                <a:solidFill>
                  <a:srgbClr val="0070C0"/>
                </a:solidFill>
              </a:rPr>
              <a:t>                       </a:t>
            </a:r>
            <a:r>
              <a:rPr lang="en-US" dirty="0">
                <a:solidFill>
                  <a:srgbClr val="0070C0"/>
                </a:solidFill>
              </a:rPr>
              <a:t>which does not involve trade-offs</a:t>
            </a:r>
            <a:r>
              <a:rPr lang="en-US" dirty="0"/>
              <a:t> </a:t>
            </a:r>
            <a:r>
              <a:rPr lang="tr-TR" dirty="0"/>
              <a:t>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conflicting interests.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2855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840156"/>
          </a:xfrm>
        </p:spPr>
        <p:txBody>
          <a:bodyPr>
            <a:normAutofit/>
          </a:bodyPr>
          <a:lstStyle/>
          <a:p>
            <a:r>
              <a:rPr lang="en-US" b="1" dirty="0"/>
              <a:t>I</a:t>
            </a:r>
            <a:r>
              <a:rPr lang="en-US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IS ECONOMICS?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214950"/>
          </a:xfrm>
        </p:spPr>
        <p:txBody>
          <a:bodyPr>
            <a:normAutofit/>
          </a:bodyPr>
          <a:lstStyle/>
          <a:p>
            <a:pPr lvl="1"/>
            <a:r>
              <a:rPr lang="en-US" sz="3200" dirty="0">
                <a:solidFill>
                  <a:srgbClr val="0070C0"/>
                </a:solidFill>
              </a:rPr>
              <a:t>How we interact with each other</a:t>
            </a:r>
            <a:r>
              <a:rPr lang="en-US" sz="3200" dirty="0"/>
              <a:t>: </a:t>
            </a:r>
            <a:r>
              <a:rPr lang="tr-TR" sz="3200" dirty="0"/>
              <a:t>                                </a:t>
            </a:r>
            <a:r>
              <a:rPr lang="en-US" sz="3200" dirty="0"/>
              <a:t>Either as buyers and sellers, </a:t>
            </a:r>
            <a:r>
              <a:rPr lang="tr-TR" sz="3200" dirty="0"/>
              <a:t>                            </a:t>
            </a:r>
            <a:r>
              <a:rPr lang="en-US" sz="3200" dirty="0"/>
              <a:t>employees or employers,</a:t>
            </a:r>
            <a:r>
              <a:rPr lang="tr-TR" sz="3200" dirty="0"/>
              <a:t>                                              </a:t>
            </a:r>
            <a:r>
              <a:rPr lang="en-US" sz="3200" dirty="0"/>
              <a:t> citizens and public officials, </a:t>
            </a:r>
            <a:r>
              <a:rPr lang="tr-TR" sz="3200" dirty="0"/>
              <a:t>                                         </a:t>
            </a:r>
            <a:r>
              <a:rPr lang="en-US" sz="3200" dirty="0"/>
              <a:t>parents, children and other family members.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012305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3705</TotalTime>
  <Words>3535</Words>
  <Application>Microsoft Office PowerPoint</Application>
  <PresentationFormat>On-screen Show (4:3)</PresentationFormat>
  <Paragraphs>323</Paragraphs>
  <Slides>89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89</vt:i4>
      </vt:variant>
    </vt:vector>
  </HeadingPairs>
  <TitlesOfParts>
    <vt:vector size="92" baseType="lpstr">
      <vt:lpstr>Arial</vt:lpstr>
      <vt:lpstr>Calibri</vt:lpstr>
      <vt:lpstr>Ofis Teması</vt:lpstr>
      <vt:lpstr>ECO 108 ECONOMICS</vt:lpstr>
      <vt:lpstr>CONTENTS</vt:lpstr>
      <vt:lpstr>ASSESSMENT</vt:lpstr>
      <vt:lpstr> INTRODUCTION: WAHAT IS ECONOMICS? </vt:lpstr>
      <vt:lpstr>WHAT IS ECONOMICS?</vt:lpstr>
      <vt:lpstr>IWHAT IS ECONOMICS?</vt:lpstr>
      <vt:lpstr>IWHAT IS ECONOMICS?</vt:lpstr>
      <vt:lpstr>IWHAT IS ECONOMICS?</vt:lpstr>
      <vt:lpstr>IWHAT IS ECONOMICS?</vt:lpstr>
      <vt:lpstr>IWHAT IS ECONOMICS?</vt:lpstr>
      <vt:lpstr>WHAT IS ECONOMICS?</vt:lpstr>
      <vt:lpstr>WHAT IS ECONOMICS?</vt:lpstr>
      <vt:lpstr>WHAT IS ECONOMICS?</vt:lpstr>
      <vt:lpstr>WHAT IS ECONOMICS?</vt:lpstr>
      <vt:lpstr>WHAT IS ECONOMICS?</vt:lpstr>
      <vt:lpstr> A SHORT STORY OF  ECONOMIC EVENTS  </vt:lpstr>
      <vt:lpstr>Gathering and Hunting </vt:lpstr>
      <vt:lpstr> Gathering and Hunting </vt:lpstr>
      <vt:lpstr> Gathering and Hunting </vt:lpstr>
      <vt:lpstr>   Gathering and Hunting    </vt:lpstr>
      <vt:lpstr>   Agrarian Revolution, Specialization, Market,  and Trade    </vt:lpstr>
      <vt:lpstr>   Agrarian Revolution, Specialization, Market, and Trade     </vt:lpstr>
      <vt:lpstr>   Agrarian Revolution, Specialization, Market, and Trade     </vt:lpstr>
      <vt:lpstr>   Agrarian Revolution, Specialization, Market, and Trade     </vt:lpstr>
      <vt:lpstr>   Agrarian Revolution, Specialization, Market, and Trade    </vt:lpstr>
      <vt:lpstr>   Agrarian Revolution, Specialization, Market, and Trade    </vt:lpstr>
      <vt:lpstr>  Saving, Investment,  and Social Classes  </vt:lpstr>
      <vt:lpstr>   Saving, Investment,  and Social Classes   </vt:lpstr>
      <vt:lpstr>   Saving, Investment,  and Social Classes   </vt:lpstr>
      <vt:lpstr>   Saving, Investment,  and Social Classes   </vt:lpstr>
      <vt:lpstr>   Saving, Investment,  and Social Classes   </vt:lpstr>
      <vt:lpstr>  Barter, Money, and Interest  </vt:lpstr>
      <vt:lpstr>   Barter, Money, and Interest  </vt:lpstr>
      <vt:lpstr>   Barter, Money, and Interest  </vt:lpstr>
      <vt:lpstr>   Barter, Money, and Interest  </vt:lpstr>
      <vt:lpstr>   Barter, Money, and Interest  </vt:lpstr>
      <vt:lpstr>   Barter, Money, and Interest  </vt:lpstr>
      <vt:lpstr>   Barter, Money, and Interest  </vt:lpstr>
      <vt:lpstr>  State   </vt:lpstr>
      <vt:lpstr>   State   </vt:lpstr>
      <vt:lpstr>   State   </vt:lpstr>
      <vt:lpstr>   State   </vt:lpstr>
      <vt:lpstr> Economic Systems </vt:lpstr>
      <vt:lpstr>  Economic Systems  </vt:lpstr>
      <vt:lpstr>  Economic Systems  </vt:lpstr>
      <vt:lpstr>  Economic Systems  </vt:lpstr>
      <vt:lpstr>  Economic Systems  </vt:lpstr>
      <vt:lpstr>  Economic Systems  </vt:lpstr>
      <vt:lpstr>  Economic Systems  </vt:lpstr>
      <vt:lpstr>  Economic Systems  </vt:lpstr>
      <vt:lpstr>  Economic Systems  </vt:lpstr>
      <vt:lpstr>  Economic Systems  </vt:lpstr>
      <vt:lpstr>  Economic Systems  </vt:lpstr>
      <vt:lpstr>  Economic Systems  </vt:lpstr>
      <vt:lpstr>  Economic Systems  </vt:lpstr>
      <vt:lpstr>  Economic Systems  </vt:lpstr>
      <vt:lpstr>  Economic Systems  </vt:lpstr>
      <vt:lpstr>  Economic Systems  </vt:lpstr>
      <vt:lpstr>  Economic Systems  </vt:lpstr>
      <vt:lpstr>  Economic Systems  </vt:lpstr>
      <vt:lpstr>  Economic Systems  </vt:lpstr>
      <vt:lpstr>  Economic Systems  </vt:lpstr>
      <vt:lpstr>  Unemployment  </vt:lpstr>
      <vt:lpstr>   Unemployment    </vt:lpstr>
      <vt:lpstr>   Unemployment    </vt:lpstr>
      <vt:lpstr>   Unemployment    </vt:lpstr>
      <vt:lpstr>    Monopolistic  Market Power     </vt:lpstr>
      <vt:lpstr>    Monopolistic Market Power     </vt:lpstr>
      <vt:lpstr>    Monopolistic Market Power     </vt:lpstr>
      <vt:lpstr>    Monopolistic Market Power     </vt:lpstr>
      <vt:lpstr>  Development, Backwardness, International Economic System  </vt:lpstr>
      <vt:lpstr>  Development, Backwardness, International Economic System  </vt:lpstr>
      <vt:lpstr>  Development, Backwardness, International Economic System  </vt:lpstr>
      <vt:lpstr>  Development, Backwardness, International Economic System  </vt:lpstr>
      <vt:lpstr>  Development, Backwardness, International Economic System  </vt:lpstr>
      <vt:lpstr>  Development, Backwardness, International Economic System  </vt:lpstr>
      <vt:lpstr>  Development, Backwardness, International Economic System  </vt:lpstr>
      <vt:lpstr>   Representative Money   </vt:lpstr>
      <vt:lpstr>   Representative Money   </vt:lpstr>
      <vt:lpstr>   Representative Money   </vt:lpstr>
      <vt:lpstr> Sustainability </vt:lpstr>
      <vt:lpstr> Sustainability </vt:lpstr>
      <vt:lpstr>    A SHORT STORY OF  ECONOMIC EVENTS   </vt:lpstr>
      <vt:lpstr>    A SHORT STORY OF  ECONOMIC EVENTS   </vt:lpstr>
      <vt:lpstr>    A SHORT STORY OF  ECONOMIC EVENTS   </vt:lpstr>
      <vt:lpstr>    A SHORT STORY OF  ECONOMIC EVENTS   </vt:lpstr>
      <vt:lpstr>    A SHORT STORY OF  ECONOMIC EVENTS   </vt:lpstr>
      <vt:lpstr>    A SHORT STORY OF  ECONOMIC EVENTS   </vt:lpstr>
      <vt:lpstr>    A SHORT STORY OF  ECONOMIC EVENTS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 104 ECONOMICS</dc:title>
  <dc:creator>PC</dc:creator>
  <cp:lastModifiedBy>Cemil Günay</cp:lastModifiedBy>
  <cp:revision>157</cp:revision>
  <dcterms:created xsi:type="dcterms:W3CDTF">2015-01-08T14:13:34Z</dcterms:created>
  <dcterms:modified xsi:type="dcterms:W3CDTF">2023-02-26T17:43:04Z</dcterms:modified>
</cp:coreProperties>
</file>