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52"/>
  </p:notesMasterIdLst>
  <p:handoutMasterIdLst>
    <p:handoutMasterId r:id="rId53"/>
  </p:handoutMasterIdLst>
  <p:sldIdLst>
    <p:sldId id="30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307" r:id="rId26"/>
    <p:sldId id="285" r:id="rId27"/>
    <p:sldId id="286" r:id="rId28"/>
    <p:sldId id="314" r:id="rId29"/>
    <p:sldId id="315" r:id="rId30"/>
    <p:sldId id="316" r:id="rId31"/>
    <p:sldId id="290" r:id="rId32"/>
    <p:sldId id="291" r:id="rId33"/>
    <p:sldId id="292" r:id="rId34"/>
    <p:sldId id="293" r:id="rId35"/>
    <p:sldId id="313" r:id="rId36"/>
    <p:sldId id="318" r:id="rId37"/>
    <p:sldId id="317" r:id="rId38"/>
    <p:sldId id="320" r:id="rId39"/>
    <p:sldId id="319" r:id="rId40"/>
    <p:sldId id="321" r:id="rId41"/>
    <p:sldId id="294" r:id="rId42"/>
    <p:sldId id="295" r:id="rId43"/>
    <p:sldId id="296" r:id="rId44"/>
    <p:sldId id="298" r:id="rId45"/>
    <p:sldId id="299" r:id="rId46"/>
    <p:sldId id="300" r:id="rId47"/>
    <p:sldId id="301" r:id="rId48"/>
    <p:sldId id="302" r:id="rId49"/>
    <p:sldId id="304" r:id="rId50"/>
    <p:sldId id="310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 Bello" initials="EB" lastIdx="10" clrIdx="0">
    <p:extLst>
      <p:ext uri="{19B8F6BF-5375-455C-9EA6-DF929625EA0E}">
        <p15:presenceInfo xmlns:p15="http://schemas.microsoft.com/office/powerpoint/2012/main" xmlns="" userId="Emily Bell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245D"/>
    <a:srgbClr val="9B4349"/>
    <a:srgbClr val="CF9A31"/>
    <a:srgbClr val="9E223D"/>
    <a:srgbClr val="898989"/>
    <a:srgbClr val="751928"/>
    <a:srgbClr val="651526"/>
    <a:srgbClr val="7F1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A9EC33-08CA-4EEE-BBF7-9B21278264C3}" v="38" dt="2020-04-28T16:08:00.6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9980" autoAdjust="0"/>
  </p:normalViewPr>
  <p:slideViewPr>
    <p:cSldViewPr>
      <p:cViewPr>
        <p:scale>
          <a:sx n="73" d="100"/>
          <a:sy n="73" d="100"/>
        </p:scale>
        <p:origin x="-1236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1564"/>
    </p:cViewPr>
  </p:sorterViewPr>
  <p:notesViewPr>
    <p:cSldViewPr>
      <p:cViewPr varScale="1">
        <p:scale>
          <a:sx n="48" d="100"/>
          <a:sy n="48" d="100"/>
        </p:scale>
        <p:origin x="275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i Knight" userId="26c5f3286dc594ad" providerId="LiveId" clId="{DDA9EC33-08CA-4EEE-BBF7-9B21278264C3}"/>
    <pc:docChg chg="undo custSel addSld delSld modSld sldOrd">
      <pc:chgData name="Tori Knight" userId="26c5f3286dc594ad" providerId="LiveId" clId="{DDA9EC33-08CA-4EEE-BBF7-9B21278264C3}" dt="2020-04-28T16:13:50.915" v="3555" actId="27636"/>
      <pc:docMkLst>
        <pc:docMk/>
      </pc:docMkLst>
      <pc:sldChg chg="modSp">
        <pc:chgData name="Tori Knight" userId="26c5f3286dc594ad" providerId="LiveId" clId="{DDA9EC33-08CA-4EEE-BBF7-9B21278264C3}" dt="2020-04-28T14:42:14.218" v="47" actId="20577"/>
        <pc:sldMkLst>
          <pc:docMk/>
          <pc:sldMk cId="53112369" sldId="261"/>
        </pc:sldMkLst>
        <pc:spChg chg="mod">
          <ac:chgData name="Tori Knight" userId="26c5f3286dc594ad" providerId="LiveId" clId="{DDA9EC33-08CA-4EEE-BBF7-9B21278264C3}" dt="2020-04-28T14:42:14.218" v="47" actId="20577"/>
          <ac:spMkLst>
            <pc:docMk/>
            <pc:sldMk cId="53112369" sldId="261"/>
            <ac:spMk id="9220" creationId="{00000000-0000-0000-0000-000000000000}"/>
          </ac:spMkLst>
        </pc:spChg>
      </pc:sldChg>
      <pc:sldChg chg="addSp delSp modSp">
        <pc:chgData name="Tori Knight" userId="26c5f3286dc594ad" providerId="LiveId" clId="{DDA9EC33-08CA-4EEE-BBF7-9B21278264C3}" dt="2020-04-28T14:44:15.788" v="50" actId="1076"/>
        <pc:sldMkLst>
          <pc:docMk/>
          <pc:sldMk cId="983059893" sldId="263"/>
        </pc:sldMkLst>
        <pc:picChg chg="add mod">
          <ac:chgData name="Tori Knight" userId="26c5f3286dc594ad" providerId="LiveId" clId="{DDA9EC33-08CA-4EEE-BBF7-9B21278264C3}" dt="2020-04-28T14:44:15.788" v="50" actId="1076"/>
          <ac:picMkLst>
            <pc:docMk/>
            <pc:sldMk cId="983059893" sldId="263"/>
            <ac:picMk id="3" creationId="{434713EA-4180-4130-A2BF-06A23994DE6F}"/>
          </ac:picMkLst>
        </pc:picChg>
        <pc:picChg chg="del">
          <ac:chgData name="Tori Knight" userId="26c5f3286dc594ad" providerId="LiveId" clId="{DDA9EC33-08CA-4EEE-BBF7-9B21278264C3}" dt="2020-04-28T14:44:01.850" v="48" actId="478"/>
          <ac:picMkLst>
            <pc:docMk/>
            <pc:sldMk cId="983059893" sldId="263"/>
            <ac:picMk id="5122" creationId="{00000000-0000-0000-0000-000000000000}"/>
          </ac:picMkLst>
        </pc:picChg>
      </pc:sldChg>
      <pc:sldChg chg="modSp">
        <pc:chgData name="Tori Knight" userId="26c5f3286dc594ad" providerId="LiveId" clId="{DDA9EC33-08CA-4EEE-BBF7-9B21278264C3}" dt="2020-04-28T14:45:21.920" v="53" actId="20577"/>
        <pc:sldMkLst>
          <pc:docMk/>
          <pc:sldMk cId="564277984" sldId="264"/>
        </pc:sldMkLst>
        <pc:spChg chg="mod">
          <ac:chgData name="Tori Knight" userId="26c5f3286dc594ad" providerId="LiveId" clId="{DDA9EC33-08CA-4EEE-BBF7-9B21278264C3}" dt="2020-04-28T14:45:21.920" v="53" actId="20577"/>
          <ac:spMkLst>
            <pc:docMk/>
            <pc:sldMk cId="564277984" sldId="264"/>
            <ac:spMk id="12292" creationId="{00000000-0000-0000-0000-000000000000}"/>
          </ac:spMkLst>
        </pc:spChg>
      </pc:sldChg>
      <pc:sldChg chg="modSp">
        <pc:chgData name="Tori Knight" userId="26c5f3286dc594ad" providerId="LiveId" clId="{DDA9EC33-08CA-4EEE-BBF7-9B21278264C3}" dt="2020-04-28T14:48:19.654" v="56" actId="14100"/>
        <pc:sldMkLst>
          <pc:docMk/>
          <pc:sldMk cId="1134034807" sldId="270"/>
        </pc:sldMkLst>
        <pc:spChg chg="mod">
          <ac:chgData name="Tori Knight" userId="26c5f3286dc594ad" providerId="LiveId" clId="{DDA9EC33-08CA-4EEE-BBF7-9B21278264C3}" dt="2020-04-28T14:48:19.654" v="56" actId="14100"/>
          <ac:spMkLst>
            <pc:docMk/>
            <pc:sldMk cId="1134034807" sldId="270"/>
            <ac:spMk id="18436" creationId="{00000000-0000-0000-0000-000000000000}"/>
          </ac:spMkLst>
        </pc:spChg>
      </pc:sldChg>
      <pc:sldChg chg="modSp">
        <pc:chgData name="Tori Knight" userId="26c5f3286dc594ad" providerId="LiveId" clId="{DDA9EC33-08CA-4EEE-BBF7-9B21278264C3}" dt="2020-04-28T14:50:28.416" v="58" actId="27636"/>
        <pc:sldMkLst>
          <pc:docMk/>
          <pc:sldMk cId="2596704439" sldId="273"/>
        </pc:sldMkLst>
        <pc:spChg chg="mod">
          <ac:chgData name="Tori Knight" userId="26c5f3286dc594ad" providerId="LiveId" clId="{DDA9EC33-08CA-4EEE-BBF7-9B21278264C3}" dt="2020-04-28T14:50:28.416" v="58" actId="27636"/>
          <ac:spMkLst>
            <pc:docMk/>
            <pc:sldMk cId="2596704439" sldId="273"/>
            <ac:spMk id="90115" creationId="{00000000-0000-0000-0000-000000000000}"/>
          </ac:spMkLst>
        </pc:spChg>
      </pc:sldChg>
      <pc:sldChg chg="addSp delSp modSp">
        <pc:chgData name="Tori Knight" userId="26c5f3286dc594ad" providerId="LiveId" clId="{DDA9EC33-08CA-4EEE-BBF7-9B21278264C3}" dt="2020-04-28T14:54:35.202" v="62" actId="1076"/>
        <pc:sldMkLst>
          <pc:docMk/>
          <pc:sldMk cId="2619675175" sldId="275"/>
        </pc:sldMkLst>
        <pc:picChg chg="add mod">
          <ac:chgData name="Tori Knight" userId="26c5f3286dc594ad" providerId="LiveId" clId="{DDA9EC33-08CA-4EEE-BBF7-9B21278264C3}" dt="2020-04-28T14:54:35.202" v="62" actId="1076"/>
          <ac:picMkLst>
            <pc:docMk/>
            <pc:sldMk cId="2619675175" sldId="275"/>
            <ac:picMk id="3" creationId="{BC9D8DE4-05C7-47BE-BDE0-DABBC0AC3F4E}"/>
          </ac:picMkLst>
        </pc:picChg>
        <pc:picChg chg="del">
          <ac:chgData name="Tori Knight" userId="26c5f3286dc594ad" providerId="LiveId" clId="{DDA9EC33-08CA-4EEE-BBF7-9B21278264C3}" dt="2020-04-28T14:54:19.753" v="59" actId="478"/>
          <ac:picMkLst>
            <pc:docMk/>
            <pc:sldMk cId="2619675175" sldId="275"/>
            <ac:picMk id="11267" creationId="{00000000-0000-0000-0000-000000000000}"/>
          </ac:picMkLst>
        </pc:picChg>
      </pc:sldChg>
      <pc:sldChg chg="addSp delSp modSp">
        <pc:chgData name="Tori Knight" userId="26c5f3286dc594ad" providerId="LiveId" clId="{DDA9EC33-08CA-4EEE-BBF7-9B21278264C3}" dt="2020-04-28T15:03:43.188" v="879" actId="27636"/>
        <pc:sldMkLst>
          <pc:docMk/>
          <pc:sldMk cId="2956256528" sldId="276"/>
        </pc:sldMkLst>
        <pc:spChg chg="mod">
          <ac:chgData name="Tori Knight" userId="26c5f3286dc594ad" providerId="LiveId" clId="{DDA9EC33-08CA-4EEE-BBF7-9B21278264C3}" dt="2020-04-28T15:03:43.188" v="879" actId="27636"/>
          <ac:spMkLst>
            <pc:docMk/>
            <pc:sldMk cId="2956256528" sldId="276"/>
            <ac:spMk id="23555" creationId="{00000000-0000-0000-0000-000000000000}"/>
          </ac:spMkLst>
        </pc:spChg>
        <pc:picChg chg="add mod">
          <ac:chgData name="Tori Knight" userId="26c5f3286dc594ad" providerId="LiveId" clId="{DDA9EC33-08CA-4EEE-BBF7-9B21278264C3}" dt="2020-04-28T14:56:14.017" v="65" actId="1076"/>
          <ac:picMkLst>
            <pc:docMk/>
            <pc:sldMk cId="2956256528" sldId="276"/>
            <ac:picMk id="3" creationId="{6E5213E3-E25C-491A-B9A0-113CCD2536DE}"/>
          </ac:picMkLst>
        </pc:picChg>
        <pc:picChg chg="del">
          <ac:chgData name="Tori Knight" userId="26c5f3286dc594ad" providerId="LiveId" clId="{DDA9EC33-08CA-4EEE-BBF7-9B21278264C3}" dt="2020-04-28T14:56:07.031" v="63" actId="478"/>
          <ac:picMkLst>
            <pc:docMk/>
            <pc:sldMk cId="2956256528" sldId="276"/>
            <ac:picMk id="6146" creationId="{00000000-0000-0000-0000-000000000000}"/>
          </ac:picMkLst>
        </pc:picChg>
      </pc:sldChg>
      <pc:sldChg chg="modSp">
        <pc:chgData name="Tori Knight" userId="26c5f3286dc594ad" providerId="LiveId" clId="{DDA9EC33-08CA-4EEE-BBF7-9B21278264C3}" dt="2020-04-28T15:05:57.352" v="882" actId="5793"/>
        <pc:sldMkLst>
          <pc:docMk/>
          <pc:sldMk cId="4067575107" sldId="277"/>
        </pc:sldMkLst>
        <pc:spChg chg="mod">
          <ac:chgData name="Tori Knight" userId="26c5f3286dc594ad" providerId="LiveId" clId="{DDA9EC33-08CA-4EEE-BBF7-9B21278264C3}" dt="2020-04-28T15:05:57.352" v="882" actId="5793"/>
          <ac:spMkLst>
            <pc:docMk/>
            <pc:sldMk cId="4067575107" sldId="277"/>
            <ac:spMk id="24580" creationId="{00000000-0000-0000-0000-000000000000}"/>
          </ac:spMkLst>
        </pc:spChg>
      </pc:sldChg>
      <pc:sldChg chg="modSp">
        <pc:chgData name="Tori Knight" userId="26c5f3286dc594ad" providerId="LiveId" clId="{DDA9EC33-08CA-4EEE-BBF7-9B21278264C3}" dt="2020-04-28T15:12:23.475" v="1497" actId="20577"/>
        <pc:sldMkLst>
          <pc:docMk/>
          <pc:sldMk cId="686882585" sldId="280"/>
        </pc:sldMkLst>
        <pc:spChg chg="mod">
          <ac:chgData name="Tori Knight" userId="26c5f3286dc594ad" providerId="LiveId" clId="{DDA9EC33-08CA-4EEE-BBF7-9B21278264C3}" dt="2020-04-28T15:12:23.475" v="1497" actId="20577"/>
          <ac:spMkLst>
            <pc:docMk/>
            <pc:sldMk cId="686882585" sldId="280"/>
            <ac:spMk id="27652" creationId="{00000000-0000-0000-0000-000000000000}"/>
          </ac:spMkLst>
        </pc:spChg>
      </pc:sldChg>
      <pc:sldChg chg="del">
        <pc:chgData name="Tori Knight" userId="26c5f3286dc594ad" providerId="LiveId" clId="{DDA9EC33-08CA-4EEE-BBF7-9B21278264C3}" dt="2020-04-28T15:12:33.933" v="1498" actId="47"/>
        <pc:sldMkLst>
          <pc:docMk/>
          <pc:sldMk cId="3390958048" sldId="281"/>
        </pc:sldMkLst>
      </pc:sldChg>
      <pc:sldChg chg="addSp delSp modSp">
        <pc:chgData name="Tori Knight" userId="26c5f3286dc594ad" providerId="LiveId" clId="{DDA9EC33-08CA-4EEE-BBF7-9B21278264C3}" dt="2020-04-28T15:13:53.902" v="1501" actId="1076"/>
        <pc:sldMkLst>
          <pc:docMk/>
          <pc:sldMk cId="2710560238" sldId="282"/>
        </pc:sldMkLst>
        <pc:picChg chg="add mod">
          <ac:chgData name="Tori Knight" userId="26c5f3286dc594ad" providerId="LiveId" clId="{DDA9EC33-08CA-4EEE-BBF7-9B21278264C3}" dt="2020-04-28T15:13:53.902" v="1501" actId="1076"/>
          <ac:picMkLst>
            <pc:docMk/>
            <pc:sldMk cId="2710560238" sldId="282"/>
            <ac:picMk id="3" creationId="{D5D0BE6E-E5CE-434C-A93D-D16579856705}"/>
          </ac:picMkLst>
        </pc:picChg>
        <pc:picChg chg="del">
          <ac:chgData name="Tori Knight" userId="26c5f3286dc594ad" providerId="LiveId" clId="{DDA9EC33-08CA-4EEE-BBF7-9B21278264C3}" dt="2020-04-28T15:13:44.517" v="1499" actId="478"/>
          <ac:picMkLst>
            <pc:docMk/>
            <pc:sldMk cId="2710560238" sldId="282"/>
            <ac:picMk id="7170" creationId="{00000000-0000-0000-0000-000000000000}"/>
          </ac:picMkLst>
        </pc:picChg>
      </pc:sldChg>
      <pc:sldChg chg="addSp delSp modSp">
        <pc:chgData name="Tori Knight" userId="26c5f3286dc594ad" providerId="LiveId" clId="{DDA9EC33-08CA-4EEE-BBF7-9B21278264C3}" dt="2020-04-28T15:14:56.856" v="1508" actId="1076"/>
        <pc:sldMkLst>
          <pc:docMk/>
          <pc:sldMk cId="2053629785" sldId="285"/>
        </pc:sldMkLst>
        <pc:picChg chg="add mod">
          <ac:chgData name="Tori Knight" userId="26c5f3286dc594ad" providerId="LiveId" clId="{DDA9EC33-08CA-4EEE-BBF7-9B21278264C3}" dt="2020-04-28T15:14:56.856" v="1508" actId="1076"/>
          <ac:picMkLst>
            <pc:docMk/>
            <pc:sldMk cId="2053629785" sldId="285"/>
            <ac:picMk id="3" creationId="{ECBE56CC-3204-4188-AFB4-F838F4920FE2}"/>
          </ac:picMkLst>
        </pc:picChg>
        <pc:picChg chg="del">
          <ac:chgData name="Tori Knight" userId="26c5f3286dc594ad" providerId="LiveId" clId="{DDA9EC33-08CA-4EEE-BBF7-9B21278264C3}" dt="2020-04-28T15:14:44.788" v="1505" actId="478"/>
          <ac:picMkLst>
            <pc:docMk/>
            <pc:sldMk cId="2053629785" sldId="285"/>
            <ac:picMk id="7" creationId="{00000000-0000-0000-0000-000000000000}"/>
          </ac:picMkLst>
        </pc:picChg>
      </pc:sldChg>
      <pc:sldChg chg="addSp delSp modSp">
        <pc:chgData name="Tori Knight" userId="26c5f3286dc594ad" providerId="LiveId" clId="{DDA9EC33-08CA-4EEE-BBF7-9B21278264C3}" dt="2020-04-28T15:53:32.154" v="2917" actId="1076"/>
        <pc:sldMkLst>
          <pc:docMk/>
          <pc:sldMk cId="1172341978" sldId="295"/>
        </pc:sldMkLst>
        <pc:picChg chg="add mod">
          <ac:chgData name="Tori Knight" userId="26c5f3286dc594ad" providerId="LiveId" clId="{DDA9EC33-08CA-4EEE-BBF7-9B21278264C3}" dt="2020-04-28T15:53:32.154" v="2917" actId="1076"/>
          <ac:picMkLst>
            <pc:docMk/>
            <pc:sldMk cId="1172341978" sldId="295"/>
            <ac:picMk id="3" creationId="{11700989-DBBC-4E4B-BE74-E204B2020901}"/>
          </ac:picMkLst>
        </pc:picChg>
        <pc:picChg chg="del">
          <ac:chgData name="Tori Knight" userId="26c5f3286dc594ad" providerId="LiveId" clId="{DDA9EC33-08CA-4EEE-BBF7-9B21278264C3}" dt="2020-04-28T15:53:25.495" v="2914" actId="478"/>
          <ac:picMkLst>
            <pc:docMk/>
            <pc:sldMk cId="1172341978" sldId="295"/>
            <ac:picMk id="13314" creationId="{00000000-0000-0000-0000-000000000000}"/>
          </ac:picMkLst>
        </pc:picChg>
      </pc:sldChg>
      <pc:sldChg chg="modSp">
        <pc:chgData name="Tori Knight" userId="26c5f3286dc594ad" providerId="LiveId" clId="{DDA9EC33-08CA-4EEE-BBF7-9B21278264C3}" dt="2020-04-28T15:54:58.333" v="2971" actId="20577"/>
        <pc:sldMkLst>
          <pc:docMk/>
          <pc:sldMk cId="1159707078" sldId="296"/>
        </pc:sldMkLst>
        <pc:spChg chg="mod">
          <ac:chgData name="Tori Knight" userId="26c5f3286dc594ad" providerId="LiveId" clId="{DDA9EC33-08CA-4EEE-BBF7-9B21278264C3}" dt="2020-04-28T15:54:58.333" v="2971" actId="20577"/>
          <ac:spMkLst>
            <pc:docMk/>
            <pc:sldMk cId="1159707078" sldId="296"/>
            <ac:spMk id="41988" creationId="{00000000-0000-0000-0000-000000000000}"/>
          </ac:spMkLst>
        </pc:spChg>
      </pc:sldChg>
      <pc:sldChg chg="addSp delSp">
        <pc:chgData name="Tori Knight" userId="26c5f3286dc594ad" providerId="LiveId" clId="{DDA9EC33-08CA-4EEE-BBF7-9B21278264C3}" dt="2020-04-28T15:57:02.126" v="2973"/>
        <pc:sldMkLst>
          <pc:docMk/>
          <pc:sldMk cId="2302526623" sldId="298"/>
        </pc:sldMkLst>
        <pc:picChg chg="add">
          <ac:chgData name="Tori Knight" userId="26c5f3286dc594ad" providerId="LiveId" clId="{DDA9EC33-08CA-4EEE-BBF7-9B21278264C3}" dt="2020-04-28T15:57:02.126" v="2973"/>
          <ac:picMkLst>
            <pc:docMk/>
            <pc:sldMk cId="2302526623" sldId="298"/>
            <ac:picMk id="3" creationId="{017E17AB-5849-4628-8B26-366A0A901C36}"/>
          </ac:picMkLst>
        </pc:picChg>
        <pc:picChg chg="del">
          <ac:chgData name="Tori Knight" userId="26c5f3286dc594ad" providerId="LiveId" clId="{DDA9EC33-08CA-4EEE-BBF7-9B21278264C3}" dt="2020-04-28T15:57:01.202" v="2972" actId="478"/>
          <ac:picMkLst>
            <pc:docMk/>
            <pc:sldMk cId="2302526623" sldId="298"/>
            <ac:picMk id="14338" creationId="{00000000-0000-0000-0000-000000000000}"/>
          </ac:picMkLst>
        </pc:picChg>
      </pc:sldChg>
      <pc:sldChg chg="modSp">
        <pc:chgData name="Tori Knight" userId="26c5f3286dc594ad" providerId="LiveId" clId="{DDA9EC33-08CA-4EEE-BBF7-9B21278264C3}" dt="2020-04-28T15:59:54.092" v="2977" actId="20577"/>
        <pc:sldMkLst>
          <pc:docMk/>
          <pc:sldMk cId="1009567322" sldId="299"/>
        </pc:sldMkLst>
        <pc:spChg chg="mod">
          <ac:chgData name="Tori Knight" userId="26c5f3286dc594ad" providerId="LiveId" clId="{DDA9EC33-08CA-4EEE-BBF7-9B21278264C3}" dt="2020-04-28T15:59:54.092" v="2977" actId="20577"/>
          <ac:spMkLst>
            <pc:docMk/>
            <pc:sldMk cId="1009567322" sldId="299"/>
            <ac:spMk id="45060" creationId="{00000000-0000-0000-0000-000000000000}"/>
          </ac:spMkLst>
        </pc:spChg>
      </pc:sldChg>
      <pc:sldChg chg="addSp delSp">
        <pc:chgData name="Tori Knight" userId="26c5f3286dc594ad" providerId="LiveId" clId="{DDA9EC33-08CA-4EEE-BBF7-9B21278264C3}" dt="2020-04-28T15:57:58.837" v="2975"/>
        <pc:sldMkLst>
          <pc:docMk/>
          <pc:sldMk cId="2851801556" sldId="300"/>
        </pc:sldMkLst>
        <pc:picChg chg="add">
          <ac:chgData name="Tori Knight" userId="26c5f3286dc594ad" providerId="LiveId" clId="{DDA9EC33-08CA-4EEE-BBF7-9B21278264C3}" dt="2020-04-28T15:57:58.837" v="2975"/>
          <ac:picMkLst>
            <pc:docMk/>
            <pc:sldMk cId="2851801556" sldId="300"/>
            <ac:picMk id="3" creationId="{63EE4867-9CDC-4115-A929-9E2A29C97C58}"/>
          </ac:picMkLst>
        </pc:picChg>
        <pc:picChg chg="del">
          <ac:chgData name="Tori Knight" userId="26c5f3286dc594ad" providerId="LiveId" clId="{DDA9EC33-08CA-4EEE-BBF7-9B21278264C3}" dt="2020-04-28T15:57:58.166" v="2974" actId="478"/>
          <ac:picMkLst>
            <pc:docMk/>
            <pc:sldMk cId="2851801556" sldId="300"/>
            <ac:picMk id="15362" creationId="{00000000-0000-0000-0000-000000000000}"/>
          </ac:picMkLst>
        </pc:picChg>
      </pc:sldChg>
      <pc:sldChg chg="addSp delSp modSp">
        <pc:chgData name="Tori Knight" userId="26c5f3286dc594ad" providerId="LiveId" clId="{DDA9EC33-08CA-4EEE-BBF7-9B21278264C3}" dt="2020-04-28T16:02:07.786" v="2981" actId="14100"/>
        <pc:sldMkLst>
          <pc:docMk/>
          <pc:sldMk cId="3865513644" sldId="302"/>
        </pc:sldMkLst>
        <pc:picChg chg="add mod">
          <ac:chgData name="Tori Knight" userId="26c5f3286dc594ad" providerId="LiveId" clId="{DDA9EC33-08CA-4EEE-BBF7-9B21278264C3}" dt="2020-04-28T16:02:07.786" v="2981" actId="14100"/>
          <ac:picMkLst>
            <pc:docMk/>
            <pc:sldMk cId="3865513644" sldId="302"/>
            <ac:picMk id="4" creationId="{B4702CDD-50F9-466F-9AD0-D57F68385EF3}"/>
          </ac:picMkLst>
        </pc:picChg>
        <pc:picChg chg="del">
          <ac:chgData name="Tori Knight" userId="26c5f3286dc594ad" providerId="LiveId" clId="{DDA9EC33-08CA-4EEE-BBF7-9B21278264C3}" dt="2020-04-28T16:01:53.604" v="2978" actId="478"/>
          <ac:picMkLst>
            <pc:docMk/>
            <pc:sldMk cId="3865513644" sldId="302"/>
            <ac:picMk id="16386" creationId="{00000000-0000-0000-0000-000000000000}"/>
          </ac:picMkLst>
        </pc:picChg>
      </pc:sldChg>
      <pc:sldChg chg="addSp delSp modSp">
        <pc:chgData name="Tori Knight" userId="26c5f3286dc594ad" providerId="LiveId" clId="{DDA9EC33-08CA-4EEE-BBF7-9B21278264C3}" dt="2020-04-28T16:04:39.124" v="2994" actId="1076"/>
        <pc:sldMkLst>
          <pc:docMk/>
          <pc:sldMk cId="2426762818" sldId="304"/>
        </pc:sldMkLst>
        <pc:spChg chg="del mod">
          <ac:chgData name="Tori Knight" userId="26c5f3286dc594ad" providerId="LiveId" clId="{DDA9EC33-08CA-4EEE-BBF7-9B21278264C3}" dt="2020-04-28T16:02:31.316" v="2984" actId="478"/>
          <ac:spMkLst>
            <pc:docMk/>
            <pc:sldMk cId="2426762818" sldId="304"/>
            <ac:spMk id="2052" creationId="{00000000-0000-0000-0000-000000000000}"/>
          </ac:spMkLst>
        </pc:spChg>
        <pc:graphicFrameChg chg="del">
          <ac:chgData name="Tori Knight" userId="26c5f3286dc594ad" providerId="LiveId" clId="{DDA9EC33-08CA-4EEE-BBF7-9B21278264C3}" dt="2020-04-28T16:04:09.141" v="2990" actId="478"/>
          <ac:graphicFrameMkLst>
            <pc:docMk/>
            <pc:sldMk cId="2426762818" sldId="304"/>
            <ac:graphicFrameMk id="2050" creationId="{00000000-0000-0000-0000-000000000000}"/>
          </ac:graphicFrameMkLst>
        </pc:graphicFrameChg>
        <pc:picChg chg="add mod">
          <ac:chgData name="Tori Knight" userId="26c5f3286dc594ad" providerId="LiveId" clId="{DDA9EC33-08CA-4EEE-BBF7-9B21278264C3}" dt="2020-04-28T16:03:36.007" v="2989" actId="14100"/>
          <ac:picMkLst>
            <pc:docMk/>
            <pc:sldMk cId="2426762818" sldId="304"/>
            <ac:picMk id="3" creationId="{9228A5D4-F0F1-4731-ACFE-D4CBBFD2FAEF}"/>
          </ac:picMkLst>
        </pc:picChg>
        <pc:picChg chg="add mod">
          <ac:chgData name="Tori Knight" userId="26c5f3286dc594ad" providerId="LiveId" clId="{DDA9EC33-08CA-4EEE-BBF7-9B21278264C3}" dt="2020-04-28T16:04:15.447" v="2992" actId="1076"/>
          <ac:picMkLst>
            <pc:docMk/>
            <pc:sldMk cId="2426762818" sldId="304"/>
            <ac:picMk id="4" creationId="{A94981A4-BC64-4C1B-A4C9-A7FEBAB6724E}"/>
          </ac:picMkLst>
        </pc:picChg>
        <pc:picChg chg="add mod">
          <ac:chgData name="Tori Knight" userId="26c5f3286dc594ad" providerId="LiveId" clId="{DDA9EC33-08CA-4EEE-BBF7-9B21278264C3}" dt="2020-04-28T16:04:39.124" v="2994" actId="1076"/>
          <ac:picMkLst>
            <pc:docMk/>
            <pc:sldMk cId="2426762818" sldId="304"/>
            <ac:picMk id="5" creationId="{12454661-2605-4EF5-9F81-53F55AF3AAE9}"/>
          </ac:picMkLst>
        </pc:picChg>
        <pc:picChg chg="add">
          <ac:chgData name="Tori Knight" userId="26c5f3286dc594ad" providerId="LiveId" clId="{DDA9EC33-08CA-4EEE-BBF7-9B21278264C3}" dt="2020-04-28T16:02:32.558" v="2985"/>
          <ac:picMkLst>
            <pc:docMk/>
            <pc:sldMk cId="2426762818" sldId="304"/>
            <ac:picMk id="8" creationId="{3D47BC61-F2DE-4CBF-83C3-3A815CDCBD52}"/>
          </ac:picMkLst>
        </pc:picChg>
        <pc:picChg chg="del">
          <ac:chgData name="Tori Knight" userId="26c5f3286dc594ad" providerId="LiveId" clId="{DDA9EC33-08CA-4EEE-BBF7-9B21278264C3}" dt="2020-04-28T16:03:28.131" v="2986" actId="478"/>
          <ac:picMkLst>
            <pc:docMk/>
            <pc:sldMk cId="2426762818" sldId="304"/>
            <ac:picMk id="4107" creationId="{00000000-0000-0000-0000-000000000000}"/>
          </ac:picMkLst>
        </pc:picChg>
      </pc:sldChg>
      <pc:sldChg chg="addSp delSp modSp">
        <pc:chgData name="Tori Knight" userId="26c5f3286dc594ad" providerId="LiveId" clId="{DDA9EC33-08CA-4EEE-BBF7-9B21278264C3}" dt="2020-04-28T15:14:33.796" v="1504" actId="1076"/>
        <pc:sldMkLst>
          <pc:docMk/>
          <pc:sldMk cId="1549212005" sldId="307"/>
        </pc:sldMkLst>
        <pc:picChg chg="add mod">
          <ac:chgData name="Tori Knight" userId="26c5f3286dc594ad" providerId="LiveId" clId="{DDA9EC33-08CA-4EEE-BBF7-9B21278264C3}" dt="2020-04-28T15:14:33.796" v="1504" actId="1076"/>
          <ac:picMkLst>
            <pc:docMk/>
            <pc:sldMk cId="1549212005" sldId="307"/>
            <ac:picMk id="2" creationId="{03A3C04A-9D59-481F-B668-83378A1807FD}"/>
          </ac:picMkLst>
        </pc:picChg>
        <pc:picChg chg="del">
          <ac:chgData name="Tori Knight" userId="26c5f3286dc594ad" providerId="LiveId" clId="{DDA9EC33-08CA-4EEE-BBF7-9B21278264C3}" dt="2020-04-28T15:14:22.390" v="1502" actId="478"/>
          <ac:picMkLst>
            <pc:docMk/>
            <pc:sldMk cId="1549212005" sldId="307"/>
            <ac:picMk id="6" creationId="{00000000-0000-0000-0000-000000000000}"/>
          </ac:picMkLst>
        </pc:picChg>
      </pc:sldChg>
      <pc:sldChg chg="addSp delSp modSp ord">
        <pc:chgData name="Tori Knight" userId="26c5f3286dc594ad" providerId="LiveId" clId="{DDA9EC33-08CA-4EEE-BBF7-9B21278264C3}" dt="2020-04-28T15:39:50.447" v="1733" actId="20577"/>
        <pc:sldMkLst>
          <pc:docMk/>
          <pc:sldMk cId="2315726153" sldId="308"/>
        </pc:sldMkLst>
        <pc:spChg chg="mod">
          <ac:chgData name="Tori Knight" userId="26c5f3286dc594ad" providerId="LiveId" clId="{DDA9EC33-08CA-4EEE-BBF7-9B21278264C3}" dt="2020-04-28T15:39:50.447" v="1733" actId="20577"/>
          <ac:spMkLst>
            <pc:docMk/>
            <pc:sldMk cId="2315726153" sldId="308"/>
            <ac:spMk id="3" creationId="{00000000-0000-0000-0000-000000000000}"/>
          </ac:spMkLst>
        </pc:spChg>
        <pc:picChg chg="add mod">
          <ac:chgData name="Tori Knight" userId="26c5f3286dc594ad" providerId="LiveId" clId="{DDA9EC33-08CA-4EEE-BBF7-9B21278264C3}" dt="2020-04-28T15:37:41.519" v="1522" actId="1076"/>
          <ac:picMkLst>
            <pc:docMk/>
            <pc:sldMk cId="2315726153" sldId="308"/>
            <ac:picMk id="2" creationId="{85747F87-CC8C-4165-AF32-5A60B30A5B6B}"/>
          </ac:picMkLst>
        </pc:picChg>
        <pc:picChg chg="del">
          <ac:chgData name="Tori Knight" userId="26c5f3286dc594ad" providerId="LiveId" clId="{DDA9EC33-08CA-4EEE-BBF7-9B21278264C3}" dt="2020-04-28T15:37:35.868" v="1520" actId="478"/>
          <ac:picMkLst>
            <pc:docMk/>
            <pc:sldMk cId="2315726153" sldId="308"/>
            <ac:picMk id="10242" creationId="{00000000-0000-0000-0000-000000000000}"/>
          </ac:picMkLst>
        </pc:picChg>
      </pc:sldChg>
      <pc:sldChg chg="addSp delSp modSp ord">
        <pc:chgData name="Tori Knight" userId="26c5f3286dc594ad" providerId="LiveId" clId="{DDA9EC33-08CA-4EEE-BBF7-9B21278264C3}" dt="2020-04-28T15:41:38.637" v="1871"/>
        <pc:sldMkLst>
          <pc:docMk/>
          <pc:sldMk cId="3940420545" sldId="309"/>
        </pc:sldMkLst>
        <pc:spChg chg="mod">
          <ac:chgData name="Tori Knight" userId="26c5f3286dc594ad" providerId="LiveId" clId="{DDA9EC33-08CA-4EEE-BBF7-9B21278264C3}" dt="2020-04-28T15:41:18.940" v="1867" actId="20577"/>
          <ac:spMkLst>
            <pc:docMk/>
            <pc:sldMk cId="3940420545" sldId="309"/>
            <ac:spMk id="3" creationId="{00000000-0000-0000-0000-000000000000}"/>
          </ac:spMkLst>
        </pc:spChg>
        <pc:picChg chg="add mod">
          <ac:chgData name="Tori Knight" userId="26c5f3286dc594ad" providerId="LiveId" clId="{DDA9EC33-08CA-4EEE-BBF7-9B21278264C3}" dt="2020-04-28T15:37:29.482" v="1519" actId="1076"/>
          <ac:picMkLst>
            <pc:docMk/>
            <pc:sldMk cId="3940420545" sldId="309"/>
            <ac:picMk id="2" creationId="{8A5023D8-8BE2-4CB2-9C18-14DBBF751E9C}"/>
          </ac:picMkLst>
        </pc:picChg>
        <pc:picChg chg="del">
          <ac:chgData name="Tori Knight" userId="26c5f3286dc594ad" providerId="LiveId" clId="{DDA9EC33-08CA-4EEE-BBF7-9B21278264C3}" dt="2020-04-28T15:37:12.259" v="1517" actId="478"/>
          <ac:picMkLst>
            <pc:docMk/>
            <pc:sldMk cId="3940420545" sldId="309"/>
            <ac:picMk id="6" creationId="{00000000-0000-0000-0000-000000000000}"/>
          </ac:picMkLst>
        </pc:picChg>
        <pc:picChg chg="add del">
          <ac:chgData name="Tori Knight" userId="26c5f3286dc594ad" providerId="LiveId" clId="{DDA9EC33-08CA-4EEE-BBF7-9B21278264C3}" dt="2020-04-28T15:41:32.247" v="1869"/>
          <ac:picMkLst>
            <pc:docMk/>
            <pc:sldMk cId="3940420545" sldId="309"/>
            <ac:picMk id="7" creationId="{1F7E8D52-3144-4460-8716-C19428DF306F}"/>
          </ac:picMkLst>
        </pc:picChg>
        <pc:picChg chg="add del">
          <ac:chgData name="Tori Knight" userId="26c5f3286dc594ad" providerId="LiveId" clId="{DDA9EC33-08CA-4EEE-BBF7-9B21278264C3}" dt="2020-04-28T15:41:38.637" v="1871"/>
          <ac:picMkLst>
            <pc:docMk/>
            <pc:sldMk cId="3940420545" sldId="309"/>
            <ac:picMk id="8" creationId="{186448B5-5540-429F-BAB5-D88F15E01589}"/>
          </ac:picMkLst>
        </pc:picChg>
      </pc:sldChg>
      <pc:sldChg chg="addSp delSp modSp">
        <pc:chgData name="Tori Knight" userId="26c5f3286dc594ad" providerId="LiveId" clId="{DDA9EC33-08CA-4EEE-BBF7-9B21278264C3}" dt="2020-04-28T16:13:50.915" v="3555" actId="27636"/>
        <pc:sldMkLst>
          <pc:docMk/>
          <pc:sldMk cId="1189294627" sldId="310"/>
        </pc:sldMkLst>
        <pc:spChg chg="mod">
          <ac:chgData name="Tori Knight" userId="26c5f3286dc594ad" providerId="LiveId" clId="{DDA9EC33-08CA-4EEE-BBF7-9B21278264C3}" dt="2020-04-28T16:13:50.915" v="3555" actId="27636"/>
          <ac:spMkLst>
            <pc:docMk/>
            <pc:sldMk cId="1189294627" sldId="310"/>
            <ac:spMk id="7" creationId="{00000000-0000-0000-0000-000000000000}"/>
          </ac:spMkLst>
        </pc:spChg>
        <pc:picChg chg="add mod">
          <ac:chgData name="Tori Knight" userId="26c5f3286dc594ad" providerId="LiveId" clId="{DDA9EC33-08CA-4EEE-BBF7-9B21278264C3}" dt="2020-04-28T16:05:35.995" v="2998" actId="14100"/>
          <ac:picMkLst>
            <pc:docMk/>
            <pc:sldMk cId="1189294627" sldId="310"/>
            <ac:picMk id="2" creationId="{A281C3F2-C4CF-4C4A-8A3A-9753831D76A1}"/>
          </ac:picMkLst>
        </pc:picChg>
        <pc:picChg chg="del">
          <ac:chgData name="Tori Knight" userId="26c5f3286dc594ad" providerId="LiveId" clId="{DDA9EC33-08CA-4EEE-BBF7-9B21278264C3}" dt="2020-04-28T16:05:21.734" v="2996" actId="478"/>
          <ac:picMkLst>
            <pc:docMk/>
            <pc:sldMk cId="1189294627" sldId="310"/>
            <ac:picMk id="17411" creationId="{00000000-0000-0000-0000-000000000000}"/>
          </ac:picMkLst>
        </pc:picChg>
      </pc:sldChg>
      <pc:sldChg chg="modSp add">
        <pc:chgData name="Tori Knight" userId="26c5f3286dc594ad" providerId="LiveId" clId="{DDA9EC33-08CA-4EEE-BBF7-9B21278264C3}" dt="2020-04-28T15:45:14.243" v="2236" actId="20577"/>
        <pc:sldMkLst>
          <pc:docMk/>
          <pc:sldMk cId="1950128663" sldId="311"/>
        </pc:sldMkLst>
        <pc:spChg chg="mod">
          <ac:chgData name="Tori Knight" userId="26c5f3286dc594ad" providerId="LiveId" clId="{DDA9EC33-08CA-4EEE-BBF7-9B21278264C3}" dt="2020-04-28T15:45:14.243" v="2236" actId="20577"/>
          <ac:spMkLst>
            <pc:docMk/>
            <pc:sldMk cId="1950128663" sldId="311"/>
            <ac:spMk id="3" creationId="{00000000-0000-0000-0000-000000000000}"/>
          </ac:spMkLst>
        </pc:spChg>
      </pc:sldChg>
      <pc:sldChg chg="modSp add">
        <pc:chgData name="Tori Knight" userId="26c5f3286dc594ad" providerId="LiveId" clId="{DDA9EC33-08CA-4EEE-BBF7-9B21278264C3}" dt="2020-04-28T15:52:25.558" v="2913" actId="20577"/>
        <pc:sldMkLst>
          <pc:docMk/>
          <pc:sldMk cId="1272673736" sldId="312"/>
        </pc:sldMkLst>
        <pc:spChg chg="mod">
          <ac:chgData name="Tori Knight" userId="26c5f3286dc594ad" providerId="LiveId" clId="{DDA9EC33-08CA-4EEE-BBF7-9B21278264C3}" dt="2020-04-28T15:52:25.558" v="2913" actId="20577"/>
          <ac:spMkLst>
            <pc:docMk/>
            <pc:sldMk cId="1272673736" sldId="312"/>
            <ac:spMk id="3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B01BBE51-BD4A-457F-BD39-CDECCCF366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F7ADEA5-6AE3-428D-8E4C-97CAEED8CF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BAE06-F6B1-4BFB-AF3D-AE6CF14B5C9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D24CC58-9545-4D9E-87E6-58C2BCC895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7922D07-0AB2-4851-86A8-669A6518F1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2F4E5-DB0D-4529-BEC8-312280D63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46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196A7-5459-4700-8144-86950AEAB118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6649A-E6E0-4200-9E28-AEB706607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40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81207C-24FD-4EE6-94B2-9F3D1E3576E0}" type="slidenum">
              <a:rPr lang="en-US" altLang="en-US" smtClean="0"/>
              <a:pPr eaLnBrk="1" hangingPunct="1"/>
              <a:t>2</a:t>
            </a:fld>
            <a:endParaRPr lang="en-US" altLang="en-US"/>
          </a:p>
        </p:txBody>
      </p:sp>
      <p:sp>
        <p:nvSpPr>
          <p:cNvPr id="5325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595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7431B8-01CF-4789-80ED-CC6B73A6624E}" type="slidenum">
              <a:rPr lang="en-US" altLang="en-US" smtClean="0"/>
              <a:pPr eaLnBrk="1" hangingPunct="1"/>
              <a:t>31</a:t>
            </a:fld>
            <a:endParaRPr lang="en-US" altLang="en-US"/>
          </a:p>
        </p:txBody>
      </p:sp>
      <p:sp>
        <p:nvSpPr>
          <p:cNvPr id="6349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153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4217FC-9840-4AE4-8E9E-EB83DC277DE6}" type="slidenum">
              <a:rPr lang="en-US" altLang="en-US" smtClean="0"/>
              <a:pPr eaLnBrk="1" hangingPunct="1"/>
              <a:t>32</a:t>
            </a:fld>
            <a:endParaRPr lang="en-US" altLang="en-US"/>
          </a:p>
        </p:txBody>
      </p:sp>
      <p:sp>
        <p:nvSpPr>
          <p:cNvPr id="6451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524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AA4986-3CA0-4195-96E2-90E3A23A745E}" type="slidenum">
              <a:rPr lang="en-US" altLang="en-US" smtClean="0"/>
              <a:pPr eaLnBrk="1" hangingPunct="1"/>
              <a:t>34</a:t>
            </a:fld>
            <a:endParaRPr lang="en-US" altLang="en-US"/>
          </a:p>
        </p:txBody>
      </p:sp>
      <p:sp>
        <p:nvSpPr>
          <p:cNvPr id="6553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582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833E3D-803D-414F-B1D5-22B2B120781B}" type="slidenum">
              <a:rPr lang="en-US" altLang="en-US" smtClean="0"/>
              <a:pPr eaLnBrk="1" hangingPunct="1"/>
              <a:t>41</a:t>
            </a:fld>
            <a:endParaRPr lang="en-US" altLang="en-US"/>
          </a:p>
        </p:txBody>
      </p:sp>
      <p:sp>
        <p:nvSpPr>
          <p:cNvPr id="6656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9207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9F338D-C365-4E36-A980-53A0C0F1CF1A}" type="slidenum">
              <a:rPr lang="en-US" altLang="en-US" smtClean="0"/>
              <a:pPr eaLnBrk="1" hangingPunct="1"/>
              <a:t>42</a:t>
            </a:fld>
            <a:endParaRPr lang="en-US" altLang="en-US"/>
          </a:p>
        </p:txBody>
      </p:sp>
      <p:sp>
        <p:nvSpPr>
          <p:cNvPr id="67587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986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644685-8854-4BB6-ADF9-E6FE96DCEBFF}" type="slidenum">
              <a:rPr lang="en-US" altLang="en-US" smtClean="0"/>
              <a:pPr eaLnBrk="1" hangingPunct="1"/>
              <a:t>44</a:t>
            </a:fld>
            <a:endParaRPr lang="en-US" altLang="en-US"/>
          </a:p>
        </p:txBody>
      </p:sp>
      <p:sp>
        <p:nvSpPr>
          <p:cNvPr id="6861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665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CF4547-39EA-4D0E-8458-F3876E810CD5}" type="slidenum">
              <a:rPr lang="en-US" altLang="en-US" smtClean="0"/>
              <a:pPr eaLnBrk="1" hangingPunct="1"/>
              <a:t>46</a:t>
            </a:fld>
            <a:endParaRPr lang="en-US" altLang="en-US"/>
          </a:p>
        </p:txBody>
      </p:sp>
      <p:sp>
        <p:nvSpPr>
          <p:cNvPr id="6963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806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428A03-EB84-4F9D-A6F3-4E2DCC05B664}" type="slidenum">
              <a:rPr lang="en-US" altLang="en-US" smtClean="0"/>
              <a:pPr eaLnBrk="1" hangingPunct="1"/>
              <a:t>47</a:t>
            </a:fld>
            <a:endParaRPr lang="en-US" altLang="en-US"/>
          </a:p>
        </p:txBody>
      </p:sp>
      <p:sp>
        <p:nvSpPr>
          <p:cNvPr id="7065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6293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289E11-7739-4C5D-A6DA-EB91D0D66535}" type="slidenum">
              <a:rPr lang="en-US" altLang="en-US" smtClean="0"/>
              <a:pPr eaLnBrk="1" hangingPunct="1"/>
              <a:t>48</a:t>
            </a:fld>
            <a:endParaRPr lang="en-US" altLang="en-US"/>
          </a:p>
        </p:txBody>
      </p:sp>
      <p:sp>
        <p:nvSpPr>
          <p:cNvPr id="7168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832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E1266E-A3E9-4FB4-BAB4-80316C65126C}" type="slidenum">
              <a:rPr lang="en-US" altLang="en-US" smtClean="0"/>
              <a:pPr eaLnBrk="1" hangingPunct="1"/>
              <a:t>49</a:t>
            </a:fld>
            <a:endParaRPr lang="en-US" altLang="en-US"/>
          </a:p>
        </p:txBody>
      </p:sp>
      <p:sp>
        <p:nvSpPr>
          <p:cNvPr id="7373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33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BF4F13-96AD-4B6A-879D-9147D50D502B}" type="slidenum">
              <a:rPr lang="en-US" altLang="en-US" smtClean="0"/>
              <a:pPr eaLnBrk="1" hangingPunct="1"/>
              <a:t>3</a:t>
            </a:fld>
            <a:endParaRPr lang="en-US" altLang="en-US"/>
          </a:p>
        </p:txBody>
      </p:sp>
      <p:sp>
        <p:nvSpPr>
          <p:cNvPr id="5427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373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993AF4-3D89-4433-84E5-CB6151AE1095}" type="slidenum">
              <a:rPr lang="en-US" altLang="en-US" smtClean="0"/>
              <a:pPr eaLnBrk="1" hangingPunct="1"/>
              <a:t>4</a:t>
            </a:fld>
            <a:endParaRPr lang="en-US" altLang="en-US"/>
          </a:p>
        </p:txBody>
      </p:sp>
      <p:sp>
        <p:nvSpPr>
          <p:cNvPr id="5529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276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345B1D-ECA0-45E2-A644-A618EEF1A885}" type="slidenum">
              <a:rPr lang="en-US" altLang="en-US" smtClean="0"/>
              <a:pPr eaLnBrk="1" hangingPunct="1"/>
              <a:t>5</a:t>
            </a:fld>
            <a:endParaRPr lang="en-US" altLang="en-US"/>
          </a:p>
        </p:txBody>
      </p:sp>
      <p:sp>
        <p:nvSpPr>
          <p:cNvPr id="5632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348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402C00-2756-4E46-A8BC-AFE7B6D017E8}" type="slidenum">
              <a:rPr lang="en-US" altLang="en-US" smtClean="0"/>
              <a:pPr eaLnBrk="1" hangingPunct="1"/>
              <a:t>18</a:t>
            </a:fld>
            <a:endParaRPr lang="en-US" altLang="en-US"/>
          </a:p>
        </p:txBody>
      </p:sp>
      <p:sp>
        <p:nvSpPr>
          <p:cNvPr id="57347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380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F5F074-2C5E-4EB4-9F2C-C206FD583C20}" type="slidenum">
              <a:rPr lang="en-US" altLang="en-US" smtClean="0"/>
              <a:pPr eaLnBrk="1" hangingPunct="1"/>
              <a:t>19</a:t>
            </a:fld>
            <a:endParaRPr lang="en-US" altLang="en-US"/>
          </a:p>
        </p:txBody>
      </p:sp>
      <p:sp>
        <p:nvSpPr>
          <p:cNvPr id="5837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274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2D854B-D39D-423A-84BF-91536CB2CDB4}" type="slidenum">
              <a:rPr lang="en-US" altLang="en-US" smtClean="0"/>
              <a:pPr eaLnBrk="1" hangingPunct="1"/>
              <a:t>20</a:t>
            </a:fld>
            <a:endParaRPr lang="en-US" altLang="en-US"/>
          </a:p>
        </p:txBody>
      </p:sp>
      <p:sp>
        <p:nvSpPr>
          <p:cNvPr id="5939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769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23390B-85E3-4706-BEF1-7C5BCCBC962B}" type="slidenum">
              <a:rPr lang="en-US" altLang="en-US" smtClean="0"/>
              <a:pPr eaLnBrk="1" hangingPunct="1"/>
              <a:t>24</a:t>
            </a:fld>
            <a:endParaRPr lang="en-US" altLang="en-US"/>
          </a:p>
        </p:txBody>
      </p:sp>
      <p:sp>
        <p:nvSpPr>
          <p:cNvPr id="6041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751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EDFD4F-7189-4919-8D1E-577ED6C7A1AB}" type="slidenum">
              <a:rPr lang="en-US" altLang="en-US" smtClean="0"/>
              <a:pPr eaLnBrk="1" hangingPunct="1"/>
              <a:t>27</a:t>
            </a:fld>
            <a:endParaRPr lang="en-US" altLang="en-US"/>
          </a:p>
        </p:txBody>
      </p:sp>
      <p:sp>
        <p:nvSpPr>
          <p:cNvPr id="6144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07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8424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B8AF9DE-284D-44DE-87C0-9BC18E4B93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5240"/>
            <a:ext cx="9138008" cy="691866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5994" y="3657600"/>
            <a:ext cx="9138007" cy="1066800"/>
          </a:xfrm>
          <a:solidFill>
            <a:srgbClr val="84245D">
              <a:alpha val="70000"/>
            </a:srgbClr>
          </a:solidFill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Goudy Old Style" panose="020205020503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style- Chapter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08750"/>
            <a:ext cx="9144000" cy="349250"/>
          </a:xfrm>
          <a:prstGeom prst="rect">
            <a:avLst/>
          </a:prstGeom>
        </p:spPr>
        <p:txBody>
          <a:bodyPr/>
          <a:lstStyle>
            <a:lvl1pPr algn="ctr">
              <a:defRPr sz="85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© MCGRAW HILL LLC. ALL RIGHTS RESERVED.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9C5BF9B0-2791-427F-8EC9-20B62A3C9D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641" y="0"/>
            <a:ext cx="3616959" cy="1219200"/>
          </a:xfrm>
          <a:solidFill>
            <a:srgbClr val="84245D">
              <a:alpha val="70000"/>
            </a:srgbClr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/>
          <a:lstStyle>
            <a:lvl1pPr>
              <a:defRPr>
                <a:solidFill>
                  <a:schemeClr val="bg1"/>
                </a:solidFill>
                <a:latin typeface="Goudy Old Style" panose="02020502050305020303" pitchFamily="18" charset="0"/>
              </a:defRPr>
            </a:lvl1pPr>
          </a:lstStyle>
          <a:p>
            <a:r>
              <a:rPr lang="en-US" dirty="0"/>
              <a:t>Click to edit Master title style-Chapter #</a:t>
            </a:r>
          </a:p>
        </p:txBody>
      </p:sp>
    </p:spTree>
    <p:extLst>
      <p:ext uri="{BB962C8B-B14F-4D97-AF65-F5344CB8AC3E}">
        <p14:creationId xmlns:p14="http://schemas.microsoft.com/office/powerpoint/2010/main" val="1034465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MCGRAW HILL LLC. ALL RIGHTS RESERVED.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A939F8-C3E6-472D-AE5C-3B2906F95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33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MCGRAW HILL LLC. ALL RIGHTS RESERVED.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A939F8-C3E6-472D-AE5C-3B2906F95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16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6477000"/>
            <a:ext cx="1295400" cy="381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1-</a:t>
            </a:r>
            <a:fld id="{9C5BF9B0-2791-427F-8EC9-20B62A3C9DDF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492875"/>
            <a:ext cx="3505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10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MCGRAW HILL LLC. ALL RIGHTS RESERVED.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A939F8-C3E6-472D-AE5C-3B2906F95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9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508750"/>
            <a:ext cx="6019800" cy="349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MCGRAW HILL LLC. ALL RIGHTS RESERVED.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05221" y="6492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1-</a:t>
            </a:r>
            <a:fld id="{9C5BF9B0-2791-427F-8EC9-20B62A3C9DDF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58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A939F8-C3E6-472D-AE5C-3B2906F95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26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MCGRAW HILL LLC. ALL RIGHTS RESERVED.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A939F8-C3E6-472D-AE5C-3B2906F95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3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MCGRAW HILL LLC. ALL RIGHTS RESERVED.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A939F8-C3E6-472D-AE5C-3B2906F95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8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MCGRAW HILL LLC. ALL RIGHTS RESERVED.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A939F8-C3E6-472D-AE5C-3B2906F95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9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MCGRAW HILL LLC. ALL RIGHTS RESERVED.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A939F8-C3E6-472D-AE5C-3B2906F95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45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2245" y="6553200"/>
            <a:ext cx="47175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1-</a:t>
            </a:r>
            <a:fld id="{9C5BF9B0-2791-427F-8EC9-20B62A3C9D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4600" y="6547220"/>
            <a:ext cx="4267200" cy="310780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81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Goudy Old Style" panose="0202050205030502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3657600"/>
            <a:ext cx="9138007" cy="1066800"/>
          </a:xfrm>
        </p:spPr>
        <p:txBody>
          <a:bodyPr/>
          <a:lstStyle/>
          <a:p>
            <a:r>
              <a:rPr lang="en-US" dirty="0"/>
              <a:t>Money and the Payments System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83341C-EA8B-445F-DF98-9BC7E8A6D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NO REPRODUCTION OR DISTRIBUTION WITHOUT THE PRIOR WRITTEN CONSENT OF MCGRAW HILL LLC.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291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Money and How We Use It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/>
              <a:t>Store of Value (cont.)</a:t>
            </a:r>
          </a:p>
          <a:p>
            <a:pPr eaLnBrk="1" hangingPunct="1"/>
            <a:r>
              <a:rPr lang="en-US" altLang="en-US" dirty="0"/>
              <a:t>Financial institutions use:</a:t>
            </a:r>
          </a:p>
          <a:p>
            <a:pPr lvl="1" eaLnBrk="1" hangingPunct="1"/>
            <a:r>
              <a:rPr lang="en-US" altLang="en-US" dirty="0">
                <a:solidFill>
                  <a:srgbClr val="FF0000"/>
                </a:solidFill>
                <a:ea typeface="ＭＳ Ｐゴシック" charset="-128"/>
              </a:rPr>
              <a:t>Market liquidity </a:t>
            </a:r>
            <a:r>
              <a:rPr lang="en-US" altLang="en-US" dirty="0">
                <a:ea typeface="ＭＳ Ｐゴシック" charset="-128"/>
              </a:rPr>
              <a:t>- the ability to sell assets for money.</a:t>
            </a:r>
          </a:p>
          <a:p>
            <a:pPr lvl="1" eaLnBrk="1" hangingPunct="1"/>
            <a:r>
              <a:rPr lang="en-US" altLang="en-US" dirty="0">
                <a:solidFill>
                  <a:srgbClr val="FF0000"/>
                </a:solidFill>
                <a:ea typeface="ＭＳ Ｐゴシック" charset="-128"/>
              </a:rPr>
              <a:t>Funding liquidity </a:t>
            </a:r>
            <a:r>
              <a:rPr lang="en-US" altLang="en-US" dirty="0">
                <a:ea typeface="ＭＳ Ｐゴシック" charset="-128"/>
              </a:rPr>
              <a:t>- ability to borrow money to buy securities or make loans.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24955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2-</a:t>
            </a:r>
            <a:fld id="{9C5BF9B0-2791-427F-8EC9-20B62A3C9DD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748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Payments System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/>
              <a:t>The </a:t>
            </a:r>
            <a:r>
              <a:rPr lang="en-US" altLang="en-US" dirty="0">
                <a:solidFill>
                  <a:srgbClr val="FF0000"/>
                </a:solidFill>
              </a:rPr>
              <a:t>payments system</a:t>
            </a:r>
            <a:r>
              <a:rPr lang="en-US" altLang="en-US" dirty="0"/>
              <a:t> is a web of arrangements that allow for the exchange of goods and services, as well as assets.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The efficient operation of the economy depends on the payments system.</a:t>
            </a:r>
          </a:p>
          <a:p>
            <a:r>
              <a:rPr lang="en-US" altLang="en-US" dirty="0"/>
              <a:t>The possible methods of payment are: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dirty="0">
                <a:ea typeface="ＭＳ Ｐゴシック" charset="-128"/>
              </a:rPr>
              <a:t>Commodity and </a:t>
            </a:r>
            <a:r>
              <a:rPr lang="tr-TR" altLang="en-US" dirty="0" err="1" smtClean="0">
                <a:ea typeface="ＭＳ Ｐゴシック" charset="-128"/>
              </a:rPr>
              <a:t>fiat</a:t>
            </a:r>
            <a:r>
              <a:rPr lang="tr-TR" altLang="en-US" dirty="0" smtClean="0">
                <a:ea typeface="ＭＳ Ｐゴシック" charset="-128"/>
              </a:rPr>
              <a:t> </a:t>
            </a:r>
            <a:r>
              <a:rPr lang="en-US" altLang="en-US" dirty="0" smtClean="0">
                <a:ea typeface="ＭＳ Ｐゴシック" charset="-128"/>
              </a:rPr>
              <a:t>Monies</a:t>
            </a:r>
            <a:endParaRPr lang="en-US" altLang="en-US" dirty="0">
              <a:ea typeface="ＭＳ Ｐゴシック" charset="-128"/>
            </a:endParaRPr>
          </a:p>
          <a:p>
            <a:pPr marL="990600" lvl="1" indent="-533400">
              <a:buFontTx/>
              <a:buAutoNum type="arabicPeriod"/>
            </a:pPr>
            <a:r>
              <a:rPr lang="en-US" altLang="en-US" dirty="0">
                <a:ea typeface="ＭＳ Ｐゴシック" charset="-128"/>
              </a:rPr>
              <a:t>Checks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dirty="0">
                <a:ea typeface="ＭＳ Ｐゴシック" charset="-128"/>
              </a:rPr>
              <a:t>Electronic Payments</a:t>
            </a:r>
          </a:p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24955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2-</a:t>
            </a:r>
            <a:fld id="{9C5BF9B0-2791-427F-8EC9-20B62A3C9DD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70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Commodity and Fiat Monies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7315200" cy="4572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chemeClr val="tx1"/>
              </a:buClr>
              <a:buFont typeface="Times" charset="0"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Commodity monies</a:t>
            </a:r>
            <a:r>
              <a:rPr lang="en-US" altLang="en-US" dirty="0"/>
              <a:t> are things with intrinsic value.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Included items like silk and salt.</a:t>
            </a:r>
          </a:p>
          <a:p>
            <a:pPr eaLnBrk="1" hangingPunct="1"/>
            <a:r>
              <a:rPr lang="en-US" altLang="en-US" dirty="0"/>
              <a:t>To be successful, a commodity money must be: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Usable by most people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Can be made into standardized quantities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Durable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Easily transportable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Divisible into smaller units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24955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2-</a:t>
            </a:r>
            <a:fld id="{9C5BF9B0-2791-427F-8EC9-20B62A3C9DD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508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Commodity and Fiat Monies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8077200" cy="48006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en-US" dirty="0"/>
              <a:t>Gold has been the most common commodity money as it meets these requirements.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dirty="0"/>
              <a:t>In 1661, Stockholm Banco issued Europe's first paper money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>
                <a:ea typeface="ＭＳ Ｐゴシック" charset="-128"/>
              </a:rPr>
              <a:t>King of Sweden printed too many to try to finance a war and the bank failed.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dirty="0"/>
              <a:t>In 1775, the Continental Congress of the United States of America issued “continentals” to finance the Revolutionary War.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>
                <a:ea typeface="ＭＳ Ｐゴシック" charset="-128"/>
              </a:rPr>
              <a:t>Both governments issued too much and the currency became worthless.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24955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2-</a:t>
            </a:r>
            <a:fld id="{9C5BF9B0-2791-427F-8EC9-20B62A3C9DD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034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Commodity and Fiat Monies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Because of the failures, people became suspicious of government-issued paper money.</a:t>
            </a:r>
          </a:p>
          <a:p>
            <a:pPr eaLnBrk="1" hangingPunct="1"/>
            <a:r>
              <a:rPr lang="en-US" altLang="en-US" dirty="0"/>
              <a:t>In 1862, the Confederate and the Union governments printed money with no explicit backing.</a:t>
            </a:r>
          </a:p>
          <a:p>
            <a:pPr eaLnBrk="1" hangingPunct="1"/>
            <a:r>
              <a:rPr lang="en-US" altLang="en-US" dirty="0"/>
              <a:t>After the Civil War, the U.S. reverted to using gold as money.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24955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2-</a:t>
            </a:r>
            <a:fld id="{9C5BF9B0-2791-427F-8EC9-20B62A3C9DD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120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Commodity and Fiat Monies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447800"/>
            <a:ext cx="7315200" cy="4724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/>
              <a:t>Gold coins and notes, backed by gold, were used into the 20th century.</a:t>
            </a:r>
          </a:p>
          <a:p>
            <a:pPr eaLnBrk="1" hangingPunct="1"/>
            <a:r>
              <a:rPr lang="en-US" altLang="en-US" dirty="0"/>
              <a:t>Today’s paper money is called </a:t>
            </a:r>
            <a:r>
              <a:rPr lang="en-US" altLang="en-US" dirty="0">
                <a:solidFill>
                  <a:srgbClr val="FF0000"/>
                </a:solidFill>
              </a:rPr>
              <a:t>fiat money</a:t>
            </a:r>
            <a:r>
              <a:rPr lang="en-US" altLang="en-US" dirty="0"/>
              <a:t>, because its value comes from government decree, or </a:t>
            </a:r>
            <a:r>
              <a:rPr lang="en-US" altLang="en-US" i="1" dirty="0"/>
              <a:t>fiat</a:t>
            </a:r>
            <a:r>
              <a:rPr lang="en-US" altLang="en-US" dirty="0"/>
              <a:t>.</a:t>
            </a:r>
          </a:p>
          <a:p>
            <a:pPr eaLnBrk="1" hangingPunct="1"/>
            <a:r>
              <a:rPr lang="en-US" altLang="en-US" dirty="0"/>
              <a:t>We are willing to accept these bills as payment because the U.S. government stands behind its paper money.</a:t>
            </a:r>
          </a:p>
          <a:p>
            <a:pPr eaLnBrk="1" hangingPunct="1"/>
            <a:r>
              <a:rPr lang="en-US" altLang="en-US" dirty="0"/>
              <a:t>In the end, money is about trust.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24955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2-</a:t>
            </a:r>
            <a:fld id="{9C5BF9B0-2791-427F-8EC9-20B62A3C9DD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612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Commodity and Fiat Monies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620000" cy="47244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Today, some critics claim the U.S. should return to the gold standard.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There is fear of governments issuing too much paper money.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 gold standard may not be time consistent.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In a crisis, a government can renege on the use of a gold standard to stabilize the economy.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Movement away from the gold standard was prompted by the Great Depression.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 fiat currency must be limited in volume of circulation to be credible.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24955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2-</a:t>
            </a:r>
            <a:fld id="{9C5BF9B0-2791-427F-8EC9-20B62A3C9DD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704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Checks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 </a:t>
            </a:r>
            <a:r>
              <a:rPr lang="en-US" altLang="en-US" dirty="0">
                <a:solidFill>
                  <a:srgbClr val="FF0000"/>
                </a:solidFill>
              </a:rPr>
              <a:t>check</a:t>
            </a:r>
            <a:r>
              <a:rPr lang="en-US" altLang="en-US" dirty="0"/>
              <a:t> is an instruction to the bank to take funds from your account and transfer them to another account.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A check is therefore not a final payment as currency is - it sets in motion a series of transactions.</a:t>
            </a:r>
          </a:p>
          <a:p>
            <a:pPr eaLnBrk="1" hangingPunct="1"/>
            <a:r>
              <a:rPr lang="en-US" altLang="en-US" dirty="0"/>
              <a:t>The series of transactions put in motion can be seen in Figure 2.1:  The Path of a Paper Check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24955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2-</a:t>
            </a:r>
            <a:fld id="{9C5BF9B0-2791-427F-8EC9-20B62A3C9DD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283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610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800" dirty="0"/>
              <a:t>Figure 2.1: The Path of a Paper Check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24955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2-</a:t>
            </a:r>
            <a:fld id="{9C5BF9B0-2791-427F-8EC9-20B62A3C9DD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9D8DE4-05C7-47BE-BDE0-DABBC0AC3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971550"/>
            <a:ext cx="7097978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75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001000" cy="5197475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sz="2400" dirty="0"/>
              <a:t>For years, the U.S. financial system has lagged the efficiency in many advanced economies</a:t>
            </a:r>
          </a:p>
          <a:p>
            <a:pPr lvl="1" eaLnBrk="1" hangingPunct="1"/>
            <a:r>
              <a:rPr lang="en-US" altLang="en-US" sz="2400" dirty="0">
                <a:ea typeface="ＭＳ Ｐゴシック" charset="-128"/>
              </a:rPr>
              <a:t>In 2020 in the U.S., paper checks still accounted for 20 percent of U.S. noncash payments by value. </a:t>
            </a:r>
          </a:p>
          <a:p>
            <a:pPr lvl="1" eaLnBrk="1" hangingPunct="1"/>
            <a:r>
              <a:rPr lang="en-US" altLang="en-US" sz="2400" dirty="0">
                <a:ea typeface="ＭＳ Ｐゴシック" charset="-128"/>
              </a:rPr>
              <a:t>Today, the bulk of transactions in number are by credit or debit card, which are expensive. </a:t>
            </a:r>
          </a:p>
          <a:p>
            <a:pPr lvl="1" eaLnBrk="1" hangingPunct="1"/>
            <a:r>
              <a:rPr lang="en-US" altLang="en-US" sz="2400" dirty="0">
                <a:ea typeface="ＭＳ Ｐゴシック" charset="-128"/>
              </a:rPr>
              <a:t>The time and cost inefficiencies act like a sales tax that depresses economic activity. </a:t>
            </a:r>
          </a:p>
          <a:p>
            <a:r>
              <a:rPr lang="en-US" altLang="en-US" sz="2400" dirty="0">
                <a:ea typeface="ＭＳ Ｐゴシック" charset="-128"/>
              </a:rPr>
              <a:t>As of mid-2023, with the launch of the Federal Reserve’s </a:t>
            </a:r>
            <a:r>
              <a:rPr lang="en-US" altLang="en-US" sz="2400" dirty="0" err="1">
                <a:ea typeface="ＭＳ Ｐゴシック" charset="-128"/>
              </a:rPr>
              <a:t>FedNow</a:t>
            </a:r>
            <a:r>
              <a:rPr lang="en-US" altLang="en-US" sz="2400" dirty="0">
                <a:ea typeface="ＭＳ Ｐゴシック" charset="-128"/>
              </a:rPr>
              <a:t> service, the U.S. has begun to catch up with technological advances enjoyed by other countries. </a:t>
            </a:r>
          </a:p>
          <a:p>
            <a:pPr lvl="1"/>
            <a:r>
              <a:rPr lang="en-US" sz="2400" dirty="0"/>
              <a:t>This new system will settle individual payments in seconds, 24 hours a day, 7 days a week, 365 days a year at a cost of $0.045 per transaction. </a:t>
            </a:r>
          </a:p>
          <a:p>
            <a:pPr lvl="1"/>
            <a:r>
              <a:rPr lang="en-US" altLang="en-US" sz="2400" dirty="0">
                <a:ea typeface="ＭＳ Ｐゴシック" charset="-128"/>
              </a:rPr>
              <a:t>Drawback is that it currently </a:t>
            </a:r>
            <a:r>
              <a:rPr lang="en-US" sz="2400" dirty="0"/>
              <a:t>supports only domestic payments between domestic banks and their customers. </a:t>
            </a:r>
          </a:p>
          <a:p>
            <a:pPr lvl="1"/>
            <a:r>
              <a:rPr lang="en-US" sz="2500" dirty="0">
                <a:ea typeface="ＭＳ Ｐゴシック" charset="-128"/>
              </a:rPr>
              <a:t>While U.S. residents will all reap the benefits of </a:t>
            </a:r>
            <a:r>
              <a:rPr lang="en-US" sz="2500" dirty="0" err="1">
                <a:ea typeface="ＭＳ Ｐゴシック" charset="-128"/>
              </a:rPr>
              <a:t>FedNow</a:t>
            </a:r>
            <a:r>
              <a:rPr lang="en-US" sz="2500" dirty="0">
                <a:ea typeface="ＭＳ Ｐゴシック" charset="-128"/>
              </a:rPr>
              <a:t>, there remains substantial work to be done to improve the global payments system.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24955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2-</a:t>
            </a:r>
            <a:fld id="{9C5BF9B0-2791-427F-8EC9-20B62A3C9DD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29946EC-671D-B3F7-109E-99C421A12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32"/>
            <a:ext cx="9158556" cy="97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56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Learning Objectives</a:t>
            </a:r>
          </a:p>
        </p:txBody>
      </p:sp>
      <p:sp>
        <p:nvSpPr>
          <p:cNvPr id="614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altLang="en-US" dirty="0"/>
              <a:t>Define money and describe its functions.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dirty="0"/>
              <a:t>Discuss the different methods of payment and the future of money.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dirty="0"/>
              <a:t>Explain how the money supply is measured and how it is linked to economic growth and inflation.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24955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2-</a:t>
            </a:r>
            <a:fld id="{9C5BF9B0-2791-427F-8EC9-20B62A3C9DD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066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Electronic Payments</a:t>
            </a:r>
            <a:endParaRPr lang="en-US" altLang="en-US" sz="4000"/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Electronic payments take the form of: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Credit and debit cards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Electronic funds transfers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E-money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24955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2-</a:t>
            </a:r>
            <a:fld id="{9C5BF9B0-2791-427F-8EC9-20B62A3C9DD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575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Electronic Payments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7543800" cy="4648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Debit Cards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Works like a check - tells the bank to transfer funds from your account to another.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Credit Cards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A promise by a bank to lend the cardholder money to make a purchase.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They do not represent money.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24955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2-</a:t>
            </a:r>
            <a:fld id="{9C5BF9B0-2791-427F-8EC9-20B62A3C9DD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851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Electronic Payments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7543800" cy="472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Electronic funds transfers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Movements of funds directly from one account to another.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Most common form is the </a:t>
            </a:r>
            <a:r>
              <a:rPr lang="en-US" altLang="en-US" dirty="0">
                <a:solidFill>
                  <a:srgbClr val="FF0000"/>
                </a:solidFill>
                <a:ea typeface="ＭＳ Ｐゴシック" charset="-128"/>
              </a:rPr>
              <a:t>automated clearinghouse transaction (ACH)</a:t>
            </a:r>
            <a:r>
              <a:rPr lang="en-US" altLang="en-US" dirty="0">
                <a:ea typeface="ＭＳ Ｐゴシック" charset="-128"/>
              </a:rPr>
              <a:t>.</a:t>
            </a:r>
          </a:p>
          <a:p>
            <a:pPr lvl="2" eaLnBrk="1" hangingPunct="1"/>
            <a:r>
              <a:rPr lang="en-US" altLang="en-US" dirty="0">
                <a:ea typeface="ＭＳ Ｐゴシック" charset="-128"/>
              </a:rPr>
              <a:t>Used for recurring payments like paychecks or utility bills.</a:t>
            </a:r>
          </a:p>
          <a:p>
            <a:pPr lvl="1" eaLnBrk="1" hangingPunct="1"/>
            <a:r>
              <a:rPr lang="en-US" altLang="en-US" smtClean="0">
                <a:ea typeface="ＭＳ Ｐゴシック" charset="-128"/>
              </a:rPr>
              <a:t>Banks </a:t>
            </a:r>
            <a:r>
              <a:rPr lang="en-US" altLang="en-US" dirty="0">
                <a:ea typeface="ＭＳ Ｐゴシック" charset="-128"/>
              </a:rPr>
              <a:t>use electronic transfers for bank to bank transactions, sending money through </a:t>
            </a:r>
            <a:r>
              <a:rPr lang="en-US" altLang="en-US" dirty="0" err="1">
                <a:ea typeface="ＭＳ Ｐゴシック" charset="-128"/>
              </a:rPr>
              <a:t>Fedwire</a:t>
            </a:r>
            <a:r>
              <a:rPr lang="en-US" altLang="en-US" dirty="0">
                <a:ea typeface="ＭＳ Ｐゴシック" charset="-128"/>
              </a:rPr>
              <a:t>.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24955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2-</a:t>
            </a:r>
            <a:fld id="{9C5BF9B0-2791-427F-8EC9-20B62A3C9DD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81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Electronic Payments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dirty="0"/>
              <a:t>Electronic funds transfers (cont.)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Rapid innovation is reducing the cost and increasing the speed of payments and transfers.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There has been a proliferation of smartphone apps and infrastructure by Amazon Pay, Apple Pay, PayPal, Google Pay, Venmo, </a:t>
            </a:r>
            <a:r>
              <a:rPr lang="en-US" altLang="en-US" dirty="0" err="1">
                <a:ea typeface="ＭＳ Ｐゴシック" charset="-128"/>
              </a:rPr>
              <a:t>Zelle</a:t>
            </a:r>
            <a:r>
              <a:rPr lang="en-US" altLang="en-US" dirty="0">
                <a:ea typeface="ＭＳ Ｐゴシック" charset="-128"/>
              </a:rPr>
              <a:t>, and others.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In some cases, digital wallets are linked to a person’s bank account or credit card. In others, the service provider requires the transfer of funds prior to any purchase. 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The goal of these digital systems is to improve reliability, ensure security, and prevent use for criminal purposes.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24955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2-</a:t>
            </a:r>
            <a:fld id="{9C5BF9B0-2791-427F-8EC9-20B62A3C9DD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88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7696200" cy="4419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/>
              <a:t>Market liquidity and funding liquidity are both needed to market financial markets function smoothly.</a:t>
            </a:r>
          </a:p>
          <a:p>
            <a:pPr eaLnBrk="1" hangingPunct="1"/>
            <a:r>
              <a:rPr lang="en-US" altLang="en-US" dirty="0"/>
              <a:t>2007-2009 financial crisis led to a sudden loss of liquidity.</a:t>
            </a:r>
          </a:p>
          <a:p>
            <a:pPr eaLnBrk="1" hangingPunct="1"/>
            <a:r>
              <a:rPr lang="en-US" altLang="en-US" dirty="0"/>
              <a:t>Before the crisis: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Financial institutions relied on short-term borrowing to hold long-term financial instruments.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They also believed markets would also be liquid.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24955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2-</a:t>
            </a:r>
            <a:fld id="{9C5BF9B0-2791-427F-8EC9-20B62A3C9DD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D116AA8-6562-E63C-4A11-703524921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8" y="0"/>
            <a:ext cx="9144000" cy="105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60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 2007, doubt led to a double “liquidity shock” increasing cash holdings.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This reduced loan supplied intensifying the decreasing liquidity.</a:t>
            </a:r>
          </a:p>
          <a:p>
            <a:r>
              <a:rPr lang="en-US" altLang="en-US" dirty="0"/>
              <a:t>One lesson:  Liquidity is a highly valuable resource that can disappear when most needed.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C5BF9B0-2791-427F-8EC9-20B62A3C9DDF}" type="slidenum">
              <a:rPr lang="en-US" smtClean="0"/>
              <a:pPr/>
              <a:t>25</a:t>
            </a:fld>
            <a:endParaRPr lang="en-US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C36CA60-2DB8-1C7F-CC5C-AD3024150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8" y="0"/>
            <a:ext cx="9144000" cy="105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12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24955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2-</a:t>
            </a:r>
            <a:fld id="{9C5BF9B0-2791-427F-8EC9-20B62A3C9DD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352800" cy="365125"/>
          </a:xfrm>
        </p:spPr>
        <p:txBody>
          <a:bodyPr/>
          <a:lstStyle/>
          <a:p>
            <a:r>
              <a:rPr lang="en-US" dirty="0"/>
              <a:t>© MCGRAW HILL LLC. ALL RIGHTS RESERVED.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5913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AED2A95-C75C-DB24-DF26-B845F5EF7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8" y="0"/>
            <a:ext cx="9144000" cy="105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29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Future of Money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future of the three functions of money: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Means of payment:  diminishing due to ease of electronic transactions.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Unit of account: likely to remain.</a:t>
            </a:r>
          </a:p>
          <a:p>
            <a:pPr lvl="2" eaLnBrk="1" hangingPunct="1"/>
            <a:r>
              <a:rPr lang="en-US" altLang="en-US" dirty="0">
                <a:ea typeface="ＭＳ Ｐゴシック" charset="-128"/>
              </a:rPr>
              <a:t>Will always be needed to quote values and prices because it is efficient.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Store of value: diminishing due to liquidity of many financial instruments.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24955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2-</a:t>
            </a:r>
            <a:fld id="{9C5BF9B0-2791-427F-8EC9-20B62A3C9DD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827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Future of Money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495799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en-US" dirty="0"/>
              <a:t>There are also crypto assets. </a:t>
            </a:r>
            <a:endParaRPr lang="en-US" altLang="en-US" dirty="0">
              <a:ea typeface="ＭＳ Ｐゴシック" charset="-128"/>
            </a:endParaRPr>
          </a:p>
          <a:p>
            <a:r>
              <a:rPr lang="en-US" dirty="0"/>
              <a:t>Bitcoin is the oldest and most prominent of the cryptocurrencies that have come into existence since 2008.</a:t>
            </a:r>
          </a:p>
          <a:p>
            <a:r>
              <a:rPr lang="en-US" dirty="0"/>
              <a:t>The technology used to record the ownership of Bitcoin and other crypto assets is an ever-growing, encrypted public ledger that is recorded on a network of computers known as a “distributed ledger.” </a:t>
            </a:r>
          </a:p>
          <a:p>
            <a:r>
              <a:rPr lang="en-US" dirty="0"/>
              <a:t>Bitcoin as a form of digital technology has two main advantages:</a:t>
            </a:r>
          </a:p>
          <a:p>
            <a:pPr lvl="1"/>
            <a:r>
              <a:rPr lang="en-US" dirty="0"/>
              <a:t>Its value cannot be undermined by government fiat.</a:t>
            </a:r>
          </a:p>
          <a:p>
            <a:pPr lvl="1"/>
            <a:r>
              <a:rPr lang="en-US" dirty="0"/>
              <a:t>Its users can remain anonymous while making payments electronically and efficiently. 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24955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2-</a:t>
            </a:r>
            <a:fld id="{9C5BF9B0-2791-427F-8EC9-20B62A3C9DD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21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Future of Money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495799"/>
          </a:xfrm>
        </p:spPr>
        <p:txBody>
          <a:bodyPr>
            <a:normAutofit/>
          </a:bodyPr>
          <a:lstStyle/>
          <a:p>
            <a:r>
              <a:rPr lang="en-US" sz="2500" dirty="0"/>
              <a:t>Digital tokens like Bitcoin and the second largest token of this type, Ether, are the rewards to the people maintaining the distributed ledger where transactions are recorded. </a:t>
            </a:r>
          </a:p>
          <a:p>
            <a:pPr lvl="1"/>
            <a:r>
              <a:rPr lang="en-US" sz="2100" dirty="0"/>
              <a:t>This means that these crypto assets derive their value from the fact that people want to own them and have their ownership recorded. </a:t>
            </a:r>
          </a:p>
          <a:p>
            <a:r>
              <a:rPr lang="en-US" sz="2500" dirty="0" err="1"/>
              <a:t>Stablecoins</a:t>
            </a:r>
            <a:r>
              <a:rPr lang="en-US" sz="2500" dirty="0"/>
              <a:t> are different. </a:t>
            </a:r>
          </a:p>
          <a:p>
            <a:pPr lvl="1"/>
            <a:r>
              <a:rPr lang="en-US" sz="2100" dirty="0"/>
              <a:t>While they are part of the crypto asset universe, </a:t>
            </a:r>
            <a:r>
              <a:rPr lang="en-US" sz="2100" dirty="0" err="1"/>
              <a:t>stablecoins</a:t>
            </a:r>
            <a:r>
              <a:rPr lang="en-US" sz="2100" dirty="0"/>
              <a:t> are issued by entities with balance sheets that mimic those of a bank or a money market fund. </a:t>
            </a:r>
            <a:endParaRPr lang="en-US" sz="2100" i="1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24955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2-</a:t>
            </a:r>
            <a:fld id="{9C5BF9B0-2791-427F-8EC9-20B62A3C9DD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918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Money and How We Use It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Times" charset="0"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Money</a:t>
            </a:r>
            <a:r>
              <a:rPr lang="en-US" altLang="en-US" dirty="0"/>
              <a:t> is </a:t>
            </a:r>
            <a:r>
              <a:rPr lang="en-US" altLang="en-US" i="1" dirty="0"/>
              <a:t>an asset that is generally accepted as payment for goods and services or repayment of debt.</a:t>
            </a:r>
            <a:endParaRPr lang="en-US" altLang="en-US" dirty="0"/>
          </a:p>
          <a:p>
            <a:pPr eaLnBrk="1" hangingPunct="1">
              <a:buClr>
                <a:schemeClr val="tx1"/>
              </a:buClr>
              <a:buFont typeface="Times" charset="0"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Income</a:t>
            </a:r>
            <a:r>
              <a:rPr lang="en-US" altLang="en-US" dirty="0"/>
              <a:t> is a flow of earnings over time</a:t>
            </a:r>
          </a:p>
          <a:p>
            <a:pPr eaLnBrk="1" hangingPunct="1">
              <a:buClr>
                <a:schemeClr val="tx1"/>
              </a:buClr>
              <a:buFont typeface="Times" charset="0"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Wealth</a:t>
            </a:r>
            <a:r>
              <a:rPr lang="en-US" altLang="en-US" dirty="0"/>
              <a:t> is the value of assets minus liabilities. </a:t>
            </a:r>
          </a:p>
          <a:p>
            <a:pPr lvl="1" eaLnBrk="1" hangingPunct="1">
              <a:buClr>
                <a:schemeClr val="tx1"/>
              </a:buClr>
              <a:buFont typeface="Times" charset="0"/>
              <a:buChar char="•"/>
            </a:pPr>
            <a:r>
              <a:rPr lang="en-US" altLang="en-US" dirty="0">
                <a:ea typeface="ＭＳ Ｐゴシック" charset="-128"/>
              </a:rPr>
              <a:t>Money is one of those assets.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24955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2-</a:t>
            </a:r>
            <a:fld id="{9C5BF9B0-2791-427F-8EC9-20B62A3C9DD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MCGRAW HILL LLC.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9011131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Future of Money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495799"/>
          </a:xfrm>
        </p:spPr>
        <p:txBody>
          <a:bodyPr>
            <a:normAutofit/>
          </a:bodyPr>
          <a:lstStyle/>
          <a:p>
            <a:r>
              <a:rPr lang="en-US" sz="2500" dirty="0"/>
              <a:t>Can private currencies, either digital tokens like Bitcoin or </a:t>
            </a:r>
            <a:r>
              <a:rPr lang="en-US" sz="2500" dirty="0" err="1"/>
              <a:t>stablecoins</a:t>
            </a:r>
            <a:r>
              <a:rPr lang="en-US" sz="2500" dirty="0"/>
              <a:t> like Tether, be mediums of payment, stores of value, and units of account? </a:t>
            </a:r>
          </a:p>
          <a:p>
            <a:r>
              <a:rPr lang="en-US" sz="2500" dirty="0"/>
              <a:t>Can they do the job better as </a:t>
            </a:r>
            <a:r>
              <a:rPr lang="en-US" sz="2500" i="1" dirty="0"/>
              <a:t>money </a:t>
            </a:r>
            <a:r>
              <a:rPr lang="en-US" sz="2500" dirty="0"/>
              <a:t>than what we currently have? </a:t>
            </a:r>
          </a:p>
          <a:p>
            <a:pPr lvl="1"/>
            <a:r>
              <a:rPr lang="en-US" sz="2100" dirty="0"/>
              <a:t>For now, the answer is no to both. </a:t>
            </a:r>
          </a:p>
          <a:p>
            <a:pPr lvl="1"/>
            <a:r>
              <a:rPr lang="en-US" sz="2100" dirty="0"/>
              <a:t>A dollar today is a dollar next week, next month, and next year. </a:t>
            </a:r>
          </a:p>
          <a:p>
            <a:pPr lvl="1"/>
            <a:r>
              <a:rPr lang="en-US" sz="2100" dirty="0"/>
              <a:t>The value of Bitcoin, Ether, and other digital tokens like them is extremely volatile. </a:t>
            </a:r>
          </a:p>
          <a:p>
            <a:pPr lvl="1"/>
            <a:endParaRPr lang="en-US" sz="2100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24955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2-</a:t>
            </a:r>
            <a:fld id="{9C5BF9B0-2791-427F-8EC9-20B62A3C9DD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2770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Measuring Money</a:t>
            </a:r>
            <a:endParaRPr lang="en-US" altLang="en-US" sz="4000"/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Changes in the quantity of money are related to 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Interest Rates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Economic Growth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Inflation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24955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2-</a:t>
            </a:r>
            <a:fld id="{9C5BF9B0-2791-427F-8EC9-20B62A3C9DD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7281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Measuring Money</a:t>
            </a:r>
          </a:p>
        </p:txBody>
      </p:sp>
      <p:sp>
        <p:nvSpPr>
          <p:cNvPr id="36868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Inflation</a:t>
            </a:r>
            <a:r>
              <a:rPr lang="en-US" altLang="en-US" dirty="0"/>
              <a:t>: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The process of prices rising.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Inflation rate</a:t>
            </a:r>
            <a:r>
              <a:rPr lang="en-US" altLang="en-US" dirty="0"/>
              <a:t>: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The measurement of the process.</a:t>
            </a:r>
          </a:p>
          <a:p>
            <a:pPr eaLnBrk="1" hangingPunct="1"/>
            <a:r>
              <a:rPr lang="en-US" altLang="en-US" dirty="0"/>
              <a:t>With inflation, you need more money to buy the same basket of goods.</a:t>
            </a:r>
          </a:p>
          <a:p>
            <a:pPr eaLnBrk="1" hangingPunct="1"/>
            <a:r>
              <a:rPr lang="en-US" altLang="en-US" dirty="0"/>
              <a:t>The primary cause of inflation is too much money.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24955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2-</a:t>
            </a:r>
            <a:fld id="{9C5BF9B0-2791-427F-8EC9-20B62A3C9DD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5101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Measuring Money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value of the means of payment depends on how much of it is circulating.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We therefore must be able to measure how much is circulating.</a:t>
            </a:r>
          </a:p>
          <a:p>
            <a:pPr eaLnBrk="1" hangingPunct="1"/>
            <a:r>
              <a:rPr lang="en-US" altLang="en-US" dirty="0"/>
              <a:t>Defining money means defining liquidity (see Figure 2.2).</a:t>
            </a:r>
          </a:p>
          <a:p>
            <a:pPr lvl="1" eaLnBrk="1" hangingPunct="1"/>
            <a:endParaRPr lang="en-US" altLang="en-US" dirty="0"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24955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2-</a:t>
            </a:r>
            <a:fld id="{9C5BF9B0-2791-427F-8EC9-20B62A3C9DD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414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800" dirty="0"/>
              <a:t>Figure 2.2 - The Liquidity Spectrum</a:t>
            </a:r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24955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/>
              <a:t>2-</a:t>
            </a:r>
            <a:fld id="{9C5BF9B0-2791-427F-8EC9-20B62A3C9DD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99095" y="17526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	</a:t>
            </a:r>
            <a:br>
              <a:rPr lang="en-US" altLang="en-US"/>
            </a:b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43200" y="6446837"/>
            <a:ext cx="3429000" cy="365125"/>
          </a:xfrm>
        </p:spPr>
        <p:txBody>
          <a:bodyPr/>
          <a:lstStyle/>
          <a:p>
            <a:r>
              <a:rPr lang="en-US" dirty="0"/>
              <a:t>© MCGRAW HILL LLC. ALL RIGHTS RESERVED.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BDCD0FF-8480-48C0-9D17-7C137FF7E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287" y="1104900"/>
            <a:ext cx="606742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235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Ensuring financial stability requires both resilient </a:t>
            </a:r>
            <a:r>
              <a:rPr lang="en-US" i="1" dirty="0"/>
              <a:t>institutions </a:t>
            </a:r>
            <a:r>
              <a:rPr lang="en-US" dirty="0"/>
              <a:t>and resilient </a:t>
            </a:r>
            <a:r>
              <a:rPr lang="en-US" i="1" dirty="0"/>
              <a:t>markets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A loss of liquidity in a key financial market can threaten the well-being of even the healthiest institutions. </a:t>
            </a:r>
          </a:p>
          <a:p>
            <a:r>
              <a:rPr lang="en-US" dirty="0"/>
              <a:t>U.S. Treasury Securities are the safest and most liquid instruments in the dollar world: </a:t>
            </a:r>
          </a:p>
          <a:p>
            <a:pPr lvl="1"/>
            <a:r>
              <a:rPr lang="en-US" sz="2400" dirty="0"/>
              <a:t>The Treasury market is the most active fixed-income market, exhibiting the highest trading volume and the lowest cost of trading.</a:t>
            </a:r>
          </a:p>
          <a:p>
            <a:pPr lvl="1"/>
            <a:r>
              <a:rPr lang="en-US" sz="2400" dirty="0"/>
              <a:t>Treasurys represent the highest quality collateral among dollar-denominated securities. </a:t>
            </a:r>
          </a:p>
          <a:p>
            <a:pPr lvl="1"/>
            <a:r>
              <a:rPr lang="en-US" sz="2400" dirty="0"/>
              <a:t>Treasurys account for the largest component of foreign exchange reserves.</a:t>
            </a:r>
          </a:p>
          <a:p>
            <a:pPr lvl="1"/>
            <a:r>
              <a:rPr lang="en-US" sz="2400" dirty="0"/>
              <a:t>Treasurys serve as the benchmark bond to which the yield on a risky dollar-denominated bond of similar maturity is compared.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C5BF9B0-2791-427F-8EC9-20B62A3C9DDF}" type="slidenum">
              <a:rPr lang="en-US" smtClean="0"/>
              <a:pPr/>
              <a:t>35</a:t>
            </a:fld>
            <a:endParaRPr lang="en-US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35302B5-242D-7806-571C-043BFC893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104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89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sz="2700" dirty="0"/>
              <a:t>The Federal Reserve, the U.S. central bank known as “the Fed”, has clear justification for acting to ensure that the U.S. Treasury market always functions smoothly. </a:t>
            </a:r>
          </a:p>
          <a:p>
            <a:r>
              <a:rPr lang="en-US" sz="2700" dirty="0"/>
              <a:t>To strengthen the system, the key is to make the Treasury market (and other critical financial markets) more resilient without relying on Fed intervention.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C5BF9B0-2791-427F-8EC9-20B62A3C9DDF}" type="slidenum">
              <a:rPr lang="en-US" smtClean="0"/>
              <a:pPr/>
              <a:t>36</a:t>
            </a:fld>
            <a:endParaRPr lang="en-US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3B04444-5C8B-CAAF-7C2A-86B0B537A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104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729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sz="2700" dirty="0"/>
              <a:t>What happened in 2020 to threaten the strength of the system?</a:t>
            </a:r>
          </a:p>
          <a:p>
            <a:pPr lvl="1"/>
            <a:r>
              <a:rPr lang="en-US" sz="2200" dirty="0"/>
              <a:t>At the onset of the COVID pandemic, investors followed a familiar pattern: anticipating an economic downturn, they fled to safety. </a:t>
            </a:r>
          </a:p>
          <a:p>
            <a:pPr lvl="1"/>
            <a:r>
              <a:rPr lang="en-US" sz="2200" dirty="0"/>
              <a:t>On March 9, the 10-year Treasury yield hit a record low of 0.54%─a drop of 1.3 percentage points from the start of the year. </a:t>
            </a:r>
          </a:p>
          <a:p>
            <a:pPr lvl="1"/>
            <a:r>
              <a:rPr lang="en-US" sz="2200" dirty="0"/>
              <a:t>Then, the market turned. Over the next nine days, a widespread scramble ensued for the only asset thought to be more liquid than Treasury securities: </a:t>
            </a:r>
            <a:r>
              <a:rPr lang="en-US" sz="2200" i="1" dirty="0"/>
              <a:t>cash</a:t>
            </a:r>
            <a:r>
              <a:rPr lang="en-US" sz="2200" dirty="0"/>
              <a:t>. </a:t>
            </a:r>
          </a:p>
          <a:p>
            <a:pPr lvl="1"/>
            <a:r>
              <a:rPr lang="en-US" sz="2200" dirty="0"/>
              <a:t>The resulting avalanche of bond sales boosted the 10-year yield to 1.18% by March 18.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C5BF9B0-2791-427F-8EC9-20B62A3C9DDF}" type="slidenum">
              <a:rPr lang="en-US" smtClean="0"/>
              <a:pPr/>
              <a:t>37</a:t>
            </a:fld>
            <a:endParaRPr lang="en-US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3B69A15-B081-98B3-A9BD-093C87D51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104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478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Autofit/>
          </a:bodyPr>
          <a:lstStyle/>
          <a:p>
            <a:r>
              <a:rPr lang="en-US" sz="2300" dirty="0"/>
              <a:t>The problems that began on March 9 stemmed from the inability of Treasury market makers to satisfy huge, sudden, and unexpected demands to sell by foreign officials and speculators. </a:t>
            </a:r>
          </a:p>
          <a:p>
            <a:r>
              <a:rPr lang="en-US" sz="2300" dirty="0"/>
              <a:t>To calm the market, the Fed began massive purchases of Treasurys, with the rate of acquisition reaching a phenomenal $362 billion in the week ended April 1. </a:t>
            </a:r>
          </a:p>
          <a:p>
            <a:r>
              <a:rPr lang="en-US" sz="2300" dirty="0"/>
              <a:t>Over time, this experience and others like it taught Treasury market makers to expect emergency support from the central bank. </a:t>
            </a:r>
          </a:p>
          <a:p>
            <a:r>
              <a:rPr lang="en-US" sz="2300" dirty="0"/>
              <a:t>Perversely, that implicit insurance encourages market makers to rely on Fed intervention as a viable strategy for managing risk when demands for cash surge.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C5BF9B0-2791-427F-8EC9-20B62A3C9DDF}" type="slidenum">
              <a:rPr lang="en-US" smtClean="0"/>
              <a:pPr/>
              <a:t>38</a:t>
            </a:fld>
            <a:endParaRPr lang="en-US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FAF66E6-2EBC-3F84-E319-549A37B76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781"/>
            <a:ext cx="9144000" cy="104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725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Autofit/>
          </a:bodyPr>
          <a:lstStyle/>
          <a:p>
            <a:r>
              <a:rPr lang="en-US" sz="2400" dirty="0"/>
              <a:t>The solution may be partially in a central counterparty (CCP)—an entity that is the buyer to all sellers and the seller to all buyers.</a:t>
            </a:r>
          </a:p>
          <a:p>
            <a:pPr lvl="1"/>
            <a:r>
              <a:rPr lang="en-US" sz="2100" dirty="0"/>
              <a:t>Would expand the trading capacity of market makers by sharply reducing their need for cash.</a:t>
            </a:r>
          </a:p>
          <a:p>
            <a:pPr lvl="1"/>
            <a:r>
              <a:rPr lang="en-US" sz="2100" dirty="0"/>
              <a:t>CCP settlement can also provide important information, helping to expose market risks, such as concentrated positions of vulnerable traders or “crowded trades” in which the realization of a specific risk could suddenly undermine many market participants at the same time.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C5BF9B0-2791-427F-8EC9-20B62A3C9DDF}" type="slidenum">
              <a:rPr lang="en-US" smtClean="0"/>
              <a:pPr/>
              <a:t>39</a:t>
            </a:fld>
            <a:endParaRPr lang="en-US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9FE95EE-B647-6060-6FF5-E6F4AA01D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104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76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Money and How We Use It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/>
              <a:t>Money has three characteristics: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It is a </a:t>
            </a:r>
            <a:r>
              <a:rPr lang="en-US" altLang="en-US" b="1"/>
              <a:t>means of payment</a:t>
            </a:r>
            <a:endParaRPr lang="en-US" altLang="en-US"/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It is a </a:t>
            </a:r>
            <a:r>
              <a:rPr lang="en-US" altLang="en-US" b="1"/>
              <a:t>unit of account</a:t>
            </a:r>
            <a:r>
              <a:rPr lang="en-US" altLang="en-US"/>
              <a:t>, and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It is a </a:t>
            </a:r>
            <a:r>
              <a:rPr lang="en-US" altLang="en-US" b="1"/>
              <a:t>store of value</a:t>
            </a:r>
            <a:r>
              <a:rPr lang="en-US" altLang="en-US"/>
              <a:t>.</a:t>
            </a:r>
          </a:p>
          <a:p>
            <a:pPr marL="609600" indent="-609600" eaLnBrk="1" hangingPunct="1">
              <a:buFontTx/>
              <a:buNone/>
            </a:pPr>
            <a:endParaRPr lang="en-US" altLang="en-US" sz="120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/>
              <a:t>The first of these characteristics is the most important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24955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2-</a:t>
            </a:r>
            <a:fld id="{9C5BF9B0-2791-427F-8EC9-20B62A3C9DD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3159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Autofit/>
          </a:bodyPr>
          <a:lstStyle/>
          <a:p>
            <a:r>
              <a:rPr lang="en-US" sz="2400" dirty="0"/>
              <a:t>The existence of a CCP also concentrates risk.</a:t>
            </a:r>
          </a:p>
          <a:p>
            <a:pPr lvl="1"/>
            <a:r>
              <a:rPr lang="en-US" sz="2000" dirty="0"/>
              <a:t>Because there may be no substitutes in the short run to trading through a CCP, its failure could pose an existential threat to a market. </a:t>
            </a:r>
          </a:p>
          <a:p>
            <a:r>
              <a:rPr lang="en-US" sz="2400" dirty="0"/>
              <a:t>The question of whether a CCP would make the Treasury market more resilient requires understanding both the potential </a:t>
            </a:r>
            <a:r>
              <a:rPr lang="en-US" sz="2400" i="1" dirty="0"/>
              <a:t>costs </a:t>
            </a:r>
            <a:r>
              <a:rPr lang="en-US" sz="2400" dirty="0"/>
              <a:t>(CCP failure) and </a:t>
            </a:r>
            <a:r>
              <a:rPr lang="en-US" sz="2400" i="1" dirty="0"/>
              <a:t>benefits </a:t>
            </a:r>
            <a:r>
              <a:rPr lang="en-US" sz="2400" dirty="0"/>
              <a:t>(reduced liquidity needs) of switching from bilateral to CCP settlement.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C5BF9B0-2791-427F-8EC9-20B62A3C9DDF}" type="slidenum">
              <a:rPr lang="en-US" smtClean="0"/>
              <a:pPr/>
              <a:t>40</a:t>
            </a:fld>
            <a:endParaRPr lang="en-US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603690B-2540-B440-2E70-9BE441921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104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412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Measuring Money</a:t>
            </a:r>
            <a:endParaRPr lang="en-US" altLang="en-US" sz="4000"/>
          </a:p>
        </p:txBody>
      </p:sp>
      <p:sp>
        <p:nvSpPr>
          <p:cNvPr id="399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Different definitions of money are based upon degree of liquidity.</a:t>
            </a:r>
          </a:p>
          <a:p>
            <a:r>
              <a:rPr lang="en-US" altLang="en-US" sz="2400" dirty="0"/>
              <a:t>Drawing the line in a place that includes a range of liquid accounts. We call this broad </a:t>
            </a:r>
            <a:r>
              <a:rPr lang="en-US" altLang="en-US" sz="2400" dirty="0">
                <a:solidFill>
                  <a:srgbClr val="FF0000"/>
                </a:solidFill>
              </a:rPr>
              <a:t>money aggregates</a:t>
            </a:r>
            <a:r>
              <a:rPr lang="en-US" altLang="en-US" sz="2400" dirty="0"/>
              <a:t> M2.</a:t>
            </a:r>
            <a:endParaRPr lang="en-US" altLang="en-US" sz="2000" dirty="0">
              <a:ea typeface="ＭＳ Ｐゴシック" charset="-128"/>
            </a:endParaRPr>
          </a:p>
          <a:p>
            <a:r>
              <a:rPr lang="en-US" altLang="en-US" sz="2400" b="1" dirty="0">
                <a:solidFill>
                  <a:srgbClr val="FF0000"/>
                </a:solidFill>
              </a:rPr>
              <a:t>M2: </a:t>
            </a:r>
            <a:r>
              <a:rPr lang="en-US" altLang="en-US" sz="2400" dirty="0"/>
              <a:t>Most commonly quoted monetary aggregate in the U.S.</a:t>
            </a:r>
          </a:p>
          <a:p>
            <a:pPr lvl="1"/>
            <a:r>
              <a:rPr lang="en-US" sz="2100" dirty="0"/>
              <a:t>People often compare its movements to interest rates and economic growth. </a:t>
            </a:r>
          </a:p>
          <a:p>
            <a:pPr lvl="1"/>
            <a:r>
              <a:rPr lang="en-US" sz="2100" dirty="0"/>
              <a:t>Includes currency in the hands of the public, demand deposits, other liquid deposits, small-denomination time deposits, and retail money-market mutual fund shares. 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24955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2-</a:t>
            </a:r>
            <a:fld id="{9C5BF9B0-2791-427F-8EC9-20B62A3C9DDF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0309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Table 2.1:  The Monetary Aggregates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24955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2-</a:t>
            </a:r>
            <a:fld id="{9C5BF9B0-2791-427F-8EC9-20B62A3C9DDF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19400" y="6477000"/>
            <a:ext cx="3505200" cy="365125"/>
          </a:xfrm>
        </p:spPr>
        <p:txBody>
          <a:bodyPr/>
          <a:lstStyle/>
          <a:p>
            <a:r>
              <a:rPr lang="en-US" dirty="0"/>
              <a:t>© MCGRAW HILL LLC. ALL RIGHTS RESERVED.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9C9D93D-3193-1D33-E18B-E12DDCB3F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4850"/>
            <a:ext cx="9144000" cy="282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419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Measuring Money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What do the money aggregates mean?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As of the fourth quarter of 2022, nominal U.S. gross domestic product (GDP) was $26.145 trillion.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GDP was more than 20 percent larger than M2.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24955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2-</a:t>
            </a:r>
            <a:fld id="{9C5BF9B0-2791-427F-8EC9-20B62A3C9DDF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7070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Figure 2.3: Growth Rates of the Money Aggregates, 1960-2022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24955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2-</a:t>
            </a:r>
            <a:fld id="{9C5BF9B0-2791-427F-8EC9-20B62A3C9DDF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14600" y="6553200"/>
            <a:ext cx="3505200" cy="365125"/>
          </a:xfrm>
        </p:spPr>
        <p:txBody>
          <a:bodyPr/>
          <a:lstStyle/>
          <a:p>
            <a:r>
              <a:rPr lang="en-US" dirty="0"/>
              <a:t>© MCGRAW HILL LLC. ALL RIGHTS RESERVED.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81592FC-2844-8F83-1F09-E315B7DE3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85912"/>
            <a:ext cx="8682949" cy="397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266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Measuring Money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How useful is M2 in tracking inflation?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When the quantity of money grows quickly, it produces high inflation.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Figure 2.4 shows the inflation rate versus M2 two years earlier for the U.S.</a:t>
            </a:r>
          </a:p>
          <a:p>
            <a:pPr lvl="2" eaLnBrk="1" hangingPunct="1"/>
            <a:r>
              <a:rPr lang="en-US" altLang="en-US" dirty="0">
                <a:ea typeface="ＭＳ Ｐゴシック" charset="-128"/>
              </a:rPr>
              <a:t>Positive correlation up until 1980.  </a:t>
            </a:r>
          </a:p>
          <a:p>
            <a:pPr lvl="2" eaLnBrk="1" hangingPunct="1"/>
            <a:r>
              <a:rPr lang="en-US" altLang="en-US" dirty="0">
                <a:ea typeface="ＭＳ Ｐゴシック" charset="-128"/>
              </a:rPr>
              <a:t>From 1990-2017 – virtually no correlation.</a:t>
            </a:r>
          </a:p>
          <a:p>
            <a:pPr lvl="2" eaLnBrk="1" hangingPunct="1"/>
            <a:r>
              <a:rPr lang="en-US" altLang="en-US" dirty="0">
                <a:ea typeface="ＭＳ Ｐゴシック" charset="-128"/>
              </a:rPr>
              <a:t>2018-2021 – relationship reemerged. 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24955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2-</a:t>
            </a:r>
            <a:fld id="{9C5BF9B0-2791-427F-8EC9-20B62A3C9DDF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673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61922"/>
            <a:ext cx="8763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Figure 2.4:  Money Growth and Inflation, Monthly 1960-2023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24955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2-</a:t>
            </a:r>
            <a:fld id="{9C5BF9B0-2791-427F-8EC9-20B62A3C9DDF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43200" y="6430953"/>
            <a:ext cx="3276600" cy="365125"/>
          </a:xfrm>
        </p:spPr>
        <p:txBody>
          <a:bodyPr/>
          <a:lstStyle/>
          <a:p>
            <a:r>
              <a:rPr lang="en-US"/>
              <a:t>© MCGRAW HILL LLC. ALL RIGHTS RESERVED.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E31A289-D394-314E-76FB-DC3124F5D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5" y="1371600"/>
            <a:ext cx="9027458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015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Measuring Money</a:t>
            </a:r>
            <a:endParaRPr lang="en-US" altLang="en-US" sz="4000"/>
          </a:p>
        </p:txBody>
      </p:sp>
      <p:sp>
        <p:nvSpPr>
          <p:cNvPr id="4710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Economists today remain cautious about using money growth to predict inflation in the short run because they know that the relationship can be unstable.</a:t>
            </a:r>
            <a:endParaRPr lang="en-US" altLang="en-US" dirty="0"/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Maybe the relationship only applies at high levels of inflation.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Maybe it only shows up over longer periods of time.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Maybe we need a new measure of money.</a:t>
            </a:r>
          </a:p>
          <a:p>
            <a:pPr eaLnBrk="1" hangingPunct="1"/>
            <a:r>
              <a:rPr lang="en-US" altLang="en-US" dirty="0"/>
              <a:t>We do know that at low levels of money growth, inflation is likely to stay low.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24955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2-</a:t>
            </a:r>
            <a:fld id="{9C5BF9B0-2791-427F-8EC9-20B62A3C9DDF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3523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7924800" cy="4648200"/>
          </a:xfrm>
        </p:spPr>
        <p:txBody>
          <a:bodyPr>
            <a:normAutofit/>
          </a:bodyPr>
          <a:lstStyle/>
          <a:p>
            <a:r>
              <a:rPr lang="en-US" altLang="en-US" dirty="0"/>
              <a:t>Computing CPI Inflation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Survey people to see what they bought.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Figure out what it would cost to buy the same basket of goods &amp; services today.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Compute the percentage change in the cost of the basket of goods.</a:t>
            </a:r>
          </a:p>
          <a:p>
            <a:pPr eaLnBrk="1" hangingPunct="1"/>
            <a:endParaRPr lang="en-US" altLang="en-US" sz="2400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24955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2-</a:t>
            </a:r>
            <a:fld id="{9C5BF9B0-2791-427F-8EC9-20B62A3C9DDF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600200" y="4648200"/>
          <a:ext cx="4770437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4" imgW="2705040" imgH="393480" progId="Equation.3">
                  <p:embed/>
                </p:oleObj>
              </mc:Choice>
              <mc:Fallback>
                <p:oleObj name="Equation" r:id="rId4" imgW="2705040" imgH="39348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648200"/>
                        <a:ext cx="4770437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4702CDD-50F9-466F-9AD0-D57F68385E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11113"/>
            <a:ext cx="915855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136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24955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2-</a:t>
            </a:r>
            <a:fld id="{9C5BF9B0-2791-427F-8EC9-20B62A3C9DDF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90800" y="6474573"/>
            <a:ext cx="3505200" cy="365125"/>
          </a:xfrm>
        </p:spPr>
        <p:txBody>
          <a:bodyPr/>
          <a:lstStyle/>
          <a:p>
            <a:r>
              <a:rPr lang="en-US"/>
              <a:t>© MCGRAW HILL LLC. ALL RIGHTS RESERVED.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D47BC61-F2DE-4CBF-83C3-3A815CDCB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113"/>
            <a:ext cx="9158555" cy="1238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E624DC9-668A-F51B-F824-BAB7CD324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053910"/>
            <a:ext cx="8991600" cy="20196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4A11D18-E63E-EDCD-2149-50DC5C9370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4294187"/>
            <a:ext cx="5505450" cy="638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3596E56-2746-C7CA-6F71-529A277566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5019267"/>
            <a:ext cx="25431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62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Money and How We Use It</a:t>
            </a:r>
          </a:p>
        </p:txBody>
      </p:sp>
      <p:sp>
        <p:nvSpPr>
          <p:cNvPr id="9220" name="Rectangle 6"/>
          <p:cNvSpPr>
            <a:spLocks noGrp="1" noChangeArrowheads="1"/>
          </p:cNvSpPr>
          <p:nvPr>
            <p:ph idx="1"/>
          </p:nvPr>
        </p:nvSpPr>
        <p:spPr>
          <a:xfrm>
            <a:off x="1219200" y="1447800"/>
            <a:ext cx="7315200" cy="4724400"/>
          </a:xfrm>
        </p:spPr>
        <p:txBody>
          <a:bodyPr>
            <a:normAutofit fontScale="92500" lnSpcReduction="20000"/>
          </a:bodyPr>
          <a:lstStyle/>
          <a:p>
            <a:pPr marL="533400" indent="-533400" eaLnBrk="1" hangingPunct="1">
              <a:buFontTx/>
              <a:buNone/>
            </a:pPr>
            <a:r>
              <a:rPr lang="en-US" altLang="en-US" b="1" dirty="0"/>
              <a:t>Means of Payment</a:t>
            </a:r>
            <a:endParaRPr lang="en-US" altLang="en-US" dirty="0"/>
          </a:p>
          <a:p>
            <a:pPr marL="533400" indent="-533400" eaLnBrk="1" hangingPunct="1"/>
            <a:r>
              <a:rPr lang="en-US" altLang="en-US" dirty="0"/>
              <a:t>People insist on payment in money.</a:t>
            </a:r>
          </a:p>
          <a:p>
            <a:pPr marL="914400" lvl="1" indent="-457200" eaLnBrk="1" hangingPunct="1"/>
            <a:r>
              <a:rPr lang="en-US" altLang="en-US" dirty="0">
                <a:ea typeface="ＭＳ Ｐゴシック" charset="-128"/>
              </a:rPr>
              <a:t>Barter requires a “double coincidence of wants”.</a:t>
            </a:r>
          </a:p>
          <a:p>
            <a:pPr marL="533400" indent="-533400" eaLnBrk="1" hangingPunct="1"/>
            <a:r>
              <a:rPr lang="en-US" altLang="en-US" dirty="0"/>
              <a:t>Money is easier and finalizes payments so there is no further claim on buyers and sellers.</a:t>
            </a:r>
          </a:p>
          <a:p>
            <a:pPr marL="533400" indent="-533400" eaLnBrk="1" hangingPunct="1"/>
            <a:r>
              <a:rPr lang="en-US" altLang="en-US" dirty="0"/>
              <a:t>The increase in the number of transactions and the numbers of buyers and sellers requires something like “money” to make transactions smoother.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24955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2-</a:t>
            </a:r>
            <a:fld id="{9C5BF9B0-2791-427F-8EC9-20B62A3C9DD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123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483598"/>
            <a:ext cx="3276600" cy="365125"/>
          </a:xfrm>
        </p:spPr>
        <p:txBody>
          <a:bodyPr/>
          <a:lstStyle/>
          <a:p>
            <a:r>
              <a:rPr lang="en-US" dirty="0"/>
              <a:t>© MCGRAW HILL LLC. ALL RIGHTS RESERVED.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39F8-C3E6-472D-AE5C-3B2906F953D3}" type="slidenum">
              <a:rPr lang="en-US" smtClean="0"/>
              <a:t>50</a:t>
            </a:fld>
            <a:endParaRPr lang="en-US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533400" y="1524000"/>
            <a:ext cx="8229600" cy="45259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dirty="0"/>
              <a:t>Today, there is nearly $2.3 trillion in paper U.S. currency in circulation, nearly 2.5 times the amount from a decade ago. 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80 percent of this money was in $100 bills.</a:t>
            </a:r>
          </a:p>
          <a:p>
            <a:pPr lvl="1">
              <a:lnSpc>
                <a:spcPct val="120000"/>
              </a:lnSpc>
            </a:pPr>
            <a:r>
              <a:rPr lang="en-US" altLang="en-US" dirty="0">
                <a:ea typeface="ＭＳ Ｐゴシック" charset="-128"/>
              </a:rPr>
              <a:t>That is 53 $100 bills for each of the 334 million residents of the United States.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Large denomination paper currency facilitates illicit activity.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Printing these bills costs 17 cents, resulting in profit for the U.S. government.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Should we get rid of $100 bills?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All governments would have to agree to get rid of large-denomination paper money.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Paper money preserves freedom.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281C3F2-C4CF-4C4A-8A3A-9753831D7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77"/>
            <a:ext cx="9144000" cy="123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94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Money and How We Use It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b="1"/>
              <a:t>Unit of Account</a:t>
            </a:r>
            <a:endParaRPr lang="en-US" altLang="en-US"/>
          </a:p>
          <a:p>
            <a:pPr marL="609600" indent="-609600" eaLnBrk="1" hangingPunct="1"/>
            <a:r>
              <a:rPr lang="en-US" altLang="en-US"/>
              <a:t>Money is used to quote prices and record debts - it is a standard of value.</a:t>
            </a:r>
          </a:p>
          <a:p>
            <a:pPr marL="609600" indent="-609600" eaLnBrk="1" hangingPunct="1"/>
            <a:r>
              <a:rPr lang="en-US" altLang="en-US"/>
              <a:t>Prices provide the information needed to ensure resources are allocated to their best uses.</a:t>
            </a:r>
          </a:p>
          <a:p>
            <a:pPr marL="609600" indent="-609600" eaLnBrk="1" hangingPunct="1"/>
            <a:r>
              <a:rPr lang="en-US" altLang="en-US"/>
              <a:t>Using dollars makes relative price comparisons easier.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24955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2-</a:t>
            </a:r>
            <a:fld id="{9C5BF9B0-2791-427F-8EC9-20B62A3C9DD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456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7315200" cy="47244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/>
              <a:t>When you shop, should you use a debit card or a credit card?</a:t>
            </a:r>
          </a:p>
          <a:p>
            <a:pPr eaLnBrk="1" hangingPunct="1"/>
            <a:r>
              <a:rPr lang="en-US" altLang="en-US" dirty="0"/>
              <a:t>A debit card works like a check only faster.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Funds are immediately removed from your account.</a:t>
            </a:r>
          </a:p>
          <a:p>
            <a:pPr eaLnBrk="1" hangingPunct="1"/>
            <a:r>
              <a:rPr lang="en-US" altLang="en-US" dirty="0"/>
              <a:t>A credit card makes a deferred payment.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If not paid on time, there is a late fee.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If not paid fully, there is interest on the debt.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But if you do pay on time and fully, it is an interest free loan for a period of time.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Credit cards allow you to build a credit history.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24955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2-</a:t>
            </a:r>
            <a:fld id="{9C5BF9B0-2791-427F-8EC9-20B62A3C9DD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34713EA-4180-4130-A2BF-06A23994D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5" y="44541"/>
            <a:ext cx="9144000" cy="128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59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Money and How We Use It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b="1" dirty="0"/>
              <a:t>Store of Value</a:t>
            </a:r>
            <a:endParaRPr lang="en-US" altLang="en-US" dirty="0"/>
          </a:p>
          <a:p>
            <a:pPr marL="609600" indent="-609600" eaLnBrk="1" hangingPunct="1"/>
            <a:r>
              <a:rPr lang="en-US" altLang="en-US" dirty="0"/>
              <a:t>A means of payment has to be durable and capable of transferring purchasing power from one day to the next.</a:t>
            </a:r>
          </a:p>
          <a:p>
            <a:pPr marL="609600" indent="-609600" eaLnBrk="1" hangingPunct="1"/>
            <a:endParaRPr lang="tr-TR" altLang="en-US" dirty="0" smtClean="0"/>
          </a:p>
          <a:p>
            <a:pPr marL="609600" indent="-609600" eaLnBrk="1" hangingPunct="1"/>
            <a:r>
              <a:rPr lang="en-US" altLang="en-US" dirty="0" smtClean="0"/>
              <a:t>Other </a:t>
            </a:r>
            <a:r>
              <a:rPr lang="en-US" altLang="en-US" dirty="0"/>
              <a:t>forms of wealth are also a store of value:  stocks, bonds, houses, etc.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24955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2-</a:t>
            </a:r>
            <a:fld id="{9C5BF9B0-2791-427F-8EC9-20B62A3C9DD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277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Money and How We Use It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315200" cy="449580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buFontTx/>
              <a:buNone/>
            </a:pPr>
            <a:r>
              <a:rPr lang="en-US" altLang="en-US" b="1" dirty="0"/>
              <a:t>Store of Value (cont.)</a:t>
            </a:r>
            <a:endParaRPr lang="en-US" altLang="en-US" dirty="0"/>
          </a:p>
          <a:p>
            <a:pPr marL="609600" indent="-609600" eaLnBrk="1" hangingPunct="1"/>
            <a:r>
              <a:rPr lang="en-US" altLang="en-US" dirty="0"/>
              <a:t>Although other stores of value are sometimes better than money, we hold money because it is liquid.</a:t>
            </a:r>
          </a:p>
          <a:p>
            <a:pPr marL="609600" indent="-609600" eaLnBrk="1" hangingPunct="1">
              <a:buClr>
                <a:schemeClr val="tx1"/>
              </a:buClr>
              <a:buFont typeface="Times" charset="0"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Liquidity</a:t>
            </a:r>
            <a:r>
              <a:rPr lang="en-US" altLang="en-US" dirty="0"/>
              <a:t> is </a:t>
            </a:r>
            <a:r>
              <a:rPr lang="en-US" altLang="en-US" i="1" dirty="0"/>
              <a:t>a measure of the ease with which an asset can be turned into a means of payment.</a:t>
            </a:r>
            <a:endParaRPr lang="en-US" altLang="en-US" dirty="0"/>
          </a:p>
          <a:p>
            <a:pPr marL="990600" lvl="1" indent="-533400" eaLnBrk="1" hangingPunct="1"/>
            <a:r>
              <a:rPr lang="en-US" altLang="en-US" dirty="0">
                <a:ea typeface="ＭＳ Ｐゴシック" charset="-128"/>
              </a:rPr>
              <a:t>The more costly it is to convert an asset into money, the less liquid it is.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24955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2-</a:t>
            </a:r>
            <a:fld id="{9C5BF9B0-2791-427F-8EC9-20B62A3C9DD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34861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cchetti 6e PowerPoint Template.potx" id="{EA56CC5F-2888-44DC-9157-818928E3FCE0}" vid="{64A47232-9E85-4B09-B311-C34F182B2D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Cecchetti 6e PowerPoint Template</Template>
  <TotalTime>11857</TotalTime>
  <Words>3409</Words>
  <Application>Microsoft Office PowerPoint</Application>
  <PresentationFormat>Ekran Gösterisi (4:3)</PresentationFormat>
  <Paragraphs>357</Paragraphs>
  <Slides>50</Slides>
  <Notes>19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50</vt:i4>
      </vt:variant>
    </vt:vector>
  </HeadingPairs>
  <TitlesOfParts>
    <vt:vector size="52" baseType="lpstr">
      <vt:lpstr>1_Office Theme</vt:lpstr>
      <vt:lpstr>Equation</vt:lpstr>
      <vt:lpstr>Chapter 2</vt:lpstr>
      <vt:lpstr>Learning Objectives</vt:lpstr>
      <vt:lpstr>Money and How We Use It</vt:lpstr>
      <vt:lpstr>Money and How We Use It</vt:lpstr>
      <vt:lpstr>Money and How We Use It</vt:lpstr>
      <vt:lpstr>Money and How We Use It</vt:lpstr>
      <vt:lpstr>PowerPoint Sunusu</vt:lpstr>
      <vt:lpstr>Money and How We Use It</vt:lpstr>
      <vt:lpstr>Money and How We Use It</vt:lpstr>
      <vt:lpstr>Money and How We Use It</vt:lpstr>
      <vt:lpstr>The Payments System</vt:lpstr>
      <vt:lpstr>Commodity and Fiat Monies</vt:lpstr>
      <vt:lpstr>Commodity and Fiat Monies</vt:lpstr>
      <vt:lpstr>Commodity and Fiat Monies</vt:lpstr>
      <vt:lpstr>Commodity and Fiat Monies</vt:lpstr>
      <vt:lpstr>Commodity and Fiat Monies</vt:lpstr>
      <vt:lpstr>Checks</vt:lpstr>
      <vt:lpstr>Figure 2.1: The Path of a Paper Check</vt:lpstr>
      <vt:lpstr>PowerPoint Sunusu</vt:lpstr>
      <vt:lpstr>Electronic Payments</vt:lpstr>
      <vt:lpstr>Electronic Payments</vt:lpstr>
      <vt:lpstr>Electronic Payments</vt:lpstr>
      <vt:lpstr>Electronic Payments</vt:lpstr>
      <vt:lpstr>PowerPoint Sunusu</vt:lpstr>
      <vt:lpstr>PowerPoint Sunusu</vt:lpstr>
      <vt:lpstr>PowerPoint Sunusu</vt:lpstr>
      <vt:lpstr>The Future of Money</vt:lpstr>
      <vt:lpstr>The Future of Money</vt:lpstr>
      <vt:lpstr>The Future of Money</vt:lpstr>
      <vt:lpstr>The Future of Money</vt:lpstr>
      <vt:lpstr>Measuring Money</vt:lpstr>
      <vt:lpstr>Measuring Money</vt:lpstr>
      <vt:lpstr>Measuring Money</vt:lpstr>
      <vt:lpstr>Figure 2.2 - The Liquidity Spectrum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Measuring Money</vt:lpstr>
      <vt:lpstr>Table 2.1:  The Monetary Aggregates</vt:lpstr>
      <vt:lpstr>Measuring Money</vt:lpstr>
      <vt:lpstr>Figure 2.3: Growth Rates of the Money Aggregates, 1960-2022</vt:lpstr>
      <vt:lpstr>Measuring Money</vt:lpstr>
      <vt:lpstr>Figure 2.4:  Money Growth and Inflation, Monthly 1960-2023</vt:lpstr>
      <vt:lpstr>Measuring Money</vt:lpstr>
      <vt:lpstr>PowerPoint Sunusu</vt:lpstr>
      <vt:lpstr>PowerPoint Sunusu</vt:lpstr>
      <vt:lpstr>PowerPoint Sunusu</vt:lpstr>
    </vt:vector>
  </TitlesOfParts>
  <Company>The McGraw-Hill Companies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Tori Knight</dc:creator>
  <cp:lastModifiedBy>Aysegul KURTULGAN</cp:lastModifiedBy>
  <cp:revision>21</cp:revision>
  <dcterms:created xsi:type="dcterms:W3CDTF">2020-04-28T00:48:56Z</dcterms:created>
  <dcterms:modified xsi:type="dcterms:W3CDTF">2024-10-08T08:41:16Z</dcterms:modified>
</cp:coreProperties>
</file>