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arsayılan Bölüm" id="{BD0A4A3C-37D2-4EAC-B5A6-A1EC231DAB82}">
          <p14:sldIdLst>
            <p14:sldId id="256"/>
            <p14:sldId id="257"/>
            <p14:sldId id="258"/>
            <p14:sldId id="259"/>
            <p14:sldId id="260"/>
            <p14:sldId id="261"/>
            <p14:sldId id="262"/>
            <p14:sldId id="263"/>
            <p14:sldId id="264"/>
            <p14:sldId id="265"/>
            <p14:sldId id="266"/>
            <p14:sldId id="267"/>
            <p14:sldId id="268"/>
            <p14:sldId id="269"/>
            <p14:sldId id="270"/>
            <p14:sldId id="271"/>
            <p14:sldId id="272"/>
            <p14:sldId id="273"/>
            <p14:sldId id="274"/>
            <p14:sldId id="275"/>
            <p14:sldId id="276"/>
            <p14:sldId id="277"/>
            <p14:sldId id="278"/>
            <p14:sldId id="279"/>
            <p14:sldId id="280"/>
            <p14:sldId id="281"/>
            <p14:sldId id="282"/>
            <p14:sldId id="283"/>
            <p14:sldId id="284"/>
            <p14:sldId id="285"/>
            <p14:sldId id="286"/>
            <p14:sldId id="287"/>
            <p14:sldId id="288"/>
            <p14:sldId id="289"/>
            <p14:sldId id="290"/>
            <p14:sldId id="291"/>
            <p14:sldId id="292"/>
          </p14:sldIdLst>
        </p14:section>
        <p14:section name="Başlıksız Bölüm" id="{CAD35E51-AF7C-487A-9769-C0836E319C51}">
          <p14:sldIdLst/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721"/>
  </p:normalViewPr>
  <p:slideViewPr>
    <p:cSldViewPr snapToGrid="0" snapToObjects="1">
      <p:cViewPr varScale="1">
        <p:scale>
          <a:sx n="74" d="100"/>
          <a:sy n="74" d="100"/>
        </p:scale>
        <p:origin x="-558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3/11/2020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 b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8795" y="1789044"/>
            <a:ext cx="8596668" cy="4617444"/>
          </a:xfrm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/>
            <a:r>
              <a:rPr lang="tr-TR" dirty="0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37851" y="6041362"/>
            <a:ext cx="6297612" cy="365125"/>
          </a:xfrm>
        </p:spPr>
        <p:txBody>
          <a:bodyPr/>
          <a:lstStyle>
            <a:lvl1pPr>
              <a:defRPr sz="1000" b="1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tr-TR" dirty="0" err="1" smtClean="0"/>
              <a:t>Öğr</a:t>
            </a:r>
            <a:r>
              <a:rPr lang="tr-TR" dirty="0" smtClean="0"/>
              <a:t>. Gör. Emine SARAÇ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8194" name="Picture 2" descr="ÇAĞ ÜNİVErsitesi AMBLEM ile ilgili görsel sonucu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28674"/>
            <a:ext cx="1139687" cy="11293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3/11/2020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3/11/2020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507067" y="1828800"/>
            <a:ext cx="7766936" cy="2222036"/>
          </a:xfrm>
        </p:spPr>
        <p:txBody>
          <a:bodyPr/>
          <a:lstStyle/>
          <a:p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tr-TR" sz="4000" b="1" dirty="0">
                <a:solidFill>
                  <a:srgbClr val="FF0000"/>
                </a:solidFill>
              </a:rPr>
              <a:t>Adalet Alanında</a:t>
            </a:r>
          </a:p>
          <a:p>
            <a:r>
              <a:rPr lang="tr-TR" sz="4000" b="1" dirty="0">
                <a:solidFill>
                  <a:srgbClr val="FF0000"/>
                </a:solidFill>
              </a:rPr>
              <a:t>Sosyal Hizmet Mevzuatı</a:t>
            </a:r>
            <a:endParaRPr lang="tr-TR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15827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41668" y="0"/>
            <a:ext cx="9132334" cy="1930400"/>
          </a:xfrm>
        </p:spPr>
        <p:txBody>
          <a:bodyPr/>
          <a:lstStyle/>
          <a:p>
            <a:r>
              <a:rPr lang="tr-TR" dirty="0">
                <a:latin typeface="Arial-BoldMT"/>
              </a:rPr>
              <a:t>Araştırma İşlemleri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38794" y="850006"/>
            <a:ext cx="9490817" cy="4855335"/>
          </a:xfrm>
        </p:spPr>
        <p:txBody>
          <a:bodyPr>
            <a:normAutofit lnSpcReduction="10000"/>
          </a:bodyPr>
          <a:lstStyle/>
          <a:p>
            <a:r>
              <a:rPr lang="tr-TR" dirty="0"/>
              <a:t>İşlenen bir suç hakkındaki araştırmalar fiil ve faile ilişkin araştırmalar olmak üzere ikiye ayrılır. </a:t>
            </a:r>
            <a:endParaRPr lang="tr-TR" dirty="0" smtClean="0"/>
          </a:p>
          <a:p>
            <a:r>
              <a:rPr lang="tr-TR" dirty="0" smtClean="0"/>
              <a:t>Fiile ilişkin </a:t>
            </a:r>
            <a:r>
              <a:rPr lang="tr-TR" dirty="0"/>
              <a:t>araştırmalar. Suça sürüklenen çocuk hakkındaki soruşturma, çocuk bürosunda görevli </a:t>
            </a:r>
            <a:r>
              <a:rPr lang="tr-TR" dirty="0" smtClean="0"/>
              <a:t>Cumhuriyet savcısı </a:t>
            </a:r>
            <a:r>
              <a:rPr lang="tr-TR" dirty="0"/>
              <a:t>tarafından bizzat yapılır (ÇKK, md.15/1). </a:t>
            </a:r>
            <a:endParaRPr lang="tr-TR" dirty="0" smtClean="0"/>
          </a:p>
          <a:p>
            <a:r>
              <a:rPr lang="tr-TR" dirty="0" smtClean="0"/>
              <a:t>Faile </a:t>
            </a:r>
            <a:r>
              <a:rPr lang="tr-TR" dirty="0"/>
              <a:t>ilişkin araştırmalar. İkinci yaş grubuna giren </a:t>
            </a:r>
            <a:r>
              <a:rPr lang="tr-TR" dirty="0" smtClean="0"/>
              <a:t>bir çocuğun </a:t>
            </a:r>
            <a:r>
              <a:rPr lang="tr-TR" dirty="0"/>
              <a:t>“işlediği fiilin hukuki anlam ve sonuçlarını algılama ve bu fiille ilgili olarak </a:t>
            </a:r>
            <a:r>
              <a:rPr lang="tr-TR" dirty="0" smtClean="0"/>
              <a:t>davranışlarını yönlendirme </a:t>
            </a:r>
            <a:r>
              <a:rPr lang="tr-TR" dirty="0"/>
              <a:t>yeteneğinin” bulunup bulunmadığının saptanması için sosyal inceleme raporu </a:t>
            </a:r>
            <a:r>
              <a:rPr lang="tr-TR" dirty="0" smtClean="0"/>
              <a:t>alınması gerekir </a:t>
            </a:r>
            <a:r>
              <a:rPr lang="tr-TR" dirty="0"/>
              <a:t>(ÇKK, md.35). </a:t>
            </a:r>
            <a:endParaRPr lang="tr-TR" dirty="0" smtClean="0"/>
          </a:p>
          <a:p>
            <a:r>
              <a:rPr lang="tr-TR" dirty="0" smtClean="0"/>
              <a:t>Çocuğun </a:t>
            </a:r>
            <a:r>
              <a:rPr lang="tr-TR" dirty="0"/>
              <a:t>bu yeteneği gelişmemişse, hakkında ceza muhakemesi yapılamaz. </a:t>
            </a:r>
            <a:r>
              <a:rPr lang="tr-TR" dirty="0" smtClean="0"/>
              <a:t>Fiili işlediği </a:t>
            </a:r>
            <a:r>
              <a:rPr lang="tr-TR" dirty="0"/>
              <a:t>sabit olursa, tedbir uygulanabileceği için, “güvenlik tedbiri muhakemesi” yapılabilir.</a:t>
            </a:r>
          </a:p>
        </p:txBody>
      </p:sp>
    </p:spTree>
    <p:extLst>
      <p:ext uri="{BB962C8B-B14F-4D97-AF65-F5344CB8AC3E}">
        <p14:creationId xmlns:p14="http://schemas.microsoft.com/office/powerpoint/2010/main" val="30001259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18941" y="180304"/>
            <a:ext cx="9055061" cy="1750096"/>
          </a:xfrm>
        </p:spPr>
        <p:txBody>
          <a:bodyPr/>
          <a:lstStyle/>
          <a:p>
            <a:r>
              <a:rPr lang="tr-TR" dirty="0"/>
              <a:t>Tedbir Kararı İstenmesi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Soruşturma </a:t>
            </a:r>
            <a:r>
              <a:rPr lang="tr-TR" dirty="0"/>
              <a:t>evresinde çocuk savcısı, gerekli ise, çocuk hakiminden “koruyucu ve destekleyici </a:t>
            </a:r>
            <a:r>
              <a:rPr lang="tr-TR" dirty="0" smtClean="0"/>
              <a:t>tedbir” kararı </a:t>
            </a:r>
            <a:r>
              <a:rPr lang="tr-TR" dirty="0"/>
              <a:t>vermesini isteyebilir (ÇKK, md.15/3).</a:t>
            </a:r>
          </a:p>
        </p:txBody>
      </p:sp>
    </p:spTree>
    <p:extLst>
      <p:ext uri="{BB962C8B-B14F-4D97-AF65-F5344CB8AC3E}">
        <p14:creationId xmlns:p14="http://schemas.microsoft.com/office/powerpoint/2010/main" val="26752522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41668" y="218941"/>
            <a:ext cx="9132334" cy="1711459"/>
          </a:xfrm>
        </p:spPr>
        <p:txBody>
          <a:bodyPr/>
          <a:lstStyle/>
          <a:p>
            <a:r>
              <a:rPr lang="tr-TR" dirty="0"/>
              <a:t>Denetim Kararı Verilmesi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38795" y="1262130"/>
            <a:ext cx="8596668" cy="5144358"/>
          </a:xfrm>
        </p:spPr>
        <p:txBody>
          <a:bodyPr/>
          <a:lstStyle/>
          <a:p>
            <a:r>
              <a:rPr lang="tr-TR" dirty="0" smtClean="0"/>
              <a:t>Hakkında </a:t>
            </a:r>
            <a:r>
              <a:rPr lang="tr-TR" dirty="0"/>
              <a:t>“KDK” (koruyucu ve destekleyici tedbir kararı) verilen (ÇKK, md.5,7), kamu </a:t>
            </a:r>
            <a:r>
              <a:rPr lang="tr-TR" dirty="0" smtClean="0"/>
              <a:t>davasının açılmasının </a:t>
            </a:r>
            <a:r>
              <a:rPr lang="tr-TR" dirty="0"/>
              <a:t>ertelenmesi kararı onanan (ÇKK, md.19/2) ve hükmün açıklanmasının ertelenmesi </a:t>
            </a:r>
            <a:r>
              <a:rPr lang="tr-TR" dirty="0" smtClean="0"/>
              <a:t>kararı verilen </a:t>
            </a:r>
            <a:r>
              <a:rPr lang="tr-TR" dirty="0"/>
              <a:t>çocuğun, “denetim altına alınmasına” karar verilebilir (ÇKK, 36). </a:t>
            </a:r>
            <a:endParaRPr lang="tr-TR" dirty="0" smtClean="0"/>
          </a:p>
          <a:p>
            <a:r>
              <a:rPr lang="tr-TR" dirty="0" smtClean="0"/>
              <a:t>Denetim </a:t>
            </a:r>
            <a:r>
              <a:rPr lang="tr-TR" dirty="0"/>
              <a:t>altına alınan </a:t>
            </a:r>
            <a:r>
              <a:rPr lang="tr-TR" dirty="0" smtClean="0"/>
              <a:t>çocuğa bir </a:t>
            </a:r>
            <a:r>
              <a:rPr lang="tr-TR" dirty="0"/>
              <a:t>“denetim görevlisi” görevlendirilir (ÇKK, </a:t>
            </a:r>
            <a:r>
              <a:rPr lang="tr-TR" dirty="0" err="1"/>
              <a:t>md.</a:t>
            </a:r>
            <a:r>
              <a:rPr lang="tr-TR" dirty="0"/>
              <a:t> 37). 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8530822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80304" y="141668"/>
            <a:ext cx="9093698" cy="1788732"/>
          </a:xfrm>
        </p:spPr>
        <p:txBody>
          <a:bodyPr/>
          <a:lstStyle/>
          <a:p>
            <a:r>
              <a:rPr lang="tr-TR" dirty="0"/>
              <a:t>Soruşturma Evresindeki Koruma Tedbiri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38794" y="1094704"/>
            <a:ext cx="9027177" cy="5311784"/>
          </a:xfrm>
        </p:spPr>
        <p:txBody>
          <a:bodyPr/>
          <a:lstStyle/>
          <a:p>
            <a:pPr marL="0" indent="0">
              <a:buNone/>
            </a:pPr>
            <a:r>
              <a:rPr lang="tr-TR" dirty="0">
                <a:solidFill>
                  <a:srgbClr val="FF0000"/>
                </a:solidFill>
              </a:rPr>
              <a:t>Arama: </a:t>
            </a:r>
            <a:endParaRPr lang="tr-TR" dirty="0" smtClean="0">
              <a:solidFill>
                <a:srgbClr val="FF0000"/>
              </a:solidFill>
            </a:endParaRPr>
          </a:p>
          <a:p>
            <a:r>
              <a:rPr lang="tr-TR" dirty="0" smtClean="0"/>
              <a:t>Arama</a:t>
            </a:r>
            <a:r>
              <a:rPr lang="tr-TR" dirty="0"/>
              <a:t>, suçun işlenmesinden önce, suçun işlenmesini önlemek üzere veya suçun </a:t>
            </a:r>
            <a:r>
              <a:rPr lang="tr-TR" dirty="0" smtClean="0"/>
              <a:t>işlenmesinden sonra </a:t>
            </a:r>
            <a:r>
              <a:rPr lang="tr-TR" dirty="0"/>
              <a:t>suç failini veya suç delillerini ortaya çıkarmak amacıyla yapılan araştırma işlemidir. </a:t>
            </a:r>
            <a:endParaRPr lang="tr-TR" dirty="0" smtClean="0"/>
          </a:p>
          <a:p>
            <a:r>
              <a:rPr lang="tr-TR" dirty="0" smtClean="0"/>
              <a:t>Suçun işlenmesinden </a:t>
            </a:r>
            <a:r>
              <a:rPr lang="tr-TR" dirty="0"/>
              <a:t>önce yapılan aramaya </a:t>
            </a:r>
            <a:r>
              <a:rPr lang="tr-TR" u="sng" dirty="0"/>
              <a:t>önleme araması</a:t>
            </a:r>
            <a:r>
              <a:rPr lang="tr-TR" dirty="0"/>
              <a:t>; suçun işlenmesinden sonra ve suçun </a:t>
            </a:r>
            <a:r>
              <a:rPr lang="tr-TR" dirty="0" smtClean="0"/>
              <a:t>ortaya çıkarılmasını </a:t>
            </a:r>
            <a:r>
              <a:rPr lang="tr-TR" dirty="0"/>
              <a:t>sağlamak amacıyla yapılan aramaya ise </a:t>
            </a:r>
            <a:r>
              <a:rPr lang="tr-TR" u="sng" dirty="0"/>
              <a:t>adli arama </a:t>
            </a:r>
            <a:r>
              <a:rPr lang="tr-TR" dirty="0"/>
              <a:t>denir. </a:t>
            </a:r>
            <a:endParaRPr lang="tr-TR" dirty="0" smtClean="0"/>
          </a:p>
          <a:p>
            <a:r>
              <a:rPr lang="tr-TR" dirty="0" smtClean="0"/>
              <a:t>Arama</a:t>
            </a:r>
            <a:r>
              <a:rPr lang="tr-TR" dirty="0"/>
              <a:t>, dışarıdan </a:t>
            </a:r>
            <a:r>
              <a:rPr lang="tr-TR" dirty="0" smtClean="0"/>
              <a:t>bakıldığında gözle </a:t>
            </a:r>
            <a:r>
              <a:rPr lang="tr-TR" dirty="0"/>
              <a:t>görünmeyen kişi veya eşyanın ortaya çıkarılması için yapılır; gözle görünen alanda arama </a:t>
            </a:r>
            <a:r>
              <a:rPr lang="tr-TR" dirty="0" smtClean="0"/>
              <a:t>işlemine ihtiyaç </a:t>
            </a:r>
            <a:r>
              <a:rPr lang="tr-TR" dirty="0"/>
              <a:t>yoktur.</a:t>
            </a:r>
          </a:p>
        </p:txBody>
      </p:sp>
    </p:spTree>
    <p:extLst>
      <p:ext uri="{BB962C8B-B14F-4D97-AF65-F5344CB8AC3E}">
        <p14:creationId xmlns:p14="http://schemas.microsoft.com/office/powerpoint/2010/main" val="11216860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38795" y="0"/>
            <a:ext cx="8835207" cy="1930400"/>
          </a:xfrm>
        </p:spPr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Arama sırasında çocuğa yardım: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38795" y="1056068"/>
            <a:ext cx="8596668" cy="5350420"/>
          </a:xfrm>
        </p:spPr>
        <p:txBody>
          <a:bodyPr/>
          <a:lstStyle/>
          <a:p>
            <a:r>
              <a:rPr lang="tr-TR" dirty="0" smtClean="0"/>
              <a:t>Arama </a:t>
            </a:r>
            <a:r>
              <a:rPr lang="tr-TR" dirty="0"/>
              <a:t>yapılırken ilgili, bu işlemlerde </a:t>
            </a:r>
            <a:r>
              <a:rPr lang="tr-TR" dirty="0" err="1"/>
              <a:t>müdafiin</a:t>
            </a:r>
            <a:r>
              <a:rPr lang="tr-TR" dirty="0"/>
              <a:t> </a:t>
            </a:r>
            <a:r>
              <a:rPr lang="tr-TR" dirty="0" smtClean="0"/>
              <a:t>hukuki yardımından </a:t>
            </a:r>
            <a:r>
              <a:rPr lang="tr-TR" dirty="0"/>
              <a:t>istifade </a:t>
            </a:r>
            <a:r>
              <a:rPr lang="tr-TR" dirty="0" smtClean="0"/>
              <a:t>edebilir. Özellikle </a:t>
            </a:r>
            <a:r>
              <a:rPr lang="tr-TR" dirty="0"/>
              <a:t>yakalamadan sonra gerek suça </a:t>
            </a:r>
            <a:r>
              <a:rPr lang="tr-TR" dirty="0" smtClean="0"/>
              <a:t>sürüklenmiş çocuğun </a:t>
            </a:r>
            <a:r>
              <a:rPr lang="tr-TR" dirty="0"/>
              <a:t>üzerinde gerekse diğer yerlerde yapılan aramalarda müdafiden istifade edilmelidir (CMK, </a:t>
            </a:r>
            <a:r>
              <a:rPr lang="tr-TR" dirty="0" smtClean="0"/>
              <a:t>md.150/2</a:t>
            </a:r>
            <a:r>
              <a:rPr lang="tr-TR" dirty="0"/>
              <a:t>). </a:t>
            </a:r>
            <a:endParaRPr lang="tr-TR" dirty="0" smtClean="0"/>
          </a:p>
          <a:p>
            <a:r>
              <a:rPr lang="tr-TR" dirty="0" smtClean="0"/>
              <a:t>Soruşturmanın </a:t>
            </a:r>
            <a:r>
              <a:rPr lang="tr-TR" dirty="0"/>
              <a:t>başladığı durumlarda ise sosyal çalışma görevlisinden istifade edilebilir (</a:t>
            </a:r>
            <a:r>
              <a:rPr lang="tr-TR" dirty="0" err="1" smtClean="0"/>
              <a:t>ÇKK,md</a:t>
            </a:r>
            <a:r>
              <a:rPr lang="tr-TR" dirty="0"/>
              <a:t>. 15/2).</a:t>
            </a:r>
          </a:p>
        </p:txBody>
      </p:sp>
    </p:spTree>
    <p:extLst>
      <p:ext uri="{BB962C8B-B14F-4D97-AF65-F5344CB8AC3E}">
        <p14:creationId xmlns:p14="http://schemas.microsoft.com/office/powerpoint/2010/main" val="38289542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80304" y="103031"/>
            <a:ext cx="9093698" cy="1827369"/>
          </a:xfrm>
        </p:spPr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Zorla getirme: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38795" y="1184856"/>
            <a:ext cx="9078692" cy="4559121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Çocuklar </a:t>
            </a:r>
            <a:r>
              <a:rPr lang="tr-TR" dirty="0"/>
              <a:t>için özgürlüğü kısıtlayıcı bir tedbire son çare olarak başvurulmalıdır (</a:t>
            </a:r>
            <a:r>
              <a:rPr lang="tr-TR" dirty="0" smtClean="0"/>
              <a:t>ÇHS,37</a:t>
            </a:r>
            <a:r>
              <a:rPr lang="tr-TR" dirty="0"/>
              <a:t>). </a:t>
            </a:r>
            <a:endParaRPr lang="tr-TR" dirty="0" smtClean="0"/>
          </a:p>
          <a:p>
            <a:r>
              <a:rPr lang="tr-TR" dirty="0" smtClean="0"/>
              <a:t>Son </a:t>
            </a:r>
            <a:r>
              <a:rPr lang="tr-TR" dirty="0"/>
              <a:t>çare olarak başvurulacak yakalama işlemi yerine hakkında soruşturma başlatılan kişi için </a:t>
            </a:r>
            <a:r>
              <a:rPr lang="tr-TR" dirty="0" smtClean="0"/>
              <a:t>davet edilerek </a:t>
            </a:r>
            <a:r>
              <a:rPr lang="tr-TR" dirty="0"/>
              <a:t>ifadesi alınmalı ve soruşturması </a:t>
            </a:r>
            <a:r>
              <a:rPr lang="tr-TR" dirty="0" smtClean="0"/>
              <a:t>yürütülmelidir. </a:t>
            </a:r>
          </a:p>
          <a:p>
            <a:r>
              <a:rPr lang="tr-TR" dirty="0" smtClean="0"/>
              <a:t>Şüpheli </a:t>
            </a:r>
            <a:r>
              <a:rPr lang="tr-TR" dirty="0"/>
              <a:t>veya sanık </a:t>
            </a:r>
            <a:r>
              <a:rPr lang="tr-TR" dirty="0" smtClean="0"/>
              <a:t>hakkında tutuklama </a:t>
            </a:r>
            <a:r>
              <a:rPr lang="tr-TR" dirty="0"/>
              <a:t>kararı verilebilecek olması veya yakalama emri düzenlenebilecek ise ya da çağrıldığı </a:t>
            </a:r>
            <a:r>
              <a:rPr lang="tr-TR" dirty="0" smtClean="0"/>
              <a:t>halde gelmemesi </a:t>
            </a:r>
            <a:r>
              <a:rPr lang="tr-TR" dirty="0"/>
              <a:t>hallerinde, hakkında zorla getirme kararı düzenlenebilir (CMK, md.146). </a:t>
            </a:r>
            <a:endParaRPr lang="tr-TR" dirty="0" smtClean="0"/>
          </a:p>
          <a:p>
            <a:r>
              <a:rPr lang="tr-TR" dirty="0" smtClean="0"/>
              <a:t>Tanık</a:t>
            </a:r>
            <a:r>
              <a:rPr lang="tr-TR" dirty="0"/>
              <a:t>, </a:t>
            </a:r>
            <a:r>
              <a:rPr lang="tr-TR" dirty="0" smtClean="0"/>
              <a:t>bilirkişi, mağdur </a:t>
            </a:r>
            <a:r>
              <a:rPr lang="tr-TR" dirty="0"/>
              <a:t>veya şikâyetçi için zorla getirme kararı verilebilmesi için, yapılan çağrıya uymamaları </a:t>
            </a:r>
            <a:r>
              <a:rPr lang="tr-TR" dirty="0" smtClean="0"/>
              <a:t>gerekir(CMK</a:t>
            </a:r>
            <a:r>
              <a:rPr lang="tr-TR" dirty="0"/>
              <a:t>, </a:t>
            </a:r>
            <a:r>
              <a:rPr lang="tr-TR" dirty="0" err="1"/>
              <a:t>md.</a:t>
            </a:r>
            <a:r>
              <a:rPr lang="tr-TR" dirty="0"/>
              <a:t> 146/7).</a:t>
            </a:r>
          </a:p>
        </p:txBody>
      </p:sp>
    </p:spTree>
    <p:extLst>
      <p:ext uri="{BB962C8B-B14F-4D97-AF65-F5344CB8AC3E}">
        <p14:creationId xmlns:p14="http://schemas.microsoft.com/office/powerpoint/2010/main" val="49056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80304" y="115910"/>
            <a:ext cx="9093698" cy="1814490"/>
          </a:xfrm>
        </p:spPr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Yakalama: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38795" y="837127"/>
            <a:ext cx="8596668" cy="5569361"/>
          </a:xfrm>
        </p:spPr>
        <p:txBody>
          <a:bodyPr>
            <a:normAutofit/>
          </a:bodyPr>
          <a:lstStyle/>
          <a:p>
            <a:r>
              <a:rPr lang="tr-TR" dirty="0" smtClean="0"/>
              <a:t>Kişi </a:t>
            </a:r>
            <a:r>
              <a:rPr lang="tr-TR" dirty="0"/>
              <a:t>özgürlüğünün fiilen denetim altına alınmasıdır. Amacı yönünden ikiye ayrılır:</a:t>
            </a:r>
          </a:p>
          <a:p>
            <a:r>
              <a:rPr lang="tr-TR" u="sng" dirty="0"/>
              <a:t>Önleme yakalaması</a:t>
            </a:r>
            <a:r>
              <a:rPr lang="tr-TR" dirty="0"/>
              <a:t>, tehlike (risk) altındaki bir çocuğun korunması amacı ile yakalanması </a:t>
            </a:r>
            <a:r>
              <a:rPr lang="tr-TR" dirty="0" smtClean="0"/>
              <a:t>mümkündür; </a:t>
            </a:r>
            <a:r>
              <a:rPr lang="tr-TR" u="sng" dirty="0"/>
              <a:t>adli yakalama</a:t>
            </a:r>
            <a:r>
              <a:rPr lang="tr-TR" dirty="0"/>
              <a:t> ise işlediği iddia edilen </a:t>
            </a:r>
            <a:r>
              <a:rPr lang="tr-TR" dirty="0" smtClean="0"/>
              <a:t>suç şüphesine </a:t>
            </a:r>
            <a:r>
              <a:rPr lang="tr-TR" dirty="0"/>
              <a:t>dayalı yakalamadır</a:t>
            </a:r>
            <a:r>
              <a:rPr lang="tr-TR" dirty="0" smtClean="0"/>
              <a:t>.</a:t>
            </a:r>
          </a:p>
          <a:p>
            <a:pPr marL="0" indent="0">
              <a:buNone/>
            </a:pPr>
            <a:r>
              <a:rPr lang="tr-TR" dirty="0">
                <a:solidFill>
                  <a:srgbClr val="FF0000"/>
                </a:solidFill>
              </a:rPr>
              <a:t>0-12 yaş grubunda yakalama</a:t>
            </a:r>
            <a:r>
              <a:rPr lang="tr-TR" dirty="0"/>
              <a:t>: </a:t>
            </a:r>
            <a:r>
              <a:rPr lang="tr-TR" dirty="0" smtClean="0"/>
              <a:t>Fiili </a:t>
            </a:r>
            <a:r>
              <a:rPr lang="tr-TR" dirty="0"/>
              <a:t>işlediği zaman </a:t>
            </a:r>
            <a:r>
              <a:rPr lang="tr-TR" dirty="0" smtClean="0"/>
              <a:t>12 </a:t>
            </a:r>
            <a:r>
              <a:rPr lang="tr-TR" dirty="0"/>
              <a:t>yaşını doldurmamış olanlar ile </a:t>
            </a:r>
            <a:r>
              <a:rPr lang="tr-TR" dirty="0" smtClean="0"/>
              <a:t>15 yaşını doldurmamış </a:t>
            </a:r>
            <a:r>
              <a:rPr lang="tr-TR" dirty="0"/>
              <a:t>suç nedeniyle yakalanamaz ve hiçbir suretle suç </a:t>
            </a:r>
            <a:r>
              <a:rPr lang="tr-TR" dirty="0" smtClean="0"/>
              <a:t>tespitinde kullanılamazlar</a:t>
            </a:r>
            <a:r>
              <a:rPr lang="tr-TR" dirty="0"/>
              <a:t>. Kimlik ve suç tespiti amacıyla yakalama yapılabilirse de, kimlik tespitinden hemen </a:t>
            </a:r>
            <a:r>
              <a:rPr lang="tr-TR" dirty="0" smtClean="0"/>
              <a:t>sonra serbest </a:t>
            </a:r>
            <a:r>
              <a:rPr lang="tr-TR" dirty="0"/>
              <a:t>bırakılırlar.</a:t>
            </a:r>
          </a:p>
        </p:txBody>
      </p:sp>
    </p:spTree>
    <p:extLst>
      <p:ext uri="{BB962C8B-B14F-4D97-AF65-F5344CB8AC3E}">
        <p14:creationId xmlns:p14="http://schemas.microsoft.com/office/powerpoint/2010/main" val="31999896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41668" y="128789"/>
            <a:ext cx="9132334" cy="1801611"/>
          </a:xfrm>
        </p:spPr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12-15 yaş grubunda yakalama: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38794" y="875763"/>
            <a:ext cx="9117329" cy="5530725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Fiili </a:t>
            </a:r>
            <a:r>
              <a:rPr lang="tr-TR" dirty="0"/>
              <a:t>işlediği zaman </a:t>
            </a:r>
            <a:r>
              <a:rPr lang="tr-TR" dirty="0" smtClean="0"/>
              <a:t>15 yaşını </a:t>
            </a:r>
            <a:r>
              <a:rPr lang="tr-TR" dirty="0"/>
              <a:t>doldurmuş ancak </a:t>
            </a:r>
            <a:r>
              <a:rPr lang="tr-TR" dirty="0" smtClean="0"/>
              <a:t>18 yaşını doldurmamış </a:t>
            </a:r>
            <a:r>
              <a:rPr lang="tr-TR" dirty="0"/>
              <a:t>olanlar suç sebebiyle yakalanabilirler </a:t>
            </a:r>
            <a:r>
              <a:rPr lang="tr-TR" dirty="0" smtClean="0"/>
              <a:t>. Ancak</a:t>
            </a:r>
            <a:r>
              <a:rPr lang="tr-TR" dirty="0"/>
              <a:t>, 15 yaşından küçükler hakkında üst sınırı 5 yılı aşmayan </a:t>
            </a:r>
            <a:r>
              <a:rPr lang="tr-TR" dirty="0" smtClean="0"/>
              <a:t>cezayı gerektiren </a:t>
            </a:r>
            <a:r>
              <a:rPr lang="tr-TR" dirty="0"/>
              <a:t>suçlarda çocuklar hakkında tutuklama kararı verilemeyeceği (ÇKK, </a:t>
            </a:r>
            <a:r>
              <a:rPr lang="tr-TR" dirty="0" err="1"/>
              <a:t>md.</a:t>
            </a:r>
            <a:r>
              <a:rPr lang="tr-TR" dirty="0"/>
              <a:t> 21) için, </a:t>
            </a:r>
            <a:r>
              <a:rPr lang="tr-TR" dirty="0" smtClean="0"/>
              <a:t>tutuklama amaçlı </a:t>
            </a:r>
            <a:r>
              <a:rPr lang="tr-TR" dirty="0"/>
              <a:t>yakalama da yapılamaz. </a:t>
            </a:r>
            <a:endParaRPr lang="tr-TR" dirty="0" smtClean="0"/>
          </a:p>
          <a:p>
            <a:r>
              <a:rPr lang="tr-TR" dirty="0" smtClean="0"/>
              <a:t>Bununla </a:t>
            </a:r>
            <a:r>
              <a:rPr lang="tr-TR" dirty="0"/>
              <a:t>birlikte, kimlik tespiti amacı ile yakalama mümkündür. Bu </a:t>
            </a:r>
            <a:r>
              <a:rPr lang="tr-TR" dirty="0" smtClean="0"/>
              <a:t>grup hakkında </a:t>
            </a:r>
            <a:r>
              <a:rPr lang="tr-TR" dirty="0"/>
              <a:t>Cumhuriyet Savcısı, kimlik tespiti amacı dışında gözaltına alma kararı veremez. Yakalama emri ise; ancak şüphelinin kaçak olması halinde düzenlenebilecektir. </a:t>
            </a:r>
            <a:endParaRPr lang="tr-TR" dirty="0" smtClean="0"/>
          </a:p>
          <a:p>
            <a:r>
              <a:rPr lang="tr-TR" dirty="0" smtClean="0"/>
              <a:t>Bunun için </a:t>
            </a:r>
            <a:r>
              <a:rPr lang="tr-TR" dirty="0"/>
              <a:t>kaçak sayılmasını gerektirecek davet işlemlerinin önceden yapılmış olması gerekecektir. </a:t>
            </a:r>
            <a:endParaRPr lang="tr-TR" dirty="0" smtClean="0"/>
          </a:p>
          <a:p>
            <a:r>
              <a:rPr lang="tr-TR" dirty="0" smtClean="0"/>
              <a:t>Ayrıca </a:t>
            </a:r>
            <a:r>
              <a:rPr lang="tr-TR" dirty="0" err="1" smtClean="0"/>
              <a:t>ÇHS’nin</a:t>
            </a:r>
            <a:r>
              <a:rPr lang="tr-TR" dirty="0" smtClean="0"/>
              <a:t> </a:t>
            </a:r>
            <a:r>
              <a:rPr lang="tr-TR" dirty="0"/>
              <a:t>37. maddesine göre, bir küçüğün özgürlüğüne müdahale ancak onun </a:t>
            </a:r>
            <a:r>
              <a:rPr lang="tr-TR" dirty="0" smtClean="0"/>
              <a:t>eğitiminin izlenmesi </a:t>
            </a:r>
            <a:r>
              <a:rPr lang="tr-TR" dirty="0"/>
              <a:t>amacıyla yapılmalıdır.</a:t>
            </a:r>
          </a:p>
        </p:txBody>
      </p:sp>
    </p:spTree>
    <p:extLst>
      <p:ext uri="{BB962C8B-B14F-4D97-AF65-F5344CB8AC3E}">
        <p14:creationId xmlns:p14="http://schemas.microsoft.com/office/powerpoint/2010/main" val="6572682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09093" y="0"/>
            <a:ext cx="8964909" cy="1056068"/>
          </a:xfrm>
        </p:spPr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Yakalama İşlemi: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38794" y="811369"/>
            <a:ext cx="9323391" cy="5595119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Şikayete </a:t>
            </a:r>
            <a:r>
              <a:rPr lang="tr-TR" dirty="0"/>
              <a:t>tabi suçlarda yakalama için şikayetin varlığı gerekmesine </a:t>
            </a:r>
            <a:r>
              <a:rPr lang="tr-TR" dirty="0" smtClean="0"/>
              <a:t>karşın çocuğun </a:t>
            </a:r>
            <a:r>
              <a:rPr lang="tr-TR" dirty="0"/>
              <a:t>suç mağduru olması durumunda şikayet olmaksızın da herkesçe yakalama </a:t>
            </a:r>
            <a:r>
              <a:rPr lang="tr-TR" dirty="0" smtClean="0"/>
              <a:t>gerçekleştirilebilir (CMK</a:t>
            </a:r>
            <a:r>
              <a:rPr lang="tr-TR" dirty="0"/>
              <a:t>, md.90/3). </a:t>
            </a:r>
            <a:endParaRPr lang="tr-TR" dirty="0" smtClean="0"/>
          </a:p>
          <a:p>
            <a:r>
              <a:rPr lang="tr-TR" dirty="0" smtClean="0"/>
              <a:t>Kolluk </a:t>
            </a:r>
            <a:r>
              <a:rPr lang="tr-TR" dirty="0"/>
              <a:t>yakaladığı kişilere, diğer şüphelilere uyguladığı gibi yakalama anında </a:t>
            </a:r>
            <a:r>
              <a:rPr lang="tr-TR" dirty="0" smtClean="0"/>
              <a:t>hak hatırlatması </a:t>
            </a:r>
            <a:r>
              <a:rPr lang="tr-TR" dirty="0"/>
              <a:t>yapmalıdır (CMK, md.90/4); yakalama anında hatırlatılması gereken haklar; </a:t>
            </a:r>
            <a:r>
              <a:rPr lang="tr-TR" dirty="0" smtClean="0"/>
              <a:t>kendisine yüklenen </a:t>
            </a:r>
            <a:r>
              <a:rPr lang="tr-TR" dirty="0"/>
              <a:t>suçu öğrenme hakkı, susma hakkı, yakınlarına haber verme hakkı, müdafiden istifade </a:t>
            </a:r>
            <a:r>
              <a:rPr lang="tr-TR" dirty="0" smtClean="0"/>
              <a:t>etme hakkı</a:t>
            </a:r>
            <a:r>
              <a:rPr lang="tr-TR" dirty="0"/>
              <a:t>, yakalamaya karşı hakim denetimine başvurma hakkıdır. </a:t>
            </a:r>
            <a:endParaRPr lang="tr-TR" dirty="0" smtClean="0"/>
          </a:p>
          <a:p>
            <a:r>
              <a:rPr lang="tr-TR" dirty="0" smtClean="0"/>
              <a:t>Kolluk </a:t>
            </a:r>
            <a:r>
              <a:rPr lang="tr-TR" dirty="0"/>
              <a:t>yakaladığı kişi üzerinde kaba </a:t>
            </a:r>
            <a:r>
              <a:rPr lang="tr-TR" dirty="0" smtClean="0"/>
              <a:t>bir üst </a:t>
            </a:r>
            <a:r>
              <a:rPr lang="tr-TR" dirty="0"/>
              <a:t>araması gerçekleştirebilir (CMK, md.90/4; 93); buna karşın çocuklara kelepçe veya benzeri </a:t>
            </a:r>
            <a:r>
              <a:rPr lang="tr-TR" dirty="0" smtClean="0"/>
              <a:t>aletler takılamaz</a:t>
            </a:r>
            <a:r>
              <a:rPr lang="tr-TR" dirty="0"/>
              <a:t>; ancak zorunlu hallerde çocuğun kendisine veya başkasına zarar vermesini önleyecek </a:t>
            </a:r>
            <a:r>
              <a:rPr lang="tr-TR" dirty="0" smtClean="0"/>
              <a:t>tedbirler alınabilir </a:t>
            </a:r>
            <a:r>
              <a:rPr lang="tr-TR" dirty="0"/>
              <a:t>(ÇKK, md.18).</a:t>
            </a:r>
          </a:p>
        </p:txBody>
      </p:sp>
    </p:spTree>
    <p:extLst>
      <p:ext uri="{BB962C8B-B14F-4D97-AF65-F5344CB8AC3E}">
        <p14:creationId xmlns:p14="http://schemas.microsoft.com/office/powerpoint/2010/main" val="40064208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38795" y="0"/>
            <a:ext cx="8835207" cy="1930400"/>
          </a:xfrm>
        </p:spPr>
        <p:txBody>
          <a:bodyPr>
            <a:normAutofit/>
          </a:bodyPr>
          <a:lstStyle/>
          <a:p>
            <a:r>
              <a:rPr lang="tr-TR" sz="3200" dirty="0">
                <a:solidFill>
                  <a:srgbClr val="FF0000"/>
                </a:solidFill>
              </a:rPr>
              <a:t>Savcıya bildirme: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38795" y="850006"/>
            <a:ext cx="8596668" cy="5556482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Suça </a:t>
            </a:r>
            <a:r>
              <a:rPr lang="tr-TR" dirty="0"/>
              <a:t>sürüklenmiş çocuk için yakınları ile müdafiye haber </a:t>
            </a:r>
            <a:r>
              <a:rPr lang="tr-TR" dirty="0" smtClean="0"/>
              <a:t>verilerek, soruşturmalarının </a:t>
            </a:r>
            <a:r>
              <a:rPr lang="tr-TR" dirty="0"/>
              <a:t>yürütülmesi için derhal Cumhuriyet </a:t>
            </a:r>
            <a:r>
              <a:rPr lang="tr-TR" dirty="0" smtClean="0"/>
              <a:t>savcılığına </a:t>
            </a:r>
            <a:r>
              <a:rPr lang="tr-TR" dirty="0"/>
              <a:t>sevk </a:t>
            </a:r>
            <a:r>
              <a:rPr lang="tr-TR" dirty="0" smtClean="0"/>
              <a:t>gerçekleştirilir.</a:t>
            </a:r>
          </a:p>
          <a:p>
            <a:pPr marL="0" indent="0">
              <a:buNone/>
            </a:pPr>
            <a:r>
              <a:rPr lang="tr-TR" sz="3200" dirty="0">
                <a:solidFill>
                  <a:srgbClr val="FF0000"/>
                </a:solidFill>
              </a:rPr>
              <a:t>Müdafi ve yakınlar: </a:t>
            </a:r>
            <a:endParaRPr lang="tr-TR" sz="3200" dirty="0" smtClean="0">
              <a:solidFill>
                <a:srgbClr val="FF0000"/>
              </a:solidFill>
            </a:endParaRPr>
          </a:p>
          <a:p>
            <a:r>
              <a:rPr lang="tr-TR" dirty="0" smtClean="0"/>
              <a:t>Çocuklar </a:t>
            </a:r>
            <a:r>
              <a:rPr lang="tr-TR" dirty="0"/>
              <a:t>için soruşturma ve kovuşturma aşamasında müdafiden </a:t>
            </a:r>
            <a:r>
              <a:rPr lang="tr-TR" dirty="0" smtClean="0"/>
              <a:t>istifade edilmesi </a:t>
            </a:r>
            <a:r>
              <a:rPr lang="tr-TR" dirty="0"/>
              <a:t>hukuken bir zorunluluktur (CMK, md.150/2). Kollukça yapılabilecek tek işlem, </a:t>
            </a:r>
            <a:r>
              <a:rPr lang="tr-TR" dirty="0" err="1" smtClean="0"/>
              <a:t>müdafiin</a:t>
            </a:r>
            <a:r>
              <a:rPr lang="tr-TR" dirty="0" smtClean="0"/>
              <a:t> katılımıyla </a:t>
            </a:r>
            <a:r>
              <a:rPr lang="tr-TR" dirty="0"/>
              <a:t>gerçekleştirilecek olan kimlik tespiti ile sağlık </a:t>
            </a:r>
            <a:r>
              <a:rPr lang="tr-TR" dirty="0" smtClean="0"/>
              <a:t>kontrolüdür.</a:t>
            </a:r>
          </a:p>
          <a:p>
            <a:r>
              <a:rPr lang="tr-TR" dirty="0" smtClean="0"/>
              <a:t>Diğer şüpheliler </a:t>
            </a:r>
            <a:r>
              <a:rPr lang="tr-TR" dirty="0"/>
              <a:t>gibi yakalama, gözaltına alma ve gözaltı süresinin uzatılması işlemine karşı, kendisi, </a:t>
            </a:r>
            <a:r>
              <a:rPr lang="tr-TR" dirty="0" smtClean="0"/>
              <a:t>müdafi, eşi</a:t>
            </a:r>
            <a:r>
              <a:rPr lang="tr-TR" dirty="0"/>
              <a:t>, kanuni temsilcisi, birinci veya ikinci derece kan hısımı derhal serbest bırakılmayı sağlamak </a:t>
            </a:r>
            <a:r>
              <a:rPr lang="tr-TR" dirty="0" smtClean="0"/>
              <a:t>amacıyla hakime </a:t>
            </a:r>
            <a:r>
              <a:rPr lang="tr-TR" dirty="0"/>
              <a:t>başvurma hakkına </a:t>
            </a:r>
            <a:r>
              <a:rPr lang="tr-TR" dirty="0" smtClean="0"/>
              <a:t>sahiptir.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175895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0" dirty="0"/>
              <a:t>Adalet alanında sosyal hizmet uzmanlarının karşılaştığı çocuk ve yetişkinler için bilimsel </a:t>
            </a:r>
            <a:r>
              <a:rPr lang="tr-TR" b="0" dirty="0" smtClean="0"/>
              <a:t>literatürde iki </a:t>
            </a:r>
            <a:r>
              <a:rPr lang="tr-TR" b="0" dirty="0"/>
              <a:t>ayrı sistemden söz edilmektedir</a:t>
            </a:r>
            <a:r>
              <a:rPr lang="tr-TR" b="0" dirty="0" smtClean="0"/>
              <a:t>.</a:t>
            </a:r>
          </a:p>
          <a:p>
            <a:r>
              <a:rPr lang="tr-TR" b="0" dirty="0" smtClean="0"/>
              <a:t>Bunlar </a:t>
            </a:r>
            <a:r>
              <a:rPr lang="tr-TR" b="0" dirty="0"/>
              <a:t>18 yaşına kadar çocuk ve gençleri kapsayan çocuk </a:t>
            </a:r>
            <a:r>
              <a:rPr lang="tr-TR" b="0" dirty="0" smtClean="0"/>
              <a:t>adalet</a:t>
            </a:r>
            <a:r>
              <a:rPr lang="nb-NO" b="0" dirty="0" smtClean="0"/>
              <a:t>sistemi </a:t>
            </a:r>
            <a:r>
              <a:rPr lang="nb-NO" b="0" dirty="0"/>
              <a:t>diğeri de yetişkinleri kapsayan ceza adalet sistemidir.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4959805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70456" y="115910"/>
            <a:ext cx="9003546" cy="1814490"/>
          </a:xfrm>
        </p:spPr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Yakalama emri: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38795" y="991673"/>
            <a:ext cx="8596668" cy="5414815"/>
          </a:xfrm>
        </p:spPr>
        <p:txBody>
          <a:bodyPr>
            <a:normAutofit/>
          </a:bodyPr>
          <a:lstStyle/>
          <a:p>
            <a:r>
              <a:rPr lang="tr-TR" dirty="0" smtClean="0"/>
              <a:t>Soruşturma </a:t>
            </a:r>
            <a:r>
              <a:rPr lang="tr-TR" dirty="0"/>
              <a:t>evresinde çağrı üzerine gelmeyen veya çağrı yapılamayan </a:t>
            </a:r>
            <a:r>
              <a:rPr lang="tr-TR" dirty="0" smtClean="0"/>
              <a:t>şüpheli hakkında </a:t>
            </a:r>
            <a:r>
              <a:rPr lang="tr-TR" dirty="0"/>
              <a:t>Cumhuriyet savcısının istemi üzerine sulh ceza hakimi tarafından yakalama emri düzenlenebilir.</a:t>
            </a:r>
          </a:p>
          <a:p>
            <a:r>
              <a:rPr lang="tr-TR" dirty="0"/>
              <a:t>Yakalanmış iken kolluk görevlilerinin elinden kaçan şüpheli veya sanık ve tutukevi veya ceza </a:t>
            </a:r>
            <a:r>
              <a:rPr lang="tr-TR" dirty="0" smtClean="0"/>
              <a:t>infaz kurumundan </a:t>
            </a:r>
            <a:r>
              <a:rPr lang="tr-TR" dirty="0"/>
              <a:t>kaçan tutuklu veya hükümlü hakkında, Cumhuriyet savcıları ve kolluk görevlileri </a:t>
            </a:r>
            <a:r>
              <a:rPr lang="tr-TR" dirty="0" smtClean="0"/>
              <a:t>de yakalama </a:t>
            </a:r>
            <a:r>
              <a:rPr lang="tr-TR" dirty="0"/>
              <a:t>emri düzenleyebilirler. </a:t>
            </a:r>
            <a:endParaRPr lang="tr-TR" dirty="0" smtClean="0"/>
          </a:p>
          <a:p>
            <a:r>
              <a:rPr lang="tr-TR" dirty="0" smtClean="0"/>
              <a:t>Kovuşturma </a:t>
            </a:r>
            <a:r>
              <a:rPr lang="tr-TR" dirty="0"/>
              <a:t>evresinde ise, kaçan sanık hakkında yakalama emri, </a:t>
            </a:r>
            <a:r>
              <a:rPr lang="tr-TR" dirty="0" err="1" smtClean="0"/>
              <a:t>re’sen</a:t>
            </a:r>
            <a:r>
              <a:rPr lang="tr-TR" dirty="0" smtClean="0"/>
              <a:t> veya </a:t>
            </a:r>
            <a:r>
              <a:rPr lang="tr-TR" dirty="0"/>
              <a:t>Cumhuriyet savcısının istemi üzerine hakim veya mahkeme tarafından düzenlenir (CMK, md.98).</a:t>
            </a:r>
          </a:p>
        </p:txBody>
      </p:sp>
    </p:spTree>
    <p:extLst>
      <p:ext uri="{BB962C8B-B14F-4D97-AF65-F5344CB8AC3E}">
        <p14:creationId xmlns:p14="http://schemas.microsoft.com/office/powerpoint/2010/main" val="134924344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57577" y="206062"/>
            <a:ext cx="9016425" cy="1724338"/>
          </a:xfrm>
        </p:spPr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Gözaltına alma: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38794" y="1133341"/>
            <a:ext cx="9439301" cy="5273147"/>
          </a:xfrm>
        </p:spPr>
        <p:txBody>
          <a:bodyPr>
            <a:normAutofit/>
          </a:bodyPr>
          <a:lstStyle/>
          <a:p>
            <a:r>
              <a:rPr lang="tr-TR" dirty="0" smtClean="0"/>
              <a:t>Kısa </a:t>
            </a:r>
            <a:r>
              <a:rPr lang="tr-TR" dirty="0"/>
              <a:t>vadeli tutmayı gerektiren yakalamaya karşın gözaltı, kişi özgürlüğünün </a:t>
            </a:r>
            <a:r>
              <a:rPr lang="tr-TR" dirty="0" smtClean="0"/>
              <a:t>daha uzun </a:t>
            </a:r>
            <a:r>
              <a:rPr lang="tr-TR" dirty="0"/>
              <a:t>bir süre için tutulması gereksinimidir. Gözaltı, soruşturmanın tamamlanması için gerçekleştirilir.</a:t>
            </a:r>
          </a:p>
          <a:p>
            <a:r>
              <a:rPr lang="tr-TR" dirty="0"/>
              <a:t>Gözaltına, kişinin suçu işlediğini düşündürebilecek emarelerin varlığı ile soruşturma yönünden </a:t>
            </a:r>
            <a:r>
              <a:rPr lang="tr-TR" dirty="0" smtClean="0"/>
              <a:t>zorunlu olması </a:t>
            </a:r>
            <a:r>
              <a:rPr lang="tr-TR" dirty="0"/>
              <a:t>halinde başvurulur. </a:t>
            </a:r>
            <a:endParaRPr lang="tr-TR" dirty="0" smtClean="0"/>
          </a:p>
          <a:p>
            <a:r>
              <a:rPr lang="tr-TR" dirty="0" smtClean="0"/>
              <a:t>Gözaltı </a:t>
            </a:r>
            <a:r>
              <a:rPr lang="tr-TR" dirty="0"/>
              <a:t>emri gibi gözaltı süresinin uzatılması emirleri de Cumhuriyet </a:t>
            </a:r>
            <a:r>
              <a:rPr lang="tr-TR" dirty="0" smtClean="0"/>
              <a:t>savcısı tarafından verilir. Gözaltı </a:t>
            </a:r>
            <a:r>
              <a:rPr lang="tr-TR" dirty="0"/>
              <a:t>süresi, bireysel suçlarda yirmi dört saat, toplu suçlarda ise </a:t>
            </a:r>
            <a:r>
              <a:rPr lang="tr-TR" dirty="0" smtClean="0"/>
              <a:t>her defasında </a:t>
            </a:r>
            <a:r>
              <a:rPr lang="tr-TR" dirty="0"/>
              <a:t>bir günü geçmemek üzere Cumhuriyet savcısının emriyle uzatılmak üzere dört gündür. </a:t>
            </a:r>
            <a:endParaRPr lang="tr-TR" dirty="0" smtClean="0"/>
          </a:p>
          <a:p>
            <a:r>
              <a:rPr lang="tr-TR" dirty="0" smtClean="0"/>
              <a:t>Bu </a:t>
            </a:r>
            <a:r>
              <a:rPr lang="tr-TR" dirty="0"/>
              <a:t>işlemlere karşı </a:t>
            </a:r>
            <a:r>
              <a:rPr lang="tr-TR" dirty="0" err="1" smtClean="0"/>
              <a:t>yakalamadaolduğu</a:t>
            </a:r>
            <a:r>
              <a:rPr lang="tr-TR" dirty="0" smtClean="0"/>
              <a:t> </a:t>
            </a:r>
            <a:r>
              <a:rPr lang="tr-TR" dirty="0"/>
              <a:t>gibi hakime başvurulması mümkündür (CMK, md.90/4).</a:t>
            </a:r>
          </a:p>
        </p:txBody>
      </p:sp>
    </p:spTree>
    <p:extLst>
      <p:ext uri="{BB962C8B-B14F-4D97-AF65-F5344CB8AC3E}">
        <p14:creationId xmlns:p14="http://schemas.microsoft.com/office/powerpoint/2010/main" val="282217773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15910" y="115910"/>
            <a:ext cx="9158092" cy="1171977"/>
          </a:xfrm>
        </p:spPr>
        <p:txBody>
          <a:bodyPr/>
          <a:lstStyle/>
          <a:p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38795" y="321972"/>
            <a:ext cx="8596668" cy="6084516"/>
          </a:xfrm>
        </p:spPr>
        <p:txBody>
          <a:bodyPr>
            <a:normAutofit fontScale="92500"/>
          </a:bodyPr>
          <a:lstStyle/>
          <a:p>
            <a:r>
              <a:rPr lang="tr-TR" dirty="0"/>
              <a:t>Kural olarak çocukların </a:t>
            </a:r>
            <a:r>
              <a:rPr lang="tr-TR" dirty="0" smtClean="0"/>
              <a:t>gözaltında tutulmaması</a:t>
            </a:r>
            <a:r>
              <a:rPr lang="tr-TR" dirty="0"/>
              <a:t>; bu nedenle, yakalanan çocuğun derhal Cumhuriyet savcılığına sevk </a:t>
            </a:r>
            <a:r>
              <a:rPr lang="tr-TR" dirty="0" smtClean="0"/>
              <a:t>edilmesi benimsenmiştir. </a:t>
            </a:r>
          </a:p>
          <a:p>
            <a:r>
              <a:rPr lang="tr-TR" dirty="0" smtClean="0"/>
              <a:t>Buna </a:t>
            </a:r>
            <a:r>
              <a:rPr lang="tr-TR" dirty="0"/>
              <a:t>karşın işlemleri sonuçlandırılamadığı için </a:t>
            </a:r>
            <a:r>
              <a:rPr lang="tr-TR" dirty="0" smtClean="0"/>
              <a:t>gözaltında tutulması </a:t>
            </a:r>
            <a:r>
              <a:rPr lang="tr-TR" dirty="0"/>
              <a:t>gereken çocuklar, kolluğun çocuk biriminde tutulur. </a:t>
            </a:r>
            <a:endParaRPr lang="tr-TR" dirty="0" smtClean="0"/>
          </a:p>
          <a:p>
            <a:r>
              <a:rPr lang="tr-TR" dirty="0" smtClean="0"/>
              <a:t>Kolluğun </a:t>
            </a:r>
            <a:r>
              <a:rPr lang="tr-TR" dirty="0"/>
              <a:t>çocuk biriminin </a:t>
            </a:r>
            <a:r>
              <a:rPr lang="tr-TR" dirty="0" smtClean="0"/>
              <a:t>bulunmadığı yerlerde </a:t>
            </a:r>
            <a:r>
              <a:rPr lang="tr-TR" dirty="0"/>
              <a:t>çocuklar, gözaltına alınan yetişkinlerden ayrı bir yerde tutulur (ÇKK, </a:t>
            </a:r>
            <a:r>
              <a:rPr lang="tr-TR" dirty="0" smtClean="0"/>
              <a:t>md.16). </a:t>
            </a:r>
          </a:p>
          <a:p>
            <a:r>
              <a:rPr lang="tr-TR" dirty="0" smtClean="0"/>
              <a:t>Çocuğun </a:t>
            </a:r>
            <a:r>
              <a:rPr lang="tr-TR" dirty="0"/>
              <a:t>gözaltına alındığı ana-baba veya vasisine </a:t>
            </a:r>
            <a:r>
              <a:rPr lang="tr-TR" dirty="0" smtClean="0"/>
              <a:t>bildirilir. </a:t>
            </a:r>
            <a:r>
              <a:rPr lang="tr-TR" dirty="0"/>
              <a:t>Şüpheli en </a:t>
            </a:r>
            <a:r>
              <a:rPr lang="tr-TR" dirty="0" smtClean="0"/>
              <a:t>geç belirtilen </a:t>
            </a:r>
            <a:r>
              <a:rPr lang="tr-TR" dirty="0"/>
              <a:t>gözaltı sürelerinin sonunda serbest kalır. Ancak Cumhuriyet savcısı, şüpheli için tutuklama </a:t>
            </a:r>
            <a:r>
              <a:rPr lang="tr-TR" dirty="0" smtClean="0"/>
              <a:t>veya adli </a:t>
            </a:r>
            <a:r>
              <a:rPr lang="tr-TR" dirty="0"/>
              <a:t>kontrol uygulaması talep ediyorsa, sulh ceza hâkimine başvurmalıdır. </a:t>
            </a:r>
            <a:endParaRPr lang="tr-TR" dirty="0" smtClean="0"/>
          </a:p>
          <a:p>
            <a:r>
              <a:rPr lang="tr-TR" dirty="0" smtClean="0"/>
              <a:t>Çocuğun </a:t>
            </a:r>
            <a:r>
              <a:rPr lang="tr-TR" dirty="0"/>
              <a:t>nakli sırasında </a:t>
            </a:r>
            <a:r>
              <a:rPr lang="tr-TR" dirty="0" smtClean="0"/>
              <a:t>zincir, kelepçe </a:t>
            </a:r>
            <a:r>
              <a:rPr lang="tr-TR" dirty="0"/>
              <a:t>ve benzeri aletler takılamaz; kaçmasını ve hayat ile beden bütünlüğü açısından </a:t>
            </a:r>
            <a:r>
              <a:rPr lang="tr-TR" dirty="0" smtClean="0"/>
              <a:t>tehlike yaratmasını </a:t>
            </a:r>
            <a:r>
              <a:rPr lang="tr-TR" dirty="0"/>
              <a:t>engelleyecek “önlem” alınabilir (ÇKK, </a:t>
            </a:r>
            <a:r>
              <a:rPr lang="tr-TR" dirty="0" smtClean="0"/>
              <a:t>md.18).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0302944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96214" y="115910"/>
            <a:ext cx="8977788" cy="1814490"/>
          </a:xfrm>
        </p:spPr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Adli kontrol: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38795" y="1365161"/>
            <a:ext cx="8596668" cy="5041327"/>
          </a:xfrm>
        </p:spPr>
        <p:txBody>
          <a:bodyPr>
            <a:normAutofit/>
          </a:bodyPr>
          <a:lstStyle/>
          <a:p>
            <a:r>
              <a:rPr lang="tr-TR" dirty="0" smtClean="0"/>
              <a:t>Kanunumuz </a:t>
            </a:r>
            <a:r>
              <a:rPr lang="tr-TR" dirty="0"/>
              <a:t>kişi özgürlüğünü kısıtlayan tutuklama adlı koruma tedbirinin </a:t>
            </a:r>
            <a:r>
              <a:rPr lang="tr-TR" dirty="0" smtClean="0"/>
              <a:t>zararlı neticelerini </a:t>
            </a:r>
            <a:r>
              <a:rPr lang="tr-TR" dirty="0"/>
              <a:t>hafifletmek amacıyla, tutuklanabilecek olan kişiler bakımından adli kontrol adlı yeni </a:t>
            </a:r>
            <a:r>
              <a:rPr lang="tr-TR" dirty="0" smtClean="0"/>
              <a:t>bir yöntem </a:t>
            </a:r>
            <a:r>
              <a:rPr lang="tr-TR" dirty="0"/>
              <a:t>geliştirmiştir. </a:t>
            </a:r>
            <a:endParaRPr lang="tr-TR" dirty="0" smtClean="0"/>
          </a:p>
          <a:p>
            <a:r>
              <a:rPr lang="tr-TR" dirty="0" err="1" smtClean="0"/>
              <a:t>ÇKK’nin</a:t>
            </a:r>
            <a:r>
              <a:rPr lang="tr-TR" dirty="0" smtClean="0"/>
              <a:t> </a:t>
            </a:r>
            <a:r>
              <a:rPr lang="tr-TR" dirty="0"/>
              <a:t>20. maddesindeki adli </a:t>
            </a:r>
            <a:r>
              <a:rPr lang="tr-TR" dirty="0" smtClean="0"/>
              <a:t>kontrol ceza </a:t>
            </a:r>
            <a:r>
              <a:rPr lang="tr-TR" dirty="0"/>
              <a:t>süresine bakılmaksızın çocuğun işlediği iddia edilen bütün suçlarda uygulanabilecek </a:t>
            </a:r>
            <a:r>
              <a:rPr lang="tr-TR" dirty="0" smtClean="0"/>
              <a:t>şekilde düzenlenmiştir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8867170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28789" y="257577"/>
            <a:ext cx="9145213" cy="1672823"/>
          </a:xfrm>
        </p:spPr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Tutuklama ve Yakalama Emri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38794" y="1789044"/>
            <a:ext cx="9233239" cy="4617444"/>
          </a:xfrm>
        </p:spPr>
        <p:txBody>
          <a:bodyPr/>
          <a:lstStyle/>
          <a:p>
            <a:r>
              <a:rPr lang="tr-TR" dirty="0"/>
              <a:t>Tutuklama, suçu işlediği kesin mahkeme kararıyla belirtilmemesine rağmen kaçma şüphesi ve </a:t>
            </a:r>
            <a:r>
              <a:rPr lang="tr-TR" dirty="0" smtClean="0"/>
              <a:t>delil karartma </a:t>
            </a:r>
            <a:r>
              <a:rPr lang="tr-TR" dirty="0"/>
              <a:t>şüphesi gibi nedenler bulunan hallerde, suç işlediğinden kuvvetli bir şekilde </a:t>
            </a:r>
            <a:r>
              <a:rPr lang="tr-TR" dirty="0" smtClean="0"/>
              <a:t>şüphelenilen kişilerin </a:t>
            </a:r>
            <a:r>
              <a:rPr lang="tr-TR" dirty="0"/>
              <a:t>özgürlüklerinin kısıtlanması demektir (CMK, md.100). </a:t>
            </a:r>
            <a:endParaRPr lang="tr-TR" dirty="0" smtClean="0"/>
          </a:p>
          <a:p>
            <a:r>
              <a:rPr lang="tr-TR" dirty="0" err="1" smtClean="0"/>
              <a:t>ÇHS’ye</a:t>
            </a:r>
            <a:r>
              <a:rPr lang="tr-TR" dirty="0" smtClean="0"/>
              <a:t> </a:t>
            </a:r>
            <a:r>
              <a:rPr lang="tr-TR" dirty="0"/>
              <a:t>göre çocukların </a:t>
            </a:r>
            <a:r>
              <a:rPr lang="tr-TR" dirty="0" smtClean="0"/>
              <a:t>serbest yargılanmaları </a:t>
            </a:r>
            <a:r>
              <a:rPr lang="tr-TR" dirty="0"/>
              <a:t>temel ilke olduğu için Türk Hukukunda da 15 yaşını doldurmamış çocuklar için üst </a:t>
            </a:r>
            <a:r>
              <a:rPr lang="tr-TR" dirty="0" smtClean="0"/>
              <a:t>sınırı beş </a:t>
            </a:r>
            <a:r>
              <a:rPr lang="tr-TR" dirty="0"/>
              <a:t>yılı aşmayan suçlardan dolayı tutuklama kararı verilemeyecektir (ÇKK, md.21).</a:t>
            </a:r>
          </a:p>
        </p:txBody>
      </p:sp>
    </p:spTree>
    <p:extLst>
      <p:ext uri="{BB962C8B-B14F-4D97-AF65-F5344CB8AC3E}">
        <p14:creationId xmlns:p14="http://schemas.microsoft.com/office/powerpoint/2010/main" val="312275686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0" y="0"/>
            <a:ext cx="9274002" cy="1930400"/>
          </a:xfrm>
        </p:spPr>
        <p:txBody>
          <a:bodyPr/>
          <a:lstStyle/>
          <a:p>
            <a:r>
              <a:rPr lang="tr-TR" dirty="0"/>
              <a:t>ÇOCUK ADALET SİSTEMİ: ÇOCUK MAHKEMELERİ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38795" y="1352282"/>
            <a:ext cx="9722636" cy="5054206"/>
          </a:xfrm>
        </p:spPr>
        <p:txBody>
          <a:bodyPr/>
          <a:lstStyle/>
          <a:p>
            <a:r>
              <a:rPr lang="tr-TR" dirty="0"/>
              <a:t>Uluslararası belgelerde; suça sürüklenen çocukların yetişkinler gibi yargılanmaları </a:t>
            </a:r>
            <a:r>
              <a:rPr lang="tr-TR" dirty="0" smtClean="0"/>
              <a:t>ve cezalandırılmalarının</a:t>
            </a:r>
            <a:r>
              <a:rPr lang="tr-TR" dirty="0"/>
              <a:t>, onları suç ve benzeri risklerden koruyamadığı gibi, daha fazla riske açık </a:t>
            </a:r>
            <a:r>
              <a:rPr lang="tr-TR" dirty="0" smtClean="0"/>
              <a:t>hale getirdiği </a:t>
            </a:r>
            <a:r>
              <a:rPr lang="tr-TR" dirty="0"/>
              <a:t>gerçeğinden hareketle, çocuklara özgü kanun, usul ve makamların oluşturulması </a:t>
            </a:r>
            <a:r>
              <a:rPr lang="tr-TR" dirty="0" smtClean="0"/>
              <a:t>gerektiği bildirilmektedir</a:t>
            </a:r>
            <a:r>
              <a:rPr lang="tr-TR" dirty="0"/>
              <a:t>. </a:t>
            </a:r>
            <a:endParaRPr lang="tr-TR" dirty="0" smtClean="0"/>
          </a:p>
          <a:p>
            <a:r>
              <a:rPr lang="tr-TR" dirty="0" smtClean="0"/>
              <a:t>BM </a:t>
            </a:r>
            <a:r>
              <a:rPr lang="tr-TR" dirty="0"/>
              <a:t>Çocuk Haklarına Dair Sözleşmesi ile çocuklara özgü kanun, usul ve </a:t>
            </a:r>
            <a:r>
              <a:rPr lang="tr-TR" dirty="0" smtClean="0"/>
              <a:t>makamlar oluşturma </a:t>
            </a:r>
            <a:r>
              <a:rPr lang="tr-TR" dirty="0"/>
              <a:t>gerekliliği tüm taraf devletler için bir yükümlülük haline gelmiştir.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0521615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96215" y="463639"/>
            <a:ext cx="9813700" cy="5942849"/>
          </a:xfrm>
        </p:spPr>
        <p:txBody>
          <a:bodyPr>
            <a:normAutofit/>
          </a:bodyPr>
          <a:lstStyle/>
          <a:p>
            <a:r>
              <a:rPr lang="tr-TR" dirty="0"/>
              <a:t>Kanunda, çocukla ilgili tüm işlemler için çocuğun yararına öncelik verilmesi ilkesi benimsenmiştir.</a:t>
            </a:r>
          </a:p>
          <a:p>
            <a:r>
              <a:rPr lang="tr-TR" dirty="0"/>
              <a:t>Çocuk adalet sisteminde çocuğun fiili kadar içinde bulunduğu koşullarda önem taşımaktadır. </a:t>
            </a:r>
            <a:endParaRPr lang="tr-TR" dirty="0" smtClean="0"/>
          </a:p>
          <a:p>
            <a:r>
              <a:rPr lang="tr-TR" dirty="0" smtClean="0"/>
              <a:t>Çocuk hakkında </a:t>
            </a:r>
            <a:r>
              <a:rPr lang="tr-TR" dirty="0"/>
              <a:t>verilen kararın sonuçları daima izlenmeli ve bu karar ile amaca ulaşılmadığının fark </a:t>
            </a:r>
            <a:r>
              <a:rPr lang="tr-TR" dirty="0" smtClean="0"/>
              <a:t>edilmesi durumunda </a:t>
            </a:r>
            <a:r>
              <a:rPr lang="tr-TR" dirty="0"/>
              <a:t>uygun başkaca tedbirlerin denenmesi yoluna başvurulabilmelidir. </a:t>
            </a:r>
            <a:endParaRPr lang="tr-TR" dirty="0" smtClean="0"/>
          </a:p>
          <a:p>
            <a:r>
              <a:rPr lang="tr-TR" dirty="0" smtClean="0"/>
              <a:t>Kanunda çocuk mahkemeleri</a:t>
            </a:r>
            <a:r>
              <a:rPr lang="tr-TR" dirty="0"/>
              <a:t>, sadece çocuğun işlemiş bulunduğu suç ile değil, aynı zamanda çocuğun karşı </a:t>
            </a:r>
            <a:r>
              <a:rPr lang="tr-TR" dirty="0" smtClean="0"/>
              <a:t>karşıya kaldığı </a:t>
            </a:r>
            <a:r>
              <a:rPr lang="tr-TR" dirty="0"/>
              <a:t>her tür ihmal ve istismar süreci ile ilgili olarak görevlendirilmiştir.</a:t>
            </a:r>
          </a:p>
        </p:txBody>
      </p:sp>
    </p:spTree>
    <p:extLst>
      <p:ext uri="{BB962C8B-B14F-4D97-AF65-F5344CB8AC3E}">
        <p14:creationId xmlns:p14="http://schemas.microsoft.com/office/powerpoint/2010/main" val="170151001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93183" y="0"/>
            <a:ext cx="9080819" cy="1159099"/>
          </a:xfrm>
        </p:spPr>
        <p:txBody>
          <a:bodyPr>
            <a:normAutofit fontScale="90000"/>
          </a:bodyPr>
          <a:lstStyle/>
          <a:p>
            <a:r>
              <a:rPr lang="tr-TR" dirty="0"/>
              <a:t>Çocuk Mahkemeleri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38795" y="940158"/>
            <a:ext cx="9155966" cy="5466330"/>
          </a:xfrm>
        </p:spPr>
        <p:txBody>
          <a:bodyPr>
            <a:normAutofit/>
          </a:bodyPr>
          <a:lstStyle/>
          <a:p>
            <a:r>
              <a:rPr lang="tr-TR" dirty="0" smtClean="0"/>
              <a:t>Çocukların </a:t>
            </a:r>
            <a:r>
              <a:rPr lang="tr-TR" dirty="0"/>
              <a:t>özel gelişimsel dönemleri ve sosyalleşmelerinden ötürü, özel bir yargılama sürecine </a:t>
            </a:r>
            <a:r>
              <a:rPr lang="tr-TR" dirty="0" smtClean="0"/>
              <a:t>dahil edilmesi </a:t>
            </a:r>
            <a:r>
              <a:rPr lang="tr-TR" dirty="0"/>
              <a:t>gerekliliği yukarıda ifade edilmiştir. </a:t>
            </a:r>
            <a:endParaRPr lang="tr-TR" dirty="0" smtClean="0"/>
          </a:p>
          <a:p>
            <a:r>
              <a:rPr lang="tr-TR" dirty="0" smtClean="0"/>
              <a:t>Bu </a:t>
            </a:r>
            <a:r>
              <a:rPr lang="tr-TR" dirty="0"/>
              <a:t>özel yargılama sürecini gerçekleştiren mahkeme, </a:t>
            </a:r>
            <a:r>
              <a:rPr lang="tr-TR" dirty="0" smtClean="0"/>
              <a:t>çocuk mahkemesidir</a:t>
            </a:r>
            <a:r>
              <a:rPr lang="tr-TR" dirty="0"/>
              <a:t>.</a:t>
            </a:r>
          </a:p>
          <a:p>
            <a:r>
              <a:rPr lang="tr-TR" dirty="0"/>
              <a:t>Çocuk mahkemeleri; Suç işleyen çocukların yargılandığı, yargıç ve savcısının özel </a:t>
            </a:r>
            <a:r>
              <a:rPr lang="tr-TR" dirty="0" smtClean="0"/>
              <a:t>eğitimden geçirildiği</a:t>
            </a:r>
            <a:r>
              <a:rPr lang="tr-TR" dirty="0"/>
              <a:t>, sosyal çalışmacının çocuğun durumu üzerine rapor vererek yargılamayı yönlendirebildiği </a:t>
            </a:r>
            <a:r>
              <a:rPr lang="tr-TR" dirty="0" smtClean="0"/>
              <a:t>özel bir mahkemedir.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1917461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80304" y="115910"/>
            <a:ext cx="9093698" cy="1326524"/>
          </a:xfrm>
        </p:spPr>
        <p:txBody>
          <a:bodyPr/>
          <a:lstStyle/>
          <a:p>
            <a:r>
              <a:rPr lang="tr-TR" dirty="0"/>
              <a:t>Çocuk mahkemesinin felsefesi dört noktaya </a:t>
            </a:r>
            <a:r>
              <a:rPr lang="tr-TR" dirty="0" smtClean="0"/>
              <a:t>dayalıdır: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38794" y="1287887"/>
            <a:ext cx="9761274" cy="4340181"/>
          </a:xfrm>
        </p:spPr>
        <p:txBody>
          <a:bodyPr>
            <a:normAutofit fontScale="92500" lnSpcReduction="20000"/>
          </a:bodyPr>
          <a:lstStyle/>
          <a:p>
            <a:r>
              <a:rPr lang="tr-TR" dirty="0" smtClean="0"/>
              <a:t>Ceza </a:t>
            </a:r>
            <a:r>
              <a:rPr lang="tr-TR" dirty="0"/>
              <a:t>için tek yargı rehabilitasyon olmalıdır.</a:t>
            </a:r>
          </a:p>
          <a:p>
            <a:r>
              <a:rPr lang="tr-TR" dirty="0" smtClean="0"/>
              <a:t>Çocuklar </a:t>
            </a:r>
            <a:r>
              <a:rPr lang="tr-TR" dirty="0"/>
              <a:t>olgunlaşmadıkları için onlara yetişkin suçlu gibi davranılmamalıdır.</a:t>
            </a:r>
          </a:p>
          <a:p>
            <a:r>
              <a:rPr lang="tr-TR" dirty="0" smtClean="0"/>
              <a:t>Suçlu </a:t>
            </a:r>
            <a:r>
              <a:rPr lang="tr-TR" dirty="0"/>
              <a:t>olduğu kabul edilen çocuklar, genellikle ıslah edici bir kuruma </a:t>
            </a:r>
            <a:r>
              <a:rPr lang="tr-TR" dirty="0" smtClean="0"/>
              <a:t>yerleştirilmektense denetim </a:t>
            </a:r>
            <a:r>
              <a:rPr lang="tr-TR" dirty="0"/>
              <a:t>altına alınmalıdır.</a:t>
            </a:r>
          </a:p>
          <a:p>
            <a:r>
              <a:rPr lang="tr-TR" dirty="0" smtClean="0"/>
              <a:t>Çocuklar </a:t>
            </a:r>
            <a:r>
              <a:rPr lang="tr-TR" dirty="0"/>
              <a:t>onların problemlerini anlayacak bir mahkemeye gönderilmelidir.</a:t>
            </a:r>
          </a:p>
          <a:p>
            <a:pPr marL="0" indent="0">
              <a:buNone/>
            </a:pPr>
            <a:r>
              <a:rPr lang="tr-TR" dirty="0">
                <a:solidFill>
                  <a:srgbClr val="FF0000"/>
                </a:solidFill>
              </a:rPr>
              <a:t>Çocuk mahkemesi şunları sağlar:</a:t>
            </a:r>
          </a:p>
          <a:p>
            <a:r>
              <a:rPr lang="tr-TR" dirty="0" smtClean="0"/>
              <a:t>Çocukların </a:t>
            </a:r>
            <a:r>
              <a:rPr lang="tr-TR" dirty="0"/>
              <a:t>bakımı, gözetimi ve disiplini,</a:t>
            </a:r>
          </a:p>
          <a:p>
            <a:r>
              <a:rPr lang="tr-TR" dirty="0" smtClean="0"/>
              <a:t>Suçlu </a:t>
            </a:r>
            <a:r>
              <a:rPr lang="tr-TR" dirty="0"/>
              <a:t>olarak değil çocuk olarak yardım, cesaretlendirme ve rehberlik ihtiyaçlarının karşılanması,</a:t>
            </a:r>
          </a:p>
          <a:p>
            <a:r>
              <a:rPr lang="tr-TR" dirty="0" smtClean="0"/>
              <a:t>Çocuğu </a:t>
            </a:r>
            <a:r>
              <a:rPr lang="tr-TR" dirty="0"/>
              <a:t>çocuk mahkemesindeki bir yargılamadan dolayı ne bir suçlu olarak saymak ne de </a:t>
            </a:r>
            <a:r>
              <a:rPr lang="tr-TR" dirty="0" smtClean="0"/>
              <a:t>böyle bir </a:t>
            </a:r>
            <a:r>
              <a:rPr lang="tr-TR" dirty="0"/>
              <a:t>yargılamayı mahkum etme olarak kabul etmek.</a:t>
            </a:r>
          </a:p>
        </p:txBody>
      </p:sp>
    </p:spTree>
    <p:extLst>
      <p:ext uri="{BB962C8B-B14F-4D97-AF65-F5344CB8AC3E}">
        <p14:creationId xmlns:p14="http://schemas.microsoft.com/office/powerpoint/2010/main" val="349733420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31820" y="167425"/>
            <a:ext cx="9042182" cy="1300767"/>
          </a:xfrm>
        </p:spPr>
        <p:txBody>
          <a:bodyPr>
            <a:normAutofit fontScale="90000"/>
          </a:bodyPr>
          <a:lstStyle/>
          <a:p>
            <a:r>
              <a:rPr lang="tr-TR" dirty="0"/>
              <a:t>Çocuk Mahkemelerinde Yargılamaya Egemen Olan İlkeler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38795" y="1339403"/>
            <a:ext cx="8596668" cy="5067085"/>
          </a:xfrm>
        </p:spPr>
        <p:txBody>
          <a:bodyPr/>
          <a:lstStyle/>
          <a:p>
            <a:r>
              <a:rPr lang="tr-TR" dirty="0" smtClean="0"/>
              <a:t>Çocuk </a:t>
            </a:r>
            <a:r>
              <a:rPr lang="tr-TR" dirty="0"/>
              <a:t>mahkemelerinde yargılanmaya egemen olan ilkeler, “basitlik”, </a:t>
            </a:r>
            <a:r>
              <a:rPr lang="tr-TR" dirty="0" smtClean="0"/>
              <a:t>“sadelik</a:t>
            </a:r>
            <a:r>
              <a:rPr lang="tr-TR" dirty="0"/>
              <a:t>” ve “gizlilik” </a:t>
            </a:r>
            <a:r>
              <a:rPr lang="tr-TR" dirty="0" smtClean="0"/>
              <a:t>şeklinde sıralanabilir.</a:t>
            </a:r>
          </a:p>
          <a:p>
            <a:pPr marL="0" indent="0">
              <a:buNone/>
            </a:pPr>
            <a:r>
              <a:rPr lang="tr-TR" dirty="0">
                <a:solidFill>
                  <a:srgbClr val="FF0000"/>
                </a:solidFill>
              </a:rPr>
              <a:t>Basitlik İlkesi</a:t>
            </a:r>
          </a:p>
          <a:p>
            <a:r>
              <a:rPr lang="tr-TR" dirty="0"/>
              <a:t>Hâkim ile çocuğun, duruşmalarda uygulanan her türlü usul, kural ve merasimden mümkün </a:t>
            </a:r>
            <a:r>
              <a:rPr lang="tr-TR" dirty="0" smtClean="0"/>
              <a:t>olduğunca uzaklaşarak</a:t>
            </a:r>
            <a:r>
              <a:rPr lang="tr-TR" dirty="0"/>
              <a:t>, serbestçe konuşabilmelerini sağlamaya yönelik uygulanan bir ilkedir. </a:t>
            </a:r>
            <a:endParaRPr lang="tr-TR" dirty="0" smtClean="0"/>
          </a:p>
          <a:p>
            <a:r>
              <a:rPr lang="tr-TR" dirty="0" smtClean="0"/>
              <a:t>Burada </a:t>
            </a:r>
            <a:r>
              <a:rPr lang="tr-TR" dirty="0"/>
              <a:t>temel amaç, </a:t>
            </a:r>
            <a:r>
              <a:rPr lang="tr-TR" dirty="0" smtClean="0"/>
              <a:t>bu ilke </a:t>
            </a:r>
            <a:r>
              <a:rPr lang="tr-TR" dirty="0"/>
              <a:t>çerçevesinde hâkim ile çocuk arasında tam bir diyalogun sağlanabilmesidir.</a:t>
            </a:r>
          </a:p>
        </p:txBody>
      </p:sp>
    </p:spTree>
    <p:extLst>
      <p:ext uri="{BB962C8B-B14F-4D97-AF65-F5344CB8AC3E}">
        <p14:creationId xmlns:p14="http://schemas.microsoft.com/office/powerpoint/2010/main" val="33759927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38795" y="476518"/>
            <a:ext cx="8596668" cy="5929970"/>
          </a:xfrm>
        </p:spPr>
        <p:txBody>
          <a:bodyPr>
            <a:normAutofit/>
          </a:bodyPr>
          <a:lstStyle/>
          <a:p>
            <a:r>
              <a:rPr lang="tr-TR" dirty="0"/>
              <a:t>Çocukların gelişimsel olarak yetişkinlerden farklı olduğunun kabul edilmesiyle birlikte gelişmiş </a:t>
            </a:r>
            <a:r>
              <a:rPr lang="tr-TR" dirty="0" smtClean="0"/>
              <a:t>ve gelişmekte </a:t>
            </a:r>
            <a:r>
              <a:rPr lang="tr-TR" dirty="0"/>
              <a:t>olan ülkelerde suça sürüklenen çocuklar için çocuk dostu bir anlayışı geliştirerek </a:t>
            </a:r>
            <a:r>
              <a:rPr lang="tr-TR" dirty="0" smtClean="0"/>
              <a:t>yetişkinlere uygulanan </a:t>
            </a:r>
            <a:r>
              <a:rPr lang="tr-TR" dirty="0"/>
              <a:t>kurallardan farklı işleyen çocuk adalet sistemi yapılandırılmıştır. </a:t>
            </a:r>
            <a:endParaRPr lang="tr-TR" dirty="0" smtClean="0"/>
          </a:p>
          <a:p>
            <a:r>
              <a:rPr lang="tr-TR" dirty="0" smtClean="0"/>
              <a:t>Suça </a:t>
            </a:r>
            <a:r>
              <a:rPr lang="tr-TR" dirty="0"/>
              <a:t>yönelen </a:t>
            </a:r>
            <a:r>
              <a:rPr lang="tr-TR" dirty="0" smtClean="0"/>
              <a:t>çocukların haklarını </a:t>
            </a:r>
            <a:r>
              <a:rPr lang="tr-TR" dirty="0"/>
              <a:t>uluslararası düzeyde ele alan belli başlı belgeler başta Çocuk Hakları Sözleşmesi (ÇHS) </a:t>
            </a:r>
            <a:r>
              <a:rPr lang="tr-TR" dirty="0" smtClean="0"/>
              <a:t>olmak üzere </a:t>
            </a:r>
            <a:r>
              <a:rPr lang="tr-TR" dirty="0"/>
              <a:t>Özgürlüğünden Yoksun Bırakılmış Küçüklerin Korunması İçin Birleşmiş Milletler (</a:t>
            </a:r>
            <a:r>
              <a:rPr lang="tr-TR" dirty="0" smtClean="0"/>
              <a:t>Havana) Kuralları</a:t>
            </a:r>
            <a:r>
              <a:rPr lang="tr-TR" dirty="0"/>
              <a:t>, Riyad Kuralları ve Çocuk Mahkemelerinin Yönetimi Hakkında Birleşmiş Milletler </a:t>
            </a:r>
            <a:r>
              <a:rPr lang="tr-TR" dirty="0" smtClean="0"/>
              <a:t>Asgari Standart </a:t>
            </a:r>
            <a:r>
              <a:rPr lang="tr-TR" dirty="0"/>
              <a:t>Kuralları (</a:t>
            </a:r>
            <a:r>
              <a:rPr lang="tr-TR" dirty="0" err="1"/>
              <a:t>Beijing</a:t>
            </a:r>
            <a:r>
              <a:rPr lang="tr-TR" dirty="0"/>
              <a:t> Kuralları)</a:t>
            </a:r>
            <a:r>
              <a:rPr lang="tr-TR" dirty="0" err="1"/>
              <a:t>dır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0389817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38794" y="708338"/>
            <a:ext cx="9027177" cy="5698150"/>
          </a:xfrm>
        </p:spPr>
        <p:txBody>
          <a:bodyPr/>
          <a:lstStyle/>
          <a:p>
            <a:pPr marL="0" indent="0">
              <a:buNone/>
            </a:pPr>
            <a:r>
              <a:rPr lang="tr-TR" dirty="0">
                <a:solidFill>
                  <a:srgbClr val="FF0000"/>
                </a:solidFill>
              </a:rPr>
              <a:t>Sadelik İlkesi</a:t>
            </a:r>
          </a:p>
          <a:p>
            <a:r>
              <a:rPr lang="tr-TR" dirty="0"/>
              <a:t>Bu ilke, mahkeme salonunun sade döşenmiş olması, hâkim için ayrı bir kürsünün bulunmaması, </a:t>
            </a:r>
            <a:r>
              <a:rPr lang="tr-TR" dirty="0" smtClean="0"/>
              <a:t>hâkimin resmi </a:t>
            </a:r>
            <a:r>
              <a:rPr lang="tr-TR" dirty="0"/>
              <a:t>kıyafetini giymemiş olması, çocuğun parmaklıkların arkasında durmaması gibi mahkemenin </a:t>
            </a:r>
            <a:r>
              <a:rPr lang="tr-TR" dirty="0" smtClean="0"/>
              <a:t>fiziki koşullarına </a:t>
            </a:r>
            <a:r>
              <a:rPr lang="tr-TR" dirty="0"/>
              <a:t>ilişkindir. </a:t>
            </a:r>
            <a:endParaRPr lang="tr-TR" dirty="0" smtClean="0"/>
          </a:p>
          <a:p>
            <a:r>
              <a:rPr lang="tr-TR" dirty="0" smtClean="0"/>
              <a:t>Bu </a:t>
            </a:r>
            <a:r>
              <a:rPr lang="tr-TR" dirty="0"/>
              <a:t>ilkenin benimsenmesinin sebebi ise, çocuk ile hâkim arasında bir </a:t>
            </a:r>
            <a:r>
              <a:rPr lang="tr-TR" dirty="0" smtClean="0"/>
              <a:t>yakınlık meydana </a:t>
            </a:r>
            <a:r>
              <a:rPr lang="tr-TR" dirty="0"/>
              <a:t>getirmek, bu şekilde çocuğun hâkime korkulacak bir insan gibi bakmasını önlemektir.</a:t>
            </a:r>
          </a:p>
        </p:txBody>
      </p:sp>
    </p:spTree>
    <p:extLst>
      <p:ext uri="{BB962C8B-B14F-4D97-AF65-F5344CB8AC3E}">
        <p14:creationId xmlns:p14="http://schemas.microsoft.com/office/powerpoint/2010/main" val="108447965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38795" y="334851"/>
            <a:ext cx="9104450" cy="607163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sz="2600" dirty="0">
                <a:solidFill>
                  <a:srgbClr val="FF0000"/>
                </a:solidFill>
              </a:rPr>
              <a:t>Gizlilik İlkesi</a:t>
            </a:r>
          </a:p>
          <a:p>
            <a:r>
              <a:rPr lang="tr-TR" dirty="0" err="1"/>
              <a:t>ÇHS’nin</a:t>
            </a:r>
            <a:r>
              <a:rPr lang="tr-TR" dirty="0"/>
              <a:t> 40. maddesi gereğince; kovuşturmanın her aşamasında, hakkında ceza kanununu ihlal </a:t>
            </a:r>
            <a:r>
              <a:rPr lang="tr-TR" dirty="0" smtClean="0"/>
              <a:t>iddiası veya </a:t>
            </a:r>
            <a:r>
              <a:rPr lang="tr-TR" dirty="0"/>
              <a:t>ithamı bulunan her çocuğun özel hayatının gizliliğine tam saygı gösterilmesi gerekmektedir. </a:t>
            </a:r>
            <a:endParaRPr lang="tr-TR" dirty="0" smtClean="0"/>
          </a:p>
          <a:p>
            <a:r>
              <a:rPr lang="tr-TR" dirty="0" smtClean="0"/>
              <a:t>Temel kural</a:t>
            </a:r>
            <a:r>
              <a:rPr lang="tr-TR" dirty="0"/>
              <a:t>, duruşmanın açık yürütülmesidir. Şayet sanık, 18 yaşını doldurmamış ise duruşma kapalı </a:t>
            </a:r>
            <a:r>
              <a:rPr lang="tr-TR" dirty="0" smtClean="0"/>
              <a:t>yapılır; hüküm </a:t>
            </a:r>
            <a:r>
              <a:rPr lang="tr-TR" dirty="0"/>
              <a:t>de kapalı duruşmada açıklanır. </a:t>
            </a:r>
            <a:endParaRPr lang="tr-TR" dirty="0" smtClean="0"/>
          </a:p>
          <a:p>
            <a:r>
              <a:rPr lang="tr-TR" dirty="0" smtClean="0"/>
              <a:t>Ancak </a:t>
            </a:r>
            <a:r>
              <a:rPr lang="tr-TR" dirty="0"/>
              <a:t>suç tarihinde 18 yaşından küçük olmakla birlikte; </a:t>
            </a:r>
            <a:r>
              <a:rPr lang="tr-TR" dirty="0" smtClean="0"/>
              <a:t>gerek soruşturma</a:t>
            </a:r>
            <a:r>
              <a:rPr lang="tr-TR" dirty="0"/>
              <a:t>, gerekse kovuşturma sırasında 18 yaşını doldurmuş bulunanlar hakkında yargılama </a:t>
            </a:r>
            <a:r>
              <a:rPr lang="tr-TR" dirty="0" smtClean="0"/>
              <a:t>aleni yapılır</a:t>
            </a:r>
            <a:r>
              <a:rPr lang="tr-TR" dirty="0"/>
              <a:t>, hüküm de aleni tefhim edilir. </a:t>
            </a:r>
            <a:endParaRPr lang="tr-TR" dirty="0" smtClean="0"/>
          </a:p>
          <a:p>
            <a:r>
              <a:rPr lang="tr-TR" dirty="0" smtClean="0"/>
              <a:t>Çünkü </a:t>
            </a:r>
            <a:r>
              <a:rPr lang="tr-TR" dirty="0" err="1"/>
              <a:t>CMK’nin</a:t>
            </a:r>
            <a:r>
              <a:rPr lang="tr-TR" dirty="0"/>
              <a:t> 185’inci maddesi, gerek suç tarihinde, </a:t>
            </a:r>
            <a:r>
              <a:rPr lang="tr-TR" dirty="0" smtClean="0"/>
              <a:t>gerekse yargılamanın </a:t>
            </a:r>
            <a:r>
              <a:rPr lang="tr-TR" dirty="0"/>
              <a:t>devam ettiği tarihlerde 18 yaşından küçük bulunan sanıklara ilişkindir.</a:t>
            </a:r>
          </a:p>
        </p:txBody>
      </p:sp>
    </p:spTree>
    <p:extLst>
      <p:ext uri="{BB962C8B-B14F-4D97-AF65-F5344CB8AC3E}">
        <p14:creationId xmlns:p14="http://schemas.microsoft.com/office/powerpoint/2010/main" val="421820261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28789" y="218941"/>
            <a:ext cx="9145213" cy="1711459"/>
          </a:xfrm>
        </p:spPr>
        <p:txBody>
          <a:bodyPr/>
          <a:lstStyle/>
          <a:p>
            <a:r>
              <a:rPr lang="tr-TR" dirty="0"/>
              <a:t>Çocuk mahkemelerinin temel özellikleri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38794" y="1249251"/>
            <a:ext cx="9413543" cy="5157237"/>
          </a:xfrm>
        </p:spPr>
        <p:txBody>
          <a:bodyPr/>
          <a:lstStyle/>
          <a:p>
            <a:r>
              <a:rPr lang="tr-TR" dirty="0"/>
              <a:t>Çocukların karıştığı vakalara ayrı duruşmalar,</a:t>
            </a:r>
          </a:p>
          <a:p>
            <a:r>
              <a:rPr lang="tr-TR" dirty="0" smtClean="0"/>
              <a:t>Resmi </a:t>
            </a:r>
            <a:r>
              <a:rPr lang="tr-TR" dirty="0"/>
              <a:t>olmayan veya tesadüfi prosedür,</a:t>
            </a:r>
          </a:p>
          <a:p>
            <a:r>
              <a:rPr lang="tr-TR" dirty="0" smtClean="0"/>
              <a:t>Düzenli </a:t>
            </a:r>
            <a:r>
              <a:rPr lang="tr-TR" dirty="0"/>
              <a:t>şartlı tahliye hizmeti,</a:t>
            </a:r>
          </a:p>
          <a:p>
            <a:r>
              <a:rPr lang="tr-TR" dirty="0" smtClean="0"/>
              <a:t>Çocukların </a:t>
            </a:r>
            <a:r>
              <a:rPr lang="tr-TR" dirty="0"/>
              <a:t>ayrı gözaltına alınması,</a:t>
            </a:r>
          </a:p>
          <a:p>
            <a:r>
              <a:rPr lang="tr-TR" dirty="0" smtClean="0"/>
              <a:t>Mahkeme </a:t>
            </a:r>
            <a:r>
              <a:rPr lang="tr-TR" dirty="0"/>
              <a:t>şartlı tahliyelerinin özel kayıtları,</a:t>
            </a:r>
          </a:p>
          <a:p>
            <a:r>
              <a:rPr lang="tr-TR" dirty="0" smtClean="0"/>
              <a:t>Zihinsel </a:t>
            </a:r>
            <a:r>
              <a:rPr lang="tr-TR" dirty="0"/>
              <a:t>ve fiziksel sorgu için tedbir alma.</a:t>
            </a:r>
          </a:p>
        </p:txBody>
      </p:sp>
    </p:spTree>
    <p:extLst>
      <p:ext uri="{BB962C8B-B14F-4D97-AF65-F5344CB8AC3E}">
        <p14:creationId xmlns:p14="http://schemas.microsoft.com/office/powerpoint/2010/main" val="174011292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57577" y="270456"/>
            <a:ext cx="9016425" cy="1159099"/>
          </a:xfrm>
        </p:spPr>
        <p:txBody>
          <a:bodyPr/>
          <a:lstStyle/>
          <a:p>
            <a:r>
              <a:rPr lang="tr-TR" dirty="0"/>
              <a:t>Çocuk mahkemelerinin ana prosedürleri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38795" y="1429555"/>
            <a:ext cx="8949904" cy="4976933"/>
          </a:xfrm>
        </p:spPr>
        <p:txBody>
          <a:bodyPr/>
          <a:lstStyle/>
          <a:p>
            <a:r>
              <a:rPr lang="tr-TR" dirty="0"/>
              <a:t>Dilekçe verme,</a:t>
            </a:r>
          </a:p>
          <a:p>
            <a:r>
              <a:rPr lang="tr-TR" dirty="0" smtClean="0"/>
              <a:t>Görünüm</a:t>
            </a:r>
            <a:r>
              <a:rPr lang="tr-TR" dirty="0"/>
              <a:t>, mahkemeye çağırma, sona erdirme,</a:t>
            </a:r>
          </a:p>
          <a:p>
            <a:r>
              <a:rPr lang="tr-TR" dirty="0" smtClean="0"/>
              <a:t>Şartlı </a:t>
            </a:r>
            <a:r>
              <a:rPr lang="tr-TR" dirty="0"/>
              <a:t>tahliye,</a:t>
            </a:r>
          </a:p>
          <a:p>
            <a:r>
              <a:rPr lang="tr-TR" dirty="0" smtClean="0"/>
              <a:t>Sosyal </a:t>
            </a:r>
            <a:r>
              <a:rPr lang="tr-TR" dirty="0"/>
              <a:t>inceleme,</a:t>
            </a:r>
          </a:p>
          <a:p>
            <a:r>
              <a:rPr lang="tr-TR" dirty="0" smtClean="0"/>
              <a:t>Duruşma </a:t>
            </a:r>
            <a:r>
              <a:rPr lang="tr-TR" dirty="0"/>
              <a:t>ve yargılama,</a:t>
            </a:r>
          </a:p>
          <a:p>
            <a:r>
              <a:rPr lang="tr-TR" dirty="0" smtClean="0"/>
              <a:t>Yerleştirme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5070915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93183" y="0"/>
            <a:ext cx="9080819" cy="1930400"/>
          </a:xfrm>
        </p:spPr>
        <p:txBody>
          <a:bodyPr>
            <a:normAutofit/>
          </a:bodyPr>
          <a:lstStyle/>
          <a:p>
            <a:r>
              <a:rPr lang="tr-TR" dirty="0"/>
              <a:t>Çocuk mahkemesinin prosedürü, ceza mahkemesinin prosedüründen şu özelliklerle ayrılır: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38795" y="1789044"/>
            <a:ext cx="9362028" cy="4617444"/>
          </a:xfrm>
        </p:spPr>
        <p:txBody>
          <a:bodyPr/>
          <a:lstStyle/>
          <a:p>
            <a:r>
              <a:rPr lang="tr-TR" dirty="0"/>
              <a:t>Duruşma özeldir: Sadece ilgili kişiler duruşmada yer alır.</a:t>
            </a:r>
          </a:p>
          <a:p>
            <a:r>
              <a:rPr lang="tr-TR" dirty="0" smtClean="0"/>
              <a:t>Duruşma </a:t>
            </a:r>
            <a:r>
              <a:rPr lang="tr-TR" dirty="0"/>
              <a:t>resmi değildir: Süreç, bir kişiyi bir suçtan dolayı suçlu bulan bir şekilde </a:t>
            </a:r>
            <a:r>
              <a:rPr lang="tr-TR" dirty="0" smtClean="0"/>
              <a:t>değil, gerçeklerin </a:t>
            </a:r>
            <a:r>
              <a:rPr lang="tr-TR" dirty="0"/>
              <a:t>ortaya çıkarıldığı bir konferansa benzer.</a:t>
            </a:r>
          </a:p>
          <a:p>
            <a:r>
              <a:rPr lang="tr-TR" dirty="0" smtClean="0"/>
              <a:t>Jüri </a:t>
            </a:r>
            <a:r>
              <a:rPr lang="tr-TR" dirty="0"/>
              <a:t>yoktur.</a:t>
            </a:r>
          </a:p>
          <a:p>
            <a:r>
              <a:rPr lang="tr-TR" dirty="0" smtClean="0"/>
              <a:t>Avukatlar </a:t>
            </a:r>
            <a:r>
              <a:rPr lang="tr-TR" dirty="0"/>
              <a:t>genellikle çocukları temsil etmez.</a:t>
            </a:r>
          </a:p>
          <a:p>
            <a:r>
              <a:rPr lang="tr-TR" dirty="0" smtClean="0"/>
              <a:t>Bir </a:t>
            </a:r>
            <a:r>
              <a:rPr lang="tr-TR" dirty="0"/>
              <a:t>sosyal inceleme raporu, sıklıkla duruşmadan önce, mahkemeye </a:t>
            </a:r>
            <a:r>
              <a:rPr lang="tr-TR" dirty="0" smtClean="0"/>
              <a:t>verilir.</a:t>
            </a:r>
          </a:p>
          <a:p>
            <a:r>
              <a:rPr lang="tr-TR" dirty="0"/>
              <a:t>Vurgu, çocuğun niçin suç eylemini gerçekleştirdiği </a:t>
            </a:r>
            <a:r>
              <a:rPr lang="tr-TR" dirty="0" smtClean="0"/>
              <a:t>üzerinedir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409354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06062" y="128789"/>
            <a:ext cx="9067940" cy="1352281"/>
          </a:xfrm>
        </p:spPr>
        <p:txBody>
          <a:bodyPr/>
          <a:lstStyle/>
          <a:p>
            <a:r>
              <a:rPr lang="tr-TR" dirty="0"/>
              <a:t>12 Yaşından Küçük Olan Çocuklar İçin Uygulamalar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38794" y="1365161"/>
            <a:ext cx="9696879" cy="5041327"/>
          </a:xfrm>
        </p:spPr>
        <p:txBody>
          <a:bodyPr>
            <a:normAutofit/>
          </a:bodyPr>
          <a:lstStyle/>
          <a:p>
            <a:r>
              <a:rPr lang="tr-TR" dirty="0"/>
              <a:t>Türk Ceza </a:t>
            </a:r>
            <a:r>
              <a:rPr lang="tr-TR" dirty="0" smtClean="0"/>
              <a:t>Kanununa göre, </a:t>
            </a:r>
            <a:r>
              <a:rPr lang="tr-TR" dirty="0"/>
              <a:t>suç tarihinde </a:t>
            </a:r>
            <a:r>
              <a:rPr lang="tr-TR" dirty="0" smtClean="0"/>
              <a:t>12 yaşını </a:t>
            </a:r>
            <a:r>
              <a:rPr lang="tr-TR" dirty="0"/>
              <a:t>bitirmemiş </a:t>
            </a:r>
            <a:r>
              <a:rPr lang="tr-TR" dirty="0" smtClean="0"/>
              <a:t>olan çocuklar </a:t>
            </a:r>
            <a:r>
              <a:rPr lang="tr-TR" dirty="0"/>
              <a:t>hakkında kovuşturma yapılamayacağı ve ceza verilemeyeceği belirtilmektedir</a:t>
            </a:r>
            <a:r>
              <a:rPr lang="tr-TR" dirty="0" smtClean="0"/>
              <a:t>.</a:t>
            </a:r>
          </a:p>
          <a:p>
            <a:r>
              <a:rPr lang="tr-TR" dirty="0"/>
              <a:t>Suç tarihinde on iki yaşını bitirmeyen bir çocuk ceza ilişkisinin tarafı </a:t>
            </a:r>
            <a:r>
              <a:rPr lang="tr-TR" dirty="0" smtClean="0"/>
              <a:t>olamaz. </a:t>
            </a:r>
          </a:p>
          <a:p>
            <a:r>
              <a:rPr lang="tr-TR" dirty="0" smtClean="0"/>
              <a:t>Bu </a:t>
            </a:r>
            <a:r>
              <a:rPr lang="tr-TR" dirty="0"/>
              <a:t>nedenle; suç tarihinde on iki yaşından küçük olan sanık hakkında yanlışlıkla </a:t>
            </a:r>
            <a:r>
              <a:rPr lang="tr-TR" dirty="0" smtClean="0"/>
              <a:t>açılan ceza </a:t>
            </a:r>
            <a:r>
              <a:rPr lang="tr-TR" dirty="0"/>
              <a:t>davasına bakılamaz. </a:t>
            </a:r>
            <a:endParaRPr lang="tr-TR" dirty="0" smtClean="0"/>
          </a:p>
          <a:p>
            <a:r>
              <a:rPr lang="tr-TR" dirty="0" smtClean="0"/>
              <a:t>Bu </a:t>
            </a:r>
            <a:r>
              <a:rPr lang="tr-TR" dirty="0"/>
              <a:t>dava içerisinde çocuğun gerçek yaşının nüfus kaydında yer alan </a:t>
            </a:r>
            <a:r>
              <a:rPr lang="tr-TR" dirty="0" smtClean="0"/>
              <a:t>yaşından büyük </a:t>
            </a:r>
            <a:r>
              <a:rPr lang="tr-TR" dirty="0"/>
              <a:t>olduğunun ve failin suç tarihinde de on iki yaşından büyük olduğunun bilirkişi raporuyla </a:t>
            </a:r>
            <a:r>
              <a:rPr lang="tr-TR" dirty="0" smtClean="0"/>
              <a:t>tespit edilmiş </a:t>
            </a:r>
            <a:r>
              <a:rPr lang="tr-TR" dirty="0"/>
              <a:t>olması da bu sonucu değiştirmez. 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54929493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06062" y="154546"/>
            <a:ext cx="9067940" cy="1775854"/>
          </a:xfrm>
        </p:spPr>
        <p:txBody>
          <a:bodyPr/>
          <a:lstStyle/>
          <a:p>
            <a:r>
              <a:rPr lang="tr-TR" dirty="0"/>
              <a:t>İfade Alma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38794" y="1004552"/>
            <a:ext cx="9761273" cy="5401936"/>
          </a:xfrm>
        </p:spPr>
        <p:txBody>
          <a:bodyPr>
            <a:normAutofit/>
          </a:bodyPr>
          <a:lstStyle/>
          <a:p>
            <a:r>
              <a:rPr lang="tr-TR" dirty="0"/>
              <a:t>İfade alma suça konu olay hakkında şüphelinin, yazıya geçirilmek üzere yazılı beyanına başvurulmasıdır.</a:t>
            </a:r>
          </a:p>
          <a:p>
            <a:r>
              <a:rPr lang="tr-TR" dirty="0" smtClean="0"/>
              <a:t>Adli </a:t>
            </a:r>
            <a:r>
              <a:rPr lang="tr-TR" dirty="0"/>
              <a:t>kolluk suça sürüklenen çocuğun </a:t>
            </a:r>
            <a:r>
              <a:rPr lang="tr-TR" dirty="0" smtClean="0"/>
              <a:t>ifadesini alamaz</a:t>
            </a:r>
            <a:r>
              <a:rPr lang="tr-TR" dirty="0"/>
              <a:t>. Çocuğun ifadesi Cumhuriyet savcısı tarafından bizzat alınır (ÇKK, md.15/1). </a:t>
            </a:r>
            <a:endParaRPr lang="tr-TR" dirty="0" smtClean="0"/>
          </a:p>
          <a:p>
            <a:r>
              <a:rPr lang="tr-TR" dirty="0" smtClean="0"/>
              <a:t>Cumhuriyet savcısı ifade </a:t>
            </a:r>
            <a:r>
              <a:rPr lang="tr-TR" dirty="0"/>
              <a:t>alırken veya diğer işlemleri yaparken, çocuğun yanında “SÇG” bulundurulabilir (ÇKK, md.15/2).</a:t>
            </a:r>
          </a:p>
          <a:p>
            <a:r>
              <a:rPr lang="tr-TR" dirty="0"/>
              <a:t>Şüpheli veya sanığın 18 yaşını doldurmamış olması durumunda ifade alma sırasında </a:t>
            </a:r>
            <a:r>
              <a:rPr lang="tr-TR" dirty="0" err="1"/>
              <a:t>müdafiin</a:t>
            </a:r>
            <a:r>
              <a:rPr lang="tr-TR" dirty="0"/>
              <a:t> </a:t>
            </a:r>
            <a:r>
              <a:rPr lang="tr-TR" dirty="0" smtClean="0"/>
              <a:t>hazır bulunması </a:t>
            </a:r>
            <a:r>
              <a:rPr lang="tr-TR" dirty="0"/>
              <a:t>da mecburidir (CMK, md.150/2). </a:t>
            </a:r>
            <a:endParaRPr lang="tr-TR" dirty="0" smtClean="0"/>
          </a:p>
          <a:p>
            <a:r>
              <a:rPr lang="tr-TR" dirty="0" smtClean="0"/>
              <a:t>Kendisinin </a:t>
            </a:r>
            <a:r>
              <a:rPr lang="tr-TR" dirty="0"/>
              <a:t>yararına aykırı olduğu saptanmadığı veya </a:t>
            </a:r>
            <a:r>
              <a:rPr lang="tr-TR" dirty="0" smtClean="0"/>
              <a:t>kanuni bir </a:t>
            </a:r>
            <a:r>
              <a:rPr lang="tr-TR" dirty="0"/>
              <a:t>engel bulunmadığı durumlarda, </a:t>
            </a:r>
            <a:r>
              <a:rPr lang="tr-TR" dirty="0" smtClean="0"/>
              <a:t>küçüklerin </a:t>
            </a:r>
            <a:r>
              <a:rPr lang="tr-TR" dirty="0"/>
              <a:t>ana-babası veya vasisi ifade alınırken </a:t>
            </a:r>
            <a:r>
              <a:rPr lang="tr-TR" dirty="0" smtClean="0"/>
              <a:t>hazır bulunabilir.</a:t>
            </a:r>
          </a:p>
        </p:txBody>
      </p:sp>
    </p:spTree>
    <p:extLst>
      <p:ext uri="{BB962C8B-B14F-4D97-AF65-F5344CB8AC3E}">
        <p14:creationId xmlns:p14="http://schemas.microsoft.com/office/powerpoint/2010/main" val="371992899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80304" y="141668"/>
            <a:ext cx="9093698" cy="1326524"/>
          </a:xfrm>
        </p:spPr>
        <p:txBody>
          <a:bodyPr/>
          <a:lstStyle/>
          <a:p>
            <a:r>
              <a:rPr lang="tr-TR" dirty="0"/>
              <a:t>Çocuk Mahkemesi: Çocuklar Hakkında Verilen Kararlar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38794" y="1365161"/>
            <a:ext cx="9117329" cy="5041327"/>
          </a:xfrm>
        </p:spPr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696308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44699" y="193183"/>
            <a:ext cx="9029303" cy="1737217"/>
          </a:xfrm>
        </p:spPr>
        <p:txBody>
          <a:bodyPr>
            <a:normAutofit/>
          </a:bodyPr>
          <a:lstStyle/>
          <a:p>
            <a:r>
              <a:rPr lang="tr-TR" dirty="0" err="1"/>
              <a:t>ÇHS’nin</a:t>
            </a:r>
            <a:r>
              <a:rPr lang="tr-TR" dirty="0"/>
              <a:t> 40. maddesi suça yönelen çocuklar için şu </a:t>
            </a:r>
            <a:r>
              <a:rPr lang="tr-TR" dirty="0" smtClean="0"/>
              <a:t>güvenceleri sıralamaktadır</a:t>
            </a:r>
            <a:r>
              <a:rPr lang="tr-TR" dirty="0"/>
              <a:t>: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38795" y="1429555"/>
            <a:ext cx="9452180" cy="4481848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Güvencelerden </a:t>
            </a:r>
            <a:r>
              <a:rPr lang="tr-TR" dirty="0"/>
              <a:t>birincisi “haklarındaki suçlama yasal olarak sabit oluncaya kadar </a:t>
            </a:r>
            <a:r>
              <a:rPr lang="tr-TR" dirty="0" smtClean="0"/>
              <a:t>masum </a:t>
            </a:r>
            <a:r>
              <a:rPr lang="tr-TR" dirty="0" err="1" smtClean="0"/>
              <a:t>sayılma”dır</a:t>
            </a:r>
            <a:r>
              <a:rPr lang="tr-TR" dirty="0"/>
              <a:t>. </a:t>
            </a:r>
            <a:endParaRPr lang="tr-TR" dirty="0" smtClean="0"/>
          </a:p>
          <a:p>
            <a:r>
              <a:rPr lang="tr-TR" dirty="0" smtClean="0"/>
              <a:t>İkinci </a:t>
            </a:r>
            <a:r>
              <a:rPr lang="tr-TR" dirty="0"/>
              <a:t>temel güvence “haklarındaki suçlamalardan kendilerinin hemen ve doğrudan </a:t>
            </a:r>
            <a:r>
              <a:rPr lang="tr-TR" dirty="0" smtClean="0"/>
              <a:t>doğruya; ya </a:t>
            </a:r>
            <a:r>
              <a:rPr lang="tr-TR" dirty="0"/>
              <a:t>da uygun düşen durumlarda ana babaları ya da yasal vasileri kanalı ile haberli kılınmak </a:t>
            </a:r>
            <a:r>
              <a:rPr lang="tr-TR" dirty="0" smtClean="0"/>
              <a:t>ve  savunmalarının </a:t>
            </a:r>
            <a:r>
              <a:rPr lang="tr-TR" dirty="0"/>
              <a:t>hazırlanıp sunulmasında gerekli yasal ya da uygun olan başka </a:t>
            </a:r>
            <a:r>
              <a:rPr lang="tr-TR" dirty="0" smtClean="0"/>
              <a:t>yardımdan </a:t>
            </a:r>
            <a:r>
              <a:rPr lang="tr-TR" dirty="0" err="1" smtClean="0"/>
              <a:t>yararlanma”sıdır</a:t>
            </a:r>
            <a:r>
              <a:rPr lang="tr-TR" dirty="0"/>
              <a:t>. </a:t>
            </a:r>
            <a:endParaRPr lang="tr-TR" dirty="0" smtClean="0"/>
          </a:p>
          <a:p>
            <a:r>
              <a:rPr lang="tr-TR" dirty="0" smtClean="0"/>
              <a:t>Bir </a:t>
            </a:r>
            <a:r>
              <a:rPr lang="tr-TR" dirty="0"/>
              <a:t>başka güvence ise “çocuğun tanıklık etmesi ya da suç ikrarında bulunması </a:t>
            </a:r>
            <a:r>
              <a:rPr lang="tr-TR" dirty="0" smtClean="0"/>
              <a:t>için zorlanmaması</a:t>
            </a:r>
            <a:r>
              <a:rPr lang="tr-TR" dirty="0"/>
              <a:t>; çocuğun aleyhine ve lehine olan tanıkların eşit koşullarda </a:t>
            </a:r>
            <a:r>
              <a:rPr lang="tr-TR" dirty="0" smtClean="0"/>
              <a:t>sorgulanmasının </a:t>
            </a:r>
            <a:r>
              <a:rPr lang="tr-TR" dirty="0" err="1" smtClean="0"/>
              <a:t>sağlanması”dır</a:t>
            </a:r>
            <a:r>
              <a:rPr lang="tr-TR" dirty="0"/>
              <a:t>. Bir diğer önemli güvence de “kovuşturmanın her aşamasında özel hayatın gizliliğine </a:t>
            </a:r>
            <a:r>
              <a:rPr lang="tr-TR" dirty="0" smtClean="0"/>
              <a:t>tam saygı </a:t>
            </a:r>
            <a:r>
              <a:rPr lang="tr-TR" dirty="0" err="1"/>
              <a:t>gösterilmesi”dir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350931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54546" y="90152"/>
            <a:ext cx="9119456" cy="1249251"/>
          </a:xfrm>
        </p:spPr>
        <p:txBody>
          <a:bodyPr/>
          <a:lstStyle/>
          <a:p>
            <a:r>
              <a:rPr lang="tr-TR" dirty="0"/>
              <a:t>ÇOCUK ADALET SİSTEMİ: ÇOCUK POLİSİ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38794" y="1339403"/>
            <a:ext cx="9993093" cy="5067085"/>
          </a:xfrm>
        </p:spPr>
        <p:txBody>
          <a:bodyPr/>
          <a:lstStyle/>
          <a:p>
            <a:pPr marL="0" indent="0">
              <a:buNone/>
            </a:pPr>
            <a:r>
              <a:rPr lang="tr-TR" u="sng" dirty="0" smtClean="0">
                <a:solidFill>
                  <a:srgbClr val="FF0000"/>
                </a:solidFill>
              </a:rPr>
              <a:t>Uluslararası </a:t>
            </a:r>
            <a:r>
              <a:rPr lang="tr-TR" u="sng" dirty="0">
                <a:solidFill>
                  <a:srgbClr val="FF0000"/>
                </a:solidFill>
              </a:rPr>
              <a:t>belgeler değerlendirildiğinde, çocukların polisle </a:t>
            </a:r>
            <a:r>
              <a:rPr lang="tr-TR" u="sng" dirty="0" smtClean="0">
                <a:solidFill>
                  <a:srgbClr val="FF0000"/>
                </a:solidFill>
              </a:rPr>
              <a:t>ilişkilerinin düzenlenmesinin </a:t>
            </a:r>
            <a:r>
              <a:rPr lang="tr-TR" u="sng" dirty="0">
                <a:solidFill>
                  <a:srgbClr val="FF0000"/>
                </a:solidFill>
              </a:rPr>
              <a:t>temelinde yer alan ve çocuğun yararına olan bazı önemli noktalar şunlardır</a:t>
            </a:r>
            <a:r>
              <a:rPr lang="tr-TR" u="sng" dirty="0" smtClean="0">
                <a:solidFill>
                  <a:srgbClr val="FF0000"/>
                </a:solidFill>
              </a:rPr>
              <a:t>:</a:t>
            </a:r>
          </a:p>
          <a:p>
            <a:pPr marL="0" indent="0">
              <a:buNone/>
            </a:pPr>
            <a:r>
              <a:rPr lang="tr-TR" dirty="0" smtClean="0"/>
              <a:t>*Çocuklara </a:t>
            </a:r>
            <a:r>
              <a:rPr lang="tr-TR" dirty="0"/>
              <a:t>süreç hakkında bilgi </a:t>
            </a:r>
            <a:r>
              <a:rPr lang="tr-TR" dirty="0" smtClean="0"/>
              <a:t>verilmesi,</a:t>
            </a:r>
          </a:p>
          <a:p>
            <a:pPr marL="0" indent="0">
              <a:buNone/>
            </a:pPr>
            <a:r>
              <a:rPr lang="tr-TR" dirty="0"/>
              <a:t>*</a:t>
            </a:r>
            <a:r>
              <a:rPr lang="tr-TR" dirty="0" smtClean="0"/>
              <a:t>Polis </a:t>
            </a:r>
            <a:r>
              <a:rPr lang="tr-TR" dirty="0"/>
              <a:t>tarafından alıkonulan çocuğun anında anne ve babasına ya da vasisine bilgi verilmesi</a:t>
            </a:r>
            <a:r>
              <a:rPr lang="tr-TR" dirty="0" smtClean="0"/>
              <a:t>,</a:t>
            </a:r>
            <a:endParaRPr lang="tr-TR" dirty="0"/>
          </a:p>
          <a:p>
            <a:pPr marL="0" indent="0">
              <a:buNone/>
            </a:pPr>
            <a:r>
              <a:rPr lang="tr-TR" dirty="0" smtClean="0"/>
              <a:t>*Çocuklarla </a:t>
            </a:r>
            <a:r>
              <a:rPr lang="tr-TR" dirty="0"/>
              <a:t>ilgili yapılacak işlemlerin en kısa sürede yapılması,</a:t>
            </a:r>
          </a:p>
          <a:p>
            <a:pPr marL="0" indent="0">
              <a:buNone/>
            </a:pPr>
            <a:r>
              <a:rPr lang="tr-TR" dirty="0"/>
              <a:t>*</a:t>
            </a:r>
            <a:r>
              <a:rPr lang="tr-TR" dirty="0" smtClean="0"/>
              <a:t>Çocuğun </a:t>
            </a:r>
            <a:r>
              <a:rPr lang="tr-TR" dirty="0"/>
              <a:t>kimliğinin medya ve kamuya karşı saklı tutulması,</a:t>
            </a:r>
          </a:p>
          <a:p>
            <a:pPr marL="0" indent="0">
              <a:buNone/>
            </a:pPr>
            <a:r>
              <a:rPr lang="tr-TR" dirty="0"/>
              <a:t>*</a:t>
            </a:r>
            <a:r>
              <a:rPr lang="tr-TR" dirty="0" smtClean="0"/>
              <a:t>Çocukların </a:t>
            </a:r>
            <a:r>
              <a:rPr lang="tr-TR" dirty="0"/>
              <a:t>fotoğraf ve parmak izinin alınmasına ilişkin sınırlamaların olması,</a:t>
            </a:r>
          </a:p>
        </p:txBody>
      </p:sp>
    </p:spTree>
    <p:extLst>
      <p:ext uri="{BB962C8B-B14F-4D97-AF65-F5344CB8AC3E}">
        <p14:creationId xmlns:p14="http://schemas.microsoft.com/office/powerpoint/2010/main" val="5908805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38794" y="953037"/>
            <a:ext cx="9143087" cy="5453451"/>
          </a:xfrm>
        </p:spPr>
        <p:txBody>
          <a:bodyPr/>
          <a:lstStyle/>
          <a:p>
            <a:pPr marL="0" indent="0">
              <a:buNone/>
            </a:pPr>
            <a:r>
              <a:rPr lang="tr-TR" dirty="0"/>
              <a:t>*</a:t>
            </a:r>
            <a:r>
              <a:rPr lang="tr-TR" dirty="0" smtClean="0"/>
              <a:t>Çocukla </a:t>
            </a:r>
            <a:r>
              <a:rPr lang="tr-TR" dirty="0"/>
              <a:t>ilgili kayıtların yetişkinlerin kayıtlarından ayrı tutulması,</a:t>
            </a:r>
          </a:p>
          <a:p>
            <a:pPr marL="0" indent="0">
              <a:buNone/>
            </a:pPr>
            <a:r>
              <a:rPr lang="tr-TR" dirty="0" smtClean="0"/>
              <a:t>*Çocuğa </a:t>
            </a:r>
            <a:r>
              <a:rPr lang="tr-TR" dirty="0"/>
              <a:t>zarar verecek muameleden sakınılması (kelepçe kullanılmaması, adli tıp </a:t>
            </a:r>
            <a:r>
              <a:rPr lang="tr-TR" dirty="0" smtClean="0"/>
              <a:t>incelemelerinde çocukların </a:t>
            </a:r>
            <a:r>
              <a:rPr lang="tr-TR" dirty="0"/>
              <a:t>mühürlenmemesi, hastanede yatağa zincirlenmemesi gibi),</a:t>
            </a:r>
          </a:p>
          <a:p>
            <a:pPr marL="0" indent="0">
              <a:buNone/>
            </a:pPr>
            <a:r>
              <a:rPr lang="tr-TR" dirty="0" smtClean="0"/>
              <a:t>*Çocuğun </a:t>
            </a:r>
            <a:r>
              <a:rPr lang="tr-TR" dirty="0"/>
              <a:t>adalet süreci içine çekilmeden, toplumdaki diğer kaynaklara yönlendirilmesi,</a:t>
            </a:r>
          </a:p>
          <a:p>
            <a:pPr marL="0" indent="0">
              <a:buNone/>
            </a:pPr>
            <a:r>
              <a:rPr lang="tr-TR" dirty="0" smtClean="0"/>
              <a:t>*Çocuğun </a:t>
            </a:r>
            <a:r>
              <a:rPr lang="tr-TR" dirty="0"/>
              <a:t>suç işlemesini önlemeye yönelik hizmetlerde yer alması.</a:t>
            </a:r>
          </a:p>
        </p:txBody>
      </p:sp>
    </p:spTree>
    <p:extLst>
      <p:ext uri="{BB962C8B-B14F-4D97-AF65-F5344CB8AC3E}">
        <p14:creationId xmlns:p14="http://schemas.microsoft.com/office/powerpoint/2010/main" val="37203991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26574" y="94445"/>
            <a:ext cx="8596668" cy="1320800"/>
          </a:xfrm>
        </p:spPr>
        <p:txBody>
          <a:bodyPr/>
          <a:lstStyle/>
          <a:p>
            <a:r>
              <a:rPr lang="tr-TR" dirty="0"/>
              <a:t>Soruşturma Evresi ve Soruşturmayı Yapan Organlar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38794" y="1415246"/>
            <a:ext cx="9735515" cy="4470400"/>
          </a:xfrm>
        </p:spPr>
        <p:txBody>
          <a:bodyPr>
            <a:normAutofit fontScale="92500" lnSpcReduction="10000"/>
          </a:bodyPr>
          <a:lstStyle/>
          <a:p>
            <a:r>
              <a:rPr lang="tr-TR" dirty="0"/>
              <a:t>Basit derecede suç şüphesi ile başlayıp, bu şüphenin “yeterli şüphe” derecesine gelmesi nedeniyle </a:t>
            </a:r>
            <a:r>
              <a:rPr lang="tr-TR" dirty="0" smtClean="0"/>
              <a:t>kamu davasının </a:t>
            </a:r>
            <a:r>
              <a:rPr lang="tr-TR" dirty="0"/>
              <a:t>açılması veya yeterli düzeye ulaşamaması nedeniyle kovuşturmaya yer olmadığı </a:t>
            </a:r>
            <a:r>
              <a:rPr lang="tr-TR" dirty="0" smtClean="0"/>
              <a:t>kararı verilmesi </a:t>
            </a:r>
            <a:r>
              <a:rPr lang="tr-TR" dirty="0"/>
              <a:t>aşamasını kapsayan süreçtir.</a:t>
            </a:r>
          </a:p>
          <a:p>
            <a:r>
              <a:rPr lang="tr-TR" dirty="0"/>
              <a:t>Çocuklar hakkındaki soruşturma, Cumhuriyet savcısı tarafından bizzat yapılır. </a:t>
            </a:r>
            <a:endParaRPr lang="tr-TR" dirty="0" smtClean="0"/>
          </a:p>
          <a:p>
            <a:r>
              <a:rPr lang="tr-TR" dirty="0" smtClean="0"/>
              <a:t>Cumhuriyet savcısı gerekli </a:t>
            </a:r>
            <a:r>
              <a:rPr lang="tr-TR" dirty="0"/>
              <a:t>gördüğü hallerde yardımcı olmak üzere kolluğun çocuk birimini görevlendirebilir. Adli </a:t>
            </a:r>
            <a:r>
              <a:rPr lang="tr-TR" dirty="0" smtClean="0"/>
              <a:t>kolluk kendiliğinden </a:t>
            </a:r>
            <a:r>
              <a:rPr lang="tr-TR" dirty="0"/>
              <a:t>adli araştırma işlemi yapamayacağı için, çocuk polisi Cumhuriyet savcısının emri </a:t>
            </a:r>
            <a:r>
              <a:rPr lang="tr-TR" dirty="0" smtClean="0"/>
              <a:t>olmadan işlem </a:t>
            </a:r>
            <a:r>
              <a:rPr lang="tr-TR" dirty="0"/>
              <a:t>yapamaz. </a:t>
            </a:r>
            <a:endParaRPr lang="tr-TR" dirty="0" smtClean="0"/>
          </a:p>
          <a:p>
            <a:r>
              <a:rPr lang="tr-TR" dirty="0" smtClean="0"/>
              <a:t>İllerde </a:t>
            </a:r>
            <a:r>
              <a:rPr lang="tr-TR" dirty="0"/>
              <a:t>“Emniyet Genel Müdürlüğü Çocuk Şube Müdürlükleri”, ilçelerde ise “</a:t>
            </a:r>
            <a:r>
              <a:rPr lang="tr-TR" dirty="0" smtClean="0"/>
              <a:t>Emniyet Genel </a:t>
            </a:r>
            <a:r>
              <a:rPr lang="tr-TR" dirty="0"/>
              <a:t>Müdürlü Çocuk Büro Amirlikleri” vardır.</a:t>
            </a:r>
          </a:p>
        </p:txBody>
      </p:sp>
    </p:spTree>
    <p:extLst>
      <p:ext uri="{BB962C8B-B14F-4D97-AF65-F5344CB8AC3E}">
        <p14:creationId xmlns:p14="http://schemas.microsoft.com/office/powerpoint/2010/main" val="39813944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97785" y="17172"/>
            <a:ext cx="8596668" cy="1320800"/>
          </a:xfrm>
        </p:spPr>
        <p:txBody>
          <a:bodyPr/>
          <a:lstStyle/>
          <a:p>
            <a:r>
              <a:rPr lang="tr-TR" dirty="0"/>
              <a:t>Çocuklar Hakkında Yapılan Soruşturma İşlemlerindeki Özellikler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7785" y="1337972"/>
            <a:ext cx="9703038" cy="5068516"/>
          </a:xfrm>
        </p:spPr>
        <p:txBody>
          <a:bodyPr/>
          <a:lstStyle/>
          <a:p>
            <a:r>
              <a:rPr lang="tr-TR" dirty="0"/>
              <a:t>Çocuklar hakkında soruşturma 2005 yılında kabul edilen 5395 sayılı Çocuk Koruma Kanununa </a:t>
            </a:r>
            <a:r>
              <a:rPr lang="tr-TR" dirty="0" smtClean="0"/>
              <a:t>göre yapılır </a:t>
            </a:r>
            <a:r>
              <a:rPr lang="tr-TR" dirty="0"/>
              <a:t>(ÇKK). </a:t>
            </a:r>
            <a:endParaRPr lang="tr-TR" dirty="0" smtClean="0"/>
          </a:p>
          <a:p>
            <a:r>
              <a:rPr lang="tr-TR" dirty="0" smtClean="0"/>
              <a:t>Buna </a:t>
            </a:r>
            <a:r>
              <a:rPr lang="tr-TR" dirty="0"/>
              <a:t>göre soruşturma ve kovuşturma sürecinde çocuğun durumuna uygun özel </a:t>
            </a:r>
            <a:r>
              <a:rPr lang="tr-TR" dirty="0" smtClean="0"/>
              <a:t>ihtimam gösterilmesi </a:t>
            </a:r>
            <a:r>
              <a:rPr lang="tr-TR" dirty="0"/>
              <a:t>benimsenmiştir (ÇKK, </a:t>
            </a:r>
            <a:r>
              <a:rPr lang="tr-TR" dirty="0" err="1"/>
              <a:t>md.</a:t>
            </a:r>
            <a:r>
              <a:rPr lang="tr-TR" dirty="0"/>
              <a:t> 4/1-g</a:t>
            </a:r>
            <a:r>
              <a:rPr lang="tr-TR" dirty="0" smtClean="0"/>
              <a:t>).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238005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38794" y="347730"/>
            <a:ext cx="9387785" cy="5396247"/>
          </a:xfrm>
        </p:spPr>
        <p:txBody>
          <a:bodyPr>
            <a:normAutofit fontScale="92500" lnSpcReduction="20000"/>
          </a:bodyPr>
          <a:lstStyle/>
          <a:p>
            <a:r>
              <a:rPr lang="tr-TR" dirty="0"/>
              <a:t>Çocuklarla ilgili işlemler mümkün olduğu ölçüde sivil kıyafetli görevliler tarafından </a:t>
            </a:r>
            <a:r>
              <a:rPr lang="tr-TR" dirty="0" smtClean="0"/>
              <a:t>yerine getirilir.</a:t>
            </a:r>
          </a:p>
          <a:p>
            <a:r>
              <a:rPr lang="tr-TR" dirty="0" smtClean="0"/>
              <a:t>12 </a:t>
            </a:r>
            <a:r>
              <a:rPr lang="tr-TR" dirty="0"/>
              <a:t>– 15 yaş grubu açısından, ‘işlediği fiilin hukuki anlam ve sonuçlarını algılama </a:t>
            </a:r>
            <a:r>
              <a:rPr lang="tr-TR" dirty="0" smtClean="0"/>
              <a:t>yeteneğinin’ veya </a:t>
            </a:r>
            <a:r>
              <a:rPr lang="tr-TR" dirty="0"/>
              <a:t>‘davranışlarını yönlendirme yeteneğinin’ bulunup bulunmadığının araştırılması </a:t>
            </a:r>
            <a:r>
              <a:rPr lang="tr-TR" dirty="0" smtClean="0"/>
              <a:t>ve çocuklara </a:t>
            </a:r>
            <a:r>
              <a:rPr lang="tr-TR" dirty="0"/>
              <a:t>özgü bir araştırma biçimi olan ‘sosyal inceleme raporu’ (ÇKK, </a:t>
            </a:r>
            <a:r>
              <a:rPr lang="tr-TR" dirty="0" err="1"/>
              <a:t>md.</a:t>
            </a:r>
            <a:r>
              <a:rPr lang="tr-TR" dirty="0"/>
              <a:t> 35) ile ‘</a:t>
            </a:r>
            <a:r>
              <a:rPr lang="tr-TR" dirty="0" smtClean="0"/>
              <a:t>denetim planı </a:t>
            </a:r>
            <a:r>
              <a:rPr lang="tr-TR" dirty="0"/>
              <a:t>ve denetim raporu’ (ÇKK, </a:t>
            </a:r>
            <a:r>
              <a:rPr lang="tr-TR" dirty="0" err="1"/>
              <a:t>md.</a:t>
            </a:r>
            <a:r>
              <a:rPr lang="tr-TR" dirty="0"/>
              <a:t> 39) hazırlanması sağlanır.</a:t>
            </a:r>
          </a:p>
          <a:p>
            <a:r>
              <a:rPr lang="tr-TR" dirty="0" smtClean="0"/>
              <a:t>Suça </a:t>
            </a:r>
            <a:r>
              <a:rPr lang="tr-TR" dirty="0"/>
              <a:t>sürüklenen çocuk hakkındaki araştırma ve soruşturma çocuk bürosunda </a:t>
            </a:r>
            <a:r>
              <a:rPr lang="tr-TR" dirty="0" smtClean="0"/>
              <a:t>görevli Cumhuriyet </a:t>
            </a:r>
            <a:r>
              <a:rPr lang="tr-TR" dirty="0"/>
              <a:t>savcısı tarafından bizzat yapılır (ÇKK, </a:t>
            </a:r>
            <a:r>
              <a:rPr lang="tr-TR" dirty="0" err="1"/>
              <a:t>md.</a:t>
            </a:r>
            <a:r>
              <a:rPr lang="tr-TR" dirty="0"/>
              <a:t> 15/1).</a:t>
            </a:r>
          </a:p>
          <a:p>
            <a:r>
              <a:rPr lang="tr-TR" dirty="0" smtClean="0"/>
              <a:t>Suça </a:t>
            </a:r>
            <a:r>
              <a:rPr lang="tr-TR" dirty="0"/>
              <a:t>sürüklenen çocuk </a:t>
            </a:r>
            <a:r>
              <a:rPr lang="tr-TR" dirty="0" smtClean="0"/>
              <a:t>on beş </a:t>
            </a:r>
            <a:r>
              <a:rPr lang="tr-TR" dirty="0"/>
              <a:t>yaşın üzerinde ise, dava Ceza Muhakemesi </a:t>
            </a:r>
            <a:r>
              <a:rPr lang="tr-TR" dirty="0" smtClean="0"/>
              <a:t>Kanunu ağır </a:t>
            </a:r>
            <a:r>
              <a:rPr lang="tr-TR" dirty="0"/>
              <a:t>ceza mahkemelerinde görülür (TMK, </a:t>
            </a:r>
            <a:r>
              <a:rPr lang="tr-TR" dirty="0" err="1"/>
              <a:t>md.</a:t>
            </a:r>
            <a:r>
              <a:rPr lang="tr-TR" dirty="0"/>
              <a:t> 9).</a:t>
            </a:r>
          </a:p>
          <a:p>
            <a:r>
              <a:rPr lang="tr-TR" dirty="0" smtClean="0"/>
              <a:t>Çocuk </a:t>
            </a:r>
            <a:r>
              <a:rPr lang="tr-TR" dirty="0"/>
              <a:t>bir yetişkinle birlikte suç işlemişse, çocuk hakkındaki soruşturma ve kovuşturma </a:t>
            </a:r>
            <a:r>
              <a:rPr lang="tr-TR" dirty="0" smtClean="0"/>
              <a:t>ayrı yürütülür </a:t>
            </a:r>
            <a:r>
              <a:rPr lang="tr-TR" dirty="0"/>
              <a:t>(ÇKK, md.17/1).</a:t>
            </a:r>
          </a:p>
          <a:p>
            <a:r>
              <a:rPr lang="tr-TR" dirty="0" smtClean="0"/>
              <a:t>Çocuk </a:t>
            </a:r>
            <a:r>
              <a:rPr lang="tr-TR" dirty="0"/>
              <a:t>hakkında koruyucu ve destekleyici tedbir kararı verilebilir, </a:t>
            </a:r>
            <a:r>
              <a:rPr lang="tr-TR" dirty="0" smtClean="0"/>
              <a:t>gerekirse </a:t>
            </a:r>
            <a:r>
              <a:rPr lang="tr-TR" dirty="0"/>
              <a:t>çocuk </a:t>
            </a:r>
            <a:r>
              <a:rPr lang="tr-TR" dirty="0" smtClean="0"/>
              <a:t>hakkındaki kovuşturmada </a:t>
            </a:r>
            <a:r>
              <a:rPr lang="tr-TR" dirty="0"/>
              <a:t>durma kararı </a:t>
            </a:r>
            <a:r>
              <a:rPr lang="tr-TR" dirty="0" smtClean="0"/>
              <a:t>verilir </a:t>
            </a:r>
            <a:r>
              <a:rPr lang="tr-TR" dirty="0"/>
              <a:t>(ÇKK, md.17/2).</a:t>
            </a:r>
          </a:p>
        </p:txBody>
      </p:sp>
    </p:spTree>
    <p:extLst>
      <p:ext uri="{BB962C8B-B14F-4D97-AF65-F5344CB8AC3E}">
        <p14:creationId xmlns:p14="http://schemas.microsoft.com/office/powerpoint/2010/main" val="3025804515"/>
      </p:ext>
    </p:extLst>
  </p:cSld>
  <p:clrMapOvr>
    <a:masterClrMapping/>
  </p:clrMapOvr>
</p:sld>
</file>

<file path=ppt/theme/theme1.xml><?xml version="1.0" encoding="utf-8"?>
<a:theme xmlns:a="http://schemas.openxmlformats.org/drawingml/2006/main" name="Yüzeyler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Yüzeyler</Template>
  <TotalTime>463</TotalTime>
  <Words>2807</Words>
  <Application>Microsoft Office PowerPoint</Application>
  <PresentationFormat>Özel</PresentationFormat>
  <Paragraphs>169</Paragraphs>
  <Slides>37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37</vt:i4>
      </vt:variant>
    </vt:vector>
  </HeadingPairs>
  <TitlesOfParts>
    <vt:vector size="38" baseType="lpstr">
      <vt:lpstr>Yüzeyler</vt:lpstr>
      <vt:lpstr>PowerPoint Sunusu</vt:lpstr>
      <vt:lpstr>PowerPoint Sunusu</vt:lpstr>
      <vt:lpstr> </vt:lpstr>
      <vt:lpstr>ÇHS’nin 40. maddesi suça yönelen çocuklar için şu güvenceleri sıralamaktadır: </vt:lpstr>
      <vt:lpstr>ÇOCUK ADALET SİSTEMİ: ÇOCUK POLİSİ</vt:lpstr>
      <vt:lpstr> </vt:lpstr>
      <vt:lpstr>Soruşturma Evresi ve Soruşturmayı Yapan Organlar</vt:lpstr>
      <vt:lpstr>Çocuklar Hakkında Yapılan Soruşturma İşlemlerindeki Özellikler</vt:lpstr>
      <vt:lpstr> </vt:lpstr>
      <vt:lpstr>Araştırma İşlemleri</vt:lpstr>
      <vt:lpstr>Tedbir Kararı İstenmesi </vt:lpstr>
      <vt:lpstr>Denetim Kararı Verilmesi </vt:lpstr>
      <vt:lpstr>Soruşturma Evresindeki Koruma Tedbiri</vt:lpstr>
      <vt:lpstr>Arama sırasında çocuğa yardım: </vt:lpstr>
      <vt:lpstr>Zorla getirme: </vt:lpstr>
      <vt:lpstr>Yakalama: </vt:lpstr>
      <vt:lpstr>12-15 yaş grubunda yakalama: </vt:lpstr>
      <vt:lpstr>Yakalama İşlemi: </vt:lpstr>
      <vt:lpstr>Savcıya bildirme:</vt:lpstr>
      <vt:lpstr>Yakalama emri: </vt:lpstr>
      <vt:lpstr>Gözaltına alma: </vt:lpstr>
      <vt:lpstr> </vt:lpstr>
      <vt:lpstr>Adli kontrol: </vt:lpstr>
      <vt:lpstr>Tutuklama ve Yakalama Emri</vt:lpstr>
      <vt:lpstr>ÇOCUK ADALET SİSTEMİ: ÇOCUK MAHKEMELERİ</vt:lpstr>
      <vt:lpstr> </vt:lpstr>
      <vt:lpstr>Çocuk Mahkemeleri </vt:lpstr>
      <vt:lpstr>Çocuk mahkemesinin felsefesi dört noktaya dayalıdır:</vt:lpstr>
      <vt:lpstr>Çocuk Mahkemelerinde Yargılamaya Egemen Olan İlkeler </vt:lpstr>
      <vt:lpstr> </vt:lpstr>
      <vt:lpstr> </vt:lpstr>
      <vt:lpstr>Çocuk mahkemelerinin temel özellikleri</vt:lpstr>
      <vt:lpstr>Çocuk mahkemelerinin ana prosedürleri</vt:lpstr>
      <vt:lpstr>Çocuk mahkemesinin prosedürü, ceza mahkemesinin prosedüründen şu özelliklerle ayrılır:</vt:lpstr>
      <vt:lpstr>12 Yaşından Küçük Olan Çocuklar İçin Uygulamalar</vt:lpstr>
      <vt:lpstr>İfade Alma</vt:lpstr>
      <vt:lpstr>Çocuk Mahkemesi: Çocuklar Hakkında Verilen Kararlar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Çağ Üniversitesi</dc:title>
  <dc:creator>Microsoft Office User</dc:creator>
  <cp:lastModifiedBy>Emine Sarac</cp:lastModifiedBy>
  <cp:revision>30</cp:revision>
  <dcterms:created xsi:type="dcterms:W3CDTF">2020-01-29T06:32:47Z</dcterms:created>
  <dcterms:modified xsi:type="dcterms:W3CDTF">2020-03-11T09:59:15Z</dcterms:modified>
</cp:coreProperties>
</file>