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742438-AD56-4584-9EA3-AC87E92467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951C82B-11A4-4DF6-8390-8F351A25EA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BAFB9CE-45E5-4DB9-9DCC-D1A72935A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5D3F9B0-830F-4481-ADD1-325633405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BAF221-1C4E-4BDA-9EED-9C497C223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873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7995AF-AFD4-4C12-B6C1-6B1D17890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208E702-AFCE-47C6-BA0F-5AD01D3ED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D8A5FC-6E31-496E-9B85-38FCC28FC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B1F35FB-A0EC-48D0-8CFF-E689B488D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5F34ED-CF23-465B-A74A-21C347219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80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E6ECB3E-1572-4DCD-BD9C-C8345141BE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F983C3A-9A4D-442B-AC2C-9E84611AA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A2794D-16CA-4F18-837E-23F20C93C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7DA1F98-D574-4E71-8F4F-2CE8131BD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5363E5-F3BF-4BB8-A67A-0B005AE7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1747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9652169-3A7A-4250-9C54-B07557BF0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091BDB-B2D5-4720-BAD8-ACA114EFB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1EA6D71-79E7-43EA-ACA7-682DB4B68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FBD8B7-F50B-41F3-B29B-1D6816404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C026132-6B92-408F-9889-6E71DA6C1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2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5F6C468-853F-4F09-8BD8-82CDFD4E7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5C22DA2-8333-40E5-A6D3-1E98103C2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8B8AD7C-A37A-4647-8D2C-E87BAAAE6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4C4E33-A1A3-4177-846F-C192B8968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945268-1DD4-4EC4-9728-645A396CD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0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064F04-90AC-4152-B003-664C19BE2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6DD6EE-0D17-4A23-AC94-DA26CBE16F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4BF0EF0-47F6-4126-8CE3-50BC56B96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0D07363-F0EC-4486-85AC-3664EBD68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9A3B337-B679-4DFE-83C4-20E9750F1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90F6216-A786-4555-9FA5-2F26202E2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549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6B87282-9F35-46D8-A2B2-67D821D11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27047C3-0599-4719-BD9F-D3005BF7A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C898D7D-0043-4B41-93A3-B65B50F38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3042D16-884A-423B-BECC-684BB5B9D1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DC6ABEE-1437-4920-BB22-6431F5CC71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3F6C973-25CF-4EFF-944A-07066F75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473801D-2BA8-4B6B-9CA1-578B9EA44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ADF0EB6-3BA2-46DE-A947-823F37342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541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E824F2-C616-4EDE-8680-16FA6F749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F6F5CF2-AD46-4227-9304-3EEEBF10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CA36C98-ACEC-4407-ADC2-5E2DAF8A4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46693EE-AAA6-4AD3-9809-FB8544C01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57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9C9F532-8EA4-43F3-8AAC-715FF67CA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1DF17DF-0C71-40DB-9185-D0CDE7953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40F8B36-DEA6-4525-BB93-BDB610141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251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B71B992-2CB4-42C8-8268-65FC505EC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8B69C7-4EDE-4356-AD05-44496D252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C3029A4-ACB1-4648-9B62-A968A83B8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7CA2BE2-0E79-4C2E-AF77-2067B02C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D751447-59EA-4815-A93D-2D7925EE5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03262F6-85A5-460D-BDDE-5039CBC32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567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F24E12F-D2DE-449F-AA4E-2C2E8666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27C04A7-364D-486E-9041-28F852F04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FDF54DB-B054-4576-BD64-6A57B70F69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59CCC20-2046-4797-8EAC-CB23B56C6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32453B6-83A8-49C7-ADAD-4F5590E49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752F8FF-1279-4687-A0F1-9A596A82A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910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B53E487-F104-4639-8793-4D8BB4CF4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63FF6C7-0539-4705-9304-D8A36D789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F19070-2430-416A-AAC0-41029C576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F803-0A82-4065-9456-FE296412DF16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C744799-6448-43CE-99E0-C3B5B1C8CE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4B1814-464C-4CD9-8F3E-CFDCFB879E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217A3-8CFD-48FB-8B2C-5BDC785FA5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90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4FAA23-6702-4782-BC9D-0366CC17FB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/>
              <a:t>Econ </a:t>
            </a:r>
            <a:r>
              <a:rPr lang="tr-TR" sz="3200" dirty="0"/>
              <a:t>105, </a:t>
            </a:r>
            <a:r>
              <a:rPr lang="tr-TR" sz="3200" dirty="0" err="1"/>
              <a:t>Week</a:t>
            </a:r>
            <a:r>
              <a:rPr lang="tr-TR" sz="3200" dirty="0"/>
              <a:t>  10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1FB495A-DC8E-43DD-AB33-57DDDA1270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</a:t>
            </a:r>
            <a:r>
              <a:rPr lang="tr-TR" dirty="0"/>
              <a:t> 105</a:t>
            </a:r>
          </a:p>
        </p:txBody>
      </p:sp>
    </p:spTree>
    <p:extLst>
      <p:ext uri="{BB962C8B-B14F-4D97-AF65-F5344CB8AC3E}">
        <p14:creationId xmlns:p14="http://schemas.microsoft.com/office/powerpoint/2010/main" val="3907121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02D4E99-337F-418B-8595-81D9F4779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10, 9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0C9FC2-885E-4C35-8F80-D2BF897F7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Real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may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called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purchasing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power</a:t>
            </a:r>
            <a:r>
              <a:rPr lang="tr-TR" dirty="0">
                <a:latin typeface="+mj-lt"/>
              </a:rPr>
              <a:t>. </a:t>
            </a:r>
          </a:p>
          <a:p>
            <a:r>
              <a:rPr lang="tr-TR" dirty="0">
                <a:latin typeface="+mj-lt"/>
              </a:rPr>
              <a:t>a)</a:t>
            </a:r>
            <a:r>
              <a:rPr lang="tr-TR" dirty="0" err="1">
                <a:latin typeface="+mj-lt"/>
              </a:rPr>
              <a:t>Percentage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= </a:t>
            </a:r>
            <a:r>
              <a:rPr lang="tr-TR" dirty="0" err="1">
                <a:latin typeface="+mj-lt"/>
              </a:rPr>
              <a:t>percentage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nominal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– </a:t>
            </a:r>
            <a:r>
              <a:rPr lang="tr-TR" dirty="0" err="1">
                <a:latin typeface="+mj-lt"/>
              </a:rPr>
              <a:t>percentage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?)</a:t>
            </a:r>
          </a:p>
          <a:p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: Nominal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10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6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therefore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10%-6%= 4%</a:t>
            </a:r>
          </a:p>
          <a:p>
            <a:r>
              <a:rPr lang="tr-TR" dirty="0">
                <a:latin typeface="+mj-lt"/>
              </a:rPr>
              <a:t>b)Real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= (nominal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index</a:t>
            </a:r>
            <a:r>
              <a:rPr lang="tr-TR" dirty="0">
                <a:latin typeface="+mj-lt"/>
              </a:rPr>
              <a:t> (in </a:t>
            </a:r>
            <a:r>
              <a:rPr lang="tr-TR" dirty="0" err="1">
                <a:latin typeface="+mj-lt"/>
              </a:rPr>
              <a:t>hundreds</a:t>
            </a:r>
            <a:r>
              <a:rPr lang="tr-TR" dirty="0">
                <a:latin typeface="+mj-lt"/>
              </a:rPr>
              <a:t>)) </a:t>
            </a:r>
          </a:p>
          <a:p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: Nominal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10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100 TL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110 TL),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6 %.</a:t>
            </a:r>
          </a:p>
          <a:p>
            <a:r>
              <a:rPr lang="tr-TR" dirty="0">
                <a:latin typeface="+mj-lt"/>
              </a:rPr>
              <a:t>Real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= 110 TL/ 1.06= 103.77 TL </a:t>
            </a:r>
          </a:p>
        </p:txBody>
      </p:sp>
    </p:spTree>
    <p:extLst>
      <p:ext uri="{BB962C8B-B14F-4D97-AF65-F5344CB8AC3E}">
        <p14:creationId xmlns:p14="http://schemas.microsoft.com/office/powerpoint/2010/main" val="2905824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35E623-274A-48AD-8D78-9C8699C4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 10, 10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86BA0F-83F0-4164-BED3-FDD738A6D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first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method</a:t>
            </a:r>
            <a:r>
              <a:rPr lang="tr-TR" dirty="0">
                <a:latin typeface="+mj-lt"/>
              </a:rPr>
              <a:t> (a) </a:t>
            </a:r>
            <a:r>
              <a:rPr lang="tr-TR" dirty="0" err="1">
                <a:latin typeface="+mj-lt"/>
              </a:rPr>
              <a:t>gives</a:t>
            </a:r>
            <a:r>
              <a:rPr lang="tr-TR" dirty="0">
                <a:latin typeface="+mj-lt"/>
              </a:rPr>
              <a:t> 4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second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method</a:t>
            </a:r>
            <a:r>
              <a:rPr lang="tr-TR" dirty="0">
                <a:latin typeface="+mj-lt"/>
              </a:rPr>
              <a:t> (b) </a:t>
            </a:r>
            <a:r>
              <a:rPr lang="tr-TR" dirty="0" err="1">
                <a:latin typeface="+mj-lt"/>
              </a:rPr>
              <a:t>gives</a:t>
            </a:r>
            <a:r>
              <a:rPr lang="tr-TR" dirty="0">
                <a:latin typeface="+mj-lt"/>
              </a:rPr>
              <a:t> 3,77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close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other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Method</a:t>
            </a:r>
            <a:r>
              <a:rPr lang="tr-TR" dirty="0">
                <a:latin typeface="+mj-lt"/>
              </a:rPr>
              <a:t> a is </a:t>
            </a:r>
            <a:r>
              <a:rPr lang="tr-TR" dirty="0" err="1">
                <a:latin typeface="+mj-lt"/>
              </a:rPr>
              <a:t>more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practical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easy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>
                <a:latin typeface="+mj-lt"/>
              </a:rPr>
              <a:t>calculate, </a:t>
            </a:r>
            <a:r>
              <a:rPr lang="tr-TR" dirty="0" err="1">
                <a:latin typeface="+mj-lt"/>
              </a:rPr>
              <a:t>method</a:t>
            </a:r>
            <a:r>
              <a:rPr lang="tr-TR" dirty="0">
                <a:latin typeface="+mj-lt"/>
              </a:rPr>
              <a:t> b is </a:t>
            </a:r>
            <a:r>
              <a:rPr lang="tr-TR" dirty="0" err="1">
                <a:latin typeface="+mj-lt"/>
              </a:rPr>
              <a:t>more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precise</a:t>
            </a:r>
            <a:r>
              <a:rPr lang="tr-TR" dirty="0">
                <a:latin typeface="+mj-lt"/>
              </a:rPr>
              <a:t> but </a:t>
            </a:r>
            <a:r>
              <a:rPr lang="tr-TR" dirty="0" err="1">
                <a:latin typeface="+mj-lt"/>
              </a:rPr>
              <a:t>little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difficult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calculate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Losers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gainers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Losers</a:t>
            </a:r>
            <a:r>
              <a:rPr lang="tr-TR" dirty="0">
                <a:latin typeface="+mj-lt"/>
              </a:rPr>
              <a:t>: i)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earners</a:t>
            </a:r>
            <a:r>
              <a:rPr lang="tr-TR" dirty="0">
                <a:latin typeface="+mj-lt"/>
              </a:rPr>
              <a:t>, ii) </a:t>
            </a:r>
            <a:r>
              <a:rPr lang="tr-TR" dirty="0" err="1">
                <a:latin typeface="+mj-lt"/>
              </a:rPr>
              <a:t>savers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Gainers</a:t>
            </a:r>
            <a:r>
              <a:rPr lang="tr-TR" dirty="0">
                <a:latin typeface="+mj-lt"/>
              </a:rPr>
              <a:t>: a) </a:t>
            </a:r>
            <a:r>
              <a:rPr lang="tr-TR" dirty="0" err="1">
                <a:latin typeface="+mj-lt"/>
              </a:rPr>
              <a:t>people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who</a:t>
            </a:r>
            <a:r>
              <a:rPr lang="tr-TR" dirty="0">
                <a:latin typeface="+mj-lt"/>
              </a:rPr>
              <a:t> can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their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according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, rate, b) </a:t>
            </a:r>
            <a:r>
              <a:rPr lang="tr-TR" dirty="0" err="1">
                <a:latin typeface="+mj-lt"/>
              </a:rPr>
              <a:t>debtors</a:t>
            </a:r>
            <a:r>
              <a:rPr lang="tr-TR" dirty="0">
                <a:latin typeface="+mj-lt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144956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AB4A1F7-8E27-4B63-B378-291FC94D0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/>
              <a:t>Econ </a:t>
            </a:r>
            <a:r>
              <a:rPr lang="tr-TR" sz="3200" dirty="0"/>
              <a:t>105, </a:t>
            </a:r>
            <a:r>
              <a:rPr lang="tr-TR" sz="3200" dirty="0" err="1"/>
              <a:t>Week</a:t>
            </a:r>
            <a:r>
              <a:rPr lang="tr-TR" sz="3200" dirty="0"/>
              <a:t>  10, 11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2777CE4-A317-4F49-AFF7-75A095B65B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inflation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Stimulus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pull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Cost-push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Hyperinflation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3809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0B43B4F-89F8-48E7-8C85-3741594FE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Econ</a:t>
            </a:r>
            <a:r>
              <a:rPr lang="tr-TR" sz="2800" dirty="0"/>
              <a:t> 105, </a:t>
            </a:r>
            <a:r>
              <a:rPr lang="tr-TR" sz="2800" dirty="0" err="1"/>
              <a:t>Week</a:t>
            </a:r>
            <a:r>
              <a:rPr lang="tr-TR" sz="2800" dirty="0"/>
              <a:t> 10, 1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FDE441-E1BD-44D9-B28D-7656E00DD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>
                <a:latin typeface="+mj-lt"/>
              </a:rPr>
              <a:t>Review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Week</a:t>
            </a:r>
            <a:r>
              <a:rPr lang="tr-TR" dirty="0">
                <a:latin typeface="+mj-lt"/>
              </a:rPr>
              <a:t> 9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shall</a:t>
            </a:r>
            <a:r>
              <a:rPr lang="tr-TR" dirty="0">
                <a:latin typeface="+mj-lt"/>
              </a:rPr>
              <a:t> start 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lecture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from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slight</a:t>
            </a:r>
            <a:r>
              <a:rPr lang="tr-TR" dirty="0">
                <a:latin typeface="+mj-lt"/>
              </a:rPr>
              <a:t> # 10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11 of </a:t>
            </a:r>
            <a:r>
              <a:rPr lang="tr-TR" dirty="0" err="1">
                <a:latin typeface="+mj-lt"/>
              </a:rPr>
              <a:t>Week</a:t>
            </a:r>
            <a:r>
              <a:rPr lang="tr-TR" dirty="0">
                <a:latin typeface="+mj-lt"/>
              </a:rPr>
              <a:t> 9.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week’s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topic</a:t>
            </a:r>
            <a:r>
              <a:rPr lang="tr-TR" dirty="0">
                <a:latin typeface="+mj-lt"/>
              </a:rPr>
              <a:t> is ‘’</a:t>
            </a:r>
            <a:r>
              <a:rPr lang="tr-TR" dirty="0" err="1">
                <a:latin typeface="+mj-lt"/>
              </a:rPr>
              <a:t>Macroeconomic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instability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Business </a:t>
            </a:r>
            <a:r>
              <a:rPr lang="tr-TR" dirty="0" err="1">
                <a:latin typeface="+mj-lt"/>
              </a:rPr>
              <a:t>Cycle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’’. 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THE BUSİNESS CYCLE: </a:t>
            </a:r>
            <a:r>
              <a:rPr lang="tr-TR" dirty="0" err="1">
                <a:latin typeface="+mj-lt"/>
              </a:rPr>
              <a:t>Dealing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term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data of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along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term</a:t>
            </a:r>
            <a:r>
              <a:rPr lang="tr-TR" dirty="0">
                <a:latin typeface="+mj-lt"/>
              </a:rPr>
              <a:t> data (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 50 </a:t>
            </a:r>
            <a:r>
              <a:rPr lang="tr-TR" dirty="0" err="1">
                <a:latin typeface="+mj-lt"/>
              </a:rPr>
              <a:t>years</a:t>
            </a:r>
            <a:r>
              <a:rPr lang="tr-TR" dirty="0">
                <a:latin typeface="+mj-lt"/>
              </a:rPr>
              <a:t>, 100 </a:t>
            </a:r>
            <a:r>
              <a:rPr lang="tr-TR" dirty="0" err="1">
                <a:latin typeface="+mj-lt"/>
              </a:rPr>
              <a:t>years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show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 is not </a:t>
            </a:r>
            <a:r>
              <a:rPr lang="tr-TR" dirty="0" err="1">
                <a:latin typeface="+mj-lt"/>
              </a:rPr>
              <a:t>smooth</a:t>
            </a:r>
            <a:r>
              <a:rPr lang="tr-TR" dirty="0">
                <a:latin typeface="+mj-lt"/>
              </a:rPr>
              <a:t>.  GDP (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GDP </a:t>
            </a:r>
            <a:r>
              <a:rPr lang="tr-TR" dirty="0" err="1">
                <a:latin typeface="+mj-lt"/>
              </a:rPr>
              <a:t>per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may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as a </a:t>
            </a:r>
            <a:r>
              <a:rPr lang="tr-TR" dirty="0" err="1">
                <a:latin typeface="+mj-lt"/>
              </a:rPr>
              <a:t>result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technological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progress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increases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increased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skill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workers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</a:t>
            </a:r>
            <a:r>
              <a:rPr lang="tr-TR" dirty="0">
                <a:latin typeface="+mj-lt"/>
              </a:rPr>
              <a:t>. </a:t>
            </a:r>
          </a:p>
          <a:p>
            <a:pPr marL="0" indent="0">
              <a:buNone/>
            </a:pP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519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DCA5E75-4D7F-4803-9429-81277F3AF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10, 2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89E817-5B95-4015-B0FD-C4B1366B1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>
                <a:latin typeface="+mj-lt"/>
              </a:rPr>
              <a:t>Long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term</a:t>
            </a:r>
            <a:r>
              <a:rPr lang="tr-TR" dirty="0">
                <a:latin typeface="+mj-lt"/>
              </a:rPr>
              <a:t> data </a:t>
            </a:r>
            <a:r>
              <a:rPr lang="tr-TR" dirty="0" err="1">
                <a:latin typeface="+mj-lt"/>
              </a:rPr>
              <a:t>show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these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changes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also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shows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declining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periods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interruption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deep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crises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recession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depression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may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seen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cause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decline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increase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),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high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will</a:t>
            </a:r>
            <a:r>
              <a:rPr lang="tr-TR" dirty="0">
                <a:latin typeface="+mj-lt"/>
              </a:rPr>
              <a:t> be </a:t>
            </a:r>
            <a:r>
              <a:rPr lang="tr-TR" dirty="0" err="1">
                <a:latin typeface="+mj-lt"/>
              </a:rPr>
              <a:t>called</a:t>
            </a:r>
            <a:r>
              <a:rPr lang="tr-TR" dirty="0">
                <a:latin typeface="+mj-lt"/>
              </a:rPr>
              <a:t> as ‘’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cycle</a:t>
            </a:r>
            <a:r>
              <a:rPr lang="tr-TR" dirty="0">
                <a:latin typeface="+mj-lt"/>
              </a:rPr>
              <a:t>’’.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Business </a:t>
            </a:r>
            <a:r>
              <a:rPr lang="tr-TR" dirty="0" err="1">
                <a:latin typeface="+mj-lt"/>
              </a:rPr>
              <a:t>cycle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looks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like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sea</a:t>
            </a:r>
            <a:r>
              <a:rPr lang="tr-TR" dirty="0">
                <a:latin typeface="+mj-lt"/>
              </a:rPr>
              <a:t>; </a:t>
            </a:r>
            <a:r>
              <a:rPr lang="tr-TR" dirty="0" err="1">
                <a:latin typeface="+mj-lt"/>
              </a:rPr>
              <a:t>sometimes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calm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almost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little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waves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sometime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high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waves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has </a:t>
            </a:r>
            <a:r>
              <a:rPr lang="tr-TR" dirty="0" err="1">
                <a:latin typeface="+mj-lt"/>
              </a:rPr>
              <a:t>four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phases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Peak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Recession</a:t>
            </a:r>
            <a:r>
              <a:rPr lang="tr-TR" dirty="0">
                <a:latin typeface="+mj-lt"/>
              </a:rPr>
              <a:t>, Through, </a:t>
            </a:r>
            <a:r>
              <a:rPr lang="tr-TR" dirty="0" err="1">
                <a:latin typeface="+mj-lt"/>
              </a:rPr>
              <a:t>Recovery</a:t>
            </a:r>
            <a:r>
              <a:rPr lang="tr-TR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Causation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cycle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may</a:t>
            </a:r>
            <a:r>
              <a:rPr lang="tr-TR" dirty="0">
                <a:latin typeface="+mj-lt"/>
              </a:rPr>
              <a:t> be as </a:t>
            </a:r>
            <a:r>
              <a:rPr lang="tr-TR" dirty="0" err="1">
                <a:latin typeface="+mj-lt"/>
              </a:rPr>
              <a:t>follows</a:t>
            </a:r>
            <a:r>
              <a:rPr lang="tr-TR" dirty="0">
                <a:latin typeface="+mj-lt"/>
              </a:rPr>
              <a:t>: 1. </a:t>
            </a:r>
            <a:r>
              <a:rPr lang="tr-TR" dirty="0" err="1">
                <a:latin typeface="+mj-lt"/>
              </a:rPr>
              <a:t>Major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inventions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such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railroad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automobile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computer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They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generate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significant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impact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.    </a:t>
            </a:r>
          </a:p>
        </p:txBody>
      </p:sp>
    </p:spTree>
    <p:extLst>
      <p:ext uri="{BB962C8B-B14F-4D97-AF65-F5344CB8AC3E}">
        <p14:creationId xmlns:p14="http://schemas.microsoft.com/office/powerpoint/2010/main" val="1735947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1D62FF4-EE08-44AF-8C21-CED2D7F20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 10, 3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5BE507-00FE-4A29-B7D6-9277AF7EC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2. </a:t>
            </a:r>
            <a:r>
              <a:rPr lang="tr-TR" dirty="0" err="1">
                <a:latin typeface="+mj-lt"/>
              </a:rPr>
              <a:t>Political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effects</a:t>
            </a:r>
            <a:r>
              <a:rPr lang="tr-TR" dirty="0"/>
              <a:t>. </a:t>
            </a:r>
            <a:r>
              <a:rPr lang="tr-TR" dirty="0">
                <a:latin typeface="+mj-lt"/>
              </a:rPr>
              <a:t> 3.Monetary </a:t>
            </a:r>
            <a:r>
              <a:rPr lang="tr-TR" dirty="0" err="1">
                <a:latin typeface="+mj-lt"/>
              </a:rPr>
              <a:t>phenomenon</a:t>
            </a:r>
            <a:r>
              <a:rPr lang="tr-TR" dirty="0">
                <a:latin typeface="+mj-lt"/>
              </a:rPr>
              <a:t>. </a:t>
            </a:r>
          </a:p>
          <a:p>
            <a:r>
              <a:rPr lang="tr-TR" dirty="0" err="1">
                <a:latin typeface="+mj-lt"/>
              </a:rPr>
              <a:t>Businesses</a:t>
            </a:r>
            <a:r>
              <a:rPr lang="tr-TR" dirty="0">
                <a:latin typeface="+mj-lt"/>
              </a:rPr>
              <a:t>’ </a:t>
            </a:r>
            <a:r>
              <a:rPr lang="tr-TR" dirty="0" err="1">
                <a:latin typeface="+mj-lt"/>
              </a:rPr>
              <a:t>attitude</a:t>
            </a:r>
            <a:r>
              <a:rPr lang="tr-TR" dirty="0">
                <a:latin typeface="+mj-lt"/>
              </a:rPr>
              <a:t> in market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: Profit. </a:t>
            </a:r>
            <a:r>
              <a:rPr lang="tr-TR" dirty="0" err="1">
                <a:latin typeface="+mj-lt"/>
              </a:rPr>
              <a:t>Suppose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spendings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declining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many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businesses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find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that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production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is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no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longer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profitableThey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reduce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productionOutput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,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employment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,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and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income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will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fall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.</a:t>
            </a:r>
          </a:p>
          <a:p>
            <a:r>
              <a:rPr lang="tr-TR" dirty="0" err="1">
                <a:latin typeface="+mj-lt"/>
                <a:sym typeface="Wingdings" panose="05000000000000000000" pitchFamily="2" charset="2"/>
              </a:rPr>
              <a:t>Question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1: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What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happens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if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consumer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total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spendings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?</a:t>
            </a:r>
          </a:p>
          <a:p>
            <a:r>
              <a:rPr lang="tr-TR" dirty="0" err="1">
                <a:latin typeface="+mj-lt"/>
                <a:sym typeface="Wingdings" panose="05000000000000000000" pitchFamily="2" charset="2"/>
              </a:rPr>
              <a:t>Question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2: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What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are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the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elements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of total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spendings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? </a:t>
            </a:r>
          </a:p>
          <a:p>
            <a:r>
              <a:rPr lang="tr-TR" dirty="0" err="1">
                <a:latin typeface="+mj-lt"/>
                <a:sym typeface="Wingdings" panose="05000000000000000000" pitchFamily="2" charset="2"/>
              </a:rPr>
              <a:t>Question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3: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Suppose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the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economy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is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near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the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full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employment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level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. Do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you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think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additional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in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income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easy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or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difficult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? </a:t>
            </a:r>
            <a:r>
              <a:rPr lang="tr-TR" dirty="0">
                <a:latin typeface="+mj-lt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648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4670D3-FA9C-4640-B26C-A056CE5D8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10, 4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5077E3-B9CB-46B0-83FF-13C3C0BE2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+mj-lt"/>
              </a:rPr>
              <a:t>Noncyclical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fluctuations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seasonal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variations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Cyclical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impact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durable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nondurables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UNEMPLOYMENT</a:t>
            </a:r>
          </a:p>
          <a:p>
            <a:r>
              <a:rPr lang="tr-TR" dirty="0" err="1">
                <a:latin typeface="+mj-lt"/>
              </a:rPr>
              <a:t>Who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unemployed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defination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?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rate in </a:t>
            </a:r>
            <a:r>
              <a:rPr lang="tr-TR" dirty="0" err="1">
                <a:latin typeface="+mj-lt"/>
              </a:rPr>
              <a:t>Turkey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 err="1">
                <a:latin typeface="+mj-lt"/>
              </a:rPr>
              <a:t>Labor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force</a:t>
            </a:r>
            <a:r>
              <a:rPr lang="tr-TR" dirty="0">
                <a:latin typeface="+mj-lt"/>
              </a:rPr>
              <a:t>: Age 15- 60. (</a:t>
            </a:r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15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60?)</a:t>
            </a:r>
          </a:p>
          <a:p>
            <a:r>
              <a:rPr lang="tr-TR" dirty="0" err="1">
                <a:latin typeface="+mj-lt"/>
              </a:rPr>
              <a:t>Types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: 1) </a:t>
            </a:r>
            <a:r>
              <a:rPr lang="tr-TR" dirty="0" err="1">
                <a:latin typeface="+mj-lt"/>
              </a:rPr>
              <a:t>Frictional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. ‘’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jobs</a:t>
            </a:r>
            <a:r>
              <a:rPr lang="tr-TR" dirty="0">
                <a:latin typeface="+mj-lt"/>
              </a:rPr>
              <a:t>’’ (</a:t>
            </a:r>
            <a:r>
              <a:rPr lang="tr-TR" dirty="0" err="1">
                <a:latin typeface="+mj-lt"/>
              </a:rPr>
              <a:t>search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wait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). 2. </a:t>
            </a:r>
            <a:r>
              <a:rPr lang="tr-TR" dirty="0" err="1">
                <a:latin typeface="+mj-lt"/>
              </a:rPr>
              <a:t>Structural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Changes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over</a:t>
            </a:r>
            <a:r>
              <a:rPr lang="tr-TR" dirty="0">
                <a:latin typeface="+mj-lt"/>
              </a:rPr>
              <a:t> time in </a:t>
            </a:r>
            <a:r>
              <a:rPr lang="tr-TR" dirty="0" err="1">
                <a:latin typeface="+mj-lt"/>
              </a:rPr>
              <a:t>consumer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technology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structure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labor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both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occupationally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geographically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Tailors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shoe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makers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).</a:t>
            </a:r>
          </a:p>
          <a:p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95335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4D65C1-937A-475F-8D9D-518F3CCCF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10, 5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70B1CF-3EB7-4019-8BC5-34C2DA891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+mj-lt"/>
              </a:rPr>
              <a:t>3. </a:t>
            </a:r>
            <a:r>
              <a:rPr lang="tr-TR" dirty="0" err="1">
                <a:latin typeface="+mj-lt"/>
              </a:rPr>
              <a:t>Cyclical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during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recession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periods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economy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 err="1">
                <a:latin typeface="+mj-lt"/>
              </a:rPr>
              <a:t>Defination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: (</a:t>
            </a:r>
            <a:r>
              <a:rPr lang="tr-TR" dirty="0" err="1">
                <a:latin typeface="+mj-lt"/>
              </a:rPr>
              <a:t>Unfortunately</a:t>
            </a:r>
            <a:r>
              <a:rPr lang="tr-TR" dirty="0">
                <a:latin typeface="+mj-lt"/>
              </a:rPr>
              <a:t> it </a:t>
            </a:r>
            <a:r>
              <a:rPr lang="tr-TR" dirty="0" err="1">
                <a:latin typeface="+mj-lt"/>
              </a:rPr>
              <a:t>does</a:t>
            </a:r>
            <a:r>
              <a:rPr lang="tr-TR" dirty="0">
                <a:latin typeface="+mj-lt"/>
              </a:rPr>
              <a:t> not </a:t>
            </a:r>
            <a:r>
              <a:rPr lang="tr-TR" dirty="0" err="1">
                <a:latin typeface="+mj-lt"/>
              </a:rPr>
              <a:t>mean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zero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).</a:t>
            </a: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rate=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frictional</a:t>
            </a:r>
            <a:r>
              <a:rPr lang="tr-TR" dirty="0">
                <a:latin typeface="+mj-lt"/>
              </a:rPr>
              <a:t> + </a:t>
            </a:r>
            <a:r>
              <a:rPr lang="tr-TR" dirty="0" err="1">
                <a:latin typeface="+mj-lt"/>
              </a:rPr>
              <a:t>structural</a:t>
            </a:r>
            <a:r>
              <a:rPr lang="tr-TR" dirty="0">
                <a:latin typeface="+mj-lt"/>
              </a:rPr>
              <a:t> 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rates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Natural rate of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=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potential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output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 rate (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)= (</a:t>
            </a:r>
            <a:r>
              <a:rPr lang="tr-TR" dirty="0" err="1">
                <a:latin typeface="+mj-lt"/>
              </a:rPr>
              <a:t>Unemployed</a:t>
            </a:r>
            <a:r>
              <a:rPr lang="tr-TR" dirty="0">
                <a:latin typeface="+mj-lt"/>
              </a:rPr>
              <a:t> /</a:t>
            </a:r>
            <a:r>
              <a:rPr lang="tr-TR" dirty="0" err="1">
                <a:latin typeface="+mj-lt"/>
              </a:rPr>
              <a:t>Labor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force</a:t>
            </a:r>
            <a:r>
              <a:rPr lang="tr-TR" dirty="0">
                <a:latin typeface="+mj-lt"/>
              </a:rPr>
              <a:t>) x 100</a:t>
            </a:r>
          </a:p>
        </p:txBody>
      </p:sp>
    </p:spTree>
    <p:extLst>
      <p:ext uri="{BB962C8B-B14F-4D97-AF65-F5344CB8AC3E}">
        <p14:creationId xmlns:p14="http://schemas.microsoft.com/office/powerpoint/2010/main" val="1369389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EF0A31C-F7DA-4EE5-8215-9633D05B7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10, 6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8DD9DD-BB67-4C2C-8579-659B98641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Another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groups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: 1. </a:t>
            </a:r>
            <a:r>
              <a:rPr lang="tr-TR" dirty="0" err="1">
                <a:latin typeface="+mj-lt"/>
              </a:rPr>
              <a:t>Part</a:t>
            </a:r>
            <a:r>
              <a:rPr lang="tr-TR" dirty="0">
                <a:latin typeface="+mj-lt"/>
              </a:rPr>
              <a:t>- time </a:t>
            </a:r>
            <a:r>
              <a:rPr lang="tr-TR" dirty="0" err="1">
                <a:latin typeface="+mj-lt"/>
              </a:rPr>
              <a:t>employment</a:t>
            </a:r>
            <a:r>
              <a:rPr lang="tr-TR" dirty="0">
                <a:latin typeface="+mj-lt"/>
              </a:rPr>
              <a:t>, 2. </a:t>
            </a:r>
            <a:r>
              <a:rPr lang="tr-TR" dirty="0" err="1">
                <a:latin typeface="+mj-lt"/>
              </a:rPr>
              <a:t>Discouraged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workers</a:t>
            </a:r>
            <a:r>
              <a:rPr lang="tr-TR" dirty="0">
                <a:latin typeface="+mj-lt"/>
              </a:rPr>
              <a:t>, </a:t>
            </a:r>
          </a:p>
          <a:p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unemployment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Very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clear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Loss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Okun’s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Law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How </a:t>
            </a:r>
            <a:r>
              <a:rPr lang="tr-TR" dirty="0" err="1">
                <a:latin typeface="+mj-lt"/>
              </a:rPr>
              <a:t>about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non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economical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costs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INFLATION: A </a:t>
            </a:r>
            <a:r>
              <a:rPr lang="tr-TR" dirty="0" err="1">
                <a:latin typeface="+mj-lt"/>
              </a:rPr>
              <a:t>continously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rising</a:t>
            </a:r>
            <a:r>
              <a:rPr lang="tr-TR" dirty="0">
                <a:latin typeface="+mj-lt"/>
              </a:rPr>
              <a:t> general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However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ıt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does</a:t>
            </a:r>
            <a:r>
              <a:rPr lang="tr-TR" dirty="0">
                <a:latin typeface="+mj-lt"/>
              </a:rPr>
              <a:t> not </a:t>
            </a:r>
            <a:r>
              <a:rPr lang="tr-TR" dirty="0" err="1">
                <a:latin typeface="+mj-lt"/>
              </a:rPr>
              <a:t>mean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rising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or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rising</a:t>
            </a:r>
            <a:r>
              <a:rPr lang="tr-TR" dirty="0">
                <a:latin typeface="+mj-lt"/>
              </a:rPr>
              <a:t> at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 rate.</a:t>
            </a:r>
          </a:p>
          <a:p>
            <a:r>
              <a:rPr lang="tr-TR" dirty="0">
                <a:latin typeface="+mj-lt"/>
              </a:rPr>
              <a:t>Rate of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= (CPI(</a:t>
            </a:r>
            <a:r>
              <a:rPr lang="tr-TR" dirty="0" err="1">
                <a:latin typeface="+mj-lt"/>
              </a:rPr>
              <a:t>this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)- CPI (</a:t>
            </a:r>
            <a:r>
              <a:rPr lang="tr-TR" dirty="0" err="1">
                <a:latin typeface="+mj-lt"/>
              </a:rPr>
              <a:t>last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))/CPI (</a:t>
            </a:r>
            <a:r>
              <a:rPr lang="tr-TR" dirty="0" err="1">
                <a:latin typeface="+mj-lt"/>
              </a:rPr>
              <a:t>last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(‘’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’’ </a:t>
            </a:r>
            <a:r>
              <a:rPr lang="tr-TR" dirty="0" err="1">
                <a:latin typeface="+mj-lt"/>
              </a:rPr>
              <a:t>may</a:t>
            </a:r>
            <a:r>
              <a:rPr lang="tr-TR" dirty="0">
                <a:latin typeface="+mj-lt"/>
              </a:rPr>
              <a:t> be ‘’</a:t>
            </a:r>
            <a:r>
              <a:rPr lang="tr-TR" dirty="0" err="1">
                <a:latin typeface="+mj-lt"/>
              </a:rPr>
              <a:t>month</a:t>
            </a:r>
            <a:r>
              <a:rPr lang="tr-TR" dirty="0">
                <a:latin typeface="+mj-lt"/>
              </a:rPr>
              <a:t>’’)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8209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FC71D5D-93F2-42E6-854B-B0FEBE787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10,  7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043903-B963-46FE-B74A-DBC5A2779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+mj-lt"/>
              </a:rPr>
              <a:t>Causes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Theories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inflation</a:t>
            </a:r>
            <a:endParaRPr lang="tr-TR" dirty="0">
              <a:latin typeface="+mj-lt"/>
            </a:endParaRPr>
          </a:p>
          <a:p>
            <a:r>
              <a:rPr lang="tr-TR" dirty="0">
                <a:latin typeface="+mj-lt"/>
              </a:rPr>
              <a:t>1. </a:t>
            </a:r>
            <a:r>
              <a:rPr lang="tr-TR" dirty="0" err="1">
                <a:latin typeface="+mj-lt"/>
              </a:rPr>
              <a:t>Demand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pull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: An </a:t>
            </a:r>
            <a:r>
              <a:rPr lang="tr-TR" dirty="0" err="1">
                <a:latin typeface="+mj-lt"/>
              </a:rPr>
              <a:t>excess</a:t>
            </a:r>
            <a:r>
              <a:rPr lang="tr-TR" dirty="0">
                <a:latin typeface="+mj-lt"/>
              </a:rPr>
              <a:t> of total </a:t>
            </a:r>
            <a:r>
              <a:rPr lang="tr-TR" dirty="0" err="1">
                <a:latin typeface="+mj-lt"/>
              </a:rPr>
              <a:t>spending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beyond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economy’s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capacity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produce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Resources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fully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employed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spending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excess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demand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for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goods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and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services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business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sector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cannot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respond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to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this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excess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demand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by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increasing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output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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prices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.</a:t>
            </a:r>
          </a:p>
          <a:p>
            <a:r>
              <a:rPr lang="tr-TR" dirty="0">
                <a:latin typeface="+mj-lt"/>
                <a:sym typeface="Wingdings" panose="05000000000000000000" pitchFamily="2" charset="2"/>
              </a:rPr>
              <a:t>2.Cost-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push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inflation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: (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Supply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side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inflation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)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Raise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per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-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unit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production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costs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(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average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cost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of a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particular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level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of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output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).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Two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potential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sources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of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cost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-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push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inflation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are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a)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in nominal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wages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(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wage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-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push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variant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), b)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increases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in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the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prices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of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nonwage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inputs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such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as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raw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material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and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energy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(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supply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-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shock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 </a:t>
            </a:r>
            <a:r>
              <a:rPr lang="tr-TR" dirty="0" err="1">
                <a:latin typeface="+mj-lt"/>
                <a:sym typeface="Wingdings" panose="05000000000000000000" pitchFamily="2" charset="2"/>
              </a:rPr>
              <a:t>variant</a:t>
            </a:r>
            <a:r>
              <a:rPr lang="tr-TR" dirty="0">
                <a:latin typeface="+mj-lt"/>
                <a:sym typeface="Wingdings" panose="05000000000000000000" pitchFamily="2" charset="2"/>
              </a:rPr>
              <a:t>)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0239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2233BC-682E-4C15-A2ED-ACAC8121A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10,  8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BEEB71-E124-4F4D-AED9-5560DE20C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+mj-lt"/>
              </a:rPr>
              <a:t>Complexities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distinguishing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causing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inflation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know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causes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 err="1">
                <a:latin typeface="+mj-lt"/>
              </a:rPr>
              <a:t>Redistribution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hardly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believe</a:t>
            </a:r>
            <a:r>
              <a:rPr lang="tr-TR" dirty="0">
                <a:latin typeface="+mj-lt"/>
              </a:rPr>
              <a:t>, but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redistribute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national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society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Nominal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: Nominal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=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</a:t>
            </a:r>
            <a:r>
              <a:rPr lang="tr-TR" dirty="0">
                <a:latin typeface="+mj-lt"/>
              </a:rPr>
              <a:t> of lira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earns</a:t>
            </a:r>
            <a:r>
              <a:rPr lang="tr-TR" dirty="0">
                <a:latin typeface="+mj-lt"/>
              </a:rPr>
              <a:t> as </a:t>
            </a:r>
            <a:r>
              <a:rPr lang="tr-TR" dirty="0" err="1">
                <a:latin typeface="+mj-lt"/>
              </a:rPr>
              <a:t>wage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rent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profit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interest</a:t>
            </a:r>
            <a:r>
              <a:rPr lang="tr-TR" dirty="0">
                <a:latin typeface="+mj-lt"/>
              </a:rPr>
              <a:t>. Real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=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amount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services</a:t>
            </a:r>
            <a:r>
              <a:rPr lang="tr-TR" dirty="0">
                <a:latin typeface="+mj-lt"/>
              </a:rPr>
              <a:t> nominal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can buy.</a:t>
            </a:r>
          </a:p>
          <a:p>
            <a:r>
              <a:rPr lang="tr-TR" dirty="0" err="1">
                <a:latin typeface="+mj-lt"/>
              </a:rPr>
              <a:t>Suppose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your</a:t>
            </a:r>
            <a:r>
              <a:rPr lang="tr-TR" dirty="0">
                <a:latin typeface="+mj-lt"/>
              </a:rPr>
              <a:t> nominal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is 500 TL in </a:t>
            </a:r>
            <a:r>
              <a:rPr lang="tr-TR" dirty="0" err="1">
                <a:latin typeface="+mj-lt"/>
              </a:rPr>
              <a:t>October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500 TL in </a:t>
            </a:r>
            <a:r>
              <a:rPr lang="tr-TR" dirty="0" err="1">
                <a:latin typeface="+mj-lt"/>
              </a:rPr>
              <a:t>November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buy </a:t>
            </a:r>
            <a:r>
              <a:rPr lang="tr-TR" dirty="0" err="1">
                <a:latin typeface="+mj-lt"/>
              </a:rPr>
              <a:t>exactly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October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November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your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buy </a:t>
            </a:r>
            <a:r>
              <a:rPr lang="tr-TR" dirty="0" err="1">
                <a:latin typeface="+mj-lt"/>
              </a:rPr>
              <a:t>exactly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same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quantity</a:t>
            </a:r>
            <a:r>
              <a:rPr lang="tr-TR" dirty="0">
                <a:latin typeface="+mj-lt"/>
              </a:rPr>
              <a:t>, but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pay </a:t>
            </a:r>
            <a:r>
              <a:rPr lang="tr-TR" dirty="0" err="1">
                <a:latin typeface="+mj-lt"/>
              </a:rPr>
              <a:t>less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November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than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 has </a:t>
            </a:r>
            <a:r>
              <a:rPr lang="tr-TR" dirty="0" err="1">
                <a:latin typeface="+mj-lt"/>
              </a:rPr>
              <a:t>increased</a:t>
            </a:r>
            <a:r>
              <a:rPr lang="tr-TR" dirty="0">
                <a:latin typeface="+mj-lt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28979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1143</Words>
  <Application>Microsoft Office PowerPoint</Application>
  <PresentationFormat>Geniş ekran</PresentationFormat>
  <Paragraphs>64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Teması</vt:lpstr>
      <vt:lpstr>Econ 105, Week  10</vt:lpstr>
      <vt:lpstr>Econ 105, Week 10, 1</vt:lpstr>
      <vt:lpstr>Econ 105, Week 10, 2</vt:lpstr>
      <vt:lpstr>Econ 105, Week  10, 3</vt:lpstr>
      <vt:lpstr>Econ 105, Week 10, 4</vt:lpstr>
      <vt:lpstr>Econ 105, Week 10, 5</vt:lpstr>
      <vt:lpstr>Econ 105, Week 10, 6</vt:lpstr>
      <vt:lpstr>Econ 105, Week 10,  7</vt:lpstr>
      <vt:lpstr>Eco 105, Week 10,  8</vt:lpstr>
      <vt:lpstr>Econ 105, Week 10, 9</vt:lpstr>
      <vt:lpstr>Econ 105, Week  10, 10</vt:lpstr>
      <vt:lpstr>Econ 105, Week  10, 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Economics, week 9, 30 November- 03 December</dc:title>
  <dc:creator>Mahir Fisunoğlu</dc:creator>
  <cp:lastModifiedBy>Mahir Fisunoğlu</cp:lastModifiedBy>
  <cp:revision>87</cp:revision>
  <dcterms:created xsi:type="dcterms:W3CDTF">2020-11-28T20:27:19Z</dcterms:created>
  <dcterms:modified xsi:type="dcterms:W3CDTF">2023-12-06T17:36:50Z</dcterms:modified>
</cp:coreProperties>
</file>