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Libre Franklin" panose="020F0502020204030204" pitchFamily="2" charset="-94"/>
      <p:regular r:id="rId22"/>
    </p:embeddedFont>
    <p:embeddedFont>
      <p:font typeface="Libre Franklin Bold" panose="020B0604020202020204" charset="-94"/>
      <p:regular r:id="rId23"/>
    </p:embeddedFont>
    <p:embeddedFont>
      <p:font typeface="Public Sans" panose="020B0604020202020204" charset="-94"/>
      <p:regular r:id="rId24"/>
    </p:embeddedFont>
    <p:embeddedFont>
      <p:font typeface="Public Sans Bold" panose="020B0604020202020204" charset="-94"/>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1" d="100"/>
          <a:sy n="41" d="100"/>
        </p:scale>
        <p:origin x="820" y="2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6.svg"/></Relationships>
</file>

<file path=ppt/slides/_rels/slide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96" b="-9296"/>
            </a:stretch>
          </a:blipFill>
        </p:spPr>
        <p:txBody>
          <a:bodyPr/>
          <a:lstStyle/>
          <a:p>
            <a:endParaRPr lang="tr-TR"/>
          </a:p>
        </p:txBody>
      </p:sp>
      <p:sp>
        <p:nvSpPr>
          <p:cNvPr id="3" name="TextBox 3"/>
          <p:cNvSpPr txBox="1"/>
          <p:nvPr/>
        </p:nvSpPr>
        <p:spPr>
          <a:xfrm>
            <a:off x="2318430" y="2886736"/>
            <a:ext cx="13651141" cy="1675131"/>
          </a:xfrm>
          <a:prstGeom prst="rect">
            <a:avLst/>
          </a:prstGeom>
        </p:spPr>
        <p:txBody>
          <a:bodyPr lIns="0" tIns="0" rIns="0" bIns="0" rtlCol="0" anchor="t">
            <a:spAutoFit/>
          </a:bodyPr>
          <a:lstStyle/>
          <a:p>
            <a:pPr algn="ctr">
              <a:lnSpc>
                <a:spcPts val="13719"/>
              </a:lnSpc>
            </a:pPr>
            <a:r>
              <a:rPr lang="en-US" sz="9799" spc="-14">
                <a:solidFill>
                  <a:srgbClr val="000000"/>
                </a:solidFill>
                <a:latin typeface="Libre Franklin"/>
                <a:ea typeface="Libre Franklin"/>
                <a:cs typeface="Libre Franklin"/>
                <a:sym typeface="Libre Franklin"/>
              </a:rPr>
              <a:t>HASTANE</a:t>
            </a:r>
          </a:p>
        </p:txBody>
      </p:sp>
      <p:sp>
        <p:nvSpPr>
          <p:cNvPr id="4" name="TextBox 4"/>
          <p:cNvSpPr txBox="1"/>
          <p:nvPr/>
        </p:nvSpPr>
        <p:spPr>
          <a:xfrm>
            <a:off x="2318430" y="5534632"/>
            <a:ext cx="13651141" cy="1675131"/>
          </a:xfrm>
          <a:prstGeom prst="rect">
            <a:avLst/>
          </a:prstGeom>
        </p:spPr>
        <p:txBody>
          <a:bodyPr lIns="0" tIns="0" rIns="0" bIns="0" rtlCol="0" anchor="t">
            <a:spAutoFit/>
          </a:bodyPr>
          <a:lstStyle/>
          <a:p>
            <a:pPr algn="ctr">
              <a:lnSpc>
                <a:spcPts val="13719"/>
              </a:lnSpc>
            </a:pPr>
            <a:r>
              <a:rPr lang="en-US" sz="9799" spc="-14" dirty="0">
                <a:solidFill>
                  <a:srgbClr val="000000"/>
                </a:solidFill>
                <a:latin typeface="Libre Franklin"/>
                <a:ea typeface="Libre Franklin"/>
                <a:cs typeface="Libre Franklin"/>
                <a:sym typeface="Libre Franklin"/>
              </a:rPr>
              <a:t>S</a:t>
            </a:r>
            <a:r>
              <a:rPr lang="tr-TR" sz="9799" spc="-14" dirty="0">
                <a:solidFill>
                  <a:srgbClr val="000000"/>
                </a:solidFill>
                <a:latin typeface="Libre Franklin"/>
                <a:ea typeface="Libre Franklin"/>
                <a:cs typeface="Libre Franklin"/>
                <a:sym typeface="Libre Franklin"/>
              </a:rPr>
              <a:t>İ</a:t>
            </a:r>
            <a:r>
              <a:rPr lang="en-US" sz="9799" spc="-14" dirty="0">
                <a:solidFill>
                  <a:srgbClr val="000000"/>
                </a:solidFill>
                <a:latin typeface="Libre Franklin"/>
                <a:ea typeface="Libre Franklin"/>
                <a:cs typeface="Libre Franklin"/>
                <a:sym typeface="Libre Franklin"/>
              </a:rPr>
              <a:t>STEMLER</a:t>
            </a:r>
            <a:r>
              <a:rPr lang="tr-TR" sz="9799" spc="-14" dirty="0">
                <a:solidFill>
                  <a:srgbClr val="000000"/>
                </a:solidFill>
                <a:latin typeface="Libre Franklin"/>
                <a:ea typeface="Libre Franklin"/>
                <a:cs typeface="Libre Franklin"/>
                <a:sym typeface="Libre Franklin"/>
              </a:rPr>
              <a:t>İ</a:t>
            </a:r>
            <a:endParaRPr lang="en-US" sz="9799" spc="-14" dirty="0">
              <a:solidFill>
                <a:srgbClr val="000000"/>
              </a:solidFill>
              <a:latin typeface="Libre Franklin"/>
              <a:ea typeface="Libre Franklin"/>
              <a:cs typeface="Libre Franklin"/>
              <a:sym typeface="Libre Franklin"/>
            </a:endParaRPr>
          </a:p>
        </p:txBody>
      </p:sp>
      <p:sp>
        <p:nvSpPr>
          <p:cNvPr id="5" name="TextBox 5"/>
          <p:cNvSpPr txBox="1"/>
          <p:nvPr/>
        </p:nvSpPr>
        <p:spPr>
          <a:xfrm>
            <a:off x="2318430" y="4202680"/>
            <a:ext cx="13651141" cy="1675129"/>
          </a:xfrm>
          <a:prstGeom prst="rect">
            <a:avLst/>
          </a:prstGeom>
        </p:spPr>
        <p:txBody>
          <a:bodyPr lIns="0" tIns="0" rIns="0" bIns="0" rtlCol="0" anchor="t">
            <a:spAutoFit/>
          </a:bodyPr>
          <a:lstStyle/>
          <a:p>
            <a:pPr algn="ctr">
              <a:lnSpc>
                <a:spcPts val="13720"/>
              </a:lnSpc>
            </a:pPr>
            <a:r>
              <a:rPr lang="en-US" sz="9800" b="1" spc="-14" dirty="0">
                <a:solidFill>
                  <a:srgbClr val="060644"/>
                </a:solidFill>
                <a:latin typeface="Libre Franklin Bold"/>
                <a:ea typeface="Libre Franklin Bold"/>
                <a:cs typeface="Libre Franklin Bold"/>
                <a:sym typeface="Libre Franklin Bold"/>
              </a:rPr>
              <a:t>B</a:t>
            </a:r>
            <a:r>
              <a:rPr lang="tr-TR" sz="9800" b="1" spc="-14" dirty="0">
                <a:solidFill>
                  <a:srgbClr val="060644"/>
                </a:solidFill>
                <a:latin typeface="Libre Franklin Bold"/>
                <a:ea typeface="Libre Franklin Bold"/>
                <a:cs typeface="Libre Franklin Bold"/>
                <a:sym typeface="Libre Franklin Bold"/>
              </a:rPr>
              <a:t>İ</a:t>
            </a:r>
            <a:r>
              <a:rPr lang="en-US" sz="9800" b="1" spc="-14" dirty="0">
                <a:solidFill>
                  <a:srgbClr val="060644"/>
                </a:solidFill>
                <a:latin typeface="Libre Franklin Bold"/>
                <a:ea typeface="Libre Franklin Bold"/>
                <a:cs typeface="Libre Franklin Bold"/>
                <a:sym typeface="Libre Franklin Bold"/>
              </a:rPr>
              <a:t>LG</a:t>
            </a:r>
            <a:r>
              <a:rPr lang="tr-TR" sz="9800" b="1" spc="-14" dirty="0">
                <a:solidFill>
                  <a:srgbClr val="060644"/>
                </a:solidFill>
                <a:latin typeface="Libre Franklin Bold"/>
                <a:ea typeface="Libre Franklin Bold"/>
                <a:cs typeface="Libre Franklin Bold"/>
                <a:sym typeface="Libre Franklin Bold"/>
              </a:rPr>
              <a:t>İ</a:t>
            </a:r>
            <a:endParaRPr lang="en-US" sz="9800" b="1" spc="-14" dirty="0">
              <a:solidFill>
                <a:srgbClr val="060644"/>
              </a:solidFill>
              <a:latin typeface="Libre Franklin Bold"/>
              <a:ea typeface="Libre Franklin Bold"/>
              <a:cs typeface="Libre Franklin Bold"/>
              <a:sym typeface="Libre Franklin Bold"/>
            </a:endParaRPr>
          </a:p>
        </p:txBody>
      </p:sp>
      <p:sp>
        <p:nvSpPr>
          <p:cNvPr id="6" name="Freeform 6"/>
          <p:cNvSpPr/>
          <p:nvPr/>
        </p:nvSpPr>
        <p:spPr>
          <a:xfrm>
            <a:off x="0" y="-78082"/>
            <a:ext cx="4157685" cy="5221582"/>
          </a:xfrm>
          <a:custGeom>
            <a:avLst/>
            <a:gdLst/>
            <a:ahLst/>
            <a:cxnLst/>
            <a:rect l="l" t="t" r="r" b="b"/>
            <a:pathLst>
              <a:path w="4157685" h="5221582">
                <a:moveTo>
                  <a:pt x="0" y="0"/>
                </a:moveTo>
                <a:lnTo>
                  <a:pt x="4157685" y="0"/>
                </a:lnTo>
                <a:lnTo>
                  <a:pt x="4157685" y="5221582"/>
                </a:lnTo>
                <a:lnTo>
                  <a:pt x="0" y="52215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Freeform 7"/>
          <p:cNvSpPr/>
          <p:nvPr/>
        </p:nvSpPr>
        <p:spPr>
          <a:xfrm flipH="1" flipV="1">
            <a:off x="14130315" y="5065418"/>
            <a:ext cx="4157685" cy="5221582"/>
          </a:xfrm>
          <a:custGeom>
            <a:avLst/>
            <a:gdLst/>
            <a:ahLst/>
            <a:cxnLst/>
            <a:rect l="l" t="t" r="r" b="b"/>
            <a:pathLst>
              <a:path w="4157685" h="5221582">
                <a:moveTo>
                  <a:pt x="4157685" y="5221582"/>
                </a:moveTo>
                <a:lnTo>
                  <a:pt x="0" y="5221582"/>
                </a:lnTo>
                <a:lnTo>
                  <a:pt x="0" y="0"/>
                </a:lnTo>
                <a:lnTo>
                  <a:pt x="4157685" y="0"/>
                </a:lnTo>
                <a:lnTo>
                  <a:pt x="4157685" y="5221582"/>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8" name="Freeform 8"/>
          <p:cNvSpPr/>
          <p:nvPr/>
        </p:nvSpPr>
        <p:spPr>
          <a:xfrm>
            <a:off x="14988407" y="164585"/>
            <a:ext cx="2912651" cy="2912651"/>
          </a:xfrm>
          <a:custGeom>
            <a:avLst/>
            <a:gdLst/>
            <a:ahLst/>
            <a:cxnLst/>
            <a:rect l="l" t="t" r="r" b="b"/>
            <a:pathLst>
              <a:path w="2912651" h="2912651">
                <a:moveTo>
                  <a:pt x="0" y="0"/>
                </a:moveTo>
                <a:lnTo>
                  <a:pt x="2912651" y="0"/>
                </a:lnTo>
                <a:lnTo>
                  <a:pt x="2912651" y="2912651"/>
                </a:lnTo>
                <a:lnTo>
                  <a:pt x="0" y="2912651"/>
                </a:lnTo>
                <a:lnTo>
                  <a:pt x="0" y="0"/>
                </a:lnTo>
                <a:close/>
              </a:path>
            </a:pathLst>
          </a:custGeom>
          <a:blipFill>
            <a:blip r:embed="rId5"/>
            <a:stretch>
              <a:fillRect/>
            </a:stretch>
          </a:blipFill>
        </p:spPr>
        <p:txBody>
          <a:bodyPr/>
          <a:lstStyle/>
          <a:p>
            <a:endParaRPr lang="tr-TR"/>
          </a:p>
        </p:txBody>
      </p:sp>
      <p:sp>
        <p:nvSpPr>
          <p:cNvPr id="9" name="TextBox 9"/>
          <p:cNvSpPr txBox="1"/>
          <p:nvPr/>
        </p:nvSpPr>
        <p:spPr>
          <a:xfrm>
            <a:off x="8822729" y="8898558"/>
            <a:ext cx="6479958" cy="1126687"/>
          </a:xfrm>
          <a:prstGeom prst="rect">
            <a:avLst/>
          </a:prstGeom>
        </p:spPr>
        <p:txBody>
          <a:bodyPr lIns="0" tIns="0" rIns="0" bIns="0" rtlCol="0" anchor="t">
            <a:spAutoFit/>
          </a:bodyPr>
          <a:lstStyle/>
          <a:p>
            <a:pPr algn="just">
              <a:lnSpc>
                <a:spcPts val="4574"/>
              </a:lnSpc>
            </a:pPr>
            <a:r>
              <a:rPr lang="en-US" sz="3267">
                <a:solidFill>
                  <a:srgbClr val="000000"/>
                </a:solidFill>
                <a:latin typeface="Public Sans"/>
                <a:ea typeface="Public Sans"/>
                <a:cs typeface="Public Sans"/>
                <a:sym typeface="Public Sans"/>
              </a:rPr>
              <a:t>ÖĞR. GÖR. ŞEYDA ÇAVMAK</a:t>
            </a:r>
          </a:p>
          <a:p>
            <a:pPr algn="just">
              <a:lnSpc>
                <a:spcPts val="4574"/>
              </a:lnSpc>
            </a:pPr>
            <a:r>
              <a:rPr lang="en-US" sz="3267">
                <a:solidFill>
                  <a:srgbClr val="000000"/>
                </a:solidFill>
                <a:latin typeface="Public Sans"/>
                <a:ea typeface="Public Sans"/>
                <a:cs typeface="Public Sans"/>
                <a:sym typeface="Public Sans"/>
              </a:rPr>
              <a:t>seydacavmak@cag.edu.tr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408880" y="8490744"/>
            <a:ext cx="1554673" cy="1554673"/>
            <a:chOff x="0" y="0"/>
            <a:chExt cx="2072897" cy="2072897"/>
          </a:xfrm>
        </p:grpSpPr>
        <p:grpSp>
          <p:nvGrpSpPr>
            <p:cNvPr id="3" name="Group 3"/>
            <p:cNvGrpSpPr/>
            <p:nvPr/>
          </p:nvGrpSpPr>
          <p:grpSpPr>
            <a:xfrm rot="-2700000">
              <a:off x="483157" y="483157"/>
              <a:ext cx="1106584" cy="1106584"/>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2084B"/>
              </a:solidFill>
            </p:spPr>
            <p:txBody>
              <a:bodyPr/>
              <a:lstStyle/>
              <a:p>
                <a:endParaRPr lang="tr-TR"/>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2700000">
              <a:off x="303569" y="303569"/>
              <a:ext cx="1465759" cy="1465759"/>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ln w="57150" cap="sq">
                <a:solidFill>
                  <a:srgbClr val="02084B"/>
                </a:solidFill>
                <a:prstDash val="solid"/>
                <a:miter/>
              </a:ln>
            </p:spPr>
            <p:txBody>
              <a:bodyPr/>
              <a:lstStyle/>
              <a:p>
                <a:endParaRPr lang="tr-TR"/>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9" name="AutoShape 9"/>
          <p:cNvSpPr/>
          <p:nvPr/>
        </p:nvSpPr>
        <p:spPr>
          <a:xfrm rot="-5399999">
            <a:off x="16257015" y="7295602"/>
            <a:ext cx="1858401" cy="0"/>
          </a:xfrm>
          <a:prstGeom prst="line">
            <a:avLst/>
          </a:prstGeom>
          <a:ln w="47625" cap="flat">
            <a:solidFill>
              <a:srgbClr val="02084B"/>
            </a:solidFill>
            <a:prstDash val="solid"/>
            <a:headEnd type="none" w="sm" len="sm"/>
            <a:tailEnd type="none" w="sm" len="sm"/>
          </a:ln>
        </p:spPr>
        <p:txBody>
          <a:bodyPr/>
          <a:lstStyle/>
          <a:p>
            <a:endParaRPr lang="tr-TR"/>
          </a:p>
        </p:txBody>
      </p:sp>
      <p:sp>
        <p:nvSpPr>
          <p:cNvPr id="10" name="Freeform 10"/>
          <p:cNvSpPr/>
          <p:nvPr/>
        </p:nvSpPr>
        <p:spPr>
          <a:xfrm>
            <a:off x="0" y="0"/>
            <a:ext cx="6068945" cy="10287000"/>
          </a:xfrm>
          <a:custGeom>
            <a:avLst/>
            <a:gdLst/>
            <a:ahLst/>
            <a:cxnLst/>
            <a:rect l="l" t="t" r="r" b="b"/>
            <a:pathLst>
              <a:path w="6068945" h="10287000">
                <a:moveTo>
                  <a:pt x="0" y="0"/>
                </a:moveTo>
                <a:lnTo>
                  <a:pt x="6068945" y="0"/>
                </a:lnTo>
                <a:lnTo>
                  <a:pt x="6068945" y="10287000"/>
                </a:lnTo>
                <a:lnTo>
                  <a:pt x="0" y="10287000"/>
                </a:lnTo>
                <a:lnTo>
                  <a:pt x="0" y="0"/>
                </a:lnTo>
                <a:close/>
              </a:path>
            </a:pathLst>
          </a:custGeom>
          <a:blipFill>
            <a:blip r:embed="rId2"/>
            <a:stretch>
              <a:fillRect r="-108939"/>
            </a:stretch>
          </a:blipFill>
        </p:spPr>
        <p:txBody>
          <a:bodyPr/>
          <a:lstStyle/>
          <a:p>
            <a:endParaRPr lang="tr-TR"/>
          </a:p>
        </p:txBody>
      </p:sp>
      <p:sp>
        <p:nvSpPr>
          <p:cNvPr id="11" name="Freeform 11"/>
          <p:cNvSpPr/>
          <p:nvPr/>
        </p:nvSpPr>
        <p:spPr>
          <a:xfrm rot="-5400000">
            <a:off x="16267577" y="-673474"/>
            <a:ext cx="1346949" cy="2693898"/>
          </a:xfrm>
          <a:custGeom>
            <a:avLst/>
            <a:gdLst/>
            <a:ahLst/>
            <a:cxnLst/>
            <a:rect l="l" t="t" r="r" b="b"/>
            <a:pathLst>
              <a:path w="1346949" h="2693898">
                <a:moveTo>
                  <a:pt x="0" y="0"/>
                </a:moveTo>
                <a:lnTo>
                  <a:pt x="1346949" y="0"/>
                </a:lnTo>
                <a:lnTo>
                  <a:pt x="1346949" y="2693897"/>
                </a:lnTo>
                <a:lnTo>
                  <a:pt x="0" y="26938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2" name="Freeform 12"/>
          <p:cNvSpPr/>
          <p:nvPr/>
        </p:nvSpPr>
        <p:spPr>
          <a:xfrm>
            <a:off x="810894" y="6390214"/>
            <a:ext cx="5155541" cy="3866656"/>
          </a:xfrm>
          <a:custGeom>
            <a:avLst/>
            <a:gdLst/>
            <a:ahLst/>
            <a:cxnLst/>
            <a:rect l="l" t="t" r="r" b="b"/>
            <a:pathLst>
              <a:path w="5155541" h="3866656">
                <a:moveTo>
                  <a:pt x="0" y="0"/>
                </a:moveTo>
                <a:lnTo>
                  <a:pt x="5155541" y="0"/>
                </a:lnTo>
                <a:lnTo>
                  <a:pt x="5155541" y="3866656"/>
                </a:lnTo>
                <a:lnTo>
                  <a:pt x="0" y="3866656"/>
                </a:lnTo>
                <a:lnTo>
                  <a:pt x="0" y="0"/>
                </a:lnTo>
                <a:close/>
              </a:path>
            </a:pathLst>
          </a:custGeom>
          <a:blipFill>
            <a:blip r:embed="rId5"/>
            <a:stretch>
              <a:fillRect/>
            </a:stretch>
          </a:blipFill>
        </p:spPr>
        <p:txBody>
          <a:bodyPr/>
          <a:lstStyle/>
          <a:p>
            <a:endParaRPr lang="tr-TR"/>
          </a:p>
        </p:txBody>
      </p:sp>
      <p:sp>
        <p:nvSpPr>
          <p:cNvPr id="13" name="TextBox 13"/>
          <p:cNvSpPr txBox="1"/>
          <p:nvPr/>
        </p:nvSpPr>
        <p:spPr>
          <a:xfrm>
            <a:off x="6366485" y="1831975"/>
            <a:ext cx="10391767" cy="7426325"/>
          </a:xfrm>
          <a:prstGeom prst="rect">
            <a:avLst/>
          </a:prstGeom>
        </p:spPr>
        <p:txBody>
          <a:bodyPr lIns="0" tIns="0" rIns="0" bIns="0" rtlCol="0" anchor="t">
            <a:spAutoFit/>
          </a:bodyPr>
          <a:lstStyle/>
          <a:p>
            <a:pPr marL="755651" lvl="1" indent="-377825" algn="just">
              <a:lnSpc>
                <a:spcPts val="4900"/>
              </a:lnSpc>
              <a:buFont typeface="Arial"/>
              <a:buChar char="•"/>
            </a:pPr>
            <a:r>
              <a:rPr lang="en-US" sz="3500">
                <a:solidFill>
                  <a:srgbClr val="000000"/>
                </a:solidFill>
                <a:latin typeface="Public Sans"/>
                <a:ea typeface="Public Sans"/>
                <a:cs typeface="Public Sans"/>
                <a:sym typeface="Public Sans"/>
              </a:rPr>
              <a:t>Hastane işletmeciliği, bir çok farklı disiplini, farklı eğitim düzeyinde ünvanları bir araya getirmesi nedeniyle oldukça karmaşık bir sistemdir. </a:t>
            </a:r>
          </a:p>
          <a:p>
            <a:pPr marL="755651" lvl="1" indent="-377825" algn="just">
              <a:lnSpc>
                <a:spcPts val="4900"/>
              </a:lnSpc>
              <a:buFont typeface="Arial"/>
              <a:buChar char="•"/>
            </a:pPr>
            <a:r>
              <a:rPr lang="en-US" sz="3500">
                <a:solidFill>
                  <a:srgbClr val="000000"/>
                </a:solidFill>
                <a:latin typeface="Public Sans"/>
                <a:ea typeface="Public Sans"/>
                <a:cs typeface="Public Sans"/>
                <a:sym typeface="Public Sans"/>
              </a:rPr>
              <a:t>Bu karmaşık sistemin bilgi teknolojileri alanına olduğu gibi yansıtılması hâlinde karmaşık sistemlerin elde edilmesi kaçınılmazdır. </a:t>
            </a:r>
          </a:p>
          <a:p>
            <a:pPr marL="755651" lvl="1" indent="-377825" algn="just">
              <a:lnSpc>
                <a:spcPts val="4900"/>
              </a:lnSpc>
              <a:buFont typeface="Arial"/>
              <a:buChar char="•"/>
            </a:pPr>
            <a:r>
              <a:rPr lang="en-US" sz="3500">
                <a:solidFill>
                  <a:srgbClr val="000000"/>
                </a:solidFill>
                <a:latin typeface="Public Sans"/>
                <a:ea typeface="Public Sans"/>
                <a:cs typeface="Public Sans"/>
                <a:sym typeface="Public Sans"/>
              </a:rPr>
              <a:t>Bu nedenle hastaneciliğin doğasından gelen organizasyonu olabildiğince sadeleştirerek bilgi sistemlerini oluşturmak iş verimini artıcağı gibi sistemlerin tıkanmasını da engelleyecektir.</a:t>
            </a:r>
          </a:p>
        </p:txBody>
      </p:sp>
      <p:sp>
        <p:nvSpPr>
          <p:cNvPr id="14" name="TextBox 14"/>
          <p:cNvSpPr txBox="1"/>
          <p:nvPr/>
        </p:nvSpPr>
        <p:spPr>
          <a:xfrm>
            <a:off x="7097330" y="1027861"/>
            <a:ext cx="8930077" cy="628650"/>
          </a:xfrm>
          <a:prstGeom prst="rect">
            <a:avLst/>
          </a:prstGeom>
        </p:spPr>
        <p:txBody>
          <a:bodyPr lIns="0" tIns="0" rIns="0" bIns="0" rtlCol="0" anchor="t">
            <a:spAutoFit/>
          </a:bodyPr>
          <a:lstStyle/>
          <a:p>
            <a:pPr algn="l">
              <a:lnSpc>
                <a:spcPts val="4920"/>
              </a:lnSpc>
            </a:pPr>
            <a:r>
              <a:rPr lang="en-US" sz="4100" b="1">
                <a:solidFill>
                  <a:srgbClr val="060644"/>
                </a:solidFill>
                <a:latin typeface="Public Sans Bold"/>
                <a:ea typeface="Public Sans Bold"/>
                <a:cs typeface="Public Sans Bold"/>
                <a:sym typeface="Public Sans Bold"/>
              </a:rPr>
              <a:t>HBYS; KARMAŞIK BİR SİSTEMDİR</a:t>
            </a:r>
          </a:p>
        </p:txBody>
      </p:sp>
      <p:sp>
        <p:nvSpPr>
          <p:cNvPr id="15" name="TextBox 15"/>
          <p:cNvSpPr txBox="1"/>
          <p:nvPr/>
        </p:nvSpPr>
        <p:spPr>
          <a:xfrm>
            <a:off x="16718813" y="8886825"/>
            <a:ext cx="887181" cy="742950"/>
          </a:xfrm>
          <a:prstGeom prst="rect">
            <a:avLst/>
          </a:prstGeom>
        </p:spPr>
        <p:txBody>
          <a:bodyPr lIns="0" tIns="0" rIns="0" bIns="0" rtlCol="0" anchor="t">
            <a:spAutoFit/>
          </a:bodyPr>
          <a:lstStyle/>
          <a:p>
            <a:pPr algn="ctr">
              <a:lnSpc>
                <a:spcPts val="5879"/>
              </a:lnSpc>
              <a:spcBef>
                <a:spcPct val="0"/>
              </a:spcBef>
            </a:pPr>
            <a:r>
              <a:rPr lang="en-US" sz="4899" b="1">
                <a:solidFill>
                  <a:srgbClr val="FFFFFF"/>
                </a:solidFill>
                <a:latin typeface="Public Sans Bold"/>
                <a:ea typeface="Public Sans Bold"/>
                <a:cs typeface="Public Sans Bold"/>
                <a:sym typeface="Public Sans Bold"/>
              </a:rPr>
              <a:t>10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tr-TR"/>
          </a:p>
        </p:txBody>
      </p:sp>
      <p:sp>
        <p:nvSpPr>
          <p:cNvPr id="3" name="Freeform 3"/>
          <p:cNvSpPr/>
          <p:nvPr/>
        </p:nvSpPr>
        <p:spPr>
          <a:xfrm flipH="1" flipV="1">
            <a:off x="0" y="0"/>
            <a:ext cx="2057400" cy="4114800"/>
          </a:xfrm>
          <a:custGeom>
            <a:avLst/>
            <a:gdLst/>
            <a:ahLst/>
            <a:cxnLst/>
            <a:rect l="l" t="t" r="r" b="b"/>
            <a:pathLst>
              <a:path w="2057400" h="4114800">
                <a:moveTo>
                  <a:pt x="2057400" y="4114800"/>
                </a:moveTo>
                <a:lnTo>
                  <a:pt x="0" y="4114800"/>
                </a:lnTo>
                <a:lnTo>
                  <a:pt x="0" y="0"/>
                </a:lnTo>
                <a:lnTo>
                  <a:pt x="2057400" y="0"/>
                </a:lnTo>
                <a:lnTo>
                  <a:pt x="2057400" y="411480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16230600" y="6172200"/>
            <a:ext cx="2057400" cy="4114800"/>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5" name="AutoShape 5"/>
          <p:cNvSpPr/>
          <p:nvPr/>
        </p:nvSpPr>
        <p:spPr>
          <a:xfrm>
            <a:off x="13353773" y="835718"/>
            <a:ext cx="3905051" cy="0"/>
          </a:xfrm>
          <a:prstGeom prst="line">
            <a:avLst/>
          </a:prstGeom>
          <a:ln w="47625" cap="flat">
            <a:solidFill>
              <a:srgbClr val="02084B"/>
            </a:solidFill>
            <a:prstDash val="solid"/>
            <a:headEnd type="none" w="sm" len="sm"/>
            <a:tailEnd type="none" w="sm" len="sm"/>
          </a:ln>
        </p:spPr>
        <p:txBody>
          <a:bodyPr/>
          <a:lstStyle/>
          <a:p>
            <a:endParaRPr lang="tr-TR"/>
          </a:p>
        </p:txBody>
      </p:sp>
      <p:sp>
        <p:nvSpPr>
          <p:cNvPr id="6" name="AutoShape 6"/>
          <p:cNvSpPr/>
          <p:nvPr/>
        </p:nvSpPr>
        <p:spPr>
          <a:xfrm rot="-10800000">
            <a:off x="1029176" y="9403657"/>
            <a:ext cx="3905051" cy="0"/>
          </a:xfrm>
          <a:prstGeom prst="line">
            <a:avLst/>
          </a:prstGeom>
          <a:ln w="47625" cap="flat">
            <a:solidFill>
              <a:srgbClr val="02084B"/>
            </a:solidFill>
            <a:prstDash val="solid"/>
            <a:headEnd type="none" w="sm" len="sm"/>
            <a:tailEnd type="none" w="sm" len="sm"/>
          </a:ln>
        </p:spPr>
        <p:txBody>
          <a:bodyPr/>
          <a:lstStyle/>
          <a:p>
            <a:endParaRPr lang="tr-TR"/>
          </a:p>
        </p:txBody>
      </p:sp>
      <p:sp>
        <p:nvSpPr>
          <p:cNvPr id="7" name="AutoShape 7"/>
          <p:cNvSpPr/>
          <p:nvPr/>
        </p:nvSpPr>
        <p:spPr>
          <a:xfrm rot="-5400000">
            <a:off x="15512315" y="2536508"/>
            <a:ext cx="3447298" cy="0"/>
          </a:xfrm>
          <a:prstGeom prst="line">
            <a:avLst/>
          </a:prstGeom>
          <a:ln w="47625" cap="flat">
            <a:solidFill>
              <a:srgbClr val="02084B"/>
            </a:solidFill>
            <a:prstDash val="solid"/>
            <a:headEnd type="none" w="sm" len="sm"/>
            <a:tailEnd type="none" w="sm" len="sm"/>
          </a:ln>
        </p:spPr>
        <p:txBody>
          <a:bodyPr/>
          <a:lstStyle/>
          <a:p>
            <a:endParaRPr lang="tr-TR"/>
          </a:p>
        </p:txBody>
      </p:sp>
      <p:sp>
        <p:nvSpPr>
          <p:cNvPr id="8" name="AutoShape 8"/>
          <p:cNvSpPr/>
          <p:nvPr/>
        </p:nvSpPr>
        <p:spPr>
          <a:xfrm rot="5400000">
            <a:off x="-671613" y="7702867"/>
            <a:ext cx="3447298" cy="0"/>
          </a:xfrm>
          <a:prstGeom prst="line">
            <a:avLst/>
          </a:prstGeom>
          <a:ln w="47625" cap="flat">
            <a:solidFill>
              <a:srgbClr val="02084B"/>
            </a:solidFill>
            <a:prstDash val="solid"/>
            <a:headEnd type="none" w="sm" len="sm"/>
            <a:tailEnd type="none" w="sm" len="sm"/>
          </a:ln>
        </p:spPr>
        <p:txBody>
          <a:bodyPr/>
          <a:lstStyle/>
          <a:p>
            <a:endParaRPr lang="tr-TR"/>
          </a:p>
        </p:txBody>
      </p:sp>
      <p:sp>
        <p:nvSpPr>
          <p:cNvPr id="9" name="AutoShape 9"/>
          <p:cNvSpPr/>
          <p:nvPr/>
        </p:nvSpPr>
        <p:spPr>
          <a:xfrm>
            <a:off x="6663369" y="7085741"/>
            <a:ext cx="4942212" cy="0"/>
          </a:xfrm>
          <a:prstGeom prst="line">
            <a:avLst/>
          </a:prstGeom>
          <a:ln w="47625" cap="flat">
            <a:solidFill>
              <a:srgbClr val="02084B"/>
            </a:solidFill>
            <a:prstDash val="solid"/>
            <a:headEnd type="none" w="sm" len="sm"/>
            <a:tailEnd type="none" w="sm" len="sm"/>
          </a:ln>
        </p:spPr>
        <p:txBody>
          <a:bodyPr/>
          <a:lstStyle/>
          <a:p>
            <a:endParaRPr lang="tr-TR"/>
          </a:p>
        </p:txBody>
      </p:sp>
      <p:sp>
        <p:nvSpPr>
          <p:cNvPr id="10" name="TextBox 10"/>
          <p:cNvSpPr txBox="1"/>
          <p:nvPr/>
        </p:nvSpPr>
        <p:spPr>
          <a:xfrm>
            <a:off x="1052036" y="3951552"/>
            <a:ext cx="16231552" cy="2788538"/>
          </a:xfrm>
          <a:prstGeom prst="rect">
            <a:avLst/>
          </a:prstGeom>
        </p:spPr>
        <p:txBody>
          <a:bodyPr lIns="0" tIns="0" rIns="0" bIns="0" rtlCol="0" anchor="t">
            <a:spAutoFit/>
          </a:bodyPr>
          <a:lstStyle/>
          <a:p>
            <a:pPr algn="ctr">
              <a:lnSpc>
                <a:spcPts val="10877"/>
              </a:lnSpc>
            </a:pPr>
            <a:r>
              <a:rPr lang="en-US" sz="9799" b="1" dirty="0">
                <a:solidFill>
                  <a:srgbClr val="060644"/>
                </a:solidFill>
                <a:latin typeface="Libre Franklin Bold"/>
                <a:ea typeface="Libre Franklin Bold"/>
                <a:cs typeface="Libre Franklin Bold"/>
                <a:sym typeface="Libre Franklin Bold"/>
              </a:rPr>
              <a:t>SAĞL</a:t>
            </a:r>
            <a:r>
              <a:rPr lang="tr-TR" sz="9799" b="1" dirty="0">
                <a:solidFill>
                  <a:srgbClr val="060644"/>
                </a:solidFill>
                <a:latin typeface="Libre Franklin Bold"/>
                <a:ea typeface="Libre Franklin Bold"/>
                <a:cs typeface="Libre Franklin Bold"/>
                <a:sym typeface="Libre Franklin Bold"/>
              </a:rPr>
              <a:t>I</a:t>
            </a:r>
            <a:r>
              <a:rPr lang="en-US" sz="9799" b="1" dirty="0">
                <a:solidFill>
                  <a:srgbClr val="060644"/>
                </a:solidFill>
                <a:latin typeface="Libre Franklin Bold"/>
                <a:ea typeface="Libre Franklin Bold"/>
                <a:cs typeface="Libre Franklin Bold"/>
                <a:sym typeface="Libre Franklin Bold"/>
              </a:rPr>
              <a:t>K B</a:t>
            </a:r>
            <a:r>
              <a:rPr lang="tr-TR" sz="9799" b="1" dirty="0">
                <a:solidFill>
                  <a:srgbClr val="060644"/>
                </a:solidFill>
                <a:latin typeface="Libre Franklin Bold"/>
                <a:ea typeface="Libre Franklin Bold"/>
                <a:cs typeface="Libre Franklin Bold"/>
                <a:sym typeface="Libre Franklin Bold"/>
              </a:rPr>
              <a:t>İ</a:t>
            </a:r>
            <a:r>
              <a:rPr lang="en-US" sz="9799" b="1" dirty="0">
                <a:solidFill>
                  <a:srgbClr val="060644"/>
                </a:solidFill>
                <a:latin typeface="Libre Franklin Bold"/>
                <a:ea typeface="Libre Franklin Bold"/>
                <a:cs typeface="Libre Franklin Bold"/>
                <a:sym typeface="Libre Franklin Bold"/>
              </a:rPr>
              <a:t>L</a:t>
            </a:r>
            <a:r>
              <a:rPr lang="tr-TR" sz="9799" b="1" dirty="0">
                <a:solidFill>
                  <a:srgbClr val="060644"/>
                </a:solidFill>
                <a:latin typeface="Libre Franklin Bold"/>
                <a:ea typeface="Libre Franklin Bold"/>
                <a:cs typeface="Libre Franklin Bold"/>
                <a:sym typeface="Libre Franklin Bold"/>
              </a:rPr>
              <a:t>İ</a:t>
            </a:r>
            <a:r>
              <a:rPr lang="en-US" sz="9799" b="1" dirty="0">
                <a:solidFill>
                  <a:srgbClr val="060644"/>
                </a:solidFill>
                <a:latin typeface="Libre Franklin Bold"/>
                <a:ea typeface="Libre Franklin Bold"/>
                <a:cs typeface="Libre Franklin Bold"/>
                <a:sym typeface="Libre Franklin Bold"/>
              </a:rPr>
              <a:t>Ş</a:t>
            </a:r>
            <a:r>
              <a:rPr lang="tr-TR" sz="9799" b="1" dirty="0">
                <a:solidFill>
                  <a:srgbClr val="060644"/>
                </a:solidFill>
                <a:latin typeface="Libre Franklin Bold"/>
                <a:ea typeface="Libre Franklin Bold"/>
                <a:cs typeface="Libre Franklin Bold"/>
                <a:sym typeface="Libre Franklin Bold"/>
              </a:rPr>
              <a:t>İ</a:t>
            </a:r>
            <a:r>
              <a:rPr lang="en-US" sz="9799" b="1" dirty="0">
                <a:solidFill>
                  <a:srgbClr val="060644"/>
                </a:solidFill>
                <a:latin typeface="Libre Franklin Bold"/>
                <a:ea typeface="Libre Franklin Bold"/>
                <a:cs typeface="Libre Franklin Bold"/>
                <a:sym typeface="Libre Franklin Bold"/>
              </a:rPr>
              <a:t>M</a:t>
            </a:r>
            <a:r>
              <a:rPr lang="tr-TR" sz="9799" b="1" dirty="0">
                <a:solidFill>
                  <a:srgbClr val="060644"/>
                </a:solidFill>
                <a:latin typeface="Libre Franklin Bold"/>
                <a:ea typeface="Libre Franklin Bold"/>
                <a:cs typeface="Libre Franklin Bold"/>
                <a:sym typeface="Libre Franklin Bold"/>
              </a:rPr>
              <a:t>İ</a:t>
            </a:r>
            <a:r>
              <a:rPr lang="en-US" sz="9799" b="1" dirty="0">
                <a:solidFill>
                  <a:srgbClr val="060644"/>
                </a:solidFill>
                <a:latin typeface="Libre Franklin Bold"/>
                <a:ea typeface="Libre Franklin Bold"/>
                <a:cs typeface="Libre Franklin Bold"/>
                <a:sym typeface="Libre Franklin Bold"/>
              </a:rPr>
              <a:t>NDE ANALOGDAN D</a:t>
            </a:r>
            <a:r>
              <a:rPr lang="tr-TR" sz="9799" b="1" dirty="0">
                <a:solidFill>
                  <a:srgbClr val="060644"/>
                </a:solidFill>
                <a:latin typeface="Libre Franklin Bold"/>
                <a:ea typeface="Libre Franklin Bold"/>
                <a:cs typeface="Libre Franklin Bold"/>
                <a:sym typeface="Libre Franklin Bold"/>
              </a:rPr>
              <a:t>İJİTALE</a:t>
            </a:r>
            <a:endParaRPr lang="en-US" sz="9799" b="1" dirty="0">
              <a:solidFill>
                <a:srgbClr val="060644"/>
              </a:solidFill>
              <a:latin typeface="Libre Franklin Bold"/>
              <a:ea typeface="Libre Franklin Bold"/>
              <a:cs typeface="Libre Franklin Bold"/>
              <a:sym typeface="Libre Franklin Bold"/>
            </a:endParaRPr>
          </a:p>
        </p:txBody>
      </p:sp>
      <p:sp>
        <p:nvSpPr>
          <p:cNvPr id="11" name="TextBox 11"/>
          <p:cNvSpPr txBox="1"/>
          <p:nvPr/>
        </p:nvSpPr>
        <p:spPr>
          <a:xfrm>
            <a:off x="15787009" y="9032182"/>
            <a:ext cx="887181" cy="742950"/>
          </a:xfrm>
          <a:prstGeom prst="rect">
            <a:avLst/>
          </a:prstGeom>
        </p:spPr>
        <p:txBody>
          <a:bodyPr lIns="0" tIns="0" rIns="0" bIns="0" rtlCol="0" anchor="t">
            <a:spAutoFit/>
          </a:bodyPr>
          <a:lstStyle/>
          <a:p>
            <a:pPr algn="ctr">
              <a:lnSpc>
                <a:spcPts val="5879"/>
              </a:lnSpc>
              <a:spcBef>
                <a:spcPct val="0"/>
              </a:spcBef>
            </a:pPr>
            <a:r>
              <a:rPr lang="en-US" sz="4899" b="1">
                <a:solidFill>
                  <a:srgbClr val="02084B"/>
                </a:solidFill>
                <a:latin typeface="Public Sans Bold"/>
                <a:ea typeface="Public Sans Bold"/>
                <a:cs typeface="Public Sans Bold"/>
                <a:sym typeface="Public Sans Bold"/>
              </a:rPr>
              <a: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83914" y="0"/>
            <a:ext cx="5400614" cy="3752247"/>
            <a:chOff x="0" y="0"/>
            <a:chExt cx="7548782" cy="5741176"/>
          </a:xfrm>
        </p:grpSpPr>
        <p:pic>
          <p:nvPicPr>
            <p:cNvPr id="3" name="Picture 3"/>
            <p:cNvPicPr>
              <a:picLocks noChangeAspect="1"/>
            </p:cNvPicPr>
            <p:nvPr/>
          </p:nvPicPr>
          <p:blipFill>
            <a:blip r:embed="rId2"/>
            <a:srcRect l="5399" r="5399" b="32158"/>
            <a:stretch>
              <a:fillRect/>
            </a:stretch>
          </p:blipFill>
          <p:spPr>
            <a:xfrm>
              <a:off x="0" y="0"/>
              <a:ext cx="7548782" cy="5741176"/>
            </a:xfrm>
            <a:prstGeom prst="rect">
              <a:avLst/>
            </a:prstGeom>
          </p:spPr>
        </p:pic>
      </p:grpSp>
      <p:grpSp>
        <p:nvGrpSpPr>
          <p:cNvPr id="4" name="Group 4"/>
          <p:cNvGrpSpPr/>
          <p:nvPr/>
        </p:nvGrpSpPr>
        <p:grpSpPr>
          <a:xfrm>
            <a:off x="16408880" y="8490744"/>
            <a:ext cx="1554673" cy="1554673"/>
            <a:chOff x="0" y="0"/>
            <a:chExt cx="2072897" cy="2072897"/>
          </a:xfrm>
        </p:grpSpPr>
        <p:grpSp>
          <p:nvGrpSpPr>
            <p:cNvPr id="5" name="Group 5"/>
            <p:cNvGrpSpPr/>
            <p:nvPr/>
          </p:nvGrpSpPr>
          <p:grpSpPr>
            <a:xfrm rot="-2700000">
              <a:off x="483157" y="483157"/>
              <a:ext cx="1106584" cy="1106584"/>
              <a:chOff x="0" y="0"/>
              <a:chExt cx="812800" cy="812800"/>
            </a:xfrm>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2084B"/>
              </a:solidFill>
            </p:spPr>
            <p:txBody>
              <a:bodyPr/>
              <a:lstStyle/>
              <a:p>
                <a:endParaRPr lang="tr-TR"/>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rot="-2700000">
              <a:off x="303569" y="303569"/>
              <a:ext cx="1465759" cy="1465759"/>
              <a:chOff x="0" y="0"/>
              <a:chExt cx="812800" cy="812800"/>
            </a:xfrm>
          </p:grpSpPr>
          <p:sp>
            <p:nvSpPr>
              <p:cNvPr id="9"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ln w="57150" cap="sq">
                <a:solidFill>
                  <a:srgbClr val="02084B"/>
                </a:solidFill>
                <a:prstDash val="solid"/>
                <a:miter/>
              </a:ln>
            </p:spPr>
            <p:txBody>
              <a:bodyPr/>
              <a:lstStyle/>
              <a:p>
                <a:endParaRPr lang="tr-TR"/>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11" name="AutoShape 11"/>
          <p:cNvSpPr/>
          <p:nvPr/>
        </p:nvSpPr>
        <p:spPr>
          <a:xfrm rot="-5399999">
            <a:off x="16257015" y="7295602"/>
            <a:ext cx="1858401" cy="0"/>
          </a:xfrm>
          <a:prstGeom prst="line">
            <a:avLst/>
          </a:prstGeom>
          <a:ln w="47625" cap="flat">
            <a:solidFill>
              <a:srgbClr val="02084B"/>
            </a:solidFill>
            <a:prstDash val="solid"/>
            <a:headEnd type="none" w="sm" len="sm"/>
            <a:tailEnd type="none" w="sm" len="sm"/>
          </a:ln>
        </p:spPr>
        <p:txBody>
          <a:bodyPr/>
          <a:lstStyle/>
          <a:p>
            <a:endParaRPr lang="tr-TR"/>
          </a:p>
        </p:txBody>
      </p:sp>
      <p:sp>
        <p:nvSpPr>
          <p:cNvPr id="12" name="Freeform 12"/>
          <p:cNvSpPr/>
          <p:nvPr/>
        </p:nvSpPr>
        <p:spPr>
          <a:xfrm flipV="1">
            <a:off x="16941051" y="0"/>
            <a:ext cx="1346949" cy="2693898"/>
          </a:xfrm>
          <a:custGeom>
            <a:avLst/>
            <a:gdLst/>
            <a:ahLst/>
            <a:cxnLst/>
            <a:rect l="l" t="t" r="r" b="b"/>
            <a:pathLst>
              <a:path w="1346949" h="2693898">
                <a:moveTo>
                  <a:pt x="0" y="2693898"/>
                </a:moveTo>
                <a:lnTo>
                  <a:pt x="1346949" y="2693898"/>
                </a:lnTo>
                <a:lnTo>
                  <a:pt x="1346949" y="0"/>
                </a:lnTo>
                <a:lnTo>
                  <a:pt x="0" y="0"/>
                </a:lnTo>
                <a:lnTo>
                  <a:pt x="0" y="2693898"/>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3" name="Freeform 13"/>
          <p:cNvSpPr/>
          <p:nvPr/>
        </p:nvSpPr>
        <p:spPr>
          <a:xfrm>
            <a:off x="13271604" y="3752247"/>
            <a:ext cx="5149294" cy="3637166"/>
          </a:xfrm>
          <a:custGeom>
            <a:avLst/>
            <a:gdLst/>
            <a:ahLst/>
            <a:cxnLst/>
            <a:rect l="l" t="t" r="r" b="b"/>
            <a:pathLst>
              <a:path w="5149294" h="3637166">
                <a:moveTo>
                  <a:pt x="0" y="0"/>
                </a:moveTo>
                <a:lnTo>
                  <a:pt x="5149294" y="0"/>
                </a:lnTo>
                <a:lnTo>
                  <a:pt x="5149294" y="3637166"/>
                </a:lnTo>
                <a:lnTo>
                  <a:pt x="0" y="3637166"/>
                </a:lnTo>
                <a:lnTo>
                  <a:pt x="0" y="0"/>
                </a:lnTo>
                <a:close/>
              </a:path>
            </a:pathLst>
          </a:custGeom>
          <a:blipFill>
            <a:blip r:embed="rId5"/>
            <a:stretch>
              <a:fillRect l="-3008" r="-3008"/>
            </a:stretch>
          </a:blipFill>
        </p:spPr>
        <p:txBody>
          <a:bodyPr/>
          <a:lstStyle/>
          <a:p>
            <a:endParaRPr lang="tr-TR"/>
          </a:p>
        </p:txBody>
      </p:sp>
      <p:sp>
        <p:nvSpPr>
          <p:cNvPr id="14" name="TextBox 14"/>
          <p:cNvSpPr txBox="1"/>
          <p:nvPr/>
        </p:nvSpPr>
        <p:spPr>
          <a:xfrm>
            <a:off x="547643" y="3924379"/>
            <a:ext cx="9623123" cy="3465814"/>
          </a:xfrm>
          <a:prstGeom prst="rect">
            <a:avLst/>
          </a:prstGeom>
        </p:spPr>
        <p:txBody>
          <a:bodyPr lIns="0" tIns="0" rIns="0" bIns="0" rtlCol="0" anchor="t">
            <a:spAutoFit/>
          </a:bodyPr>
          <a:lstStyle/>
          <a:p>
            <a:pPr algn="just">
              <a:lnSpc>
                <a:spcPts val="5430"/>
              </a:lnSpc>
            </a:pPr>
            <a:r>
              <a:rPr lang="en-US" sz="3016" b="1" dirty="0" err="1">
                <a:solidFill>
                  <a:srgbClr val="000000"/>
                </a:solidFill>
                <a:latin typeface="Public Sans Bold"/>
                <a:ea typeface="Public Sans Bold"/>
                <a:cs typeface="Public Sans Bold"/>
                <a:sym typeface="Public Sans Bold"/>
              </a:rPr>
              <a:t>Dijital</a:t>
            </a:r>
            <a:r>
              <a:rPr lang="en-US" sz="3016" b="1" dirty="0">
                <a:solidFill>
                  <a:srgbClr val="000000"/>
                </a:solidFill>
                <a:latin typeface="Public Sans Bold"/>
                <a:ea typeface="Public Sans Bold"/>
                <a:cs typeface="Public Sans Bold"/>
                <a:sym typeface="Public Sans Bold"/>
              </a:rPr>
              <a:t> </a:t>
            </a:r>
            <a:r>
              <a:rPr lang="en-US" sz="3016" b="1" dirty="0" err="1">
                <a:solidFill>
                  <a:srgbClr val="000000"/>
                </a:solidFill>
                <a:latin typeface="Public Sans Bold"/>
                <a:ea typeface="Public Sans Bold"/>
                <a:cs typeface="Public Sans Bold"/>
                <a:sym typeface="Public Sans Bold"/>
              </a:rPr>
              <a:t>Dönüşüm</a:t>
            </a:r>
            <a:endParaRPr lang="en-US" sz="3016" b="1" dirty="0">
              <a:solidFill>
                <a:srgbClr val="000000"/>
              </a:solidFill>
              <a:latin typeface="Public Sans Bold"/>
              <a:ea typeface="Public Sans Bold"/>
              <a:cs typeface="Public Sans Bold"/>
              <a:sym typeface="Public Sans Bold"/>
            </a:endParaRPr>
          </a:p>
          <a:p>
            <a:pPr marL="651345" lvl="1" indent="-325672" algn="just">
              <a:lnSpc>
                <a:spcPts val="4253"/>
              </a:lnSpc>
              <a:buFont typeface="Arial"/>
              <a:buChar char="•"/>
            </a:pPr>
            <a:r>
              <a:rPr lang="en-US" sz="3016" dirty="0">
                <a:solidFill>
                  <a:srgbClr val="000000"/>
                </a:solidFill>
                <a:latin typeface="Public Sans"/>
                <a:ea typeface="Public Sans"/>
                <a:cs typeface="Public Sans"/>
                <a:sym typeface="Public Sans"/>
              </a:rPr>
              <a:t>Elektronik </a:t>
            </a:r>
            <a:r>
              <a:rPr lang="en-US" sz="3016" dirty="0" err="1">
                <a:solidFill>
                  <a:srgbClr val="000000"/>
                </a:solidFill>
                <a:latin typeface="Public Sans"/>
                <a:ea typeface="Public Sans"/>
                <a:cs typeface="Public Sans"/>
                <a:sym typeface="Public Sans"/>
              </a:rPr>
              <a:t>sağlık</a:t>
            </a:r>
            <a:r>
              <a:rPr lang="en-US" sz="3016" dirty="0">
                <a:solidFill>
                  <a:srgbClr val="000000"/>
                </a:solidFill>
                <a:latin typeface="Public Sans"/>
                <a:ea typeface="Public Sans"/>
                <a:cs typeface="Public Sans"/>
                <a:sym typeface="Public Sans"/>
              </a:rPr>
              <a:t> </a:t>
            </a:r>
            <a:r>
              <a:rPr lang="en-US" sz="3016" dirty="0" err="1">
                <a:solidFill>
                  <a:srgbClr val="000000"/>
                </a:solidFill>
                <a:latin typeface="Public Sans"/>
                <a:ea typeface="Public Sans"/>
                <a:cs typeface="Public Sans"/>
                <a:sym typeface="Public Sans"/>
              </a:rPr>
              <a:t>kayıtları</a:t>
            </a:r>
            <a:r>
              <a:rPr lang="en-US" sz="3016" dirty="0">
                <a:solidFill>
                  <a:srgbClr val="000000"/>
                </a:solidFill>
                <a:latin typeface="Public Sans"/>
                <a:ea typeface="Public Sans"/>
                <a:cs typeface="Public Sans"/>
                <a:sym typeface="Public Sans"/>
              </a:rPr>
              <a:t> </a:t>
            </a:r>
            <a:r>
              <a:rPr lang="en-US" sz="3016" dirty="0" err="1">
                <a:solidFill>
                  <a:srgbClr val="000000"/>
                </a:solidFill>
                <a:latin typeface="Public Sans"/>
                <a:ea typeface="Public Sans"/>
                <a:cs typeface="Public Sans"/>
                <a:sym typeface="Public Sans"/>
              </a:rPr>
              <a:t>kullanılmaya</a:t>
            </a:r>
            <a:r>
              <a:rPr lang="en-US" sz="3016" dirty="0">
                <a:solidFill>
                  <a:srgbClr val="000000"/>
                </a:solidFill>
                <a:latin typeface="Public Sans"/>
                <a:ea typeface="Public Sans"/>
                <a:cs typeface="Public Sans"/>
                <a:sym typeface="Public Sans"/>
              </a:rPr>
              <a:t> </a:t>
            </a:r>
            <a:r>
              <a:rPr lang="en-US" sz="3016" dirty="0" err="1">
                <a:solidFill>
                  <a:srgbClr val="000000"/>
                </a:solidFill>
                <a:latin typeface="Public Sans"/>
                <a:ea typeface="Public Sans"/>
                <a:cs typeface="Public Sans"/>
                <a:sym typeface="Public Sans"/>
              </a:rPr>
              <a:t>başlandı</a:t>
            </a:r>
            <a:endParaRPr lang="en-US" sz="3016" dirty="0">
              <a:solidFill>
                <a:srgbClr val="000000"/>
              </a:solidFill>
              <a:latin typeface="Public Sans"/>
              <a:ea typeface="Public Sans"/>
              <a:cs typeface="Public Sans"/>
              <a:sym typeface="Public Sans"/>
            </a:endParaRPr>
          </a:p>
          <a:p>
            <a:pPr marL="651345" lvl="1" indent="-325672" algn="just">
              <a:lnSpc>
                <a:spcPts val="4253"/>
              </a:lnSpc>
              <a:buFont typeface="Arial"/>
              <a:buChar char="•"/>
            </a:pPr>
            <a:r>
              <a:rPr lang="en-US" sz="3016" dirty="0" err="1">
                <a:solidFill>
                  <a:srgbClr val="000000"/>
                </a:solidFill>
                <a:latin typeface="Public Sans"/>
                <a:ea typeface="Public Sans"/>
                <a:cs typeface="Public Sans"/>
                <a:sym typeface="Public Sans"/>
              </a:rPr>
              <a:t>Bilgiye</a:t>
            </a:r>
            <a:r>
              <a:rPr lang="en-US" sz="3016" dirty="0">
                <a:solidFill>
                  <a:srgbClr val="000000"/>
                </a:solidFill>
                <a:latin typeface="Public Sans"/>
                <a:ea typeface="Public Sans"/>
                <a:cs typeface="Public Sans"/>
                <a:sym typeface="Public Sans"/>
              </a:rPr>
              <a:t> </a:t>
            </a:r>
            <a:r>
              <a:rPr lang="en-US" sz="3016" dirty="0" err="1">
                <a:solidFill>
                  <a:srgbClr val="000000"/>
                </a:solidFill>
                <a:latin typeface="Public Sans"/>
                <a:ea typeface="Public Sans"/>
                <a:cs typeface="Public Sans"/>
                <a:sym typeface="Public Sans"/>
              </a:rPr>
              <a:t>hızlı</a:t>
            </a:r>
            <a:r>
              <a:rPr lang="en-US" sz="3016" dirty="0">
                <a:solidFill>
                  <a:srgbClr val="000000"/>
                </a:solidFill>
                <a:latin typeface="Public Sans"/>
                <a:ea typeface="Public Sans"/>
                <a:cs typeface="Public Sans"/>
                <a:sym typeface="Public Sans"/>
              </a:rPr>
              <a:t> </a:t>
            </a:r>
            <a:r>
              <a:rPr lang="en-US" sz="3016" dirty="0" err="1">
                <a:solidFill>
                  <a:srgbClr val="000000"/>
                </a:solidFill>
                <a:latin typeface="Public Sans"/>
                <a:ea typeface="Public Sans"/>
                <a:cs typeface="Public Sans"/>
                <a:sym typeface="Public Sans"/>
              </a:rPr>
              <a:t>ve</a:t>
            </a:r>
            <a:r>
              <a:rPr lang="en-US" sz="3016" dirty="0">
                <a:solidFill>
                  <a:srgbClr val="000000"/>
                </a:solidFill>
                <a:latin typeface="Public Sans"/>
                <a:ea typeface="Public Sans"/>
                <a:cs typeface="Public Sans"/>
                <a:sym typeface="Public Sans"/>
              </a:rPr>
              <a:t> </a:t>
            </a:r>
            <a:r>
              <a:rPr lang="en-US" sz="3016" dirty="0" err="1">
                <a:solidFill>
                  <a:srgbClr val="000000"/>
                </a:solidFill>
                <a:latin typeface="Public Sans"/>
                <a:ea typeface="Public Sans"/>
                <a:cs typeface="Public Sans"/>
                <a:sym typeface="Public Sans"/>
              </a:rPr>
              <a:t>eş</a:t>
            </a:r>
            <a:r>
              <a:rPr lang="en-US" sz="3016" dirty="0">
                <a:solidFill>
                  <a:srgbClr val="000000"/>
                </a:solidFill>
                <a:latin typeface="Public Sans"/>
                <a:ea typeface="Public Sans"/>
                <a:cs typeface="Public Sans"/>
                <a:sym typeface="Public Sans"/>
              </a:rPr>
              <a:t> </a:t>
            </a:r>
            <a:r>
              <a:rPr lang="en-US" sz="3016" dirty="0" err="1">
                <a:solidFill>
                  <a:srgbClr val="000000"/>
                </a:solidFill>
                <a:latin typeface="Public Sans"/>
                <a:ea typeface="Public Sans"/>
                <a:cs typeface="Public Sans"/>
                <a:sym typeface="Public Sans"/>
              </a:rPr>
              <a:t>zamanlı</a:t>
            </a:r>
            <a:r>
              <a:rPr lang="en-US" sz="3016" dirty="0">
                <a:solidFill>
                  <a:srgbClr val="000000"/>
                </a:solidFill>
                <a:latin typeface="Public Sans"/>
                <a:ea typeface="Public Sans"/>
                <a:cs typeface="Public Sans"/>
                <a:sym typeface="Public Sans"/>
              </a:rPr>
              <a:t> </a:t>
            </a:r>
            <a:r>
              <a:rPr lang="en-US" sz="3016" dirty="0" err="1">
                <a:solidFill>
                  <a:srgbClr val="000000"/>
                </a:solidFill>
                <a:latin typeface="Public Sans"/>
                <a:ea typeface="Public Sans"/>
                <a:cs typeface="Public Sans"/>
                <a:sym typeface="Public Sans"/>
              </a:rPr>
              <a:t>erişim</a:t>
            </a:r>
            <a:r>
              <a:rPr lang="en-US" sz="3016" dirty="0">
                <a:solidFill>
                  <a:srgbClr val="000000"/>
                </a:solidFill>
                <a:latin typeface="Public Sans"/>
                <a:ea typeface="Public Sans"/>
                <a:cs typeface="Public Sans"/>
                <a:sym typeface="Public Sans"/>
              </a:rPr>
              <a:t> </a:t>
            </a:r>
            <a:r>
              <a:rPr lang="en-US" sz="3016" dirty="0" err="1">
                <a:solidFill>
                  <a:srgbClr val="000000"/>
                </a:solidFill>
                <a:latin typeface="Public Sans"/>
                <a:ea typeface="Public Sans"/>
                <a:cs typeface="Public Sans"/>
                <a:sym typeface="Public Sans"/>
              </a:rPr>
              <a:t>sağlandı</a:t>
            </a:r>
            <a:endParaRPr lang="en-US" sz="3016" dirty="0">
              <a:solidFill>
                <a:srgbClr val="000000"/>
              </a:solidFill>
              <a:latin typeface="Public Sans"/>
              <a:ea typeface="Public Sans"/>
              <a:cs typeface="Public Sans"/>
              <a:sym typeface="Public Sans"/>
            </a:endParaRPr>
          </a:p>
          <a:p>
            <a:pPr marL="651345" lvl="1" indent="-325672" algn="just">
              <a:lnSpc>
                <a:spcPts val="4253"/>
              </a:lnSpc>
              <a:buFont typeface="Arial"/>
              <a:buChar char="•"/>
            </a:pPr>
            <a:r>
              <a:rPr lang="en-US" sz="3016" dirty="0">
                <a:solidFill>
                  <a:srgbClr val="000000"/>
                </a:solidFill>
                <a:latin typeface="Public Sans"/>
                <a:ea typeface="Public Sans"/>
                <a:cs typeface="Public Sans"/>
                <a:sym typeface="Public Sans"/>
              </a:rPr>
              <a:t>Veri </a:t>
            </a:r>
            <a:r>
              <a:rPr lang="en-US" sz="3016" dirty="0" err="1">
                <a:solidFill>
                  <a:srgbClr val="000000"/>
                </a:solidFill>
                <a:latin typeface="Public Sans"/>
                <a:ea typeface="Public Sans"/>
                <a:cs typeface="Public Sans"/>
                <a:sym typeface="Public Sans"/>
              </a:rPr>
              <a:t>paylaşımı</a:t>
            </a:r>
            <a:r>
              <a:rPr lang="en-US" sz="3016" dirty="0">
                <a:solidFill>
                  <a:srgbClr val="000000"/>
                </a:solidFill>
                <a:latin typeface="Public Sans"/>
                <a:ea typeface="Public Sans"/>
                <a:cs typeface="Public Sans"/>
                <a:sym typeface="Public Sans"/>
              </a:rPr>
              <a:t> </a:t>
            </a:r>
            <a:r>
              <a:rPr lang="en-US" sz="3016" dirty="0" err="1">
                <a:solidFill>
                  <a:srgbClr val="000000"/>
                </a:solidFill>
                <a:latin typeface="Public Sans"/>
                <a:ea typeface="Public Sans"/>
                <a:cs typeface="Public Sans"/>
                <a:sym typeface="Public Sans"/>
              </a:rPr>
              <a:t>kolaylaştı</a:t>
            </a:r>
            <a:endParaRPr lang="en-US" sz="3016" dirty="0">
              <a:solidFill>
                <a:srgbClr val="000000"/>
              </a:solidFill>
              <a:latin typeface="Public Sans"/>
              <a:ea typeface="Public Sans"/>
              <a:cs typeface="Public Sans"/>
              <a:sym typeface="Public Sans"/>
            </a:endParaRPr>
          </a:p>
          <a:p>
            <a:pPr marL="651345" lvl="1" indent="-325672" algn="just">
              <a:lnSpc>
                <a:spcPts val="4253"/>
              </a:lnSpc>
              <a:buFont typeface="Arial"/>
              <a:buChar char="•"/>
            </a:pPr>
            <a:r>
              <a:rPr lang="en-US" sz="3016" dirty="0" err="1">
                <a:solidFill>
                  <a:srgbClr val="000000"/>
                </a:solidFill>
                <a:latin typeface="Public Sans"/>
                <a:ea typeface="Public Sans"/>
                <a:cs typeface="Public Sans"/>
                <a:sym typeface="Public Sans"/>
              </a:rPr>
              <a:t>Sağlık</a:t>
            </a:r>
            <a:r>
              <a:rPr lang="en-US" sz="3016" dirty="0">
                <a:solidFill>
                  <a:srgbClr val="000000"/>
                </a:solidFill>
                <a:latin typeface="Public Sans"/>
                <a:ea typeface="Public Sans"/>
                <a:cs typeface="Public Sans"/>
                <a:sym typeface="Public Sans"/>
              </a:rPr>
              <a:t> </a:t>
            </a:r>
            <a:r>
              <a:rPr lang="en-US" sz="3016" dirty="0" err="1">
                <a:solidFill>
                  <a:srgbClr val="000000"/>
                </a:solidFill>
                <a:latin typeface="Public Sans"/>
                <a:ea typeface="Public Sans"/>
                <a:cs typeface="Public Sans"/>
                <a:sym typeface="Public Sans"/>
              </a:rPr>
              <a:t>hizmetlerinde</a:t>
            </a:r>
            <a:r>
              <a:rPr lang="en-US" sz="3016" dirty="0">
                <a:solidFill>
                  <a:srgbClr val="000000"/>
                </a:solidFill>
                <a:latin typeface="Public Sans"/>
                <a:ea typeface="Public Sans"/>
                <a:cs typeface="Public Sans"/>
                <a:sym typeface="Public Sans"/>
              </a:rPr>
              <a:t> </a:t>
            </a:r>
            <a:r>
              <a:rPr lang="en-US" sz="3016" dirty="0" err="1">
                <a:solidFill>
                  <a:srgbClr val="000000"/>
                </a:solidFill>
                <a:latin typeface="Public Sans"/>
                <a:ea typeface="Public Sans"/>
                <a:cs typeface="Public Sans"/>
                <a:sym typeface="Public Sans"/>
              </a:rPr>
              <a:t>kalite</a:t>
            </a:r>
            <a:r>
              <a:rPr lang="en-US" sz="3016" dirty="0">
                <a:solidFill>
                  <a:srgbClr val="000000"/>
                </a:solidFill>
                <a:latin typeface="Public Sans"/>
                <a:ea typeface="Public Sans"/>
                <a:cs typeface="Public Sans"/>
                <a:sym typeface="Public Sans"/>
              </a:rPr>
              <a:t> </a:t>
            </a:r>
            <a:r>
              <a:rPr lang="en-US" sz="3016" dirty="0" err="1">
                <a:solidFill>
                  <a:srgbClr val="000000"/>
                </a:solidFill>
                <a:latin typeface="Public Sans"/>
                <a:ea typeface="Public Sans"/>
                <a:cs typeface="Public Sans"/>
                <a:sym typeface="Public Sans"/>
              </a:rPr>
              <a:t>ve</a:t>
            </a:r>
            <a:r>
              <a:rPr lang="en-US" sz="3016" dirty="0">
                <a:solidFill>
                  <a:srgbClr val="000000"/>
                </a:solidFill>
                <a:latin typeface="Public Sans"/>
                <a:ea typeface="Public Sans"/>
                <a:cs typeface="Public Sans"/>
                <a:sym typeface="Public Sans"/>
              </a:rPr>
              <a:t> </a:t>
            </a:r>
            <a:r>
              <a:rPr lang="en-US" sz="3016" dirty="0" err="1">
                <a:solidFill>
                  <a:srgbClr val="000000"/>
                </a:solidFill>
                <a:latin typeface="Public Sans"/>
                <a:ea typeface="Public Sans"/>
                <a:cs typeface="Public Sans"/>
                <a:sym typeface="Public Sans"/>
              </a:rPr>
              <a:t>güvenlik</a:t>
            </a:r>
            <a:r>
              <a:rPr lang="en-US" sz="3016" dirty="0">
                <a:solidFill>
                  <a:srgbClr val="000000"/>
                </a:solidFill>
                <a:latin typeface="Public Sans"/>
                <a:ea typeface="Public Sans"/>
                <a:cs typeface="Public Sans"/>
                <a:sym typeface="Public Sans"/>
              </a:rPr>
              <a:t> </a:t>
            </a:r>
            <a:r>
              <a:rPr lang="en-US" sz="3016" dirty="0" err="1">
                <a:solidFill>
                  <a:srgbClr val="000000"/>
                </a:solidFill>
                <a:latin typeface="Public Sans"/>
                <a:ea typeface="Public Sans"/>
                <a:cs typeface="Public Sans"/>
                <a:sym typeface="Public Sans"/>
              </a:rPr>
              <a:t>arttı</a:t>
            </a:r>
            <a:endParaRPr lang="en-US" sz="3016" dirty="0">
              <a:solidFill>
                <a:srgbClr val="000000"/>
              </a:solidFill>
              <a:latin typeface="Public Sans"/>
              <a:ea typeface="Public Sans"/>
              <a:cs typeface="Public Sans"/>
              <a:sym typeface="Public Sans"/>
            </a:endParaRPr>
          </a:p>
          <a:p>
            <a:pPr algn="just">
              <a:lnSpc>
                <a:spcPts val="5430"/>
              </a:lnSpc>
            </a:pPr>
            <a:endParaRPr lang="en-US" sz="3016" dirty="0">
              <a:solidFill>
                <a:srgbClr val="000000"/>
              </a:solidFill>
              <a:latin typeface="Public Sans"/>
              <a:ea typeface="Public Sans"/>
              <a:cs typeface="Public Sans"/>
              <a:sym typeface="Public Sans"/>
            </a:endParaRPr>
          </a:p>
        </p:txBody>
      </p:sp>
      <p:sp>
        <p:nvSpPr>
          <p:cNvPr id="15" name="TextBox 15"/>
          <p:cNvSpPr txBox="1"/>
          <p:nvPr/>
        </p:nvSpPr>
        <p:spPr>
          <a:xfrm>
            <a:off x="16718813" y="8886825"/>
            <a:ext cx="887181" cy="742950"/>
          </a:xfrm>
          <a:prstGeom prst="rect">
            <a:avLst/>
          </a:prstGeom>
        </p:spPr>
        <p:txBody>
          <a:bodyPr lIns="0" tIns="0" rIns="0" bIns="0" rtlCol="0" anchor="t">
            <a:spAutoFit/>
          </a:bodyPr>
          <a:lstStyle/>
          <a:p>
            <a:pPr algn="ctr">
              <a:lnSpc>
                <a:spcPts val="5879"/>
              </a:lnSpc>
              <a:spcBef>
                <a:spcPct val="0"/>
              </a:spcBef>
            </a:pPr>
            <a:r>
              <a:rPr lang="en-US" sz="4899" b="1">
                <a:solidFill>
                  <a:srgbClr val="FFFFFF"/>
                </a:solidFill>
                <a:latin typeface="Public Sans Bold"/>
                <a:ea typeface="Public Sans Bold"/>
                <a:cs typeface="Public Sans Bold"/>
                <a:sym typeface="Public Sans Bold"/>
              </a:rPr>
              <a:t>12</a:t>
            </a:r>
          </a:p>
        </p:txBody>
      </p:sp>
      <p:sp>
        <p:nvSpPr>
          <p:cNvPr id="16" name="TextBox 16"/>
          <p:cNvSpPr txBox="1"/>
          <p:nvPr/>
        </p:nvSpPr>
        <p:spPr>
          <a:xfrm>
            <a:off x="7715393" y="416816"/>
            <a:ext cx="7088386" cy="3543577"/>
          </a:xfrm>
          <a:prstGeom prst="rect">
            <a:avLst/>
          </a:prstGeom>
        </p:spPr>
        <p:txBody>
          <a:bodyPr lIns="0" tIns="0" rIns="0" bIns="0" rtlCol="0" anchor="t">
            <a:spAutoFit/>
          </a:bodyPr>
          <a:lstStyle/>
          <a:p>
            <a:pPr algn="ctr">
              <a:lnSpc>
                <a:spcPts val="4709"/>
              </a:lnSpc>
              <a:spcBef>
                <a:spcPct val="0"/>
              </a:spcBef>
            </a:pPr>
            <a:r>
              <a:rPr lang="en-US" sz="3364" b="1" dirty="0">
                <a:solidFill>
                  <a:srgbClr val="000000"/>
                </a:solidFill>
                <a:latin typeface="Public Sans Bold"/>
                <a:ea typeface="Public Sans Bold"/>
                <a:cs typeface="Public Sans Bold"/>
                <a:sym typeface="Public Sans Bold"/>
              </a:rPr>
              <a:t>Analog </a:t>
            </a:r>
            <a:r>
              <a:rPr lang="en-US" sz="3364" b="1" dirty="0" err="1">
                <a:solidFill>
                  <a:srgbClr val="000000"/>
                </a:solidFill>
                <a:latin typeface="Public Sans Bold"/>
                <a:ea typeface="Public Sans Bold"/>
                <a:cs typeface="Public Sans Bold"/>
                <a:sym typeface="Public Sans Bold"/>
              </a:rPr>
              <a:t>Dönem</a:t>
            </a:r>
            <a:endParaRPr lang="en-US" sz="3364" b="1" dirty="0">
              <a:solidFill>
                <a:srgbClr val="000000"/>
              </a:solidFill>
              <a:latin typeface="Public Sans Bold"/>
              <a:ea typeface="Public Sans Bold"/>
              <a:cs typeface="Public Sans Bold"/>
              <a:sym typeface="Public Sans Bold"/>
            </a:endParaRPr>
          </a:p>
          <a:p>
            <a:pPr marL="726306" lvl="1" indent="-363153" algn="l">
              <a:lnSpc>
                <a:spcPts val="4709"/>
              </a:lnSpc>
              <a:spcBef>
                <a:spcPct val="0"/>
              </a:spcBef>
              <a:buFont typeface="Arial"/>
              <a:buChar char="•"/>
            </a:pPr>
            <a:r>
              <a:rPr lang="en-US" sz="3364" dirty="0" err="1">
                <a:solidFill>
                  <a:srgbClr val="000000"/>
                </a:solidFill>
                <a:latin typeface="Public Sans"/>
                <a:ea typeface="Public Sans"/>
                <a:cs typeface="Public Sans"/>
                <a:sym typeface="Public Sans"/>
              </a:rPr>
              <a:t>Kağıt</a:t>
            </a:r>
            <a:r>
              <a:rPr lang="en-US" sz="3364" dirty="0">
                <a:solidFill>
                  <a:srgbClr val="000000"/>
                </a:solidFill>
                <a:latin typeface="Public Sans"/>
                <a:ea typeface="Public Sans"/>
                <a:cs typeface="Public Sans"/>
                <a:sym typeface="Public Sans"/>
              </a:rPr>
              <a:t> </a:t>
            </a:r>
            <a:r>
              <a:rPr lang="en-US" sz="3364" dirty="0" err="1">
                <a:solidFill>
                  <a:srgbClr val="000000"/>
                </a:solidFill>
                <a:latin typeface="Public Sans"/>
                <a:ea typeface="Public Sans"/>
                <a:cs typeface="Public Sans"/>
                <a:sym typeface="Public Sans"/>
              </a:rPr>
              <a:t>tabanlı</a:t>
            </a:r>
            <a:r>
              <a:rPr lang="en-US" sz="3364" dirty="0">
                <a:solidFill>
                  <a:srgbClr val="000000"/>
                </a:solidFill>
                <a:latin typeface="Public Sans"/>
                <a:ea typeface="Public Sans"/>
                <a:cs typeface="Public Sans"/>
                <a:sym typeface="Public Sans"/>
              </a:rPr>
              <a:t> </a:t>
            </a:r>
            <a:r>
              <a:rPr lang="en-US" sz="3364" dirty="0" err="1">
                <a:solidFill>
                  <a:srgbClr val="000000"/>
                </a:solidFill>
                <a:latin typeface="Public Sans"/>
                <a:ea typeface="Public Sans"/>
                <a:cs typeface="Public Sans"/>
                <a:sym typeface="Public Sans"/>
              </a:rPr>
              <a:t>kayıtlar</a:t>
            </a:r>
            <a:r>
              <a:rPr lang="en-US" sz="3364" dirty="0">
                <a:solidFill>
                  <a:srgbClr val="000000"/>
                </a:solidFill>
                <a:latin typeface="Public Sans"/>
                <a:ea typeface="Public Sans"/>
                <a:cs typeface="Public Sans"/>
                <a:sym typeface="Public Sans"/>
              </a:rPr>
              <a:t> </a:t>
            </a:r>
            <a:r>
              <a:rPr lang="en-US" sz="3364" dirty="0" err="1">
                <a:solidFill>
                  <a:srgbClr val="000000"/>
                </a:solidFill>
                <a:latin typeface="Public Sans"/>
                <a:ea typeface="Public Sans"/>
                <a:cs typeface="Public Sans"/>
                <a:sym typeface="Public Sans"/>
              </a:rPr>
              <a:t>kullanılırdı</a:t>
            </a:r>
            <a:endParaRPr lang="en-US" sz="3364" dirty="0">
              <a:solidFill>
                <a:srgbClr val="000000"/>
              </a:solidFill>
              <a:latin typeface="Public Sans"/>
              <a:ea typeface="Public Sans"/>
              <a:cs typeface="Public Sans"/>
              <a:sym typeface="Public Sans"/>
            </a:endParaRPr>
          </a:p>
          <a:p>
            <a:pPr marL="726306" lvl="1" indent="-363153" algn="l">
              <a:lnSpc>
                <a:spcPts val="4709"/>
              </a:lnSpc>
              <a:spcBef>
                <a:spcPct val="0"/>
              </a:spcBef>
              <a:buFont typeface="Arial"/>
              <a:buChar char="•"/>
            </a:pPr>
            <a:r>
              <a:rPr lang="en-US" sz="3364" dirty="0">
                <a:solidFill>
                  <a:srgbClr val="000000"/>
                </a:solidFill>
                <a:latin typeface="Public Sans"/>
                <a:ea typeface="Public Sans"/>
                <a:cs typeface="Public Sans"/>
                <a:sym typeface="Public Sans"/>
              </a:rPr>
              <a:t>Manuel </a:t>
            </a:r>
            <a:r>
              <a:rPr lang="en-US" sz="3364" dirty="0" err="1">
                <a:solidFill>
                  <a:srgbClr val="000000"/>
                </a:solidFill>
                <a:latin typeface="Public Sans"/>
                <a:ea typeface="Public Sans"/>
                <a:cs typeface="Public Sans"/>
                <a:sym typeface="Public Sans"/>
              </a:rPr>
              <a:t>arşivleme</a:t>
            </a:r>
            <a:r>
              <a:rPr lang="en-US" sz="3364" dirty="0">
                <a:solidFill>
                  <a:srgbClr val="000000"/>
                </a:solidFill>
                <a:latin typeface="Public Sans"/>
                <a:ea typeface="Public Sans"/>
                <a:cs typeface="Public Sans"/>
                <a:sym typeface="Public Sans"/>
              </a:rPr>
              <a:t> </a:t>
            </a:r>
            <a:r>
              <a:rPr lang="en-US" sz="3364" dirty="0" err="1">
                <a:solidFill>
                  <a:srgbClr val="000000"/>
                </a:solidFill>
                <a:latin typeface="Public Sans"/>
                <a:ea typeface="Public Sans"/>
                <a:cs typeface="Public Sans"/>
                <a:sym typeface="Public Sans"/>
              </a:rPr>
              <a:t>yapılırdı</a:t>
            </a:r>
            <a:endParaRPr lang="en-US" sz="3364" dirty="0">
              <a:solidFill>
                <a:srgbClr val="000000"/>
              </a:solidFill>
              <a:latin typeface="Public Sans"/>
              <a:ea typeface="Public Sans"/>
              <a:cs typeface="Public Sans"/>
              <a:sym typeface="Public Sans"/>
            </a:endParaRPr>
          </a:p>
          <a:p>
            <a:pPr marL="726306" lvl="1" indent="-363153" algn="l">
              <a:lnSpc>
                <a:spcPts val="4709"/>
              </a:lnSpc>
              <a:spcBef>
                <a:spcPct val="0"/>
              </a:spcBef>
              <a:buFont typeface="Arial"/>
              <a:buChar char="•"/>
            </a:pPr>
            <a:r>
              <a:rPr lang="en-US" sz="3364" dirty="0" err="1">
                <a:solidFill>
                  <a:srgbClr val="000000"/>
                </a:solidFill>
                <a:latin typeface="Public Sans"/>
                <a:ea typeface="Public Sans"/>
                <a:cs typeface="Public Sans"/>
                <a:sym typeface="Public Sans"/>
              </a:rPr>
              <a:t>Bilgiye</a:t>
            </a:r>
            <a:r>
              <a:rPr lang="en-US" sz="3364" dirty="0">
                <a:solidFill>
                  <a:srgbClr val="000000"/>
                </a:solidFill>
                <a:latin typeface="Public Sans"/>
                <a:ea typeface="Public Sans"/>
                <a:cs typeface="Public Sans"/>
                <a:sym typeface="Public Sans"/>
              </a:rPr>
              <a:t> </a:t>
            </a:r>
            <a:r>
              <a:rPr lang="en-US" sz="3364" dirty="0" err="1">
                <a:solidFill>
                  <a:srgbClr val="000000"/>
                </a:solidFill>
                <a:latin typeface="Public Sans"/>
                <a:ea typeface="Public Sans"/>
                <a:cs typeface="Public Sans"/>
                <a:sym typeface="Public Sans"/>
              </a:rPr>
              <a:t>erişim</a:t>
            </a:r>
            <a:r>
              <a:rPr lang="en-US" sz="3364" dirty="0">
                <a:solidFill>
                  <a:srgbClr val="000000"/>
                </a:solidFill>
                <a:latin typeface="Public Sans"/>
                <a:ea typeface="Public Sans"/>
                <a:cs typeface="Public Sans"/>
                <a:sym typeface="Public Sans"/>
              </a:rPr>
              <a:t> </a:t>
            </a:r>
            <a:r>
              <a:rPr lang="en-US" sz="3364" dirty="0" err="1">
                <a:solidFill>
                  <a:srgbClr val="000000"/>
                </a:solidFill>
                <a:latin typeface="Public Sans"/>
                <a:ea typeface="Public Sans"/>
                <a:cs typeface="Public Sans"/>
                <a:sym typeface="Public Sans"/>
              </a:rPr>
              <a:t>yavaştı</a:t>
            </a:r>
            <a:endParaRPr lang="en-US" sz="3364" dirty="0">
              <a:solidFill>
                <a:srgbClr val="000000"/>
              </a:solidFill>
              <a:latin typeface="Public Sans"/>
              <a:ea typeface="Public Sans"/>
              <a:cs typeface="Public Sans"/>
              <a:sym typeface="Public Sans"/>
            </a:endParaRPr>
          </a:p>
          <a:p>
            <a:pPr marL="726306" lvl="1" indent="-363153" algn="l">
              <a:lnSpc>
                <a:spcPts val="4709"/>
              </a:lnSpc>
              <a:spcBef>
                <a:spcPct val="0"/>
              </a:spcBef>
              <a:buFont typeface="Arial"/>
              <a:buChar char="•"/>
            </a:pPr>
            <a:r>
              <a:rPr lang="en-US" sz="3364" dirty="0">
                <a:solidFill>
                  <a:srgbClr val="000000"/>
                </a:solidFill>
                <a:latin typeface="Public Sans"/>
                <a:ea typeface="Public Sans"/>
                <a:cs typeface="Public Sans"/>
                <a:sym typeface="Public Sans"/>
              </a:rPr>
              <a:t>Hata </a:t>
            </a:r>
            <a:r>
              <a:rPr lang="en-US" sz="3364" dirty="0" err="1">
                <a:solidFill>
                  <a:srgbClr val="000000"/>
                </a:solidFill>
                <a:latin typeface="Public Sans"/>
                <a:ea typeface="Public Sans"/>
                <a:cs typeface="Public Sans"/>
                <a:sym typeface="Public Sans"/>
              </a:rPr>
              <a:t>ve</a:t>
            </a:r>
            <a:r>
              <a:rPr lang="en-US" sz="3364" dirty="0">
                <a:solidFill>
                  <a:srgbClr val="000000"/>
                </a:solidFill>
                <a:latin typeface="Public Sans"/>
                <a:ea typeface="Public Sans"/>
                <a:cs typeface="Public Sans"/>
                <a:sym typeface="Public Sans"/>
              </a:rPr>
              <a:t> </a:t>
            </a:r>
            <a:r>
              <a:rPr lang="en-US" sz="3364" dirty="0" err="1">
                <a:solidFill>
                  <a:srgbClr val="000000"/>
                </a:solidFill>
                <a:latin typeface="Public Sans"/>
                <a:ea typeface="Public Sans"/>
                <a:cs typeface="Public Sans"/>
                <a:sym typeface="Public Sans"/>
              </a:rPr>
              <a:t>veri</a:t>
            </a:r>
            <a:r>
              <a:rPr lang="en-US" sz="3364" dirty="0">
                <a:solidFill>
                  <a:srgbClr val="000000"/>
                </a:solidFill>
                <a:latin typeface="Public Sans"/>
                <a:ea typeface="Public Sans"/>
                <a:cs typeface="Public Sans"/>
                <a:sym typeface="Public Sans"/>
              </a:rPr>
              <a:t> </a:t>
            </a:r>
            <a:r>
              <a:rPr lang="en-US" sz="3364" dirty="0" err="1">
                <a:solidFill>
                  <a:srgbClr val="000000"/>
                </a:solidFill>
                <a:latin typeface="Public Sans"/>
                <a:ea typeface="Public Sans"/>
                <a:cs typeface="Public Sans"/>
                <a:sym typeface="Public Sans"/>
              </a:rPr>
              <a:t>kaybı</a:t>
            </a:r>
            <a:r>
              <a:rPr lang="en-US" sz="3364" dirty="0">
                <a:solidFill>
                  <a:srgbClr val="000000"/>
                </a:solidFill>
                <a:latin typeface="Public Sans"/>
                <a:ea typeface="Public Sans"/>
                <a:cs typeface="Public Sans"/>
                <a:sym typeface="Public Sans"/>
              </a:rPr>
              <a:t> </a:t>
            </a:r>
            <a:r>
              <a:rPr lang="en-US" sz="3364" dirty="0" err="1">
                <a:solidFill>
                  <a:srgbClr val="000000"/>
                </a:solidFill>
                <a:latin typeface="Public Sans"/>
                <a:ea typeface="Public Sans"/>
                <a:cs typeface="Public Sans"/>
                <a:sym typeface="Public Sans"/>
              </a:rPr>
              <a:t>riski</a:t>
            </a:r>
            <a:r>
              <a:rPr lang="en-US" sz="3364" dirty="0">
                <a:solidFill>
                  <a:srgbClr val="000000"/>
                </a:solidFill>
                <a:latin typeface="Public Sans"/>
                <a:ea typeface="Public Sans"/>
                <a:cs typeface="Public Sans"/>
                <a:sym typeface="Public Sans"/>
              </a:rPr>
              <a:t> </a:t>
            </a:r>
            <a:r>
              <a:rPr lang="en-US" sz="3364" dirty="0" err="1">
                <a:solidFill>
                  <a:srgbClr val="000000"/>
                </a:solidFill>
                <a:latin typeface="Public Sans"/>
                <a:ea typeface="Public Sans"/>
                <a:cs typeface="Public Sans"/>
                <a:sym typeface="Public Sans"/>
              </a:rPr>
              <a:t>yüksekti</a:t>
            </a:r>
            <a:endParaRPr lang="en-US" sz="3364" dirty="0">
              <a:solidFill>
                <a:srgbClr val="000000"/>
              </a:solidFill>
              <a:latin typeface="Public Sans"/>
              <a:ea typeface="Public Sans"/>
              <a:cs typeface="Public Sans"/>
              <a:sym typeface="Public Sans"/>
            </a:endParaRPr>
          </a:p>
          <a:p>
            <a:pPr algn="ctr">
              <a:lnSpc>
                <a:spcPts val="4709"/>
              </a:lnSpc>
              <a:spcBef>
                <a:spcPct val="0"/>
              </a:spcBef>
            </a:pPr>
            <a:endParaRPr lang="en-US" sz="3364" dirty="0">
              <a:solidFill>
                <a:srgbClr val="000000"/>
              </a:solidFill>
              <a:latin typeface="Public Sans"/>
              <a:ea typeface="Public Sans"/>
              <a:cs typeface="Public Sans"/>
              <a:sym typeface="Public Sans"/>
            </a:endParaRPr>
          </a:p>
        </p:txBody>
      </p:sp>
      <p:sp>
        <p:nvSpPr>
          <p:cNvPr id="17" name="TextBox 17"/>
          <p:cNvSpPr txBox="1"/>
          <p:nvPr/>
        </p:nvSpPr>
        <p:spPr>
          <a:xfrm>
            <a:off x="7318943" y="6752237"/>
            <a:ext cx="9370164" cy="2945131"/>
          </a:xfrm>
          <a:prstGeom prst="rect">
            <a:avLst/>
          </a:prstGeom>
        </p:spPr>
        <p:txBody>
          <a:bodyPr lIns="0" tIns="0" rIns="0" bIns="0" rtlCol="0" anchor="t">
            <a:spAutoFit/>
          </a:bodyPr>
          <a:lstStyle/>
          <a:p>
            <a:pPr algn="ctr">
              <a:lnSpc>
                <a:spcPts val="4199"/>
              </a:lnSpc>
              <a:spcBef>
                <a:spcPct val="0"/>
              </a:spcBef>
            </a:pPr>
            <a:r>
              <a:rPr lang="en-US" sz="2999" b="1" dirty="0" err="1">
                <a:solidFill>
                  <a:srgbClr val="000000"/>
                </a:solidFill>
                <a:latin typeface="Public Sans Bold"/>
                <a:ea typeface="Public Sans Bold"/>
                <a:cs typeface="Public Sans Bold"/>
                <a:sym typeface="Public Sans Bold"/>
              </a:rPr>
              <a:t>Günümüzde</a:t>
            </a:r>
            <a:r>
              <a:rPr lang="en-US" sz="2999" b="1" dirty="0">
                <a:solidFill>
                  <a:srgbClr val="000000"/>
                </a:solidFill>
                <a:latin typeface="Public Sans Bold"/>
                <a:ea typeface="Public Sans Bold"/>
                <a:cs typeface="Public Sans Bold"/>
                <a:sym typeface="Public Sans Bold"/>
              </a:rPr>
              <a:t> </a:t>
            </a:r>
            <a:r>
              <a:rPr lang="en-US" sz="2999" b="1" dirty="0" err="1">
                <a:solidFill>
                  <a:srgbClr val="000000"/>
                </a:solidFill>
                <a:latin typeface="Public Sans Bold"/>
                <a:ea typeface="Public Sans Bold"/>
                <a:cs typeface="Public Sans Bold"/>
                <a:sym typeface="Public Sans Bold"/>
              </a:rPr>
              <a:t>Dijital</a:t>
            </a:r>
            <a:r>
              <a:rPr lang="en-US" sz="2999" b="1" dirty="0">
                <a:solidFill>
                  <a:srgbClr val="000000"/>
                </a:solidFill>
                <a:latin typeface="Public Sans Bold"/>
                <a:ea typeface="Public Sans Bold"/>
                <a:cs typeface="Public Sans Bold"/>
                <a:sym typeface="Public Sans Bold"/>
              </a:rPr>
              <a:t> </a:t>
            </a:r>
            <a:r>
              <a:rPr lang="en-US" sz="2999" b="1" dirty="0" err="1">
                <a:solidFill>
                  <a:srgbClr val="000000"/>
                </a:solidFill>
                <a:latin typeface="Public Sans Bold"/>
                <a:ea typeface="Public Sans Bold"/>
                <a:cs typeface="Public Sans Bold"/>
                <a:sym typeface="Public Sans Bold"/>
              </a:rPr>
              <a:t>Sağlık</a:t>
            </a:r>
            <a:endParaRPr lang="en-US" sz="2999" b="1" dirty="0">
              <a:solidFill>
                <a:srgbClr val="000000"/>
              </a:solidFill>
              <a:latin typeface="Public Sans Bold"/>
              <a:ea typeface="Public Sans Bold"/>
              <a:cs typeface="Public Sans Bold"/>
              <a:sym typeface="Public Sans Bold"/>
            </a:endParaRPr>
          </a:p>
          <a:p>
            <a:pPr marL="647694" lvl="1" indent="-323847" algn="l">
              <a:lnSpc>
                <a:spcPts val="4919"/>
              </a:lnSpc>
              <a:buFont typeface="Arial"/>
              <a:buChar char="•"/>
            </a:pPr>
            <a:r>
              <a:rPr lang="en-US" sz="2999" dirty="0">
                <a:solidFill>
                  <a:srgbClr val="000000"/>
                </a:solidFill>
                <a:latin typeface="Public Sans"/>
                <a:ea typeface="Public Sans"/>
                <a:cs typeface="Public Sans"/>
                <a:sym typeface="Public Sans"/>
              </a:rPr>
              <a:t>HBYS </a:t>
            </a:r>
            <a:r>
              <a:rPr lang="en-US" sz="2999" dirty="0" err="1">
                <a:solidFill>
                  <a:srgbClr val="000000"/>
                </a:solidFill>
                <a:latin typeface="Public Sans"/>
                <a:ea typeface="Public Sans"/>
                <a:cs typeface="Public Sans"/>
                <a:sym typeface="Public Sans"/>
              </a:rPr>
              <a:t>ve</a:t>
            </a:r>
            <a:r>
              <a:rPr lang="en-US" sz="2999" dirty="0">
                <a:solidFill>
                  <a:srgbClr val="000000"/>
                </a:solidFill>
                <a:latin typeface="Public Sans"/>
                <a:ea typeface="Public Sans"/>
                <a:cs typeface="Public Sans"/>
                <a:sym typeface="Public Sans"/>
              </a:rPr>
              <a:t> </a:t>
            </a:r>
            <a:r>
              <a:rPr lang="en-US" sz="2999" dirty="0" err="1">
                <a:solidFill>
                  <a:srgbClr val="000000"/>
                </a:solidFill>
                <a:latin typeface="Public Sans"/>
                <a:ea typeface="Public Sans"/>
                <a:cs typeface="Public Sans"/>
                <a:sym typeface="Public Sans"/>
              </a:rPr>
              <a:t>entegre</a:t>
            </a:r>
            <a:r>
              <a:rPr lang="en-US" sz="2999" dirty="0">
                <a:solidFill>
                  <a:srgbClr val="000000"/>
                </a:solidFill>
                <a:latin typeface="Public Sans"/>
                <a:ea typeface="Public Sans"/>
                <a:cs typeface="Public Sans"/>
                <a:sym typeface="Public Sans"/>
              </a:rPr>
              <a:t> </a:t>
            </a:r>
            <a:r>
              <a:rPr lang="en-US" sz="2999" dirty="0" err="1">
                <a:solidFill>
                  <a:srgbClr val="000000"/>
                </a:solidFill>
                <a:latin typeface="Public Sans"/>
                <a:ea typeface="Public Sans"/>
                <a:cs typeface="Public Sans"/>
                <a:sym typeface="Public Sans"/>
              </a:rPr>
              <a:t>sistemler</a:t>
            </a:r>
            <a:r>
              <a:rPr lang="en-US" sz="2999" dirty="0">
                <a:solidFill>
                  <a:srgbClr val="000000"/>
                </a:solidFill>
                <a:latin typeface="Public Sans"/>
                <a:ea typeface="Public Sans"/>
                <a:cs typeface="Public Sans"/>
                <a:sym typeface="Public Sans"/>
              </a:rPr>
              <a:t> </a:t>
            </a:r>
            <a:r>
              <a:rPr lang="en-US" sz="2999" dirty="0" err="1">
                <a:solidFill>
                  <a:srgbClr val="000000"/>
                </a:solidFill>
                <a:latin typeface="Public Sans"/>
                <a:ea typeface="Public Sans"/>
                <a:cs typeface="Public Sans"/>
                <a:sym typeface="Public Sans"/>
              </a:rPr>
              <a:t>yaygınlaştı</a:t>
            </a:r>
            <a:endParaRPr lang="en-US" sz="2999" dirty="0">
              <a:solidFill>
                <a:srgbClr val="000000"/>
              </a:solidFill>
              <a:latin typeface="Public Sans"/>
              <a:ea typeface="Public Sans"/>
              <a:cs typeface="Public Sans"/>
              <a:sym typeface="Public Sans"/>
            </a:endParaRPr>
          </a:p>
          <a:p>
            <a:pPr marL="647694" lvl="1" indent="-323847" algn="l">
              <a:lnSpc>
                <a:spcPts val="4919"/>
              </a:lnSpc>
              <a:buFont typeface="Arial"/>
              <a:buChar char="•"/>
            </a:pPr>
            <a:r>
              <a:rPr lang="en-US" sz="2999" dirty="0">
                <a:solidFill>
                  <a:srgbClr val="000000"/>
                </a:solidFill>
                <a:latin typeface="Public Sans"/>
                <a:ea typeface="Public Sans"/>
                <a:cs typeface="Public Sans"/>
                <a:sym typeface="Public Sans"/>
              </a:rPr>
              <a:t>E-</a:t>
            </a:r>
            <a:r>
              <a:rPr lang="en-US" sz="2999" dirty="0" err="1">
                <a:solidFill>
                  <a:srgbClr val="000000"/>
                </a:solidFill>
                <a:latin typeface="Public Sans"/>
                <a:ea typeface="Public Sans"/>
                <a:cs typeface="Public Sans"/>
                <a:sym typeface="Public Sans"/>
              </a:rPr>
              <a:t>reçete</a:t>
            </a:r>
            <a:r>
              <a:rPr lang="en-US" sz="2999" dirty="0">
                <a:solidFill>
                  <a:srgbClr val="000000"/>
                </a:solidFill>
                <a:latin typeface="Public Sans"/>
                <a:ea typeface="Public Sans"/>
                <a:cs typeface="Public Sans"/>
                <a:sym typeface="Public Sans"/>
              </a:rPr>
              <a:t>, e-</a:t>
            </a:r>
            <a:r>
              <a:rPr lang="en-US" sz="2999" dirty="0" err="1">
                <a:solidFill>
                  <a:srgbClr val="000000"/>
                </a:solidFill>
                <a:latin typeface="Public Sans"/>
                <a:ea typeface="Public Sans"/>
                <a:cs typeface="Public Sans"/>
                <a:sym typeface="Public Sans"/>
              </a:rPr>
              <a:t>nabız</a:t>
            </a:r>
            <a:r>
              <a:rPr lang="en-US" sz="2999" dirty="0">
                <a:solidFill>
                  <a:srgbClr val="000000"/>
                </a:solidFill>
                <a:latin typeface="Public Sans"/>
                <a:ea typeface="Public Sans"/>
                <a:cs typeface="Public Sans"/>
                <a:sym typeface="Public Sans"/>
              </a:rPr>
              <a:t>, tele-</a:t>
            </a:r>
            <a:r>
              <a:rPr lang="en-US" sz="2999" dirty="0" err="1">
                <a:solidFill>
                  <a:srgbClr val="000000"/>
                </a:solidFill>
                <a:latin typeface="Public Sans"/>
                <a:ea typeface="Public Sans"/>
                <a:cs typeface="Public Sans"/>
                <a:sym typeface="Public Sans"/>
              </a:rPr>
              <a:t>sağlık</a:t>
            </a:r>
            <a:r>
              <a:rPr lang="en-US" sz="2999" dirty="0">
                <a:solidFill>
                  <a:srgbClr val="000000"/>
                </a:solidFill>
                <a:latin typeface="Public Sans"/>
                <a:ea typeface="Public Sans"/>
                <a:cs typeface="Public Sans"/>
                <a:sym typeface="Public Sans"/>
              </a:rPr>
              <a:t> </a:t>
            </a:r>
            <a:r>
              <a:rPr lang="en-US" sz="2999" dirty="0" err="1">
                <a:solidFill>
                  <a:srgbClr val="000000"/>
                </a:solidFill>
                <a:latin typeface="Public Sans"/>
                <a:ea typeface="Public Sans"/>
                <a:cs typeface="Public Sans"/>
                <a:sym typeface="Public Sans"/>
              </a:rPr>
              <a:t>uygulamaları</a:t>
            </a:r>
            <a:r>
              <a:rPr lang="en-US" sz="2999" dirty="0">
                <a:solidFill>
                  <a:srgbClr val="000000"/>
                </a:solidFill>
                <a:latin typeface="Public Sans"/>
                <a:ea typeface="Public Sans"/>
                <a:cs typeface="Public Sans"/>
                <a:sym typeface="Public Sans"/>
              </a:rPr>
              <a:t> </a:t>
            </a:r>
            <a:r>
              <a:rPr lang="en-US" sz="2999" dirty="0" err="1">
                <a:solidFill>
                  <a:srgbClr val="000000"/>
                </a:solidFill>
                <a:latin typeface="Public Sans"/>
                <a:ea typeface="Public Sans"/>
                <a:cs typeface="Public Sans"/>
                <a:sym typeface="Public Sans"/>
              </a:rPr>
              <a:t>gelişti</a:t>
            </a:r>
            <a:endParaRPr lang="en-US" sz="2999" dirty="0">
              <a:solidFill>
                <a:srgbClr val="000000"/>
              </a:solidFill>
              <a:latin typeface="Public Sans"/>
              <a:ea typeface="Public Sans"/>
              <a:cs typeface="Public Sans"/>
              <a:sym typeface="Public Sans"/>
            </a:endParaRPr>
          </a:p>
          <a:p>
            <a:pPr marL="647694" lvl="1" indent="-323847" algn="l">
              <a:lnSpc>
                <a:spcPts val="4919"/>
              </a:lnSpc>
              <a:buFont typeface="Arial"/>
              <a:buChar char="•"/>
            </a:pPr>
            <a:r>
              <a:rPr lang="en-US" sz="2999" dirty="0">
                <a:solidFill>
                  <a:srgbClr val="000000"/>
                </a:solidFill>
                <a:latin typeface="Public Sans"/>
                <a:ea typeface="Public Sans"/>
                <a:cs typeface="Public Sans"/>
                <a:sym typeface="Public Sans"/>
              </a:rPr>
              <a:t>Büyük </a:t>
            </a:r>
            <a:r>
              <a:rPr lang="en-US" sz="2999" dirty="0" err="1">
                <a:solidFill>
                  <a:srgbClr val="000000"/>
                </a:solidFill>
                <a:latin typeface="Public Sans"/>
                <a:ea typeface="Public Sans"/>
                <a:cs typeface="Public Sans"/>
                <a:sym typeface="Public Sans"/>
              </a:rPr>
              <a:t>veri</a:t>
            </a:r>
            <a:r>
              <a:rPr lang="en-US" sz="2999" dirty="0">
                <a:solidFill>
                  <a:srgbClr val="000000"/>
                </a:solidFill>
                <a:latin typeface="Public Sans"/>
                <a:ea typeface="Public Sans"/>
                <a:cs typeface="Public Sans"/>
                <a:sym typeface="Public Sans"/>
              </a:rPr>
              <a:t> </a:t>
            </a:r>
            <a:r>
              <a:rPr lang="en-US" sz="2999" dirty="0" err="1">
                <a:solidFill>
                  <a:srgbClr val="000000"/>
                </a:solidFill>
                <a:latin typeface="Public Sans"/>
                <a:ea typeface="Public Sans"/>
                <a:cs typeface="Public Sans"/>
                <a:sym typeface="Public Sans"/>
              </a:rPr>
              <a:t>ve</a:t>
            </a:r>
            <a:r>
              <a:rPr lang="en-US" sz="2999" dirty="0">
                <a:solidFill>
                  <a:srgbClr val="000000"/>
                </a:solidFill>
                <a:latin typeface="Public Sans"/>
                <a:ea typeface="Public Sans"/>
                <a:cs typeface="Public Sans"/>
                <a:sym typeface="Public Sans"/>
              </a:rPr>
              <a:t> </a:t>
            </a:r>
            <a:r>
              <a:rPr lang="en-US" sz="2999" dirty="0" err="1">
                <a:solidFill>
                  <a:srgbClr val="000000"/>
                </a:solidFill>
                <a:latin typeface="Public Sans"/>
                <a:ea typeface="Public Sans"/>
                <a:cs typeface="Public Sans"/>
                <a:sym typeface="Public Sans"/>
              </a:rPr>
              <a:t>yapay</a:t>
            </a:r>
            <a:r>
              <a:rPr lang="en-US" sz="2999" dirty="0">
                <a:solidFill>
                  <a:srgbClr val="000000"/>
                </a:solidFill>
                <a:latin typeface="Public Sans"/>
                <a:ea typeface="Public Sans"/>
                <a:cs typeface="Public Sans"/>
                <a:sym typeface="Public Sans"/>
              </a:rPr>
              <a:t> </a:t>
            </a:r>
            <a:r>
              <a:rPr lang="en-US" sz="2999" dirty="0" err="1">
                <a:solidFill>
                  <a:srgbClr val="000000"/>
                </a:solidFill>
                <a:latin typeface="Public Sans"/>
                <a:ea typeface="Public Sans"/>
                <a:cs typeface="Public Sans"/>
                <a:sym typeface="Public Sans"/>
              </a:rPr>
              <a:t>zekâ</a:t>
            </a:r>
            <a:r>
              <a:rPr lang="en-US" sz="2999" dirty="0">
                <a:solidFill>
                  <a:srgbClr val="000000"/>
                </a:solidFill>
                <a:latin typeface="Public Sans"/>
                <a:ea typeface="Public Sans"/>
                <a:cs typeface="Public Sans"/>
                <a:sym typeface="Public Sans"/>
              </a:rPr>
              <a:t> </a:t>
            </a:r>
            <a:r>
              <a:rPr lang="en-US" sz="2999" dirty="0" err="1">
                <a:solidFill>
                  <a:srgbClr val="000000"/>
                </a:solidFill>
                <a:latin typeface="Public Sans"/>
                <a:ea typeface="Public Sans"/>
                <a:cs typeface="Public Sans"/>
                <a:sym typeface="Public Sans"/>
              </a:rPr>
              <a:t>kullanılmaya</a:t>
            </a:r>
            <a:r>
              <a:rPr lang="en-US" sz="2999" dirty="0">
                <a:solidFill>
                  <a:srgbClr val="000000"/>
                </a:solidFill>
                <a:latin typeface="Public Sans"/>
                <a:ea typeface="Public Sans"/>
                <a:cs typeface="Public Sans"/>
                <a:sym typeface="Public Sans"/>
              </a:rPr>
              <a:t> </a:t>
            </a:r>
            <a:r>
              <a:rPr lang="en-US" sz="2999" dirty="0" err="1">
                <a:solidFill>
                  <a:srgbClr val="000000"/>
                </a:solidFill>
                <a:latin typeface="Public Sans"/>
                <a:ea typeface="Public Sans"/>
                <a:cs typeface="Public Sans"/>
                <a:sym typeface="Public Sans"/>
              </a:rPr>
              <a:t>başlandı</a:t>
            </a:r>
            <a:endParaRPr lang="en-US" sz="2999" dirty="0">
              <a:solidFill>
                <a:srgbClr val="000000"/>
              </a:solidFill>
              <a:latin typeface="Public Sans"/>
              <a:ea typeface="Public Sans"/>
              <a:cs typeface="Public Sans"/>
              <a:sym typeface="Public Sans"/>
            </a:endParaRPr>
          </a:p>
          <a:p>
            <a:pPr marL="647694" lvl="1" indent="-323847" algn="l">
              <a:lnSpc>
                <a:spcPts val="4919"/>
              </a:lnSpc>
              <a:buFont typeface="Arial"/>
              <a:buChar char="•"/>
            </a:pPr>
            <a:r>
              <a:rPr lang="en-US" sz="2999" dirty="0">
                <a:solidFill>
                  <a:srgbClr val="000000"/>
                </a:solidFill>
                <a:latin typeface="Public Sans"/>
                <a:ea typeface="Public Sans"/>
                <a:cs typeface="Public Sans"/>
                <a:sym typeface="Public Sans"/>
              </a:rPr>
              <a:t>Karar </a:t>
            </a:r>
            <a:r>
              <a:rPr lang="en-US" sz="2999" dirty="0" err="1">
                <a:solidFill>
                  <a:srgbClr val="000000"/>
                </a:solidFill>
                <a:latin typeface="Public Sans"/>
                <a:ea typeface="Public Sans"/>
                <a:cs typeface="Public Sans"/>
                <a:sym typeface="Public Sans"/>
              </a:rPr>
              <a:t>destek</a:t>
            </a:r>
            <a:r>
              <a:rPr lang="en-US" sz="2999" dirty="0">
                <a:solidFill>
                  <a:srgbClr val="000000"/>
                </a:solidFill>
                <a:latin typeface="Public Sans"/>
                <a:ea typeface="Public Sans"/>
                <a:cs typeface="Public Sans"/>
                <a:sym typeface="Public Sans"/>
              </a:rPr>
              <a:t> </a:t>
            </a:r>
            <a:r>
              <a:rPr lang="en-US" sz="2999" dirty="0" err="1">
                <a:solidFill>
                  <a:srgbClr val="000000"/>
                </a:solidFill>
                <a:latin typeface="Public Sans"/>
                <a:ea typeface="Public Sans"/>
                <a:cs typeface="Public Sans"/>
                <a:sym typeface="Public Sans"/>
              </a:rPr>
              <a:t>sistemleri</a:t>
            </a:r>
            <a:r>
              <a:rPr lang="en-US" sz="2999" dirty="0">
                <a:solidFill>
                  <a:srgbClr val="000000"/>
                </a:solidFill>
                <a:latin typeface="Public Sans"/>
                <a:ea typeface="Public Sans"/>
                <a:cs typeface="Public Sans"/>
                <a:sym typeface="Public Sans"/>
              </a:rPr>
              <a:t> </a:t>
            </a:r>
            <a:r>
              <a:rPr lang="en-US" sz="2999" dirty="0" err="1">
                <a:solidFill>
                  <a:srgbClr val="000000"/>
                </a:solidFill>
                <a:latin typeface="Public Sans"/>
                <a:ea typeface="Public Sans"/>
                <a:cs typeface="Public Sans"/>
                <a:sym typeface="Public Sans"/>
              </a:rPr>
              <a:t>ön</a:t>
            </a:r>
            <a:r>
              <a:rPr lang="en-US" sz="2999" dirty="0">
                <a:solidFill>
                  <a:srgbClr val="000000"/>
                </a:solidFill>
                <a:latin typeface="Public Sans"/>
                <a:ea typeface="Public Sans"/>
                <a:cs typeface="Public Sans"/>
                <a:sym typeface="Public Sans"/>
              </a:rPr>
              <a:t> plana </a:t>
            </a:r>
            <a:r>
              <a:rPr lang="en-US" sz="2999" dirty="0" err="1">
                <a:solidFill>
                  <a:srgbClr val="000000"/>
                </a:solidFill>
                <a:latin typeface="Public Sans"/>
                <a:ea typeface="Public Sans"/>
                <a:cs typeface="Public Sans"/>
                <a:sym typeface="Public Sans"/>
              </a:rPr>
              <a:t>çıktı</a:t>
            </a:r>
            <a:endParaRPr lang="en-US" sz="2999" dirty="0">
              <a:solidFill>
                <a:srgbClr val="000000"/>
              </a:solidFill>
              <a:latin typeface="Public Sans"/>
              <a:ea typeface="Public Sans"/>
              <a:cs typeface="Public Sans"/>
              <a:sym typeface="Public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69169" y="521352"/>
            <a:ext cx="5242777" cy="3965599"/>
            <a:chOff x="0" y="0"/>
            <a:chExt cx="6990369" cy="5287466"/>
          </a:xfrm>
        </p:grpSpPr>
        <p:pic>
          <p:nvPicPr>
            <p:cNvPr id="3" name="Picture 3"/>
            <p:cNvPicPr>
              <a:picLocks noChangeAspect="1"/>
            </p:cNvPicPr>
            <p:nvPr/>
          </p:nvPicPr>
          <p:blipFill>
            <a:blip r:embed="rId2"/>
            <a:srcRect l="11908" r="11908"/>
            <a:stretch>
              <a:fillRect/>
            </a:stretch>
          </p:blipFill>
          <p:spPr>
            <a:xfrm>
              <a:off x="0" y="0"/>
              <a:ext cx="6990369" cy="5287466"/>
            </a:xfrm>
            <a:prstGeom prst="rect">
              <a:avLst/>
            </a:prstGeom>
          </p:spPr>
        </p:pic>
      </p:grpSp>
      <p:grpSp>
        <p:nvGrpSpPr>
          <p:cNvPr id="4" name="Group 4"/>
          <p:cNvGrpSpPr/>
          <p:nvPr/>
        </p:nvGrpSpPr>
        <p:grpSpPr>
          <a:xfrm>
            <a:off x="16408880" y="8490744"/>
            <a:ext cx="1554673" cy="1554673"/>
            <a:chOff x="0" y="0"/>
            <a:chExt cx="2072897" cy="2072897"/>
          </a:xfrm>
        </p:grpSpPr>
        <p:grpSp>
          <p:nvGrpSpPr>
            <p:cNvPr id="5" name="Group 5"/>
            <p:cNvGrpSpPr/>
            <p:nvPr/>
          </p:nvGrpSpPr>
          <p:grpSpPr>
            <a:xfrm rot="-2700000">
              <a:off x="483157" y="483157"/>
              <a:ext cx="1106584" cy="1106584"/>
              <a:chOff x="0" y="0"/>
              <a:chExt cx="812800" cy="812800"/>
            </a:xfrm>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2084B"/>
              </a:solidFill>
            </p:spPr>
            <p:txBody>
              <a:bodyPr/>
              <a:lstStyle/>
              <a:p>
                <a:endParaRPr lang="tr-TR"/>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rot="-2700000">
              <a:off x="303569" y="303569"/>
              <a:ext cx="1465759" cy="1465759"/>
              <a:chOff x="0" y="0"/>
              <a:chExt cx="812800" cy="812800"/>
            </a:xfrm>
          </p:grpSpPr>
          <p:sp>
            <p:nvSpPr>
              <p:cNvPr id="9"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ln w="57150" cap="sq">
                <a:solidFill>
                  <a:srgbClr val="02084B"/>
                </a:solidFill>
                <a:prstDash val="solid"/>
                <a:miter/>
              </a:ln>
            </p:spPr>
            <p:txBody>
              <a:bodyPr/>
              <a:lstStyle/>
              <a:p>
                <a:endParaRPr lang="tr-TR"/>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11" name="AutoShape 11"/>
          <p:cNvSpPr/>
          <p:nvPr/>
        </p:nvSpPr>
        <p:spPr>
          <a:xfrm rot="-5399999">
            <a:off x="16257015" y="7295602"/>
            <a:ext cx="1858401" cy="0"/>
          </a:xfrm>
          <a:prstGeom prst="line">
            <a:avLst/>
          </a:prstGeom>
          <a:ln w="47625" cap="flat">
            <a:solidFill>
              <a:srgbClr val="02084B"/>
            </a:solidFill>
            <a:prstDash val="solid"/>
            <a:headEnd type="none" w="sm" len="sm"/>
            <a:tailEnd type="none" w="sm" len="sm"/>
          </a:ln>
        </p:spPr>
        <p:txBody>
          <a:bodyPr/>
          <a:lstStyle/>
          <a:p>
            <a:endParaRPr lang="tr-TR"/>
          </a:p>
        </p:txBody>
      </p:sp>
      <p:sp>
        <p:nvSpPr>
          <p:cNvPr id="12" name="Freeform 12"/>
          <p:cNvSpPr/>
          <p:nvPr/>
        </p:nvSpPr>
        <p:spPr>
          <a:xfrm flipV="1">
            <a:off x="16941051" y="0"/>
            <a:ext cx="1346949" cy="2693898"/>
          </a:xfrm>
          <a:custGeom>
            <a:avLst/>
            <a:gdLst/>
            <a:ahLst/>
            <a:cxnLst/>
            <a:rect l="l" t="t" r="r" b="b"/>
            <a:pathLst>
              <a:path w="1346949" h="2693898">
                <a:moveTo>
                  <a:pt x="0" y="2693898"/>
                </a:moveTo>
                <a:lnTo>
                  <a:pt x="1346949" y="2693898"/>
                </a:lnTo>
                <a:lnTo>
                  <a:pt x="1346949" y="0"/>
                </a:lnTo>
                <a:lnTo>
                  <a:pt x="0" y="0"/>
                </a:lnTo>
                <a:lnTo>
                  <a:pt x="0" y="2693898"/>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3" name="Freeform 13"/>
          <p:cNvSpPr/>
          <p:nvPr/>
        </p:nvSpPr>
        <p:spPr>
          <a:xfrm>
            <a:off x="12050262" y="5900011"/>
            <a:ext cx="4461865" cy="2978295"/>
          </a:xfrm>
          <a:custGeom>
            <a:avLst/>
            <a:gdLst/>
            <a:ahLst/>
            <a:cxnLst/>
            <a:rect l="l" t="t" r="r" b="b"/>
            <a:pathLst>
              <a:path w="4461865" h="2978295">
                <a:moveTo>
                  <a:pt x="0" y="0"/>
                </a:moveTo>
                <a:lnTo>
                  <a:pt x="4461865" y="0"/>
                </a:lnTo>
                <a:lnTo>
                  <a:pt x="4461865" y="2978295"/>
                </a:lnTo>
                <a:lnTo>
                  <a:pt x="0" y="2978295"/>
                </a:lnTo>
                <a:lnTo>
                  <a:pt x="0" y="0"/>
                </a:lnTo>
                <a:close/>
              </a:path>
            </a:pathLst>
          </a:custGeom>
          <a:blipFill>
            <a:blip r:embed="rId5"/>
            <a:stretch>
              <a:fillRect/>
            </a:stretch>
          </a:blipFill>
        </p:spPr>
        <p:txBody>
          <a:bodyPr/>
          <a:lstStyle/>
          <a:p>
            <a:endParaRPr lang="tr-TR"/>
          </a:p>
        </p:txBody>
      </p:sp>
      <p:sp>
        <p:nvSpPr>
          <p:cNvPr id="14" name="Freeform 14"/>
          <p:cNvSpPr/>
          <p:nvPr/>
        </p:nvSpPr>
        <p:spPr>
          <a:xfrm>
            <a:off x="14018365" y="3303395"/>
            <a:ext cx="3945187" cy="2367112"/>
          </a:xfrm>
          <a:custGeom>
            <a:avLst/>
            <a:gdLst/>
            <a:ahLst/>
            <a:cxnLst/>
            <a:rect l="l" t="t" r="r" b="b"/>
            <a:pathLst>
              <a:path w="3945187" h="2367112">
                <a:moveTo>
                  <a:pt x="0" y="0"/>
                </a:moveTo>
                <a:lnTo>
                  <a:pt x="3945187" y="0"/>
                </a:lnTo>
                <a:lnTo>
                  <a:pt x="3945187" y="2367113"/>
                </a:lnTo>
                <a:lnTo>
                  <a:pt x="0" y="2367113"/>
                </a:lnTo>
                <a:lnTo>
                  <a:pt x="0" y="0"/>
                </a:lnTo>
                <a:close/>
              </a:path>
            </a:pathLst>
          </a:custGeom>
          <a:blipFill>
            <a:blip r:embed="rId6"/>
            <a:stretch>
              <a:fillRect/>
            </a:stretch>
          </a:blipFill>
        </p:spPr>
        <p:txBody>
          <a:bodyPr/>
          <a:lstStyle/>
          <a:p>
            <a:endParaRPr lang="tr-TR"/>
          </a:p>
        </p:txBody>
      </p:sp>
      <p:sp>
        <p:nvSpPr>
          <p:cNvPr id="15" name="TextBox 15"/>
          <p:cNvSpPr txBox="1"/>
          <p:nvPr/>
        </p:nvSpPr>
        <p:spPr>
          <a:xfrm>
            <a:off x="766944" y="5101131"/>
            <a:ext cx="11042328" cy="3389614"/>
          </a:xfrm>
          <a:prstGeom prst="rect">
            <a:avLst/>
          </a:prstGeom>
        </p:spPr>
        <p:txBody>
          <a:bodyPr lIns="0" tIns="0" rIns="0" bIns="0" rtlCol="0" anchor="t">
            <a:spAutoFit/>
          </a:bodyPr>
          <a:lstStyle/>
          <a:p>
            <a:pPr marL="651345" lvl="1" indent="-325672" algn="just">
              <a:lnSpc>
                <a:spcPts val="5430"/>
              </a:lnSpc>
              <a:buFont typeface="Arial"/>
              <a:buChar char="•"/>
            </a:pPr>
            <a:r>
              <a:rPr lang="en-US" sz="3016" b="1">
                <a:solidFill>
                  <a:srgbClr val="000000"/>
                </a:solidFill>
                <a:latin typeface="Public Sans Bold"/>
                <a:ea typeface="Public Sans Bold"/>
                <a:cs typeface="Public Sans Bold"/>
                <a:sym typeface="Public Sans Bold"/>
              </a:rPr>
              <a:t>Sağladığı Katkılar</a:t>
            </a:r>
          </a:p>
          <a:p>
            <a:pPr marL="651345" lvl="1" indent="-325672" algn="just">
              <a:lnSpc>
                <a:spcPts val="5430"/>
              </a:lnSpc>
              <a:buFont typeface="Arial"/>
              <a:buChar char="•"/>
            </a:pPr>
            <a:r>
              <a:rPr lang="en-US" sz="3016">
                <a:solidFill>
                  <a:srgbClr val="000000"/>
                </a:solidFill>
                <a:latin typeface="Public Sans"/>
                <a:ea typeface="Public Sans"/>
                <a:cs typeface="Public Sans"/>
                <a:sym typeface="Public Sans"/>
              </a:rPr>
              <a:t>Verimlilik ve performans analizi sağlar</a:t>
            </a:r>
          </a:p>
          <a:p>
            <a:pPr marL="651345" lvl="1" indent="-325672" algn="just">
              <a:lnSpc>
                <a:spcPts val="5430"/>
              </a:lnSpc>
              <a:buFont typeface="Arial"/>
              <a:buChar char="•"/>
            </a:pPr>
            <a:r>
              <a:rPr lang="en-US" sz="3016">
                <a:solidFill>
                  <a:srgbClr val="000000"/>
                </a:solidFill>
                <a:latin typeface="Public Sans"/>
                <a:ea typeface="Public Sans"/>
                <a:cs typeface="Public Sans"/>
                <a:sym typeface="Public Sans"/>
              </a:rPr>
              <a:t>Maliyet merkezlerinin karşılaştırılmasına olanak tanır</a:t>
            </a:r>
          </a:p>
          <a:p>
            <a:pPr marL="651345" lvl="1" indent="-325672" algn="just">
              <a:lnSpc>
                <a:spcPts val="5430"/>
              </a:lnSpc>
              <a:buFont typeface="Arial"/>
              <a:buChar char="•"/>
            </a:pPr>
            <a:r>
              <a:rPr lang="en-US" sz="3016">
                <a:solidFill>
                  <a:srgbClr val="000000"/>
                </a:solidFill>
                <a:latin typeface="Public Sans"/>
                <a:ea typeface="Public Sans"/>
                <a:cs typeface="Public Sans"/>
                <a:sym typeface="Public Sans"/>
              </a:rPr>
              <a:t>Sağlık profesyonelleri arasında entegrasyon sağlar</a:t>
            </a:r>
          </a:p>
          <a:p>
            <a:pPr marL="651345" lvl="1" indent="-325672" algn="just">
              <a:lnSpc>
                <a:spcPts val="5430"/>
              </a:lnSpc>
              <a:buFont typeface="Arial"/>
              <a:buChar char="•"/>
            </a:pPr>
            <a:r>
              <a:rPr lang="en-US" sz="3016">
                <a:solidFill>
                  <a:srgbClr val="000000"/>
                </a:solidFill>
                <a:latin typeface="Public Sans"/>
                <a:ea typeface="Public Sans"/>
                <a:cs typeface="Public Sans"/>
                <a:sym typeface="Public Sans"/>
              </a:rPr>
              <a:t>Doktor, laboratuvar ve ödeme sistemlerini birbirine bağlar</a:t>
            </a:r>
          </a:p>
        </p:txBody>
      </p:sp>
      <p:sp>
        <p:nvSpPr>
          <p:cNvPr id="16" name="TextBox 16"/>
          <p:cNvSpPr txBox="1"/>
          <p:nvPr/>
        </p:nvSpPr>
        <p:spPr>
          <a:xfrm>
            <a:off x="16718813" y="8886825"/>
            <a:ext cx="887181" cy="742950"/>
          </a:xfrm>
          <a:prstGeom prst="rect">
            <a:avLst/>
          </a:prstGeom>
        </p:spPr>
        <p:txBody>
          <a:bodyPr lIns="0" tIns="0" rIns="0" bIns="0" rtlCol="0" anchor="t">
            <a:spAutoFit/>
          </a:bodyPr>
          <a:lstStyle/>
          <a:p>
            <a:pPr algn="ctr">
              <a:lnSpc>
                <a:spcPts val="5879"/>
              </a:lnSpc>
              <a:spcBef>
                <a:spcPct val="0"/>
              </a:spcBef>
            </a:pPr>
            <a:r>
              <a:rPr lang="en-US" sz="4899" b="1">
                <a:solidFill>
                  <a:srgbClr val="FFFFFF"/>
                </a:solidFill>
                <a:latin typeface="Public Sans Bold"/>
                <a:ea typeface="Public Sans Bold"/>
                <a:cs typeface="Public Sans Bold"/>
                <a:sym typeface="Public Sans Bold"/>
              </a:rPr>
              <a:t>13</a:t>
            </a:r>
          </a:p>
        </p:txBody>
      </p:sp>
      <p:sp>
        <p:nvSpPr>
          <p:cNvPr id="17" name="TextBox 17"/>
          <p:cNvSpPr txBox="1"/>
          <p:nvPr/>
        </p:nvSpPr>
        <p:spPr>
          <a:xfrm>
            <a:off x="6286993" y="411611"/>
            <a:ext cx="9703965" cy="4134127"/>
          </a:xfrm>
          <a:prstGeom prst="rect">
            <a:avLst/>
          </a:prstGeom>
        </p:spPr>
        <p:txBody>
          <a:bodyPr lIns="0" tIns="0" rIns="0" bIns="0" rtlCol="0" anchor="t">
            <a:spAutoFit/>
          </a:bodyPr>
          <a:lstStyle/>
          <a:p>
            <a:pPr algn="ctr">
              <a:lnSpc>
                <a:spcPts val="4709"/>
              </a:lnSpc>
              <a:spcBef>
                <a:spcPct val="0"/>
              </a:spcBef>
            </a:pPr>
            <a:r>
              <a:rPr lang="en-US" sz="3364">
                <a:solidFill>
                  <a:srgbClr val="000000"/>
                </a:solidFill>
                <a:latin typeface="Public Sans"/>
                <a:ea typeface="Public Sans"/>
                <a:cs typeface="Public Sans"/>
                <a:sym typeface="Public Sans"/>
              </a:rPr>
              <a:t>Başlangıçta: faturalama amacıyla kullanılmıştır.</a:t>
            </a:r>
          </a:p>
          <a:p>
            <a:pPr algn="ctr">
              <a:lnSpc>
                <a:spcPts val="4709"/>
              </a:lnSpc>
              <a:spcBef>
                <a:spcPct val="0"/>
              </a:spcBef>
            </a:pPr>
            <a:r>
              <a:rPr lang="en-US" sz="3364">
                <a:solidFill>
                  <a:srgbClr val="000000"/>
                </a:solidFill>
                <a:latin typeface="Public Sans"/>
                <a:ea typeface="Public Sans"/>
                <a:cs typeface="Public Sans"/>
                <a:sym typeface="Public Sans"/>
              </a:rPr>
              <a:t>Günümüzde: tüm hastane süreçlerini kapsar</a:t>
            </a:r>
          </a:p>
          <a:p>
            <a:pPr marL="726306" lvl="1" indent="-363153" algn="l">
              <a:lnSpc>
                <a:spcPts val="4709"/>
              </a:lnSpc>
              <a:buFont typeface="Arial"/>
              <a:buChar char="•"/>
            </a:pPr>
            <a:r>
              <a:rPr lang="en-US" sz="3364">
                <a:solidFill>
                  <a:srgbClr val="000000"/>
                </a:solidFill>
                <a:latin typeface="Public Sans"/>
                <a:ea typeface="Public Sans"/>
                <a:cs typeface="Public Sans"/>
                <a:sym typeface="Public Sans"/>
              </a:rPr>
              <a:t>Randevu ve muayene</a:t>
            </a:r>
          </a:p>
          <a:p>
            <a:pPr marL="726306" lvl="1" indent="-363153" algn="l">
              <a:lnSpc>
                <a:spcPts val="4709"/>
              </a:lnSpc>
              <a:buFont typeface="Arial"/>
              <a:buChar char="•"/>
            </a:pPr>
            <a:r>
              <a:rPr lang="en-US" sz="3364">
                <a:solidFill>
                  <a:srgbClr val="000000"/>
                </a:solidFill>
                <a:latin typeface="Public Sans"/>
                <a:ea typeface="Public Sans"/>
                <a:cs typeface="Public Sans"/>
                <a:sym typeface="Public Sans"/>
              </a:rPr>
              <a:t>E-reçete ve raporlar</a:t>
            </a:r>
          </a:p>
          <a:p>
            <a:pPr marL="726306" lvl="1" indent="-363153" algn="l">
              <a:lnSpc>
                <a:spcPts val="4709"/>
              </a:lnSpc>
              <a:buFont typeface="Arial"/>
              <a:buChar char="•"/>
            </a:pPr>
            <a:r>
              <a:rPr lang="en-US" sz="3364">
                <a:solidFill>
                  <a:srgbClr val="000000"/>
                </a:solidFill>
                <a:latin typeface="Public Sans"/>
                <a:ea typeface="Public Sans"/>
                <a:cs typeface="Public Sans"/>
                <a:sym typeface="Public Sans"/>
              </a:rPr>
              <a:t>Laboratuvar ve radyoloji sonuçları</a:t>
            </a:r>
          </a:p>
          <a:p>
            <a:pPr marL="726306" lvl="1" indent="-363153" algn="l">
              <a:lnSpc>
                <a:spcPts val="4709"/>
              </a:lnSpc>
              <a:buFont typeface="Arial"/>
              <a:buChar char="•"/>
            </a:pPr>
            <a:r>
              <a:rPr lang="en-US" sz="3364">
                <a:solidFill>
                  <a:srgbClr val="000000"/>
                </a:solidFill>
                <a:latin typeface="Public Sans"/>
                <a:ea typeface="Public Sans"/>
                <a:cs typeface="Public Sans"/>
                <a:sym typeface="Public Sans"/>
              </a:rPr>
              <a:t>Elektronik kayıtlar ve stok yönetimi</a:t>
            </a:r>
          </a:p>
          <a:p>
            <a:pPr marL="726306" lvl="1" indent="-363153" algn="l">
              <a:lnSpc>
                <a:spcPts val="4709"/>
              </a:lnSpc>
              <a:buFont typeface="Arial"/>
              <a:buChar char="•"/>
            </a:pPr>
            <a:r>
              <a:rPr lang="en-US" sz="3364">
                <a:solidFill>
                  <a:srgbClr val="000000"/>
                </a:solidFill>
                <a:latin typeface="Public Sans"/>
                <a:ea typeface="Public Sans"/>
                <a:cs typeface="Public Sans"/>
                <a:sym typeface="Public Sans"/>
              </a:rPr>
              <a:t>Yönetim raporları</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408880" y="8490744"/>
            <a:ext cx="1554673" cy="1554673"/>
            <a:chOff x="0" y="0"/>
            <a:chExt cx="2072897" cy="2072897"/>
          </a:xfrm>
        </p:grpSpPr>
        <p:grpSp>
          <p:nvGrpSpPr>
            <p:cNvPr id="3" name="Group 3"/>
            <p:cNvGrpSpPr/>
            <p:nvPr/>
          </p:nvGrpSpPr>
          <p:grpSpPr>
            <a:xfrm rot="-2700000">
              <a:off x="483157" y="483157"/>
              <a:ext cx="1106584" cy="1106584"/>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2084B"/>
              </a:solidFill>
            </p:spPr>
            <p:txBody>
              <a:bodyPr/>
              <a:lstStyle/>
              <a:p>
                <a:endParaRPr lang="tr-TR"/>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2700000">
              <a:off x="303569" y="303569"/>
              <a:ext cx="1465759" cy="1465759"/>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ln w="57150" cap="sq">
                <a:solidFill>
                  <a:srgbClr val="02084B"/>
                </a:solidFill>
                <a:prstDash val="solid"/>
                <a:miter/>
              </a:ln>
            </p:spPr>
            <p:txBody>
              <a:bodyPr/>
              <a:lstStyle/>
              <a:p>
                <a:endParaRPr lang="tr-TR"/>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9" name="AutoShape 9"/>
          <p:cNvSpPr/>
          <p:nvPr/>
        </p:nvSpPr>
        <p:spPr>
          <a:xfrm rot="-5399999">
            <a:off x="16257015" y="7295602"/>
            <a:ext cx="1858401" cy="0"/>
          </a:xfrm>
          <a:prstGeom prst="line">
            <a:avLst/>
          </a:prstGeom>
          <a:ln w="47625" cap="flat">
            <a:solidFill>
              <a:srgbClr val="02084B"/>
            </a:solidFill>
            <a:prstDash val="solid"/>
            <a:headEnd type="none" w="sm" len="sm"/>
            <a:tailEnd type="none" w="sm" len="sm"/>
          </a:ln>
        </p:spPr>
        <p:txBody>
          <a:bodyPr/>
          <a:lstStyle/>
          <a:p>
            <a:endParaRPr lang="tr-TR"/>
          </a:p>
        </p:txBody>
      </p:sp>
      <p:sp>
        <p:nvSpPr>
          <p:cNvPr id="10" name="Freeform 10"/>
          <p:cNvSpPr/>
          <p:nvPr/>
        </p:nvSpPr>
        <p:spPr>
          <a:xfrm flipV="1">
            <a:off x="16941051" y="0"/>
            <a:ext cx="1346949" cy="2693898"/>
          </a:xfrm>
          <a:custGeom>
            <a:avLst/>
            <a:gdLst/>
            <a:ahLst/>
            <a:cxnLst/>
            <a:rect l="l" t="t" r="r" b="b"/>
            <a:pathLst>
              <a:path w="1346949" h="2693898">
                <a:moveTo>
                  <a:pt x="0" y="2693898"/>
                </a:moveTo>
                <a:lnTo>
                  <a:pt x="1346949" y="2693898"/>
                </a:lnTo>
                <a:lnTo>
                  <a:pt x="1346949" y="0"/>
                </a:lnTo>
                <a:lnTo>
                  <a:pt x="0" y="0"/>
                </a:lnTo>
                <a:lnTo>
                  <a:pt x="0" y="269389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1" name="Freeform 11"/>
          <p:cNvSpPr/>
          <p:nvPr/>
        </p:nvSpPr>
        <p:spPr>
          <a:xfrm>
            <a:off x="22364" y="0"/>
            <a:ext cx="6345783" cy="10267985"/>
          </a:xfrm>
          <a:custGeom>
            <a:avLst/>
            <a:gdLst/>
            <a:ahLst/>
            <a:cxnLst/>
            <a:rect l="l" t="t" r="r" b="b"/>
            <a:pathLst>
              <a:path w="6345783" h="10267985">
                <a:moveTo>
                  <a:pt x="0" y="0"/>
                </a:moveTo>
                <a:lnTo>
                  <a:pt x="6345782" y="0"/>
                </a:lnTo>
                <a:lnTo>
                  <a:pt x="6345782" y="10267985"/>
                </a:lnTo>
                <a:lnTo>
                  <a:pt x="0" y="10267985"/>
                </a:lnTo>
                <a:lnTo>
                  <a:pt x="0" y="0"/>
                </a:lnTo>
                <a:close/>
              </a:path>
            </a:pathLst>
          </a:custGeom>
          <a:blipFill>
            <a:blip r:embed="rId4"/>
            <a:stretch>
              <a:fillRect l="-74228" r="-74228"/>
            </a:stretch>
          </a:blipFill>
        </p:spPr>
        <p:txBody>
          <a:bodyPr/>
          <a:lstStyle/>
          <a:p>
            <a:endParaRPr lang="tr-TR"/>
          </a:p>
        </p:txBody>
      </p:sp>
      <p:sp>
        <p:nvSpPr>
          <p:cNvPr id="12" name="TextBox 12"/>
          <p:cNvSpPr txBox="1"/>
          <p:nvPr/>
        </p:nvSpPr>
        <p:spPr>
          <a:xfrm>
            <a:off x="7034896" y="2493873"/>
            <a:ext cx="11253104" cy="5955665"/>
          </a:xfrm>
          <a:prstGeom prst="rect">
            <a:avLst/>
          </a:prstGeom>
        </p:spPr>
        <p:txBody>
          <a:bodyPr lIns="0" tIns="0" rIns="0" bIns="0" rtlCol="0" anchor="t">
            <a:spAutoFit/>
          </a:bodyPr>
          <a:lstStyle/>
          <a:p>
            <a:pPr marL="755651" lvl="1" indent="-377825" algn="just">
              <a:lnSpc>
                <a:spcPts val="6160"/>
              </a:lnSpc>
              <a:buAutoNum type="arabicPeriod"/>
            </a:pPr>
            <a:r>
              <a:rPr lang="en-US" sz="3500">
                <a:solidFill>
                  <a:srgbClr val="000000"/>
                </a:solidFill>
                <a:latin typeface="Public Sans"/>
                <a:ea typeface="Public Sans"/>
                <a:cs typeface="Public Sans"/>
                <a:sym typeface="Public Sans"/>
              </a:rPr>
              <a:t>Laboratory İnformation System (LİS) </a:t>
            </a:r>
          </a:p>
          <a:p>
            <a:pPr marL="755651" lvl="1" indent="-377825" algn="just">
              <a:lnSpc>
                <a:spcPts val="6160"/>
              </a:lnSpc>
              <a:buAutoNum type="arabicPeriod"/>
            </a:pPr>
            <a:r>
              <a:rPr lang="en-US" sz="3500">
                <a:solidFill>
                  <a:srgbClr val="000000"/>
                </a:solidFill>
                <a:latin typeface="Public Sans"/>
                <a:ea typeface="Public Sans"/>
                <a:cs typeface="Public Sans"/>
                <a:sym typeface="Public Sans"/>
              </a:rPr>
              <a:t>Radiology İnformation System (RİS) </a:t>
            </a:r>
          </a:p>
          <a:p>
            <a:pPr marL="755651" lvl="1" indent="-377825" algn="just">
              <a:lnSpc>
                <a:spcPts val="6160"/>
              </a:lnSpc>
              <a:buAutoNum type="arabicPeriod"/>
            </a:pPr>
            <a:r>
              <a:rPr lang="en-US" sz="3500">
                <a:solidFill>
                  <a:srgbClr val="000000"/>
                </a:solidFill>
                <a:latin typeface="Public Sans"/>
                <a:ea typeface="Public Sans"/>
                <a:cs typeface="Public Sans"/>
                <a:sym typeface="Public Sans"/>
              </a:rPr>
              <a:t>Paramedic Assessment of Critical Skills (PACS)</a:t>
            </a:r>
          </a:p>
          <a:p>
            <a:pPr marL="755651" lvl="1" indent="-377825" algn="just">
              <a:lnSpc>
                <a:spcPts val="6160"/>
              </a:lnSpc>
              <a:buAutoNum type="arabicPeriod"/>
            </a:pPr>
            <a:r>
              <a:rPr lang="en-US" sz="3500">
                <a:solidFill>
                  <a:srgbClr val="000000"/>
                </a:solidFill>
                <a:latin typeface="Public Sans"/>
                <a:ea typeface="Public Sans"/>
                <a:cs typeface="Public Sans"/>
                <a:sym typeface="Public Sans"/>
              </a:rPr>
              <a:t> Eczane Sistemi</a:t>
            </a:r>
          </a:p>
          <a:p>
            <a:pPr marL="755651" lvl="1" indent="-377825" algn="just">
              <a:lnSpc>
                <a:spcPts val="6160"/>
              </a:lnSpc>
              <a:buAutoNum type="arabicPeriod"/>
            </a:pPr>
            <a:r>
              <a:rPr lang="en-US" sz="3500">
                <a:solidFill>
                  <a:srgbClr val="000000"/>
                </a:solidFill>
                <a:latin typeface="Public Sans"/>
                <a:ea typeface="Public Sans"/>
                <a:cs typeface="Public Sans"/>
                <a:sym typeface="Public Sans"/>
              </a:rPr>
              <a:t>Faturalama / Medula</a:t>
            </a:r>
          </a:p>
          <a:p>
            <a:pPr algn="just">
              <a:lnSpc>
                <a:spcPts val="6160"/>
              </a:lnSpc>
            </a:pPr>
            <a:endParaRPr lang="en-US" sz="3500">
              <a:solidFill>
                <a:srgbClr val="000000"/>
              </a:solidFill>
              <a:latin typeface="Public Sans"/>
              <a:ea typeface="Public Sans"/>
              <a:cs typeface="Public Sans"/>
              <a:sym typeface="Public Sans"/>
            </a:endParaRPr>
          </a:p>
          <a:p>
            <a:pPr algn="just">
              <a:lnSpc>
                <a:spcPts val="4900"/>
              </a:lnSpc>
            </a:pPr>
            <a:endParaRPr lang="en-US" sz="3500">
              <a:solidFill>
                <a:srgbClr val="000000"/>
              </a:solidFill>
              <a:latin typeface="Public Sans"/>
              <a:ea typeface="Public Sans"/>
              <a:cs typeface="Public Sans"/>
              <a:sym typeface="Public Sans"/>
            </a:endParaRPr>
          </a:p>
          <a:p>
            <a:pPr algn="just">
              <a:lnSpc>
                <a:spcPts val="4900"/>
              </a:lnSpc>
            </a:pPr>
            <a:endParaRPr lang="en-US" sz="3500">
              <a:solidFill>
                <a:srgbClr val="000000"/>
              </a:solidFill>
              <a:latin typeface="Public Sans"/>
              <a:ea typeface="Public Sans"/>
              <a:cs typeface="Public Sans"/>
              <a:sym typeface="Public Sans"/>
            </a:endParaRPr>
          </a:p>
        </p:txBody>
      </p:sp>
      <p:sp>
        <p:nvSpPr>
          <p:cNvPr id="13" name="TextBox 13"/>
          <p:cNvSpPr txBox="1"/>
          <p:nvPr/>
        </p:nvSpPr>
        <p:spPr>
          <a:xfrm>
            <a:off x="7231543" y="545904"/>
            <a:ext cx="8823748" cy="1457325"/>
          </a:xfrm>
          <a:prstGeom prst="rect">
            <a:avLst/>
          </a:prstGeom>
        </p:spPr>
        <p:txBody>
          <a:bodyPr lIns="0" tIns="0" rIns="0" bIns="0" rtlCol="0" anchor="t">
            <a:spAutoFit/>
          </a:bodyPr>
          <a:lstStyle/>
          <a:p>
            <a:pPr algn="ctr">
              <a:lnSpc>
                <a:spcPts val="5760"/>
              </a:lnSpc>
            </a:pPr>
            <a:r>
              <a:rPr lang="en-US" sz="4800" b="1">
                <a:solidFill>
                  <a:srgbClr val="060644"/>
                </a:solidFill>
                <a:latin typeface="Public Sans Bold"/>
                <a:ea typeface="Public Sans Bold"/>
                <a:cs typeface="Public Sans Bold"/>
                <a:sym typeface="Public Sans Bold"/>
              </a:rPr>
              <a:t>HASTANE BILGI YÖNETIM SISTEMI ENTEGRASYONLARI</a:t>
            </a:r>
          </a:p>
        </p:txBody>
      </p:sp>
      <p:sp>
        <p:nvSpPr>
          <p:cNvPr id="14" name="TextBox 14"/>
          <p:cNvSpPr txBox="1"/>
          <p:nvPr/>
        </p:nvSpPr>
        <p:spPr>
          <a:xfrm>
            <a:off x="16718813" y="8886825"/>
            <a:ext cx="887181" cy="742950"/>
          </a:xfrm>
          <a:prstGeom prst="rect">
            <a:avLst/>
          </a:prstGeom>
        </p:spPr>
        <p:txBody>
          <a:bodyPr lIns="0" tIns="0" rIns="0" bIns="0" rtlCol="0" anchor="t">
            <a:spAutoFit/>
          </a:bodyPr>
          <a:lstStyle/>
          <a:p>
            <a:pPr algn="ctr">
              <a:lnSpc>
                <a:spcPts val="5879"/>
              </a:lnSpc>
              <a:spcBef>
                <a:spcPct val="0"/>
              </a:spcBef>
            </a:pPr>
            <a:r>
              <a:rPr lang="en-US" sz="4899" b="1">
                <a:solidFill>
                  <a:srgbClr val="FFFFFF"/>
                </a:solidFill>
                <a:latin typeface="Public Sans Bold"/>
                <a:ea typeface="Public Sans Bold"/>
                <a:cs typeface="Public Sans Bold"/>
                <a:sym typeface="Public Sans Bold"/>
              </a:rPr>
              <a:t>14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408880" y="8490744"/>
            <a:ext cx="1554673" cy="1554673"/>
            <a:chOff x="0" y="0"/>
            <a:chExt cx="2072897" cy="2072897"/>
          </a:xfrm>
        </p:grpSpPr>
        <p:grpSp>
          <p:nvGrpSpPr>
            <p:cNvPr id="3" name="Group 3"/>
            <p:cNvGrpSpPr/>
            <p:nvPr/>
          </p:nvGrpSpPr>
          <p:grpSpPr>
            <a:xfrm rot="-2700000">
              <a:off x="483157" y="483157"/>
              <a:ext cx="1106584" cy="1106584"/>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2084B"/>
              </a:solidFill>
            </p:spPr>
            <p:txBody>
              <a:bodyPr/>
              <a:lstStyle/>
              <a:p>
                <a:endParaRPr lang="tr-TR"/>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2700000">
              <a:off x="303569" y="303569"/>
              <a:ext cx="1465759" cy="1465759"/>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ln w="57150" cap="sq">
                <a:solidFill>
                  <a:srgbClr val="02084B"/>
                </a:solidFill>
                <a:prstDash val="solid"/>
                <a:miter/>
              </a:ln>
            </p:spPr>
            <p:txBody>
              <a:bodyPr/>
              <a:lstStyle/>
              <a:p>
                <a:endParaRPr lang="tr-TR"/>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9" name="Freeform 9"/>
          <p:cNvSpPr/>
          <p:nvPr/>
        </p:nvSpPr>
        <p:spPr>
          <a:xfrm flipV="1">
            <a:off x="16941051" y="0"/>
            <a:ext cx="1346949" cy="2693898"/>
          </a:xfrm>
          <a:custGeom>
            <a:avLst/>
            <a:gdLst/>
            <a:ahLst/>
            <a:cxnLst/>
            <a:rect l="l" t="t" r="r" b="b"/>
            <a:pathLst>
              <a:path w="1346949" h="2693898">
                <a:moveTo>
                  <a:pt x="0" y="2693898"/>
                </a:moveTo>
                <a:lnTo>
                  <a:pt x="1346949" y="2693898"/>
                </a:lnTo>
                <a:lnTo>
                  <a:pt x="1346949" y="0"/>
                </a:lnTo>
                <a:lnTo>
                  <a:pt x="0" y="0"/>
                </a:lnTo>
                <a:lnTo>
                  <a:pt x="0" y="269389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0" name="Freeform 10"/>
          <p:cNvSpPr/>
          <p:nvPr/>
        </p:nvSpPr>
        <p:spPr>
          <a:xfrm>
            <a:off x="22364" y="0"/>
            <a:ext cx="6345783" cy="10267985"/>
          </a:xfrm>
          <a:custGeom>
            <a:avLst/>
            <a:gdLst/>
            <a:ahLst/>
            <a:cxnLst/>
            <a:rect l="l" t="t" r="r" b="b"/>
            <a:pathLst>
              <a:path w="6345783" h="10267985">
                <a:moveTo>
                  <a:pt x="0" y="0"/>
                </a:moveTo>
                <a:lnTo>
                  <a:pt x="6345782" y="0"/>
                </a:lnTo>
                <a:lnTo>
                  <a:pt x="6345782" y="10267985"/>
                </a:lnTo>
                <a:lnTo>
                  <a:pt x="0" y="10267985"/>
                </a:lnTo>
                <a:lnTo>
                  <a:pt x="0" y="0"/>
                </a:lnTo>
                <a:close/>
              </a:path>
            </a:pathLst>
          </a:custGeom>
          <a:blipFill>
            <a:blip r:embed="rId4"/>
            <a:stretch>
              <a:fillRect l="-71245" r="-71245"/>
            </a:stretch>
          </a:blipFill>
        </p:spPr>
        <p:txBody>
          <a:bodyPr/>
          <a:lstStyle/>
          <a:p>
            <a:endParaRPr lang="tr-TR"/>
          </a:p>
        </p:txBody>
      </p:sp>
      <p:sp>
        <p:nvSpPr>
          <p:cNvPr id="11" name="TextBox 11"/>
          <p:cNvSpPr txBox="1"/>
          <p:nvPr/>
        </p:nvSpPr>
        <p:spPr>
          <a:xfrm>
            <a:off x="6582774" y="1860522"/>
            <a:ext cx="10579629" cy="8184895"/>
          </a:xfrm>
          <a:prstGeom prst="rect">
            <a:avLst/>
          </a:prstGeom>
        </p:spPr>
        <p:txBody>
          <a:bodyPr lIns="0" tIns="0" rIns="0" bIns="0" rtlCol="0" anchor="t">
            <a:spAutoFit/>
          </a:bodyPr>
          <a:lstStyle/>
          <a:p>
            <a:pPr marL="626114" lvl="1" indent="-313057" algn="just">
              <a:lnSpc>
                <a:spcPts val="5104"/>
              </a:lnSpc>
              <a:buFont typeface="Arial"/>
              <a:buChar char="•"/>
            </a:pPr>
            <a:r>
              <a:rPr lang="en-US" sz="2900">
                <a:solidFill>
                  <a:srgbClr val="000000"/>
                </a:solidFill>
                <a:latin typeface="Public Sans"/>
                <a:ea typeface="Public Sans"/>
                <a:cs typeface="Public Sans"/>
                <a:sym typeface="Public Sans"/>
              </a:rPr>
              <a:t>Laboratuvarın veri toplama, doğrulama ve test sonuçlarını raporlama işlevlerini desteklemekte olan sistemdir. </a:t>
            </a:r>
          </a:p>
          <a:p>
            <a:pPr marL="626114" lvl="1" indent="-313057" algn="just">
              <a:lnSpc>
                <a:spcPts val="5104"/>
              </a:lnSpc>
              <a:buFont typeface="Arial"/>
              <a:buChar char="•"/>
            </a:pPr>
            <a:r>
              <a:rPr lang="en-US" sz="2900">
                <a:solidFill>
                  <a:srgbClr val="000000"/>
                </a:solidFill>
                <a:latin typeface="Public Sans"/>
                <a:ea typeface="Public Sans"/>
                <a:cs typeface="Public Sans"/>
                <a:sym typeface="Public Sans"/>
              </a:rPr>
              <a:t>Laboratuvardaki işlemleri süreçsel işleyişi (test kararından raporlama işlemine kadar) takip eder. </a:t>
            </a:r>
          </a:p>
          <a:p>
            <a:pPr marL="626114" lvl="1" indent="-313057" algn="just">
              <a:lnSpc>
                <a:spcPts val="5104"/>
              </a:lnSpc>
              <a:buFont typeface="Arial"/>
              <a:buChar char="•"/>
            </a:pPr>
            <a:r>
              <a:rPr lang="en-US" sz="2900">
                <a:solidFill>
                  <a:srgbClr val="000000"/>
                </a:solidFill>
                <a:latin typeface="Public Sans"/>
                <a:ea typeface="Public Sans"/>
                <a:cs typeface="Public Sans"/>
                <a:sym typeface="Public Sans"/>
              </a:rPr>
              <a:t>Sistemin amacı; yatarak tedavi görmekte olan hastalar, poliklinik hastaları ve doğrudan başvuran hastalara ait yapılan laboratuvar isteklerinin sisteme kaydedilmesi ve alınmakta olan her türlü laboratuvar örneğinin karışmasını önleyecek olan benzersiz nümerik sistemli otomatik etiketlemeyi yapmasıdır. </a:t>
            </a:r>
          </a:p>
          <a:p>
            <a:pPr algn="just">
              <a:lnSpc>
                <a:spcPts val="5104"/>
              </a:lnSpc>
            </a:pPr>
            <a:endParaRPr lang="en-US" sz="2900">
              <a:solidFill>
                <a:srgbClr val="000000"/>
              </a:solidFill>
              <a:latin typeface="Public Sans"/>
              <a:ea typeface="Public Sans"/>
              <a:cs typeface="Public Sans"/>
              <a:sym typeface="Public Sans"/>
            </a:endParaRPr>
          </a:p>
          <a:p>
            <a:pPr algn="just">
              <a:lnSpc>
                <a:spcPts val="4060"/>
              </a:lnSpc>
            </a:pPr>
            <a:endParaRPr lang="en-US" sz="2900">
              <a:solidFill>
                <a:srgbClr val="000000"/>
              </a:solidFill>
              <a:latin typeface="Public Sans"/>
              <a:ea typeface="Public Sans"/>
              <a:cs typeface="Public Sans"/>
              <a:sym typeface="Public Sans"/>
            </a:endParaRPr>
          </a:p>
          <a:p>
            <a:pPr algn="just">
              <a:lnSpc>
                <a:spcPts val="4060"/>
              </a:lnSpc>
            </a:pPr>
            <a:endParaRPr lang="en-US" sz="2900">
              <a:solidFill>
                <a:srgbClr val="000000"/>
              </a:solidFill>
              <a:latin typeface="Public Sans"/>
              <a:ea typeface="Public Sans"/>
              <a:cs typeface="Public Sans"/>
              <a:sym typeface="Public Sans"/>
            </a:endParaRPr>
          </a:p>
        </p:txBody>
      </p:sp>
      <p:sp>
        <p:nvSpPr>
          <p:cNvPr id="12" name="TextBox 12"/>
          <p:cNvSpPr txBox="1"/>
          <p:nvPr/>
        </p:nvSpPr>
        <p:spPr>
          <a:xfrm>
            <a:off x="7231543" y="545904"/>
            <a:ext cx="8823748" cy="1038225"/>
          </a:xfrm>
          <a:prstGeom prst="rect">
            <a:avLst/>
          </a:prstGeom>
        </p:spPr>
        <p:txBody>
          <a:bodyPr lIns="0" tIns="0" rIns="0" bIns="0" rtlCol="0" anchor="t">
            <a:spAutoFit/>
          </a:bodyPr>
          <a:lstStyle/>
          <a:p>
            <a:pPr algn="ctr">
              <a:lnSpc>
                <a:spcPts val="4080"/>
              </a:lnSpc>
            </a:pPr>
            <a:r>
              <a:rPr lang="en-US" sz="3400" b="1">
                <a:solidFill>
                  <a:srgbClr val="060644"/>
                </a:solidFill>
                <a:latin typeface="Public Sans Bold"/>
                <a:ea typeface="Public Sans Bold"/>
                <a:cs typeface="Public Sans Bold"/>
                <a:sym typeface="Public Sans Bold"/>
              </a:rPr>
              <a:t>LABORATORY İNFORMATION SYSTEM (LİS)</a:t>
            </a:r>
          </a:p>
        </p:txBody>
      </p:sp>
      <p:sp>
        <p:nvSpPr>
          <p:cNvPr id="13" name="TextBox 13"/>
          <p:cNvSpPr txBox="1"/>
          <p:nvPr/>
        </p:nvSpPr>
        <p:spPr>
          <a:xfrm>
            <a:off x="16718813" y="8886825"/>
            <a:ext cx="887181" cy="742950"/>
          </a:xfrm>
          <a:prstGeom prst="rect">
            <a:avLst/>
          </a:prstGeom>
        </p:spPr>
        <p:txBody>
          <a:bodyPr lIns="0" tIns="0" rIns="0" bIns="0" rtlCol="0" anchor="t">
            <a:spAutoFit/>
          </a:bodyPr>
          <a:lstStyle/>
          <a:p>
            <a:pPr algn="ctr">
              <a:lnSpc>
                <a:spcPts val="5879"/>
              </a:lnSpc>
              <a:spcBef>
                <a:spcPct val="0"/>
              </a:spcBef>
            </a:pPr>
            <a:r>
              <a:rPr lang="en-US" sz="4899" b="1">
                <a:solidFill>
                  <a:srgbClr val="FFFFFF"/>
                </a:solidFill>
                <a:latin typeface="Public Sans Bold"/>
                <a:ea typeface="Public Sans Bold"/>
                <a:cs typeface="Public Sans Bold"/>
                <a:sym typeface="Public Sans Bold"/>
              </a:rPr>
              <a:t>15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408880" y="8490744"/>
            <a:ext cx="1554673" cy="1554673"/>
            <a:chOff x="0" y="0"/>
            <a:chExt cx="2072897" cy="2072897"/>
          </a:xfrm>
        </p:grpSpPr>
        <p:grpSp>
          <p:nvGrpSpPr>
            <p:cNvPr id="3" name="Group 3"/>
            <p:cNvGrpSpPr/>
            <p:nvPr/>
          </p:nvGrpSpPr>
          <p:grpSpPr>
            <a:xfrm rot="-2700000">
              <a:off x="483157" y="483157"/>
              <a:ext cx="1106584" cy="1106584"/>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2084B"/>
              </a:solidFill>
            </p:spPr>
            <p:txBody>
              <a:bodyPr/>
              <a:lstStyle/>
              <a:p>
                <a:endParaRPr lang="tr-TR"/>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2700000">
              <a:off x="303569" y="303569"/>
              <a:ext cx="1465759" cy="1465759"/>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ln w="57150" cap="sq">
                <a:solidFill>
                  <a:srgbClr val="02084B"/>
                </a:solidFill>
                <a:prstDash val="solid"/>
                <a:miter/>
              </a:ln>
            </p:spPr>
            <p:txBody>
              <a:bodyPr/>
              <a:lstStyle/>
              <a:p>
                <a:endParaRPr lang="tr-TR"/>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9" name="Freeform 9"/>
          <p:cNvSpPr/>
          <p:nvPr/>
        </p:nvSpPr>
        <p:spPr>
          <a:xfrm flipV="1">
            <a:off x="16941051" y="0"/>
            <a:ext cx="1346949" cy="2693898"/>
          </a:xfrm>
          <a:custGeom>
            <a:avLst/>
            <a:gdLst/>
            <a:ahLst/>
            <a:cxnLst/>
            <a:rect l="l" t="t" r="r" b="b"/>
            <a:pathLst>
              <a:path w="1346949" h="2693898">
                <a:moveTo>
                  <a:pt x="0" y="2693898"/>
                </a:moveTo>
                <a:lnTo>
                  <a:pt x="1346949" y="2693898"/>
                </a:lnTo>
                <a:lnTo>
                  <a:pt x="1346949" y="0"/>
                </a:lnTo>
                <a:lnTo>
                  <a:pt x="0" y="0"/>
                </a:lnTo>
                <a:lnTo>
                  <a:pt x="0" y="269389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0" name="Freeform 10"/>
          <p:cNvSpPr/>
          <p:nvPr/>
        </p:nvSpPr>
        <p:spPr>
          <a:xfrm>
            <a:off x="22364" y="0"/>
            <a:ext cx="6345783" cy="10267985"/>
          </a:xfrm>
          <a:custGeom>
            <a:avLst/>
            <a:gdLst/>
            <a:ahLst/>
            <a:cxnLst/>
            <a:rect l="l" t="t" r="r" b="b"/>
            <a:pathLst>
              <a:path w="6345783" h="10267985">
                <a:moveTo>
                  <a:pt x="0" y="0"/>
                </a:moveTo>
                <a:lnTo>
                  <a:pt x="6345782" y="0"/>
                </a:lnTo>
                <a:lnTo>
                  <a:pt x="6345782" y="10267985"/>
                </a:lnTo>
                <a:lnTo>
                  <a:pt x="0" y="10267985"/>
                </a:lnTo>
                <a:lnTo>
                  <a:pt x="0" y="0"/>
                </a:lnTo>
                <a:close/>
              </a:path>
            </a:pathLst>
          </a:custGeom>
          <a:blipFill>
            <a:blip r:embed="rId4"/>
            <a:stretch>
              <a:fillRect l="-50167" r="-92241"/>
            </a:stretch>
          </a:blipFill>
        </p:spPr>
        <p:txBody>
          <a:bodyPr/>
          <a:lstStyle/>
          <a:p>
            <a:endParaRPr lang="tr-TR"/>
          </a:p>
        </p:txBody>
      </p:sp>
      <p:sp>
        <p:nvSpPr>
          <p:cNvPr id="11" name="TextBox 11"/>
          <p:cNvSpPr txBox="1"/>
          <p:nvPr/>
        </p:nvSpPr>
        <p:spPr>
          <a:xfrm>
            <a:off x="6644878" y="1365853"/>
            <a:ext cx="13215003" cy="5968752"/>
          </a:xfrm>
          <a:prstGeom prst="rect">
            <a:avLst/>
          </a:prstGeom>
        </p:spPr>
        <p:txBody>
          <a:bodyPr lIns="0" tIns="0" rIns="0" bIns="0" rtlCol="0" anchor="t">
            <a:spAutoFit/>
          </a:bodyPr>
          <a:lstStyle/>
          <a:p>
            <a:pPr algn="just">
              <a:lnSpc>
                <a:spcPts val="5977"/>
              </a:lnSpc>
            </a:pPr>
            <a:r>
              <a:rPr lang="en-US" sz="3396">
                <a:solidFill>
                  <a:srgbClr val="000000"/>
                </a:solidFill>
                <a:latin typeface="Public Sans"/>
                <a:ea typeface="Public Sans"/>
                <a:cs typeface="Public Sans"/>
                <a:sym typeface="Public Sans"/>
              </a:rPr>
              <a:t>LİS’in yerine getirmekte olduğu işlevler: </a:t>
            </a:r>
          </a:p>
          <a:p>
            <a:pPr marL="733269" lvl="1" indent="-366635" algn="l">
              <a:lnSpc>
                <a:spcPts val="5977"/>
              </a:lnSpc>
              <a:buFont typeface="Arial"/>
              <a:buChar char="•"/>
            </a:pPr>
            <a:r>
              <a:rPr lang="en-US" sz="3396">
                <a:solidFill>
                  <a:srgbClr val="000000"/>
                </a:solidFill>
                <a:latin typeface="Public Sans"/>
                <a:ea typeface="Public Sans"/>
                <a:cs typeface="Public Sans"/>
                <a:sym typeface="Public Sans"/>
              </a:rPr>
              <a:t>Verilerin analiz edilmesi, </a:t>
            </a:r>
          </a:p>
          <a:p>
            <a:pPr marL="733269" lvl="1" indent="-366635" algn="l">
              <a:lnSpc>
                <a:spcPts val="5977"/>
              </a:lnSpc>
              <a:buFont typeface="Arial"/>
              <a:buChar char="•"/>
            </a:pPr>
            <a:r>
              <a:rPr lang="en-US" sz="3396">
                <a:solidFill>
                  <a:srgbClr val="000000"/>
                </a:solidFill>
                <a:latin typeface="Public Sans"/>
                <a:ea typeface="Public Sans"/>
                <a:cs typeface="Public Sans"/>
                <a:sym typeface="Public Sans"/>
              </a:rPr>
              <a:t>Test sonuçlarının toplanması ve dağıtımı, </a:t>
            </a:r>
          </a:p>
          <a:p>
            <a:pPr marL="733269" lvl="1" indent="-366635" algn="l">
              <a:lnSpc>
                <a:spcPts val="5977"/>
              </a:lnSpc>
              <a:buFont typeface="Arial"/>
              <a:buChar char="•"/>
            </a:pPr>
            <a:r>
              <a:rPr lang="en-US" sz="3396">
                <a:solidFill>
                  <a:srgbClr val="000000"/>
                </a:solidFill>
                <a:latin typeface="Public Sans"/>
                <a:ea typeface="Public Sans"/>
                <a:cs typeface="Public Sans"/>
                <a:sym typeface="Public Sans"/>
              </a:rPr>
              <a:t>Test işlemlerinin izlenmesi, </a:t>
            </a:r>
          </a:p>
          <a:p>
            <a:pPr marL="733269" lvl="1" indent="-366635" algn="l">
              <a:lnSpc>
                <a:spcPts val="5977"/>
              </a:lnSpc>
              <a:buFont typeface="Arial"/>
              <a:buChar char="•"/>
            </a:pPr>
            <a:r>
              <a:rPr lang="en-US" sz="3396">
                <a:solidFill>
                  <a:srgbClr val="000000"/>
                </a:solidFill>
                <a:latin typeface="Public Sans"/>
                <a:ea typeface="Public Sans"/>
                <a:cs typeface="Public Sans"/>
                <a:sym typeface="Public Sans"/>
              </a:rPr>
              <a:t>İş işleyiş süreçlerinin izlenmesi, </a:t>
            </a:r>
          </a:p>
          <a:p>
            <a:pPr marL="733269" lvl="1" indent="-366635" algn="l">
              <a:lnSpc>
                <a:spcPts val="5977"/>
              </a:lnSpc>
              <a:buFont typeface="Arial"/>
              <a:buChar char="•"/>
            </a:pPr>
            <a:r>
              <a:rPr lang="en-US" sz="3396">
                <a:solidFill>
                  <a:srgbClr val="000000"/>
                </a:solidFill>
                <a:latin typeface="Public Sans"/>
                <a:ea typeface="Public Sans"/>
                <a:cs typeface="Public Sans"/>
                <a:sym typeface="Public Sans"/>
              </a:rPr>
              <a:t>Laboratuvar süreçlerinin takibi ve dokümantasyonu, </a:t>
            </a:r>
          </a:p>
          <a:p>
            <a:pPr marL="733269" lvl="1" indent="-366635" algn="l">
              <a:lnSpc>
                <a:spcPts val="5977"/>
              </a:lnSpc>
              <a:buFont typeface="Arial"/>
              <a:buChar char="•"/>
            </a:pPr>
            <a:r>
              <a:rPr lang="en-US" sz="3396">
                <a:solidFill>
                  <a:srgbClr val="000000"/>
                </a:solidFill>
                <a:latin typeface="Public Sans"/>
                <a:ea typeface="Public Sans"/>
                <a:cs typeface="Public Sans"/>
                <a:sym typeface="Public Sans"/>
              </a:rPr>
              <a:t>Envanterlerin kontrol edilmesi, </a:t>
            </a:r>
          </a:p>
          <a:p>
            <a:pPr marL="733269" lvl="1" indent="-366635" algn="l">
              <a:lnSpc>
                <a:spcPts val="5977"/>
              </a:lnSpc>
              <a:buFont typeface="Arial"/>
              <a:buChar char="•"/>
            </a:pPr>
            <a:r>
              <a:rPr lang="en-US" sz="3396">
                <a:solidFill>
                  <a:srgbClr val="000000"/>
                </a:solidFill>
                <a:latin typeface="Public Sans"/>
                <a:ea typeface="Public Sans"/>
                <a:cs typeface="Public Sans"/>
                <a:sym typeface="Public Sans"/>
              </a:rPr>
              <a:t>Laboratuvar verimliliğinin değerlendirilmesi.</a:t>
            </a:r>
          </a:p>
        </p:txBody>
      </p:sp>
      <p:sp>
        <p:nvSpPr>
          <p:cNvPr id="12" name="TextBox 12"/>
          <p:cNvSpPr txBox="1"/>
          <p:nvPr/>
        </p:nvSpPr>
        <p:spPr>
          <a:xfrm>
            <a:off x="16718813" y="8886825"/>
            <a:ext cx="887181" cy="742950"/>
          </a:xfrm>
          <a:prstGeom prst="rect">
            <a:avLst/>
          </a:prstGeom>
        </p:spPr>
        <p:txBody>
          <a:bodyPr lIns="0" tIns="0" rIns="0" bIns="0" rtlCol="0" anchor="t">
            <a:spAutoFit/>
          </a:bodyPr>
          <a:lstStyle/>
          <a:p>
            <a:pPr algn="ctr">
              <a:lnSpc>
                <a:spcPts val="5879"/>
              </a:lnSpc>
              <a:spcBef>
                <a:spcPct val="0"/>
              </a:spcBef>
            </a:pPr>
            <a:r>
              <a:rPr lang="en-US" sz="4899" b="1">
                <a:solidFill>
                  <a:srgbClr val="FFFFFF"/>
                </a:solidFill>
                <a:latin typeface="Public Sans Bold"/>
                <a:ea typeface="Public Sans Bold"/>
                <a:cs typeface="Public Sans Bold"/>
                <a:sym typeface="Public Sans Bold"/>
              </a:rPr>
              <a:t>16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408880" y="8490744"/>
            <a:ext cx="1554673" cy="1554673"/>
            <a:chOff x="0" y="0"/>
            <a:chExt cx="2072897" cy="2072897"/>
          </a:xfrm>
        </p:grpSpPr>
        <p:grpSp>
          <p:nvGrpSpPr>
            <p:cNvPr id="3" name="Group 3"/>
            <p:cNvGrpSpPr/>
            <p:nvPr/>
          </p:nvGrpSpPr>
          <p:grpSpPr>
            <a:xfrm rot="-2700000">
              <a:off x="483157" y="483157"/>
              <a:ext cx="1106584" cy="1106584"/>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2084B"/>
              </a:solidFill>
            </p:spPr>
            <p:txBody>
              <a:bodyPr/>
              <a:lstStyle/>
              <a:p>
                <a:endParaRPr lang="tr-TR"/>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2700000">
              <a:off x="303569" y="303569"/>
              <a:ext cx="1465759" cy="1465759"/>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ln w="57150" cap="sq">
                <a:solidFill>
                  <a:srgbClr val="02084B"/>
                </a:solidFill>
                <a:prstDash val="solid"/>
                <a:miter/>
              </a:ln>
            </p:spPr>
            <p:txBody>
              <a:bodyPr/>
              <a:lstStyle/>
              <a:p>
                <a:endParaRPr lang="tr-TR"/>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9" name="AutoShape 9"/>
          <p:cNvSpPr/>
          <p:nvPr/>
        </p:nvSpPr>
        <p:spPr>
          <a:xfrm rot="-5399999">
            <a:off x="16257015" y="7295602"/>
            <a:ext cx="1858401" cy="0"/>
          </a:xfrm>
          <a:prstGeom prst="line">
            <a:avLst/>
          </a:prstGeom>
          <a:ln w="47625" cap="flat">
            <a:solidFill>
              <a:srgbClr val="02084B"/>
            </a:solidFill>
            <a:prstDash val="solid"/>
            <a:headEnd type="none" w="sm" len="sm"/>
            <a:tailEnd type="none" w="sm" len="sm"/>
          </a:ln>
        </p:spPr>
        <p:txBody>
          <a:bodyPr/>
          <a:lstStyle/>
          <a:p>
            <a:endParaRPr lang="tr-TR"/>
          </a:p>
        </p:txBody>
      </p:sp>
      <p:sp>
        <p:nvSpPr>
          <p:cNvPr id="10" name="Freeform 10"/>
          <p:cNvSpPr/>
          <p:nvPr/>
        </p:nvSpPr>
        <p:spPr>
          <a:xfrm flipV="1">
            <a:off x="16922066" y="-318249"/>
            <a:ext cx="1346949" cy="2693898"/>
          </a:xfrm>
          <a:custGeom>
            <a:avLst/>
            <a:gdLst/>
            <a:ahLst/>
            <a:cxnLst/>
            <a:rect l="l" t="t" r="r" b="b"/>
            <a:pathLst>
              <a:path w="1346949" h="2693898">
                <a:moveTo>
                  <a:pt x="0" y="2693898"/>
                </a:moveTo>
                <a:lnTo>
                  <a:pt x="1346949" y="2693898"/>
                </a:lnTo>
                <a:lnTo>
                  <a:pt x="1346949" y="0"/>
                </a:lnTo>
                <a:lnTo>
                  <a:pt x="0" y="0"/>
                </a:lnTo>
                <a:lnTo>
                  <a:pt x="0" y="269389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1" name="Freeform 11"/>
          <p:cNvSpPr/>
          <p:nvPr/>
        </p:nvSpPr>
        <p:spPr>
          <a:xfrm>
            <a:off x="22364" y="0"/>
            <a:ext cx="6345783" cy="10267985"/>
          </a:xfrm>
          <a:custGeom>
            <a:avLst/>
            <a:gdLst/>
            <a:ahLst/>
            <a:cxnLst/>
            <a:rect l="l" t="t" r="r" b="b"/>
            <a:pathLst>
              <a:path w="6345783" h="10267985">
                <a:moveTo>
                  <a:pt x="0" y="0"/>
                </a:moveTo>
                <a:lnTo>
                  <a:pt x="6345782" y="0"/>
                </a:lnTo>
                <a:lnTo>
                  <a:pt x="6345782" y="10267985"/>
                </a:lnTo>
                <a:lnTo>
                  <a:pt x="0" y="10267985"/>
                </a:lnTo>
                <a:lnTo>
                  <a:pt x="0" y="0"/>
                </a:lnTo>
                <a:close/>
              </a:path>
            </a:pathLst>
          </a:custGeom>
          <a:blipFill>
            <a:blip r:embed="rId4"/>
            <a:stretch>
              <a:fillRect l="-73753" r="-73753"/>
            </a:stretch>
          </a:blipFill>
        </p:spPr>
        <p:txBody>
          <a:bodyPr/>
          <a:lstStyle/>
          <a:p>
            <a:endParaRPr lang="tr-TR"/>
          </a:p>
        </p:txBody>
      </p:sp>
      <p:sp>
        <p:nvSpPr>
          <p:cNvPr id="12" name="TextBox 12"/>
          <p:cNvSpPr txBox="1"/>
          <p:nvPr/>
        </p:nvSpPr>
        <p:spPr>
          <a:xfrm>
            <a:off x="6710449" y="1747267"/>
            <a:ext cx="11253104" cy="7520813"/>
          </a:xfrm>
          <a:prstGeom prst="rect">
            <a:avLst/>
          </a:prstGeom>
        </p:spPr>
        <p:txBody>
          <a:bodyPr lIns="0" tIns="0" rIns="0" bIns="0" rtlCol="0" anchor="t">
            <a:spAutoFit/>
          </a:bodyPr>
          <a:lstStyle/>
          <a:p>
            <a:pPr marL="561339" lvl="1" indent="-280669" algn="just">
              <a:lnSpc>
                <a:spcPts val="4575"/>
              </a:lnSpc>
              <a:buAutoNum type="arabicPeriod"/>
            </a:pPr>
            <a:r>
              <a:rPr lang="en-US" sz="2599">
                <a:solidFill>
                  <a:srgbClr val="000000"/>
                </a:solidFill>
                <a:latin typeface="Public Sans"/>
                <a:ea typeface="Public Sans"/>
                <a:cs typeface="Public Sans"/>
                <a:sym typeface="Public Sans"/>
              </a:rPr>
              <a:t>Görüntüleme cihazları, bilgisayar teknolojisi ve veri işleme teknikleriyle çalışır</a:t>
            </a:r>
          </a:p>
          <a:p>
            <a:pPr marL="561339" lvl="1" indent="-280669" algn="just">
              <a:lnSpc>
                <a:spcPts val="4575"/>
              </a:lnSpc>
              <a:buAutoNum type="arabicPeriod"/>
            </a:pPr>
            <a:r>
              <a:rPr lang="en-US" sz="2599">
                <a:solidFill>
                  <a:srgbClr val="000000"/>
                </a:solidFill>
                <a:latin typeface="Public Sans"/>
                <a:ea typeface="Public Sans"/>
                <a:cs typeface="Public Sans"/>
                <a:sym typeface="Public Sans"/>
              </a:rPr>
              <a:t>Tanı doğruluğunu artırır ve tedavi planlamasını destekler</a:t>
            </a:r>
          </a:p>
          <a:p>
            <a:pPr marL="561339" lvl="1" indent="-280669" algn="just">
              <a:lnSpc>
                <a:spcPts val="4575"/>
              </a:lnSpc>
              <a:buAutoNum type="arabicPeriod"/>
            </a:pPr>
            <a:r>
              <a:rPr lang="en-US" sz="2599">
                <a:solidFill>
                  <a:srgbClr val="000000"/>
                </a:solidFill>
                <a:latin typeface="Public Sans"/>
                <a:ea typeface="Public Sans"/>
                <a:cs typeface="Public Sans"/>
                <a:sym typeface="Public Sans"/>
              </a:rPr>
              <a:t>Hastane Bilgi Yönetim Sistemi ile entegre çalışabilir</a:t>
            </a:r>
          </a:p>
          <a:p>
            <a:pPr algn="just">
              <a:lnSpc>
                <a:spcPts val="4575"/>
              </a:lnSpc>
            </a:pPr>
            <a:r>
              <a:rPr lang="en-US" sz="2599" b="1">
                <a:solidFill>
                  <a:srgbClr val="000000"/>
                </a:solidFill>
                <a:latin typeface="Public Sans Bold"/>
                <a:ea typeface="Public Sans Bold"/>
                <a:cs typeface="Public Sans Bold"/>
                <a:sym typeface="Public Sans Bold"/>
              </a:rPr>
              <a:t>Entegrasyonun Katkıları</a:t>
            </a:r>
          </a:p>
          <a:p>
            <a:pPr marL="561339" lvl="1" indent="-280669" algn="just">
              <a:lnSpc>
                <a:spcPts val="4575"/>
              </a:lnSpc>
              <a:buAutoNum type="arabicPeriod"/>
            </a:pPr>
            <a:r>
              <a:rPr lang="en-US" sz="2599">
                <a:solidFill>
                  <a:srgbClr val="000000"/>
                </a:solidFill>
                <a:latin typeface="Public Sans"/>
                <a:ea typeface="Public Sans"/>
                <a:cs typeface="Public Sans"/>
                <a:sym typeface="Public Sans"/>
              </a:rPr>
              <a:t>Daha hızlı ve doğru tanı süreçleri</a:t>
            </a:r>
          </a:p>
          <a:p>
            <a:pPr marL="561339" lvl="1" indent="-280669" algn="just">
              <a:lnSpc>
                <a:spcPts val="4575"/>
              </a:lnSpc>
              <a:buAutoNum type="arabicPeriod"/>
            </a:pPr>
            <a:r>
              <a:rPr lang="en-US" sz="2599">
                <a:solidFill>
                  <a:srgbClr val="000000"/>
                </a:solidFill>
                <a:latin typeface="Public Sans"/>
                <a:ea typeface="Public Sans"/>
                <a:cs typeface="Public Sans"/>
                <a:sym typeface="Public Sans"/>
              </a:rPr>
              <a:t>Düşük maliyetli ve etkili sağlık hizmeti</a:t>
            </a:r>
          </a:p>
          <a:p>
            <a:pPr marL="561339" lvl="1" indent="-280669" algn="just">
              <a:lnSpc>
                <a:spcPts val="4575"/>
              </a:lnSpc>
              <a:buAutoNum type="arabicPeriod"/>
            </a:pPr>
            <a:r>
              <a:rPr lang="en-US" sz="2599">
                <a:solidFill>
                  <a:srgbClr val="000000"/>
                </a:solidFill>
                <a:latin typeface="Public Sans"/>
                <a:ea typeface="Public Sans"/>
                <a:cs typeface="Public Sans"/>
                <a:sym typeface="Public Sans"/>
              </a:rPr>
              <a:t>Klinik karar süreçlerinin güçlenmesi</a:t>
            </a:r>
          </a:p>
          <a:p>
            <a:pPr algn="just">
              <a:lnSpc>
                <a:spcPts val="4575"/>
              </a:lnSpc>
            </a:pPr>
            <a:r>
              <a:rPr lang="en-US" sz="2599" b="1">
                <a:solidFill>
                  <a:srgbClr val="000000"/>
                </a:solidFill>
                <a:latin typeface="Public Sans Bold"/>
                <a:ea typeface="Public Sans Bold"/>
                <a:cs typeface="Public Sans Bold"/>
                <a:sym typeface="Public Sans Bold"/>
              </a:rPr>
              <a:t>Dijital Radyografinin Avantajları</a:t>
            </a:r>
          </a:p>
          <a:p>
            <a:pPr marL="561339" lvl="1" indent="-280669" algn="just">
              <a:lnSpc>
                <a:spcPts val="4575"/>
              </a:lnSpc>
              <a:buAutoNum type="arabicPeriod"/>
            </a:pPr>
            <a:r>
              <a:rPr lang="en-US" sz="2599">
                <a:solidFill>
                  <a:srgbClr val="000000"/>
                </a:solidFill>
                <a:latin typeface="Public Sans"/>
                <a:ea typeface="Public Sans"/>
                <a:cs typeface="Public Sans"/>
                <a:sym typeface="Public Sans"/>
              </a:rPr>
              <a:t>Görüntüler yakınlaştırılabilir ve işlenebilir</a:t>
            </a:r>
          </a:p>
          <a:p>
            <a:pPr marL="561339" lvl="1" indent="-280669" algn="just">
              <a:lnSpc>
                <a:spcPts val="4575"/>
              </a:lnSpc>
              <a:buAutoNum type="arabicPeriod"/>
            </a:pPr>
            <a:r>
              <a:rPr lang="en-US" sz="2599">
                <a:solidFill>
                  <a:srgbClr val="000000"/>
                </a:solidFill>
                <a:latin typeface="Public Sans"/>
                <a:ea typeface="Public Sans"/>
                <a:cs typeface="Public Sans"/>
                <a:sym typeface="Public Sans"/>
              </a:rPr>
              <a:t>Belirli bölgelere odaklanarak detaylı inceleme yapılabilir</a:t>
            </a:r>
          </a:p>
          <a:p>
            <a:pPr marL="561339" lvl="1" indent="-280669" algn="just">
              <a:lnSpc>
                <a:spcPts val="4575"/>
              </a:lnSpc>
              <a:buAutoNum type="arabicPeriod"/>
            </a:pPr>
            <a:r>
              <a:rPr lang="en-US" sz="2599">
                <a:solidFill>
                  <a:srgbClr val="000000"/>
                </a:solidFill>
                <a:latin typeface="Public Sans"/>
                <a:ea typeface="Public Sans"/>
                <a:cs typeface="Public Sans"/>
                <a:sym typeface="Public Sans"/>
              </a:rPr>
              <a:t>Daha düşük radyasyon maruziyeti sağlar</a:t>
            </a:r>
          </a:p>
          <a:p>
            <a:pPr marL="561339" lvl="1" indent="-280669" algn="just">
              <a:lnSpc>
                <a:spcPts val="4575"/>
              </a:lnSpc>
              <a:buAutoNum type="arabicPeriod"/>
            </a:pPr>
            <a:r>
              <a:rPr lang="en-US" sz="2599">
                <a:solidFill>
                  <a:srgbClr val="000000"/>
                </a:solidFill>
                <a:latin typeface="Public Sans"/>
                <a:ea typeface="Public Sans"/>
                <a:cs typeface="Public Sans"/>
                <a:sym typeface="Public Sans"/>
              </a:rPr>
              <a:t>Hızlı ve doğru teşhis imkânı sunar</a:t>
            </a:r>
          </a:p>
        </p:txBody>
      </p:sp>
      <p:sp>
        <p:nvSpPr>
          <p:cNvPr id="13" name="TextBox 13"/>
          <p:cNvSpPr txBox="1"/>
          <p:nvPr/>
        </p:nvSpPr>
        <p:spPr>
          <a:xfrm>
            <a:off x="7231543" y="545904"/>
            <a:ext cx="8823748" cy="1038225"/>
          </a:xfrm>
          <a:prstGeom prst="rect">
            <a:avLst/>
          </a:prstGeom>
        </p:spPr>
        <p:txBody>
          <a:bodyPr lIns="0" tIns="0" rIns="0" bIns="0" rtlCol="0" anchor="t">
            <a:spAutoFit/>
          </a:bodyPr>
          <a:lstStyle/>
          <a:p>
            <a:pPr algn="ctr">
              <a:lnSpc>
                <a:spcPts val="4080"/>
              </a:lnSpc>
            </a:pPr>
            <a:r>
              <a:rPr lang="en-US" sz="3400" b="1">
                <a:solidFill>
                  <a:srgbClr val="060644"/>
                </a:solidFill>
                <a:latin typeface="Public Sans Bold"/>
                <a:ea typeface="Public Sans Bold"/>
                <a:cs typeface="Public Sans Bold"/>
                <a:sym typeface="Public Sans Bold"/>
              </a:rPr>
              <a:t>RADIOLOGY İNFORMATION SYSTEM (RİS) </a:t>
            </a:r>
          </a:p>
        </p:txBody>
      </p:sp>
      <p:sp>
        <p:nvSpPr>
          <p:cNvPr id="14" name="TextBox 14"/>
          <p:cNvSpPr txBox="1"/>
          <p:nvPr/>
        </p:nvSpPr>
        <p:spPr>
          <a:xfrm>
            <a:off x="16718813" y="8886825"/>
            <a:ext cx="887181" cy="742950"/>
          </a:xfrm>
          <a:prstGeom prst="rect">
            <a:avLst/>
          </a:prstGeom>
        </p:spPr>
        <p:txBody>
          <a:bodyPr lIns="0" tIns="0" rIns="0" bIns="0" rtlCol="0" anchor="t">
            <a:spAutoFit/>
          </a:bodyPr>
          <a:lstStyle/>
          <a:p>
            <a:pPr algn="ctr">
              <a:lnSpc>
                <a:spcPts val="5879"/>
              </a:lnSpc>
              <a:spcBef>
                <a:spcPct val="0"/>
              </a:spcBef>
            </a:pPr>
            <a:r>
              <a:rPr lang="en-US" sz="4899" b="1">
                <a:solidFill>
                  <a:srgbClr val="FFFFFF"/>
                </a:solidFill>
                <a:latin typeface="Public Sans Bold"/>
                <a:ea typeface="Public Sans Bold"/>
                <a:cs typeface="Public Sans Bold"/>
                <a:sym typeface="Public Sans Bold"/>
              </a:rPr>
              <a:t>17</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408880" y="8490744"/>
            <a:ext cx="1554673" cy="1554673"/>
            <a:chOff x="0" y="0"/>
            <a:chExt cx="2072897" cy="2072897"/>
          </a:xfrm>
        </p:grpSpPr>
        <p:grpSp>
          <p:nvGrpSpPr>
            <p:cNvPr id="3" name="Group 3"/>
            <p:cNvGrpSpPr/>
            <p:nvPr/>
          </p:nvGrpSpPr>
          <p:grpSpPr>
            <a:xfrm rot="-2700000">
              <a:off x="483157" y="483157"/>
              <a:ext cx="1106584" cy="1106584"/>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2084B"/>
              </a:solidFill>
            </p:spPr>
            <p:txBody>
              <a:bodyPr/>
              <a:lstStyle/>
              <a:p>
                <a:endParaRPr lang="tr-TR"/>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2700000">
              <a:off x="303569" y="303569"/>
              <a:ext cx="1465759" cy="1465759"/>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ln w="57150" cap="sq">
                <a:solidFill>
                  <a:srgbClr val="02084B"/>
                </a:solidFill>
                <a:prstDash val="solid"/>
                <a:miter/>
              </a:ln>
            </p:spPr>
            <p:txBody>
              <a:bodyPr/>
              <a:lstStyle/>
              <a:p>
                <a:endParaRPr lang="tr-TR"/>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9" name="Freeform 9"/>
          <p:cNvSpPr/>
          <p:nvPr/>
        </p:nvSpPr>
        <p:spPr>
          <a:xfrm flipV="1">
            <a:off x="16941051" y="0"/>
            <a:ext cx="1346949" cy="2693898"/>
          </a:xfrm>
          <a:custGeom>
            <a:avLst/>
            <a:gdLst/>
            <a:ahLst/>
            <a:cxnLst/>
            <a:rect l="l" t="t" r="r" b="b"/>
            <a:pathLst>
              <a:path w="1346949" h="2693898">
                <a:moveTo>
                  <a:pt x="0" y="2693898"/>
                </a:moveTo>
                <a:lnTo>
                  <a:pt x="1346949" y="2693898"/>
                </a:lnTo>
                <a:lnTo>
                  <a:pt x="1346949" y="0"/>
                </a:lnTo>
                <a:lnTo>
                  <a:pt x="0" y="0"/>
                </a:lnTo>
                <a:lnTo>
                  <a:pt x="0" y="269389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0" name="Freeform 10"/>
          <p:cNvSpPr/>
          <p:nvPr/>
        </p:nvSpPr>
        <p:spPr>
          <a:xfrm>
            <a:off x="22364" y="0"/>
            <a:ext cx="6345783" cy="10267985"/>
          </a:xfrm>
          <a:custGeom>
            <a:avLst/>
            <a:gdLst/>
            <a:ahLst/>
            <a:cxnLst/>
            <a:rect l="l" t="t" r="r" b="b"/>
            <a:pathLst>
              <a:path w="6345783" h="10267985">
                <a:moveTo>
                  <a:pt x="0" y="0"/>
                </a:moveTo>
                <a:lnTo>
                  <a:pt x="6345782" y="0"/>
                </a:lnTo>
                <a:lnTo>
                  <a:pt x="6345782" y="10267985"/>
                </a:lnTo>
                <a:lnTo>
                  <a:pt x="0" y="10267985"/>
                </a:lnTo>
                <a:lnTo>
                  <a:pt x="0" y="0"/>
                </a:lnTo>
                <a:close/>
              </a:path>
            </a:pathLst>
          </a:custGeom>
          <a:blipFill>
            <a:blip r:embed="rId4"/>
            <a:stretch>
              <a:fillRect l="-127530" r="-15333"/>
            </a:stretch>
          </a:blipFill>
        </p:spPr>
        <p:txBody>
          <a:bodyPr/>
          <a:lstStyle/>
          <a:p>
            <a:endParaRPr lang="tr-TR"/>
          </a:p>
        </p:txBody>
      </p:sp>
      <p:sp>
        <p:nvSpPr>
          <p:cNvPr id="11" name="TextBox 11"/>
          <p:cNvSpPr txBox="1"/>
          <p:nvPr/>
        </p:nvSpPr>
        <p:spPr>
          <a:xfrm>
            <a:off x="6685869" y="1897380"/>
            <a:ext cx="10928656" cy="7732395"/>
          </a:xfrm>
          <a:prstGeom prst="rect">
            <a:avLst/>
          </a:prstGeom>
        </p:spPr>
        <p:txBody>
          <a:bodyPr lIns="0" tIns="0" rIns="0" bIns="0" rtlCol="0" anchor="t">
            <a:spAutoFit/>
          </a:bodyPr>
          <a:lstStyle/>
          <a:p>
            <a:pPr algn="just">
              <a:lnSpc>
                <a:spcPts val="5330"/>
              </a:lnSpc>
            </a:pPr>
            <a:r>
              <a:rPr lang="en-US" sz="2600">
                <a:solidFill>
                  <a:srgbClr val="000000"/>
                </a:solidFill>
                <a:latin typeface="Public Sans"/>
                <a:ea typeface="Public Sans"/>
                <a:cs typeface="Public Sans"/>
                <a:sym typeface="Public Sans"/>
              </a:rPr>
              <a:t>PACS; röntgen, ultrason, MR, bilgisayarlı tomografi, mamografi, anjiografi ve dijital radiografi gibi görüntü kaydedici cihazların sağladığı görüntülerin yönetilmesini sağlayan sistemdir. </a:t>
            </a:r>
          </a:p>
          <a:p>
            <a:pPr algn="just">
              <a:lnSpc>
                <a:spcPts val="5330"/>
              </a:lnSpc>
            </a:pPr>
            <a:r>
              <a:rPr lang="en-US" sz="2600">
                <a:solidFill>
                  <a:srgbClr val="000000"/>
                </a:solidFill>
                <a:latin typeface="Public Sans"/>
                <a:ea typeface="Public Sans"/>
                <a:cs typeface="Public Sans"/>
                <a:sym typeface="Public Sans"/>
              </a:rPr>
              <a:t>PACS; görüntü işleme ve değerlendirme süreçleri tamamlandıktan sonra, sağlık profesyonelerinin bilgi yönetim sistemi aracılığı ile radyoloji uzmanının raporu ve görüntülere ulaşabildiği, bunları hastanın diğer bulguları ile birlikte kıyaslayarak değerlendirebildiği iletişim sistemi olarakta tanımlayabiliriz. </a:t>
            </a:r>
          </a:p>
          <a:p>
            <a:pPr algn="just">
              <a:lnSpc>
                <a:spcPts val="5330"/>
              </a:lnSpc>
            </a:pPr>
            <a:r>
              <a:rPr lang="en-US" sz="2600">
                <a:solidFill>
                  <a:srgbClr val="000000"/>
                </a:solidFill>
                <a:latin typeface="Public Sans"/>
                <a:ea typeface="Public Sans"/>
                <a:cs typeface="Public Sans"/>
                <a:sym typeface="Public Sans"/>
              </a:rPr>
              <a:t>Bu sistemlerde DICOM (Dijital Image Communication in Medicine) standardı adı verilen görüntü formatı da kullanılmaktadır. </a:t>
            </a:r>
          </a:p>
          <a:p>
            <a:pPr algn="just">
              <a:lnSpc>
                <a:spcPts val="3640"/>
              </a:lnSpc>
            </a:pPr>
            <a:r>
              <a:rPr lang="en-US" sz="2600">
                <a:solidFill>
                  <a:srgbClr val="000000"/>
                </a:solidFill>
                <a:latin typeface="Public Sans"/>
                <a:ea typeface="Public Sans"/>
                <a:cs typeface="Public Sans"/>
                <a:sym typeface="Public Sans"/>
              </a:rPr>
              <a:t>Bu sayede hasta hakkında sadece medikal görüntüler değil, beraberindeki ek bilgiler de saklanabilmektedir. </a:t>
            </a:r>
          </a:p>
        </p:txBody>
      </p:sp>
      <p:sp>
        <p:nvSpPr>
          <p:cNvPr id="12" name="TextBox 12"/>
          <p:cNvSpPr txBox="1"/>
          <p:nvPr/>
        </p:nvSpPr>
        <p:spPr>
          <a:xfrm>
            <a:off x="7231543" y="545904"/>
            <a:ext cx="8823748" cy="885825"/>
          </a:xfrm>
          <a:prstGeom prst="rect">
            <a:avLst/>
          </a:prstGeom>
        </p:spPr>
        <p:txBody>
          <a:bodyPr lIns="0" tIns="0" rIns="0" bIns="0" rtlCol="0" anchor="t">
            <a:spAutoFit/>
          </a:bodyPr>
          <a:lstStyle/>
          <a:p>
            <a:pPr algn="ctr">
              <a:lnSpc>
                <a:spcPts val="3480"/>
              </a:lnSpc>
            </a:pPr>
            <a:r>
              <a:rPr lang="en-US" sz="2900" b="1">
                <a:solidFill>
                  <a:srgbClr val="060644"/>
                </a:solidFill>
                <a:latin typeface="Public Sans Bold"/>
                <a:ea typeface="Public Sans Bold"/>
                <a:cs typeface="Public Sans Bold"/>
                <a:sym typeface="Public Sans Bold"/>
              </a:rPr>
              <a:t>PARAMEDIC ASSESSMENT OF CRITICAL SKILLS (PACS) </a:t>
            </a:r>
          </a:p>
        </p:txBody>
      </p:sp>
      <p:sp>
        <p:nvSpPr>
          <p:cNvPr id="13" name="TextBox 13"/>
          <p:cNvSpPr txBox="1"/>
          <p:nvPr/>
        </p:nvSpPr>
        <p:spPr>
          <a:xfrm>
            <a:off x="16718813" y="8886825"/>
            <a:ext cx="887181" cy="742950"/>
          </a:xfrm>
          <a:prstGeom prst="rect">
            <a:avLst/>
          </a:prstGeom>
        </p:spPr>
        <p:txBody>
          <a:bodyPr lIns="0" tIns="0" rIns="0" bIns="0" rtlCol="0" anchor="t">
            <a:spAutoFit/>
          </a:bodyPr>
          <a:lstStyle/>
          <a:p>
            <a:pPr algn="ctr">
              <a:lnSpc>
                <a:spcPts val="5879"/>
              </a:lnSpc>
              <a:spcBef>
                <a:spcPct val="0"/>
              </a:spcBef>
            </a:pPr>
            <a:r>
              <a:rPr lang="en-US" sz="4899" b="1">
                <a:solidFill>
                  <a:srgbClr val="FFFFFF"/>
                </a:solidFill>
                <a:latin typeface="Public Sans Bold"/>
                <a:ea typeface="Public Sans Bold"/>
                <a:cs typeface="Public Sans Bold"/>
                <a:sym typeface="Public Sans Bold"/>
              </a:rPr>
              <a:t>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408880" y="8490744"/>
            <a:ext cx="1554673" cy="1554673"/>
            <a:chOff x="0" y="0"/>
            <a:chExt cx="2072897" cy="2072897"/>
          </a:xfrm>
        </p:grpSpPr>
        <p:grpSp>
          <p:nvGrpSpPr>
            <p:cNvPr id="3" name="Group 3"/>
            <p:cNvGrpSpPr/>
            <p:nvPr/>
          </p:nvGrpSpPr>
          <p:grpSpPr>
            <a:xfrm rot="-2700000">
              <a:off x="483157" y="483157"/>
              <a:ext cx="1106584" cy="1106584"/>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2084B"/>
              </a:solidFill>
            </p:spPr>
            <p:txBody>
              <a:bodyPr/>
              <a:lstStyle/>
              <a:p>
                <a:endParaRPr lang="tr-TR"/>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2700000">
              <a:off x="303569" y="303569"/>
              <a:ext cx="1465759" cy="1465759"/>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ln w="57150" cap="sq">
                <a:solidFill>
                  <a:srgbClr val="02084B"/>
                </a:solidFill>
                <a:prstDash val="solid"/>
                <a:miter/>
              </a:ln>
            </p:spPr>
            <p:txBody>
              <a:bodyPr/>
              <a:lstStyle/>
              <a:p>
                <a:endParaRPr lang="tr-TR"/>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9" name="Freeform 9"/>
          <p:cNvSpPr/>
          <p:nvPr/>
        </p:nvSpPr>
        <p:spPr>
          <a:xfrm flipV="1">
            <a:off x="16941051" y="0"/>
            <a:ext cx="1346949" cy="2693898"/>
          </a:xfrm>
          <a:custGeom>
            <a:avLst/>
            <a:gdLst/>
            <a:ahLst/>
            <a:cxnLst/>
            <a:rect l="l" t="t" r="r" b="b"/>
            <a:pathLst>
              <a:path w="1346949" h="2693898">
                <a:moveTo>
                  <a:pt x="0" y="2693898"/>
                </a:moveTo>
                <a:lnTo>
                  <a:pt x="1346949" y="2693898"/>
                </a:lnTo>
                <a:lnTo>
                  <a:pt x="1346949" y="0"/>
                </a:lnTo>
                <a:lnTo>
                  <a:pt x="0" y="0"/>
                </a:lnTo>
                <a:lnTo>
                  <a:pt x="0" y="269389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0" name="Freeform 10"/>
          <p:cNvSpPr/>
          <p:nvPr/>
        </p:nvSpPr>
        <p:spPr>
          <a:xfrm>
            <a:off x="22364" y="0"/>
            <a:ext cx="6345783" cy="10267985"/>
          </a:xfrm>
          <a:custGeom>
            <a:avLst/>
            <a:gdLst/>
            <a:ahLst/>
            <a:cxnLst/>
            <a:rect l="l" t="t" r="r" b="b"/>
            <a:pathLst>
              <a:path w="6345783" h="10267985">
                <a:moveTo>
                  <a:pt x="0" y="0"/>
                </a:moveTo>
                <a:lnTo>
                  <a:pt x="6345782" y="0"/>
                </a:lnTo>
                <a:lnTo>
                  <a:pt x="6345782" y="10267985"/>
                </a:lnTo>
                <a:lnTo>
                  <a:pt x="0" y="10267985"/>
                </a:lnTo>
                <a:lnTo>
                  <a:pt x="0" y="0"/>
                </a:lnTo>
                <a:close/>
              </a:path>
            </a:pathLst>
          </a:custGeom>
          <a:blipFill>
            <a:blip r:embed="rId4"/>
            <a:stretch>
              <a:fillRect l="-30904" r="-30904"/>
            </a:stretch>
          </a:blipFill>
        </p:spPr>
        <p:txBody>
          <a:bodyPr/>
          <a:lstStyle/>
          <a:p>
            <a:endParaRPr lang="tr-TR"/>
          </a:p>
        </p:txBody>
      </p:sp>
      <p:sp>
        <p:nvSpPr>
          <p:cNvPr id="11" name="TextBox 11"/>
          <p:cNvSpPr txBox="1"/>
          <p:nvPr/>
        </p:nvSpPr>
        <p:spPr>
          <a:xfrm>
            <a:off x="6722854" y="2192131"/>
            <a:ext cx="10895546" cy="5149214"/>
          </a:xfrm>
          <a:prstGeom prst="rect">
            <a:avLst/>
          </a:prstGeom>
        </p:spPr>
        <p:txBody>
          <a:bodyPr lIns="0" tIns="0" rIns="0" bIns="0" rtlCol="0" anchor="t">
            <a:spAutoFit/>
          </a:bodyPr>
          <a:lstStyle/>
          <a:p>
            <a:pPr marL="647703" lvl="1" indent="-323852" algn="just">
              <a:lnSpc>
                <a:spcPts val="5130"/>
              </a:lnSpc>
              <a:buFont typeface="Arial"/>
              <a:buChar char="•"/>
            </a:pPr>
            <a:r>
              <a:rPr lang="en-US" sz="3000" dirty="0">
                <a:solidFill>
                  <a:srgbClr val="000000"/>
                </a:solidFill>
                <a:latin typeface="Public Sans"/>
                <a:ea typeface="Public Sans"/>
                <a:cs typeface="Public Sans"/>
                <a:sym typeface="Public Sans"/>
              </a:rPr>
              <a:t>Büyük </a:t>
            </a:r>
            <a:r>
              <a:rPr lang="en-US" sz="3000" dirty="0" err="1">
                <a:solidFill>
                  <a:srgbClr val="000000"/>
                </a:solidFill>
                <a:latin typeface="Public Sans"/>
                <a:ea typeface="Public Sans"/>
                <a:cs typeface="Public Sans"/>
                <a:sym typeface="Public Sans"/>
              </a:rPr>
              <a:t>boyutlardaki</a:t>
            </a:r>
            <a:r>
              <a:rPr lang="en-US" sz="3000" dirty="0">
                <a:solidFill>
                  <a:srgbClr val="000000"/>
                </a:solidFill>
                <a:latin typeface="Public Sans"/>
                <a:ea typeface="Public Sans"/>
                <a:cs typeface="Public Sans"/>
                <a:sym typeface="Public Sans"/>
              </a:rPr>
              <a:t> </a:t>
            </a:r>
            <a:r>
              <a:rPr lang="en-US" sz="3000" dirty="0" err="1">
                <a:solidFill>
                  <a:srgbClr val="000000"/>
                </a:solidFill>
                <a:latin typeface="Public Sans"/>
                <a:ea typeface="Public Sans"/>
                <a:cs typeface="Public Sans"/>
                <a:sym typeface="Public Sans"/>
              </a:rPr>
              <a:t>bilgi</a:t>
            </a:r>
            <a:r>
              <a:rPr lang="en-US" sz="3000" dirty="0">
                <a:solidFill>
                  <a:srgbClr val="000000"/>
                </a:solidFill>
                <a:latin typeface="Public Sans"/>
                <a:ea typeface="Public Sans"/>
                <a:cs typeface="Public Sans"/>
                <a:sym typeface="Public Sans"/>
              </a:rPr>
              <a:t> </a:t>
            </a:r>
            <a:r>
              <a:rPr lang="en-US" sz="3000" dirty="0" err="1">
                <a:solidFill>
                  <a:srgbClr val="000000"/>
                </a:solidFill>
                <a:latin typeface="Public Sans"/>
                <a:ea typeface="Public Sans"/>
                <a:cs typeface="Public Sans"/>
                <a:sym typeface="Public Sans"/>
              </a:rPr>
              <a:t>ve</a:t>
            </a:r>
            <a:r>
              <a:rPr lang="en-US" sz="3000" dirty="0">
                <a:solidFill>
                  <a:srgbClr val="000000"/>
                </a:solidFill>
                <a:latin typeface="Public Sans"/>
                <a:ea typeface="Public Sans"/>
                <a:cs typeface="Public Sans"/>
                <a:sym typeface="Public Sans"/>
              </a:rPr>
              <a:t> </a:t>
            </a:r>
            <a:r>
              <a:rPr lang="en-US" sz="3000" dirty="0" err="1">
                <a:solidFill>
                  <a:srgbClr val="000000"/>
                </a:solidFill>
                <a:latin typeface="Public Sans"/>
                <a:ea typeface="Public Sans"/>
                <a:cs typeface="Public Sans"/>
                <a:sym typeface="Public Sans"/>
              </a:rPr>
              <a:t>görüntüye</a:t>
            </a:r>
            <a:r>
              <a:rPr lang="en-US" sz="3000" dirty="0">
                <a:solidFill>
                  <a:srgbClr val="000000"/>
                </a:solidFill>
                <a:latin typeface="Public Sans"/>
                <a:ea typeface="Public Sans"/>
                <a:cs typeface="Public Sans"/>
                <a:sym typeface="Public Sans"/>
              </a:rPr>
              <a:t> </a:t>
            </a:r>
            <a:r>
              <a:rPr lang="en-US" sz="3000" dirty="0" err="1">
                <a:solidFill>
                  <a:srgbClr val="000000"/>
                </a:solidFill>
                <a:latin typeface="Public Sans"/>
                <a:ea typeface="Public Sans"/>
                <a:cs typeface="Public Sans"/>
                <a:sym typeface="Public Sans"/>
              </a:rPr>
              <a:t>kolay</a:t>
            </a:r>
            <a:r>
              <a:rPr lang="en-US" sz="3000" dirty="0">
                <a:solidFill>
                  <a:srgbClr val="000000"/>
                </a:solidFill>
                <a:latin typeface="Public Sans"/>
                <a:ea typeface="Public Sans"/>
                <a:cs typeface="Public Sans"/>
                <a:sym typeface="Public Sans"/>
              </a:rPr>
              <a:t> </a:t>
            </a:r>
            <a:r>
              <a:rPr lang="en-US" sz="3000" dirty="0" err="1">
                <a:solidFill>
                  <a:srgbClr val="000000"/>
                </a:solidFill>
                <a:latin typeface="Public Sans"/>
                <a:ea typeface="Public Sans"/>
                <a:cs typeface="Public Sans"/>
                <a:sym typeface="Public Sans"/>
              </a:rPr>
              <a:t>erişim</a:t>
            </a:r>
            <a:r>
              <a:rPr lang="en-US" sz="3000" dirty="0">
                <a:solidFill>
                  <a:srgbClr val="000000"/>
                </a:solidFill>
                <a:latin typeface="Public Sans"/>
                <a:ea typeface="Public Sans"/>
                <a:cs typeface="Public Sans"/>
                <a:sym typeface="Public Sans"/>
              </a:rPr>
              <a:t>,</a:t>
            </a:r>
          </a:p>
          <a:p>
            <a:pPr marL="647703" lvl="1" indent="-323852" algn="just">
              <a:lnSpc>
                <a:spcPts val="5130"/>
              </a:lnSpc>
              <a:buFont typeface="Arial"/>
              <a:buChar char="•"/>
            </a:pPr>
            <a:r>
              <a:rPr lang="en-US" sz="3000" dirty="0">
                <a:solidFill>
                  <a:srgbClr val="000000"/>
                </a:solidFill>
                <a:latin typeface="Public Sans"/>
                <a:ea typeface="Public Sans"/>
                <a:cs typeface="Public Sans"/>
                <a:sym typeface="Public Sans"/>
              </a:rPr>
              <a:t>Daha iyi </a:t>
            </a:r>
            <a:r>
              <a:rPr lang="en-US" sz="3000" dirty="0" err="1">
                <a:solidFill>
                  <a:srgbClr val="000000"/>
                </a:solidFill>
                <a:latin typeface="Public Sans"/>
                <a:ea typeface="Public Sans"/>
                <a:cs typeface="Public Sans"/>
                <a:sym typeface="Public Sans"/>
              </a:rPr>
              <a:t>ve</a:t>
            </a:r>
            <a:r>
              <a:rPr lang="en-US" sz="3000" dirty="0">
                <a:solidFill>
                  <a:srgbClr val="000000"/>
                </a:solidFill>
                <a:latin typeface="Public Sans"/>
                <a:ea typeface="Public Sans"/>
                <a:cs typeface="Public Sans"/>
                <a:sym typeface="Public Sans"/>
              </a:rPr>
              <a:t> </a:t>
            </a:r>
            <a:r>
              <a:rPr lang="en-US" sz="3000" dirty="0" err="1">
                <a:solidFill>
                  <a:srgbClr val="000000"/>
                </a:solidFill>
                <a:latin typeface="Public Sans"/>
                <a:ea typeface="Public Sans"/>
                <a:cs typeface="Public Sans"/>
                <a:sym typeface="Public Sans"/>
              </a:rPr>
              <a:t>çabuk</a:t>
            </a:r>
            <a:r>
              <a:rPr lang="en-US" sz="3000" dirty="0">
                <a:solidFill>
                  <a:srgbClr val="000000"/>
                </a:solidFill>
                <a:latin typeface="Public Sans"/>
                <a:ea typeface="Public Sans"/>
                <a:cs typeface="Public Sans"/>
                <a:sym typeface="Public Sans"/>
              </a:rPr>
              <a:t> </a:t>
            </a:r>
            <a:r>
              <a:rPr lang="en-US" sz="3000" dirty="0" err="1">
                <a:solidFill>
                  <a:srgbClr val="000000"/>
                </a:solidFill>
                <a:latin typeface="Public Sans"/>
                <a:ea typeface="Public Sans"/>
                <a:cs typeface="Public Sans"/>
                <a:sym typeface="Public Sans"/>
              </a:rPr>
              <a:t>teşhis</a:t>
            </a:r>
            <a:r>
              <a:rPr lang="en-US" sz="3000" dirty="0">
                <a:solidFill>
                  <a:srgbClr val="000000"/>
                </a:solidFill>
                <a:latin typeface="Public Sans"/>
                <a:ea typeface="Public Sans"/>
                <a:cs typeface="Public Sans"/>
                <a:sym typeface="Public Sans"/>
              </a:rPr>
              <a:t> </a:t>
            </a:r>
            <a:r>
              <a:rPr lang="en-US" sz="3000" dirty="0" err="1">
                <a:solidFill>
                  <a:srgbClr val="000000"/>
                </a:solidFill>
                <a:latin typeface="Public Sans"/>
                <a:ea typeface="Public Sans"/>
                <a:cs typeface="Public Sans"/>
                <a:sym typeface="Public Sans"/>
              </a:rPr>
              <a:t>konulmasına</a:t>
            </a:r>
            <a:r>
              <a:rPr lang="en-US" sz="3000" dirty="0">
                <a:solidFill>
                  <a:srgbClr val="000000"/>
                </a:solidFill>
                <a:latin typeface="Public Sans"/>
                <a:ea typeface="Public Sans"/>
                <a:cs typeface="Public Sans"/>
                <a:sym typeface="Public Sans"/>
              </a:rPr>
              <a:t> </a:t>
            </a:r>
            <a:r>
              <a:rPr lang="en-US" sz="3000" dirty="0" err="1">
                <a:solidFill>
                  <a:srgbClr val="000000"/>
                </a:solidFill>
                <a:latin typeface="Public Sans"/>
                <a:ea typeface="Public Sans"/>
                <a:cs typeface="Public Sans"/>
                <a:sym typeface="Public Sans"/>
              </a:rPr>
              <a:t>imkân</a:t>
            </a:r>
            <a:r>
              <a:rPr lang="en-US" sz="3000" dirty="0">
                <a:solidFill>
                  <a:srgbClr val="000000"/>
                </a:solidFill>
                <a:latin typeface="Public Sans"/>
                <a:ea typeface="Public Sans"/>
                <a:cs typeface="Public Sans"/>
                <a:sym typeface="Public Sans"/>
              </a:rPr>
              <a:t> </a:t>
            </a:r>
            <a:r>
              <a:rPr lang="en-US" sz="3000" dirty="0" err="1">
                <a:solidFill>
                  <a:srgbClr val="000000"/>
                </a:solidFill>
                <a:latin typeface="Public Sans"/>
                <a:ea typeface="Public Sans"/>
                <a:cs typeface="Public Sans"/>
                <a:sym typeface="Public Sans"/>
              </a:rPr>
              <a:t>sağlamak</a:t>
            </a:r>
            <a:r>
              <a:rPr lang="en-US" sz="3000" dirty="0">
                <a:solidFill>
                  <a:srgbClr val="000000"/>
                </a:solidFill>
                <a:latin typeface="Public Sans"/>
                <a:ea typeface="Public Sans"/>
                <a:cs typeface="Public Sans"/>
                <a:sym typeface="Public Sans"/>
              </a:rPr>
              <a:t>, </a:t>
            </a:r>
          </a:p>
          <a:p>
            <a:pPr marL="647703" lvl="1" indent="-323852" algn="just">
              <a:lnSpc>
                <a:spcPts val="5130"/>
              </a:lnSpc>
              <a:buFont typeface="Arial"/>
              <a:buChar char="•"/>
            </a:pPr>
            <a:r>
              <a:rPr lang="en-US" sz="3000" dirty="0" err="1">
                <a:solidFill>
                  <a:srgbClr val="000000"/>
                </a:solidFill>
                <a:latin typeface="Public Sans"/>
                <a:ea typeface="Public Sans"/>
                <a:cs typeface="Public Sans"/>
                <a:sym typeface="Public Sans"/>
              </a:rPr>
              <a:t>Uzaktan</a:t>
            </a:r>
            <a:r>
              <a:rPr lang="en-US" sz="3000" dirty="0">
                <a:solidFill>
                  <a:srgbClr val="000000"/>
                </a:solidFill>
                <a:latin typeface="Public Sans"/>
                <a:ea typeface="Public Sans"/>
                <a:cs typeface="Public Sans"/>
                <a:sym typeface="Public Sans"/>
              </a:rPr>
              <a:t> </a:t>
            </a:r>
            <a:r>
              <a:rPr lang="en-US" sz="3000" dirty="0" err="1">
                <a:solidFill>
                  <a:srgbClr val="000000"/>
                </a:solidFill>
                <a:latin typeface="Public Sans"/>
                <a:ea typeface="Public Sans"/>
                <a:cs typeface="Public Sans"/>
                <a:sym typeface="Public Sans"/>
              </a:rPr>
              <a:t>erişime</a:t>
            </a:r>
            <a:r>
              <a:rPr lang="en-US" sz="3000" dirty="0">
                <a:solidFill>
                  <a:srgbClr val="000000"/>
                </a:solidFill>
                <a:latin typeface="Public Sans"/>
                <a:ea typeface="Public Sans"/>
                <a:cs typeface="Public Sans"/>
                <a:sym typeface="Public Sans"/>
              </a:rPr>
              <a:t> </a:t>
            </a:r>
            <a:r>
              <a:rPr lang="en-US" sz="3000" dirty="0" err="1">
                <a:solidFill>
                  <a:srgbClr val="000000"/>
                </a:solidFill>
                <a:latin typeface="Public Sans"/>
                <a:ea typeface="Public Sans"/>
                <a:cs typeface="Public Sans"/>
                <a:sym typeface="Public Sans"/>
              </a:rPr>
              <a:t>izin</a:t>
            </a:r>
            <a:r>
              <a:rPr lang="en-US" sz="3000" dirty="0">
                <a:solidFill>
                  <a:srgbClr val="000000"/>
                </a:solidFill>
                <a:latin typeface="Public Sans"/>
                <a:ea typeface="Public Sans"/>
                <a:cs typeface="Public Sans"/>
                <a:sym typeface="Public Sans"/>
              </a:rPr>
              <a:t> </a:t>
            </a:r>
            <a:r>
              <a:rPr lang="en-US" sz="3000" dirty="0" err="1">
                <a:solidFill>
                  <a:srgbClr val="000000"/>
                </a:solidFill>
                <a:latin typeface="Public Sans"/>
                <a:ea typeface="Public Sans"/>
                <a:cs typeface="Public Sans"/>
                <a:sym typeface="Public Sans"/>
              </a:rPr>
              <a:t>vermesi</a:t>
            </a:r>
            <a:r>
              <a:rPr lang="en-US" sz="3000" dirty="0">
                <a:solidFill>
                  <a:srgbClr val="000000"/>
                </a:solidFill>
                <a:latin typeface="Public Sans"/>
                <a:ea typeface="Public Sans"/>
                <a:cs typeface="Public Sans"/>
                <a:sym typeface="Public Sans"/>
              </a:rPr>
              <a:t> </a:t>
            </a:r>
            <a:r>
              <a:rPr lang="en-US" sz="3000" dirty="0" err="1">
                <a:solidFill>
                  <a:srgbClr val="000000"/>
                </a:solidFill>
                <a:latin typeface="Public Sans"/>
                <a:ea typeface="Public Sans"/>
                <a:cs typeface="Public Sans"/>
                <a:sym typeface="Public Sans"/>
              </a:rPr>
              <a:t>zamandan</a:t>
            </a:r>
            <a:r>
              <a:rPr lang="en-US" sz="3000" dirty="0">
                <a:solidFill>
                  <a:srgbClr val="000000"/>
                </a:solidFill>
                <a:latin typeface="Public Sans"/>
                <a:ea typeface="Public Sans"/>
                <a:cs typeface="Public Sans"/>
                <a:sym typeface="Public Sans"/>
              </a:rPr>
              <a:t> </a:t>
            </a:r>
            <a:r>
              <a:rPr lang="en-US" sz="3000" dirty="0" err="1">
                <a:solidFill>
                  <a:srgbClr val="000000"/>
                </a:solidFill>
                <a:latin typeface="Public Sans"/>
                <a:ea typeface="Public Sans"/>
                <a:cs typeface="Public Sans"/>
                <a:sym typeface="Public Sans"/>
              </a:rPr>
              <a:t>kazanımının</a:t>
            </a:r>
            <a:r>
              <a:rPr lang="en-US" sz="3000" dirty="0">
                <a:solidFill>
                  <a:srgbClr val="000000"/>
                </a:solidFill>
                <a:latin typeface="Public Sans"/>
                <a:ea typeface="Public Sans"/>
                <a:cs typeface="Public Sans"/>
                <a:sym typeface="Public Sans"/>
              </a:rPr>
              <a:t> </a:t>
            </a:r>
            <a:r>
              <a:rPr lang="en-US" sz="3000" dirty="0" err="1">
                <a:solidFill>
                  <a:srgbClr val="000000"/>
                </a:solidFill>
                <a:latin typeface="Public Sans"/>
                <a:ea typeface="Public Sans"/>
                <a:cs typeface="Public Sans"/>
                <a:sym typeface="Public Sans"/>
              </a:rPr>
              <a:t>sağlanması</a:t>
            </a:r>
            <a:r>
              <a:rPr lang="en-US" sz="3000" dirty="0">
                <a:solidFill>
                  <a:srgbClr val="000000"/>
                </a:solidFill>
                <a:latin typeface="Public Sans"/>
                <a:ea typeface="Public Sans"/>
                <a:cs typeface="Public Sans"/>
                <a:sym typeface="Public Sans"/>
              </a:rPr>
              <a:t>, </a:t>
            </a:r>
          </a:p>
          <a:p>
            <a:pPr marL="647703" lvl="1" indent="-323852" algn="just">
              <a:lnSpc>
                <a:spcPts val="5130"/>
              </a:lnSpc>
              <a:buFont typeface="Arial"/>
              <a:buChar char="•"/>
            </a:pPr>
            <a:r>
              <a:rPr lang="en-US" sz="3000" dirty="0">
                <a:solidFill>
                  <a:srgbClr val="000000"/>
                </a:solidFill>
                <a:latin typeface="Public Sans"/>
                <a:ea typeface="Public Sans"/>
                <a:cs typeface="Public Sans"/>
                <a:sym typeface="Public Sans"/>
              </a:rPr>
              <a:t>Maddi </a:t>
            </a:r>
            <a:r>
              <a:rPr lang="en-US" sz="3000" dirty="0" err="1">
                <a:solidFill>
                  <a:srgbClr val="000000"/>
                </a:solidFill>
                <a:latin typeface="Public Sans"/>
                <a:ea typeface="Public Sans"/>
                <a:cs typeface="Public Sans"/>
                <a:sym typeface="Public Sans"/>
              </a:rPr>
              <a:t>tasarruf</a:t>
            </a:r>
            <a:r>
              <a:rPr lang="en-US" sz="3000" dirty="0">
                <a:solidFill>
                  <a:srgbClr val="000000"/>
                </a:solidFill>
                <a:latin typeface="Public Sans"/>
                <a:ea typeface="Public Sans"/>
                <a:cs typeface="Public Sans"/>
                <a:sym typeface="Public Sans"/>
              </a:rPr>
              <a:t> </a:t>
            </a:r>
            <a:r>
              <a:rPr lang="en-US" sz="3000" dirty="0" err="1">
                <a:solidFill>
                  <a:srgbClr val="000000"/>
                </a:solidFill>
                <a:latin typeface="Public Sans"/>
                <a:ea typeface="Public Sans"/>
                <a:cs typeface="Public Sans"/>
                <a:sym typeface="Public Sans"/>
              </a:rPr>
              <a:t>sağlanmasına</a:t>
            </a:r>
            <a:r>
              <a:rPr lang="en-US" sz="3000" dirty="0">
                <a:solidFill>
                  <a:srgbClr val="000000"/>
                </a:solidFill>
                <a:latin typeface="Public Sans"/>
                <a:ea typeface="Public Sans"/>
                <a:cs typeface="Public Sans"/>
                <a:sym typeface="Public Sans"/>
              </a:rPr>
              <a:t> </a:t>
            </a:r>
            <a:r>
              <a:rPr lang="en-US" sz="3000" dirty="0" err="1">
                <a:solidFill>
                  <a:srgbClr val="000000"/>
                </a:solidFill>
                <a:latin typeface="Public Sans"/>
                <a:ea typeface="Public Sans"/>
                <a:cs typeface="Public Sans"/>
                <a:sym typeface="Public Sans"/>
              </a:rPr>
              <a:t>imkân</a:t>
            </a:r>
            <a:r>
              <a:rPr lang="en-US" sz="3000" dirty="0">
                <a:solidFill>
                  <a:srgbClr val="000000"/>
                </a:solidFill>
                <a:latin typeface="Public Sans"/>
                <a:ea typeface="Public Sans"/>
                <a:cs typeface="Public Sans"/>
                <a:sym typeface="Public Sans"/>
              </a:rPr>
              <a:t> </a:t>
            </a:r>
            <a:r>
              <a:rPr lang="en-US" sz="3000" dirty="0" err="1">
                <a:solidFill>
                  <a:srgbClr val="000000"/>
                </a:solidFill>
                <a:latin typeface="Public Sans"/>
                <a:ea typeface="Public Sans"/>
                <a:cs typeface="Public Sans"/>
                <a:sym typeface="Public Sans"/>
              </a:rPr>
              <a:t>sağlanması</a:t>
            </a:r>
            <a:r>
              <a:rPr lang="en-US" sz="3000" dirty="0">
                <a:solidFill>
                  <a:srgbClr val="000000"/>
                </a:solidFill>
                <a:latin typeface="Public Sans"/>
                <a:ea typeface="Public Sans"/>
                <a:cs typeface="Public Sans"/>
                <a:sym typeface="Public Sans"/>
              </a:rPr>
              <a:t>,</a:t>
            </a:r>
          </a:p>
          <a:p>
            <a:pPr marL="647703" lvl="1" indent="-323852" algn="just">
              <a:lnSpc>
                <a:spcPts val="5130"/>
              </a:lnSpc>
              <a:buFont typeface="Arial"/>
              <a:buChar char="•"/>
            </a:pPr>
            <a:r>
              <a:rPr lang="en-US" sz="3000" dirty="0" err="1">
                <a:solidFill>
                  <a:srgbClr val="000000"/>
                </a:solidFill>
                <a:latin typeface="Public Sans"/>
                <a:ea typeface="Public Sans"/>
                <a:cs typeface="Public Sans"/>
                <a:sym typeface="Public Sans"/>
              </a:rPr>
              <a:t>Minimuma</a:t>
            </a:r>
            <a:r>
              <a:rPr lang="en-US" sz="3000" dirty="0">
                <a:solidFill>
                  <a:srgbClr val="000000"/>
                </a:solidFill>
                <a:latin typeface="Public Sans"/>
                <a:ea typeface="Public Sans"/>
                <a:cs typeface="Public Sans"/>
                <a:sym typeface="Public Sans"/>
              </a:rPr>
              <a:t> </a:t>
            </a:r>
            <a:r>
              <a:rPr lang="en-US" sz="3000" dirty="0" err="1">
                <a:solidFill>
                  <a:srgbClr val="000000"/>
                </a:solidFill>
                <a:latin typeface="Public Sans"/>
                <a:ea typeface="Public Sans"/>
                <a:cs typeface="Public Sans"/>
                <a:sym typeface="Public Sans"/>
              </a:rPr>
              <a:t>indirgenmiş</a:t>
            </a:r>
            <a:r>
              <a:rPr lang="en-US" sz="3000" dirty="0">
                <a:solidFill>
                  <a:srgbClr val="000000"/>
                </a:solidFill>
                <a:latin typeface="Public Sans"/>
                <a:ea typeface="Public Sans"/>
                <a:cs typeface="Public Sans"/>
                <a:sym typeface="Public Sans"/>
              </a:rPr>
              <a:t> </a:t>
            </a:r>
            <a:r>
              <a:rPr lang="en-US" sz="3000" dirty="0" err="1">
                <a:solidFill>
                  <a:srgbClr val="000000"/>
                </a:solidFill>
                <a:latin typeface="Public Sans"/>
                <a:ea typeface="Public Sans"/>
                <a:cs typeface="Public Sans"/>
                <a:sym typeface="Public Sans"/>
              </a:rPr>
              <a:t>insan</a:t>
            </a:r>
            <a:r>
              <a:rPr lang="en-US" sz="3000" dirty="0">
                <a:solidFill>
                  <a:srgbClr val="000000"/>
                </a:solidFill>
                <a:latin typeface="Public Sans"/>
                <a:ea typeface="Public Sans"/>
                <a:cs typeface="Public Sans"/>
                <a:sym typeface="Public Sans"/>
              </a:rPr>
              <a:t> </a:t>
            </a:r>
            <a:r>
              <a:rPr lang="en-US" sz="3000" dirty="0" err="1">
                <a:solidFill>
                  <a:srgbClr val="000000"/>
                </a:solidFill>
                <a:latin typeface="Public Sans"/>
                <a:ea typeface="Public Sans"/>
                <a:cs typeface="Public Sans"/>
                <a:sym typeface="Public Sans"/>
              </a:rPr>
              <a:t>hatalarının</a:t>
            </a:r>
            <a:r>
              <a:rPr lang="en-US" sz="3000" dirty="0">
                <a:solidFill>
                  <a:srgbClr val="000000"/>
                </a:solidFill>
                <a:latin typeface="Public Sans"/>
                <a:ea typeface="Public Sans"/>
                <a:cs typeface="Public Sans"/>
                <a:sym typeface="Public Sans"/>
              </a:rPr>
              <a:t> </a:t>
            </a:r>
            <a:r>
              <a:rPr lang="en-US" sz="3000" dirty="0" err="1">
                <a:solidFill>
                  <a:srgbClr val="000000"/>
                </a:solidFill>
                <a:latin typeface="Public Sans"/>
                <a:ea typeface="Public Sans"/>
                <a:cs typeface="Public Sans"/>
                <a:sym typeface="Public Sans"/>
              </a:rPr>
              <a:t>önlenmesi</a:t>
            </a:r>
            <a:r>
              <a:rPr lang="en-US" sz="3000" dirty="0">
                <a:solidFill>
                  <a:srgbClr val="000000"/>
                </a:solidFill>
                <a:latin typeface="Public Sans"/>
                <a:ea typeface="Public Sans"/>
                <a:cs typeface="Public Sans"/>
                <a:sym typeface="Public Sans"/>
              </a:rPr>
              <a:t> </a:t>
            </a:r>
            <a:r>
              <a:rPr lang="en-US" sz="3000" dirty="0" err="1">
                <a:solidFill>
                  <a:srgbClr val="000000"/>
                </a:solidFill>
                <a:latin typeface="Public Sans"/>
                <a:ea typeface="Public Sans"/>
                <a:cs typeface="Public Sans"/>
                <a:sym typeface="Public Sans"/>
              </a:rPr>
              <a:t>sayesinde</a:t>
            </a:r>
            <a:r>
              <a:rPr lang="en-US" sz="3000" dirty="0">
                <a:solidFill>
                  <a:srgbClr val="000000"/>
                </a:solidFill>
                <a:latin typeface="Public Sans"/>
                <a:ea typeface="Public Sans"/>
                <a:cs typeface="Public Sans"/>
                <a:sym typeface="Public Sans"/>
              </a:rPr>
              <a:t> </a:t>
            </a:r>
            <a:r>
              <a:rPr lang="en-US" sz="3000" dirty="0" err="1">
                <a:solidFill>
                  <a:srgbClr val="000000"/>
                </a:solidFill>
                <a:latin typeface="Public Sans"/>
                <a:ea typeface="Public Sans"/>
                <a:cs typeface="Public Sans"/>
                <a:sym typeface="Public Sans"/>
              </a:rPr>
              <a:t>daha</a:t>
            </a:r>
            <a:r>
              <a:rPr lang="en-US" sz="3000" dirty="0">
                <a:solidFill>
                  <a:srgbClr val="000000"/>
                </a:solidFill>
                <a:latin typeface="Public Sans"/>
                <a:ea typeface="Public Sans"/>
                <a:cs typeface="Public Sans"/>
                <a:sym typeface="Public Sans"/>
              </a:rPr>
              <a:t> </a:t>
            </a:r>
            <a:r>
              <a:rPr lang="en-US" sz="3000" dirty="0" err="1">
                <a:solidFill>
                  <a:srgbClr val="000000"/>
                </a:solidFill>
                <a:latin typeface="Public Sans"/>
                <a:ea typeface="Public Sans"/>
                <a:cs typeface="Public Sans"/>
                <a:sym typeface="Public Sans"/>
              </a:rPr>
              <a:t>etkin</a:t>
            </a:r>
            <a:r>
              <a:rPr lang="en-US" sz="3000" dirty="0">
                <a:solidFill>
                  <a:srgbClr val="000000"/>
                </a:solidFill>
                <a:latin typeface="Public Sans"/>
                <a:ea typeface="Public Sans"/>
                <a:cs typeface="Public Sans"/>
                <a:sym typeface="Public Sans"/>
              </a:rPr>
              <a:t> </a:t>
            </a:r>
            <a:r>
              <a:rPr lang="en-US" sz="3000" dirty="0" err="1">
                <a:solidFill>
                  <a:srgbClr val="000000"/>
                </a:solidFill>
                <a:latin typeface="Public Sans"/>
                <a:ea typeface="Public Sans"/>
                <a:cs typeface="Public Sans"/>
                <a:sym typeface="Public Sans"/>
              </a:rPr>
              <a:t>ve</a:t>
            </a:r>
            <a:r>
              <a:rPr lang="en-US" sz="3000" dirty="0">
                <a:solidFill>
                  <a:srgbClr val="000000"/>
                </a:solidFill>
                <a:latin typeface="Public Sans"/>
                <a:ea typeface="Public Sans"/>
                <a:cs typeface="Public Sans"/>
                <a:sym typeface="Public Sans"/>
              </a:rPr>
              <a:t> </a:t>
            </a:r>
            <a:r>
              <a:rPr lang="en-US" sz="3000" dirty="0" err="1">
                <a:solidFill>
                  <a:srgbClr val="000000"/>
                </a:solidFill>
                <a:latin typeface="Public Sans"/>
                <a:ea typeface="Public Sans"/>
                <a:cs typeface="Public Sans"/>
                <a:sym typeface="Public Sans"/>
              </a:rPr>
              <a:t>kaliteli</a:t>
            </a:r>
            <a:r>
              <a:rPr lang="en-US" sz="3000" dirty="0">
                <a:solidFill>
                  <a:srgbClr val="000000"/>
                </a:solidFill>
                <a:latin typeface="Public Sans"/>
                <a:ea typeface="Public Sans"/>
                <a:cs typeface="Public Sans"/>
                <a:sym typeface="Public Sans"/>
              </a:rPr>
              <a:t> </a:t>
            </a:r>
            <a:r>
              <a:rPr lang="en-US" sz="3000" dirty="0" err="1">
                <a:solidFill>
                  <a:srgbClr val="000000"/>
                </a:solidFill>
                <a:latin typeface="Public Sans"/>
                <a:ea typeface="Public Sans"/>
                <a:cs typeface="Public Sans"/>
                <a:sym typeface="Public Sans"/>
              </a:rPr>
              <a:t>bilgi</a:t>
            </a:r>
            <a:r>
              <a:rPr lang="en-US" sz="3000" dirty="0">
                <a:solidFill>
                  <a:srgbClr val="000000"/>
                </a:solidFill>
                <a:latin typeface="Public Sans"/>
                <a:ea typeface="Public Sans"/>
                <a:cs typeface="Public Sans"/>
                <a:sym typeface="Public Sans"/>
              </a:rPr>
              <a:t> </a:t>
            </a:r>
            <a:r>
              <a:rPr lang="en-US" sz="3000" dirty="0" err="1">
                <a:solidFill>
                  <a:srgbClr val="000000"/>
                </a:solidFill>
                <a:latin typeface="Public Sans"/>
                <a:ea typeface="Public Sans"/>
                <a:cs typeface="Public Sans"/>
                <a:sym typeface="Public Sans"/>
              </a:rPr>
              <a:t>yönetimine</a:t>
            </a:r>
            <a:r>
              <a:rPr lang="en-US" sz="3000" dirty="0">
                <a:solidFill>
                  <a:srgbClr val="000000"/>
                </a:solidFill>
                <a:latin typeface="Public Sans"/>
                <a:ea typeface="Public Sans"/>
                <a:cs typeface="Public Sans"/>
                <a:sym typeface="Public Sans"/>
              </a:rPr>
              <a:t> </a:t>
            </a:r>
            <a:r>
              <a:rPr lang="en-US" sz="3000" dirty="0" err="1">
                <a:solidFill>
                  <a:srgbClr val="000000"/>
                </a:solidFill>
                <a:latin typeface="Public Sans"/>
                <a:ea typeface="Public Sans"/>
                <a:cs typeface="Public Sans"/>
                <a:sym typeface="Public Sans"/>
              </a:rPr>
              <a:t>imkân</a:t>
            </a:r>
            <a:r>
              <a:rPr lang="en-US" sz="3000" dirty="0">
                <a:solidFill>
                  <a:srgbClr val="000000"/>
                </a:solidFill>
                <a:latin typeface="Public Sans"/>
                <a:ea typeface="Public Sans"/>
                <a:cs typeface="Public Sans"/>
                <a:sym typeface="Public Sans"/>
              </a:rPr>
              <a:t> </a:t>
            </a:r>
            <a:r>
              <a:rPr lang="en-US" sz="3000" dirty="0" err="1">
                <a:solidFill>
                  <a:srgbClr val="000000"/>
                </a:solidFill>
                <a:latin typeface="Public Sans"/>
                <a:ea typeface="Public Sans"/>
                <a:cs typeface="Public Sans"/>
                <a:sym typeface="Public Sans"/>
              </a:rPr>
              <a:t>sağlanması</a:t>
            </a:r>
            <a:r>
              <a:rPr lang="en-US" sz="3000" dirty="0">
                <a:solidFill>
                  <a:srgbClr val="000000"/>
                </a:solidFill>
                <a:latin typeface="Public Sans"/>
                <a:ea typeface="Public Sans"/>
                <a:cs typeface="Public Sans"/>
                <a:sym typeface="Public Sans"/>
              </a:rPr>
              <a:t>.</a:t>
            </a:r>
          </a:p>
        </p:txBody>
      </p:sp>
      <p:sp>
        <p:nvSpPr>
          <p:cNvPr id="12" name="TextBox 12"/>
          <p:cNvSpPr txBox="1"/>
          <p:nvPr/>
        </p:nvSpPr>
        <p:spPr>
          <a:xfrm>
            <a:off x="7242725" y="1204074"/>
            <a:ext cx="8823748" cy="522002"/>
          </a:xfrm>
          <a:prstGeom prst="rect">
            <a:avLst/>
          </a:prstGeom>
        </p:spPr>
        <p:txBody>
          <a:bodyPr lIns="0" tIns="0" rIns="0" bIns="0" rtlCol="0" anchor="t">
            <a:spAutoFit/>
          </a:bodyPr>
          <a:lstStyle/>
          <a:p>
            <a:pPr algn="ctr">
              <a:lnSpc>
                <a:spcPts val="4617"/>
              </a:lnSpc>
            </a:pPr>
            <a:r>
              <a:rPr lang="en-US" sz="2700" b="1" dirty="0">
                <a:solidFill>
                  <a:srgbClr val="060644"/>
                </a:solidFill>
                <a:latin typeface="Public Sans Bold"/>
                <a:ea typeface="Public Sans Bold"/>
                <a:cs typeface="Public Sans Bold"/>
                <a:sym typeface="Public Sans Bold"/>
              </a:rPr>
              <a:t>PACS</a:t>
            </a:r>
            <a:r>
              <a:rPr lang="tr-TR" sz="2700" b="1" dirty="0">
                <a:solidFill>
                  <a:srgbClr val="060644"/>
                </a:solidFill>
                <a:latin typeface="Public Sans Bold"/>
                <a:ea typeface="Public Sans Bold"/>
                <a:cs typeface="Public Sans Bold"/>
                <a:sym typeface="Public Sans Bold"/>
              </a:rPr>
              <a:t>’İN </a:t>
            </a:r>
            <a:r>
              <a:rPr lang="en-US" sz="2700" b="1" dirty="0">
                <a:solidFill>
                  <a:srgbClr val="060644"/>
                </a:solidFill>
                <a:latin typeface="Public Sans Bold"/>
                <a:ea typeface="Public Sans Bold"/>
                <a:cs typeface="Public Sans Bold"/>
                <a:sym typeface="Public Sans Bold"/>
              </a:rPr>
              <a:t>SAĞLADIĞI AVANTAJLAR: </a:t>
            </a:r>
          </a:p>
        </p:txBody>
      </p:sp>
      <p:sp>
        <p:nvSpPr>
          <p:cNvPr id="13" name="TextBox 13"/>
          <p:cNvSpPr txBox="1"/>
          <p:nvPr/>
        </p:nvSpPr>
        <p:spPr>
          <a:xfrm>
            <a:off x="16718813" y="8886825"/>
            <a:ext cx="887181" cy="742950"/>
          </a:xfrm>
          <a:prstGeom prst="rect">
            <a:avLst/>
          </a:prstGeom>
        </p:spPr>
        <p:txBody>
          <a:bodyPr lIns="0" tIns="0" rIns="0" bIns="0" rtlCol="0" anchor="t">
            <a:spAutoFit/>
          </a:bodyPr>
          <a:lstStyle/>
          <a:p>
            <a:pPr algn="ctr">
              <a:lnSpc>
                <a:spcPts val="5879"/>
              </a:lnSpc>
              <a:spcBef>
                <a:spcPct val="0"/>
              </a:spcBef>
            </a:pPr>
            <a:r>
              <a:rPr lang="en-US" sz="4899" b="1">
                <a:solidFill>
                  <a:srgbClr val="FFFFFF"/>
                </a:solidFill>
                <a:latin typeface="Public Sans Bold"/>
                <a:ea typeface="Public Sans Bold"/>
                <a:cs typeface="Public Sans Bold"/>
                <a:sym typeface="Public Sans Bold"/>
              </a:rPr>
              <a:t>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408880" y="8490744"/>
            <a:ext cx="1554673" cy="1554673"/>
            <a:chOff x="0" y="0"/>
            <a:chExt cx="2072897" cy="2072897"/>
          </a:xfrm>
        </p:grpSpPr>
        <p:grpSp>
          <p:nvGrpSpPr>
            <p:cNvPr id="3" name="Group 3"/>
            <p:cNvGrpSpPr/>
            <p:nvPr/>
          </p:nvGrpSpPr>
          <p:grpSpPr>
            <a:xfrm rot="-2700000">
              <a:off x="483157" y="483157"/>
              <a:ext cx="1106584" cy="1106584"/>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2084B"/>
              </a:solidFill>
            </p:spPr>
            <p:txBody>
              <a:bodyPr/>
              <a:lstStyle/>
              <a:p>
                <a:endParaRPr lang="tr-TR"/>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2700000">
              <a:off x="303569" y="303569"/>
              <a:ext cx="1465759" cy="1465759"/>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ln w="57150" cap="sq">
                <a:solidFill>
                  <a:srgbClr val="02084B"/>
                </a:solidFill>
                <a:prstDash val="solid"/>
                <a:miter/>
              </a:ln>
            </p:spPr>
            <p:txBody>
              <a:bodyPr/>
              <a:lstStyle/>
              <a:p>
                <a:endParaRPr lang="tr-TR"/>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9" name="AutoShape 9"/>
          <p:cNvSpPr/>
          <p:nvPr/>
        </p:nvSpPr>
        <p:spPr>
          <a:xfrm rot="-5399999">
            <a:off x="16257015" y="7295602"/>
            <a:ext cx="1858401" cy="0"/>
          </a:xfrm>
          <a:prstGeom prst="line">
            <a:avLst/>
          </a:prstGeom>
          <a:ln w="47625" cap="flat">
            <a:solidFill>
              <a:srgbClr val="02084B"/>
            </a:solidFill>
            <a:prstDash val="solid"/>
            <a:headEnd type="none" w="sm" len="sm"/>
            <a:tailEnd type="none" w="sm" len="sm"/>
          </a:ln>
        </p:spPr>
        <p:txBody>
          <a:bodyPr/>
          <a:lstStyle/>
          <a:p>
            <a:endParaRPr lang="tr-TR"/>
          </a:p>
        </p:txBody>
      </p:sp>
      <p:sp>
        <p:nvSpPr>
          <p:cNvPr id="10" name="Freeform 10"/>
          <p:cNvSpPr/>
          <p:nvPr/>
        </p:nvSpPr>
        <p:spPr>
          <a:xfrm flipH="1" flipV="1">
            <a:off x="-3777" y="0"/>
            <a:ext cx="1346949" cy="2693898"/>
          </a:xfrm>
          <a:custGeom>
            <a:avLst/>
            <a:gdLst/>
            <a:ahLst/>
            <a:cxnLst/>
            <a:rect l="l" t="t" r="r" b="b"/>
            <a:pathLst>
              <a:path w="1346949" h="2693898">
                <a:moveTo>
                  <a:pt x="1346948" y="2693898"/>
                </a:moveTo>
                <a:lnTo>
                  <a:pt x="0" y="2693898"/>
                </a:lnTo>
                <a:lnTo>
                  <a:pt x="0" y="0"/>
                </a:lnTo>
                <a:lnTo>
                  <a:pt x="1346948" y="0"/>
                </a:lnTo>
                <a:lnTo>
                  <a:pt x="1346948" y="269389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1" name="Freeform 11"/>
          <p:cNvSpPr/>
          <p:nvPr/>
        </p:nvSpPr>
        <p:spPr>
          <a:xfrm flipV="1">
            <a:off x="16941051" y="0"/>
            <a:ext cx="1346949" cy="2693898"/>
          </a:xfrm>
          <a:custGeom>
            <a:avLst/>
            <a:gdLst/>
            <a:ahLst/>
            <a:cxnLst/>
            <a:rect l="l" t="t" r="r" b="b"/>
            <a:pathLst>
              <a:path w="1346949" h="2693898">
                <a:moveTo>
                  <a:pt x="0" y="2693898"/>
                </a:moveTo>
                <a:lnTo>
                  <a:pt x="1346949" y="2693898"/>
                </a:lnTo>
                <a:lnTo>
                  <a:pt x="1346949" y="0"/>
                </a:lnTo>
                <a:lnTo>
                  <a:pt x="0" y="0"/>
                </a:lnTo>
                <a:lnTo>
                  <a:pt x="0" y="269389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2" name="AutoShape 12"/>
          <p:cNvSpPr/>
          <p:nvPr/>
        </p:nvSpPr>
        <p:spPr>
          <a:xfrm rot="-10800000">
            <a:off x="1029176" y="9403657"/>
            <a:ext cx="1947686" cy="0"/>
          </a:xfrm>
          <a:prstGeom prst="line">
            <a:avLst/>
          </a:prstGeom>
          <a:ln w="47625" cap="flat">
            <a:solidFill>
              <a:srgbClr val="02084B"/>
            </a:solidFill>
            <a:prstDash val="solid"/>
            <a:headEnd type="none" w="sm" len="sm"/>
            <a:tailEnd type="none" w="sm" len="sm"/>
          </a:ln>
        </p:spPr>
        <p:txBody>
          <a:bodyPr/>
          <a:lstStyle/>
          <a:p>
            <a:endParaRPr lang="tr-TR"/>
          </a:p>
        </p:txBody>
      </p:sp>
      <p:sp>
        <p:nvSpPr>
          <p:cNvPr id="13" name="AutoShape 13"/>
          <p:cNvSpPr/>
          <p:nvPr/>
        </p:nvSpPr>
        <p:spPr>
          <a:xfrm rot="5400000">
            <a:off x="80968" y="8455449"/>
            <a:ext cx="1942136" cy="0"/>
          </a:xfrm>
          <a:prstGeom prst="line">
            <a:avLst/>
          </a:prstGeom>
          <a:ln w="47625" cap="flat">
            <a:solidFill>
              <a:srgbClr val="02084B"/>
            </a:solidFill>
            <a:prstDash val="solid"/>
            <a:headEnd type="none" w="sm" len="sm"/>
            <a:tailEnd type="none" w="sm" len="sm"/>
          </a:ln>
        </p:spPr>
        <p:txBody>
          <a:bodyPr/>
          <a:lstStyle/>
          <a:p>
            <a:endParaRPr lang="tr-TR"/>
          </a:p>
        </p:txBody>
      </p:sp>
      <p:sp>
        <p:nvSpPr>
          <p:cNvPr id="15" name="TextBox 15"/>
          <p:cNvSpPr txBox="1"/>
          <p:nvPr/>
        </p:nvSpPr>
        <p:spPr>
          <a:xfrm>
            <a:off x="266769" y="544513"/>
            <a:ext cx="8304857" cy="820609"/>
          </a:xfrm>
          <a:prstGeom prst="rect">
            <a:avLst/>
          </a:prstGeom>
        </p:spPr>
        <p:txBody>
          <a:bodyPr lIns="0" tIns="0" rIns="0" bIns="0" rtlCol="0" anchor="t">
            <a:spAutoFit/>
          </a:bodyPr>
          <a:lstStyle/>
          <a:p>
            <a:pPr algn="ctr">
              <a:lnSpc>
                <a:spcPts val="7000"/>
              </a:lnSpc>
            </a:pPr>
            <a:r>
              <a:rPr lang="en-US" sz="5000" b="1" dirty="0">
                <a:solidFill>
                  <a:srgbClr val="060644"/>
                </a:solidFill>
                <a:latin typeface="Public Sans Bold"/>
                <a:ea typeface="Public Sans Bold"/>
                <a:cs typeface="Public Sans Bold"/>
                <a:sym typeface="Public Sans Bold"/>
              </a:rPr>
              <a:t>DERS</a:t>
            </a:r>
            <a:r>
              <a:rPr lang="tr-TR" sz="5000" b="1" dirty="0">
                <a:solidFill>
                  <a:srgbClr val="060644"/>
                </a:solidFill>
                <a:latin typeface="Public Sans Bold"/>
                <a:ea typeface="Public Sans Bold"/>
                <a:cs typeface="Public Sans Bold"/>
                <a:sym typeface="Public Sans Bold"/>
              </a:rPr>
              <a:t>İ</a:t>
            </a:r>
            <a:r>
              <a:rPr lang="en-US" sz="5000" b="1" dirty="0">
                <a:solidFill>
                  <a:srgbClr val="060644"/>
                </a:solidFill>
                <a:latin typeface="Public Sans Bold"/>
                <a:ea typeface="Public Sans Bold"/>
                <a:cs typeface="Public Sans Bold"/>
                <a:sym typeface="Public Sans Bold"/>
              </a:rPr>
              <a:t>N AMACI</a:t>
            </a:r>
          </a:p>
        </p:txBody>
      </p:sp>
      <p:sp>
        <p:nvSpPr>
          <p:cNvPr id="16" name="TextBox 16"/>
          <p:cNvSpPr txBox="1"/>
          <p:nvPr/>
        </p:nvSpPr>
        <p:spPr>
          <a:xfrm>
            <a:off x="669697" y="1436194"/>
            <a:ext cx="11151400" cy="3240466"/>
          </a:xfrm>
          <a:prstGeom prst="rect">
            <a:avLst/>
          </a:prstGeom>
        </p:spPr>
        <p:txBody>
          <a:bodyPr lIns="0" tIns="0" rIns="0" bIns="0" rtlCol="0" anchor="t">
            <a:spAutoFit/>
          </a:bodyPr>
          <a:lstStyle/>
          <a:p>
            <a:pPr marL="729603" lvl="1" indent="-364802" algn="l">
              <a:lnSpc>
                <a:spcPts val="6589"/>
              </a:lnSpc>
              <a:buFont typeface="Arial"/>
              <a:buChar char="•"/>
            </a:pPr>
            <a:r>
              <a:rPr lang="en-US" sz="3379" b="1" dirty="0">
                <a:solidFill>
                  <a:srgbClr val="060644"/>
                </a:solidFill>
                <a:latin typeface="Public Sans Bold"/>
                <a:ea typeface="Public Sans Bold"/>
                <a:cs typeface="Public Sans Bold"/>
                <a:sym typeface="Public Sans Bold"/>
              </a:rPr>
              <a:t>Bilgi </a:t>
            </a:r>
            <a:r>
              <a:rPr lang="en-US" sz="3379" b="1" dirty="0" err="1">
                <a:solidFill>
                  <a:srgbClr val="060644"/>
                </a:solidFill>
                <a:latin typeface="Public Sans Bold"/>
                <a:ea typeface="Public Sans Bold"/>
                <a:cs typeface="Public Sans Bold"/>
                <a:sym typeface="Public Sans Bold"/>
              </a:rPr>
              <a:t>ve</a:t>
            </a:r>
            <a:r>
              <a:rPr lang="en-US" sz="3379" b="1" dirty="0">
                <a:solidFill>
                  <a:srgbClr val="060644"/>
                </a:solidFill>
                <a:latin typeface="Public Sans Bold"/>
                <a:ea typeface="Public Sans Bold"/>
                <a:cs typeface="Public Sans Bold"/>
                <a:sym typeface="Public Sans Bold"/>
              </a:rPr>
              <a:t> </a:t>
            </a:r>
            <a:r>
              <a:rPr lang="en-US" sz="3379" b="1" dirty="0" err="1">
                <a:solidFill>
                  <a:srgbClr val="060644"/>
                </a:solidFill>
                <a:latin typeface="Public Sans Bold"/>
                <a:ea typeface="Public Sans Bold"/>
                <a:cs typeface="Public Sans Bold"/>
                <a:sym typeface="Public Sans Bold"/>
              </a:rPr>
              <a:t>bilişim</a:t>
            </a:r>
            <a:r>
              <a:rPr lang="en-US" sz="3379" b="1" dirty="0">
                <a:solidFill>
                  <a:srgbClr val="060644"/>
                </a:solidFill>
                <a:latin typeface="Public Sans Bold"/>
                <a:ea typeface="Public Sans Bold"/>
                <a:cs typeface="Public Sans Bold"/>
                <a:sym typeface="Public Sans Bold"/>
              </a:rPr>
              <a:t> </a:t>
            </a:r>
            <a:r>
              <a:rPr lang="en-US" sz="3379" b="1" dirty="0" err="1">
                <a:solidFill>
                  <a:srgbClr val="060644"/>
                </a:solidFill>
                <a:latin typeface="Public Sans Bold"/>
                <a:ea typeface="Public Sans Bold"/>
                <a:cs typeface="Public Sans Bold"/>
                <a:sym typeface="Public Sans Bold"/>
              </a:rPr>
              <a:t>kavramlarını</a:t>
            </a:r>
            <a:r>
              <a:rPr lang="en-US" sz="3379" b="1" dirty="0">
                <a:solidFill>
                  <a:srgbClr val="060644"/>
                </a:solidFill>
                <a:latin typeface="Public Sans Bold"/>
                <a:ea typeface="Public Sans Bold"/>
                <a:cs typeface="Public Sans Bold"/>
                <a:sym typeface="Public Sans Bold"/>
              </a:rPr>
              <a:t> </a:t>
            </a:r>
            <a:r>
              <a:rPr lang="en-US" sz="3379" b="1" dirty="0" err="1">
                <a:solidFill>
                  <a:srgbClr val="060644"/>
                </a:solidFill>
                <a:latin typeface="Public Sans Bold"/>
                <a:ea typeface="Public Sans Bold"/>
                <a:cs typeface="Public Sans Bold"/>
                <a:sym typeface="Public Sans Bold"/>
              </a:rPr>
              <a:t>öğrenmek</a:t>
            </a:r>
            <a:endParaRPr lang="en-US" sz="3379" b="1" dirty="0">
              <a:solidFill>
                <a:srgbClr val="060644"/>
              </a:solidFill>
              <a:latin typeface="Public Sans Bold"/>
              <a:ea typeface="Public Sans Bold"/>
              <a:cs typeface="Public Sans Bold"/>
              <a:sym typeface="Public Sans Bold"/>
            </a:endParaRPr>
          </a:p>
          <a:p>
            <a:pPr marL="729603" lvl="1" indent="-364802" algn="l">
              <a:lnSpc>
                <a:spcPts val="6589"/>
              </a:lnSpc>
              <a:buFont typeface="Arial"/>
              <a:buChar char="•"/>
            </a:pPr>
            <a:r>
              <a:rPr lang="en-US" sz="3379" b="1" dirty="0" err="1">
                <a:solidFill>
                  <a:srgbClr val="060644"/>
                </a:solidFill>
                <a:latin typeface="Public Sans Bold"/>
                <a:ea typeface="Public Sans Bold"/>
                <a:cs typeface="Public Sans Bold"/>
                <a:sym typeface="Public Sans Bold"/>
              </a:rPr>
              <a:t>Sistem</a:t>
            </a:r>
            <a:r>
              <a:rPr lang="en-US" sz="3379" b="1" dirty="0">
                <a:solidFill>
                  <a:srgbClr val="060644"/>
                </a:solidFill>
                <a:latin typeface="Public Sans Bold"/>
                <a:ea typeface="Public Sans Bold"/>
                <a:cs typeface="Public Sans Bold"/>
                <a:sym typeface="Public Sans Bold"/>
              </a:rPr>
              <a:t> </a:t>
            </a:r>
            <a:r>
              <a:rPr lang="en-US" sz="3379" b="1" dirty="0" err="1">
                <a:solidFill>
                  <a:srgbClr val="060644"/>
                </a:solidFill>
                <a:latin typeface="Public Sans Bold"/>
                <a:ea typeface="Public Sans Bold"/>
                <a:cs typeface="Public Sans Bold"/>
                <a:sym typeface="Public Sans Bold"/>
              </a:rPr>
              <a:t>ve</a:t>
            </a:r>
            <a:r>
              <a:rPr lang="en-US" sz="3379" b="1" dirty="0">
                <a:solidFill>
                  <a:srgbClr val="060644"/>
                </a:solidFill>
                <a:latin typeface="Public Sans Bold"/>
                <a:ea typeface="Public Sans Bold"/>
                <a:cs typeface="Public Sans Bold"/>
                <a:sym typeface="Public Sans Bold"/>
              </a:rPr>
              <a:t> </a:t>
            </a:r>
            <a:r>
              <a:rPr lang="en-US" sz="3379" b="1" dirty="0" err="1">
                <a:solidFill>
                  <a:srgbClr val="060644"/>
                </a:solidFill>
                <a:latin typeface="Public Sans Bold"/>
                <a:ea typeface="Public Sans Bold"/>
                <a:cs typeface="Public Sans Bold"/>
                <a:sym typeface="Public Sans Bold"/>
              </a:rPr>
              <a:t>bilgi</a:t>
            </a:r>
            <a:r>
              <a:rPr lang="en-US" sz="3379" b="1" dirty="0">
                <a:solidFill>
                  <a:srgbClr val="060644"/>
                </a:solidFill>
                <a:latin typeface="Public Sans Bold"/>
                <a:ea typeface="Public Sans Bold"/>
                <a:cs typeface="Public Sans Bold"/>
                <a:sym typeface="Public Sans Bold"/>
              </a:rPr>
              <a:t> </a:t>
            </a:r>
            <a:r>
              <a:rPr lang="en-US" sz="3379" b="1" dirty="0" err="1">
                <a:solidFill>
                  <a:srgbClr val="060644"/>
                </a:solidFill>
                <a:latin typeface="Public Sans Bold"/>
                <a:ea typeface="Public Sans Bold"/>
                <a:cs typeface="Public Sans Bold"/>
                <a:sym typeface="Public Sans Bold"/>
              </a:rPr>
              <a:t>sistemi</a:t>
            </a:r>
            <a:r>
              <a:rPr lang="en-US" sz="3379" b="1" dirty="0">
                <a:solidFill>
                  <a:srgbClr val="060644"/>
                </a:solidFill>
                <a:latin typeface="Public Sans Bold"/>
                <a:ea typeface="Public Sans Bold"/>
                <a:cs typeface="Public Sans Bold"/>
                <a:sym typeface="Public Sans Bold"/>
              </a:rPr>
              <a:t> </a:t>
            </a:r>
            <a:r>
              <a:rPr lang="en-US" sz="3379" b="1" dirty="0" err="1">
                <a:solidFill>
                  <a:srgbClr val="060644"/>
                </a:solidFill>
                <a:latin typeface="Public Sans Bold"/>
                <a:ea typeface="Public Sans Bold"/>
                <a:cs typeface="Public Sans Bold"/>
                <a:sym typeface="Public Sans Bold"/>
              </a:rPr>
              <a:t>mantığını</a:t>
            </a:r>
            <a:r>
              <a:rPr lang="en-US" sz="3379" b="1" dirty="0">
                <a:solidFill>
                  <a:srgbClr val="060644"/>
                </a:solidFill>
                <a:latin typeface="Public Sans Bold"/>
                <a:ea typeface="Public Sans Bold"/>
                <a:cs typeface="Public Sans Bold"/>
                <a:sym typeface="Public Sans Bold"/>
              </a:rPr>
              <a:t> </a:t>
            </a:r>
            <a:r>
              <a:rPr lang="en-US" sz="3379" b="1" dirty="0" err="1">
                <a:solidFill>
                  <a:srgbClr val="060644"/>
                </a:solidFill>
                <a:latin typeface="Public Sans Bold"/>
                <a:ea typeface="Public Sans Bold"/>
                <a:cs typeface="Public Sans Bold"/>
                <a:sym typeface="Public Sans Bold"/>
              </a:rPr>
              <a:t>kavramak</a:t>
            </a:r>
            <a:endParaRPr lang="en-US" sz="3379" b="1" dirty="0">
              <a:solidFill>
                <a:srgbClr val="060644"/>
              </a:solidFill>
              <a:latin typeface="Public Sans Bold"/>
              <a:ea typeface="Public Sans Bold"/>
              <a:cs typeface="Public Sans Bold"/>
              <a:sym typeface="Public Sans Bold"/>
            </a:endParaRPr>
          </a:p>
          <a:p>
            <a:pPr marL="729603" lvl="1" indent="-364802" algn="l">
              <a:lnSpc>
                <a:spcPts val="6589"/>
              </a:lnSpc>
              <a:buFont typeface="Arial"/>
              <a:buChar char="•"/>
            </a:pPr>
            <a:r>
              <a:rPr lang="en-US" sz="3379" b="1" dirty="0" err="1">
                <a:solidFill>
                  <a:srgbClr val="060644"/>
                </a:solidFill>
                <a:latin typeface="Public Sans Bold"/>
                <a:ea typeface="Public Sans Bold"/>
                <a:cs typeface="Public Sans Bold"/>
                <a:sym typeface="Public Sans Bold"/>
              </a:rPr>
              <a:t>Sağlık</a:t>
            </a:r>
            <a:r>
              <a:rPr lang="en-US" sz="3379" b="1" dirty="0">
                <a:solidFill>
                  <a:srgbClr val="060644"/>
                </a:solidFill>
                <a:latin typeface="Public Sans Bold"/>
                <a:ea typeface="Public Sans Bold"/>
                <a:cs typeface="Public Sans Bold"/>
                <a:sym typeface="Public Sans Bold"/>
              </a:rPr>
              <a:t> </a:t>
            </a:r>
            <a:r>
              <a:rPr lang="en-US" sz="3379" b="1" dirty="0" err="1">
                <a:solidFill>
                  <a:srgbClr val="060644"/>
                </a:solidFill>
                <a:latin typeface="Public Sans Bold"/>
                <a:ea typeface="Public Sans Bold"/>
                <a:cs typeface="Public Sans Bold"/>
                <a:sym typeface="Public Sans Bold"/>
              </a:rPr>
              <a:t>bilişiminin</a:t>
            </a:r>
            <a:r>
              <a:rPr lang="en-US" sz="3379" b="1" dirty="0">
                <a:solidFill>
                  <a:srgbClr val="060644"/>
                </a:solidFill>
                <a:latin typeface="Public Sans Bold"/>
                <a:ea typeface="Public Sans Bold"/>
                <a:cs typeface="Public Sans Bold"/>
                <a:sym typeface="Public Sans Bold"/>
              </a:rPr>
              <a:t> </a:t>
            </a:r>
            <a:r>
              <a:rPr lang="en-US" sz="3379" b="1" dirty="0" err="1">
                <a:solidFill>
                  <a:srgbClr val="060644"/>
                </a:solidFill>
                <a:latin typeface="Public Sans Bold"/>
                <a:ea typeface="Public Sans Bold"/>
                <a:cs typeface="Public Sans Bold"/>
                <a:sym typeface="Public Sans Bold"/>
              </a:rPr>
              <a:t>temelini</a:t>
            </a:r>
            <a:r>
              <a:rPr lang="en-US" sz="3379" b="1" dirty="0">
                <a:solidFill>
                  <a:srgbClr val="060644"/>
                </a:solidFill>
                <a:latin typeface="Public Sans Bold"/>
                <a:ea typeface="Public Sans Bold"/>
                <a:cs typeface="Public Sans Bold"/>
                <a:sym typeface="Public Sans Bold"/>
              </a:rPr>
              <a:t> </a:t>
            </a:r>
            <a:r>
              <a:rPr lang="en-US" sz="3379" b="1" dirty="0" err="1">
                <a:solidFill>
                  <a:srgbClr val="060644"/>
                </a:solidFill>
                <a:latin typeface="Public Sans Bold"/>
                <a:ea typeface="Public Sans Bold"/>
                <a:cs typeface="Public Sans Bold"/>
                <a:sym typeface="Public Sans Bold"/>
              </a:rPr>
              <a:t>anlamak</a:t>
            </a:r>
            <a:endParaRPr lang="en-US" sz="3379" b="1" dirty="0">
              <a:solidFill>
                <a:srgbClr val="060644"/>
              </a:solidFill>
              <a:latin typeface="Public Sans Bold"/>
              <a:ea typeface="Public Sans Bold"/>
              <a:cs typeface="Public Sans Bold"/>
              <a:sym typeface="Public Sans Bold"/>
            </a:endParaRPr>
          </a:p>
          <a:p>
            <a:pPr marL="729603" lvl="1" indent="-364802" algn="l">
              <a:lnSpc>
                <a:spcPts val="6589"/>
              </a:lnSpc>
              <a:buFont typeface="Arial"/>
              <a:buChar char="•"/>
            </a:pPr>
            <a:r>
              <a:rPr lang="en-US" sz="3379" b="1" dirty="0" err="1">
                <a:solidFill>
                  <a:srgbClr val="060644"/>
                </a:solidFill>
                <a:latin typeface="Public Sans Bold"/>
                <a:ea typeface="Public Sans Bold"/>
                <a:cs typeface="Public Sans Bold"/>
                <a:sym typeface="Public Sans Bold"/>
              </a:rPr>
              <a:t>Hastane</a:t>
            </a:r>
            <a:r>
              <a:rPr lang="en-US" sz="3379" b="1" dirty="0">
                <a:solidFill>
                  <a:srgbClr val="060644"/>
                </a:solidFill>
                <a:latin typeface="Public Sans Bold"/>
                <a:ea typeface="Public Sans Bold"/>
                <a:cs typeface="Public Sans Bold"/>
                <a:sym typeface="Public Sans Bold"/>
              </a:rPr>
              <a:t> </a:t>
            </a:r>
            <a:r>
              <a:rPr lang="en-US" sz="3379" b="1" dirty="0" err="1">
                <a:solidFill>
                  <a:srgbClr val="060644"/>
                </a:solidFill>
                <a:latin typeface="Public Sans Bold"/>
                <a:ea typeface="Public Sans Bold"/>
                <a:cs typeface="Public Sans Bold"/>
                <a:sym typeface="Public Sans Bold"/>
              </a:rPr>
              <a:t>bilgi</a:t>
            </a:r>
            <a:r>
              <a:rPr lang="en-US" sz="3379" b="1" dirty="0">
                <a:solidFill>
                  <a:srgbClr val="060644"/>
                </a:solidFill>
                <a:latin typeface="Public Sans Bold"/>
                <a:ea typeface="Public Sans Bold"/>
                <a:cs typeface="Public Sans Bold"/>
                <a:sym typeface="Public Sans Bold"/>
              </a:rPr>
              <a:t> </a:t>
            </a:r>
            <a:r>
              <a:rPr lang="en-US" sz="3379" b="1" dirty="0" err="1">
                <a:solidFill>
                  <a:srgbClr val="060644"/>
                </a:solidFill>
                <a:latin typeface="Public Sans Bold"/>
                <a:ea typeface="Public Sans Bold"/>
                <a:cs typeface="Public Sans Bold"/>
                <a:sym typeface="Public Sans Bold"/>
              </a:rPr>
              <a:t>sistemlerinin</a:t>
            </a:r>
            <a:r>
              <a:rPr lang="en-US" sz="3379" b="1" dirty="0">
                <a:solidFill>
                  <a:srgbClr val="060644"/>
                </a:solidFill>
                <a:latin typeface="Public Sans Bold"/>
                <a:ea typeface="Public Sans Bold"/>
                <a:cs typeface="Public Sans Bold"/>
                <a:sym typeface="Public Sans Bold"/>
              </a:rPr>
              <a:t> </a:t>
            </a:r>
            <a:r>
              <a:rPr lang="en-US" sz="3379" b="1" dirty="0" err="1">
                <a:solidFill>
                  <a:srgbClr val="060644"/>
                </a:solidFill>
                <a:latin typeface="Public Sans Bold"/>
                <a:ea typeface="Public Sans Bold"/>
                <a:cs typeface="Public Sans Bold"/>
                <a:sym typeface="Public Sans Bold"/>
              </a:rPr>
              <a:t>önemini</a:t>
            </a:r>
            <a:r>
              <a:rPr lang="en-US" sz="3379" b="1" dirty="0">
                <a:solidFill>
                  <a:srgbClr val="060644"/>
                </a:solidFill>
                <a:latin typeface="Public Sans Bold"/>
                <a:ea typeface="Public Sans Bold"/>
                <a:cs typeface="Public Sans Bold"/>
                <a:sym typeface="Public Sans Bold"/>
              </a:rPr>
              <a:t> </a:t>
            </a:r>
            <a:r>
              <a:rPr lang="en-US" sz="3379" b="1" dirty="0" err="1">
                <a:solidFill>
                  <a:srgbClr val="060644"/>
                </a:solidFill>
                <a:latin typeface="Public Sans Bold"/>
                <a:ea typeface="Public Sans Bold"/>
                <a:cs typeface="Public Sans Bold"/>
                <a:sym typeface="Public Sans Bold"/>
              </a:rPr>
              <a:t>açıklamak</a:t>
            </a:r>
            <a:endParaRPr lang="en-US" sz="3379" b="1" dirty="0">
              <a:solidFill>
                <a:srgbClr val="060644"/>
              </a:solidFill>
              <a:latin typeface="Public Sans Bold"/>
              <a:ea typeface="Public Sans Bold"/>
              <a:cs typeface="Public Sans Bold"/>
              <a:sym typeface="Public Sans Bold"/>
            </a:endParaRPr>
          </a:p>
        </p:txBody>
      </p:sp>
      <p:sp>
        <p:nvSpPr>
          <p:cNvPr id="17" name="TextBox 17"/>
          <p:cNvSpPr txBox="1"/>
          <p:nvPr/>
        </p:nvSpPr>
        <p:spPr>
          <a:xfrm>
            <a:off x="16718813" y="8886825"/>
            <a:ext cx="887181" cy="742950"/>
          </a:xfrm>
          <a:prstGeom prst="rect">
            <a:avLst/>
          </a:prstGeom>
        </p:spPr>
        <p:txBody>
          <a:bodyPr lIns="0" tIns="0" rIns="0" bIns="0" rtlCol="0" anchor="t">
            <a:spAutoFit/>
          </a:bodyPr>
          <a:lstStyle/>
          <a:p>
            <a:pPr algn="ctr">
              <a:lnSpc>
                <a:spcPts val="5879"/>
              </a:lnSpc>
              <a:spcBef>
                <a:spcPct val="0"/>
              </a:spcBef>
            </a:pPr>
            <a:r>
              <a:rPr lang="en-US" sz="4899" b="1">
                <a:solidFill>
                  <a:srgbClr val="FFFFFF"/>
                </a:solidFill>
                <a:latin typeface="Public Sans Bold"/>
                <a:ea typeface="Public Sans Bold"/>
                <a:cs typeface="Public Sans Bold"/>
                <a:sym typeface="Public Sans Bold"/>
              </a:rPr>
              <a:t>2</a:t>
            </a:r>
          </a:p>
        </p:txBody>
      </p:sp>
      <p:sp>
        <p:nvSpPr>
          <p:cNvPr id="18" name="TextBox 18"/>
          <p:cNvSpPr txBox="1"/>
          <p:nvPr/>
        </p:nvSpPr>
        <p:spPr>
          <a:xfrm>
            <a:off x="6810034" y="6174263"/>
            <a:ext cx="10264973" cy="2316481"/>
          </a:xfrm>
          <a:prstGeom prst="rect">
            <a:avLst/>
          </a:prstGeom>
        </p:spPr>
        <p:txBody>
          <a:bodyPr lIns="0" tIns="0" rIns="0" bIns="0" rtlCol="0" anchor="t">
            <a:spAutoFit/>
          </a:bodyPr>
          <a:lstStyle/>
          <a:p>
            <a:pPr marL="712462" lvl="1" indent="-356231" algn="l">
              <a:lnSpc>
                <a:spcPts val="4619"/>
              </a:lnSpc>
              <a:buFont typeface="Arial"/>
              <a:buChar char="•"/>
            </a:pPr>
            <a:r>
              <a:rPr lang="en-US" sz="3299" dirty="0" err="1">
                <a:solidFill>
                  <a:srgbClr val="000000"/>
                </a:solidFill>
                <a:latin typeface="Public Sans"/>
                <a:ea typeface="Public Sans"/>
                <a:cs typeface="Public Sans"/>
                <a:sym typeface="Public Sans"/>
              </a:rPr>
              <a:t>Sağlık</a:t>
            </a:r>
            <a:r>
              <a:rPr lang="en-US" sz="3299" dirty="0">
                <a:solidFill>
                  <a:srgbClr val="000000"/>
                </a:solidFill>
                <a:latin typeface="Public Sans"/>
                <a:ea typeface="Public Sans"/>
                <a:cs typeface="Public Sans"/>
                <a:sym typeface="Public Sans"/>
              </a:rPr>
              <a:t> </a:t>
            </a:r>
            <a:r>
              <a:rPr lang="en-US" sz="3299" dirty="0" err="1">
                <a:solidFill>
                  <a:srgbClr val="000000"/>
                </a:solidFill>
                <a:latin typeface="Public Sans"/>
                <a:ea typeface="Public Sans"/>
                <a:cs typeface="Public Sans"/>
                <a:sym typeface="Public Sans"/>
              </a:rPr>
              <a:t>sektörü</a:t>
            </a:r>
            <a:r>
              <a:rPr lang="en-US" sz="3299" dirty="0">
                <a:solidFill>
                  <a:srgbClr val="000000"/>
                </a:solidFill>
                <a:latin typeface="Public Sans"/>
                <a:ea typeface="Public Sans"/>
                <a:cs typeface="Public Sans"/>
                <a:sym typeface="Public Sans"/>
              </a:rPr>
              <a:t> </a:t>
            </a:r>
            <a:r>
              <a:rPr lang="en-US" sz="3299" dirty="0" err="1">
                <a:solidFill>
                  <a:srgbClr val="000000"/>
                </a:solidFill>
                <a:latin typeface="Public Sans"/>
                <a:ea typeface="Public Sans"/>
                <a:cs typeface="Public Sans"/>
                <a:sym typeface="Public Sans"/>
              </a:rPr>
              <a:t>bilgi</a:t>
            </a:r>
            <a:r>
              <a:rPr lang="en-US" sz="3299" dirty="0">
                <a:solidFill>
                  <a:srgbClr val="000000"/>
                </a:solidFill>
                <a:latin typeface="Public Sans"/>
                <a:ea typeface="Public Sans"/>
                <a:cs typeface="Public Sans"/>
                <a:sym typeface="Public Sans"/>
              </a:rPr>
              <a:t> </a:t>
            </a:r>
            <a:r>
              <a:rPr lang="en-US" sz="3299" dirty="0" err="1">
                <a:solidFill>
                  <a:srgbClr val="000000"/>
                </a:solidFill>
                <a:latin typeface="Public Sans"/>
                <a:ea typeface="Public Sans"/>
                <a:cs typeface="Public Sans"/>
                <a:sym typeface="Public Sans"/>
              </a:rPr>
              <a:t>yoğun</a:t>
            </a:r>
            <a:r>
              <a:rPr lang="en-US" sz="3299" dirty="0">
                <a:solidFill>
                  <a:srgbClr val="000000"/>
                </a:solidFill>
                <a:latin typeface="Public Sans"/>
                <a:ea typeface="Public Sans"/>
                <a:cs typeface="Public Sans"/>
                <a:sym typeface="Public Sans"/>
              </a:rPr>
              <a:t> </a:t>
            </a:r>
            <a:r>
              <a:rPr lang="en-US" sz="3299" dirty="0" err="1">
                <a:solidFill>
                  <a:srgbClr val="000000"/>
                </a:solidFill>
                <a:latin typeface="Public Sans"/>
                <a:ea typeface="Public Sans"/>
                <a:cs typeface="Public Sans"/>
                <a:sym typeface="Public Sans"/>
              </a:rPr>
              <a:t>bir</a:t>
            </a:r>
            <a:r>
              <a:rPr lang="en-US" sz="3299" dirty="0">
                <a:solidFill>
                  <a:srgbClr val="000000"/>
                </a:solidFill>
                <a:latin typeface="Public Sans"/>
                <a:ea typeface="Public Sans"/>
                <a:cs typeface="Public Sans"/>
                <a:sym typeface="Public Sans"/>
              </a:rPr>
              <a:t> </a:t>
            </a:r>
            <a:r>
              <a:rPr lang="en-US" sz="3299" dirty="0" err="1">
                <a:solidFill>
                  <a:srgbClr val="000000"/>
                </a:solidFill>
                <a:latin typeface="Public Sans"/>
                <a:ea typeface="Public Sans"/>
                <a:cs typeface="Public Sans"/>
                <a:sym typeface="Public Sans"/>
              </a:rPr>
              <a:t>alandır</a:t>
            </a:r>
            <a:endParaRPr lang="en-US" sz="3299" dirty="0">
              <a:solidFill>
                <a:srgbClr val="000000"/>
              </a:solidFill>
              <a:latin typeface="Public Sans"/>
              <a:ea typeface="Public Sans"/>
              <a:cs typeface="Public Sans"/>
              <a:sym typeface="Public Sans"/>
            </a:endParaRPr>
          </a:p>
          <a:p>
            <a:pPr marL="712462" lvl="1" indent="-356231" algn="l">
              <a:lnSpc>
                <a:spcPts val="4619"/>
              </a:lnSpc>
              <a:buFont typeface="Arial"/>
              <a:buChar char="•"/>
            </a:pPr>
            <a:r>
              <a:rPr lang="en-US" sz="3299" dirty="0" err="1">
                <a:solidFill>
                  <a:srgbClr val="000000"/>
                </a:solidFill>
                <a:latin typeface="Public Sans"/>
                <a:ea typeface="Public Sans"/>
                <a:cs typeface="Public Sans"/>
                <a:sym typeface="Public Sans"/>
              </a:rPr>
              <a:t>Hastanelerde</a:t>
            </a:r>
            <a:r>
              <a:rPr lang="en-US" sz="3299" dirty="0">
                <a:solidFill>
                  <a:srgbClr val="000000"/>
                </a:solidFill>
                <a:latin typeface="Public Sans"/>
                <a:ea typeface="Public Sans"/>
                <a:cs typeface="Public Sans"/>
                <a:sym typeface="Public Sans"/>
              </a:rPr>
              <a:t> </a:t>
            </a:r>
            <a:r>
              <a:rPr lang="en-US" sz="3299" dirty="0" err="1">
                <a:solidFill>
                  <a:srgbClr val="000000"/>
                </a:solidFill>
                <a:latin typeface="Public Sans"/>
                <a:ea typeface="Public Sans"/>
                <a:cs typeface="Public Sans"/>
                <a:sym typeface="Public Sans"/>
              </a:rPr>
              <a:t>veri</a:t>
            </a:r>
            <a:r>
              <a:rPr lang="en-US" sz="3299" dirty="0">
                <a:solidFill>
                  <a:srgbClr val="000000"/>
                </a:solidFill>
                <a:latin typeface="Public Sans"/>
                <a:ea typeface="Public Sans"/>
                <a:cs typeface="Public Sans"/>
                <a:sym typeface="Public Sans"/>
              </a:rPr>
              <a:t> </a:t>
            </a:r>
            <a:r>
              <a:rPr lang="en-US" sz="3299" dirty="0" err="1">
                <a:solidFill>
                  <a:srgbClr val="000000"/>
                </a:solidFill>
                <a:latin typeface="Public Sans"/>
                <a:ea typeface="Public Sans"/>
                <a:cs typeface="Public Sans"/>
                <a:sym typeface="Public Sans"/>
              </a:rPr>
              <a:t>akışı</a:t>
            </a:r>
            <a:r>
              <a:rPr lang="en-US" sz="3299" dirty="0">
                <a:solidFill>
                  <a:srgbClr val="000000"/>
                </a:solidFill>
                <a:latin typeface="Public Sans"/>
                <a:ea typeface="Public Sans"/>
                <a:cs typeface="Public Sans"/>
                <a:sym typeface="Public Sans"/>
              </a:rPr>
              <a:t> </a:t>
            </a:r>
            <a:r>
              <a:rPr lang="en-US" sz="3299" dirty="0" err="1">
                <a:solidFill>
                  <a:srgbClr val="000000"/>
                </a:solidFill>
                <a:latin typeface="Public Sans"/>
                <a:ea typeface="Public Sans"/>
                <a:cs typeface="Public Sans"/>
                <a:sym typeface="Public Sans"/>
              </a:rPr>
              <a:t>kesintisizdir</a:t>
            </a:r>
            <a:endParaRPr lang="en-US" sz="3299" dirty="0">
              <a:solidFill>
                <a:srgbClr val="000000"/>
              </a:solidFill>
              <a:latin typeface="Public Sans"/>
              <a:ea typeface="Public Sans"/>
              <a:cs typeface="Public Sans"/>
              <a:sym typeface="Public Sans"/>
            </a:endParaRPr>
          </a:p>
          <a:p>
            <a:pPr marL="712462" lvl="1" indent="-356231" algn="l">
              <a:lnSpc>
                <a:spcPts val="4619"/>
              </a:lnSpc>
              <a:buFont typeface="Arial"/>
              <a:buChar char="•"/>
            </a:pPr>
            <a:r>
              <a:rPr lang="en-US" sz="3299" dirty="0">
                <a:solidFill>
                  <a:srgbClr val="000000"/>
                </a:solidFill>
                <a:latin typeface="Public Sans"/>
                <a:ea typeface="Public Sans"/>
                <a:cs typeface="Public Sans"/>
                <a:sym typeface="Public Sans"/>
              </a:rPr>
              <a:t>Bilgi </a:t>
            </a:r>
            <a:r>
              <a:rPr lang="en-US" sz="3299" dirty="0" err="1">
                <a:solidFill>
                  <a:srgbClr val="000000"/>
                </a:solidFill>
                <a:latin typeface="Public Sans"/>
                <a:ea typeface="Public Sans"/>
                <a:cs typeface="Public Sans"/>
                <a:sym typeface="Public Sans"/>
              </a:rPr>
              <a:t>yönetimi</a:t>
            </a:r>
            <a:r>
              <a:rPr lang="en-US" sz="3299" dirty="0">
                <a:solidFill>
                  <a:srgbClr val="000000"/>
                </a:solidFill>
                <a:latin typeface="Public Sans"/>
                <a:ea typeface="Public Sans"/>
                <a:cs typeface="Public Sans"/>
                <a:sym typeface="Public Sans"/>
              </a:rPr>
              <a:t> = </a:t>
            </a:r>
            <a:r>
              <a:rPr lang="en-US" sz="3299" dirty="0" err="1">
                <a:solidFill>
                  <a:srgbClr val="000000"/>
                </a:solidFill>
                <a:latin typeface="Public Sans"/>
                <a:ea typeface="Public Sans"/>
                <a:cs typeface="Public Sans"/>
                <a:sym typeface="Public Sans"/>
              </a:rPr>
              <a:t>kalite</a:t>
            </a:r>
            <a:r>
              <a:rPr lang="en-US" sz="3299" dirty="0">
                <a:solidFill>
                  <a:srgbClr val="000000"/>
                </a:solidFill>
                <a:latin typeface="Public Sans"/>
                <a:ea typeface="Public Sans"/>
                <a:cs typeface="Public Sans"/>
                <a:sym typeface="Public Sans"/>
              </a:rPr>
              <a:t> + </a:t>
            </a:r>
            <a:r>
              <a:rPr lang="en-US" sz="3299" dirty="0" err="1">
                <a:solidFill>
                  <a:srgbClr val="000000"/>
                </a:solidFill>
                <a:latin typeface="Public Sans"/>
                <a:ea typeface="Public Sans"/>
                <a:cs typeface="Public Sans"/>
                <a:sym typeface="Public Sans"/>
              </a:rPr>
              <a:t>güvenlik</a:t>
            </a:r>
            <a:endParaRPr lang="en-US" sz="3299" dirty="0">
              <a:solidFill>
                <a:srgbClr val="000000"/>
              </a:solidFill>
              <a:latin typeface="Public Sans"/>
              <a:ea typeface="Public Sans"/>
              <a:cs typeface="Public Sans"/>
              <a:sym typeface="Public Sans"/>
            </a:endParaRPr>
          </a:p>
          <a:p>
            <a:pPr marL="712462" lvl="1" indent="-356231" algn="l">
              <a:lnSpc>
                <a:spcPts val="4619"/>
              </a:lnSpc>
              <a:buFont typeface="Arial"/>
              <a:buChar char="•"/>
            </a:pPr>
            <a:r>
              <a:rPr lang="en-US" sz="3299" dirty="0" err="1">
                <a:solidFill>
                  <a:srgbClr val="000000"/>
                </a:solidFill>
                <a:latin typeface="Public Sans"/>
                <a:ea typeface="Public Sans"/>
                <a:cs typeface="Public Sans"/>
                <a:sym typeface="Public Sans"/>
              </a:rPr>
              <a:t>Dijitalleşme</a:t>
            </a:r>
            <a:r>
              <a:rPr lang="en-US" sz="3299" dirty="0">
                <a:solidFill>
                  <a:srgbClr val="000000"/>
                </a:solidFill>
                <a:latin typeface="Public Sans"/>
                <a:ea typeface="Public Sans"/>
                <a:cs typeface="Public Sans"/>
                <a:sym typeface="Public Sans"/>
              </a:rPr>
              <a:t> </a:t>
            </a:r>
            <a:r>
              <a:rPr lang="en-US" sz="3299" dirty="0" err="1">
                <a:solidFill>
                  <a:srgbClr val="000000"/>
                </a:solidFill>
                <a:latin typeface="Public Sans"/>
                <a:ea typeface="Public Sans"/>
                <a:cs typeface="Public Sans"/>
                <a:sym typeface="Public Sans"/>
              </a:rPr>
              <a:t>sağlık</a:t>
            </a:r>
            <a:r>
              <a:rPr lang="en-US" sz="3299" dirty="0">
                <a:solidFill>
                  <a:srgbClr val="000000"/>
                </a:solidFill>
                <a:latin typeface="Public Sans"/>
                <a:ea typeface="Public Sans"/>
                <a:cs typeface="Public Sans"/>
                <a:sym typeface="Public Sans"/>
              </a:rPr>
              <a:t> </a:t>
            </a:r>
            <a:r>
              <a:rPr lang="en-US" sz="3299" dirty="0" err="1">
                <a:solidFill>
                  <a:srgbClr val="000000"/>
                </a:solidFill>
                <a:latin typeface="Public Sans"/>
                <a:ea typeface="Public Sans"/>
                <a:cs typeface="Public Sans"/>
                <a:sym typeface="Public Sans"/>
              </a:rPr>
              <a:t>hizmetlerini</a:t>
            </a:r>
            <a:r>
              <a:rPr lang="en-US" sz="3299" dirty="0">
                <a:solidFill>
                  <a:srgbClr val="000000"/>
                </a:solidFill>
                <a:latin typeface="Public Sans"/>
                <a:ea typeface="Public Sans"/>
                <a:cs typeface="Public Sans"/>
                <a:sym typeface="Public Sans"/>
              </a:rPr>
              <a:t> </a:t>
            </a:r>
            <a:r>
              <a:rPr lang="en-US" sz="3299" dirty="0" err="1">
                <a:solidFill>
                  <a:srgbClr val="000000"/>
                </a:solidFill>
                <a:latin typeface="Public Sans"/>
                <a:ea typeface="Public Sans"/>
                <a:cs typeface="Public Sans"/>
                <a:sym typeface="Public Sans"/>
              </a:rPr>
              <a:t>dönüştürmektedir</a:t>
            </a:r>
            <a:endParaRPr lang="en-US" sz="3299" dirty="0">
              <a:solidFill>
                <a:srgbClr val="000000"/>
              </a:solidFill>
              <a:latin typeface="Public Sans"/>
              <a:ea typeface="Public Sans"/>
              <a:cs typeface="Public Sans"/>
              <a:sym typeface="Public Sans"/>
            </a:endParaRPr>
          </a:p>
        </p:txBody>
      </p:sp>
      <p:sp>
        <p:nvSpPr>
          <p:cNvPr id="19" name="TextBox 19"/>
          <p:cNvSpPr txBox="1"/>
          <p:nvPr/>
        </p:nvSpPr>
        <p:spPr>
          <a:xfrm>
            <a:off x="7249860" y="5038725"/>
            <a:ext cx="8304857" cy="863599"/>
          </a:xfrm>
          <a:prstGeom prst="rect">
            <a:avLst/>
          </a:prstGeom>
        </p:spPr>
        <p:txBody>
          <a:bodyPr lIns="0" tIns="0" rIns="0" bIns="0" rtlCol="0" anchor="t">
            <a:spAutoFit/>
          </a:bodyPr>
          <a:lstStyle/>
          <a:p>
            <a:pPr algn="ctr">
              <a:lnSpc>
                <a:spcPts val="7000"/>
              </a:lnSpc>
            </a:pPr>
            <a:r>
              <a:rPr lang="en-US" sz="5000" b="1">
                <a:solidFill>
                  <a:srgbClr val="060644"/>
                </a:solidFill>
                <a:latin typeface="Public Sans Bold"/>
                <a:ea typeface="Public Sans Bold"/>
                <a:cs typeface="Public Sans Bold"/>
                <a:sym typeface="Public Sans Bold"/>
              </a:rPr>
              <a:t>NEDEN BU DERS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500" b="-9499"/>
            </a:stretch>
          </a:blipFill>
        </p:spPr>
        <p:txBody>
          <a:bodyPr/>
          <a:lstStyle/>
          <a:p>
            <a:endParaRPr lang="tr-TR"/>
          </a:p>
        </p:txBody>
      </p:sp>
      <p:sp>
        <p:nvSpPr>
          <p:cNvPr id="3" name="TextBox 3"/>
          <p:cNvSpPr txBox="1"/>
          <p:nvPr/>
        </p:nvSpPr>
        <p:spPr>
          <a:xfrm>
            <a:off x="1052036" y="4296918"/>
            <a:ext cx="16231552" cy="1407413"/>
          </a:xfrm>
          <a:prstGeom prst="rect">
            <a:avLst/>
          </a:prstGeom>
        </p:spPr>
        <p:txBody>
          <a:bodyPr lIns="0" tIns="0" rIns="0" bIns="0" rtlCol="0" anchor="t">
            <a:spAutoFit/>
          </a:bodyPr>
          <a:lstStyle/>
          <a:p>
            <a:pPr algn="ctr">
              <a:lnSpc>
                <a:spcPts val="10877"/>
              </a:lnSpc>
            </a:pPr>
            <a:r>
              <a:rPr lang="en-US" sz="9799" b="1">
                <a:solidFill>
                  <a:srgbClr val="060644"/>
                </a:solidFill>
                <a:latin typeface="Libre Franklin Bold"/>
                <a:ea typeface="Libre Franklin Bold"/>
                <a:cs typeface="Libre Franklin Bold"/>
                <a:sym typeface="Libre Franklin Bold"/>
              </a:rPr>
              <a:t>TEŞEKKÜRLER</a:t>
            </a:r>
          </a:p>
        </p:txBody>
      </p:sp>
      <p:sp>
        <p:nvSpPr>
          <p:cNvPr id="4" name="Freeform 4"/>
          <p:cNvSpPr/>
          <p:nvPr/>
        </p:nvSpPr>
        <p:spPr>
          <a:xfrm flipH="1" flipV="1">
            <a:off x="0" y="0"/>
            <a:ext cx="2057400" cy="4114800"/>
          </a:xfrm>
          <a:custGeom>
            <a:avLst/>
            <a:gdLst/>
            <a:ahLst/>
            <a:cxnLst/>
            <a:rect l="l" t="t" r="r" b="b"/>
            <a:pathLst>
              <a:path w="2057400" h="4114800">
                <a:moveTo>
                  <a:pt x="2057400" y="4114800"/>
                </a:moveTo>
                <a:lnTo>
                  <a:pt x="0" y="4114800"/>
                </a:lnTo>
                <a:lnTo>
                  <a:pt x="0" y="0"/>
                </a:lnTo>
                <a:lnTo>
                  <a:pt x="2057400" y="0"/>
                </a:lnTo>
                <a:lnTo>
                  <a:pt x="2057400" y="411480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5" name="Freeform 5"/>
          <p:cNvSpPr/>
          <p:nvPr/>
        </p:nvSpPr>
        <p:spPr>
          <a:xfrm>
            <a:off x="16230600" y="6172200"/>
            <a:ext cx="2057400" cy="4114800"/>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grpSp>
        <p:nvGrpSpPr>
          <p:cNvPr id="6" name="Group 6"/>
          <p:cNvGrpSpPr/>
          <p:nvPr/>
        </p:nvGrpSpPr>
        <p:grpSpPr>
          <a:xfrm>
            <a:off x="15453264" y="8626320"/>
            <a:ext cx="1554673" cy="1554673"/>
            <a:chOff x="0" y="0"/>
            <a:chExt cx="2072897" cy="2072897"/>
          </a:xfrm>
        </p:grpSpPr>
        <p:grpSp>
          <p:nvGrpSpPr>
            <p:cNvPr id="7" name="Group 7"/>
            <p:cNvGrpSpPr/>
            <p:nvPr/>
          </p:nvGrpSpPr>
          <p:grpSpPr>
            <a:xfrm rot="-2700000">
              <a:off x="483157" y="483157"/>
              <a:ext cx="1106584" cy="1106584"/>
              <a:chOff x="0" y="0"/>
              <a:chExt cx="812800" cy="812800"/>
            </a:xfrm>
          </p:grpSpPr>
          <p:sp>
            <p:nvSpPr>
              <p:cNvPr id="8" name="Freeform 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2084B"/>
              </a:solidFill>
            </p:spPr>
            <p:txBody>
              <a:bodyPr/>
              <a:lstStyle/>
              <a:p>
                <a:endParaRPr lang="tr-TR"/>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2700000">
              <a:off x="303569" y="303569"/>
              <a:ext cx="1465759" cy="1465759"/>
              <a:chOff x="0" y="0"/>
              <a:chExt cx="812800" cy="812800"/>
            </a:xfrm>
          </p:grpSpPr>
          <p:sp>
            <p:nvSpPr>
              <p:cNvPr id="11" name="Freeform 1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ln w="57150" cap="sq">
                <a:solidFill>
                  <a:srgbClr val="02084B"/>
                </a:solidFill>
                <a:prstDash val="solid"/>
                <a:miter/>
              </a:ln>
            </p:spPr>
            <p:txBody>
              <a:bodyPr/>
              <a:lstStyle/>
              <a:p>
                <a:endParaRPr lang="tr-TR"/>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13" name="AutoShape 13"/>
          <p:cNvSpPr/>
          <p:nvPr/>
        </p:nvSpPr>
        <p:spPr>
          <a:xfrm>
            <a:off x="14971262" y="835718"/>
            <a:ext cx="2287562" cy="0"/>
          </a:xfrm>
          <a:prstGeom prst="line">
            <a:avLst/>
          </a:prstGeom>
          <a:ln w="47625" cap="flat">
            <a:solidFill>
              <a:srgbClr val="02084B"/>
            </a:solidFill>
            <a:prstDash val="solid"/>
            <a:headEnd type="none" w="sm" len="sm"/>
            <a:tailEnd type="none" w="sm" len="sm"/>
          </a:ln>
        </p:spPr>
        <p:txBody>
          <a:bodyPr/>
          <a:lstStyle/>
          <a:p>
            <a:endParaRPr lang="tr-TR"/>
          </a:p>
        </p:txBody>
      </p:sp>
      <p:sp>
        <p:nvSpPr>
          <p:cNvPr id="14" name="AutoShape 14"/>
          <p:cNvSpPr/>
          <p:nvPr/>
        </p:nvSpPr>
        <p:spPr>
          <a:xfrm rot="-10800000">
            <a:off x="1029176" y="9403657"/>
            <a:ext cx="1947686" cy="0"/>
          </a:xfrm>
          <a:prstGeom prst="line">
            <a:avLst/>
          </a:prstGeom>
          <a:ln w="47625" cap="flat">
            <a:solidFill>
              <a:srgbClr val="02084B"/>
            </a:solidFill>
            <a:prstDash val="solid"/>
            <a:headEnd type="none" w="sm" len="sm"/>
            <a:tailEnd type="none" w="sm" len="sm"/>
          </a:ln>
        </p:spPr>
        <p:txBody>
          <a:bodyPr/>
          <a:lstStyle/>
          <a:p>
            <a:endParaRPr lang="tr-TR"/>
          </a:p>
        </p:txBody>
      </p:sp>
      <p:sp>
        <p:nvSpPr>
          <p:cNvPr id="15" name="AutoShape 15"/>
          <p:cNvSpPr/>
          <p:nvPr/>
        </p:nvSpPr>
        <p:spPr>
          <a:xfrm rot="-5354227">
            <a:off x="16076093" y="1957388"/>
            <a:ext cx="2289261" cy="0"/>
          </a:xfrm>
          <a:prstGeom prst="line">
            <a:avLst/>
          </a:prstGeom>
          <a:ln w="47625" cap="flat">
            <a:solidFill>
              <a:srgbClr val="02084B"/>
            </a:solidFill>
            <a:prstDash val="solid"/>
            <a:headEnd type="none" w="sm" len="sm"/>
            <a:tailEnd type="none" w="sm" len="sm"/>
          </a:ln>
        </p:spPr>
        <p:txBody>
          <a:bodyPr/>
          <a:lstStyle/>
          <a:p>
            <a:endParaRPr lang="tr-TR"/>
          </a:p>
        </p:txBody>
      </p:sp>
      <p:sp>
        <p:nvSpPr>
          <p:cNvPr id="16" name="AutoShape 16"/>
          <p:cNvSpPr/>
          <p:nvPr/>
        </p:nvSpPr>
        <p:spPr>
          <a:xfrm rot="5400000">
            <a:off x="80968" y="8455449"/>
            <a:ext cx="1942136" cy="0"/>
          </a:xfrm>
          <a:prstGeom prst="line">
            <a:avLst/>
          </a:prstGeom>
          <a:ln w="47625" cap="flat">
            <a:solidFill>
              <a:srgbClr val="02084B"/>
            </a:solidFill>
            <a:prstDash val="solid"/>
            <a:headEnd type="none" w="sm" len="sm"/>
            <a:tailEnd type="none" w="sm" len="sm"/>
          </a:ln>
        </p:spPr>
        <p:txBody>
          <a:bodyPr/>
          <a:lstStyle/>
          <a:p>
            <a:endParaRPr lang="tr-TR"/>
          </a:p>
        </p:txBody>
      </p:sp>
      <p:sp>
        <p:nvSpPr>
          <p:cNvPr id="17" name="Freeform 17"/>
          <p:cNvSpPr/>
          <p:nvPr/>
        </p:nvSpPr>
        <p:spPr>
          <a:xfrm>
            <a:off x="7530145" y="744988"/>
            <a:ext cx="2781774" cy="2781774"/>
          </a:xfrm>
          <a:custGeom>
            <a:avLst/>
            <a:gdLst/>
            <a:ahLst/>
            <a:cxnLst/>
            <a:rect l="l" t="t" r="r" b="b"/>
            <a:pathLst>
              <a:path w="2781774" h="2781774">
                <a:moveTo>
                  <a:pt x="0" y="0"/>
                </a:moveTo>
                <a:lnTo>
                  <a:pt x="2781773" y="0"/>
                </a:lnTo>
                <a:lnTo>
                  <a:pt x="2781773" y="2781774"/>
                </a:lnTo>
                <a:lnTo>
                  <a:pt x="0" y="2781774"/>
                </a:lnTo>
                <a:lnTo>
                  <a:pt x="0" y="0"/>
                </a:lnTo>
                <a:close/>
              </a:path>
            </a:pathLst>
          </a:custGeom>
          <a:blipFill>
            <a:blip r:embed="rId5"/>
            <a:stretch>
              <a:fillRect/>
            </a:stretch>
          </a:blipFill>
        </p:spPr>
        <p:txBody>
          <a:bodyPr/>
          <a:lstStyle/>
          <a:p>
            <a:endParaRPr lang="tr-TR"/>
          </a:p>
        </p:txBody>
      </p:sp>
      <p:sp>
        <p:nvSpPr>
          <p:cNvPr id="18" name="TextBox 18"/>
          <p:cNvSpPr txBox="1"/>
          <p:nvPr/>
        </p:nvSpPr>
        <p:spPr>
          <a:xfrm>
            <a:off x="2317953" y="7422468"/>
            <a:ext cx="13651141" cy="615950"/>
          </a:xfrm>
          <a:prstGeom prst="rect">
            <a:avLst/>
          </a:prstGeom>
        </p:spPr>
        <p:txBody>
          <a:bodyPr lIns="0" tIns="0" rIns="0" bIns="0" rtlCol="0" anchor="t">
            <a:spAutoFit/>
          </a:bodyPr>
          <a:lstStyle/>
          <a:p>
            <a:pPr algn="ctr">
              <a:lnSpc>
                <a:spcPts val="4900"/>
              </a:lnSpc>
            </a:pPr>
            <a:r>
              <a:rPr lang="en-US" sz="3500" spc="-5">
                <a:solidFill>
                  <a:srgbClr val="000000"/>
                </a:solidFill>
                <a:latin typeface="Public Sans"/>
                <a:ea typeface="Public Sans"/>
                <a:cs typeface="Public Sans"/>
                <a:sym typeface="Public Sans"/>
              </a:rPr>
              <a:t>seydacavmak@cag.edu.tr</a:t>
            </a:r>
          </a:p>
        </p:txBody>
      </p:sp>
      <p:sp>
        <p:nvSpPr>
          <p:cNvPr id="19" name="TextBox 19"/>
          <p:cNvSpPr txBox="1"/>
          <p:nvPr/>
        </p:nvSpPr>
        <p:spPr>
          <a:xfrm>
            <a:off x="15787009" y="9032182"/>
            <a:ext cx="887181" cy="742950"/>
          </a:xfrm>
          <a:prstGeom prst="rect">
            <a:avLst/>
          </a:prstGeom>
        </p:spPr>
        <p:txBody>
          <a:bodyPr lIns="0" tIns="0" rIns="0" bIns="0" rtlCol="0" anchor="t">
            <a:spAutoFit/>
          </a:bodyPr>
          <a:lstStyle/>
          <a:p>
            <a:pPr algn="ctr">
              <a:lnSpc>
                <a:spcPts val="5879"/>
              </a:lnSpc>
              <a:spcBef>
                <a:spcPct val="0"/>
              </a:spcBef>
            </a:pPr>
            <a:r>
              <a:rPr lang="en-US" sz="4899" b="1">
                <a:solidFill>
                  <a:srgbClr val="FFFFFF"/>
                </a:solidFill>
                <a:latin typeface="Public Sans Bold"/>
                <a:ea typeface="Public Sans Bold"/>
                <a:cs typeface="Public Sans Bold"/>
                <a:sym typeface="Public Sans Bold"/>
              </a:rPr>
              <a:t>20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804960" y="8886825"/>
            <a:ext cx="1158592" cy="1158592"/>
            <a:chOff x="0" y="0"/>
            <a:chExt cx="1544789" cy="1544789"/>
          </a:xfrm>
        </p:grpSpPr>
        <p:grpSp>
          <p:nvGrpSpPr>
            <p:cNvPr id="3" name="Group 3"/>
            <p:cNvGrpSpPr/>
            <p:nvPr/>
          </p:nvGrpSpPr>
          <p:grpSpPr>
            <a:xfrm rot="-2700000">
              <a:off x="360064" y="360064"/>
              <a:ext cx="824662" cy="824662"/>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2084B"/>
              </a:solidFill>
            </p:spPr>
            <p:txBody>
              <a:bodyPr/>
              <a:lstStyle/>
              <a:p>
                <a:endParaRPr lang="tr-TR"/>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60"/>
                  </a:lnSpc>
                  <a:spcBef>
                    <a:spcPct val="0"/>
                  </a:spcBef>
                </a:pPr>
                <a:endParaRPr/>
              </a:p>
            </p:txBody>
          </p:sp>
        </p:grpSp>
        <p:grpSp>
          <p:nvGrpSpPr>
            <p:cNvPr id="6" name="Group 6"/>
            <p:cNvGrpSpPr/>
            <p:nvPr/>
          </p:nvGrpSpPr>
          <p:grpSpPr>
            <a:xfrm rot="-2700000">
              <a:off x="226229" y="226229"/>
              <a:ext cx="1092331" cy="1092331"/>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ln w="57150" cap="sq">
                <a:solidFill>
                  <a:srgbClr val="02084B"/>
                </a:solidFill>
                <a:prstDash val="solid"/>
                <a:miter/>
              </a:ln>
            </p:spPr>
            <p:txBody>
              <a:bodyPr/>
              <a:lstStyle/>
              <a:p>
                <a:endParaRPr lang="tr-TR"/>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60"/>
                  </a:lnSpc>
                  <a:spcBef>
                    <a:spcPct val="0"/>
                  </a:spcBef>
                </a:pPr>
                <a:endParaRPr/>
              </a:p>
            </p:txBody>
          </p:sp>
        </p:grpSp>
      </p:grpSp>
      <p:sp>
        <p:nvSpPr>
          <p:cNvPr id="9" name="Freeform 9"/>
          <p:cNvSpPr/>
          <p:nvPr/>
        </p:nvSpPr>
        <p:spPr>
          <a:xfrm flipH="1" flipV="1">
            <a:off x="0" y="0"/>
            <a:ext cx="1346949" cy="2693898"/>
          </a:xfrm>
          <a:custGeom>
            <a:avLst/>
            <a:gdLst/>
            <a:ahLst/>
            <a:cxnLst/>
            <a:rect l="l" t="t" r="r" b="b"/>
            <a:pathLst>
              <a:path w="1346949" h="2693898">
                <a:moveTo>
                  <a:pt x="1346949" y="2693898"/>
                </a:moveTo>
                <a:lnTo>
                  <a:pt x="0" y="2693898"/>
                </a:lnTo>
                <a:lnTo>
                  <a:pt x="0" y="0"/>
                </a:lnTo>
                <a:lnTo>
                  <a:pt x="1346949" y="0"/>
                </a:lnTo>
                <a:lnTo>
                  <a:pt x="1346949" y="269389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0" name="TextBox 10"/>
          <p:cNvSpPr txBox="1"/>
          <p:nvPr/>
        </p:nvSpPr>
        <p:spPr>
          <a:xfrm>
            <a:off x="11886616" y="58483"/>
            <a:ext cx="5275788" cy="788034"/>
          </a:xfrm>
          <a:prstGeom prst="rect">
            <a:avLst/>
          </a:prstGeom>
        </p:spPr>
        <p:txBody>
          <a:bodyPr lIns="0" tIns="0" rIns="0" bIns="0" rtlCol="0" anchor="t">
            <a:spAutoFit/>
          </a:bodyPr>
          <a:lstStyle/>
          <a:p>
            <a:pPr algn="r">
              <a:lnSpc>
                <a:spcPts val="6440"/>
              </a:lnSpc>
            </a:pPr>
            <a:r>
              <a:rPr lang="en-US" sz="4600" b="1">
                <a:solidFill>
                  <a:srgbClr val="060644"/>
                </a:solidFill>
                <a:latin typeface="Public Sans Bold"/>
                <a:ea typeface="Public Sans Bold"/>
                <a:cs typeface="Public Sans Bold"/>
                <a:sym typeface="Public Sans Bold"/>
              </a:rPr>
              <a:t>BİLGİ GÜÇTÜR</a:t>
            </a:r>
          </a:p>
        </p:txBody>
      </p:sp>
      <p:sp>
        <p:nvSpPr>
          <p:cNvPr id="11" name="TextBox 11"/>
          <p:cNvSpPr txBox="1"/>
          <p:nvPr/>
        </p:nvSpPr>
        <p:spPr>
          <a:xfrm>
            <a:off x="1346949" y="1194549"/>
            <a:ext cx="16333468" cy="8854869"/>
          </a:xfrm>
          <a:prstGeom prst="rect">
            <a:avLst/>
          </a:prstGeom>
        </p:spPr>
        <p:txBody>
          <a:bodyPr lIns="0" tIns="0" rIns="0" bIns="0" rtlCol="0" anchor="t">
            <a:spAutoFit/>
          </a:bodyPr>
          <a:lstStyle/>
          <a:p>
            <a:pPr algn="just">
              <a:lnSpc>
                <a:spcPts val="5038"/>
              </a:lnSpc>
            </a:pPr>
            <a:r>
              <a:rPr lang="en-US" sz="3035" b="1">
                <a:solidFill>
                  <a:srgbClr val="000000"/>
                </a:solidFill>
                <a:latin typeface="Public Sans Bold"/>
                <a:ea typeface="Public Sans Bold"/>
                <a:cs typeface="Public Sans Bold"/>
                <a:sym typeface="Public Sans Bold"/>
              </a:rPr>
              <a:t>Veri: </a:t>
            </a:r>
            <a:r>
              <a:rPr lang="en-US" sz="3035">
                <a:solidFill>
                  <a:srgbClr val="000000"/>
                </a:solidFill>
                <a:latin typeface="Public Sans"/>
                <a:ea typeface="Public Sans"/>
                <a:cs typeface="Public Sans"/>
                <a:sym typeface="Public Sans"/>
              </a:rPr>
              <a:t>Ham, işlenmemiş, ilişkilendirilmemiş, hemen anlam verilemeyen sembol, harf, rakam, işaret ve izlenimlerdir. </a:t>
            </a:r>
          </a:p>
          <a:p>
            <a:pPr algn="just">
              <a:lnSpc>
                <a:spcPts val="5038"/>
              </a:lnSpc>
            </a:pPr>
            <a:r>
              <a:rPr lang="en-US" sz="3035">
                <a:solidFill>
                  <a:srgbClr val="000000"/>
                </a:solidFill>
                <a:latin typeface="Public Sans"/>
                <a:ea typeface="Public Sans"/>
                <a:cs typeface="Public Sans"/>
                <a:sym typeface="Public Sans"/>
              </a:rPr>
              <a:t>Veri, enformasyonun temel ham maddesidir. </a:t>
            </a:r>
          </a:p>
          <a:p>
            <a:pPr algn="just">
              <a:lnSpc>
                <a:spcPts val="5038"/>
              </a:lnSpc>
            </a:pPr>
            <a:r>
              <a:rPr lang="en-US" sz="3035" b="1">
                <a:solidFill>
                  <a:srgbClr val="000000"/>
                </a:solidFill>
                <a:latin typeface="Public Sans Bold"/>
                <a:ea typeface="Public Sans Bold"/>
                <a:cs typeface="Public Sans Bold"/>
                <a:sym typeface="Public Sans Bold"/>
              </a:rPr>
              <a:t>Enformasyon:</a:t>
            </a:r>
            <a:r>
              <a:rPr lang="en-US" sz="3035">
                <a:solidFill>
                  <a:srgbClr val="000000"/>
                </a:solidFill>
                <a:latin typeface="Public Sans"/>
                <a:ea typeface="Public Sans"/>
                <a:cs typeface="Public Sans"/>
                <a:sym typeface="Public Sans"/>
              </a:rPr>
              <a:t> İşlenmiş, düzenlenmiş, ilişkilendirilmiş ve anlam katılmış veridir. Enformasyonda potansiyel bilgi gizlidir. </a:t>
            </a:r>
          </a:p>
          <a:p>
            <a:pPr algn="just">
              <a:lnSpc>
                <a:spcPts val="5038"/>
              </a:lnSpc>
            </a:pPr>
            <a:r>
              <a:rPr lang="en-US" sz="3035" b="1">
                <a:solidFill>
                  <a:srgbClr val="000000"/>
                </a:solidFill>
                <a:latin typeface="Public Sans Bold"/>
                <a:ea typeface="Public Sans Bold"/>
                <a:cs typeface="Public Sans Bold"/>
                <a:sym typeface="Public Sans Bold"/>
              </a:rPr>
              <a:t>Bilgi: </a:t>
            </a:r>
            <a:r>
              <a:rPr lang="en-US" sz="3035">
                <a:solidFill>
                  <a:srgbClr val="000000"/>
                </a:solidFill>
                <a:latin typeface="Public Sans"/>
                <a:ea typeface="Public Sans"/>
                <a:cs typeface="Public Sans"/>
                <a:sym typeface="Public Sans"/>
              </a:rPr>
              <a:t>Anlam ya da sonuç çıkarılmış enformasyondur. Enformasyonun bilgiye dönüşmesi kendiliğinden olmaz. Bireyin anlama ve algılama yetenekleri ile yaratıcılık ve deneyimlerini harekete geçirmesini gerektirir. </a:t>
            </a:r>
          </a:p>
          <a:p>
            <a:pPr algn="just">
              <a:lnSpc>
                <a:spcPts val="5038"/>
              </a:lnSpc>
            </a:pPr>
            <a:r>
              <a:rPr lang="en-US" sz="3035" b="1">
                <a:solidFill>
                  <a:srgbClr val="000000"/>
                </a:solidFill>
                <a:latin typeface="Public Sans Bold"/>
                <a:ea typeface="Public Sans Bold"/>
                <a:cs typeface="Public Sans Bold"/>
                <a:sym typeface="Public Sans Bold"/>
              </a:rPr>
              <a:t>Bilgelik:</a:t>
            </a:r>
            <a:r>
              <a:rPr lang="en-US" sz="3035">
                <a:solidFill>
                  <a:srgbClr val="000000"/>
                </a:solidFill>
                <a:latin typeface="Public Sans"/>
                <a:ea typeface="Public Sans"/>
                <a:cs typeface="Public Sans"/>
                <a:sym typeface="Public Sans"/>
              </a:rPr>
              <a:t> Bilginin sentez yoluyla bütünleştirilmesi ve özümsenmesi durumudur. </a:t>
            </a:r>
          </a:p>
          <a:p>
            <a:pPr algn="just">
              <a:lnSpc>
                <a:spcPts val="5038"/>
              </a:lnSpc>
            </a:pPr>
            <a:r>
              <a:rPr lang="en-US" sz="3035">
                <a:solidFill>
                  <a:srgbClr val="000000"/>
                </a:solidFill>
                <a:latin typeface="Public Sans"/>
                <a:ea typeface="Public Sans"/>
                <a:cs typeface="Public Sans"/>
                <a:sym typeface="Public Sans"/>
              </a:rPr>
              <a:t>İçinde bulunduğumuz enformasyon çağında bilgi bireysel, kurumsal, toplumsal ve küresel düzeyde stratejik bir kaynak olmuştur. </a:t>
            </a:r>
          </a:p>
          <a:p>
            <a:pPr marL="655304" lvl="1" indent="-327652" algn="just">
              <a:lnSpc>
                <a:spcPts val="5038"/>
              </a:lnSpc>
              <a:buFont typeface="Arial"/>
              <a:buChar char="•"/>
            </a:pPr>
            <a:r>
              <a:rPr lang="en-US" sz="3035">
                <a:solidFill>
                  <a:srgbClr val="000000"/>
                </a:solidFill>
                <a:latin typeface="Public Sans"/>
                <a:ea typeface="Public Sans"/>
                <a:cs typeface="Public Sans"/>
                <a:sym typeface="Public Sans"/>
              </a:rPr>
              <a:t>İnsanlar, kurumlar ve devletler geçmişlerini hatırlamak, yaşadıkları çağı takip etmek ve geleceği öngörebilmek amacıyla bilgiye ihtiyaç duyarlar. </a:t>
            </a:r>
          </a:p>
          <a:p>
            <a:pPr algn="just">
              <a:lnSpc>
                <a:spcPts val="4249"/>
              </a:lnSpc>
            </a:pPr>
            <a:endParaRPr lang="en-US" sz="3035">
              <a:solidFill>
                <a:srgbClr val="000000"/>
              </a:solidFill>
              <a:latin typeface="Public Sans"/>
              <a:ea typeface="Public Sans"/>
              <a:cs typeface="Public Sans"/>
              <a:sym typeface="Public Sans"/>
            </a:endParaRPr>
          </a:p>
        </p:txBody>
      </p:sp>
      <p:sp>
        <p:nvSpPr>
          <p:cNvPr id="12" name="AutoShape 12"/>
          <p:cNvSpPr/>
          <p:nvPr/>
        </p:nvSpPr>
        <p:spPr>
          <a:xfrm flipH="1">
            <a:off x="9719863" y="476312"/>
            <a:ext cx="2829662" cy="0"/>
          </a:xfrm>
          <a:prstGeom prst="line">
            <a:avLst/>
          </a:prstGeom>
          <a:ln w="47625" cap="flat">
            <a:solidFill>
              <a:srgbClr val="02084B"/>
            </a:solidFill>
            <a:prstDash val="solid"/>
            <a:headEnd type="none" w="sm" len="sm"/>
            <a:tailEnd type="none" w="sm" len="sm"/>
          </a:ln>
        </p:spPr>
        <p:txBody>
          <a:bodyPr/>
          <a:lstStyle/>
          <a:p>
            <a:endParaRPr lang="tr-TR"/>
          </a:p>
        </p:txBody>
      </p:sp>
      <p:sp>
        <p:nvSpPr>
          <p:cNvPr id="13" name="TextBox 13"/>
          <p:cNvSpPr txBox="1"/>
          <p:nvPr/>
        </p:nvSpPr>
        <p:spPr>
          <a:xfrm>
            <a:off x="16940666" y="9094646"/>
            <a:ext cx="887181" cy="742950"/>
          </a:xfrm>
          <a:prstGeom prst="rect">
            <a:avLst/>
          </a:prstGeom>
        </p:spPr>
        <p:txBody>
          <a:bodyPr lIns="0" tIns="0" rIns="0" bIns="0" rtlCol="0" anchor="t">
            <a:spAutoFit/>
          </a:bodyPr>
          <a:lstStyle/>
          <a:p>
            <a:pPr algn="ctr">
              <a:lnSpc>
                <a:spcPts val="5879"/>
              </a:lnSpc>
              <a:spcBef>
                <a:spcPct val="0"/>
              </a:spcBef>
            </a:pPr>
            <a:r>
              <a:rPr lang="en-US" sz="4899" b="1">
                <a:solidFill>
                  <a:srgbClr val="FFFFFF"/>
                </a:solidFill>
                <a:latin typeface="Public Sans Bold"/>
                <a:ea typeface="Public Sans Bold"/>
                <a:cs typeface="Public Sans Bold"/>
                <a:sym typeface="Public Sans Bold"/>
              </a:rPr>
              <a:t>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2057400" cy="4114800"/>
          </a:xfrm>
          <a:custGeom>
            <a:avLst/>
            <a:gdLst/>
            <a:ahLst/>
            <a:cxnLst/>
            <a:rect l="l" t="t" r="r" b="b"/>
            <a:pathLst>
              <a:path w="2057400" h="4114800">
                <a:moveTo>
                  <a:pt x="2057400" y="4114800"/>
                </a:moveTo>
                <a:lnTo>
                  <a:pt x="0" y="4114800"/>
                </a:lnTo>
                <a:lnTo>
                  <a:pt x="0" y="0"/>
                </a:lnTo>
                <a:lnTo>
                  <a:pt x="2057400" y="0"/>
                </a:lnTo>
                <a:lnTo>
                  <a:pt x="2057400" y="41148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3" name="Freeform 3"/>
          <p:cNvSpPr/>
          <p:nvPr/>
        </p:nvSpPr>
        <p:spPr>
          <a:xfrm>
            <a:off x="16230600" y="6172200"/>
            <a:ext cx="2057400" cy="4114800"/>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4" name="Group 4"/>
          <p:cNvGrpSpPr/>
          <p:nvPr/>
        </p:nvGrpSpPr>
        <p:grpSpPr>
          <a:xfrm>
            <a:off x="15453264" y="8626320"/>
            <a:ext cx="1554673" cy="1554673"/>
            <a:chOff x="0" y="0"/>
            <a:chExt cx="2072897" cy="2072897"/>
          </a:xfrm>
        </p:grpSpPr>
        <p:grpSp>
          <p:nvGrpSpPr>
            <p:cNvPr id="5" name="Group 5"/>
            <p:cNvGrpSpPr/>
            <p:nvPr/>
          </p:nvGrpSpPr>
          <p:grpSpPr>
            <a:xfrm rot="-2700000">
              <a:off x="483157" y="483157"/>
              <a:ext cx="1106584" cy="1106584"/>
              <a:chOff x="0" y="0"/>
              <a:chExt cx="812800" cy="812800"/>
            </a:xfrm>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2084B"/>
              </a:solidFill>
            </p:spPr>
            <p:txBody>
              <a:bodyPr/>
              <a:lstStyle/>
              <a:p>
                <a:endParaRPr lang="tr-TR"/>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rot="-2700000">
              <a:off x="303569" y="303569"/>
              <a:ext cx="1465759" cy="1465759"/>
              <a:chOff x="0" y="0"/>
              <a:chExt cx="812800" cy="812800"/>
            </a:xfrm>
          </p:grpSpPr>
          <p:sp>
            <p:nvSpPr>
              <p:cNvPr id="9"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ln w="57150" cap="sq">
                <a:solidFill>
                  <a:srgbClr val="02084B"/>
                </a:solidFill>
                <a:prstDash val="solid"/>
                <a:miter/>
              </a:ln>
            </p:spPr>
            <p:txBody>
              <a:bodyPr/>
              <a:lstStyle/>
              <a:p>
                <a:endParaRPr lang="tr-TR"/>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11" name="AutoShape 11"/>
          <p:cNvSpPr/>
          <p:nvPr/>
        </p:nvSpPr>
        <p:spPr>
          <a:xfrm>
            <a:off x="13353773" y="835718"/>
            <a:ext cx="3905051" cy="0"/>
          </a:xfrm>
          <a:prstGeom prst="line">
            <a:avLst/>
          </a:prstGeom>
          <a:ln w="47625" cap="flat">
            <a:solidFill>
              <a:srgbClr val="02084B"/>
            </a:solidFill>
            <a:prstDash val="solid"/>
            <a:headEnd type="none" w="sm" len="sm"/>
            <a:tailEnd type="none" w="sm" len="sm"/>
          </a:ln>
        </p:spPr>
        <p:txBody>
          <a:bodyPr/>
          <a:lstStyle/>
          <a:p>
            <a:endParaRPr lang="tr-TR"/>
          </a:p>
        </p:txBody>
      </p:sp>
      <p:sp>
        <p:nvSpPr>
          <p:cNvPr id="12" name="AutoShape 12"/>
          <p:cNvSpPr/>
          <p:nvPr/>
        </p:nvSpPr>
        <p:spPr>
          <a:xfrm rot="-10800000">
            <a:off x="1029176" y="9403657"/>
            <a:ext cx="3905051" cy="0"/>
          </a:xfrm>
          <a:prstGeom prst="line">
            <a:avLst/>
          </a:prstGeom>
          <a:ln w="47625" cap="flat">
            <a:solidFill>
              <a:srgbClr val="02084B"/>
            </a:solidFill>
            <a:prstDash val="solid"/>
            <a:headEnd type="none" w="sm" len="sm"/>
            <a:tailEnd type="none" w="sm" len="sm"/>
          </a:ln>
        </p:spPr>
        <p:txBody>
          <a:bodyPr/>
          <a:lstStyle/>
          <a:p>
            <a:endParaRPr lang="tr-TR"/>
          </a:p>
        </p:txBody>
      </p:sp>
      <p:sp>
        <p:nvSpPr>
          <p:cNvPr id="13" name="AutoShape 13"/>
          <p:cNvSpPr/>
          <p:nvPr/>
        </p:nvSpPr>
        <p:spPr>
          <a:xfrm rot="-5400000">
            <a:off x="15512315" y="2536508"/>
            <a:ext cx="3447298" cy="0"/>
          </a:xfrm>
          <a:prstGeom prst="line">
            <a:avLst/>
          </a:prstGeom>
          <a:ln w="47625" cap="flat">
            <a:solidFill>
              <a:srgbClr val="02084B"/>
            </a:solidFill>
            <a:prstDash val="solid"/>
            <a:headEnd type="none" w="sm" len="sm"/>
            <a:tailEnd type="none" w="sm" len="sm"/>
          </a:ln>
        </p:spPr>
        <p:txBody>
          <a:bodyPr/>
          <a:lstStyle/>
          <a:p>
            <a:endParaRPr lang="tr-TR"/>
          </a:p>
        </p:txBody>
      </p:sp>
      <p:sp>
        <p:nvSpPr>
          <p:cNvPr id="14" name="AutoShape 14"/>
          <p:cNvSpPr/>
          <p:nvPr/>
        </p:nvSpPr>
        <p:spPr>
          <a:xfrm rot="5400000">
            <a:off x="-671613" y="7702867"/>
            <a:ext cx="3447298" cy="0"/>
          </a:xfrm>
          <a:prstGeom prst="line">
            <a:avLst/>
          </a:prstGeom>
          <a:ln w="47625" cap="flat">
            <a:solidFill>
              <a:srgbClr val="02084B"/>
            </a:solidFill>
            <a:prstDash val="solid"/>
            <a:headEnd type="none" w="sm" len="sm"/>
            <a:tailEnd type="none" w="sm" len="sm"/>
          </a:ln>
        </p:spPr>
        <p:txBody>
          <a:bodyPr/>
          <a:lstStyle/>
          <a:p>
            <a:endParaRPr lang="tr-TR"/>
          </a:p>
        </p:txBody>
      </p:sp>
      <p:sp>
        <p:nvSpPr>
          <p:cNvPr id="15" name="Freeform 15"/>
          <p:cNvSpPr/>
          <p:nvPr/>
        </p:nvSpPr>
        <p:spPr>
          <a:xfrm>
            <a:off x="5407523" y="7544540"/>
            <a:ext cx="4348431" cy="2337282"/>
          </a:xfrm>
          <a:custGeom>
            <a:avLst/>
            <a:gdLst/>
            <a:ahLst/>
            <a:cxnLst/>
            <a:rect l="l" t="t" r="r" b="b"/>
            <a:pathLst>
              <a:path w="4348431" h="2337282">
                <a:moveTo>
                  <a:pt x="0" y="0"/>
                </a:moveTo>
                <a:lnTo>
                  <a:pt x="4348431" y="0"/>
                </a:lnTo>
                <a:lnTo>
                  <a:pt x="4348431" y="2337282"/>
                </a:lnTo>
                <a:lnTo>
                  <a:pt x="0" y="2337282"/>
                </a:lnTo>
                <a:lnTo>
                  <a:pt x="0" y="0"/>
                </a:lnTo>
                <a:close/>
              </a:path>
            </a:pathLst>
          </a:custGeom>
          <a:blipFill>
            <a:blip r:embed="rId4"/>
            <a:stretch>
              <a:fillRect/>
            </a:stretch>
          </a:blipFill>
        </p:spPr>
        <p:txBody>
          <a:bodyPr/>
          <a:lstStyle/>
          <a:p>
            <a:endParaRPr lang="tr-TR"/>
          </a:p>
        </p:txBody>
      </p:sp>
      <p:sp>
        <p:nvSpPr>
          <p:cNvPr id="16" name="Freeform 16"/>
          <p:cNvSpPr/>
          <p:nvPr/>
        </p:nvSpPr>
        <p:spPr>
          <a:xfrm>
            <a:off x="10579964" y="7581900"/>
            <a:ext cx="4155168" cy="2337282"/>
          </a:xfrm>
          <a:custGeom>
            <a:avLst/>
            <a:gdLst/>
            <a:ahLst/>
            <a:cxnLst/>
            <a:rect l="l" t="t" r="r" b="b"/>
            <a:pathLst>
              <a:path w="4155168" h="2337282">
                <a:moveTo>
                  <a:pt x="0" y="0"/>
                </a:moveTo>
                <a:lnTo>
                  <a:pt x="4155167" y="0"/>
                </a:lnTo>
                <a:lnTo>
                  <a:pt x="4155167" y="2337282"/>
                </a:lnTo>
                <a:lnTo>
                  <a:pt x="0" y="2337282"/>
                </a:lnTo>
                <a:lnTo>
                  <a:pt x="0" y="0"/>
                </a:lnTo>
                <a:close/>
              </a:path>
            </a:pathLst>
          </a:custGeom>
          <a:blipFill>
            <a:blip r:embed="rId5"/>
            <a:stretch>
              <a:fillRect/>
            </a:stretch>
          </a:blipFill>
        </p:spPr>
        <p:txBody>
          <a:bodyPr/>
          <a:lstStyle/>
          <a:p>
            <a:endParaRPr lang="tr-TR"/>
          </a:p>
        </p:txBody>
      </p:sp>
      <p:sp>
        <p:nvSpPr>
          <p:cNvPr id="17" name="TextBox 17"/>
          <p:cNvSpPr txBox="1"/>
          <p:nvPr/>
        </p:nvSpPr>
        <p:spPr>
          <a:xfrm>
            <a:off x="15787009" y="9079807"/>
            <a:ext cx="887181" cy="742950"/>
          </a:xfrm>
          <a:prstGeom prst="rect">
            <a:avLst/>
          </a:prstGeom>
        </p:spPr>
        <p:txBody>
          <a:bodyPr lIns="0" tIns="0" rIns="0" bIns="0" rtlCol="0" anchor="t">
            <a:spAutoFit/>
          </a:bodyPr>
          <a:lstStyle/>
          <a:p>
            <a:pPr algn="ctr">
              <a:lnSpc>
                <a:spcPts val="5879"/>
              </a:lnSpc>
              <a:spcBef>
                <a:spcPct val="0"/>
              </a:spcBef>
            </a:pPr>
            <a:r>
              <a:rPr lang="en-US" sz="4899" b="1">
                <a:solidFill>
                  <a:srgbClr val="FFFFFF"/>
                </a:solidFill>
                <a:latin typeface="Public Sans Bold"/>
                <a:ea typeface="Public Sans Bold"/>
                <a:cs typeface="Public Sans Bold"/>
                <a:sym typeface="Public Sans Bold"/>
              </a:rPr>
              <a:t>4</a:t>
            </a:r>
          </a:p>
        </p:txBody>
      </p:sp>
      <p:sp>
        <p:nvSpPr>
          <p:cNvPr id="18" name="TextBox 18"/>
          <p:cNvSpPr txBox="1"/>
          <p:nvPr/>
        </p:nvSpPr>
        <p:spPr>
          <a:xfrm>
            <a:off x="2375640" y="480470"/>
            <a:ext cx="12559557" cy="982161"/>
          </a:xfrm>
          <a:prstGeom prst="rect">
            <a:avLst/>
          </a:prstGeom>
        </p:spPr>
        <p:txBody>
          <a:bodyPr wrap="square" lIns="0" tIns="0" rIns="0" bIns="0" rtlCol="0" anchor="t">
            <a:spAutoFit/>
          </a:bodyPr>
          <a:lstStyle/>
          <a:p>
            <a:pPr algn="ctr">
              <a:lnSpc>
                <a:spcPts val="8096"/>
              </a:lnSpc>
              <a:spcBef>
                <a:spcPct val="0"/>
              </a:spcBef>
            </a:pPr>
            <a:r>
              <a:rPr lang="en-US" sz="5783" dirty="0">
                <a:solidFill>
                  <a:srgbClr val="000000"/>
                </a:solidFill>
                <a:latin typeface="Public Sans"/>
                <a:ea typeface="Public Sans"/>
                <a:cs typeface="Public Sans"/>
                <a:sym typeface="Public Sans"/>
              </a:rPr>
              <a:t>Bilgi </a:t>
            </a:r>
            <a:r>
              <a:rPr lang="en-US" sz="5783" dirty="0" err="1">
                <a:solidFill>
                  <a:srgbClr val="000000"/>
                </a:solidFill>
                <a:latin typeface="Public Sans"/>
                <a:ea typeface="Public Sans"/>
                <a:cs typeface="Public Sans"/>
                <a:sym typeface="Public Sans"/>
              </a:rPr>
              <a:t>Yönetim</a:t>
            </a:r>
            <a:r>
              <a:rPr lang="en-US" sz="5783" dirty="0">
                <a:solidFill>
                  <a:srgbClr val="000000"/>
                </a:solidFill>
                <a:latin typeface="Public Sans"/>
                <a:ea typeface="Public Sans"/>
                <a:cs typeface="Public Sans"/>
                <a:sym typeface="Public Sans"/>
              </a:rPr>
              <a:t> </a:t>
            </a:r>
            <a:r>
              <a:rPr lang="en-US" sz="5783" dirty="0" err="1">
                <a:solidFill>
                  <a:srgbClr val="000000"/>
                </a:solidFill>
                <a:latin typeface="Public Sans"/>
                <a:ea typeface="Public Sans"/>
                <a:cs typeface="Public Sans"/>
                <a:sym typeface="Public Sans"/>
              </a:rPr>
              <a:t>Sistemi</a:t>
            </a:r>
            <a:endParaRPr lang="en-US" sz="5783" dirty="0">
              <a:solidFill>
                <a:srgbClr val="000000"/>
              </a:solidFill>
              <a:latin typeface="Public Sans"/>
              <a:ea typeface="Public Sans"/>
              <a:cs typeface="Public Sans"/>
              <a:sym typeface="Public Sans"/>
            </a:endParaRPr>
          </a:p>
        </p:txBody>
      </p:sp>
      <p:sp>
        <p:nvSpPr>
          <p:cNvPr id="19" name="TextBox 19"/>
          <p:cNvSpPr txBox="1"/>
          <p:nvPr/>
        </p:nvSpPr>
        <p:spPr>
          <a:xfrm>
            <a:off x="2057400" y="2303096"/>
            <a:ext cx="14616791" cy="4779646"/>
          </a:xfrm>
          <a:prstGeom prst="rect">
            <a:avLst/>
          </a:prstGeom>
        </p:spPr>
        <p:txBody>
          <a:bodyPr lIns="0" tIns="0" rIns="0" bIns="0" rtlCol="0" anchor="t">
            <a:spAutoFit/>
          </a:bodyPr>
          <a:lstStyle/>
          <a:p>
            <a:pPr algn="just">
              <a:lnSpc>
                <a:spcPts val="4739"/>
              </a:lnSpc>
            </a:pPr>
            <a:r>
              <a:rPr lang="en-US" sz="2999">
                <a:solidFill>
                  <a:srgbClr val="000000"/>
                </a:solidFill>
                <a:latin typeface="Public Sans"/>
                <a:ea typeface="Public Sans"/>
                <a:cs typeface="Public Sans"/>
                <a:sym typeface="Public Sans"/>
              </a:rPr>
              <a:t>Bilgi Yönetim Sistemleri; bir kurumun bütün veri kaynaklarını belirleyen; verilerin elde edilmesini, saklanmasını, değerlendirilmesini ve paylaşılmasını sağlayan; verilere belirli yetkilendirmeler doğrultusunda erişimi sağlayan sistemlerdir. </a:t>
            </a:r>
          </a:p>
          <a:p>
            <a:pPr algn="just">
              <a:lnSpc>
                <a:spcPts val="4739"/>
              </a:lnSpc>
            </a:pPr>
            <a:endParaRPr lang="en-US" sz="2999">
              <a:solidFill>
                <a:srgbClr val="000000"/>
              </a:solidFill>
              <a:latin typeface="Public Sans"/>
              <a:ea typeface="Public Sans"/>
              <a:cs typeface="Public Sans"/>
              <a:sym typeface="Public Sans"/>
            </a:endParaRPr>
          </a:p>
          <a:p>
            <a:pPr algn="just">
              <a:lnSpc>
                <a:spcPts val="4739"/>
              </a:lnSpc>
            </a:pPr>
            <a:r>
              <a:rPr lang="en-US" sz="2999">
                <a:solidFill>
                  <a:srgbClr val="000000"/>
                </a:solidFill>
                <a:latin typeface="Public Sans"/>
                <a:ea typeface="Public Sans"/>
                <a:cs typeface="Public Sans"/>
                <a:sym typeface="Public Sans"/>
              </a:rPr>
              <a:t>Bir Hastane Bilgi Yönetim Sistemi’nin sağlık kurumunda başarıyla uygulanabilmesi için o sağlık kurumunda başta yöneticiler olmak üzere hekimlerin, sağlık çalışanlarının ve diğer destek hizmetleri görevlilerinin bu sistemi benimsemesi gereklidir.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408880" y="8490744"/>
            <a:ext cx="1554673" cy="1554673"/>
            <a:chOff x="0" y="0"/>
            <a:chExt cx="2072897" cy="2072897"/>
          </a:xfrm>
        </p:grpSpPr>
        <p:grpSp>
          <p:nvGrpSpPr>
            <p:cNvPr id="3" name="Group 3"/>
            <p:cNvGrpSpPr/>
            <p:nvPr/>
          </p:nvGrpSpPr>
          <p:grpSpPr>
            <a:xfrm rot="-2700000">
              <a:off x="483157" y="483157"/>
              <a:ext cx="1106584" cy="1106584"/>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2084B"/>
              </a:solidFill>
            </p:spPr>
            <p:txBody>
              <a:bodyPr/>
              <a:lstStyle/>
              <a:p>
                <a:endParaRPr lang="tr-TR"/>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2700000">
              <a:off x="303569" y="303569"/>
              <a:ext cx="1465759" cy="1465759"/>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ln w="57150" cap="sq">
                <a:solidFill>
                  <a:srgbClr val="02084B"/>
                </a:solidFill>
                <a:prstDash val="solid"/>
                <a:miter/>
              </a:ln>
            </p:spPr>
            <p:txBody>
              <a:bodyPr/>
              <a:lstStyle/>
              <a:p>
                <a:endParaRPr lang="tr-TR"/>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9" name="AutoShape 9"/>
          <p:cNvSpPr/>
          <p:nvPr/>
        </p:nvSpPr>
        <p:spPr>
          <a:xfrm rot="-5399999">
            <a:off x="16257015" y="7295602"/>
            <a:ext cx="1858401" cy="0"/>
          </a:xfrm>
          <a:prstGeom prst="line">
            <a:avLst/>
          </a:prstGeom>
          <a:ln w="47625" cap="flat">
            <a:solidFill>
              <a:srgbClr val="02084B"/>
            </a:solidFill>
            <a:prstDash val="solid"/>
            <a:headEnd type="none" w="sm" len="sm"/>
            <a:tailEnd type="none" w="sm" len="sm"/>
          </a:ln>
        </p:spPr>
        <p:txBody>
          <a:bodyPr/>
          <a:lstStyle/>
          <a:p>
            <a:endParaRPr lang="tr-TR"/>
          </a:p>
        </p:txBody>
      </p:sp>
      <p:sp>
        <p:nvSpPr>
          <p:cNvPr id="10" name="Freeform 10"/>
          <p:cNvSpPr/>
          <p:nvPr/>
        </p:nvSpPr>
        <p:spPr>
          <a:xfrm flipH="1">
            <a:off x="7858" y="7612117"/>
            <a:ext cx="1346949" cy="2693898"/>
          </a:xfrm>
          <a:custGeom>
            <a:avLst/>
            <a:gdLst/>
            <a:ahLst/>
            <a:cxnLst/>
            <a:rect l="l" t="t" r="r" b="b"/>
            <a:pathLst>
              <a:path w="1346949" h="2693898">
                <a:moveTo>
                  <a:pt x="1346949" y="0"/>
                </a:moveTo>
                <a:lnTo>
                  <a:pt x="0" y="0"/>
                </a:lnTo>
                <a:lnTo>
                  <a:pt x="0" y="2693898"/>
                </a:lnTo>
                <a:lnTo>
                  <a:pt x="1346949" y="2693898"/>
                </a:lnTo>
                <a:lnTo>
                  <a:pt x="134694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1" name="Freeform 11"/>
          <p:cNvSpPr/>
          <p:nvPr/>
        </p:nvSpPr>
        <p:spPr>
          <a:xfrm flipV="1">
            <a:off x="16941051" y="0"/>
            <a:ext cx="1346949" cy="2693898"/>
          </a:xfrm>
          <a:custGeom>
            <a:avLst/>
            <a:gdLst/>
            <a:ahLst/>
            <a:cxnLst/>
            <a:rect l="l" t="t" r="r" b="b"/>
            <a:pathLst>
              <a:path w="1346949" h="2693898">
                <a:moveTo>
                  <a:pt x="0" y="2693898"/>
                </a:moveTo>
                <a:lnTo>
                  <a:pt x="1346949" y="2693898"/>
                </a:lnTo>
                <a:lnTo>
                  <a:pt x="1346949" y="0"/>
                </a:lnTo>
                <a:lnTo>
                  <a:pt x="0" y="0"/>
                </a:lnTo>
                <a:lnTo>
                  <a:pt x="0" y="269389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2" name="Freeform 12"/>
          <p:cNvSpPr/>
          <p:nvPr/>
        </p:nvSpPr>
        <p:spPr>
          <a:xfrm>
            <a:off x="11671678" y="1424225"/>
            <a:ext cx="5587622" cy="7462600"/>
          </a:xfrm>
          <a:custGeom>
            <a:avLst/>
            <a:gdLst/>
            <a:ahLst/>
            <a:cxnLst/>
            <a:rect l="l" t="t" r="r" b="b"/>
            <a:pathLst>
              <a:path w="5587622" h="7462600">
                <a:moveTo>
                  <a:pt x="0" y="0"/>
                </a:moveTo>
                <a:lnTo>
                  <a:pt x="5587622" y="0"/>
                </a:lnTo>
                <a:lnTo>
                  <a:pt x="5587622" y="7462600"/>
                </a:lnTo>
                <a:lnTo>
                  <a:pt x="0" y="7462600"/>
                </a:lnTo>
                <a:lnTo>
                  <a:pt x="0" y="0"/>
                </a:lnTo>
                <a:close/>
              </a:path>
            </a:pathLst>
          </a:custGeom>
          <a:blipFill>
            <a:blip r:embed="rId4"/>
            <a:stretch>
              <a:fillRect/>
            </a:stretch>
          </a:blipFill>
        </p:spPr>
        <p:txBody>
          <a:bodyPr/>
          <a:lstStyle/>
          <a:p>
            <a:endParaRPr lang="tr-TR"/>
          </a:p>
        </p:txBody>
      </p:sp>
      <p:sp>
        <p:nvSpPr>
          <p:cNvPr id="13" name="TextBox 13"/>
          <p:cNvSpPr txBox="1"/>
          <p:nvPr/>
        </p:nvSpPr>
        <p:spPr>
          <a:xfrm>
            <a:off x="681333" y="1261224"/>
            <a:ext cx="10163983" cy="669029"/>
          </a:xfrm>
          <a:prstGeom prst="rect">
            <a:avLst/>
          </a:prstGeom>
        </p:spPr>
        <p:txBody>
          <a:bodyPr lIns="0" tIns="0" rIns="0" bIns="0" rtlCol="0" anchor="t">
            <a:spAutoFit/>
          </a:bodyPr>
          <a:lstStyle/>
          <a:p>
            <a:pPr algn="l">
              <a:lnSpc>
                <a:spcPts val="5740"/>
              </a:lnSpc>
            </a:pPr>
            <a:r>
              <a:rPr lang="en-US" sz="4100" b="1" dirty="0">
                <a:solidFill>
                  <a:srgbClr val="060644"/>
                </a:solidFill>
                <a:latin typeface="Public Sans Bold"/>
                <a:ea typeface="Public Sans Bold"/>
                <a:cs typeface="Public Sans Bold"/>
                <a:sym typeface="Public Sans Bold"/>
              </a:rPr>
              <a:t>HASTANE B</a:t>
            </a:r>
            <a:r>
              <a:rPr lang="tr-TR" sz="4100" b="1" dirty="0">
                <a:solidFill>
                  <a:srgbClr val="060644"/>
                </a:solidFill>
                <a:latin typeface="Public Sans Bold"/>
                <a:ea typeface="Public Sans Bold"/>
                <a:cs typeface="Public Sans Bold"/>
                <a:sym typeface="Public Sans Bold"/>
              </a:rPr>
              <a:t>İ</a:t>
            </a:r>
            <a:r>
              <a:rPr lang="en-US" sz="4100" b="1" dirty="0">
                <a:solidFill>
                  <a:srgbClr val="060644"/>
                </a:solidFill>
                <a:latin typeface="Public Sans Bold"/>
                <a:ea typeface="Public Sans Bold"/>
                <a:cs typeface="Public Sans Bold"/>
                <a:sym typeface="Public Sans Bold"/>
              </a:rPr>
              <a:t>LG</a:t>
            </a:r>
            <a:r>
              <a:rPr lang="tr-TR" sz="4100" b="1" dirty="0">
                <a:solidFill>
                  <a:srgbClr val="060644"/>
                </a:solidFill>
                <a:latin typeface="Public Sans Bold"/>
                <a:ea typeface="Public Sans Bold"/>
                <a:cs typeface="Public Sans Bold"/>
                <a:sym typeface="Public Sans Bold"/>
              </a:rPr>
              <a:t>İ</a:t>
            </a:r>
            <a:r>
              <a:rPr lang="en-US" sz="4100" b="1" dirty="0">
                <a:solidFill>
                  <a:srgbClr val="060644"/>
                </a:solidFill>
                <a:latin typeface="Public Sans Bold"/>
                <a:ea typeface="Public Sans Bold"/>
                <a:cs typeface="Public Sans Bold"/>
                <a:sym typeface="Public Sans Bold"/>
              </a:rPr>
              <a:t> YÖNET</a:t>
            </a:r>
            <a:r>
              <a:rPr lang="tr-TR" sz="4100" b="1" dirty="0">
                <a:solidFill>
                  <a:srgbClr val="060644"/>
                </a:solidFill>
                <a:latin typeface="Public Sans Bold"/>
                <a:ea typeface="Public Sans Bold"/>
                <a:cs typeface="Public Sans Bold"/>
                <a:sym typeface="Public Sans Bold"/>
              </a:rPr>
              <a:t>İ</a:t>
            </a:r>
            <a:r>
              <a:rPr lang="en-US" sz="4100" b="1" dirty="0">
                <a:solidFill>
                  <a:srgbClr val="060644"/>
                </a:solidFill>
                <a:latin typeface="Public Sans Bold"/>
                <a:ea typeface="Public Sans Bold"/>
                <a:cs typeface="Public Sans Bold"/>
                <a:sym typeface="Public Sans Bold"/>
              </a:rPr>
              <a:t>M  S</a:t>
            </a:r>
            <a:r>
              <a:rPr lang="tr-TR" sz="4100" b="1" dirty="0">
                <a:solidFill>
                  <a:srgbClr val="060644"/>
                </a:solidFill>
                <a:latin typeface="Public Sans Bold"/>
                <a:ea typeface="Public Sans Bold"/>
                <a:cs typeface="Public Sans Bold"/>
                <a:sym typeface="Public Sans Bold"/>
              </a:rPr>
              <a:t>İ</a:t>
            </a:r>
            <a:r>
              <a:rPr lang="en-US" sz="4100" b="1" dirty="0">
                <a:solidFill>
                  <a:srgbClr val="060644"/>
                </a:solidFill>
                <a:latin typeface="Public Sans Bold"/>
                <a:ea typeface="Public Sans Bold"/>
                <a:cs typeface="Public Sans Bold"/>
                <a:sym typeface="Public Sans Bold"/>
              </a:rPr>
              <a:t>STEM</a:t>
            </a:r>
            <a:r>
              <a:rPr lang="tr-TR" sz="4100" b="1" dirty="0">
                <a:solidFill>
                  <a:srgbClr val="060644"/>
                </a:solidFill>
                <a:latin typeface="Public Sans Bold"/>
                <a:ea typeface="Public Sans Bold"/>
                <a:cs typeface="Public Sans Bold"/>
                <a:sym typeface="Public Sans Bold"/>
              </a:rPr>
              <a:t>İ</a:t>
            </a:r>
            <a:endParaRPr lang="en-US" sz="4100" b="1" dirty="0">
              <a:solidFill>
                <a:srgbClr val="060644"/>
              </a:solidFill>
              <a:latin typeface="Public Sans Bold"/>
              <a:ea typeface="Public Sans Bold"/>
              <a:cs typeface="Public Sans Bold"/>
              <a:sym typeface="Public Sans Bold"/>
            </a:endParaRPr>
          </a:p>
        </p:txBody>
      </p:sp>
      <p:sp>
        <p:nvSpPr>
          <p:cNvPr id="14" name="TextBox 14"/>
          <p:cNvSpPr txBox="1"/>
          <p:nvPr/>
        </p:nvSpPr>
        <p:spPr>
          <a:xfrm>
            <a:off x="681333" y="2617698"/>
            <a:ext cx="10990346" cy="5897256"/>
          </a:xfrm>
          <a:prstGeom prst="rect">
            <a:avLst/>
          </a:prstGeom>
        </p:spPr>
        <p:txBody>
          <a:bodyPr lIns="0" tIns="0" rIns="0" bIns="0" rtlCol="0" anchor="t">
            <a:spAutoFit/>
          </a:bodyPr>
          <a:lstStyle/>
          <a:p>
            <a:pPr algn="just">
              <a:lnSpc>
                <a:spcPts val="5179"/>
              </a:lnSpc>
            </a:pPr>
            <a:r>
              <a:rPr lang="en-US" sz="3699" b="1">
                <a:solidFill>
                  <a:srgbClr val="000000"/>
                </a:solidFill>
                <a:latin typeface="Public Sans Bold"/>
                <a:ea typeface="Public Sans Bold"/>
                <a:cs typeface="Public Sans Bold"/>
                <a:sym typeface="Public Sans Bold"/>
              </a:rPr>
              <a:t>Bilişim dilinde;</a:t>
            </a:r>
          </a:p>
          <a:p>
            <a:pPr algn="just">
              <a:lnSpc>
                <a:spcPts val="5179"/>
              </a:lnSpc>
            </a:pPr>
            <a:r>
              <a:rPr lang="en-US" sz="3699">
                <a:solidFill>
                  <a:srgbClr val="000000"/>
                </a:solidFill>
                <a:latin typeface="Public Sans"/>
                <a:ea typeface="Public Sans"/>
                <a:cs typeface="Public Sans"/>
                <a:sym typeface="Public Sans"/>
              </a:rPr>
              <a:t>•Tıbbi süreçler sonucunda ortaya çıkan verilerin oluşturulması, işlenmesi ve depolanmasını sağlayan yazılım ve donanımlar bütünüdür.</a:t>
            </a:r>
          </a:p>
          <a:p>
            <a:pPr algn="just">
              <a:lnSpc>
                <a:spcPts val="5179"/>
              </a:lnSpc>
            </a:pPr>
            <a:endParaRPr lang="en-US" sz="3699">
              <a:solidFill>
                <a:srgbClr val="000000"/>
              </a:solidFill>
              <a:latin typeface="Public Sans"/>
              <a:ea typeface="Public Sans"/>
              <a:cs typeface="Public Sans"/>
              <a:sym typeface="Public Sans"/>
            </a:endParaRPr>
          </a:p>
          <a:p>
            <a:pPr algn="just">
              <a:lnSpc>
                <a:spcPts val="5179"/>
              </a:lnSpc>
            </a:pPr>
            <a:r>
              <a:rPr lang="en-US" sz="3699" b="1">
                <a:solidFill>
                  <a:srgbClr val="000000"/>
                </a:solidFill>
                <a:latin typeface="Public Sans Bold"/>
                <a:ea typeface="Public Sans Bold"/>
                <a:cs typeface="Public Sans Bold"/>
                <a:sym typeface="Public Sans Bold"/>
              </a:rPr>
              <a:t>Hastane boyutunda;</a:t>
            </a:r>
          </a:p>
          <a:p>
            <a:pPr algn="just">
              <a:lnSpc>
                <a:spcPts val="5179"/>
              </a:lnSpc>
            </a:pPr>
            <a:r>
              <a:rPr lang="en-US" sz="3699">
                <a:solidFill>
                  <a:srgbClr val="000000"/>
                </a:solidFill>
                <a:latin typeface="Public Sans"/>
                <a:ea typeface="Public Sans"/>
                <a:cs typeface="Public Sans"/>
                <a:sym typeface="Public Sans"/>
              </a:rPr>
              <a:t>•Hastanın girişinden, hastaların tedavisine kadar olansüreci yöneten bir bilgi sistemidir.</a:t>
            </a:r>
          </a:p>
          <a:p>
            <a:pPr algn="just">
              <a:lnSpc>
                <a:spcPts val="5179"/>
              </a:lnSpc>
            </a:pPr>
            <a:endParaRPr lang="en-US" sz="3699">
              <a:solidFill>
                <a:srgbClr val="000000"/>
              </a:solidFill>
              <a:latin typeface="Public Sans"/>
              <a:ea typeface="Public Sans"/>
              <a:cs typeface="Public Sans"/>
              <a:sym typeface="Public Sans"/>
            </a:endParaRPr>
          </a:p>
        </p:txBody>
      </p:sp>
      <p:sp>
        <p:nvSpPr>
          <p:cNvPr id="15" name="TextBox 15"/>
          <p:cNvSpPr txBox="1"/>
          <p:nvPr/>
        </p:nvSpPr>
        <p:spPr>
          <a:xfrm>
            <a:off x="16718813" y="8886825"/>
            <a:ext cx="887181" cy="742950"/>
          </a:xfrm>
          <a:prstGeom prst="rect">
            <a:avLst/>
          </a:prstGeom>
        </p:spPr>
        <p:txBody>
          <a:bodyPr lIns="0" tIns="0" rIns="0" bIns="0" rtlCol="0" anchor="t">
            <a:spAutoFit/>
          </a:bodyPr>
          <a:lstStyle/>
          <a:p>
            <a:pPr algn="ctr">
              <a:lnSpc>
                <a:spcPts val="5879"/>
              </a:lnSpc>
              <a:spcBef>
                <a:spcPct val="0"/>
              </a:spcBef>
            </a:pPr>
            <a:r>
              <a:rPr lang="en-US" sz="4899" b="1">
                <a:solidFill>
                  <a:srgbClr val="FFFFFF"/>
                </a:solidFill>
                <a:latin typeface="Public Sans Bold"/>
                <a:ea typeface="Public Sans Bold"/>
                <a:cs typeface="Public Sans Bold"/>
                <a:sym typeface="Public Sans Bold"/>
              </a:rPr>
              <a:t>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408880" y="8490744"/>
            <a:ext cx="1554673" cy="1554673"/>
            <a:chOff x="0" y="0"/>
            <a:chExt cx="2072897" cy="2072897"/>
          </a:xfrm>
        </p:grpSpPr>
        <p:grpSp>
          <p:nvGrpSpPr>
            <p:cNvPr id="3" name="Group 3"/>
            <p:cNvGrpSpPr/>
            <p:nvPr/>
          </p:nvGrpSpPr>
          <p:grpSpPr>
            <a:xfrm rot="-2700000">
              <a:off x="483157" y="483157"/>
              <a:ext cx="1106584" cy="1106584"/>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2084B"/>
              </a:solidFill>
            </p:spPr>
            <p:txBody>
              <a:bodyPr/>
              <a:lstStyle/>
              <a:p>
                <a:endParaRPr lang="tr-TR"/>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2700000">
              <a:off x="303569" y="303569"/>
              <a:ext cx="1465759" cy="1465759"/>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ln w="57150" cap="sq">
                <a:solidFill>
                  <a:srgbClr val="02084B"/>
                </a:solidFill>
                <a:prstDash val="solid"/>
                <a:miter/>
              </a:ln>
            </p:spPr>
            <p:txBody>
              <a:bodyPr/>
              <a:lstStyle/>
              <a:p>
                <a:endParaRPr lang="tr-TR"/>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9" name="AutoShape 9"/>
          <p:cNvSpPr/>
          <p:nvPr/>
        </p:nvSpPr>
        <p:spPr>
          <a:xfrm rot="-5399999">
            <a:off x="16257015" y="7295602"/>
            <a:ext cx="1858401" cy="0"/>
          </a:xfrm>
          <a:prstGeom prst="line">
            <a:avLst/>
          </a:prstGeom>
          <a:ln w="47625" cap="flat">
            <a:solidFill>
              <a:srgbClr val="02084B"/>
            </a:solidFill>
            <a:prstDash val="solid"/>
            <a:headEnd type="none" w="sm" len="sm"/>
            <a:tailEnd type="none" w="sm" len="sm"/>
          </a:ln>
        </p:spPr>
        <p:txBody>
          <a:bodyPr/>
          <a:lstStyle/>
          <a:p>
            <a:endParaRPr lang="tr-TR"/>
          </a:p>
        </p:txBody>
      </p:sp>
      <p:sp>
        <p:nvSpPr>
          <p:cNvPr id="10" name="Freeform 10"/>
          <p:cNvSpPr/>
          <p:nvPr/>
        </p:nvSpPr>
        <p:spPr>
          <a:xfrm flipH="1">
            <a:off x="7858" y="7612117"/>
            <a:ext cx="1346949" cy="2693898"/>
          </a:xfrm>
          <a:custGeom>
            <a:avLst/>
            <a:gdLst/>
            <a:ahLst/>
            <a:cxnLst/>
            <a:rect l="l" t="t" r="r" b="b"/>
            <a:pathLst>
              <a:path w="1346949" h="2693898">
                <a:moveTo>
                  <a:pt x="1346949" y="0"/>
                </a:moveTo>
                <a:lnTo>
                  <a:pt x="0" y="0"/>
                </a:lnTo>
                <a:lnTo>
                  <a:pt x="0" y="2693898"/>
                </a:lnTo>
                <a:lnTo>
                  <a:pt x="1346949" y="2693898"/>
                </a:lnTo>
                <a:lnTo>
                  <a:pt x="134694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1" name="Freeform 11"/>
          <p:cNvSpPr/>
          <p:nvPr/>
        </p:nvSpPr>
        <p:spPr>
          <a:xfrm flipV="1">
            <a:off x="16941051" y="0"/>
            <a:ext cx="1346949" cy="2693898"/>
          </a:xfrm>
          <a:custGeom>
            <a:avLst/>
            <a:gdLst/>
            <a:ahLst/>
            <a:cxnLst/>
            <a:rect l="l" t="t" r="r" b="b"/>
            <a:pathLst>
              <a:path w="1346949" h="2693898">
                <a:moveTo>
                  <a:pt x="0" y="2693898"/>
                </a:moveTo>
                <a:lnTo>
                  <a:pt x="1346949" y="2693898"/>
                </a:lnTo>
                <a:lnTo>
                  <a:pt x="1346949" y="0"/>
                </a:lnTo>
                <a:lnTo>
                  <a:pt x="0" y="0"/>
                </a:lnTo>
                <a:lnTo>
                  <a:pt x="0" y="269389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2" name="TextBox 12"/>
          <p:cNvSpPr txBox="1"/>
          <p:nvPr/>
        </p:nvSpPr>
        <p:spPr>
          <a:xfrm>
            <a:off x="1028700" y="1478950"/>
            <a:ext cx="8715073" cy="7407875"/>
          </a:xfrm>
          <a:prstGeom prst="rect">
            <a:avLst/>
          </a:prstGeom>
        </p:spPr>
        <p:txBody>
          <a:bodyPr lIns="0" tIns="0" rIns="0" bIns="0" rtlCol="0" anchor="t">
            <a:spAutoFit/>
          </a:bodyPr>
          <a:lstStyle/>
          <a:p>
            <a:pPr marL="721569" lvl="1" indent="-360784" algn="just">
              <a:lnSpc>
                <a:spcPts val="5380"/>
              </a:lnSpc>
              <a:buFont typeface="Arial"/>
              <a:buChar char="•"/>
            </a:pPr>
            <a:r>
              <a:rPr lang="en-US" sz="3342">
                <a:solidFill>
                  <a:srgbClr val="000000"/>
                </a:solidFill>
                <a:latin typeface="Public Sans"/>
                <a:ea typeface="Public Sans"/>
                <a:cs typeface="Public Sans"/>
                <a:sym typeface="Public Sans"/>
              </a:rPr>
              <a:t>Randevu </a:t>
            </a:r>
          </a:p>
          <a:p>
            <a:pPr marL="721569" lvl="1" indent="-360784" algn="just">
              <a:lnSpc>
                <a:spcPts val="5380"/>
              </a:lnSpc>
              <a:buFont typeface="Arial"/>
              <a:buChar char="•"/>
            </a:pPr>
            <a:r>
              <a:rPr lang="en-US" sz="3342">
                <a:solidFill>
                  <a:srgbClr val="000000"/>
                </a:solidFill>
                <a:latin typeface="Public Sans"/>
                <a:ea typeface="Public Sans"/>
                <a:cs typeface="Public Sans"/>
                <a:sym typeface="Public Sans"/>
              </a:rPr>
              <a:t>Hasta Kabul </a:t>
            </a:r>
          </a:p>
          <a:p>
            <a:pPr marL="721569" lvl="1" indent="-360784" algn="just">
              <a:lnSpc>
                <a:spcPts val="5380"/>
              </a:lnSpc>
              <a:buFont typeface="Arial"/>
              <a:buChar char="•"/>
            </a:pPr>
            <a:r>
              <a:rPr lang="en-US" sz="3342">
                <a:solidFill>
                  <a:srgbClr val="000000"/>
                </a:solidFill>
                <a:latin typeface="Public Sans"/>
                <a:ea typeface="Public Sans"/>
                <a:cs typeface="Public Sans"/>
                <a:sym typeface="Public Sans"/>
              </a:rPr>
              <a:t>Anamnez Kaydı </a:t>
            </a:r>
          </a:p>
          <a:p>
            <a:pPr marL="721569" lvl="1" indent="-360784" algn="just">
              <a:lnSpc>
                <a:spcPts val="5380"/>
              </a:lnSpc>
              <a:buFont typeface="Arial"/>
              <a:buChar char="•"/>
            </a:pPr>
            <a:r>
              <a:rPr lang="en-US" sz="3342">
                <a:solidFill>
                  <a:srgbClr val="000000"/>
                </a:solidFill>
                <a:latin typeface="Public Sans"/>
                <a:ea typeface="Public Sans"/>
                <a:cs typeface="Public Sans"/>
                <a:sym typeface="Public Sans"/>
              </a:rPr>
              <a:t>Muayene Bulgularının Kaydı </a:t>
            </a:r>
          </a:p>
          <a:p>
            <a:pPr marL="721569" lvl="1" indent="-360784" algn="just">
              <a:lnSpc>
                <a:spcPts val="5380"/>
              </a:lnSpc>
              <a:buFont typeface="Arial"/>
              <a:buChar char="•"/>
            </a:pPr>
            <a:r>
              <a:rPr lang="en-US" sz="3342">
                <a:solidFill>
                  <a:srgbClr val="000000"/>
                </a:solidFill>
                <a:latin typeface="Public Sans"/>
                <a:ea typeface="Public Sans"/>
                <a:cs typeface="Public Sans"/>
                <a:sym typeface="Public Sans"/>
              </a:rPr>
              <a:t>Tetkik İstem Girişleri </a:t>
            </a:r>
          </a:p>
          <a:p>
            <a:pPr marL="721569" lvl="1" indent="-360784" algn="just">
              <a:lnSpc>
                <a:spcPts val="5380"/>
              </a:lnSpc>
              <a:buFont typeface="Arial"/>
              <a:buChar char="•"/>
            </a:pPr>
            <a:r>
              <a:rPr lang="en-US" sz="3342">
                <a:solidFill>
                  <a:srgbClr val="000000"/>
                </a:solidFill>
                <a:latin typeface="Public Sans"/>
                <a:ea typeface="Public Sans"/>
                <a:cs typeface="Public Sans"/>
                <a:sym typeface="Public Sans"/>
              </a:rPr>
              <a:t>Tetkik İşlemlerinin İşletilmesi </a:t>
            </a:r>
          </a:p>
          <a:p>
            <a:pPr marL="721569" lvl="1" indent="-360784" algn="just">
              <a:lnSpc>
                <a:spcPts val="5380"/>
              </a:lnSpc>
              <a:buFont typeface="Arial"/>
              <a:buChar char="•"/>
            </a:pPr>
            <a:r>
              <a:rPr lang="en-US" sz="3342">
                <a:solidFill>
                  <a:srgbClr val="000000"/>
                </a:solidFill>
                <a:latin typeface="Public Sans"/>
                <a:ea typeface="Public Sans"/>
                <a:cs typeface="Public Sans"/>
                <a:sym typeface="Public Sans"/>
              </a:rPr>
              <a:t>Tetkik Sonuçlarının Raporlanması </a:t>
            </a:r>
          </a:p>
          <a:p>
            <a:pPr marL="721569" lvl="1" indent="-360784" algn="just">
              <a:lnSpc>
                <a:spcPts val="5380"/>
              </a:lnSpc>
              <a:buFont typeface="Arial"/>
              <a:buChar char="•"/>
            </a:pPr>
            <a:r>
              <a:rPr lang="en-US" sz="3342">
                <a:solidFill>
                  <a:srgbClr val="000000"/>
                </a:solidFill>
                <a:latin typeface="Public Sans"/>
                <a:ea typeface="Public Sans"/>
                <a:cs typeface="Public Sans"/>
                <a:sym typeface="Public Sans"/>
              </a:rPr>
              <a:t>Tedavinin Planlanması ve Düzenlenmesi </a:t>
            </a:r>
          </a:p>
          <a:p>
            <a:pPr marL="721569" lvl="1" indent="-360784" algn="just">
              <a:lnSpc>
                <a:spcPts val="5380"/>
              </a:lnSpc>
              <a:buFont typeface="Arial"/>
              <a:buChar char="•"/>
            </a:pPr>
            <a:r>
              <a:rPr lang="en-US" sz="3342">
                <a:solidFill>
                  <a:srgbClr val="000000"/>
                </a:solidFill>
                <a:latin typeface="Public Sans"/>
                <a:ea typeface="Public Sans"/>
                <a:cs typeface="Public Sans"/>
                <a:sym typeface="Public Sans"/>
              </a:rPr>
              <a:t>Tanı Tedavi İşlemlerinin Uygulanması </a:t>
            </a:r>
          </a:p>
          <a:p>
            <a:pPr marL="721569" lvl="1" indent="-360784" algn="just">
              <a:lnSpc>
                <a:spcPts val="5380"/>
              </a:lnSpc>
              <a:buFont typeface="Arial"/>
              <a:buChar char="•"/>
            </a:pPr>
            <a:r>
              <a:rPr lang="en-US" sz="3342">
                <a:solidFill>
                  <a:srgbClr val="000000"/>
                </a:solidFill>
                <a:latin typeface="Public Sans"/>
                <a:ea typeface="Public Sans"/>
                <a:cs typeface="Public Sans"/>
                <a:sym typeface="Public Sans"/>
              </a:rPr>
              <a:t>Hasta Taburcu İşlemleri </a:t>
            </a:r>
          </a:p>
          <a:p>
            <a:pPr marL="721569" lvl="1" indent="-360784" algn="just">
              <a:lnSpc>
                <a:spcPts val="5380"/>
              </a:lnSpc>
              <a:buFont typeface="Arial"/>
              <a:buChar char="•"/>
            </a:pPr>
            <a:r>
              <a:rPr lang="en-US" sz="3342">
                <a:solidFill>
                  <a:srgbClr val="000000"/>
                </a:solidFill>
                <a:latin typeface="Public Sans"/>
                <a:ea typeface="Public Sans"/>
                <a:cs typeface="Public Sans"/>
                <a:sym typeface="Public Sans"/>
              </a:rPr>
              <a:t> Hasta Sevk İşlemleri </a:t>
            </a:r>
          </a:p>
        </p:txBody>
      </p:sp>
      <p:sp>
        <p:nvSpPr>
          <p:cNvPr id="13" name="TextBox 13"/>
          <p:cNvSpPr txBox="1"/>
          <p:nvPr/>
        </p:nvSpPr>
        <p:spPr>
          <a:xfrm>
            <a:off x="1354807" y="604726"/>
            <a:ext cx="12474615" cy="723900"/>
          </a:xfrm>
          <a:prstGeom prst="rect">
            <a:avLst/>
          </a:prstGeom>
        </p:spPr>
        <p:txBody>
          <a:bodyPr lIns="0" tIns="0" rIns="0" bIns="0" rtlCol="0" anchor="t">
            <a:spAutoFit/>
          </a:bodyPr>
          <a:lstStyle/>
          <a:p>
            <a:pPr algn="l">
              <a:lnSpc>
                <a:spcPts val="5640"/>
              </a:lnSpc>
            </a:pPr>
            <a:r>
              <a:rPr lang="en-US" sz="4700" b="1" dirty="0">
                <a:solidFill>
                  <a:srgbClr val="060644"/>
                </a:solidFill>
                <a:latin typeface="Public Sans Bold"/>
                <a:ea typeface="Public Sans Bold"/>
                <a:cs typeface="Public Sans Bold"/>
                <a:sym typeface="Public Sans Bold"/>
              </a:rPr>
              <a:t>HASTANE B</a:t>
            </a:r>
            <a:r>
              <a:rPr lang="tr-TR" sz="4700" b="1" dirty="0">
                <a:solidFill>
                  <a:srgbClr val="060644"/>
                </a:solidFill>
                <a:latin typeface="Public Sans Bold"/>
                <a:ea typeface="Public Sans Bold"/>
                <a:cs typeface="Public Sans Bold"/>
                <a:sym typeface="Public Sans Bold"/>
              </a:rPr>
              <a:t>İ</a:t>
            </a:r>
            <a:r>
              <a:rPr lang="en-US" sz="4700" b="1" dirty="0">
                <a:solidFill>
                  <a:srgbClr val="060644"/>
                </a:solidFill>
                <a:latin typeface="Public Sans Bold"/>
                <a:ea typeface="Public Sans Bold"/>
                <a:cs typeface="Public Sans Bold"/>
                <a:sym typeface="Public Sans Bold"/>
              </a:rPr>
              <a:t>LG</a:t>
            </a:r>
            <a:r>
              <a:rPr lang="tr-TR" sz="4700" b="1" dirty="0">
                <a:solidFill>
                  <a:srgbClr val="060644"/>
                </a:solidFill>
                <a:latin typeface="Public Sans Bold"/>
                <a:ea typeface="Public Sans Bold"/>
                <a:cs typeface="Public Sans Bold"/>
                <a:sym typeface="Public Sans Bold"/>
              </a:rPr>
              <a:t>İ</a:t>
            </a:r>
            <a:r>
              <a:rPr lang="en-US" sz="4700" b="1" dirty="0">
                <a:solidFill>
                  <a:srgbClr val="060644"/>
                </a:solidFill>
                <a:latin typeface="Public Sans Bold"/>
                <a:ea typeface="Public Sans Bold"/>
                <a:cs typeface="Public Sans Bold"/>
                <a:sym typeface="Public Sans Bold"/>
              </a:rPr>
              <a:t> S</a:t>
            </a:r>
            <a:r>
              <a:rPr lang="tr-TR" sz="4700" b="1" dirty="0">
                <a:solidFill>
                  <a:srgbClr val="060644"/>
                </a:solidFill>
                <a:latin typeface="Public Sans Bold"/>
                <a:ea typeface="Public Sans Bold"/>
                <a:cs typeface="Public Sans Bold"/>
                <a:sym typeface="Public Sans Bold"/>
              </a:rPr>
              <a:t>İ</a:t>
            </a:r>
            <a:r>
              <a:rPr lang="en-US" sz="4700" b="1" dirty="0">
                <a:solidFill>
                  <a:srgbClr val="060644"/>
                </a:solidFill>
                <a:latin typeface="Public Sans Bold"/>
                <a:ea typeface="Public Sans Bold"/>
                <a:cs typeface="Public Sans Bold"/>
                <a:sym typeface="Public Sans Bold"/>
              </a:rPr>
              <a:t>STEM</a:t>
            </a:r>
            <a:r>
              <a:rPr lang="tr-TR" sz="4700" b="1" dirty="0">
                <a:solidFill>
                  <a:srgbClr val="060644"/>
                </a:solidFill>
                <a:latin typeface="Public Sans Bold"/>
                <a:ea typeface="Public Sans Bold"/>
                <a:cs typeface="Public Sans Bold"/>
                <a:sym typeface="Public Sans Bold"/>
              </a:rPr>
              <a:t>İ</a:t>
            </a:r>
            <a:r>
              <a:rPr lang="en-US" sz="4700" b="1" dirty="0">
                <a:solidFill>
                  <a:srgbClr val="060644"/>
                </a:solidFill>
                <a:latin typeface="Public Sans Bold"/>
                <a:ea typeface="Public Sans Bold"/>
                <a:cs typeface="Public Sans Bold"/>
                <a:sym typeface="Public Sans Bold"/>
              </a:rPr>
              <a:t>N</a:t>
            </a:r>
            <a:r>
              <a:rPr lang="tr-TR" sz="4700" b="1" dirty="0">
                <a:solidFill>
                  <a:srgbClr val="060644"/>
                </a:solidFill>
                <a:latin typeface="Public Sans Bold"/>
                <a:ea typeface="Public Sans Bold"/>
                <a:cs typeface="Public Sans Bold"/>
                <a:sym typeface="Public Sans Bold"/>
              </a:rPr>
              <a:t>İ</a:t>
            </a:r>
            <a:r>
              <a:rPr lang="en-US" sz="4700" b="1" dirty="0">
                <a:solidFill>
                  <a:srgbClr val="060644"/>
                </a:solidFill>
                <a:latin typeface="Public Sans Bold"/>
                <a:ea typeface="Public Sans Bold"/>
                <a:cs typeface="Public Sans Bold"/>
                <a:sym typeface="Public Sans Bold"/>
              </a:rPr>
              <a:t>N İŞLEVLER</a:t>
            </a:r>
            <a:r>
              <a:rPr lang="tr-TR" sz="4700" b="1" dirty="0">
                <a:solidFill>
                  <a:srgbClr val="060644"/>
                </a:solidFill>
                <a:latin typeface="Public Sans Bold"/>
                <a:ea typeface="Public Sans Bold"/>
                <a:cs typeface="Public Sans Bold"/>
                <a:sym typeface="Public Sans Bold"/>
              </a:rPr>
              <a:t>İ</a:t>
            </a:r>
            <a:endParaRPr lang="en-US" sz="4700" b="1" dirty="0">
              <a:solidFill>
                <a:srgbClr val="060644"/>
              </a:solidFill>
              <a:latin typeface="Public Sans Bold"/>
              <a:ea typeface="Public Sans Bold"/>
              <a:cs typeface="Public Sans Bold"/>
              <a:sym typeface="Public Sans Bold"/>
            </a:endParaRPr>
          </a:p>
        </p:txBody>
      </p:sp>
      <p:sp>
        <p:nvSpPr>
          <p:cNvPr id="14" name="TextBox 14"/>
          <p:cNvSpPr txBox="1"/>
          <p:nvPr/>
        </p:nvSpPr>
        <p:spPr>
          <a:xfrm>
            <a:off x="16718813" y="8886825"/>
            <a:ext cx="887181" cy="742950"/>
          </a:xfrm>
          <a:prstGeom prst="rect">
            <a:avLst/>
          </a:prstGeom>
        </p:spPr>
        <p:txBody>
          <a:bodyPr lIns="0" tIns="0" rIns="0" bIns="0" rtlCol="0" anchor="t">
            <a:spAutoFit/>
          </a:bodyPr>
          <a:lstStyle/>
          <a:p>
            <a:pPr algn="ctr">
              <a:lnSpc>
                <a:spcPts val="5879"/>
              </a:lnSpc>
              <a:spcBef>
                <a:spcPct val="0"/>
              </a:spcBef>
            </a:pPr>
            <a:r>
              <a:rPr lang="en-US" sz="4899" b="1">
                <a:solidFill>
                  <a:srgbClr val="FFFFFF"/>
                </a:solidFill>
                <a:latin typeface="Public Sans Bold"/>
                <a:ea typeface="Public Sans Bold"/>
                <a:cs typeface="Public Sans Bold"/>
                <a:sym typeface="Public Sans Bold"/>
              </a:rPr>
              <a:t>6</a:t>
            </a:r>
          </a:p>
        </p:txBody>
      </p:sp>
      <p:sp>
        <p:nvSpPr>
          <p:cNvPr id="15" name="TextBox 15"/>
          <p:cNvSpPr txBox="1"/>
          <p:nvPr/>
        </p:nvSpPr>
        <p:spPr>
          <a:xfrm>
            <a:off x="10110619" y="2233068"/>
            <a:ext cx="7503906" cy="5379050"/>
          </a:xfrm>
          <a:prstGeom prst="rect">
            <a:avLst/>
          </a:prstGeom>
        </p:spPr>
        <p:txBody>
          <a:bodyPr lIns="0" tIns="0" rIns="0" bIns="0" rtlCol="0" anchor="t">
            <a:spAutoFit/>
          </a:bodyPr>
          <a:lstStyle/>
          <a:p>
            <a:pPr marL="721569" lvl="1" indent="-360784" algn="l">
              <a:lnSpc>
                <a:spcPts val="5380"/>
              </a:lnSpc>
              <a:buFont typeface="Arial"/>
              <a:buChar char="•"/>
            </a:pPr>
            <a:r>
              <a:rPr lang="en-US" sz="3342">
                <a:solidFill>
                  <a:srgbClr val="000000"/>
                </a:solidFill>
                <a:latin typeface="Public Sans"/>
                <a:ea typeface="Public Sans"/>
                <a:cs typeface="Public Sans"/>
                <a:sym typeface="Public Sans"/>
              </a:rPr>
              <a:t>Hasta Kayıtlarının Dokümantasyonu ve Saklanması</a:t>
            </a:r>
          </a:p>
          <a:p>
            <a:pPr marL="721569" lvl="1" indent="-360784" algn="just">
              <a:lnSpc>
                <a:spcPts val="5380"/>
              </a:lnSpc>
              <a:buFont typeface="Arial"/>
              <a:buChar char="•"/>
            </a:pPr>
            <a:r>
              <a:rPr lang="en-US" sz="3342">
                <a:solidFill>
                  <a:srgbClr val="000000"/>
                </a:solidFill>
                <a:latin typeface="Public Sans"/>
                <a:ea typeface="Public Sans"/>
                <a:cs typeface="Public Sans"/>
                <a:sym typeface="Public Sans"/>
              </a:rPr>
              <a:t>Faturalama </a:t>
            </a:r>
          </a:p>
          <a:p>
            <a:pPr marL="721569" lvl="1" indent="-360784" algn="just">
              <a:lnSpc>
                <a:spcPts val="5380"/>
              </a:lnSpc>
              <a:buFont typeface="Arial"/>
              <a:buChar char="•"/>
            </a:pPr>
            <a:r>
              <a:rPr lang="en-US" sz="3342">
                <a:solidFill>
                  <a:srgbClr val="000000"/>
                </a:solidFill>
                <a:latin typeface="Public Sans"/>
                <a:ea typeface="Public Sans"/>
                <a:cs typeface="Public Sans"/>
                <a:sym typeface="Public Sans"/>
              </a:rPr>
              <a:t>Kaynak Yönetimi </a:t>
            </a:r>
          </a:p>
          <a:p>
            <a:pPr marL="721569" lvl="1" indent="-360784" algn="just">
              <a:lnSpc>
                <a:spcPts val="5380"/>
              </a:lnSpc>
              <a:buFont typeface="Arial"/>
              <a:buChar char="•"/>
            </a:pPr>
            <a:r>
              <a:rPr lang="en-US" sz="3342">
                <a:solidFill>
                  <a:srgbClr val="000000"/>
                </a:solidFill>
                <a:latin typeface="Public Sans"/>
                <a:ea typeface="Public Sans"/>
                <a:cs typeface="Public Sans"/>
                <a:sym typeface="Public Sans"/>
              </a:rPr>
              <a:t>İnsan Kaynakları Yönetimi </a:t>
            </a:r>
          </a:p>
          <a:p>
            <a:pPr marL="721569" lvl="1" indent="-360784" algn="just">
              <a:lnSpc>
                <a:spcPts val="5380"/>
              </a:lnSpc>
              <a:buFont typeface="Arial"/>
              <a:buChar char="•"/>
            </a:pPr>
            <a:r>
              <a:rPr lang="en-US" sz="3342">
                <a:solidFill>
                  <a:srgbClr val="000000"/>
                </a:solidFill>
                <a:latin typeface="Public Sans"/>
                <a:ea typeface="Public Sans"/>
                <a:cs typeface="Public Sans"/>
                <a:sym typeface="Public Sans"/>
              </a:rPr>
              <a:t>Taşınır Kaynak Yönetimi </a:t>
            </a:r>
          </a:p>
          <a:p>
            <a:pPr marL="721569" lvl="1" indent="-360784" algn="just">
              <a:lnSpc>
                <a:spcPts val="5380"/>
              </a:lnSpc>
              <a:buFont typeface="Arial"/>
              <a:buChar char="•"/>
            </a:pPr>
            <a:r>
              <a:rPr lang="en-US" sz="3342">
                <a:solidFill>
                  <a:srgbClr val="000000"/>
                </a:solidFill>
                <a:latin typeface="Public Sans"/>
                <a:ea typeface="Public Sans"/>
                <a:cs typeface="Public Sans"/>
                <a:sym typeface="Public Sans"/>
              </a:rPr>
              <a:t>Tşınmaz Kaynak Yönetimi </a:t>
            </a:r>
          </a:p>
          <a:p>
            <a:pPr marL="721569" lvl="1" indent="-360784" algn="just">
              <a:lnSpc>
                <a:spcPts val="5380"/>
              </a:lnSpc>
              <a:buFont typeface="Arial"/>
              <a:buChar char="•"/>
            </a:pPr>
            <a:r>
              <a:rPr lang="en-US" sz="3342">
                <a:solidFill>
                  <a:srgbClr val="000000"/>
                </a:solidFill>
                <a:latin typeface="Public Sans"/>
                <a:ea typeface="Public Sans"/>
                <a:cs typeface="Public Sans"/>
                <a:sym typeface="Public Sans"/>
              </a:rPr>
              <a:t>Zaman Yönetimi vb.</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41051" y="8732327"/>
            <a:ext cx="1332434" cy="1332434"/>
            <a:chOff x="0" y="0"/>
            <a:chExt cx="1776579" cy="1776579"/>
          </a:xfrm>
        </p:grpSpPr>
        <p:grpSp>
          <p:nvGrpSpPr>
            <p:cNvPr id="3" name="Group 3"/>
            <p:cNvGrpSpPr/>
            <p:nvPr/>
          </p:nvGrpSpPr>
          <p:grpSpPr>
            <a:xfrm rot="-2700000">
              <a:off x="414090" y="414090"/>
              <a:ext cx="948399" cy="948399"/>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2084B"/>
              </a:solidFill>
            </p:spPr>
            <p:txBody>
              <a:bodyPr/>
              <a:lstStyle/>
              <a:p>
                <a:endParaRPr lang="tr-TR"/>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2700000">
              <a:off x="260174" y="260174"/>
              <a:ext cx="1256231" cy="1256231"/>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ln w="57150" cap="sq">
                <a:solidFill>
                  <a:srgbClr val="02084B"/>
                </a:solidFill>
                <a:prstDash val="solid"/>
                <a:miter/>
              </a:ln>
            </p:spPr>
            <p:txBody>
              <a:bodyPr/>
              <a:lstStyle/>
              <a:p>
                <a:endParaRPr lang="tr-TR"/>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9" name="Freeform 9"/>
          <p:cNvSpPr/>
          <p:nvPr/>
        </p:nvSpPr>
        <p:spPr>
          <a:xfrm flipH="1">
            <a:off x="7858" y="7612117"/>
            <a:ext cx="1346949" cy="2693898"/>
          </a:xfrm>
          <a:custGeom>
            <a:avLst/>
            <a:gdLst/>
            <a:ahLst/>
            <a:cxnLst/>
            <a:rect l="l" t="t" r="r" b="b"/>
            <a:pathLst>
              <a:path w="1346949" h="2693898">
                <a:moveTo>
                  <a:pt x="1346949" y="0"/>
                </a:moveTo>
                <a:lnTo>
                  <a:pt x="0" y="0"/>
                </a:lnTo>
                <a:lnTo>
                  <a:pt x="0" y="2693898"/>
                </a:lnTo>
                <a:lnTo>
                  <a:pt x="1346949" y="2693898"/>
                </a:lnTo>
                <a:lnTo>
                  <a:pt x="134694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0" name="Freeform 10"/>
          <p:cNvSpPr/>
          <p:nvPr/>
        </p:nvSpPr>
        <p:spPr>
          <a:xfrm flipV="1">
            <a:off x="16941051" y="0"/>
            <a:ext cx="1346949" cy="2693898"/>
          </a:xfrm>
          <a:custGeom>
            <a:avLst/>
            <a:gdLst/>
            <a:ahLst/>
            <a:cxnLst/>
            <a:rect l="l" t="t" r="r" b="b"/>
            <a:pathLst>
              <a:path w="1346949" h="2693898">
                <a:moveTo>
                  <a:pt x="0" y="2693898"/>
                </a:moveTo>
                <a:lnTo>
                  <a:pt x="1346949" y="2693898"/>
                </a:lnTo>
                <a:lnTo>
                  <a:pt x="1346949" y="0"/>
                </a:lnTo>
                <a:lnTo>
                  <a:pt x="0" y="0"/>
                </a:lnTo>
                <a:lnTo>
                  <a:pt x="0" y="269389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1" name="TextBox 11"/>
          <p:cNvSpPr txBox="1"/>
          <p:nvPr/>
        </p:nvSpPr>
        <p:spPr>
          <a:xfrm>
            <a:off x="469322" y="1248700"/>
            <a:ext cx="17145203" cy="8174398"/>
          </a:xfrm>
          <a:prstGeom prst="rect">
            <a:avLst/>
          </a:prstGeom>
        </p:spPr>
        <p:txBody>
          <a:bodyPr lIns="0" tIns="0" rIns="0" bIns="0" rtlCol="0" anchor="t">
            <a:spAutoFit/>
          </a:bodyPr>
          <a:lstStyle/>
          <a:p>
            <a:pPr marL="647501" lvl="1" indent="-323750" algn="just">
              <a:lnSpc>
                <a:spcPts val="4708"/>
              </a:lnSpc>
              <a:buFont typeface="Arial"/>
              <a:buChar char="•"/>
            </a:pPr>
            <a:r>
              <a:rPr lang="en-US" sz="2999">
                <a:solidFill>
                  <a:srgbClr val="000000"/>
                </a:solidFill>
                <a:latin typeface="Public Sans"/>
                <a:ea typeface="Public Sans"/>
                <a:cs typeface="Public Sans"/>
                <a:sym typeface="Public Sans"/>
              </a:rPr>
              <a:t>Hastane Bilgi Yönetim Sistemi’nin temel amacı, tüm personele karar desteği sağlamaktır. </a:t>
            </a:r>
          </a:p>
          <a:p>
            <a:pPr marL="647501" lvl="1" indent="-323750" algn="ctr">
              <a:lnSpc>
                <a:spcPts val="4708"/>
              </a:lnSpc>
              <a:buFont typeface="Arial"/>
              <a:buChar char="•"/>
            </a:pPr>
            <a:r>
              <a:rPr lang="en-US" sz="2999" b="1">
                <a:solidFill>
                  <a:srgbClr val="000000"/>
                </a:solidFill>
                <a:latin typeface="Public Sans Bold"/>
                <a:ea typeface="Public Sans Bold"/>
                <a:cs typeface="Public Sans Bold"/>
                <a:sym typeface="Public Sans Bold"/>
              </a:rPr>
              <a:t>Hastanelerde bilgi yönetim sistemleri kullanımının amaçlarını şu şekilde sıralamak  mümkündür: </a:t>
            </a:r>
          </a:p>
          <a:p>
            <a:pPr marL="647501" lvl="1" indent="-323750" algn="just">
              <a:lnSpc>
                <a:spcPts val="4708"/>
              </a:lnSpc>
              <a:buFont typeface="Arial"/>
              <a:buChar char="•"/>
            </a:pPr>
            <a:r>
              <a:rPr lang="en-US" sz="2999">
                <a:solidFill>
                  <a:srgbClr val="000000"/>
                </a:solidFill>
                <a:latin typeface="Public Sans"/>
                <a:ea typeface="Public Sans"/>
                <a:cs typeface="Public Sans"/>
                <a:sym typeface="Public Sans"/>
              </a:rPr>
              <a:t>Hastanın özgeçmişi ve hastalığına ait tüm bilgiler, bilgisayar vasıtasıyla hastane bilgi yönetim sistemine  anında kaydedilir ve istenildiğinde de bu bilgilere erişilebilir.  </a:t>
            </a:r>
          </a:p>
          <a:p>
            <a:pPr marL="647501" lvl="1" indent="-323750" algn="just">
              <a:lnSpc>
                <a:spcPts val="4708"/>
              </a:lnSpc>
              <a:buFont typeface="Arial"/>
              <a:buChar char="•"/>
            </a:pPr>
            <a:r>
              <a:rPr lang="en-US" sz="2999">
                <a:solidFill>
                  <a:srgbClr val="000000"/>
                </a:solidFill>
                <a:latin typeface="Public Sans"/>
                <a:ea typeface="Public Sans"/>
                <a:cs typeface="Public Sans"/>
                <a:sym typeface="Public Sans"/>
              </a:rPr>
              <a:t>Hastanın özgeçmişine ve daha önceki bilgilerine süratle erişilmesini zaman  kaybının önlenmesi ve hastalığın teşhisinde süratli ve güvenilir sonuçların alınması  sağlanacaktır. </a:t>
            </a:r>
          </a:p>
          <a:p>
            <a:pPr marL="647501" lvl="1" indent="-323750" algn="just">
              <a:lnSpc>
                <a:spcPts val="4708"/>
              </a:lnSpc>
              <a:buFont typeface="Arial"/>
              <a:buChar char="•"/>
            </a:pPr>
            <a:r>
              <a:rPr lang="en-US" sz="2999">
                <a:solidFill>
                  <a:srgbClr val="000000"/>
                </a:solidFill>
                <a:latin typeface="Public Sans"/>
                <a:ea typeface="Public Sans"/>
                <a:cs typeface="Public Sans"/>
                <a:sym typeface="Public Sans"/>
              </a:rPr>
              <a:t>Hastane yönetimi ile ilgili tüm bilgiler sisteminden takip edilmekte ve bu  bilgilere yetki ve sorumluluklara göre kolay ve hızlı bir şekilde erişilebilmektedir.  </a:t>
            </a:r>
          </a:p>
          <a:p>
            <a:pPr marL="647501" lvl="1" indent="-323750" algn="just">
              <a:lnSpc>
                <a:spcPts val="4708"/>
              </a:lnSpc>
              <a:buFont typeface="Arial"/>
              <a:buChar char="•"/>
            </a:pPr>
            <a:r>
              <a:rPr lang="en-US" sz="2999">
                <a:solidFill>
                  <a:srgbClr val="000000"/>
                </a:solidFill>
                <a:latin typeface="Public Sans"/>
                <a:ea typeface="Public Sans"/>
                <a:cs typeface="Public Sans"/>
                <a:sym typeface="Public Sans"/>
              </a:rPr>
              <a:t>Hastanelerdeki taşınır mal yönetimi ve satın alma ile ihtiyaç tespit ve istekleri  sistem aracılığı ile yürütülür. </a:t>
            </a:r>
          </a:p>
          <a:p>
            <a:pPr marL="603486" lvl="1" indent="-301743" algn="just">
              <a:lnSpc>
                <a:spcPts val="4388"/>
              </a:lnSpc>
              <a:buFont typeface="Arial"/>
              <a:buChar char="•"/>
            </a:pPr>
            <a:r>
              <a:rPr lang="en-US" sz="2795">
                <a:solidFill>
                  <a:srgbClr val="000000"/>
                </a:solidFill>
                <a:latin typeface="Public Sans"/>
                <a:ea typeface="Public Sans"/>
                <a:cs typeface="Public Sans"/>
                <a:sym typeface="Public Sans"/>
              </a:rPr>
              <a:t>Hastane faaliyetlerinin yürütülesi için düzenlenen resmî evraklar ve faturalama işlemleri süratli, güvenilir bir şekilde yapılarak kesintilerin azaltılması ve gelirlerin  arttırılması gerçekleştirilebilir.</a:t>
            </a:r>
          </a:p>
          <a:p>
            <a:pPr algn="just">
              <a:lnSpc>
                <a:spcPts val="4708"/>
              </a:lnSpc>
            </a:pPr>
            <a:endParaRPr lang="en-US" sz="2795">
              <a:solidFill>
                <a:srgbClr val="000000"/>
              </a:solidFill>
              <a:latin typeface="Public Sans"/>
              <a:ea typeface="Public Sans"/>
              <a:cs typeface="Public Sans"/>
              <a:sym typeface="Public Sans"/>
            </a:endParaRPr>
          </a:p>
        </p:txBody>
      </p:sp>
      <p:sp>
        <p:nvSpPr>
          <p:cNvPr id="12" name="TextBox 12"/>
          <p:cNvSpPr txBox="1"/>
          <p:nvPr/>
        </p:nvSpPr>
        <p:spPr>
          <a:xfrm>
            <a:off x="681333" y="400050"/>
            <a:ext cx="12474615" cy="628650"/>
          </a:xfrm>
          <a:prstGeom prst="rect">
            <a:avLst/>
          </a:prstGeom>
        </p:spPr>
        <p:txBody>
          <a:bodyPr lIns="0" tIns="0" rIns="0" bIns="0" rtlCol="0" anchor="t">
            <a:spAutoFit/>
          </a:bodyPr>
          <a:lstStyle/>
          <a:p>
            <a:pPr algn="l">
              <a:lnSpc>
                <a:spcPts val="4800"/>
              </a:lnSpc>
            </a:pPr>
            <a:r>
              <a:rPr lang="en-US" sz="4000" b="1" dirty="0">
                <a:solidFill>
                  <a:srgbClr val="060644"/>
                </a:solidFill>
                <a:latin typeface="Public Sans Bold"/>
                <a:ea typeface="Public Sans Bold"/>
                <a:cs typeface="Public Sans Bold"/>
                <a:sym typeface="Public Sans Bold"/>
              </a:rPr>
              <a:t>HASTANE B</a:t>
            </a:r>
            <a:r>
              <a:rPr lang="tr-TR" sz="4000" b="1" dirty="0">
                <a:solidFill>
                  <a:srgbClr val="060644"/>
                </a:solidFill>
                <a:latin typeface="Public Sans Bold"/>
                <a:ea typeface="Public Sans Bold"/>
                <a:cs typeface="Public Sans Bold"/>
                <a:sym typeface="Public Sans Bold"/>
              </a:rPr>
              <a:t>İ</a:t>
            </a:r>
            <a:r>
              <a:rPr lang="en-US" sz="4000" b="1" dirty="0">
                <a:solidFill>
                  <a:srgbClr val="060644"/>
                </a:solidFill>
                <a:latin typeface="Public Sans Bold"/>
                <a:ea typeface="Public Sans Bold"/>
                <a:cs typeface="Public Sans Bold"/>
                <a:sym typeface="Public Sans Bold"/>
              </a:rPr>
              <a:t>LG</a:t>
            </a:r>
            <a:r>
              <a:rPr lang="tr-TR" sz="4000" b="1" dirty="0">
                <a:solidFill>
                  <a:srgbClr val="060644"/>
                </a:solidFill>
                <a:latin typeface="Public Sans Bold"/>
                <a:ea typeface="Public Sans Bold"/>
                <a:cs typeface="Public Sans Bold"/>
                <a:sym typeface="Public Sans Bold"/>
              </a:rPr>
              <a:t>İ</a:t>
            </a:r>
            <a:r>
              <a:rPr lang="en-US" sz="4000" b="1" dirty="0">
                <a:solidFill>
                  <a:srgbClr val="060644"/>
                </a:solidFill>
                <a:latin typeface="Public Sans Bold"/>
                <a:ea typeface="Public Sans Bold"/>
                <a:cs typeface="Public Sans Bold"/>
                <a:sym typeface="Public Sans Bold"/>
              </a:rPr>
              <a:t> S</a:t>
            </a:r>
            <a:r>
              <a:rPr lang="tr-TR" sz="4000" b="1" dirty="0">
                <a:solidFill>
                  <a:srgbClr val="060644"/>
                </a:solidFill>
                <a:latin typeface="Public Sans Bold"/>
                <a:ea typeface="Public Sans Bold"/>
                <a:cs typeface="Public Sans Bold"/>
                <a:sym typeface="Public Sans Bold"/>
              </a:rPr>
              <a:t>İ</a:t>
            </a:r>
            <a:r>
              <a:rPr lang="en-US" sz="4000" b="1" dirty="0">
                <a:solidFill>
                  <a:srgbClr val="060644"/>
                </a:solidFill>
                <a:latin typeface="Public Sans Bold"/>
                <a:ea typeface="Public Sans Bold"/>
                <a:cs typeface="Public Sans Bold"/>
                <a:sym typeface="Public Sans Bold"/>
              </a:rPr>
              <a:t>STEM</a:t>
            </a:r>
            <a:r>
              <a:rPr lang="tr-TR" sz="4000" b="1" dirty="0">
                <a:solidFill>
                  <a:srgbClr val="060644"/>
                </a:solidFill>
                <a:latin typeface="Public Sans Bold"/>
                <a:ea typeface="Public Sans Bold"/>
                <a:cs typeface="Public Sans Bold"/>
                <a:sym typeface="Public Sans Bold"/>
              </a:rPr>
              <a:t>İ</a:t>
            </a:r>
            <a:r>
              <a:rPr lang="en-US" sz="4000" b="1" dirty="0">
                <a:solidFill>
                  <a:srgbClr val="060644"/>
                </a:solidFill>
                <a:latin typeface="Public Sans Bold"/>
                <a:ea typeface="Public Sans Bold"/>
                <a:cs typeface="Public Sans Bold"/>
                <a:sym typeface="Public Sans Bold"/>
              </a:rPr>
              <a:t>N</a:t>
            </a:r>
            <a:r>
              <a:rPr lang="tr-TR" sz="4000" b="1" dirty="0">
                <a:solidFill>
                  <a:srgbClr val="060644"/>
                </a:solidFill>
                <a:latin typeface="Public Sans Bold"/>
                <a:ea typeface="Public Sans Bold"/>
                <a:cs typeface="Public Sans Bold"/>
                <a:sym typeface="Public Sans Bold"/>
              </a:rPr>
              <a:t>İ</a:t>
            </a:r>
            <a:r>
              <a:rPr lang="en-US" sz="4000" b="1" dirty="0">
                <a:solidFill>
                  <a:srgbClr val="060644"/>
                </a:solidFill>
                <a:latin typeface="Public Sans Bold"/>
                <a:ea typeface="Public Sans Bold"/>
                <a:cs typeface="Public Sans Bold"/>
                <a:sym typeface="Public Sans Bold"/>
              </a:rPr>
              <a:t>N AMAÇLARI </a:t>
            </a:r>
          </a:p>
        </p:txBody>
      </p:sp>
      <p:sp>
        <p:nvSpPr>
          <p:cNvPr id="13" name="TextBox 13"/>
          <p:cNvSpPr txBox="1"/>
          <p:nvPr/>
        </p:nvSpPr>
        <p:spPr>
          <a:xfrm>
            <a:off x="17259300" y="9119139"/>
            <a:ext cx="680440" cy="588869"/>
          </a:xfrm>
          <a:prstGeom prst="rect">
            <a:avLst/>
          </a:prstGeom>
        </p:spPr>
        <p:txBody>
          <a:bodyPr lIns="0" tIns="0" rIns="0" bIns="0" rtlCol="0" anchor="t">
            <a:spAutoFit/>
          </a:bodyPr>
          <a:lstStyle/>
          <a:p>
            <a:pPr algn="ctr">
              <a:lnSpc>
                <a:spcPts val="4509"/>
              </a:lnSpc>
              <a:spcBef>
                <a:spcPct val="0"/>
              </a:spcBef>
            </a:pPr>
            <a:r>
              <a:rPr lang="en-US" sz="3758" b="1">
                <a:solidFill>
                  <a:srgbClr val="FFFFFF"/>
                </a:solidFill>
                <a:latin typeface="Public Sans Bold"/>
                <a:ea typeface="Public Sans Bold"/>
                <a:cs typeface="Public Sans Bold"/>
                <a:sym typeface="Public Sans Bold"/>
              </a:rPr>
              <a:t>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408880" y="8490744"/>
            <a:ext cx="1554673" cy="1554673"/>
            <a:chOff x="0" y="0"/>
            <a:chExt cx="2072897" cy="2072897"/>
          </a:xfrm>
        </p:grpSpPr>
        <p:grpSp>
          <p:nvGrpSpPr>
            <p:cNvPr id="3" name="Group 3"/>
            <p:cNvGrpSpPr/>
            <p:nvPr/>
          </p:nvGrpSpPr>
          <p:grpSpPr>
            <a:xfrm rot="-2700000">
              <a:off x="483157" y="483157"/>
              <a:ext cx="1106584" cy="1106584"/>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2084B"/>
              </a:solidFill>
            </p:spPr>
            <p:txBody>
              <a:bodyPr/>
              <a:lstStyle/>
              <a:p>
                <a:endParaRPr lang="tr-TR"/>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2700000">
              <a:off x="303569" y="303569"/>
              <a:ext cx="1465759" cy="1465759"/>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ln w="57150" cap="sq">
                <a:solidFill>
                  <a:srgbClr val="02084B"/>
                </a:solidFill>
                <a:prstDash val="solid"/>
                <a:miter/>
              </a:ln>
            </p:spPr>
            <p:txBody>
              <a:bodyPr/>
              <a:lstStyle/>
              <a:p>
                <a:endParaRPr lang="tr-TR"/>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9" name="AutoShape 9"/>
          <p:cNvSpPr/>
          <p:nvPr/>
        </p:nvSpPr>
        <p:spPr>
          <a:xfrm rot="-5399999">
            <a:off x="16257015" y="7295602"/>
            <a:ext cx="1858401" cy="0"/>
          </a:xfrm>
          <a:prstGeom prst="line">
            <a:avLst/>
          </a:prstGeom>
          <a:ln w="47625" cap="flat">
            <a:solidFill>
              <a:srgbClr val="02084B"/>
            </a:solidFill>
            <a:prstDash val="solid"/>
            <a:headEnd type="none" w="sm" len="sm"/>
            <a:tailEnd type="none" w="sm" len="sm"/>
          </a:ln>
        </p:spPr>
        <p:txBody>
          <a:bodyPr/>
          <a:lstStyle/>
          <a:p>
            <a:endParaRPr lang="tr-TR"/>
          </a:p>
        </p:txBody>
      </p:sp>
      <p:grpSp>
        <p:nvGrpSpPr>
          <p:cNvPr id="10" name="Group 10"/>
          <p:cNvGrpSpPr/>
          <p:nvPr/>
        </p:nvGrpSpPr>
        <p:grpSpPr>
          <a:xfrm>
            <a:off x="6295396" y="1346949"/>
            <a:ext cx="740767" cy="4316575"/>
            <a:chOff x="0" y="0"/>
            <a:chExt cx="195099" cy="1136876"/>
          </a:xfrm>
        </p:grpSpPr>
        <p:sp>
          <p:nvSpPr>
            <p:cNvPr id="11" name="Freeform 11"/>
            <p:cNvSpPr/>
            <p:nvPr/>
          </p:nvSpPr>
          <p:spPr>
            <a:xfrm>
              <a:off x="0" y="0"/>
              <a:ext cx="195099" cy="1136876"/>
            </a:xfrm>
            <a:custGeom>
              <a:avLst/>
              <a:gdLst/>
              <a:ahLst/>
              <a:cxnLst/>
              <a:rect l="l" t="t" r="r" b="b"/>
              <a:pathLst>
                <a:path w="195099" h="1136876">
                  <a:moveTo>
                    <a:pt x="0" y="0"/>
                  </a:moveTo>
                  <a:lnTo>
                    <a:pt x="195099" y="0"/>
                  </a:lnTo>
                  <a:lnTo>
                    <a:pt x="195099" y="1136876"/>
                  </a:lnTo>
                  <a:lnTo>
                    <a:pt x="0" y="1136876"/>
                  </a:lnTo>
                  <a:close/>
                </a:path>
              </a:pathLst>
            </a:custGeom>
            <a:solidFill>
              <a:srgbClr val="02084B"/>
            </a:solidFill>
          </p:spPr>
          <p:txBody>
            <a:bodyPr/>
            <a:lstStyle/>
            <a:p>
              <a:endParaRPr lang="tr-TR"/>
            </a:p>
          </p:txBody>
        </p:sp>
        <p:sp>
          <p:nvSpPr>
            <p:cNvPr id="12" name="TextBox 12"/>
            <p:cNvSpPr txBox="1"/>
            <p:nvPr/>
          </p:nvSpPr>
          <p:spPr>
            <a:xfrm>
              <a:off x="0" y="-38100"/>
              <a:ext cx="195099" cy="1174976"/>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0" y="0"/>
            <a:ext cx="6689945" cy="10287000"/>
          </a:xfrm>
          <a:custGeom>
            <a:avLst/>
            <a:gdLst/>
            <a:ahLst/>
            <a:cxnLst/>
            <a:rect l="l" t="t" r="r" b="b"/>
            <a:pathLst>
              <a:path w="6689945" h="10287000">
                <a:moveTo>
                  <a:pt x="0" y="0"/>
                </a:moveTo>
                <a:lnTo>
                  <a:pt x="6689945" y="0"/>
                </a:lnTo>
                <a:lnTo>
                  <a:pt x="6689945" y="10287000"/>
                </a:lnTo>
                <a:lnTo>
                  <a:pt x="0" y="10287000"/>
                </a:lnTo>
                <a:lnTo>
                  <a:pt x="0" y="0"/>
                </a:lnTo>
                <a:close/>
              </a:path>
            </a:pathLst>
          </a:custGeom>
          <a:blipFill>
            <a:blip r:embed="rId2"/>
            <a:stretch>
              <a:fillRect l="-28211" r="-146374"/>
            </a:stretch>
          </a:blipFill>
        </p:spPr>
        <p:txBody>
          <a:bodyPr/>
          <a:lstStyle/>
          <a:p>
            <a:endParaRPr lang="tr-TR"/>
          </a:p>
        </p:txBody>
      </p:sp>
      <p:sp>
        <p:nvSpPr>
          <p:cNvPr id="14" name="Freeform 14"/>
          <p:cNvSpPr/>
          <p:nvPr/>
        </p:nvSpPr>
        <p:spPr>
          <a:xfrm flipV="1">
            <a:off x="16941051" y="0"/>
            <a:ext cx="1346949" cy="2693898"/>
          </a:xfrm>
          <a:custGeom>
            <a:avLst/>
            <a:gdLst/>
            <a:ahLst/>
            <a:cxnLst/>
            <a:rect l="l" t="t" r="r" b="b"/>
            <a:pathLst>
              <a:path w="1346949" h="2693898">
                <a:moveTo>
                  <a:pt x="0" y="2693898"/>
                </a:moveTo>
                <a:lnTo>
                  <a:pt x="1346949" y="2693898"/>
                </a:lnTo>
                <a:lnTo>
                  <a:pt x="1346949" y="0"/>
                </a:lnTo>
                <a:lnTo>
                  <a:pt x="0" y="0"/>
                </a:lnTo>
                <a:lnTo>
                  <a:pt x="0" y="2693898"/>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5" name="TextBox 15"/>
          <p:cNvSpPr txBox="1"/>
          <p:nvPr/>
        </p:nvSpPr>
        <p:spPr>
          <a:xfrm>
            <a:off x="7785057" y="3023827"/>
            <a:ext cx="9401159" cy="4584700"/>
          </a:xfrm>
          <a:prstGeom prst="rect">
            <a:avLst/>
          </a:prstGeom>
        </p:spPr>
        <p:txBody>
          <a:bodyPr lIns="0" tIns="0" rIns="0" bIns="0" rtlCol="0" anchor="t">
            <a:spAutoFit/>
          </a:bodyPr>
          <a:lstStyle/>
          <a:p>
            <a:pPr marL="755651" lvl="1" indent="-377825" algn="just">
              <a:lnSpc>
                <a:spcPts val="6125"/>
              </a:lnSpc>
              <a:buFont typeface="Arial"/>
              <a:buChar char="•"/>
            </a:pPr>
            <a:r>
              <a:rPr lang="en-US" sz="3500">
                <a:solidFill>
                  <a:srgbClr val="000000"/>
                </a:solidFill>
                <a:latin typeface="Public Sans"/>
                <a:ea typeface="Public Sans"/>
                <a:cs typeface="Public Sans"/>
                <a:sym typeface="Public Sans"/>
              </a:rPr>
              <a:t>Bilgi üretim hızı, miktarı ve kalitesi artar,</a:t>
            </a:r>
          </a:p>
          <a:p>
            <a:pPr marL="755651" lvl="1" indent="-377825" algn="just">
              <a:lnSpc>
                <a:spcPts val="6125"/>
              </a:lnSpc>
              <a:buFont typeface="Arial"/>
              <a:buChar char="•"/>
            </a:pPr>
            <a:r>
              <a:rPr lang="en-US" sz="3500">
                <a:solidFill>
                  <a:srgbClr val="000000"/>
                </a:solidFill>
                <a:latin typeface="Public Sans"/>
                <a:ea typeface="Public Sans"/>
                <a:cs typeface="Public Sans"/>
                <a:sym typeface="Public Sans"/>
              </a:rPr>
              <a:t>Bilgi erişim hızı artar, </a:t>
            </a:r>
          </a:p>
          <a:p>
            <a:pPr marL="755651" lvl="1" indent="-377825" algn="just">
              <a:lnSpc>
                <a:spcPts val="6125"/>
              </a:lnSpc>
              <a:buFont typeface="Arial"/>
              <a:buChar char="•"/>
            </a:pPr>
            <a:r>
              <a:rPr lang="en-US" sz="3500">
                <a:solidFill>
                  <a:srgbClr val="000000"/>
                </a:solidFill>
                <a:latin typeface="Public Sans"/>
                <a:ea typeface="Public Sans"/>
                <a:cs typeface="Public Sans"/>
                <a:sym typeface="Public Sans"/>
              </a:rPr>
              <a:t>Karar verme hızı ve güvenilirliği artar, • Maliyetler azalır, </a:t>
            </a:r>
          </a:p>
          <a:p>
            <a:pPr marL="755651" lvl="1" indent="-377825" algn="just">
              <a:lnSpc>
                <a:spcPts val="6125"/>
              </a:lnSpc>
              <a:buFont typeface="Arial"/>
              <a:buChar char="•"/>
            </a:pPr>
            <a:r>
              <a:rPr lang="en-US" sz="3500">
                <a:solidFill>
                  <a:srgbClr val="000000"/>
                </a:solidFill>
                <a:latin typeface="Public Sans"/>
                <a:ea typeface="Public Sans"/>
                <a:cs typeface="Public Sans"/>
                <a:sym typeface="Public Sans"/>
              </a:rPr>
              <a:t>Personel verimliliği artar, </a:t>
            </a:r>
          </a:p>
          <a:p>
            <a:pPr marL="755651" lvl="1" indent="-377825" algn="just">
              <a:lnSpc>
                <a:spcPts val="6125"/>
              </a:lnSpc>
              <a:buFont typeface="Arial"/>
              <a:buChar char="•"/>
            </a:pPr>
            <a:r>
              <a:rPr lang="en-US" sz="3500">
                <a:solidFill>
                  <a:srgbClr val="000000"/>
                </a:solidFill>
                <a:latin typeface="Public Sans"/>
                <a:ea typeface="Public Sans"/>
                <a:cs typeface="Public Sans"/>
                <a:sym typeface="Public Sans"/>
              </a:rPr>
              <a:t>Hasta memnuniyeti artar.</a:t>
            </a:r>
          </a:p>
        </p:txBody>
      </p:sp>
      <p:sp>
        <p:nvSpPr>
          <p:cNvPr id="16" name="TextBox 16"/>
          <p:cNvSpPr txBox="1"/>
          <p:nvPr/>
        </p:nvSpPr>
        <p:spPr>
          <a:xfrm>
            <a:off x="7304312" y="436629"/>
            <a:ext cx="9414501" cy="1923988"/>
          </a:xfrm>
          <a:prstGeom prst="rect">
            <a:avLst/>
          </a:prstGeom>
        </p:spPr>
        <p:txBody>
          <a:bodyPr lIns="0" tIns="0" rIns="0" bIns="0" rtlCol="0" anchor="t">
            <a:spAutoFit/>
          </a:bodyPr>
          <a:lstStyle/>
          <a:p>
            <a:pPr algn="ctr">
              <a:lnSpc>
                <a:spcPts val="5173"/>
              </a:lnSpc>
            </a:pPr>
            <a:r>
              <a:rPr lang="en-US" sz="3061" b="1" dirty="0">
                <a:solidFill>
                  <a:srgbClr val="060644"/>
                </a:solidFill>
                <a:latin typeface="Public Sans Bold"/>
                <a:ea typeface="Public Sans Bold"/>
                <a:cs typeface="Public Sans Bold"/>
                <a:sym typeface="Public Sans Bold"/>
              </a:rPr>
              <a:t>HASTANE B</a:t>
            </a:r>
            <a:r>
              <a:rPr lang="tr-TR" sz="3061" b="1" dirty="0">
                <a:solidFill>
                  <a:srgbClr val="060644"/>
                </a:solidFill>
                <a:latin typeface="Public Sans Bold"/>
                <a:ea typeface="Public Sans Bold"/>
                <a:cs typeface="Public Sans Bold"/>
                <a:sym typeface="Public Sans Bold"/>
              </a:rPr>
              <a:t>İ</a:t>
            </a:r>
            <a:r>
              <a:rPr lang="en-US" sz="3061" b="1" dirty="0">
                <a:solidFill>
                  <a:srgbClr val="060644"/>
                </a:solidFill>
                <a:latin typeface="Public Sans Bold"/>
                <a:ea typeface="Public Sans Bold"/>
                <a:cs typeface="Public Sans Bold"/>
                <a:sym typeface="Public Sans Bold"/>
              </a:rPr>
              <a:t>LG</a:t>
            </a:r>
            <a:r>
              <a:rPr lang="tr-TR" sz="3061" b="1" dirty="0">
                <a:solidFill>
                  <a:srgbClr val="060644"/>
                </a:solidFill>
                <a:latin typeface="Public Sans Bold"/>
                <a:ea typeface="Public Sans Bold"/>
                <a:cs typeface="Public Sans Bold"/>
                <a:sym typeface="Public Sans Bold"/>
              </a:rPr>
              <a:t>İ</a:t>
            </a:r>
            <a:r>
              <a:rPr lang="en-US" sz="3061" b="1" dirty="0">
                <a:solidFill>
                  <a:srgbClr val="060644"/>
                </a:solidFill>
                <a:latin typeface="Public Sans Bold"/>
                <a:ea typeface="Public Sans Bold"/>
                <a:cs typeface="Public Sans Bold"/>
                <a:sym typeface="Public Sans Bold"/>
              </a:rPr>
              <a:t> YÖNET</a:t>
            </a:r>
            <a:r>
              <a:rPr lang="tr-TR" sz="3061" b="1" dirty="0">
                <a:solidFill>
                  <a:srgbClr val="060644"/>
                </a:solidFill>
                <a:latin typeface="Public Sans Bold"/>
                <a:ea typeface="Public Sans Bold"/>
                <a:cs typeface="Public Sans Bold"/>
                <a:sym typeface="Public Sans Bold"/>
              </a:rPr>
              <a:t>İ</a:t>
            </a:r>
            <a:r>
              <a:rPr lang="en-US" sz="3061" b="1" dirty="0">
                <a:solidFill>
                  <a:srgbClr val="060644"/>
                </a:solidFill>
                <a:latin typeface="Public Sans Bold"/>
                <a:ea typeface="Public Sans Bold"/>
                <a:cs typeface="Public Sans Bold"/>
                <a:sym typeface="Public Sans Bold"/>
              </a:rPr>
              <a:t>M SISTEM</a:t>
            </a:r>
            <a:r>
              <a:rPr lang="tr-TR" sz="3061" b="1" dirty="0">
                <a:solidFill>
                  <a:srgbClr val="060644"/>
                </a:solidFill>
                <a:latin typeface="Public Sans Bold"/>
                <a:ea typeface="Public Sans Bold"/>
                <a:cs typeface="Public Sans Bold"/>
                <a:sym typeface="Public Sans Bold"/>
              </a:rPr>
              <a:t>İ</a:t>
            </a:r>
            <a:r>
              <a:rPr lang="en-US" sz="3061" b="1" dirty="0">
                <a:solidFill>
                  <a:srgbClr val="060644"/>
                </a:solidFill>
                <a:latin typeface="Public Sans Bold"/>
                <a:ea typeface="Public Sans Bold"/>
                <a:cs typeface="Public Sans Bold"/>
                <a:sym typeface="Public Sans Bold"/>
              </a:rPr>
              <a:t>’NIN SAĞLIK KURULUŞLARINDA KURULMASI VE </a:t>
            </a:r>
            <a:r>
              <a:rPr lang="tr-TR" sz="3061" b="1" dirty="0">
                <a:solidFill>
                  <a:srgbClr val="060644"/>
                </a:solidFill>
                <a:latin typeface="Public Sans Bold"/>
                <a:ea typeface="Public Sans Bold"/>
                <a:cs typeface="Public Sans Bold"/>
                <a:sym typeface="Public Sans Bold"/>
              </a:rPr>
              <a:t>İ</a:t>
            </a:r>
            <a:r>
              <a:rPr lang="en-US" sz="3061" b="1" dirty="0">
                <a:solidFill>
                  <a:srgbClr val="060644"/>
                </a:solidFill>
                <a:latin typeface="Public Sans Bold"/>
                <a:ea typeface="Public Sans Bold"/>
                <a:cs typeface="Public Sans Bold"/>
                <a:sym typeface="Public Sans Bold"/>
              </a:rPr>
              <a:t>ŞLET</a:t>
            </a:r>
            <a:r>
              <a:rPr lang="tr-TR" sz="3061" b="1" dirty="0">
                <a:solidFill>
                  <a:srgbClr val="060644"/>
                </a:solidFill>
                <a:latin typeface="Public Sans Bold"/>
                <a:ea typeface="Public Sans Bold"/>
                <a:cs typeface="Public Sans Bold"/>
                <a:sym typeface="Public Sans Bold"/>
              </a:rPr>
              <a:t>İ</a:t>
            </a:r>
            <a:r>
              <a:rPr lang="en-US" sz="3061" b="1" dirty="0">
                <a:solidFill>
                  <a:srgbClr val="060644"/>
                </a:solidFill>
                <a:latin typeface="Public Sans Bold"/>
                <a:ea typeface="Public Sans Bold"/>
                <a:cs typeface="Public Sans Bold"/>
                <a:sym typeface="Public Sans Bold"/>
              </a:rPr>
              <a:t>LMES</a:t>
            </a:r>
            <a:r>
              <a:rPr lang="tr-TR" sz="3061" b="1" dirty="0">
                <a:solidFill>
                  <a:srgbClr val="060644"/>
                </a:solidFill>
                <a:latin typeface="Public Sans Bold"/>
                <a:ea typeface="Public Sans Bold"/>
                <a:cs typeface="Public Sans Bold"/>
                <a:sym typeface="Public Sans Bold"/>
              </a:rPr>
              <a:t>İ</a:t>
            </a:r>
            <a:r>
              <a:rPr lang="en-US" sz="3061" b="1" dirty="0">
                <a:solidFill>
                  <a:srgbClr val="060644"/>
                </a:solidFill>
                <a:latin typeface="Public Sans Bold"/>
                <a:ea typeface="Public Sans Bold"/>
                <a:cs typeface="Public Sans Bold"/>
                <a:sym typeface="Public Sans Bold"/>
              </a:rPr>
              <a:t>YLE; </a:t>
            </a:r>
          </a:p>
        </p:txBody>
      </p:sp>
      <p:sp>
        <p:nvSpPr>
          <p:cNvPr id="17" name="TextBox 17"/>
          <p:cNvSpPr txBox="1"/>
          <p:nvPr/>
        </p:nvSpPr>
        <p:spPr>
          <a:xfrm>
            <a:off x="16718813" y="8886825"/>
            <a:ext cx="887181" cy="742950"/>
          </a:xfrm>
          <a:prstGeom prst="rect">
            <a:avLst/>
          </a:prstGeom>
        </p:spPr>
        <p:txBody>
          <a:bodyPr lIns="0" tIns="0" rIns="0" bIns="0" rtlCol="0" anchor="t">
            <a:spAutoFit/>
          </a:bodyPr>
          <a:lstStyle/>
          <a:p>
            <a:pPr algn="ctr">
              <a:lnSpc>
                <a:spcPts val="5879"/>
              </a:lnSpc>
              <a:spcBef>
                <a:spcPct val="0"/>
              </a:spcBef>
            </a:pPr>
            <a:r>
              <a:rPr lang="en-US" sz="4899" b="1">
                <a:solidFill>
                  <a:srgbClr val="FFFFFF"/>
                </a:solidFill>
                <a:latin typeface="Public Sans Bold"/>
                <a:ea typeface="Public Sans Bold"/>
                <a:cs typeface="Public Sans Bold"/>
                <a:sym typeface="Public Sans Bold"/>
              </a:rPr>
              <a:t>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408880" y="8490744"/>
            <a:ext cx="1554673" cy="1554673"/>
            <a:chOff x="0" y="0"/>
            <a:chExt cx="2072897" cy="2072897"/>
          </a:xfrm>
        </p:grpSpPr>
        <p:grpSp>
          <p:nvGrpSpPr>
            <p:cNvPr id="3" name="Group 3"/>
            <p:cNvGrpSpPr/>
            <p:nvPr/>
          </p:nvGrpSpPr>
          <p:grpSpPr>
            <a:xfrm rot="-2700000">
              <a:off x="483157" y="483157"/>
              <a:ext cx="1106584" cy="1106584"/>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2084B"/>
              </a:solidFill>
            </p:spPr>
            <p:txBody>
              <a:bodyPr/>
              <a:lstStyle/>
              <a:p>
                <a:endParaRPr lang="tr-TR"/>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2700000">
              <a:off x="303569" y="303569"/>
              <a:ext cx="1465759" cy="1465759"/>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ln w="57150" cap="sq">
                <a:solidFill>
                  <a:srgbClr val="02084B"/>
                </a:solidFill>
                <a:prstDash val="solid"/>
                <a:miter/>
              </a:ln>
            </p:spPr>
            <p:txBody>
              <a:bodyPr/>
              <a:lstStyle/>
              <a:p>
                <a:endParaRPr lang="tr-TR"/>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9" name="AutoShape 9"/>
          <p:cNvSpPr/>
          <p:nvPr/>
        </p:nvSpPr>
        <p:spPr>
          <a:xfrm rot="-5399999">
            <a:off x="16257015" y="7295602"/>
            <a:ext cx="1858401" cy="0"/>
          </a:xfrm>
          <a:prstGeom prst="line">
            <a:avLst/>
          </a:prstGeom>
          <a:ln w="47625" cap="flat">
            <a:solidFill>
              <a:srgbClr val="02084B"/>
            </a:solidFill>
            <a:prstDash val="solid"/>
            <a:headEnd type="none" w="sm" len="sm"/>
            <a:tailEnd type="none" w="sm" len="sm"/>
          </a:ln>
        </p:spPr>
        <p:txBody>
          <a:bodyPr/>
          <a:lstStyle/>
          <a:p>
            <a:endParaRPr lang="tr-TR"/>
          </a:p>
        </p:txBody>
      </p:sp>
      <p:sp>
        <p:nvSpPr>
          <p:cNvPr id="10" name="Freeform 10"/>
          <p:cNvSpPr/>
          <p:nvPr/>
        </p:nvSpPr>
        <p:spPr>
          <a:xfrm flipH="1">
            <a:off x="7858" y="7612117"/>
            <a:ext cx="1346949" cy="2693898"/>
          </a:xfrm>
          <a:custGeom>
            <a:avLst/>
            <a:gdLst/>
            <a:ahLst/>
            <a:cxnLst/>
            <a:rect l="l" t="t" r="r" b="b"/>
            <a:pathLst>
              <a:path w="1346949" h="2693898">
                <a:moveTo>
                  <a:pt x="1346949" y="0"/>
                </a:moveTo>
                <a:lnTo>
                  <a:pt x="0" y="0"/>
                </a:lnTo>
                <a:lnTo>
                  <a:pt x="0" y="2693898"/>
                </a:lnTo>
                <a:lnTo>
                  <a:pt x="1346949" y="2693898"/>
                </a:lnTo>
                <a:lnTo>
                  <a:pt x="134694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1" name="Freeform 11"/>
          <p:cNvSpPr/>
          <p:nvPr/>
        </p:nvSpPr>
        <p:spPr>
          <a:xfrm>
            <a:off x="12167810" y="232658"/>
            <a:ext cx="5438184" cy="4006727"/>
          </a:xfrm>
          <a:custGeom>
            <a:avLst/>
            <a:gdLst/>
            <a:ahLst/>
            <a:cxnLst/>
            <a:rect l="l" t="t" r="r" b="b"/>
            <a:pathLst>
              <a:path w="5438184" h="4006727">
                <a:moveTo>
                  <a:pt x="0" y="0"/>
                </a:moveTo>
                <a:lnTo>
                  <a:pt x="5438184" y="0"/>
                </a:lnTo>
                <a:lnTo>
                  <a:pt x="5438184" y="4006726"/>
                </a:lnTo>
                <a:lnTo>
                  <a:pt x="0" y="4006726"/>
                </a:lnTo>
                <a:lnTo>
                  <a:pt x="0" y="0"/>
                </a:lnTo>
                <a:close/>
              </a:path>
            </a:pathLst>
          </a:custGeom>
          <a:blipFill>
            <a:blip r:embed="rId4"/>
            <a:stretch>
              <a:fillRect l="-16326" r="-16326"/>
            </a:stretch>
          </a:blipFill>
        </p:spPr>
        <p:txBody>
          <a:bodyPr/>
          <a:lstStyle/>
          <a:p>
            <a:endParaRPr lang="tr-TR"/>
          </a:p>
        </p:txBody>
      </p:sp>
      <p:sp>
        <p:nvSpPr>
          <p:cNvPr id="12" name="Freeform 12"/>
          <p:cNvSpPr/>
          <p:nvPr/>
        </p:nvSpPr>
        <p:spPr>
          <a:xfrm>
            <a:off x="11984581" y="7837333"/>
            <a:ext cx="3748185" cy="2098983"/>
          </a:xfrm>
          <a:custGeom>
            <a:avLst/>
            <a:gdLst/>
            <a:ahLst/>
            <a:cxnLst/>
            <a:rect l="l" t="t" r="r" b="b"/>
            <a:pathLst>
              <a:path w="3748185" h="2098983">
                <a:moveTo>
                  <a:pt x="0" y="0"/>
                </a:moveTo>
                <a:lnTo>
                  <a:pt x="3748185" y="0"/>
                </a:lnTo>
                <a:lnTo>
                  <a:pt x="3748185" y="2098984"/>
                </a:lnTo>
                <a:lnTo>
                  <a:pt x="0" y="2098984"/>
                </a:lnTo>
                <a:lnTo>
                  <a:pt x="0" y="0"/>
                </a:lnTo>
                <a:close/>
              </a:path>
            </a:pathLst>
          </a:custGeom>
          <a:blipFill>
            <a:blip r:embed="rId5"/>
            <a:stretch>
              <a:fillRect/>
            </a:stretch>
          </a:blipFill>
        </p:spPr>
        <p:txBody>
          <a:bodyPr/>
          <a:lstStyle/>
          <a:p>
            <a:endParaRPr lang="tr-TR"/>
          </a:p>
        </p:txBody>
      </p:sp>
      <p:sp>
        <p:nvSpPr>
          <p:cNvPr id="13" name="TextBox 13"/>
          <p:cNvSpPr txBox="1"/>
          <p:nvPr/>
        </p:nvSpPr>
        <p:spPr>
          <a:xfrm>
            <a:off x="1028700" y="1987988"/>
            <a:ext cx="10608465" cy="3738625"/>
          </a:xfrm>
          <a:prstGeom prst="rect">
            <a:avLst/>
          </a:prstGeom>
        </p:spPr>
        <p:txBody>
          <a:bodyPr lIns="0" tIns="0" rIns="0" bIns="0" rtlCol="0" anchor="t">
            <a:spAutoFit/>
          </a:bodyPr>
          <a:lstStyle/>
          <a:p>
            <a:pPr marL="626114" lvl="1" indent="-313057" algn="just">
              <a:lnSpc>
                <a:spcPts val="5017"/>
              </a:lnSpc>
              <a:buFont typeface="Arial"/>
              <a:buChar char="•"/>
            </a:pPr>
            <a:r>
              <a:rPr lang="en-US" sz="2900">
                <a:solidFill>
                  <a:srgbClr val="000000"/>
                </a:solidFill>
                <a:latin typeface="Public Sans"/>
                <a:ea typeface="Public Sans"/>
                <a:cs typeface="Public Sans"/>
                <a:sym typeface="Public Sans"/>
              </a:rPr>
              <a:t>Hasta hakkındaki doğru bilginin eksiksiz bir şekilde toplanması ve bu bilgilerin ihtiyaç duyan hizmet sağlayan personele, uygun bir formatta, uygun zamanda sunma, </a:t>
            </a:r>
          </a:p>
          <a:p>
            <a:pPr marL="626114" lvl="1" indent="-313057" algn="just">
              <a:lnSpc>
                <a:spcPts val="5017"/>
              </a:lnSpc>
              <a:buFont typeface="Arial"/>
              <a:buChar char="•"/>
            </a:pPr>
            <a:r>
              <a:rPr lang="en-US" sz="2900">
                <a:solidFill>
                  <a:srgbClr val="000000"/>
                </a:solidFill>
                <a:latin typeface="Public Sans"/>
                <a:ea typeface="Public Sans"/>
                <a:cs typeface="Public Sans"/>
                <a:sym typeface="Public Sans"/>
              </a:rPr>
              <a:t>Klinik karar destek sistemleri ile hekimlere tanı teşhis ve tedavi sürecinde yardımcı olmak, </a:t>
            </a:r>
          </a:p>
          <a:p>
            <a:pPr algn="just">
              <a:lnSpc>
                <a:spcPts val="5017"/>
              </a:lnSpc>
            </a:pPr>
            <a:endParaRPr lang="en-US" sz="2900">
              <a:solidFill>
                <a:srgbClr val="000000"/>
              </a:solidFill>
              <a:latin typeface="Public Sans"/>
              <a:ea typeface="Public Sans"/>
              <a:cs typeface="Public Sans"/>
              <a:sym typeface="Public Sans"/>
            </a:endParaRPr>
          </a:p>
        </p:txBody>
      </p:sp>
      <p:sp>
        <p:nvSpPr>
          <p:cNvPr id="14" name="TextBox 14"/>
          <p:cNvSpPr txBox="1"/>
          <p:nvPr/>
        </p:nvSpPr>
        <p:spPr>
          <a:xfrm>
            <a:off x="1571302" y="323850"/>
            <a:ext cx="9072390" cy="1400175"/>
          </a:xfrm>
          <a:prstGeom prst="rect">
            <a:avLst/>
          </a:prstGeom>
        </p:spPr>
        <p:txBody>
          <a:bodyPr lIns="0" tIns="0" rIns="0" bIns="0" rtlCol="0" anchor="t">
            <a:spAutoFit/>
          </a:bodyPr>
          <a:lstStyle/>
          <a:p>
            <a:pPr algn="ctr">
              <a:lnSpc>
                <a:spcPts val="5520"/>
              </a:lnSpc>
            </a:pPr>
            <a:r>
              <a:rPr lang="en-US" sz="4600" b="1" dirty="0">
                <a:solidFill>
                  <a:srgbClr val="060644"/>
                </a:solidFill>
                <a:latin typeface="Public Sans Bold"/>
                <a:ea typeface="Public Sans Bold"/>
                <a:cs typeface="Public Sans Bold"/>
                <a:sym typeface="Public Sans Bold"/>
              </a:rPr>
              <a:t>HASTANE B</a:t>
            </a:r>
            <a:r>
              <a:rPr lang="tr-TR" sz="4600" b="1" dirty="0">
                <a:solidFill>
                  <a:srgbClr val="060644"/>
                </a:solidFill>
                <a:latin typeface="Public Sans Bold"/>
                <a:ea typeface="Public Sans Bold"/>
                <a:cs typeface="Public Sans Bold"/>
                <a:sym typeface="Public Sans Bold"/>
              </a:rPr>
              <a:t>İ</a:t>
            </a:r>
            <a:r>
              <a:rPr lang="en-US" sz="4600" b="1" dirty="0">
                <a:solidFill>
                  <a:srgbClr val="060644"/>
                </a:solidFill>
                <a:latin typeface="Public Sans Bold"/>
                <a:ea typeface="Public Sans Bold"/>
                <a:cs typeface="Public Sans Bold"/>
                <a:sym typeface="Public Sans Bold"/>
              </a:rPr>
              <a:t>LG</a:t>
            </a:r>
            <a:r>
              <a:rPr lang="tr-TR" sz="4600" b="1" dirty="0">
                <a:solidFill>
                  <a:srgbClr val="060644"/>
                </a:solidFill>
                <a:latin typeface="Public Sans Bold"/>
                <a:ea typeface="Public Sans Bold"/>
                <a:cs typeface="Public Sans Bold"/>
                <a:sym typeface="Public Sans Bold"/>
              </a:rPr>
              <a:t>İ</a:t>
            </a:r>
            <a:r>
              <a:rPr lang="en-US" sz="4600" b="1" dirty="0">
                <a:solidFill>
                  <a:srgbClr val="060644"/>
                </a:solidFill>
                <a:latin typeface="Public Sans Bold"/>
                <a:ea typeface="Public Sans Bold"/>
                <a:cs typeface="Public Sans Bold"/>
                <a:sym typeface="Public Sans Bold"/>
              </a:rPr>
              <a:t> S</a:t>
            </a:r>
            <a:r>
              <a:rPr lang="tr-TR" sz="4600" b="1" dirty="0">
                <a:solidFill>
                  <a:srgbClr val="060644"/>
                </a:solidFill>
                <a:latin typeface="Public Sans Bold"/>
                <a:ea typeface="Public Sans Bold"/>
                <a:cs typeface="Public Sans Bold"/>
                <a:sym typeface="Public Sans Bold"/>
              </a:rPr>
              <a:t>İ</a:t>
            </a:r>
            <a:r>
              <a:rPr lang="en-US" sz="4600" b="1" dirty="0">
                <a:solidFill>
                  <a:srgbClr val="060644"/>
                </a:solidFill>
                <a:latin typeface="Public Sans Bold"/>
                <a:ea typeface="Public Sans Bold"/>
                <a:cs typeface="Public Sans Bold"/>
                <a:sym typeface="Public Sans Bold"/>
              </a:rPr>
              <a:t>STEM</a:t>
            </a:r>
            <a:r>
              <a:rPr lang="tr-TR" sz="4600" b="1" dirty="0">
                <a:solidFill>
                  <a:srgbClr val="060644"/>
                </a:solidFill>
                <a:latin typeface="Public Sans Bold"/>
                <a:ea typeface="Public Sans Bold"/>
                <a:cs typeface="Public Sans Bold"/>
                <a:sym typeface="Public Sans Bold"/>
              </a:rPr>
              <a:t>İ</a:t>
            </a:r>
            <a:r>
              <a:rPr lang="en-US" sz="4600" b="1" dirty="0">
                <a:solidFill>
                  <a:srgbClr val="060644"/>
                </a:solidFill>
                <a:latin typeface="Public Sans Bold"/>
                <a:ea typeface="Public Sans Bold"/>
                <a:cs typeface="Public Sans Bold"/>
                <a:sym typeface="Public Sans Bold"/>
              </a:rPr>
              <a:t>N</a:t>
            </a:r>
            <a:r>
              <a:rPr lang="tr-TR" sz="4600" b="1" dirty="0">
                <a:solidFill>
                  <a:srgbClr val="060644"/>
                </a:solidFill>
                <a:latin typeface="Public Sans Bold"/>
                <a:ea typeface="Public Sans Bold"/>
                <a:cs typeface="Public Sans Bold"/>
                <a:sym typeface="Public Sans Bold"/>
              </a:rPr>
              <a:t>İ</a:t>
            </a:r>
            <a:r>
              <a:rPr lang="en-US" sz="4600" b="1" dirty="0">
                <a:solidFill>
                  <a:srgbClr val="060644"/>
                </a:solidFill>
                <a:latin typeface="Public Sans Bold"/>
                <a:ea typeface="Public Sans Bold"/>
                <a:cs typeface="Public Sans Bold"/>
                <a:sym typeface="Public Sans Bold"/>
              </a:rPr>
              <a:t>N FAYDALARI </a:t>
            </a:r>
          </a:p>
        </p:txBody>
      </p:sp>
      <p:sp>
        <p:nvSpPr>
          <p:cNvPr id="15" name="TextBox 15"/>
          <p:cNvSpPr txBox="1"/>
          <p:nvPr/>
        </p:nvSpPr>
        <p:spPr>
          <a:xfrm>
            <a:off x="16718813" y="8886825"/>
            <a:ext cx="887181" cy="742950"/>
          </a:xfrm>
          <a:prstGeom prst="rect">
            <a:avLst/>
          </a:prstGeom>
        </p:spPr>
        <p:txBody>
          <a:bodyPr lIns="0" tIns="0" rIns="0" bIns="0" rtlCol="0" anchor="t">
            <a:spAutoFit/>
          </a:bodyPr>
          <a:lstStyle/>
          <a:p>
            <a:pPr algn="ctr">
              <a:lnSpc>
                <a:spcPts val="5879"/>
              </a:lnSpc>
              <a:spcBef>
                <a:spcPct val="0"/>
              </a:spcBef>
            </a:pPr>
            <a:r>
              <a:rPr lang="en-US" sz="4899" b="1">
                <a:solidFill>
                  <a:srgbClr val="FFFFFF"/>
                </a:solidFill>
                <a:latin typeface="Public Sans Bold"/>
                <a:ea typeface="Public Sans Bold"/>
                <a:cs typeface="Public Sans Bold"/>
                <a:sym typeface="Public Sans Bold"/>
              </a:rPr>
              <a:t>9</a:t>
            </a:r>
          </a:p>
        </p:txBody>
      </p:sp>
      <p:sp>
        <p:nvSpPr>
          <p:cNvPr id="16" name="TextBox 16"/>
          <p:cNvSpPr txBox="1"/>
          <p:nvPr/>
        </p:nvSpPr>
        <p:spPr>
          <a:xfrm>
            <a:off x="1028700" y="5264832"/>
            <a:ext cx="16133703" cy="2692783"/>
          </a:xfrm>
          <a:prstGeom prst="rect">
            <a:avLst/>
          </a:prstGeom>
        </p:spPr>
        <p:txBody>
          <a:bodyPr lIns="0" tIns="0" rIns="0" bIns="0" rtlCol="0" anchor="t">
            <a:spAutoFit/>
          </a:bodyPr>
          <a:lstStyle/>
          <a:p>
            <a:pPr marL="626104" lvl="1" indent="-313052" algn="l">
              <a:lnSpc>
                <a:spcPts val="5451"/>
              </a:lnSpc>
              <a:buFont typeface="Arial"/>
              <a:buChar char="•"/>
            </a:pPr>
            <a:r>
              <a:rPr lang="en-US" sz="2899">
                <a:solidFill>
                  <a:srgbClr val="000000"/>
                </a:solidFill>
                <a:latin typeface="Public Sans"/>
                <a:ea typeface="Public Sans"/>
                <a:cs typeface="Public Sans"/>
                <a:sym typeface="Public Sans"/>
              </a:rPr>
              <a:t>Sağlık profesyonellerine ilaç, ilaç etkileşimleri ve ilaçların yan etkileri konusunda destek sağlamak,</a:t>
            </a:r>
          </a:p>
          <a:p>
            <a:pPr marL="626104" lvl="1" indent="-313052" algn="l">
              <a:lnSpc>
                <a:spcPts val="5451"/>
              </a:lnSpc>
              <a:buFont typeface="Arial"/>
              <a:buChar char="•"/>
            </a:pPr>
            <a:r>
              <a:rPr lang="en-US" sz="2899">
                <a:solidFill>
                  <a:srgbClr val="000000"/>
                </a:solidFill>
                <a:latin typeface="Public Sans"/>
                <a:ea typeface="Public Sans"/>
                <a:cs typeface="Public Sans"/>
                <a:sym typeface="Public Sans"/>
              </a:rPr>
              <a:t>Hastane performansı ve maliyetler hakkında tam bilgiler sunma,</a:t>
            </a:r>
          </a:p>
          <a:p>
            <a:pPr marL="626104" lvl="1" indent="-313052" algn="l">
              <a:lnSpc>
                <a:spcPts val="5451"/>
              </a:lnSpc>
              <a:buFont typeface="Arial"/>
              <a:buChar char="•"/>
            </a:pPr>
            <a:r>
              <a:rPr lang="en-US" sz="2899">
                <a:solidFill>
                  <a:srgbClr val="000000"/>
                </a:solidFill>
                <a:latin typeface="Public Sans"/>
                <a:ea typeface="Public Sans"/>
                <a:cs typeface="Public Sans"/>
                <a:sym typeface="Public Sans"/>
              </a:rPr>
              <a:t>Sağlık alanında yapılan araştırmalara destek sağlama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1250</Words>
  <Application>Microsoft Office PowerPoint</Application>
  <PresentationFormat>Özel</PresentationFormat>
  <Paragraphs>169</Paragraphs>
  <Slides>20</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20</vt:i4>
      </vt:variant>
    </vt:vector>
  </HeadingPairs>
  <TitlesOfParts>
    <vt:vector size="27" baseType="lpstr">
      <vt:lpstr>Calibri</vt:lpstr>
      <vt:lpstr>Public Sans</vt:lpstr>
      <vt:lpstr>Libre Franklin</vt:lpstr>
      <vt:lpstr>Libre Franklin Bold</vt:lpstr>
      <vt:lpstr>Public Sans Bold</vt:lpstr>
      <vt:lpstr>Arial</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ÇAĞ ÜNİVERSİTESİ</dc:title>
  <cp:lastModifiedBy>oğuzhan çavuşoğlu</cp:lastModifiedBy>
  <cp:revision>2</cp:revision>
  <dcterms:created xsi:type="dcterms:W3CDTF">2006-08-16T00:00:00Z</dcterms:created>
  <dcterms:modified xsi:type="dcterms:W3CDTF">2026-02-14T20:41:05Z</dcterms:modified>
  <dc:identifier>DAHBUn5Quj0</dc:identifier>
</cp:coreProperties>
</file>