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81" autoAdjust="0"/>
  </p:normalViewPr>
  <p:slideViewPr>
    <p:cSldViewPr snapToGrid="0">
      <p:cViewPr varScale="1">
        <p:scale>
          <a:sx n="60" d="100"/>
          <a:sy n="60" d="100"/>
        </p:scale>
        <p:origin x="878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B6679-C475-4943-BF79-02B28F05E966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4E3A5-3175-4A08-A9F7-02A07EB60A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53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6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80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225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631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992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740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sz="1200" b="0" i="0" u="none" strike="noStrike" baseline="0" dirty="0">
              <a:latin typeface="Goudy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15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668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763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72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4E3A5-3175-4A08-A9F7-02A07EB60A1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79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76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87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9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80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29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39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78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05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84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81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0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2D167-7011-476C-B424-A1F80A8F674C}" type="datetimeFigureOut">
              <a:rPr lang="tr-TR" smtClean="0"/>
              <a:t>16.02.2021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B9B5DC-F1C2-4A89-B168-C789B54069F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27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04CC19-214C-4674-A86A-96DFA658A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DESCRIPTIVE RESEARCH DESIGN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DF3619D-DC61-485C-AD17-B0F27D451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2551" y="5484321"/>
            <a:ext cx="3687849" cy="497379"/>
          </a:xfrm>
        </p:spPr>
        <p:txBody>
          <a:bodyPr/>
          <a:lstStyle/>
          <a:p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Prof. Dr. Şehnaz </a:t>
            </a: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Şahinkarakaş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F446D2-2F95-4B01-9DA8-D5C790A2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Online </a:t>
            </a:r>
            <a:r>
              <a:rPr lang="tr-TR" dirty="0" err="1"/>
              <a:t>Surveys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8E412B-6A9D-4D48-8BA1-DF78E599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Can </a:t>
            </a:r>
            <a:r>
              <a:rPr lang="tr-TR" dirty="0" err="1"/>
              <a:t>also</a:t>
            </a:r>
            <a:r>
              <a:rPr lang="tr-TR" dirty="0"/>
              <a:t> be </a:t>
            </a:r>
            <a:r>
              <a:rPr lang="tr-TR" dirty="0" err="1"/>
              <a:t>called</a:t>
            </a:r>
            <a:endParaRPr lang="tr-TR" dirty="0"/>
          </a:p>
          <a:p>
            <a:pPr lvl="1"/>
            <a:r>
              <a:rPr lang="en-US" sz="2000" b="0" i="1" u="none" strike="noStrike" baseline="0" dirty="0">
                <a:latin typeface="Goudy-Italic"/>
              </a:rPr>
              <a:t>electronic surveys, e-surveys, email surveys, </a:t>
            </a:r>
            <a:r>
              <a:rPr lang="en-US" sz="2000" b="0" i="0" u="none" strike="noStrike" baseline="0" dirty="0">
                <a:latin typeface="Goudy"/>
              </a:rPr>
              <a:t>or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1" u="none" strike="noStrike" baseline="0" dirty="0">
                <a:latin typeface="Goudy-Italic"/>
              </a:rPr>
              <a:t>Internet </a:t>
            </a:r>
            <a:r>
              <a:rPr lang="tr-TR" sz="2000" b="0" i="1" u="none" strike="noStrike" baseline="0" dirty="0" err="1">
                <a:latin typeface="Goudy-Italic"/>
              </a:rPr>
              <a:t>surveys</a:t>
            </a:r>
            <a:r>
              <a:rPr lang="tr-TR" sz="2000" b="0" i="1" u="none" strike="noStrike" baseline="0" dirty="0">
                <a:latin typeface="Goudy-Italic"/>
              </a:rPr>
              <a:t>.</a:t>
            </a:r>
            <a:endParaRPr lang="tr-TR" sz="2000" b="0" u="none" strike="noStrike" baseline="0" dirty="0">
              <a:latin typeface="Goudy-Italic"/>
            </a:endParaRPr>
          </a:p>
          <a:p>
            <a:pPr algn="l"/>
            <a:r>
              <a:rPr lang="tr-TR" dirty="0" err="1">
                <a:latin typeface="Goudy-Italic"/>
              </a:rPr>
              <a:t>Mainly</a:t>
            </a:r>
            <a:r>
              <a:rPr lang="tr-TR" dirty="0">
                <a:latin typeface="Goudy-Italic"/>
              </a:rPr>
              <a:t> </a:t>
            </a:r>
            <a:r>
              <a:rPr lang="tr-TR" dirty="0" err="1">
                <a:latin typeface="Goudy-Italic"/>
              </a:rPr>
              <a:t>two</a:t>
            </a:r>
            <a:r>
              <a:rPr lang="tr-TR" dirty="0">
                <a:latin typeface="Goudy-Italic"/>
              </a:rPr>
              <a:t> </a:t>
            </a:r>
            <a:r>
              <a:rPr lang="tr-TR" dirty="0" err="1">
                <a:latin typeface="Goudy-Italic"/>
              </a:rPr>
              <a:t>types</a:t>
            </a:r>
            <a:r>
              <a:rPr lang="tr-TR" dirty="0">
                <a:latin typeface="Goudy-Italic"/>
              </a:rPr>
              <a:t>:</a:t>
            </a:r>
          </a:p>
          <a:p>
            <a:pPr algn="l"/>
            <a:r>
              <a:rPr lang="tr-TR" dirty="0" err="1">
                <a:latin typeface="Goudy-Italic"/>
              </a:rPr>
              <a:t>Email</a:t>
            </a:r>
            <a:r>
              <a:rPr lang="tr-TR" dirty="0">
                <a:latin typeface="Goudy-Italic"/>
              </a:rPr>
              <a:t> </a:t>
            </a:r>
          </a:p>
          <a:p>
            <a:pPr lvl="1"/>
            <a:r>
              <a:rPr lang="tr-TR" sz="2000" dirty="0" err="1"/>
              <a:t>Asking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participants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err="1"/>
              <a:t>complete</a:t>
            </a:r>
            <a:r>
              <a:rPr lang="tr-TR" sz="2000" dirty="0"/>
              <a:t> an </a:t>
            </a:r>
            <a:r>
              <a:rPr lang="tr-TR" sz="2000" dirty="0" err="1"/>
              <a:t>attached</a:t>
            </a:r>
            <a:r>
              <a:rPr lang="tr-TR" sz="2000" dirty="0"/>
              <a:t> </a:t>
            </a:r>
            <a:r>
              <a:rPr lang="tr-TR" sz="2000" dirty="0" err="1"/>
              <a:t>survey</a:t>
            </a:r>
            <a:r>
              <a:rPr lang="tr-TR" sz="2000" dirty="0"/>
              <a:t> (e-mail)</a:t>
            </a:r>
          </a:p>
          <a:p>
            <a:pPr algn="l"/>
            <a:r>
              <a:rPr lang="tr-TR" dirty="0"/>
              <a:t>Web-</a:t>
            </a:r>
            <a:r>
              <a:rPr lang="tr-TR" dirty="0" err="1"/>
              <a:t>based</a:t>
            </a:r>
            <a:endParaRPr lang="tr-TR" dirty="0"/>
          </a:p>
          <a:p>
            <a:pPr lvl="1"/>
            <a:r>
              <a:rPr lang="tr-TR" sz="2000" b="0" i="0" u="none" strike="noStrike" baseline="0" dirty="0">
                <a:latin typeface="Goudy"/>
              </a:rPr>
              <a:t>Using </a:t>
            </a:r>
            <a:r>
              <a:rPr lang="en-US" sz="2000" b="0" i="0" u="none" strike="noStrike" baseline="0" dirty="0">
                <a:latin typeface="Goudy"/>
              </a:rPr>
              <a:t>a specific website for </a:t>
            </a:r>
            <a:r>
              <a:rPr lang="tr-TR" sz="2000" b="0" i="0" u="none" strike="noStrike" baseline="0" dirty="0" err="1">
                <a:latin typeface="Goudy"/>
              </a:rPr>
              <a:t>participants</a:t>
            </a:r>
            <a:r>
              <a:rPr lang="en-US" sz="2000" b="0" i="0" u="none" strike="noStrike" baseline="0" dirty="0">
                <a:latin typeface="Goudy"/>
              </a:rPr>
              <a:t> to access the survey</a:t>
            </a:r>
            <a:endParaRPr lang="tr-TR" sz="2000" dirty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50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B9382F-BAF5-487F-A0E9-8438DAC3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Effective</a:t>
            </a:r>
            <a:r>
              <a:rPr lang="tr-TR" dirty="0"/>
              <a:t> Online </a:t>
            </a:r>
            <a:r>
              <a:rPr lang="tr-TR" dirty="0" err="1"/>
              <a:t>Questionnaire</a:t>
            </a:r>
            <a:r>
              <a:rPr lang="tr-TR" dirty="0"/>
              <a:t> Design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6C017C-B541-494B-9181-688318B92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Use a few short items that are simple and direct.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Show one or just a few items per screen.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000" b="0" i="0" u="none" strike="noStrike" baseline="0" dirty="0" err="1">
                <a:latin typeface="Goudy"/>
              </a:rPr>
              <a:t>Avoid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excessive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scrolling</a:t>
            </a:r>
            <a:r>
              <a:rPr lang="tr-TR" sz="2000" b="0" i="0" u="none" strike="noStrike" baseline="0" dirty="0">
                <a:latin typeface="Goudy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000" b="0" i="0" u="none" strike="noStrike" baseline="0" dirty="0" err="1">
                <a:latin typeface="Goudy"/>
              </a:rPr>
              <a:t>Use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simple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graphics</a:t>
            </a:r>
            <a:r>
              <a:rPr lang="tr-TR" sz="2000" b="0" i="0" u="none" strike="noStrike" baseline="0" dirty="0">
                <a:latin typeface="Goudy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Limit the use of matrix questions.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Use specific error/warning messages.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000" b="0" i="0" u="none" strike="noStrike" baseline="0" dirty="0" err="1">
                <a:latin typeface="Goudy"/>
              </a:rPr>
              <a:t>Password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protect</a:t>
            </a:r>
            <a:r>
              <a:rPr lang="tr-TR" sz="2000" b="0" i="0" u="none" strike="noStrike" baseline="0" dirty="0">
                <a:latin typeface="Goudy"/>
              </a:rPr>
              <a:t> Web </a:t>
            </a:r>
            <a:r>
              <a:rPr lang="tr-TR" sz="2000" b="0" i="0" u="none" strike="noStrike" baseline="0" dirty="0" err="1">
                <a:latin typeface="Goudy"/>
              </a:rPr>
              <a:t>surveys</a:t>
            </a:r>
            <a:r>
              <a:rPr lang="tr-TR" sz="2000" b="0" i="0" u="none" strike="noStrike" baseline="0" dirty="0">
                <a:latin typeface="Goudy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Indicate progress in completing the survey.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latin typeface="Goudy"/>
              </a:rPr>
              <a:t>Use hypertext and color to enhance presentation and understanding.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40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E1222A-9D35-492E-BD2E-9D9E8448E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7697"/>
          </a:xfrm>
        </p:spPr>
        <p:txBody>
          <a:bodyPr>
            <a:normAutofit/>
          </a:bodyPr>
          <a:lstStyle/>
          <a:p>
            <a:pPr algn="r"/>
            <a:r>
              <a:rPr lang="tr-TR" sz="4000" dirty="0" err="1"/>
              <a:t>Advantages</a:t>
            </a:r>
            <a:r>
              <a:rPr lang="tr-TR" sz="4000" dirty="0"/>
              <a:t> &amp; </a:t>
            </a:r>
            <a:r>
              <a:rPr lang="tr-TR" sz="4000" dirty="0" err="1"/>
              <a:t>Disadvantages</a:t>
            </a:r>
            <a:r>
              <a:rPr lang="tr-TR" sz="4000" dirty="0"/>
              <a:t> of Online </a:t>
            </a:r>
            <a:r>
              <a:rPr lang="tr-TR" sz="4000" dirty="0" err="1"/>
              <a:t>Surveys</a:t>
            </a:r>
            <a:br>
              <a:rPr lang="tr-TR" sz="4000" dirty="0"/>
            </a:br>
            <a:r>
              <a:rPr lang="tr-TR" sz="2000" dirty="0"/>
              <a:t> (</a:t>
            </a:r>
            <a:r>
              <a:rPr lang="tr-TR" sz="2000" dirty="0" err="1"/>
              <a:t>Millan</a:t>
            </a:r>
            <a:r>
              <a:rPr lang="tr-TR" sz="2000" dirty="0"/>
              <a:t> &amp; </a:t>
            </a:r>
            <a:r>
              <a:rPr lang="tr-TR" sz="2000" dirty="0" err="1"/>
              <a:t>Schumacher</a:t>
            </a:r>
            <a:r>
              <a:rPr lang="tr-TR" sz="2000" dirty="0"/>
              <a:t>, 2015, p.260)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AE59352-0935-45BE-BD2F-211DC91EC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50" y="1644651"/>
            <a:ext cx="11049000" cy="4686299"/>
          </a:xfrm>
        </p:spPr>
      </p:pic>
    </p:spTree>
    <p:extLst>
      <p:ext uri="{BB962C8B-B14F-4D97-AF65-F5344CB8AC3E}">
        <p14:creationId xmlns:p14="http://schemas.microsoft.com/office/powerpoint/2010/main" val="351579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5033EF-AADF-4710-8D59-20966866E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II- SECONDARY DATA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D1AFA8-7C0E-4C0D-BECE-3E70A381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Goudy"/>
              </a:rPr>
              <a:t>Data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that have already been collected. </a:t>
            </a:r>
            <a:endParaRPr lang="tr-TR" b="0" i="0" u="none" strike="noStrike" baseline="0" dirty="0">
              <a:latin typeface="Goudy"/>
            </a:endParaRPr>
          </a:p>
          <a:p>
            <a:pPr algn="l"/>
            <a:r>
              <a:rPr lang="tr-TR" dirty="0" err="1">
                <a:latin typeface="Goudy"/>
              </a:rPr>
              <a:t>E.g</a:t>
            </a:r>
            <a:r>
              <a:rPr lang="tr-TR" dirty="0">
                <a:latin typeface="Goudy"/>
              </a:rPr>
              <a:t>. </a:t>
            </a:r>
          </a:p>
          <a:p>
            <a:pPr lvl="1"/>
            <a:r>
              <a:rPr lang="en-US" sz="2000" b="0" i="0" u="none" strike="noStrike" baseline="0" dirty="0">
                <a:latin typeface="Goudy"/>
              </a:rPr>
              <a:t>examining trends in high-stakes testing from a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state database, 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achievement test scores </a:t>
            </a:r>
          </a:p>
          <a:p>
            <a:pPr algn="l"/>
            <a:r>
              <a:rPr lang="tr-TR" b="0" i="0" u="none" strike="noStrike" baseline="0" dirty="0" err="1">
                <a:latin typeface="Goudy"/>
              </a:rPr>
              <a:t>Why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secondary</a:t>
            </a:r>
            <a:r>
              <a:rPr lang="tr-TR" b="0" i="0" u="none" strike="noStrike" baseline="0" dirty="0">
                <a:latin typeface="Goudy"/>
              </a:rPr>
              <a:t> data?</a:t>
            </a:r>
          </a:p>
          <a:p>
            <a:pPr lvl="1"/>
            <a:r>
              <a:rPr lang="en-US" sz="2000" b="0" i="0" u="none" strike="noStrike" baseline="0" dirty="0">
                <a:latin typeface="Goudy"/>
              </a:rPr>
              <a:t>time efficiency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cost effectiveness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data quality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increased sample size</a:t>
            </a:r>
            <a:endParaRPr lang="tr-TR" sz="2000" b="0" i="0" u="none" strike="noStrike" baseline="0" dirty="0">
              <a:latin typeface="Goudy"/>
            </a:endParaRPr>
          </a:p>
          <a:p>
            <a:pPr algn="l"/>
            <a:endParaRPr lang="tr-TR" dirty="0">
              <a:latin typeface="Goudy"/>
            </a:endParaRPr>
          </a:p>
          <a:p>
            <a:pPr algn="l"/>
            <a:endParaRPr lang="tr-TR" sz="2000" b="0" i="0" u="none" strike="noStrike" baseline="0" dirty="0">
              <a:latin typeface="Goudy"/>
            </a:endParaRP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106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1F5FD6-531E-4A61-BB5B-0E979B5C7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III-LONGITUDINAL STUDIES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5A8489-3EB2-48B9-A81C-DAF8C1AC2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</a:t>
            </a:r>
            <a:r>
              <a:rPr lang="en-US" dirty="0" err="1"/>
              <a:t>nvestigate</a:t>
            </a:r>
            <a:r>
              <a:rPr lang="en-US" dirty="0"/>
              <a:t> changes in participants</a:t>
            </a:r>
            <a:r>
              <a:rPr lang="tr-TR" dirty="0"/>
              <a:t> </a:t>
            </a:r>
            <a:r>
              <a:rPr lang="en-US" dirty="0"/>
              <a:t>over time</a:t>
            </a:r>
            <a:r>
              <a:rPr lang="tr-TR" dirty="0"/>
              <a:t>:</a:t>
            </a:r>
          </a:p>
          <a:p>
            <a:pPr lvl="1"/>
            <a:r>
              <a:rPr lang="en-US" sz="2000" dirty="0"/>
              <a:t>The same group or similar groups studied over some length of time</a:t>
            </a:r>
            <a:r>
              <a:rPr lang="tr-TR" sz="2000" dirty="0"/>
              <a:t> </a:t>
            </a:r>
            <a:r>
              <a:rPr lang="en-US" sz="2000" dirty="0"/>
              <a:t>on factors such as cognitive, social-emotional, or physical variables. </a:t>
            </a:r>
          </a:p>
          <a:p>
            <a:pPr algn="l"/>
            <a:r>
              <a:rPr lang="en-US" b="0" i="0" u="none" strike="noStrike" baseline="0" dirty="0">
                <a:latin typeface="Bembo" panose="02020502050201020203" pitchFamily="18" charset="0"/>
              </a:rPr>
              <a:t>Cross-sectional analyses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may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not be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enough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to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answer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some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b="0" i="0" u="none" strike="noStrike" baseline="0" dirty="0" err="1">
                <a:latin typeface="Bembo" panose="02020502050201020203" pitchFamily="18" charset="0"/>
              </a:rPr>
              <a:t>questions</a:t>
            </a:r>
            <a:r>
              <a:rPr lang="tr-TR" b="0" i="0" u="none" strike="noStrike" baseline="0" dirty="0">
                <a:latin typeface="Bembo" panose="02020502050201020203" pitchFamily="18" charset="0"/>
              </a:rPr>
              <a:t> </a:t>
            </a:r>
          </a:p>
          <a:p>
            <a:pPr algn="l"/>
            <a:endParaRPr lang="tr-TR" dirty="0"/>
          </a:p>
          <a:p>
            <a:pPr algn="l"/>
            <a:r>
              <a:rPr lang="tr-TR" dirty="0" err="1"/>
              <a:t>E.g</a:t>
            </a:r>
            <a:r>
              <a:rPr lang="tr-TR" dirty="0"/>
              <a:t>.</a:t>
            </a:r>
          </a:p>
          <a:p>
            <a:pPr lvl="1"/>
            <a:r>
              <a:rPr lang="en-US" sz="2000" b="0" i="0" u="none" strike="noStrike" baseline="0" dirty="0">
                <a:latin typeface="Bembo" panose="02020502050201020203" pitchFamily="18" charset="0"/>
              </a:rPr>
              <a:t>Are there fluctuations in</a:t>
            </a:r>
            <a:r>
              <a:rPr lang="tr-TR" sz="2000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sz="2000" b="0" i="0" u="none" strike="noStrike" baseline="0" dirty="0" err="1">
                <a:latin typeface="Bembo" panose="02020502050201020203" pitchFamily="18" charset="0"/>
              </a:rPr>
              <a:t>students</a:t>
            </a:r>
            <a:r>
              <a:rPr lang="tr-TR" sz="2000" b="0" i="0" u="none" strike="noStrike" baseline="0" dirty="0">
                <a:latin typeface="Bembo" panose="02020502050201020203" pitchFamily="18" charset="0"/>
              </a:rPr>
              <a:t>’ </a:t>
            </a:r>
            <a:r>
              <a:rPr lang="tr-TR" sz="2000" b="0" i="0" u="none" strike="noStrike" baseline="0" dirty="0" err="1">
                <a:latin typeface="Bembo" panose="02020502050201020203" pitchFamily="18" charset="0"/>
              </a:rPr>
              <a:t>achievement</a:t>
            </a:r>
            <a:r>
              <a:rPr lang="tr-TR" sz="2000" b="0" i="0" u="none" strike="noStrike" baseline="0" dirty="0">
                <a:latin typeface="Bembo" panose="02020502050201020203" pitchFamily="18" charset="0"/>
              </a:rPr>
              <a:t> </a:t>
            </a:r>
            <a:r>
              <a:rPr lang="tr-TR" sz="2000" b="0" i="0" u="none" strike="noStrike" baseline="0" dirty="0" err="1">
                <a:latin typeface="Bembo" panose="02020502050201020203" pitchFamily="18" charset="0"/>
              </a:rPr>
              <a:t>over</a:t>
            </a:r>
            <a:r>
              <a:rPr lang="tr-TR" sz="2000" b="0" i="0" u="none" strike="noStrike" baseline="0" dirty="0">
                <a:latin typeface="Bembo" panose="02020502050201020203" pitchFamily="18" charset="0"/>
              </a:rPr>
              <a:t> time? </a:t>
            </a:r>
          </a:p>
          <a:p>
            <a:pPr algn="l"/>
            <a:r>
              <a:rPr lang="tr-TR" dirty="0" err="1"/>
              <a:t>Answer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</a:t>
            </a:r>
            <a:r>
              <a:rPr lang="tr-TR" dirty="0" err="1"/>
              <a:t>requires</a:t>
            </a:r>
            <a:r>
              <a:rPr lang="tr-TR" dirty="0"/>
              <a:t> </a:t>
            </a:r>
            <a:r>
              <a:rPr lang="tr-TR" dirty="0" err="1"/>
              <a:t>longitudinal</a:t>
            </a:r>
            <a:r>
              <a:rPr lang="tr-TR" dirty="0"/>
              <a:t> data.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70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A0999F-B85A-47AA-B930-737232A7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Variations</a:t>
            </a:r>
            <a:r>
              <a:rPr lang="tr-TR" dirty="0"/>
              <a:t> of </a:t>
            </a:r>
            <a:r>
              <a:rPr lang="tr-TR" dirty="0" err="1"/>
              <a:t>Longitudinal</a:t>
            </a:r>
            <a:r>
              <a:rPr lang="tr-TR" dirty="0"/>
              <a:t> Design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37034D-2531-467C-AAFC-3186C6F7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u="none" strike="noStrike" baseline="0" dirty="0">
                <a:solidFill>
                  <a:srgbClr val="FF0000"/>
                </a:solidFill>
                <a:latin typeface="Goudy-Italic"/>
              </a:rPr>
              <a:t>Trend</a:t>
            </a:r>
            <a:r>
              <a:rPr lang="tr-TR" b="0" i="1" u="none" strike="noStrike" baseline="0" dirty="0">
                <a:latin typeface="Goudy-Italic"/>
              </a:rPr>
              <a:t> </a:t>
            </a:r>
            <a:r>
              <a:rPr lang="en-US" b="0" i="0" u="none" strike="noStrike" baseline="0" dirty="0">
                <a:latin typeface="Goudy"/>
              </a:rPr>
              <a:t>study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a general </a:t>
            </a:r>
            <a:r>
              <a:rPr lang="en-US" sz="2000" b="0" i="1" u="none" strike="noStrike" baseline="0" dirty="0">
                <a:solidFill>
                  <a:srgbClr val="FF0000"/>
                </a:solidFill>
                <a:latin typeface="Goudy"/>
              </a:rPr>
              <a:t>population</a:t>
            </a:r>
            <a:r>
              <a:rPr lang="en-US" sz="2000" b="0" i="0" u="none" strike="noStrike" baseline="0" dirty="0">
                <a:latin typeface="Goudy"/>
              </a:rPr>
              <a:t> is studied over time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tr-TR" sz="2000" b="0" i="0" u="none" strike="noStrike" baseline="0" dirty="0" err="1">
                <a:latin typeface="Goudy"/>
              </a:rPr>
              <a:t>participants</a:t>
            </a:r>
            <a:r>
              <a:rPr lang="en-US" sz="2000" b="0" i="0" u="none" strike="noStrike" baseline="0" dirty="0">
                <a:latin typeface="Goudy"/>
              </a:rPr>
              <a:t> are sampled from the population each year or at other times of data collection. </a:t>
            </a:r>
          </a:p>
          <a:p>
            <a:pPr algn="l"/>
            <a:r>
              <a:rPr lang="tr-TR" b="0" i="0" u="none" strike="noStrike" baseline="0" dirty="0" err="1">
                <a:latin typeface="Goudy"/>
              </a:rPr>
              <a:t>E.g</a:t>
            </a:r>
            <a:r>
              <a:rPr lang="tr-TR" b="0" i="0" u="none" strike="noStrike" baseline="0" dirty="0">
                <a:latin typeface="Goudy"/>
              </a:rPr>
              <a:t>. Using a trend </a:t>
            </a:r>
            <a:r>
              <a:rPr lang="tr-TR" b="0" i="0" u="none" strike="noStrike" baseline="0" dirty="0" err="1">
                <a:latin typeface="Goudy"/>
              </a:rPr>
              <a:t>study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to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report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high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school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students</a:t>
            </a:r>
            <a:r>
              <a:rPr lang="tr-TR" b="0" i="0" u="none" strike="noStrike" baseline="0" dirty="0">
                <a:latin typeface="Goudy"/>
              </a:rPr>
              <a:t>’ </a:t>
            </a:r>
            <a:r>
              <a:rPr lang="tr-TR" b="0" i="0" u="none" strike="noStrike" baseline="0" dirty="0" err="1">
                <a:latin typeface="Goudy"/>
              </a:rPr>
              <a:t>success</a:t>
            </a:r>
            <a:r>
              <a:rPr lang="tr-TR" b="0" i="0" u="none" strike="noStrike" baseline="0" dirty="0">
                <a:latin typeface="Goudy"/>
              </a:rPr>
              <a:t> in </a:t>
            </a:r>
            <a:r>
              <a:rPr lang="tr-TR" b="0" i="0" u="none" strike="noStrike" baseline="0" dirty="0" err="1">
                <a:latin typeface="Goudy"/>
              </a:rPr>
              <a:t>the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University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Entrance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Exam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over</a:t>
            </a:r>
            <a:r>
              <a:rPr lang="tr-TR" b="0" i="0" u="none" strike="noStrike" baseline="0" dirty="0">
                <a:latin typeface="Goudy"/>
              </a:rPr>
              <a:t> a </a:t>
            </a:r>
            <a:r>
              <a:rPr lang="tr-TR" b="0" i="0" u="none" strike="noStrike" baseline="0" dirty="0" err="1">
                <a:latin typeface="Goudy"/>
              </a:rPr>
              <a:t>period</a:t>
            </a:r>
            <a:r>
              <a:rPr lang="tr-TR" b="0" i="0" u="none" strike="noStrike" baseline="0" dirty="0">
                <a:latin typeface="Goudy"/>
              </a:rPr>
              <a:t> of time</a:t>
            </a:r>
          </a:p>
          <a:p>
            <a:pPr algn="l"/>
            <a:endParaRPr lang="tr-TR" b="0" i="0" u="none" strike="noStrike" baseline="0" dirty="0">
              <a:latin typeface="Goudy"/>
            </a:endParaRPr>
          </a:p>
          <a:p>
            <a:pPr algn="l"/>
            <a:r>
              <a:rPr lang="tr-TR" b="1" u="none" strike="noStrike" baseline="0" dirty="0">
                <a:solidFill>
                  <a:srgbClr val="FF0000"/>
                </a:solidFill>
                <a:latin typeface="Goudy-Italic"/>
              </a:rPr>
              <a:t>Panel</a:t>
            </a:r>
            <a:r>
              <a:rPr lang="tr-TR" b="0" i="1" u="none" strike="noStrike" baseline="0" dirty="0">
                <a:latin typeface="Goudy-Italic"/>
              </a:rPr>
              <a:t> </a:t>
            </a:r>
            <a:r>
              <a:rPr lang="en-US" b="0" i="0" u="none" strike="noStrike" baseline="0" dirty="0">
                <a:latin typeface="Goudy"/>
              </a:rPr>
              <a:t>study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the </a:t>
            </a:r>
            <a:r>
              <a:rPr lang="en-US" sz="2000" b="0" i="1" u="none" strike="noStrike" baseline="0" dirty="0">
                <a:solidFill>
                  <a:srgbClr val="FF0000"/>
                </a:solidFill>
                <a:latin typeface="Goudy"/>
              </a:rPr>
              <a:t>same individuals</a:t>
            </a:r>
            <a:r>
              <a:rPr lang="en-US" sz="2000" b="0" i="0" u="none" strike="noStrike" baseline="0" dirty="0">
                <a:latin typeface="Goudy"/>
              </a:rPr>
              <a:t> are surveyed each time data are collected</a:t>
            </a:r>
            <a:endParaRPr lang="tr-TR" sz="2000" b="0" i="0" u="none" strike="noStrike" baseline="0" dirty="0">
              <a:latin typeface="Goudy"/>
            </a:endParaRP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3794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BE0DEA-B953-452C-BDDB-B8BEB39D0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274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Trend </a:t>
            </a:r>
            <a:r>
              <a:rPr lang="tr-TR" sz="3600" b="1" dirty="0" err="1"/>
              <a:t>Study</a:t>
            </a:r>
            <a:br>
              <a:rPr lang="tr-TR" sz="2400" dirty="0"/>
            </a:br>
            <a:r>
              <a:rPr lang="tr-TR" sz="2400" dirty="0" err="1"/>
              <a:t>Average</a:t>
            </a:r>
            <a:r>
              <a:rPr lang="tr-TR" sz="2400" dirty="0"/>
              <a:t> SAT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high</a:t>
            </a:r>
            <a:r>
              <a:rPr lang="tr-TR" sz="2400" dirty="0"/>
              <a:t> </a:t>
            </a:r>
            <a:r>
              <a:rPr lang="tr-TR" sz="2400" dirty="0" err="1"/>
              <a:t>school</a:t>
            </a:r>
            <a:r>
              <a:rPr lang="tr-TR" sz="2400" dirty="0"/>
              <a:t> </a:t>
            </a:r>
            <a:r>
              <a:rPr lang="tr-TR" sz="2400" dirty="0" err="1"/>
              <a:t>class</a:t>
            </a:r>
            <a:r>
              <a:rPr lang="tr-TR" sz="2400" dirty="0"/>
              <a:t> </a:t>
            </a:r>
            <a:r>
              <a:rPr lang="tr-TR" sz="2400" dirty="0" err="1"/>
              <a:t>rank</a:t>
            </a:r>
            <a:r>
              <a:rPr lang="tr-TR" sz="2400" dirty="0"/>
              <a:t> (</a:t>
            </a:r>
            <a:r>
              <a:rPr lang="tr-TR" sz="2400" dirty="0" err="1"/>
              <a:t>McMillan</a:t>
            </a:r>
            <a:r>
              <a:rPr lang="tr-TR" sz="2400" dirty="0"/>
              <a:t> &amp; </a:t>
            </a:r>
            <a:r>
              <a:rPr lang="tr-TR" sz="2400" dirty="0" err="1"/>
              <a:t>Schumacher</a:t>
            </a:r>
            <a:r>
              <a:rPr lang="tr-TR" sz="2400" dirty="0"/>
              <a:t>, 2015, p. 238)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943989A-136F-4223-8B97-54445A25E4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9850" y="1606551"/>
            <a:ext cx="9867900" cy="4711700"/>
          </a:xfrm>
        </p:spPr>
      </p:pic>
    </p:spTree>
    <p:extLst>
      <p:ext uri="{BB962C8B-B14F-4D97-AF65-F5344CB8AC3E}">
        <p14:creationId xmlns:p14="http://schemas.microsoft.com/office/powerpoint/2010/main" val="18535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1AAC9D-3614-4E82-A0DD-57ED773F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9747"/>
          </a:xfrm>
        </p:spPr>
        <p:txBody>
          <a:bodyPr/>
          <a:lstStyle/>
          <a:p>
            <a:pPr algn="ctr"/>
            <a:r>
              <a:rPr kumimoji="0" lang="tr-TR" sz="32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Trend </a:t>
            </a:r>
            <a:r>
              <a:rPr kumimoji="0" lang="tr-TR" sz="3200" b="1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Study</a:t>
            </a:r>
            <a:b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Percentage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of SAT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by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high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school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class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rank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(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McMillan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&amp; </a:t>
            </a:r>
            <a:r>
              <a:rPr kumimoji="0" lang="tr-TR" sz="2200" b="0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Schumacher</a:t>
            </a:r>
            <a:r>
              <a:rPr kumimoji="0" lang="tr-TR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2015, p. 238)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3D5A648-9F14-4150-9E3B-6AF34E4D65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900" y="1846263"/>
            <a:ext cx="11233150" cy="4338637"/>
          </a:xfrm>
        </p:spPr>
      </p:pic>
    </p:spTree>
    <p:extLst>
      <p:ext uri="{BB962C8B-B14F-4D97-AF65-F5344CB8AC3E}">
        <p14:creationId xmlns:p14="http://schemas.microsoft.com/office/powerpoint/2010/main" val="173168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202BD6-010E-4CF9-A5D1-F8DD9BA4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Designs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507567-CD94-45DD-9E1C-BFCFC3829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en-US" dirty="0"/>
              <a:t>used to summarize the current or past status of something. </a:t>
            </a:r>
            <a:endParaRPr lang="tr-TR" dirty="0"/>
          </a:p>
          <a:p>
            <a:endParaRPr lang="tr-TR" dirty="0"/>
          </a:p>
          <a:p>
            <a:r>
              <a:rPr lang="tr-TR" dirty="0"/>
              <a:t>-</a:t>
            </a:r>
            <a:r>
              <a:rPr lang="en-US" dirty="0"/>
              <a:t>simply describes achievement, attitudes, behaviors, or other traits of a group of subjects.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dirty="0"/>
              <a:t>-</a:t>
            </a:r>
            <a:r>
              <a:rPr lang="en-US" dirty="0"/>
              <a:t>asks </a:t>
            </a:r>
            <a:r>
              <a:rPr lang="en-US" i="1" dirty="0"/>
              <a:t>What is?</a:t>
            </a:r>
            <a:r>
              <a:rPr lang="en-US" dirty="0"/>
              <a:t> or </a:t>
            </a:r>
            <a:r>
              <a:rPr lang="en-US" i="1" dirty="0"/>
              <a:t>What was?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  <a:p>
            <a:r>
              <a:rPr lang="tr-TR" dirty="0"/>
              <a:t>-</a:t>
            </a:r>
            <a:r>
              <a:rPr lang="en-US" dirty="0"/>
              <a:t>reports things the way they are or were. </a:t>
            </a:r>
            <a:endParaRPr lang="tr-TR" dirty="0"/>
          </a:p>
          <a:p>
            <a:endParaRPr lang="tr-TR" dirty="0"/>
          </a:p>
          <a:p>
            <a:r>
              <a:rPr lang="tr-TR" dirty="0"/>
              <a:t>-</a:t>
            </a:r>
            <a:r>
              <a:rPr lang="en-US" dirty="0"/>
              <a:t>There is no intervention.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660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4E754D-279F-4999-955F-4B0C5652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descriptive designs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842C0A-42F7-48B6-A7A5-841AC99E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very valuable data</a:t>
            </a:r>
            <a:r>
              <a:rPr lang="tr-TR" dirty="0"/>
              <a:t>, </a:t>
            </a:r>
            <a:r>
              <a:rPr lang="tr-TR" dirty="0" err="1"/>
              <a:t>especially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</a:t>
            </a:r>
            <a:r>
              <a:rPr lang="tr-TR" dirty="0" err="1"/>
              <a:t>research</a:t>
            </a:r>
            <a:endParaRPr lang="tr-TR" dirty="0"/>
          </a:p>
          <a:p>
            <a:pPr lvl="1"/>
            <a:r>
              <a:rPr lang="tr-TR" sz="2000" dirty="0" err="1"/>
              <a:t>E.g</a:t>
            </a:r>
            <a:r>
              <a:rPr lang="tr-TR" sz="2000" dirty="0"/>
              <a:t>. </a:t>
            </a:r>
            <a:r>
              <a:rPr lang="tr-TR" sz="2000" dirty="0" err="1"/>
              <a:t>You</a:t>
            </a:r>
            <a:r>
              <a:rPr lang="tr-TR" sz="2000" dirty="0"/>
              <a:t> </a:t>
            </a:r>
            <a:r>
              <a:rPr lang="tr-TR" sz="2000" dirty="0" err="1"/>
              <a:t>want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err="1"/>
              <a:t>learn</a:t>
            </a:r>
            <a:r>
              <a:rPr lang="en-US" sz="2000" dirty="0"/>
              <a:t> the nature of classroom climate and its</a:t>
            </a:r>
            <a:r>
              <a:rPr lang="tr-TR" sz="2000" dirty="0"/>
              <a:t> </a:t>
            </a:r>
            <a:r>
              <a:rPr lang="en-US" sz="2000" dirty="0"/>
              <a:t>relationship to student attitudes and learning. </a:t>
            </a:r>
            <a:endParaRPr lang="tr-TR" sz="2000" dirty="0"/>
          </a:p>
          <a:p>
            <a:pPr lvl="1"/>
            <a:r>
              <a:rPr lang="tr-TR" sz="2000" dirty="0" err="1"/>
              <a:t>You</a:t>
            </a:r>
            <a:r>
              <a:rPr lang="en-US" sz="2000" dirty="0"/>
              <a:t> </a:t>
            </a:r>
            <a:r>
              <a:rPr lang="tr-TR" sz="2000" dirty="0" err="1"/>
              <a:t>first</a:t>
            </a:r>
            <a:r>
              <a:rPr lang="en-US" sz="2000" dirty="0"/>
              <a:t> describe what is meant by classroom climate</a:t>
            </a:r>
            <a:r>
              <a:rPr lang="tr-TR" sz="2000" dirty="0"/>
              <a:t> (</a:t>
            </a:r>
            <a:r>
              <a:rPr lang="tr-TR" sz="2000" dirty="0" err="1"/>
              <a:t>using</a:t>
            </a:r>
            <a:r>
              <a:rPr lang="tr-TR" sz="2000" dirty="0"/>
              <a:t> </a:t>
            </a:r>
            <a:r>
              <a:rPr lang="tr-TR" sz="2000" dirty="0" err="1"/>
              <a:t>some</a:t>
            </a:r>
            <a:r>
              <a:rPr lang="tr-TR" sz="2000" dirty="0"/>
              <a:t> c</a:t>
            </a:r>
            <a:r>
              <a:rPr lang="en-US" sz="2000" dirty="0" err="1"/>
              <a:t>limate</a:t>
            </a:r>
            <a:r>
              <a:rPr lang="en-US" sz="2000" dirty="0"/>
              <a:t> surveys—how students talk and act toward one another</a:t>
            </a:r>
            <a:r>
              <a:rPr lang="tr-TR" sz="2000" dirty="0"/>
              <a:t>;</a:t>
            </a:r>
            <a:r>
              <a:rPr lang="en-US" sz="2000" dirty="0"/>
              <a:t> how they feel about the teacher</a:t>
            </a:r>
            <a:r>
              <a:rPr lang="tr-TR" sz="2000" dirty="0"/>
              <a:t>; </a:t>
            </a:r>
            <a:r>
              <a:rPr lang="tr-TR" sz="2000" dirty="0" err="1"/>
              <a:t>etc</a:t>
            </a:r>
            <a:r>
              <a:rPr lang="tr-TR" sz="2000" dirty="0"/>
              <a:t>.</a:t>
            </a:r>
            <a:r>
              <a:rPr lang="en-US" sz="2000" dirty="0"/>
              <a:t>—to understand the atmosphere of the classroom</a:t>
            </a:r>
            <a:r>
              <a:rPr lang="tr-TR" sz="2000" dirty="0"/>
              <a:t>)</a:t>
            </a:r>
          </a:p>
          <a:p>
            <a:pPr lvl="1"/>
            <a:r>
              <a:rPr lang="tr-TR" sz="2000" dirty="0" err="1"/>
              <a:t>Your</a:t>
            </a:r>
            <a:r>
              <a:rPr lang="tr-TR" sz="2000" dirty="0"/>
              <a:t> </a:t>
            </a:r>
            <a:r>
              <a:rPr lang="tr-TR" sz="2000" dirty="0" err="1"/>
              <a:t>possible</a:t>
            </a:r>
            <a:r>
              <a:rPr lang="tr-TR" sz="2000" dirty="0"/>
              <a:t> RQ= </a:t>
            </a:r>
            <a:r>
              <a:rPr lang="tr-TR" sz="2000" dirty="0" err="1"/>
              <a:t>What</a:t>
            </a:r>
            <a:r>
              <a:rPr lang="tr-TR" sz="2000" dirty="0"/>
              <a:t> </a:t>
            </a:r>
            <a:r>
              <a:rPr lang="tr-TR" sz="2000" dirty="0" err="1"/>
              <a:t>are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classroom</a:t>
            </a:r>
            <a:r>
              <a:rPr lang="tr-TR" sz="2000" dirty="0"/>
              <a:t> </a:t>
            </a:r>
            <a:r>
              <a:rPr lang="tr-TR" sz="2000" dirty="0" err="1"/>
              <a:t>climate</a:t>
            </a:r>
            <a:r>
              <a:rPr lang="tr-TR" sz="2000" dirty="0"/>
              <a:t> </a:t>
            </a:r>
            <a:r>
              <a:rPr lang="tr-TR" sz="2000" dirty="0" err="1"/>
              <a:t>characteristics</a:t>
            </a:r>
            <a:r>
              <a:rPr lang="tr-TR" sz="2000" dirty="0"/>
              <a:t>?</a:t>
            </a:r>
            <a:endParaRPr lang="en-US" sz="2000" dirty="0"/>
          </a:p>
          <a:p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can</a:t>
            </a:r>
            <a:r>
              <a:rPr lang="en-US" dirty="0"/>
              <a:t> examine causal relationships.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152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BFAB27-D35E-44C4-B638-94FD15CB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descriptive</a:t>
            </a:r>
            <a:r>
              <a:rPr lang="tr-TR" dirty="0"/>
              <a:t> RQ </a:t>
            </a:r>
            <a:r>
              <a:rPr lang="tr-TR" dirty="0" err="1"/>
              <a:t>examples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94AC33-A70C-4128-A895-42BD416C1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much do college students exercise?</a:t>
            </a:r>
          </a:p>
          <a:p>
            <a:pPr marL="0" indent="0">
              <a:buNone/>
            </a:pPr>
            <a:r>
              <a:rPr lang="en-US" dirty="0"/>
              <a:t>What are the attitudes of students toward mainstreamed children?</a:t>
            </a:r>
          </a:p>
          <a:p>
            <a:pPr marL="0" indent="0">
              <a:buNone/>
            </a:pPr>
            <a:r>
              <a:rPr lang="en-US" dirty="0"/>
              <a:t>How often do students cheat?</a:t>
            </a:r>
          </a:p>
          <a:p>
            <a:pPr marL="0" indent="0">
              <a:buNone/>
            </a:pPr>
            <a:r>
              <a:rPr lang="en-US" dirty="0"/>
              <a:t>What do teachers think about merit pay?</a:t>
            </a:r>
          </a:p>
          <a:p>
            <a:pPr marL="0" indent="0">
              <a:buNone/>
            </a:pPr>
            <a:r>
              <a:rPr lang="en-US" dirty="0"/>
              <a:t>How do students spend their time during independent study?</a:t>
            </a:r>
          </a:p>
          <a:p>
            <a:pPr marL="0" indent="0">
              <a:buNone/>
            </a:pPr>
            <a:r>
              <a:rPr lang="en-US" dirty="0"/>
              <a:t>What are the components of the gifted program?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54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9E2589-66BA-4C17-9291-B7838BC3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I- SURVEY RESEARCH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172E24-B27F-48B4-B2C2-711452315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most</a:t>
            </a:r>
            <a:r>
              <a:rPr lang="tr-TR" sz="2200" dirty="0"/>
              <a:t> </a:t>
            </a:r>
            <a:r>
              <a:rPr lang="tr-TR" sz="2200" dirty="0" err="1"/>
              <a:t>common</a:t>
            </a:r>
            <a:r>
              <a:rPr lang="tr-TR" sz="2200" dirty="0"/>
              <a:t> in </a:t>
            </a:r>
            <a:r>
              <a:rPr lang="tr-TR" sz="2200" dirty="0" err="1"/>
              <a:t>social</a:t>
            </a:r>
            <a:r>
              <a:rPr lang="tr-TR" sz="2200" dirty="0"/>
              <a:t> </a:t>
            </a:r>
            <a:r>
              <a:rPr lang="tr-TR" sz="2200" dirty="0" err="1"/>
              <a:t>sciences</a:t>
            </a:r>
            <a:endParaRPr lang="tr-TR" sz="2200" dirty="0"/>
          </a:p>
          <a:p>
            <a:r>
              <a:rPr lang="en-US" sz="2200" dirty="0"/>
              <a:t>Used</a:t>
            </a:r>
            <a:r>
              <a:rPr lang="tr-TR" sz="2200" dirty="0"/>
              <a:t> </a:t>
            </a:r>
            <a:r>
              <a:rPr lang="en-US" sz="2200" dirty="0"/>
              <a:t>to learn</a:t>
            </a:r>
            <a:r>
              <a:rPr lang="tr-TR" sz="2200" dirty="0"/>
              <a:t> </a:t>
            </a:r>
            <a:r>
              <a:rPr lang="tr-TR" sz="2200" dirty="0" err="1"/>
              <a:t>about</a:t>
            </a:r>
            <a:r>
              <a:rPr lang="tr-TR" sz="2200" dirty="0"/>
              <a:t> </a:t>
            </a:r>
            <a:r>
              <a:rPr lang="en-US" sz="2200" dirty="0"/>
              <a:t>people’s</a:t>
            </a:r>
            <a:endParaRPr lang="tr-TR" sz="2200" dirty="0"/>
          </a:p>
          <a:p>
            <a:pPr lvl="1"/>
            <a:r>
              <a:rPr lang="en-US" sz="2200" dirty="0"/>
              <a:t>attitudes, </a:t>
            </a:r>
            <a:endParaRPr lang="tr-TR" sz="2200" dirty="0"/>
          </a:p>
          <a:p>
            <a:pPr lvl="1"/>
            <a:r>
              <a:rPr lang="en-US" sz="2200" dirty="0"/>
              <a:t>beliefs, </a:t>
            </a:r>
            <a:endParaRPr lang="tr-TR" sz="2200" dirty="0"/>
          </a:p>
          <a:p>
            <a:pPr lvl="1"/>
            <a:r>
              <a:rPr lang="en-US" sz="2200" dirty="0"/>
              <a:t>values, </a:t>
            </a:r>
            <a:endParaRPr lang="tr-TR" sz="2200" dirty="0"/>
          </a:p>
          <a:p>
            <a:pPr lvl="1"/>
            <a:r>
              <a:rPr lang="en-US" sz="2200" dirty="0"/>
              <a:t>demographics, </a:t>
            </a:r>
            <a:endParaRPr lang="tr-TR" sz="2200" dirty="0"/>
          </a:p>
          <a:p>
            <a:pPr lvl="1"/>
            <a:r>
              <a:rPr lang="en-US" sz="2200" dirty="0"/>
              <a:t>behavior, </a:t>
            </a:r>
            <a:endParaRPr lang="tr-TR" sz="2200" dirty="0"/>
          </a:p>
          <a:p>
            <a:pPr lvl="1"/>
            <a:r>
              <a:rPr lang="en-US" sz="2200" dirty="0"/>
              <a:t>opinions, </a:t>
            </a:r>
            <a:endParaRPr lang="tr-TR" sz="2200" dirty="0"/>
          </a:p>
          <a:p>
            <a:pPr lvl="1"/>
            <a:r>
              <a:rPr lang="en-US" sz="2200" dirty="0"/>
              <a:t>habits, </a:t>
            </a:r>
            <a:endParaRPr lang="tr-TR" sz="2200" dirty="0"/>
          </a:p>
          <a:p>
            <a:pPr lvl="1"/>
            <a:r>
              <a:rPr lang="en-US" sz="2200" dirty="0"/>
              <a:t>desires, </a:t>
            </a:r>
            <a:endParaRPr lang="tr-TR" sz="2200" dirty="0"/>
          </a:p>
          <a:p>
            <a:pPr lvl="1"/>
            <a:r>
              <a:rPr lang="en-US" sz="2200" dirty="0"/>
              <a:t>ideas,</a:t>
            </a:r>
            <a:r>
              <a:rPr lang="tr-TR" sz="2200" dirty="0"/>
              <a:t> </a:t>
            </a:r>
            <a:r>
              <a:rPr lang="tr-TR" sz="2200" dirty="0" err="1"/>
              <a:t>etc</a:t>
            </a:r>
            <a:endParaRPr lang="tr-TR" sz="2200" dirty="0"/>
          </a:p>
          <a:p>
            <a:endParaRPr lang="tr-TR" sz="2200" dirty="0"/>
          </a:p>
          <a:p>
            <a:r>
              <a:rPr lang="tr-TR" sz="2200" dirty="0"/>
              <a:t>Can be </a:t>
            </a:r>
            <a:r>
              <a:rPr lang="tr-TR" sz="2200" dirty="0" err="1"/>
              <a:t>pen-and-paper</a:t>
            </a:r>
            <a:r>
              <a:rPr lang="tr-TR" sz="2200" dirty="0"/>
              <a:t> </a:t>
            </a:r>
            <a:r>
              <a:rPr lang="tr-TR" sz="2200" dirty="0" err="1"/>
              <a:t>or</a:t>
            </a:r>
            <a:r>
              <a:rPr lang="tr-TR" sz="2200" dirty="0"/>
              <a:t> web-</a:t>
            </a:r>
            <a:r>
              <a:rPr lang="tr-TR" sz="2200" dirty="0" err="1"/>
              <a:t>based</a:t>
            </a:r>
            <a:r>
              <a:rPr lang="tr-TR" sz="2200" dirty="0"/>
              <a:t> </a:t>
            </a:r>
            <a:r>
              <a:rPr lang="tr-TR" sz="2200" dirty="0" err="1"/>
              <a:t>forms</a:t>
            </a:r>
            <a:endParaRPr lang="tr-TR" sz="2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5943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154FD0-3C95-4BE7-AD42-C2B9B883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Popularity</a:t>
            </a:r>
            <a:r>
              <a:rPr lang="tr-TR" dirty="0"/>
              <a:t> of </a:t>
            </a:r>
            <a:r>
              <a:rPr lang="tr-TR" dirty="0" err="1"/>
              <a:t>Survey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7FB766-ECFB-4395-8626-2E990073B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Goudy"/>
              </a:rPr>
              <a:t>Very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popular in education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for three reasons: </a:t>
            </a:r>
            <a:endParaRPr lang="tr-TR" dirty="0">
              <a:latin typeface="Goudy"/>
            </a:endParaRPr>
          </a:p>
          <a:p>
            <a:pPr algn="l"/>
            <a:r>
              <a:rPr lang="tr-TR" dirty="0">
                <a:latin typeface="Goudy"/>
              </a:rPr>
              <a:t>(a) </a:t>
            </a:r>
            <a:r>
              <a:rPr lang="en-US" b="0" i="0" u="none" strike="noStrike" baseline="0" dirty="0">
                <a:latin typeface="Goudy"/>
              </a:rPr>
              <a:t>versatility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tr-TR" sz="2000" b="0" i="0" u="none" strike="noStrike" baseline="0" dirty="0">
                <a:latin typeface="Goudy"/>
              </a:rPr>
              <a:t>can be </a:t>
            </a:r>
            <a:r>
              <a:rPr lang="en-US" sz="2000" dirty="0">
                <a:latin typeface="Goudy"/>
              </a:rPr>
              <a:t>used to investigate</a:t>
            </a:r>
            <a:r>
              <a:rPr lang="tr-TR" sz="2000" dirty="0">
                <a:latin typeface="Goudy"/>
              </a:rPr>
              <a:t> </a:t>
            </a:r>
            <a:r>
              <a:rPr lang="en-US" sz="2000" dirty="0">
                <a:latin typeface="Goudy"/>
              </a:rPr>
              <a:t>almost any problem or question</a:t>
            </a:r>
            <a:endParaRPr lang="tr-TR" sz="2000" dirty="0">
              <a:latin typeface="Goudy"/>
            </a:endParaRPr>
          </a:p>
          <a:p>
            <a:pPr algn="l"/>
            <a:r>
              <a:rPr lang="tr-TR" b="0" i="0" u="none" strike="noStrike" baseline="0" dirty="0">
                <a:latin typeface="Goudy"/>
              </a:rPr>
              <a:t>(b) </a:t>
            </a:r>
            <a:r>
              <a:rPr lang="en-US" b="0" i="0" u="none" strike="noStrike" baseline="0" dirty="0">
                <a:latin typeface="Goudy"/>
              </a:rPr>
              <a:t>efficiency</a:t>
            </a:r>
            <a:endParaRPr lang="tr-TR" dirty="0">
              <a:latin typeface="Goudy"/>
            </a:endParaRPr>
          </a:p>
          <a:p>
            <a:pPr lvl="1"/>
            <a:r>
              <a:rPr lang="en-US" sz="2000" dirty="0">
                <a:latin typeface="Goudy"/>
              </a:rPr>
              <a:t>credible information </a:t>
            </a:r>
            <a:r>
              <a:rPr lang="tr-TR" sz="2000" dirty="0" err="1">
                <a:latin typeface="Goudy"/>
              </a:rPr>
              <a:t>and</a:t>
            </a:r>
            <a:r>
              <a:rPr lang="tr-TR" sz="2000" dirty="0">
                <a:latin typeface="Goudy"/>
              </a:rPr>
              <a:t> a </a:t>
            </a:r>
            <a:r>
              <a:rPr lang="tr-TR" sz="2000" dirty="0" err="1">
                <a:latin typeface="Goudy"/>
              </a:rPr>
              <a:t>variety</a:t>
            </a:r>
            <a:r>
              <a:rPr lang="tr-TR" sz="2000" dirty="0">
                <a:latin typeface="Goudy"/>
              </a:rPr>
              <a:t> of </a:t>
            </a:r>
            <a:r>
              <a:rPr lang="tr-TR" sz="2000" dirty="0" err="1">
                <a:latin typeface="Goudy"/>
              </a:rPr>
              <a:t>variables</a:t>
            </a:r>
            <a:r>
              <a:rPr lang="tr-TR" sz="2000" dirty="0">
                <a:latin typeface="Goudy"/>
              </a:rPr>
              <a:t> </a:t>
            </a:r>
            <a:r>
              <a:rPr lang="en-US" sz="2000" dirty="0">
                <a:latin typeface="Goudy"/>
              </a:rPr>
              <a:t>can be collected</a:t>
            </a:r>
            <a:r>
              <a:rPr lang="tr-TR" sz="2000" dirty="0">
                <a:latin typeface="Goudy"/>
              </a:rPr>
              <a:t> </a:t>
            </a:r>
            <a:r>
              <a:rPr lang="en-US" sz="2000" dirty="0">
                <a:latin typeface="Goudy"/>
              </a:rPr>
              <a:t>from a large </a:t>
            </a:r>
            <a:r>
              <a:rPr lang="en-US" sz="2000" dirty="0" err="1">
                <a:latin typeface="Goudy"/>
              </a:rPr>
              <a:t>populationat</a:t>
            </a:r>
            <a:r>
              <a:rPr lang="en-US" sz="2000" dirty="0">
                <a:latin typeface="Goudy"/>
              </a:rPr>
              <a:t> a relatively low cost</a:t>
            </a:r>
            <a:r>
              <a:rPr lang="tr-TR" sz="2000" dirty="0">
                <a:latin typeface="Goudy"/>
              </a:rPr>
              <a:t> (</a:t>
            </a:r>
            <a:r>
              <a:rPr lang="tr-TR" sz="2000" dirty="0" err="1">
                <a:latin typeface="Goudy"/>
              </a:rPr>
              <a:t>especially</a:t>
            </a:r>
            <a:r>
              <a:rPr lang="tr-TR" sz="2000" dirty="0">
                <a:latin typeface="Goudy"/>
              </a:rPr>
              <a:t> on internet)</a:t>
            </a:r>
          </a:p>
          <a:p>
            <a:pPr algn="l"/>
            <a:r>
              <a:rPr lang="tr-TR" b="0" i="0" u="none" strike="noStrike" baseline="0" dirty="0">
                <a:latin typeface="Goudy"/>
              </a:rPr>
              <a:t>(c) </a:t>
            </a:r>
            <a:r>
              <a:rPr lang="en-US" b="0" i="0" u="none" strike="noStrike" baseline="0" dirty="0">
                <a:latin typeface="Goudy"/>
              </a:rPr>
              <a:t>Generalizability</a:t>
            </a:r>
            <a:endParaRPr lang="tr-TR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small samples from larger populations permit generalizations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to the population.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103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4037DB-F6D0-4680-9352-130F52FC5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How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Conduct</a:t>
            </a:r>
            <a:r>
              <a:rPr lang="tr-TR" dirty="0"/>
              <a:t> </a:t>
            </a:r>
            <a:r>
              <a:rPr lang="tr-TR" dirty="0" err="1"/>
              <a:t>Survey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8C9500-E4CF-4899-8E2B-39BBF839E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b="1" i="1" u="none" strike="noStrike" baseline="0" dirty="0">
                <a:latin typeface="Goudy-BoldItalic"/>
              </a:rPr>
              <a:t>1. </a:t>
            </a:r>
            <a:r>
              <a:rPr lang="en-US" b="1" i="1" u="none" strike="noStrike" baseline="0" dirty="0">
                <a:latin typeface="Goudy-BoldItalic"/>
              </a:rPr>
              <a:t>Define the purpose and objectives. </a:t>
            </a:r>
            <a:endParaRPr lang="tr-TR" b="1" i="1" u="none" strike="noStrike" baseline="0" dirty="0">
              <a:latin typeface="Goudy-BoldItalic"/>
            </a:endParaRPr>
          </a:p>
          <a:p>
            <a:pPr lvl="1"/>
            <a:r>
              <a:rPr lang="tr-TR" sz="2000" b="0" i="0" u="none" strike="noStrike" baseline="0" dirty="0">
                <a:latin typeface="Goudy"/>
              </a:rPr>
              <a:t>Write </a:t>
            </a:r>
            <a:r>
              <a:rPr lang="en-US" sz="2000" b="0" i="0" u="none" strike="noStrike" baseline="0" dirty="0">
                <a:latin typeface="Goudy"/>
              </a:rPr>
              <a:t>a general statement and specific objectives that define in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detail the information that needs to be collected. </a:t>
            </a:r>
          </a:p>
          <a:p>
            <a:pPr lvl="1"/>
            <a:r>
              <a:rPr lang="en-US" sz="2000" dirty="0">
                <a:latin typeface="Goudy"/>
              </a:rPr>
              <a:t>Before</a:t>
            </a:r>
            <a:r>
              <a:rPr lang="tr-TR" sz="2000" dirty="0">
                <a:latin typeface="Goudy"/>
              </a:rPr>
              <a:t> </a:t>
            </a:r>
            <a:r>
              <a:rPr lang="en-US" sz="2000" dirty="0">
                <a:latin typeface="Goudy"/>
              </a:rPr>
              <a:t>the data are collected</a:t>
            </a:r>
            <a:r>
              <a:rPr lang="tr-TR" sz="2000" dirty="0">
                <a:latin typeface="Goudy"/>
              </a:rPr>
              <a:t>, </a:t>
            </a:r>
            <a:r>
              <a:rPr lang="tr-TR" sz="2000" dirty="0" err="1">
                <a:latin typeface="Goudy"/>
              </a:rPr>
              <a:t>y</a:t>
            </a:r>
            <a:r>
              <a:rPr lang="tr-TR" sz="2000" b="0" i="0" u="none" strike="noStrike" baseline="0" dirty="0" err="1">
                <a:latin typeface="Goudy"/>
              </a:rPr>
              <a:t>ou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need to know exactly how the results will be used. </a:t>
            </a:r>
            <a:endParaRPr lang="tr-TR" sz="2000" b="0" i="0" u="none" strike="noStrike" baseline="0" dirty="0">
              <a:latin typeface="Goudy"/>
            </a:endParaRPr>
          </a:p>
          <a:p>
            <a:pPr algn="l"/>
            <a:r>
              <a:rPr lang="tr-TR" dirty="0">
                <a:latin typeface="Goudy"/>
              </a:rPr>
              <a:t>2. </a:t>
            </a:r>
            <a:r>
              <a:rPr lang="en-US" b="1" i="1" u="none" strike="noStrike" baseline="0" dirty="0">
                <a:latin typeface="Goudy-BoldItalic"/>
              </a:rPr>
              <a:t>Select resources and the target population. </a:t>
            </a:r>
            <a:endParaRPr lang="tr-TR" b="1" i="1" u="none" strike="noStrike" baseline="0" dirty="0">
              <a:latin typeface="Goudy-BoldItalic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Make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decisions about the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questionnaire </a:t>
            </a:r>
            <a:r>
              <a:rPr lang="tr-TR" sz="2000" b="0" i="0" u="none" strike="noStrike" baseline="0" dirty="0" err="1">
                <a:latin typeface="Goudy"/>
              </a:rPr>
              <a:t>and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the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tr-TR" sz="2000" b="0" i="0" u="none" strike="noStrike" baseline="0" dirty="0" err="1">
                <a:latin typeface="Goudy"/>
              </a:rPr>
              <a:t>participants</a:t>
            </a:r>
            <a:r>
              <a:rPr lang="tr-TR" sz="2000" b="0" i="0" u="none" strike="noStrike" baseline="0" dirty="0">
                <a:latin typeface="Goudy"/>
              </a:rPr>
              <a:t>.</a:t>
            </a:r>
          </a:p>
          <a:p>
            <a:pPr lvl="1"/>
            <a:r>
              <a:rPr lang="tr-TR" sz="2000" b="0" i="0" u="none" strike="noStrike" baseline="0" dirty="0">
                <a:latin typeface="Goudy"/>
              </a:rPr>
              <a:t>Select a</a:t>
            </a:r>
            <a:r>
              <a:rPr lang="tr-TR" sz="2000" dirty="0">
                <a:latin typeface="Goudy"/>
              </a:rPr>
              <a:t> </a:t>
            </a:r>
            <a:r>
              <a:rPr lang="tr-TR" sz="2000" dirty="0" err="1">
                <a:latin typeface="Goudy"/>
              </a:rPr>
              <a:t>reliable</a:t>
            </a:r>
            <a:r>
              <a:rPr lang="tr-TR" sz="2000" dirty="0">
                <a:latin typeface="Goudy"/>
              </a:rPr>
              <a:t> </a:t>
            </a:r>
            <a:r>
              <a:rPr lang="tr-TR" sz="2000" dirty="0" err="1">
                <a:latin typeface="Goudy"/>
              </a:rPr>
              <a:t>and</a:t>
            </a:r>
            <a:r>
              <a:rPr lang="tr-TR" sz="2000" dirty="0">
                <a:latin typeface="Goudy"/>
              </a:rPr>
              <a:t> </a:t>
            </a:r>
            <a:r>
              <a:rPr lang="tr-TR" sz="2000" dirty="0" err="1">
                <a:latin typeface="Goudy"/>
              </a:rPr>
              <a:t>valid</a:t>
            </a:r>
            <a:r>
              <a:rPr lang="tr-TR" sz="2000" dirty="0">
                <a:latin typeface="Goudy"/>
              </a:rPr>
              <a:t> </a:t>
            </a:r>
            <a:r>
              <a:rPr lang="tr-TR" sz="2000" dirty="0" err="1">
                <a:latin typeface="Goudy"/>
              </a:rPr>
              <a:t>questionnaire</a:t>
            </a:r>
            <a:r>
              <a:rPr lang="tr-TR" sz="2000" dirty="0">
                <a:latin typeface="Goudy"/>
              </a:rPr>
              <a:t> (</a:t>
            </a:r>
            <a:r>
              <a:rPr lang="tr-TR" sz="2000" dirty="0" err="1">
                <a:latin typeface="Goudy"/>
              </a:rPr>
              <a:t>Developing</a:t>
            </a:r>
            <a:r>
              <a:rPr lang="tr-TR" sz="2000" dirty="0">
                <a:latin typeface="Goudy"/>
              </a:rPr>
              <a:t> a </a:t>
            </a:r>
            <a:r>
              <a:rPr lang="tr-TR" sz="2000" dirty="0" err="1">
                <a:latin typeface="Goudy"/>
              </a:rPr>
              <a:t>survey</a:t>
            </a:r>
            <a:r>
              <a:rPr lang="tr-TR" sz="2000" dirty="0">
                <a:latin typeface="Goudy"/>
              </a:rPr>
              <a:t> is a </a:t>
            </a:r>
            <a:r>
              <a:rPr lang="tr-TR" sz="2000" dirty="0" err="1">
                <a:latin typeface="Goudy"/>
              </a:rPr>
              <a:t>long</a:t>
            </a:r>
            <a:r>
              <a:rPr lang="tr-TR" sz="2000" dirty="0">
                <a:latin typeface="Goudy"/>
              </a:rPr>
              <a:t> </a:t>
            </a:r>
            <a:r>
              <a:rPr lang="tr-TR" sz="2000" dirty="0" err="1">
                <a:latin typeface="Goudy"/>
              </a:rPr>
              <a:t>process</a:t>
            </a:r>
            <a:r>
              <a:rPr lang="tr-TR" sz="2000" dirty="0">
                <a:latin typeface="Goudy"/>
              </a:rPr>
              <a:t>!)</a:t>
            </a:r>
            <a:endParaRPr lang="tr-TR" sz="2000" b="0" i="0" u="none" strike="noStrike" baseline="0" dirty="0">
              <a:latin typeface="Goudy"/>
            </a:endParaRPr>
          </a:p>
          <a:p>
            <a:pPr algn="l"/>
            <a:r>
              <a:rPr lang="en-US" sz="2000" b="0" i="0" u="none" strike="noStrike" baseline="0" dirty="0">
                <a:latin typeface="Goudy"/>
              </a:rPr>
              <a:t>3. </a:t>
            </a:r>
            <a:r>
              <a:rPr lang="en-US" sz="2000" b="1" i="1" u="none" strike="noStrike" baseline="0" dirty="0">
                <a:latin typeface="Goudy-BoldItalic"/>
              </a:rPr>
              <a:t>Choose and develop techniques for gathering data. </a:t>
            </a:r>
            <a:endParaRPr lang="tr-TR" sz="2000" b="1" i="1" u="none" strike="noStrike" baseline="0" dirty="0">
              <a:latin typeface="Goudy-BoldItalic"/>
            </a:endParaRPr>
          </a:p>
          <a:p>
            <a:pPr lvl="1"/>
            <a:r>
              <a:rPr lang="en-US" b="0" i="0" u="none" strike="noStrike" baseline="0" dirty="0">
                <a:latin typeface="Goudy"/>
              </a:rPr>
              <a:t>written questionnaire 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en-US" b="0" i="0" u="none" strike="noStrike" baseline="0" dirty="0">
                <a:latin typeface="Goudy"/>
              </a:rPr>
              <a:t>Telephone</a:t>
            </a:r>
            <a:r>
              <a:rPr lang="tr-TR" b="0" i="0" u="none" strike="noStrike" baseline="0" dirty="0">
                <a:latin typeface="Goudy"/>
              </a:rPr>
              <a:t>/</a:t>
            </a:r>
            <a:r>
              <a:rPr lang="tr-TR" b="0" i="0" u="none" strike="noStrike" baseline="0" dirty="0" err="1">
                <a:latin typeface="Goudy"/>
              </a:rPr>
              <a:t>personal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interview 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en-US" b="0" i="0" u="none" strike="noStrike" baseline="0" dirty="0">
                <a:latin typeface="Goudy"/>
              </a:rPr>
              <a:t>Internet-based surveys </a:t>
            </a:r>
            <a:endParaRPr lang="tr-TR" b="0" i="0" u="none" strike="noStrike" baseline="0" dirty="0">
              <a:latin typeface="Goudy"/>
            </a:endParaRPr>
          </a:p>
          <a:p>
            <a:pPr algn="l"/>
            <a:endParaRPr lang="tr-TR" sz="2000" b="0" i="0" u="none" strike="noStrike" baseline="0" dirty="0">
              <a:latin typeface="Goudy"/>
            </a:endParaRPr>
          </a:p>
        </p:txBody>
      </p:sp>
    </p:spTree>
    <p:extLst>
      <p:ext uri="{BB962C8B-B14F-4D97-AF65-F5344CB8AC3E}">
        <p14:creationId xmlns:p14="http://schemas.microsoft.com/office/powerpoint/2010/main" val="66318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95F5D2-CAA9-473C-8FB1-564ADBF9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003DBE-D559-495A-A2FC-5B05B0551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Goudy"/>
              </a:rPr>
              <a:t>4. </a:t>
            </a:r>
            <a:r>
              <a:rPr lang="en-US" b="1" i="1" u="none" strike="noStrike" baseline="0" dirty="0">
                <a:latin typeface="Goudy-BoldItalic"/>
              </a:rPr>
              <a:t>Instructions. </a:t>
            </a:r>
            <a:endParaRPr lang="tr-TR" b="1" i="1" u="none" strike="noStrike" baseline="0" dirty="0">
              <a:latin typeface="Goudy-BoldItalic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Develop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clear instructions for the respondent. 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tr-TR" sz="2000" dirty="0" err="1"/>
              <a:t>Add</a:t>
            </a:r>
            <a:r>
              <a:rPr lang="tr-TR" sz="2000" dirty="0"/>
              <a:t> </a:t>
            </a:r>
            <a:r>
              <a:rPr lang="tr-TR" sz="2000" dirty="0" err="1"/>
              <a:t>demographic</a:t>
            </a:r>
            <a:r>
              <a:rPr lang="tr-TR" sz="2000" dirty="0"/>
              <a:t> </a:t>
            </a:r>
            <a:r>
              <a:rPr lang="tr-TR" sz="2000" dirty="0" err="1"/>
              <a:t>information</a:t>
            </a:r>
            <a:r>
              <a:rPr lang="tr-TR" sz="2000" dirty="0"/>
              <a:t> </a:t>
            </a:r>
            <a:r>
              <a:rPr lang="tr-TR" sz="2000" dirty="0" err="1"/>
              <a:t>questions</a:t>
            </a:r>
            <a:endParaRPr lang="tr-TR" sz="2000" dirty="0"/>
          </a:p>
          <a:p>
            <a:pPr algn="l"/>
            <a:r>
              <a:rPr lang="en-US" b="0" i="0" u="none" strike="noStrike" baseline="0" dirty="0">
                <a:latin typeface="Goudy"/>
              </a:rPr>
              <a:t>5. </a:t>
            </a:r>
            <a:r>
              <a:rPr lang="en-US" b="1" i="1" u="none" strike="noStrike" baseline="0" dirty="0">
                <a:latin typeface="Goudy-BoldItalic"/>
              </a:rPr>
              <a:t>Sampling. </a:t>
            </a:r>
            <a:endParaRPr lang="tr-TR" b="1" i="1" u="none" strike="noStrike" baseline="0" dirty="0">
              <a:latin typeface="Goudy-BoldItalic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Probability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sampling to ensure adequate representation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of the population. 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dirty="0">
                <a:latin typeface="Goudy"/>
              </a:rPr>
              <a:t>Stratified</a:t>
            </a:r>
            <a:r>
              <a:rPr lang="tr-TR" sz="2000" dirty="0">
                <a:latin typeface="Goudy"/>
              </a:rPr>
              <a:t> r</a:t>
            </a:r>
            <a:r>
              <a:rPr lang="en-US" sz="2000" dirty="0" err="1">
                <a:latin typeface="Goudy"/>
              </a:rPr>
              <a:t>andom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sampling on some variables</a:t>
            </a:r>
            <a:r>
              <a:rPr lang="tr-TR" sz="2000" b="0" i="0" u="none" strike="noStrike" baseline="0" dirty="0">
                <a:latin typeface="Goudy"/>
              </a:rPr>
              <a:t> (</a:t>
            </a:r>
            <a:r>
              <a:rPr lang="tr-TR" sz="2000" b="0" i="0" u="none" strike="noStrike" baseline="0" dirty="0" err="1">
                <a:latin typeface="Goudy"/>
              </a:rPr>
              <a:t>e.g</a:t>
            </a:r>
            <a:r>
              <a:rPr lang="tr-TR" sz="2000" b="0" i="0" u="none" strike="noStrike" baseline="0" dirty="0">
                <a:latin typeface="Goudy"/>
              </a:rPr>
              <a:t>.</a:t>
            </a:r>
            <a:r>
              <a:rPr lang="en-US" sz="2000" b="0" i="0" u="none" strike="noStrike" baseline="0" dirty="0">
                <a:latin typeface="Goudy"/>
              </a:rPr>
              <a:t> sex, grade level, ability level, and socioeconomic status. 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When researching a relationship,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be sure that the sample will provide variation in responses. </a:t>
            </a:r>
          </a:p>
          <a:p>
            <a:r>
              <a:rPr lang="en-US" dirty="0">
                <a:latin typeface="Goudy"/>
              </a:rPr>
              <a:t>Use the largest possible </a:t>
            </a:r>
            <a:r>
              <a:rPr lang="en-US" dirty="0" err="1">
                <a:latin typeface="Goudy"/>
              </a:rPr>
              <a:t>numberof</a:t>
            </a:r>
            <a:r>
              <a:rPr lang="en-US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participants</a:t>
            </a:r>
            <a:r>
              <a:rPr lang="en-US" b="0" i="0" u="none" strike="noStrike" baseline="0" dirty="0">
                <a:latin typeface="Goudy"/>
              </a:rPr>
              <a:t> for probability sampling that resources will allow.</a:t>
            </a:r>
            <a:endParaRPr lang="tr-TR" b="0" i="0" u="none" strike="noStrike" baseline="0" dirty="0">
              <a:latin typeface="Goudy"/>
            </a:endParaRP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985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53A556-1DEB-42C8-A982-50CEBD5F4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tr-TR" dirty="0">
                <a:latin typeface="Goudy"/>
              </a:rPr>
              <a:t>6</a:t>
            </a:r>
            <a:r>
              <a:rPr lang="en-US" sz="2000" b="0" i="0" u="none" strike="noStrike" baseline="0" dirty="0">
                <a:latin typeface="Goudy"/>
              </a:rPr>
              <a:t>. </a:t>
            </a:r>
            <a:r>
              <a:rPr lang="en-US" sz="2000" b="1" i="1" u="none" strike="noStrike" baseline="0" dirty="0">
                <a:latin typeface="Goudy-BoldItalic"/>
              </a:rPr>
              <a:t>Pilot test. </a:t>
            </a:r>
            <a:endParaRPr lang="tr-TR" sz="2000" b="1" i="1" u="none" strike="noStrike" baseline="0" dirty="0">
              <a:latin typeface="Goudy-BoldItalic"/>
            </a:endParaRPr>
          </a:p>
          <a:p>
            <a:pPr lvl="1"/>
            <a:r>
              <a:rPr lang="en-US" b="0" i="0" u="none" strike="noStrike" baseline="0" dirty="0">
                <a:latin typeface="Goudy"/>
              </a:rPr>
              <a:t>Pilot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test both the instructions and the survey before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distributing </a:t>
            </a:r>
            <a:r>
              <a:rPr lang="tr-TR" b="0" i="0" u="none" strike="noStrike" baseline="0" dirty="0">
                <a:latin typeface="Goudy"/>
              </a:rPr>
              <a:t>(</a:t>
            </a:r>
            <a:r>
              <a:rPr lang="en-US" b="0" i="0" u="none" strike="noStrike" baseline="0" dirty="0">
                <a:latin typeface="Goudy"/>
              </a:rPr>
              <a:t>with </a:t>
            </a:r>
            <a:r>
              <a:rPr lang="tr-TR" b="0" i="0" u="none" strike="noStrike" baseline="0" dirty="0" err="1">
                <a:latin typeface="Goudy"/>
              </a:rPr>
              <a:t>app</a:t>
            </a:r>
            <a:r>
              <a:rPr lang="tr-TR" b="0" i="0" u="none" strike="noStrike" baseline="0" dirty="0">
                <a:latin typeface="Goudy"/>
              </a:rPr>
              <a:t>. 10 </a:t>
            </a:r>
            <a:r>
              <a:rPr lang="tr-TR" b="0" i="0" u="none" strike="noStrike" baseline="0" dirty="0" err="1">
                <a:latin typeface="Goudy"/>
              </a:rPr>
              <a:t>participants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similar to those in the sample</a:t>
            </a:r>
            <a:r>
              <a:rPr lang="tr-TR" sz="2000" b="0" i="0" u="none" strike="noStrike" baseline="0" dirty="0">
                <a:latin typeface="Goudy"/>
              </a:rPr>
              <a:t>)</a:t>
            </a:r>
          </a:p>
          <a:p>
            <a:pPr algn="l"/>
            <a:r>
              <a:rPr lang="tr-TR" dirty="0">
                <a:latin typeface="Goudy"/>
              </a:rPr>
              <a:t>7</a:t>
            </a:r>
            <a:r>
              <a:rPr lang="en-US" sz="2000" b="0" i="0" u="none" strike="noStrike" baseline="0" dirty="0">
                <a:latin typeface="Goudy"/>
              </a:rPr>
              <a:t>. </a:t>
            </a:r>
            <a:r>
              <a:rPr lang="en-US" sz="2000" b="1" i="1" u="none" strike="noStrike" baseline="0" dirty="0">
                <a:latin typeface="Goudy-BoldItalic"/>
              </a:rPr>
              <a:t>Letter of transmittal</a:t>
            </a:r>
            <a:r>
              <a:rPr lang="tr-TR" sz="2000" b="1" i="1" u="none" strike="noStrike" baseline="0" dirty="0">
                <a:latin typeface="Goudy-BoldItalic"/>
              </a:rPr>
              <a:t> &amp; </a:t>
            </a:r>
            <a:r>
              <a:rPr lang="tr-TR" sz="2000" b="1" i="1" u="none" strike="noStrike" baseline="0" dirty="0" err="1">
                <a:latin typeface="Goudy-BoldItalic"/>
              </a:rPr>
              <a:t>consent</a:t>
            </a:r>
            <a:r>
              <a:rPr lang="tr-TR" sz="2000" b="1" i="1" u="none" strike="noStrike" baseline="0" dirty="0">
                <a:latin typeface="Goudy-BoldItalic"/>
              </a:rPr>
              <a:t> form</a:t>
            </a:r>
            <a:r>
              <a:rPr lang="en-US" sz="2000" b="1" i="1" u="none" strike="noStrike" baseline="0" dirty="0">
                <a:latin typeface="Goudy-BoldItalic"/>
              </a:rPr>
              <a:t>. </a:t>
            </a:r>
            <a:endParaRPr lang="tr-TR" sz="2000" b="1" i="1" u="none" strike="noStrike" baseline="0" dirty="0">
              <a:latin typeface="Goudy-BoldItalic"/>
            </a:endParaRPr>
          </a:p>
          <a:p>
            <a:pPr lvl="1"/>
            <a:r>
              <a:rPr lang="tr-TR" b="0" i="0" u="none" strike="noStrike" baseline="0" dirty="0" err="1">
                <a:latin typeface="Goudy"/>
              </a:rPr>
              <a:t>Important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tr-TR" b="0" i="0" u="none" strike="noStrike" baseline="0" dirty="0" err="1">
                <a:latin typeface="Goudy"/>
              </a:rPr>
              <a:t>for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mailed and Internet-based questionnaires</a:t>
            </a:r>
            <a:endParaRPr lang="tr-TR" b="0" i="0" u="none" strike="noStrike" baseline="0" dirty="0">
              <a:latin typeface="Goudy"/>
            </a:endParaRPr>
          </a:p>
          <a:p>
            <a:pPr algn="l"/>
            <a:r>
              <a:rPr lang="tr-TR" dirty="0" err="1">
                <a:latin typeface="Goudy"/>
              </a:rPr>
              <a:t>Include</a:t>
            </a:r>
            <a:r>
              <a:rPr lang="tr-TR" dirty="0">
                <a:latin typeface="Goudy"/>
              </a:rPr>
              <a:t> in </a:t>
            </a:r>
            <a:r>
              <a:rPr lang="tr-TR" dirty="0" err="1">
                <a:latin typeface="Goudy"/>
              </a:rPr>
              <a:t>the</a:t>
            </a:r>
            <a:r>
              <a:rPr lang="tr-TR" dirty="0">
                <a:latin typeface="Goudy"/>
              </a:rPr>
              <a:t> </a:t>
            </a:r>
            <a:r>
              <a:rPr lang="tr-TR" dirty="0" err="1">
                <a:latin typeface="Goudy"/>
              </a:rPr>
              <a:t>letter</a:t>
            </a:r>
            <a:r>
              <a:rPr lang="tr-TR" dirty="0">
                <a:latin typeface="Goudy"/>
              </a:rPr>
              <a:t>:</a:t>
            </a:r>
          </a:p>
          <a:p>
            <a:pPr lvl="1"/>
            <a:r>
              <a:rPr lang="en-US" b="0" i="0" u="none" strike="noStrike" baseline="0" dirty="0">
                <a:latin typeface="Goudy"/>
              </a:rPr>
              <a:t>the names and</a:t>
            </a:r>
            <a:r>
              <a:rPr lang="tr-TR" b="0" i="0" u="none" strike="noStrike" baseline="0" dirty="0">
                <a:latin typeface="Goudy"/>
              </a:rPr>
              <a:t> </a:t>
            </a:r>
            <a:r>
              <a:rPr lang="en-US" b="0" i="0" u="none" strike="noStrike" baseline="0" dirty="0">
                <a:latin typeface="Goudy"/>
              </a:rPr>
              <a:t>identifications of the investigators</a:t>
            </a:r>
            <a:endParaRPr lang="tr-TR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the purpose and intention of the study without complete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details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the importance of the study for the respondent and profession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the importance of the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respondent for the study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the protection afforded the respondent by keeping the identities of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the respondents confidential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a time limit for returning a written survey that is neither too long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nor too short (usually a week or less)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a brief description of the questionnaire and procedure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a request for cooperation and honesty</a:t>
            </a:r>
            <a:endParaRPr lang="tr-TR" sz="2000" b="0" i="0" u="none" strike="noStrike" baseline="0" dirty="0">
              <a:latin typeface="Goudy"/>
            </a:endParaRPr>
          </a:p>
          <a:p>
            <a:pPr lvl="1"/>
            <a:r>
              <a:rPr lang="en-US" sz="2000" b="0" i="0" u="none" strike="noStrike" baseline="0" dirty="0">
                <a:latin typeface="Goudy"/>
              </a:rPr>
              <a:t>thanks to the</a:t>
            </a:r>
            <a:r>
              <a:rPr lang="tr-TR" sz="2000" b="0" i="0" u="none" strike="noStrike" baseline="0" dirty="0">
                <a:latin typeface="Goudy"/>
              </a:rPr>
              <a:t> </a:t>
            </a:r>
            <a:r>
              <a:rPr lang="en-US" sz="2000" b="0" i="0" u="none" strike="noStrike" baseline="0" dirty="0">
                <a:latin typeface="Goudy"/>
              </a:rPr>
              <a:t>respondent. </a:t>
            </a:r>
            <a:endParaRPr lang="tr-TR" sz="2000" b="0" i="0" u="none" strike="noStrike" baseline="0" dirty="0">
              <a:latin typeface="Goudy"/>
            </a:endParaRP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284312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230</TotalTime>
  <Words>1005</Words>
  <Application>Microsoft Office PowerPoint</Application>
  <PresentationFormat>Geniş ekran</PresentationFormat>
  <Paragraphs>139</Paragraphs>
  <Slides>17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Bembo</vt:lpstr>
      <vt:lpstr>Calibri</vt:lpstr>
      <vt:lpstr>Calibri Light</vt:lpstr>
      <vt:lpstr>Goudy</vt:lpstr>
      <vt:lpstr>Goudy-BoldItalic</vt:lpstr>
      <vt:lpstr>Goudy-Italic</vt:lpstr>
      <vt:lpstr>Wingdings</vt:lpstr>
      <vt:lpstr>Geçmişe bakış</vt:lpstr>
      <vt:lpstr>DESCRIPTIVE RESEARCH DESIGN</vt:lpstr>
      <vt:lpstr>Descriptive Designs</vt:lpstr>
      <vt:lpstr>Simple descriptive designs</vt:lpstr>
      <vt:lpstr>Some descriptive RQ examples</vt:lpstr>
      <vt:lpstr>I- SURVEY RESEARCH</vt:lpstr>
      <vt:lpstr>Popularity of Survey Research</vt:lpstr>
      <vt:lpstr>How to Conduct Survey Research</vt:lpstr>
      <vt:lpstr>PowerPoint Sunusu</vt:lpstr>
      <vt:lpstr>PowerPoint Sunusu</vt:lpstr>
      <vt:lpstr>Online Surveys</vt:lpstr>
      <vt:lpstr>Effective Online Questionnaire Design</vt:lpstr>
      <vt:lpstr>Advantages &amp; Disadvantages of Online Surveys  (Millan &amp; Schumacher, 2015, p.260)</vt:lpstr>
      <vt:lpstr>II- SECONDARY DATA</vt:lpstr>
      <vt:lpstr>III-LONGITUDINAL STUDIES</vt:lpstr>
      <vt:lpstr>Variations of Longitudinal Design</vt:lpstr>
      <vt:lpstr>Trend Study Average SAT by high school class rank (McMillan &amp; Schumacher, 2015, p. 238)</vt:lpstr>
      <vt:lpstr>Trend Study Percentage of SAT by high school class rank (McMillan &amp; Schumacher, 2015, p. 238)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DESIGN</dc:title>
  <dc:creator>Sehnaz Sahinkarakas</dc:creator>
  <cp:lastModifiedBy>Sehnaz Sahinkarakas</cp:lastModifiedBy>
  <cp:revision>30</cp:revision>
  <dcterms:created xsi:type="dcterms:W3CDTF">2021-02-13T12:08:27Z</dcterms:created>
  <dcterms:modified xsi:type="dcterms:W3CDTF">2021-02-16T07:46:26Z</dcterms:modified>
</cp:coreProperties>
</file>