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74" r:id="rId4"/>
    <p:sldId id="275" r:id="rId5"/>
    <p:sldId id="258" r:id="rId6"/>
    <p:sldId id="259" r:id="rId7"/>
    <p:sldId id="276" r:id="rId8"/>
    <p:sldId id="265" r:id="rId9"/>
    <p:sldId id="266" r:id="rId10"/>
    <p:sldId id="267" r:id="rId11"/>
    <p:sldId id="269" r:id="rId12"/>
    <p:sldId id="277" r:id="rId13"/>
    <p:sldId id="260" r:id="rId14"/>
    <p:sldId id="268" r:id="rId15"/>
    <p:sldId id="261" r:id="rId16"/>
    <p:sldId id="270" r:id="rId17"/>
    <p:sldId id="262" r:id="rId18"/>
    <p:sldId id="271" r:id="rId19"/>
    <p:sldId id="263" r:id="rId20"/>
    <p:sldId id="272" r:id="rId21"/>
    <p:sldId id="273" r:id="rId22"/>
    <p:sldId id="264" r:id="rId23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63" d="100"/>
          <a:sy n="63" d="100"/>
        </p:scale>
        <p:origin x="77" y="82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9626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582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065A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73152"/>
          </a:xfrm>
          <a:prstGeom prst="rect">
            <a:avLst/>
          </a:prstGeom>
          <a:solidFill>
            <a:srgbClr val="02C39A"/>
          </a:solidFill>
          <a:ln w="12700">
            <a:solidFill>
              <a:srgbClr val="02C39A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alphaModFix amt="18000"/>
          </a:blip>
          <a:stretch>
            <a:fillRect/>
          </a:stretch>
        </p:blipFill>
        <p:spPr>
          <a:xfrm>
            <a:off x="6400800" y="731520"/>
            <a:ext cx="2377440" cy="237744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48640" y="640080"/>
            <a:ext cx="59436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kern="0" spc="400" dirty="0">
                <a:solidFill>
                  <a:srgbClr val="02C39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HALK SAĞLIĞI DERSİ</a:t>
            </a:r>
            <a:endParaRPr lang="en-US" sz="1200" dirty="0"/>
          </a:p>
        </p:txBody>
      </p:sp>
      <p:sp>
        <p:nvSpPr>
          <p:cNvPr id="5" name="Text 2"/>
          <p:cNvSpPr/>
          <p:nvPr/>
        </p:nvSpPr>
        <p:spPr>
          <a:xfrm>
            <a:off x="548640" y="1097280"/>
            <a:ext cx="7315200" cy="1828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40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Aşı Programları ve</a:t>
            </a:r>
            <a:endParaRPr lang="en-US" sz="4000" dirty="0"/>
          </a:p>
          <a:p>
            <a:pPr marL="0" indent="0">
              <a:buNone/>
            </a:pPr>
            <a:r>
              <a:rPr lang="en-US" sz="40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Bağışıklama</a:t>
            </a:r>
            <a:endParaRPr lang="en-US" sz="4000" dirty="0"/>
          </a:p>
        </p:txBody>
      </p:sp>
      <p:sp>
        <p:nvSpPr>
          <p:cNvPr id="6" name="Shape 3"/>
          <p:cNvSpPr/>
          <p:nvPr/>
        </p:nvSpPr>
        <p:spPr>
          <a:xfrm>
            <a:off x="548640" y="3063240"/>
            <a:ext cx="1097280" cy="54864"/>
          </a:xfrm>
          <a:prstGeom prst="rect">
            <a:avLst/>
          </a:prstGeom>
          <a:solidFill>
            <a:srgbClr val="02C39A"/>
          </a:solidFill>
          <a:ln w="12700">
            <a:solidFill>
              <a:srgbClr val="02C39A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7" name="Text 4"/>
          <p:cNvSpPr/>
          <p:nvPr/>
        </p:nvSpPr>
        <p:spPr>
          <a:xfrm>
            <a:off x="548640" y="3200400"/>
            <a:ext cx="82296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i="1" dirty="0">
                <a:solidFill>
                  <a:srgbClr val="A8D8E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Temel kavramlar · Ulusal &amp; küresel programlar · Güncel veriler</a:t>
            </a:r>
            <a:endParaRPr lang="en-US" sz="1300" dirty="0"/>
          </a:p>
        </p:txBody>
      </p:sp>
      <p:sp>
        <p:nvSpPr>
          <p:cNvPr id="8" name="Text 5"/>
          <p:cNvSpPr/>
          <p:nvPr/>
        </p:nvSpPr>
        <p:spPr>
          <a:xfrm>
            <a:off x="548640" y="4503420"/>
            <a:ext cx="82296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6BAFC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Halk </a:t>
            </a:r>
            <a:r>
              <a:rPr lang="en-US" sz="1100" dirty="0" err="1">
                <a:solidFill>
                  <a:srgbClr val="6BAFC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Sağlığı</a:t>
            </a:r>
            <a:r>
              <a:rPr lang="en-US" sz="1100" dirty="0">
                <a:solidFill>
                  <a:srgbClr val="6BAFC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tr-TR" sz="1100" dirty="0">
                <a:solidFill>
                  <a:srgbClr val="6BAFC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Dersi</a:t>
            </a:r>
            <a:endParaRPr lang="en-US" sz="1100" dirty="0"/>
          </a:p>
        </p:txBody>
      </p:sp>
      <p:sp>
        <p:nvSpPr>
          <p:cNvPr id="9" name="Shape 6"/>
          <p:cNvSpPr/>
          <p:nvPr/>
        </p:nvSpPr>
        <p:spPr>
          <a:xfrm>
            <a:off x="0" y="5052060"/>
            <a:ext cx="9144000" cy="91440"/>
          </a:xfrm>
          <a:prstGeom prst="rect">
            <a:avLst/>
          </a:prstGeom>
          <a:solidFill>
            <a:srgbClr val="02C39A"/>
          </a:solidFill>
          <a:ln w="12700">
            <a:solidFill>
              <a:srgbClr val="02C39A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31"/>
            <a:ext cx="9144000" cy="510063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31"/>
            <a:ext cx="9144000" cy="510063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31"/>
            <a:ext cx="9144000" cy="510063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0F8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822960"/>
          </a:xfrm>
          <a:prstGeom prst="rect">
            <a:avLst/>
          </a:prstGeom>
          <a:solidFill>
            <a:srgbClr val="065A82"/>
          </a:solidFill>
          <a:ln w="12700">
            <a:solidFill>
              <a:srgbClr val="065A82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3" name="Text 1"/>
          <p:cNvSpPr/>
          <p:nvPr/>
        </p:nvSpPr>
        <p:spPr>
          <a:xfrm>
            <a:off x="457200" y="137160"/>
            <a:ext cx="822960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2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03  |  Türkiye Ulusal Aşı Takvimi</a:t>
            </a:r>
            <a:endParaRPr lang="en-US" sz="2200" dirty="0"/>
          </a:p>
        </p:txBody>
      </p:sp>
      <p:graphicFrame>
        <p:nvGraphicFramePr>
          <p:cNvPr id="6" name="Table 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9011935"/>
              </p:ext>
            </p:extLst>
          </p:nvPr>
        </p:nvGraphicFramePr>
        <p:xfrm>
          <a:off x="365760" y="914400"/>
          <a:ext cx="8412480" cy="3931920"/>
        </p:xfrm>
        <a:graphic>
          <a:graphicData uri="http://schemas.openxmlformats.org/drawingml/2006/table">
            <a:tbl>
              <a:tblPr/>
              <a:tblGrid>
                <a:gridCol w="2103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09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3192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100" b="1" dirty="0">
                          <a:solidFill>
                            <a:srgbClr val="FFFFFF"/>
                          </a:solidFill>
                        </a:rPr>
                        <a:t>Yaş / Dönem</a:t>
                      </a:r>
                      <a:endParaRPr lang="en-US" sz="1100" dirty="0"/>
                    </a:p>
                  </a:txBody>
                  <a:tcPr>
                    <a:lnL w="6350" cap="flat" cmpd="sng" algn="ctr">
                      <a:solidFill>
                        <a:srgbClr val="C8DF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8DF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8DF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8DF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7293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100" b="1" dirty="0">
                          <a:solidFill>
                            <a:srgbClr val="FFFFFF"/>
                          </a:solidFill>
                        </a:rPr>
                        <a:t>Uygulanan Aşılar</a:t>
                      </a:r>
                      <a:endParaRPr lang="en-US" sz="1100" dirty="0"/>
                    </a:p>
                  </a:txBody>
                  <a:tcPr>
                    <a:lnL w="6350" cap="flat" cmpd="sng" algn="ctr">
                      <a:solidFill>
                        <a:srgbClr val="C8DF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8DF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8DF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8DF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72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3192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065A82"/>
                          </a:solidFill>
                        </a:rPr>
                        <a:t>Doğumda</a:t>
                      </a:r>
                      <a:endParaRPr lang="en-US" sz="1000" dirty="0"/>
                    </a:p>
                  </a:txBody>
                  <a:tcPr>
                    <a:lnL w="6350" cap="flat" cmpd="sng" algn="ctr">
                      <a:solidFill>
                        <a:srgbClr val="C8DF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8DF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8DF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8DF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dirty="0">
                          <a:solidFill>
                            <a:srgbClr val="1A2E3B"/>
                          </a:solidFill>
                        </a:rPr>
                        <a:t>Hepatit B (1. doz), BCG</a:t>
                      </a:r>
                      <a:endParaRPr lang="en-US" sz="1000" dirty="0"/>
                    </a:p>
                  </a:txBody>
                  <a:tcPr>
                    <a:lnL w="6350" cap="flat" cmpd="sng" algn="ctr">
                      <a:solidFill>
                        <a:srgbClr val="C8DF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8DF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8DF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8DF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3192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065A82"/>
                          </a:solidFill>
                        </a:rPr>
                        <a:t>1. Ay</a:t>
                      </a:r>
                      <a:endParaRPr lang="en-US" sz="1000" dirty="0"/>
                    </a:p>
                  </a:txBody>
                  <a:tcPr>
                    <a:lnL w="6350" cap="flat" cmpd="sng" algn="ctr">
                      <a:solidFill>
                        <a:srgbClr val="C8DF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8DF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8DF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8DF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4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dirty="0">
                          <a:solidFill>
                            <a:srgbClr val="1A2E3B"/>
                          </a:solidFill>
                        </a:rPr>
                        <a:t>Hepatit B (2. doz)</a:t>
                      </a:r>
                      <a:endParaRPr lang="en-US" sz="1000" dirty="0"/>
                    </a:p>
                  </a:txBody>
                  <a:tcPr>
                    <a:lnL w="6350" cap="flat" cmpd="sng" algn="ctr">
                      <a:solidFill>
                        <a:srgbClr val="C8DF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8DF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8DF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8DF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4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3192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065A82"/>
                          </a:solidFill>
                        </a:rPr>
                        <a:t>2. Ay</a:t>
                      </a:r>
                      <a:endParaRPr lang="en-US" sz="1000" dirty="0"/>
                    </a:p>
                  </a:txBody>
                  <a:tcPr>
                    <a:lnL w="6350" cap="flat" cmpd="sng" algn="ctr">
                      <a:solidFill>
                        <a:srgbClr val="C8DF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8DF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8DF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8DF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dirty="0">
                          <a:solidFill>
                            <a:srgbClr val="1A2E3B"/>
                          </a:solidFill>
                        </a:rPr>
                        <a:t>DBT-İPA-Hib-HepB, OPA, Pnömokok</a:t>
                      </a:r>
                      <a:endParaRPr lang="en-US" sz="1000" dirty="0"/>
                    </a:p>
                  </a:txBody>
                  <a:tcPr>
                    <a:lnL w="6350" cap="flat" cmpd="sng" algn="ctr">
                      <a:solidFill>
                        <a:srgbClr val="C8DF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8DF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8DF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8DF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3192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065A82"/>
                          </a:solidFill>
                        </a:rPr>
                        <a:t>4. Ay</a:t>
                      </a:r>
                      <a:endParaRPr lang="en-US" sz="1000" dirty="0"/>
                    </a:p>
                  </a:txBody>
                  <a:tcPr>
                    <a:lnL w="6350" cap="flat" cmpd="sng" algn="ctr">
                      <a:solidFill>
                        <a:srgbClr val="C8DF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8DF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8DF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8DF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4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dirty="0">
                          <a:solidFill>
                            <a:srgbClr val="1A2E3B"/>
                          </a:solidFill>
                        </a:rPr>
                        <a:t>DBT-İPA-Hib-HepB, OPA, Pnömokok</a:t>
                      </a:r>
                      <a:endParaRPr lang="en-US" sz="1000" dirty="0"/>
                    </a:p>
                  </a:txBody>
                  <a:tcPr>
                    <a:lnL w="6350" cap="flat" cmpd="sng" algn="ctr">
                      <a:solidFill>
                        <a:srgbClr val="C8DF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8DF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8DF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8DF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4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3192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065A82"/>
                          </a:solidFill>
                        </a:rPr>
                        <a:t>6. Ay</a:t>
                      </a:r>
                      <a:endParaRPr lang="en-US" sz="1000" dirty="0"/>
                    </a:p>
                  </a:txBody>
                  <a:tcPr>
                    <a:lnL w="6350" cap="flat" cmpd="sng" algn="ctr">
                      <a:solidFill>
                        <a:srgbClr val="C8DF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8DF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8DF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8DF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dirty="0">
                          <a:solidFill>
                            <a:srgbClr val="1A2E3B"/>
                          </a:solidFill>
                        </a:rPr>
                        <a:t>DBT-İPA-Hib-HepB, OPA, Pnömokok</a:t>
                      </a:r>
                      <a:endParaRPr lang="en-US" sz="1000" dirty="0"/>
                    </a:p>
                  </a:txBody>
                  <a:tcPr>
                    <a:lnL w="6350" cap="flat" cmpd="sng" algn="ctr">
                      <a:solidFill>
                        <a:srgbClr val="C8DF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8DF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8DF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8DF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3192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065A82"/>
                          </a:solidFill>
                        </a:rPr>
                        <a:t>12. Ay</a:t>
                      </a:r>
                      <a:endParaRPr lang="en-US" sz="1000" dirty="0"/>
                    </a:p>
                  </a:txBody>
                  <a:tcPr>
                    <a:lnL w="6350" cap="flat" cmpd="sng" algn="ctr">
                      <a:solidFill>
                        <a:srgbClr val="C8DF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8DF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8DF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8DF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4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dirty="0">
                          <a:solidFill>
                            <a:srgbClr val="1A2E3B"/>
                          </a:solidFill>
                        </a:rPr>
                        <a:t>KKK, Suçiçeği (Var), Pnömokok rapel</a:t>
                      </a:r>
                      <a:endParaRPr lang="en-US" sz="1000" dirty="0"/>
                    </a:p>
                  </a:txBody>
                  <a:tcPr>
                    <a:lnL w="6350" cap="flat" cmpd="sng" algn="ctr">
                      <a:solidFill>
                        <a:srgbClr val="C8DF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8DF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8DF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8DF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4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3192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065A82"/>
                          </a:solidFill>
                        </a:rPr>
                        <a:t>18. Ay</a:t>
                      </a:r>
                      <a:endParaRPr lang="en-US" sz="1000" dirty="0"/>
                    </a:p>
                  </a:txBody>
                  <a:tcPr>
                    <a:lnL w="6350" cap="flat" cmpd="sng" algn="ctr">
                      <a:solidFill>
                        <a:srgbClr val="C8DF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8DF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8DF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8DF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dirty="0">
                          <a:solidFill>
                            <a:srgbClr val="1A2E3B"/>
                          </a:solidFill>
                        </a:rPr>
                        <a:t>DBT-İPA-Hib rapeli, OPA rapeli, Hepatit A (1.)</a:t>
                      </a:r>
                      <a:endParaRPr lang="en-US" sz="1000" dirty="0"/>
                    </a:p>
                  </a:txBody>
                  <a:tcPr>
                    <a:lnL w="6350" cap="flat" cmpd="sng" algn="ctr">
                      <a:solidFill>
                        <a:srgbClr val="C8DF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8DF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8DF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8DF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3192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065A82"/>
                          </a:solidFill>
                        </a:rPr>
                        <a:t>24. Ay</a:t>
                      </a:r>
                      <a:endParaRPr lang="en-US" sz="1000" dirty="0"/>
                    </a:p>
                  </a:txBody>
                  <a:tcPr>
                    <a:lnL w="6350" cap="flat" cmpd="sng" algn="ctr">
                      <a:solidFill>
                        <a:srgbClr val="C8DF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8DF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8DF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8DF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4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dirty="0">
                          <a:solidFill>
                            <a:srgbClr val="1A2E3B"/>
                          </a:solidFill>
                        </a:rPr>
                        <a:t>Hepatit A (2. doz)</a:t>
                      </a:r>
                      <a:endParaRPr lang="en-US" sz="1000" dirty="0"/>
                    </a:p>
                  </a:txBody>
                  <a:tcPr>
                    <a:lnL w="6350" cap="flat" cmpd="sng" algn="ctr">
                      <a:solidFill>
                        <a:srgbClr val="C8DF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8DF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8DF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8DF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4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3192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>
                          <a:solidFill>
                            <a:srgbClr val="065A82"/>
                          </a:solidFill>
                        </a:rPr>
                        <a:t>İlköğretim</a:t>
                      </a:r>
                      <a:endParaRPr lang="en-US" sz="1000" dirty="0"/>
                    </a:p>
                  </a:txBody>
                  <a:tcPr>
                    <a:lnL w="6350" cap="flat" cmpd="sng" algn="ctr">
                      <a:solidFill>
                        <a:srgbClr val="C8DF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8DF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8DF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8DF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dirty="0">
                          <a:solidFill>
                            <a:srgbClr val="1A2E3B"/>
                          </a:solidFill>
                        </a:rPr>
                        <a:t>DBT rapeli, OPA, KKK 2. doz, Hepatit B (tamamlama)</a:t>
                      </a:r>
                      <a:endParaRPr lang="en-US" sz="1000" dirty="0"/>
                    </a:p>
                  </a:txBody>
                  <a:tcPr>
                    <a:lnL w="6350" cap="flat" cmpd="sng" algn="ctr">
                      <a:solidFill>
                        <a:srgbClr val="C8DF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8DF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8DF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8DF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" name="Text 2"/>
          <p:cNvSpPr/>
          <p:nvPr/>
        </p:nvSpPr>
        <p:spPr>
          <a:xfrm>
            <a:off x="365760" y="4846320"/>
            <a:ext cx="84124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i="1" dirty="0">
                <a:solidFill>
                  <a:srgbClr val="5B7A8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Kaynak: T.C. Sağlık Bakanlığı, Genişletilmiş Bağışıklama Programı (GBP)</a:t>
            </a:r>
            <a:endParaRPr lang="en-US" sz="8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31"/>
            <a:ext cx="9144000" cy="510063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0F8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822960"/>
          </a:xfrm>
          <a:prstGeom prst="rect">
            <a:avLst/>
          </a:prstGeom>
          <a:solidFill>
            <a:srgbClr val="065A82"/>
          </a:solidFill>
          <a:ln w="12700">
            <a:solidFill>
              <a:srgbClr val="065A82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3" name="Text 1"/>
          <p:cNvSpPr/>
          <p:nvPr/>
        </p:nvSpPr>
        <p:spPr>
          <a:xfrm>
            <a:off x="457200" y="137160"/>
            <a:ext cx="822960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2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04  |  Küresel Bağışıklama Programları</a:t>
            </a:r>
            <a:endParaRPr lang="en-US" sz="2200" dirty="0"/>
          </a:p>
        </p:txBody>
      </p:sp>
      <p:sp>
        <p:nvSpPr>
          <p:cNvPr id="4" name="Shape 2"/>
          <p:cNvSpPr/>
          <p:nvPr/>
        </p:nvSpPr>
        <p:spPr>
          <a:xfrm>
            <a:off x="274320" y="960120"/>
            <a:ext cx="2743200" cy="3931920"/>
          </a:xfrm>
          <a:prstGeom prst="rect">
            <a:avLst/>
          </a:prstGeom>
          <a:solidFill>
            <a:srgbClr val="FFFFFF"/>
          </a:solidFill>
          <a:ln w="12700">
            <a:solidFill>
              <a:srgbClr val="D6EAF0"/>
            </a:solidFill>
            <a:prstDash val="solid"/>
          </a:ln>
          <a:effectLst>
            <a:outerShdw blurRad="101600" dist="381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tr-TR"/>
          </a:p>
        </p:txBody>
      </p:sp>
      <p:sp>
        <p:nvSpPr>
          <p:cNvPr id="5" name="Shape 3"/>
          <p:cNvSpPr/>
          <p:nvPr/>
        </p:nvSpPr>
        <p:spPr>
          <a:xfrm>
            <a:off x="274320" y="960120"/>
            <a:ext cx="2743200" cy="822960"/>
          </a:xfrm>
          <a:prstGeom prst="rect">
            <a:avLst/>
          </a:prstGeom>
          <a:solidFill>
            <a:srgbClr val="1A6F9A"/>
          </a:solidFill>
          <a:ln w="12700">
            <a:solidFill>
              <a:srgbClr val="1A6F9A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6" name="Text 4"/>
          <p:cNvSpPr/>
          <p:nvPr/>
        </p:nvSpPr>
        <p:spPr>
          <a:xfrm>
            <a:off x="411480" y="1005840"/>
            <a:ext cx="246888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7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WHO – EPI</a:t>
            </a:r>
            <a:endParaRPr lang="en-US" sz="1700" dirty="0"/>
          </a:p>
        </p:txBody>
      </p:sp>
      <p:sp>
        <p:nvSpPr>
          <p:cNvPr id="7" name="Text 5"/>
          <p:cNvSpPr/>
          <p:nvPr/>
        </p:nvSpPr>
        <p:spPr>
          <a:xfrm>
            <a:off x="411480" y="1417320"/>
            <a:ext cx="24688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C8E6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Kuruluş: 1974</a:t>
            </a:r>
            <a:endParaRPr lang="en-US" sz="900" dirty="0"/>
          </a:p>
        </p:txBody>
      </p:sp>
      <p:sp>
        <p:nvSpPr>
          <p:cNvPr id="8" name="Text 6"/>
          <p:cNvSpPr/>
          <p:nvPr/>
        </p:nvSpPr>
        <p:spPr>
          <a:xfrm>
            <a:off x="411480" y="1874520"/>
            <a:ext cx="246888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i="1" dirty="0">
                <a:solidFill>
                  <a:srgbClr val="5B7A8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Genişletilmiş Bağışıklama Programı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411480" y="2377440"/>
            <a:ext cx="2468880" cy="22860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342900" indent="-342900">
              <a:spcAft>
                <a:spcPts val="600"/>
              </a:spcAft>
              <a:buSzPct val="100000"/>
              <a:buChar char="•"/>
            </a:pPr>
            <a:r>
              <a:rPr lang="en-US" sz="1100" dirty="0">
                <a:solidFill>
                  <a:srgbClr val="1A2E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6 hastalıkla başladı → bugün 20+</a:t>
            </a:r>
            <a:endParaRPr lang="en-US" sz="1100" dirty="0"/>
          </a:p>
          <a:p>
            <a:pPr marL="342900" indent="-342900">
              <a:spcAft>
                <a:spcPts val="600"/>
              </a:spcAft>
              <a:buSzPct val="100000"/>
              <a:buChar char="•"/>
            </a:pPr>
            <a:r>
              <a:rPr lang="en-US" sz="1100" dirty="0">
                <a:solidFill>
                  <a:srgbClr val="1A2E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195 üye ülkede uygulama</a:t>
            </a:r>
            <a:endParaRPr lang="en-US" sz="1100" dirty="0"/>
          </a:p>
          <a:p>
            <a:pPr marL="342900" indent="-342900">
              <a:spcAft>
                <a:spcPts val="600"/>
              </a:spcAft>
              <a:buSzPct val="100000"/>
              <a:buChar char="•"/>
            </a:pPr>
            <a:r>
              <a:rPr lang="en-US" sz="1100" dirty="0">
                <a:solidFill>
                  <a:srgbClr val="1A2E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Her yıl 2-3 milyon ölümü önlüyor</a:t>
            </a:r>
            <a:endParaRPr lang="en-US" sz="1100" dirty="0"/>
          </a:p>
          <a:p>
            <a:pPr marL="0" indent="0">
              <a:buNone/>
            </a:pPr>
            <a:endParaRPr lang="en-US" sz="1100" dirty="0"/>
          </a:p>
        </p:txBody>
      </p:sp>
      <p:sp>
        <p:nvSpPr>
          <p:cNvPr id="10" name="Shape 8"/>
          <p:cNvSpPr/>
          <p:nvPr/>
        </p:nvSpPr>
        <p:spPr>
          <a:xfrm>
            <a:off x="3154680" y="960120"/>
            <a:ext cx="2743200" cy="3931920"/>
          </a:xfrm>
          <a:prstGeom prst="rect">
            <a:avLst/>
          </a:prstGeom>
          <a:solidFill>
            <a:srgbClr val="FFFFFF"/>
          </a:solidFill>
          <a:ln w="12700">
            <a:solidFill>
              <a:srgbClr val="D6EAF0"/>
            </a:solidFill>
            <a:prstDash val="solid"/>
          </a:ln>
          <a:effectLst>
            <a:outerShdw blurRad="101600" dist="381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tr-TR"/>
          </a:p>
        </p:txBody>
      </p:sp>
      <p:sp>
        <p:nvSpPr>
          <p:cNvPr id="11" name="Shape 9"/>
          <p:cNvSpPr/>
          <p:nvPr/>
        </p:nvSpPr>
        <p:spPr>
          <a:xfrm>
            <a:off x="3154680" y="960120"/>
            <a:ext cx="2743200" cy="822960"/>
          </a:xfrm>
          <a:prstGeom prst="rect">
            <a:avLst/>
          </a:prstGeom>
          <a:solidFill>
            <a:srgbClr val="1E8449"/>
          </a:solidFill>
          <a:ln w="12700">
            <a:solidFill>
              <a:srgbClr val="1E8449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12" name="Text 10"/>
          <p:cNvSpPr/>
          <p:nvPr/>
        </p:nvSpPr>
        <p:spPr>
          <a:xfrm>
            <a:off x="3291840" y="1005840"/>
            <a:ext cx="246888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7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UNICEF</a:t>
            </a:r>
            <a:endParaRPr lang="en-US" sz="1700" dirty="0"/>
          </a:p>
        </p:txBody>
      </p:sp>
      <p:sp>
        <p:nvSpPr>
          <p:cNvPr id="13" name="Text 11"/>
          <p:cNvSpPr/>
          <p:nvPr/>
        </p:nvSpPr>
        <p:spPr>
          <a:xfrm>
            <a:off x="3291840" y="1417320"/>
            <a:ext cx="24688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C8E6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Kuruluş: 1946</a:t>
            </a:r>
            <a:endParaRPr lang="en-US" sz="900" dirty="0"/>
          </a:p>
        </p:txBody>
      </p:sp>
      <p:sp>
        <p:nvSpPr>
          <p:cNvPr id="14" name="Text 12"/>
          <p:cNvSpPr/>
          <p:nvPr/>
        </p:nvSpPr>
        <p:spPr>
          <a:xfrm>
            <a:off x="3291840" y="1874520"/>
            <a:ext cx="246888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i="1" dirty="0">
                <a:solidFill>
                  <a:srgbClr val="5B7A8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Çocuk Aşı Tedariki</a:t>
            </a:r>
            <a:endParaRPr lang="en-US" sz="1000" dirty="0"/>
          </a:p>
        </p:txBody>
      </p:sp>
      <p:sp>
        <p:nvSpPr>
          <p:cNvPr id="15" name="Text 13"/>
          <p:cNvSpPr/>
          <p:nvPr/>
        </p:nvSpPr>
        <p:spPr>
          <a:xfrm>
            <a:off x="3291840" y="2377440"/>
            <a:ext cx="2468880" cy="22860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342900" indent="-342900">
              <a:spcAft>
                <a:spcPts val="600"/>
              </a:spcAft>
              <a:buSzPct val="100000"/>
              <a:buChar char="•"/>
            </a:pPr>
            <a:r>
              <a:rPr lang="en-US" sz="1100" dirty="0">
                <a:solidFill>
                  <a:srgbClr val="1A2E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Gelişmekte olan ülkelere aşı temini</a:t>
            </a:r>
            <a:endParaRPr lang="en-US" sz="1100" dirty="0"/>
          </a:p>
          <a:p>
            <a:pPr marL="342900" indent="-342900">
              <a:spcAft>
                <a:spcPts val="600"/>
              </a:spcAft>
              <a:buSzPct val="100000"/>
              <a:buChar char="•"/>
            </a:pPr>
            <a:r>
              <a:rPr lang="en-US" sz="1100" dirty="0">
                <a:solidFill>
                  <a:srgbClr val="1A2E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Soğuk zincir altyapısı desteği</a:t>
            </a:r>
            <a:endParaRPr lang="en-US" sz="1100" dirty="0"/>
          </a:p>
          <a:p>
            <a:pPr marL="342900" indent="-342900">
              <a:spcAft>
                <a:spcPts val="600"/>
              </a:spcAft>
              <a:buSzPct val="100000"/>
              <a:buChar char="•"/>
            </a:pPr>
            <a:r>
              <a:rPr lang="en-US" sz="1100" dirty="0">
                <a:solidFill>
                  <a:srgbClr val="1A2E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COVAX programı ortağı</a:t>
            </a:r>
            <a:endParaRPr lang="en-US" sz="1100" dirty="0"/>
          </a:p>
          <a:p>
            <a:pPr marL="0" indent="0">
              <a:buNone/>
            </a:pPr>
            <a:endParaRPr lang="en-US" sz="1100" dirty="0"/>
          </a:p>
        </p:txBody>
      </p:sp>
      <p:sp>
        <p:nvSpPr>
          <p:cNvPr id="16" name="Shape 14"/>
          <p:cNvSpPr/>
          <p:nvPr/>
        </p:nvSpPr>
        <p:spPr>
          <a:xfrm>
            <a:off x="6035040" y="960120"/>
            <a:ext cx="2743200" cy="3931920"/>
          </a:xfrm>
          <a:prstGeom prst="rect">
            <a:avLst/>
          </a:prstGeom>
          <a:solidFill>
            <a:srgbClr val="FFFFFF"/>
          </a:solidFill>
          <a:ln w="12700">
            <a:solidFill>
              <a:srgbClr val="D6EAF0"/>
            </a:solidFill>
            <a:prstDash val="solid"/>
          </a:ln>
          <a:effectLst>
            <a:outerShdw blurRad="101600" dist="381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tr-TR"/>
          </a:p>
        </p:txBody>
      </p:sp>
      <p:sp>
        <p:nvSpPr>
          <p:cNvPr id="17" name="Shape 15"/>
          <p:cNvSpPr/>
          <p:nvPr/>
        </p:nvSpPr>
        <p:spPr>
          <a:xfrm>
            <a:off x="6035040" y="960120"/>
            <a:ext cx="2743200" cy="822960"/>
          </a:xfrm>
          <a:prstGeom prst="rect">
            <a:avLst/>
          </a:prstGeom>
          <a:solidFill>
            <a:srgbClr val="7D3C98"/>
          </a:solidFill>
          <a:ln w="12700">
            <a:solidFill>
              <a:srgbClr val="7D3C98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18" name="Text 16"/>
          <p:cNvSpPr/>
          <p:nvPr/>
        </p:nvSpPr>
        <p:spPr>
          <a:xfrm>
            <a:off x="6172200" y="1005840"/>
            <a:ext cx="246888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7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GAVI</a:t>
            </a:r>
            <a:endParaRPr lang="en-US" sz="1700" dirty="0"/>
          </a:p>
        </p:txBody>
      </p:sp>
      <p:sp>
        <p:nvSpPr>
          <p:cNvPr id="19" name="Text 17"/>
          <p:cNvSpPr/>
          <p:nvPr/>
        </p:nvSpPr>
        <p:spPr>
          <a:xfrm>
            <a:off x="6172200" y="1417320"/>
            <a:ext cx="24688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C8E6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Kuruluş: 2000</a:t>
            </a:r>
            <a:endParaRPr lang="en-US" sz="900" dirty="0"/>
          </a:p>
        </p:txBody>
      </p:sp>
      <p:sp>
        <p:nvSpPr>
          <p:cNvPr id="20" name="Text 18"/>
          <p:cNvSpPr/>
          <p:nvPr/>
        </p:nvSpPr>
        <p:spPr>
          <a:xfrm>
            <a:off x="6172200" y="1874520"/>
            <a:ext cx="246888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i="1" dirty="0">
                <a:solidFill>
                  <a:srgbClr val="5B7A8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Aşı ve Bağışıklama İttifakı</a:t>
            </a:r>
            <a:endParaRPr lang="en-US" sz="1000" dirty="0"/>
          </a:p>
        </p:txBody>
      </p:sp>
      <p:sp>
        <p:nvSpPr>
          <p:cNvPr id="21" name="Text 19"/>
          <p:cNvSpPr/>
          <p:nvPr/>
        </p:nvSpPr>
        <p:spPr>
          <a:xfrm>
            <a:off x="6172200" y="2377440"/>
            <a:ext cx="2468880" cy="22860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342900" indent="-342900">
              <a:spcAft>
                <a:spcPts val="600"/>
              </a:spcAft>
              <a:buSzPct val="100000"/>
              <a:buChar char="•"/>
            </a:pPr>
            <a:r>
              <a:rPr lang="en-US" sz="1100" dirty="0">
                <a:solidFill>
                  <a:srgbClr val="1A2E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Düşük gelirli ülkelere mali destek</a:t>
            </a:r>
            <a:endParaRPr lang="en-US" sz="1100" dirty="0"/>
          </a:p>
          <a:p>
            <a:pPr marL="342900" indent="-342900">
              <a:spcAft>
                <a:spcPts val="600"/>
              </a:spcAft>
              <a:buSzPct val="100000"/>
              <a:buChar char="•"/>
            </a:pPr>
            <a:r>
              <a:rPr lang="en-US" sz="1100" dirty="0">
                <a:solidFill>
                  <a:srgbClr val="1A2E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 milyardan fazla çocuk aşılandı</a:t>
            </a:r>
            <a:endParaRPr lang="en-US" sz="1100" dirty="0"/>
          </a:p>
          <a:p>
            <a:pPr marL="342900" indent="-342900">
              <a:spcAft>
                <a:spcPts val="600"/>
              </a:spcAft>
              <a:buSzPct val="100000"/>
              <a:buChar char="•"/>
            </a:pPr>
            <a:r>
              <a:rPr lang="en-US" sz="1100" dirty="0">
                <a:solidFill>
                  <a:srgbClr val="1A2E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Aşı fiyatlarını müzakere eder</a:t>
            </a:r>
            <a:endParaRPr lang="en-US" sz="1100" dirty="0"/>
          </a:p>
          <a:p>
            <a:pPr marL="0" indent="0">
              <a:buNone/>
            </a:pPr>
            <a:endParaRPr lang="en-US" sz="11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31"/>
            <a:ext cx="9144000" cy="510063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0F8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822960"/>
          </a:xfrm>
          <a:prstGeom prst="rect">
            <a:avLst/>
          </a:prstGeom>
          <a:solidFill>
            <a:srgbClr val="065A82"/>
          </a:solidFill>
          <a:ln w="12700">
            <a:solidFill>
              <a:srgbClr val="065A82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3" name="Text 1"/>
          <p:cNvSpPr/>
          <p:nvPr/>
        </p:nvSpPr>
        <p:spPr>
          <a:xfrm>
            <a:off x="457200" y="137160"/>
            <a:ext cx="822960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2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05  |  Sürü Bağışıklığı (Herd Immunity)</a:t>
            </a:r>
            <a:endParaRPr lang="en-US" sz="2200" dirty="0"/>
          </a:p>
        </p:txBody>
      </p:sp>
      <p:sp>
        <p:nvSpPr>
          <p:cNvPr id="4" name="Shape 2"/>
          <p:cNvSpPr/>
          <p:nvPr/>
        </p:nvSpPr>
        <p:spPr>
          <a:xfrm>
            <a:off x="365760" y="960120"/>
            <a:ext cx="3931920" cy="3931920"/>
          </a:xfrm>
          <a:prstGeom prst="rect">
            <a:avLst/>
          </a:prstGeom>
          <a:solidFill>
            <a:srgbClr val="FFFFFF"/>
          </a:solidFill>
          <a:ln w="12700">
            <a:solidFill>
              <a:srgbClr val="D6EAF0"/>
            </a:solidFill>
            <a:prstDash val="solid"/>
          </a:ln>
          <a:effectLst>
            <a:outerShdw blurRad="101600" dist="381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tr-TR"/>
          </a:p>
        </p:txBody>
      </p:sp>
      <p:sp>
        <p:nvSpPr>
          <p:cNvPr id="5" name="Text 3"/>
          <p:cNvSpPr/>
          <p:nvPr/>
        </p:nvSpPr>
        <p:spPr>
          <a:xfrm>
            <a:off x="502920" y="1051560"/>
            <a:ext cx="365760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065A8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Tanım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502920" y="1444752"/>
            <a:ext cx="365760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1A2E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Bir toplumda yeterli sayıda bireyin bağışık olması durumunda, bağışık olmayanların da dolaylı olarak korunması.</a:t>
            </a:r>
            <a:endParaRPr lang="en-US" sz="1100" dirty="0"/>
          </a:p>
        </p:txBody>
      </p:sp>
      <p:sp>
        <p:nvSpPr>
          <p:cNvPr id="7" name="Text 5"/>
          <p:cNvSpPr/>
          <p:nvPr/>
        </p:nvSpPr>
        <p:spPr>
          <a:xfrm>
            <a:off x="502920" y="2240280"/>
            <a:ext cx="36576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dirty="0">
                <a:solidFill>
                  <a:srgbClr val="5B7A8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Hastalık   |   R₀   |   Eşik</a:t>
            </a:r>
            <a:endParaRPr lang="en-US" sz="1000" dirty="0"/>
          </a:p>
        </p:txBody>
      </p:sp>
      <p:sp>
        <p:nvSpPr>
          <p:cNvPr id="8" name="Shape 6"/>
          <p:cNvSpPr/>
          <p:nvPr/>
        </p:nvSpPr>
        <p:spPr>
          <a:xfrm>
            <a:off x="502920" y="2578608"/>
            <a:ext cx="3657600" cy="0"/>
          </a:xfrm>
          <a:prstGeom prst="line">
            <a:avLst/>
          </a:prstGeom>
          <a:noFill/>
          <a:ln w="12700">
            <a:solidFill>
              <a:srgbClr val="C8DFE8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9" name="Shape 7"/>
          <p:cNvSpPr/>
          <p:nvPr/>
        </p:nvSpPr>
        <p:spPr>
          <a:xfrm>
            <a:off x="502920" y="2670048"/>
            <a:ext cx="3657600" cy="301752"/>
          </a:xfrm>
          <a:prstGeom prst="rect">
            <a:avLst/>
          </a:prstGeom>
          <a:solidFill>
            <a:srgbClr val="EAF4FA"/>
          </a:solidFill>
          <a:ln w="12700">
            <a:solidFill>
              <a:srgbClr val="EAF4FA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10" name="Text 8"/>
          <p:cNvSpPr/>
          <p:nvPr/>
        </p:nvSpPr>
        <p:spPr>
          <a:xfrm>
            <a:off x="548640" y="2706624"/>
            <a:ext cx="1463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1A2E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Kızamık</a:t>
            </a:r>
            <a:endParaRPr lang="en-US" sz="1000" dirty="0"/>
          </a:p>
        </p:txBody>
      </p:sp>
      <p:sp>
        <p:nvSpPr>
          <p:cNvPr id="11" name="Text 9"/>
          <p:cNvSpPr/>
          <p:nvPr/>
        </p:nvSpPr>
        <p:spPr>
          <a:xfrm>
            <a:off x="2011680" y="2706624"/>
            <a:ext cx="9144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dirty="0">
                <a:solidFill>
                  <a:srgbClr val="5B7A8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12–18</a:t>
            </a:r>
            <a:endParaRPr lang="en-US" sz="1000" dirty="0"/>
          </a:p>
        </p:txBody>
      </p:sp>
      <p:sp>
        <p:nvSpPr>
          <p:cNvPr id="12" name="Text 10"/>
          <p:cNvSpPr/>
          <p:nvPr/>
        </p:nvSpPr>
        <p:spPr>
          <a:xfrm>
            <a:off x="2926080" y="2706624"/>
            <a:ext cx="10972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02C39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%92–95</a:t>
            </a:r>
            <a:endParaRPr lang="en-US" sz="1000" dirty="0"/>
          </a:p>
        </p:txBody>
      </p:sp>
      <p:sp>
        <p:nvSpPr>
          <p:cNvPr id="13" name="Shape 11"/>
          <p:cNvSpPr/>
          <p:nvPr/>
        </p:nvSpPr>
        <p:spPr>
          <a:xfrm>
            <a:off x="502920" y="3008376"/>
            <a:ext cx="3657600" cy="301752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14" name="Text 12"/>
          <p:cNvSpPr/>
          <p:nvPr/>
        </p:nvSpPr>
        <p:spPr>
          <a:xfrm>
            <a:off x="548640" y="3044952"/>
            <a:ext cx="1463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1A2E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Boğmaca</a:t>
            </a:r>
            <a:endParaRPr lang="en-US" sz="1000" dirty="0"/>
          </a:p>
        </p:txBody>
      </p:sp>
      <p:sp>
        <p:nvSpPr>
          <p:cNvPr id="15" name="Text 13"/>
          <p:cNvSpPr/>
          <p:nvPr/>
        </p:nvSpPr>
        <p:spPr>
          <a:xfrm>
            <a:off x="2011680" y="3044952"/>
            <a:ext cx="9144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dirty="0">
                <a:solidFill>
                  <a:srgbClr val="5B7A8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12–17</a:t>
            </a:r>
            <a:endParaRPr lang="en-US" sz="1000" dirty="0"/>
          </a:p>
        </p:txBody>
      </p:sp>
      <p:sp>
        <p:nvSpPr>
          <p:cNvPr id="16" name="Text 14"/>
          <p:cNvSpPr/>
          <p:nvPr/>
        </p:nvSpPr>
        <p:spPr>
          <a:xfrm>
            <a:off x="2926080" y="3044952"/>
            <a:ext cx="10972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02C39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%92–94</a:t>
            </a:r>
            <a:endParaRPr lang="en-US" sz="1000" dirty="0"/>
          </a:p>
        </p:txBody>
      </p:sp>
      <p:sp>
        <p:nvSpPr>
          <p:cNvPr id="17" name="Shape 15"/>
          <p:cNvSpPr/>
          <p:nvPr/>
        </p:nvSpPr>
        <p:spPr>
          <a:xfrm>
            <a:off x="502920" y="3346704"/>
            <a:ext cx="3657600" cy="301752"/>
          </a:xfrm>
          <a:prstGeom prst="rect">
            <a:avLst/>
          </a:prstGeom>
          <a:solidFill>
            <a:srgbClr val="EAF4FA"/>
          </a:solidFill>
          <a:ln w="12700">
            <a:solidFill>
              <a:srgbClr val="EAF4FA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18" name="Text 16"/>
          <p:cNvSpPr/>
          <p:nvPr/>
        </p:nvSpPr>
        <p:spPr>
          <a:xfrm>
            <a:off x="548640" y="3383280"/>
            <a:ext cx="1463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1A2E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Difteri</a:t>
            </a:r>
            <a:endParaRPr lang="en-US" sz="1000" dirty="0"/>
          </a:p>
        </p:txBody>
      </p:sp>
      <p:sp>
        <p:nvSpPr>
          <p:cNvPr id="19" name="Text 17"/>
          <p:cNvSpPr/>
          <p:nvPr/>
        </p:nvSpPr>
        <p:spPr>
          <a:xfrm>
            <a:off x="2011680" y="3383280"/>
            <a:ext cx="9144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dirty="0">
                <a:solidFill>
                  <a:srgbClr val="5B7A8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6–7</a:t>
            </a:r>
            <a:endParaRPr lang="en-US" sz="1000" dirty="0"/>
          </a:p>
        </p:txBody>
      </p:sp>
      <p:sp>
        <p:nvSpPr>
          <p:cNvPr id="20" name="Text 18"/>
          <p:cNvSpPr/>
          <p:nvPr/>
        </p:nvSpPr>
        <p:spPr>
          <a:xfrm>
            <a:off x="2926080" y="3383280"/>
            <a:ext cx="10972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02C39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%83–85</a:t>
            </a:r>
            <a:endParaRPr lang="en-US" sz="1000" dirty="0"/>
          </a:p>
        </p:txBody>
      </p:sp>
      <p:sp>
        <p:nvSpPr>
          <p:cNvPr id="21" name="Shape 19"/>
          <p:cNvSpPr/>
          <p:nvPr/>
        </p:nvSpPr>
        <p:spPr>
          <a:xfrm>
            <a:off x="502920" y="3685032"/>
            <a:ext cx="3657600" cy="301752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22" name="Text 20"/>
          <p:cNvSpPr/>
          <p:nvPr/>
        </p:nvSpPr>
        <p:spPr>
          <a:xfrm>
            <a:off x="548640" y="3721608"/>
            <a:ext cx="1463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1A2E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Polio</a:t>
            </a:r>
            <a:endParaRPr lang="en-US" sz="1000" dirty="0"/>
          </a:p>
        </p:txBody>
      </p:sp>
      <p:sp>
        <p:nvSpPr>
          <p:cNvPr id="23" name="Text 21"/>
          <p:cNvSpPr/>
          <p:nvPr/>
        </p:nvSpPr>
        <p:spPr>
          <a:xfrm>
            <a:off x="2011680" y="3721608"/>
            <a:ext cx="9144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dirty="0">
                <a:solidFill>
                  <a:srgbClr val="5B7A8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5–7</a:t>
            </a:r>
            <a:endParaRPr lang="en-US" sz="1000" dirty="0"/>
          </a:p>
        </p:txBody>
      </p:sp>
      <p:sp>
        <p:nvSpPr>
          <p:cNvPr id="24" name="Text 22"/>
          <p:cNvSpPr/>
          <p:nvPr/>
        </p:nvSpPr>
        <p:spPr>
          <a:xfrm>
            <a:off x="2926080" y="3721608"/>
            <a:ext cx="10972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02C39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%80–86</a:t>
            </a:r>
            <a:endParaRPr lang="en-US" sz="1000" dirty="0"/>
          </a:p>
        </p:txBody>
      </p:sp>
      <p:sp>
        <p:nvSpPr>
          <p:cNvPr id="25" name="Shape 23"/>
          <p:cNvSpPr/>
          <p:nvPr/>
        </p:nvSpPr>
        <p:spPr>
          <a:xfrm>
            <a:off x="502920" y="4023360"/>
            <a:ext cx="3657600" cy="301752"/>
          </a:xfrm>
          <a:prstGeom prst="rect">
            <a:avLst/>
          </a:prstGeom>
          <a:solidFill>
            <a:srgbClr val="EAF4FA"/>
          </a:solidFill>
          <a:ln w="12700">
            <a:solidFill>
              <a:srgbClr val="EAF4FA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26" name="Text 24"/>
          <p:cNvSpPr/>
          <p:nvPr/>
        </p:nvSpPr>
        <p:spPr>
          <a:xfrm>
            <a:off x="548640" y="4059936"/>
            <a:ext cx="1463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1A2E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Çiçek</a:t>
            </a:r>
            <a:endParaRPr lang="en-US" sz="1000" dirty="0"/>
          </a:p>
        </p:txBody>
      </p:sp>
      <p:sp>
        <p:nvSpPr>
          <p:cNvPr id="27" name="Text 25"/>
          <p:cNvSpPr/>
          <p:nvPr/>
        </p:nvSpPr>
        <p:spPr>
          <a:xfrm>
            <a:off x="2011680" y="4059936"/>
            <a:ext cx="9144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dirty="0">
                <a:solidFill>
                  <a:srgbClr val="5B7A8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5–7</a:t>
            </a:r>
            <a:endParaRPr lang="en-US" sz="1000" dirty="0"/>
          </a:p>
        </p:txBody>
      </p:sp>
      <p:sp>
        <p:nvSpPr>
          <p:cNvPr id="28" name="Text 26"/>
          <p:cNvSpPr/>
          <p:nvPr/>
        </p:nvSpPr>
        <p:spPr>
          <a:xfrm>
            <a:off x="2926080" y="4059936"/>
            <a:ext cx="10972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02C39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%80–85</a:t>
            </a:r>
            <a:endParaRPr lang="en-US" sz="1000" dirty="0"/>
          </a:p>
        </p:txBody>
      </p:sp>
      <p:sp>
        <p:nvSpPr>
          <p:cNvPr id="29" name="Shape 27"/>
          <p:cNvSpPr/>
          <p:nvPr/>
        </p:nvSpPr>
        <p:spPr>
          <a:xfrm>
            <a:off x="502920" y="4361688"/>
            <a:ext cx="3657600" cy="301752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30" name="Text 28"/>
          <p:cNvSpPr/>
          <p:nvPr/>
        </p:nvSpPr>
        <p:spPr>
          <a:xfrm>
            <a:off x="548640" y="4398264"/>
            <a:ext cx="1463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1A2E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COVID-19</a:t>
            </a:r>
            <a:endParaRPr lang="en-US" sz="1000" dirty="0"/>
          </a:p>
        </p:txBody>
      </p:sp>
      <p:sp>
        <p:nvSpPr>
          <p:cNvPr id="31" name="Text 29"/>
          <p:cNvSpPr/>
          <p:nvPr/>
        </p:nvSpPr>
        <p:spPr>
          <a:xfrm>
            <a:off x="2011680" y="4398264"/>
            <a:ext cx="9144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dirty="0">
                <a:solidFill>
                  <a:srgbClr val="5B7A8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2–5</a:t>
            </a:r>
            <a:endParaRPr lang="en-US" sz="1000" dirty="0"/>
          </a:p>
        </p:txBody>
      </p:sp>
      <p:sp>
        <p:nvSpPr>
          <p:cNvPr id="32" name="Text 30"/>
          <p:cNvSpPr/>
          <p:nvPr/>
        </p:nvSpPr>
        <p:spPr>
          <a:xfrm>
            <a:off x="2926080" y="4398264"/>
            <a:ext cx="10972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02C39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%50–67</a:t>
            </a:r>
            <a:endParaRPr lang="en-US" sz="1000" dirty="0"/>
          </a:p>
        </p:txBody>
      </p:sp>
      <p:sp>
        <p:nvSpPr>
          <p:cNvPr id="33" name="Shape 31"/>
          <p:cNvSpPr/>
          <p:nvPr/>
        </p:nvSpPr>
        <p:spPr>
          <a:xfrm>
            <a:off x="4480560" y="960120"/>
            <a:ext cx="4389120" cy="3931920"/>
          </a:xfrm>
          <a:prstGeom prst="rect">
            <a:avLst/>
          </a:prstGeom>
          <a:solidFill>
            <a:srgbClr val="FFFFFF"/>
          </a:solidFill>
          <a:ln w="12700">
            <a:solidFill>
              <a:srgbClr val="D6EAF0"/>
            </a:solidFill>
            <a:prstDash val="solid"/>
          </a:ln>
          <a:effectLst>
            <a:outerShdw blurRad="101600" dist="381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tr-TR"/>
          </a:p>
        </p:txBody>
      </p:sp>
      <p:sp>
        <p:nvSpPr>
          <p:cNvPr id="34" name="Text 32"/>
          <p:cNvSpPr/>
          <p:nvPr/>
        </p:nvSpPr>
        <p:spPr>
          <a:xfrm>
            <a:off x="4617720" y="1051560"/>
            <a:ext cx="411480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065A8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Neden Önemli?</a:t>
            </a:r>
            <a:endParaRPr lang="en-US" sz="1400" dirty="0"/>
          </a:p>
        </p:txBody>
      </p:sp>
      <p:sp>
        <p:nvSpPr>
          <p:cNvPr id="35" name="Text 33"/>
          <p:cNvSpPr/>
          <p:nvPr/>
        </p:nvSpPr>
        <p:spPr>
          <a:xfrm>
            <a:off x="4617720" y="1508760"/>
            <a:ext cx="4114800" cy="3200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342900" indent="-342900">
              <a:spcAft>
                <a:spcPts val="800"/>
              </a:spcAft>
              <a:buSzPct val="100000"/>
              <a:buChar char="•"/>
            </a:pPr>
            <a:r>
              <a:rPr lang="en-US" sz="1100" dirty="0">
                <a:solidFill>
                  <a:srgbClr val="1A2E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Aşı olamayan bireyler korunur</a:t>
            </a:r>
            <a:endParaRPr lang="en-US" sz="1100" dirty="0"/>
          </a:p>
          <a:p>
            <a:pPr marL="342900" indent="-342900">
              <a:spcAft>
                <a:spcPts val="800"/>
              </a:spcAft>
              <a:buSzPct val="100000"/>
              <a:buChar char="•"/>
            </a:pPr>
            <a:r>
              <a:rPr lang="en-US" sz="1100" dirty="0">
                <a:solidFill>
                  <a:srgbClr val="1A2E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(bebekler, immün yetmezlikliler)</a:t>
            </a:r>
            <a:endParaRPr lang="en-US" sz="1100" dirty="0"/>
          </a:p>
          <a:p>
            <a:pPr marL="342900" indent="-342900">
              <a:spcAft>
                <a:spcPts val="800"/>
              </a:spcAft>
              <a:buSzPct val="100000"/>
              <a:buChar char="•"/>
            </a:pPr>
            <a:r>
              <a:rPr lang="en-US" sz="1100" dirty="0">
                <a:solidFill>
                  <a:srgbClr val="1A2E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Salgınların önüne geçilir</a:t>
            </a:r>
            <a:endParaRPr lang="en-US" sz="1100" dirty="0"/>
          </a:p>
          <a:p>
            <a:pPr marL="342900" indent="-342900">
              <a:spcAft>
                <a:spcPts val="800"/>
              </a:spcAft>
              <a:buSzPct val="100000"/>
              <a:buChar char="•"/>
            </a:pPr>
            <a:r>
              <a:rPr lang="en-US" sz="1100" dirty="0">
                <a:solidFill>
                  <a:srgbClr val="1A2E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Hastalığın eradike edilmesine katkı sağlar</a:t>
            </a:r>
            <a:endParaRPr lang="en-US" sz="1100" dirty="0"/>
          </a:p>
          <a:p>
            <a:pPr marL="342900" indent="-342900">
              <a:spcAft>
                <a:spcPts val="800"/>
              </a:spcAft>
              <a:buSzPct val="100000"/>
              <a:buChar char="•"/>
            </a:pPr>
            <a:r>
              <a:rPr lang="en-US" sz="1100" dirty="0">
                <a:solidFill>
                  <a:srgbClr val="1A2E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Kızamık gibi yüksek R₀'lı hastalıklarda %95 aşı kapsamı şart</a:t>
            </a:r>
            <a:endParaRPr lang="en-US" sz="1100" dirty="0"/>
          </a:p>
          <a:p>
            <a:pPr marL="342900" indent="-342900">
              <a:spcAft>
                <a:spcPts val="800"/>
              </a:spcAft>
              <a:buSzPct val="100000"/>
              <a:buChar char="•"/>
            </a:pPr>
            <a:r>
              <a:rPr lang="en-US" sz="1100" dirty="0">
                <a:solidFill>
                  <a:srgbClr val="1A2E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Aşı tereddüdü sürü bağışıklığını tehdit eder</a:t>
            </a:r>
            <a:endParaRPr lang="en-US" sz="1100" dirty="0"/>
          </a:p>
          <a:p>
            <a:pPr marL="0" indent="0">
              <a:buNone/>
            </a:pPr>
            <a:endParaRPr lang="en-US" sz="11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31"/>
            <a:ext cx="9144000" cy="510063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0F8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822960"/>
          </a:xfrm>
          <a:prstGeom prst="rect">
            <a:avLst/>
          </a:prstGeom>
          <a:solidFill>
            <a:srgbClr val="065A82"/>
          </a:solidFill>
          <a:ln w="12700">
            <a:solidFill>
              <a:srgbClr val="065A82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3" name="Text 1"/>
          <p:cNvSpPr/>
          <p:nvPr/>
        </p:nvSpPr>
        <p:spPr>
          <a:xfrm>
            <a:off x="457200" y="137160"/>
            <a:ext cx="822960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2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06  |  Aşı Güvenliği ve Tereddüt</a:t>
            </a:r>
            <a:endParaRPr lang="en-US" sz="2200" dirty="0"/>
          </a:p>
        </p:txBody>
      </p:sp>
      <p:sp>
        <p:nvSpPr>
          <p:cNvPr id="4" name="Shape 2"/>
          <p:cNvSpPr/>
          <p:nvPr/>
        </p:nvSpPr>
        <p:spPr>
          <a:xfrm>
            <a:off x="365760" y="960120"/>
            <a:ext cx="3931920" cy="3931920"/>
          </a:xfrm>
          <a:prstGeom prst="rect">
            <a:avLst/>
          </a:prstGeom>
          <a:solidFill>
            <a:srgbClr val="FFFFFF"/>
          </a:solidFill>
          <a:ln w="12700">
            <a:solidFill>
              <a:srgbClr val="D6EAF0"/>
            </a:solidFill>
            <a:prstDash val="solid"/>
          </a:ln>
          <a:effectLst>
            <a:outerShdw blurRad="101600" dist="381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tr-TR"/>
          </a:p>
        </p:txBody>
      </p:sp>
      <p:sp>
        <p:nvSpPr>
          <p:cNvPr id="5" name="Shape 3"/>
          <p:cNvSpPr/>
          <p:nvPr/>
        </p:nvSpPr>
        <p:spPr>
          <a:xfrm>
            <a:off x="365760" y="960120"/>
            <a:ext cx="3931920" cy="457200"/>
          </a:xfrm>
          <a:prstGeom prst="rect">
            <a:avLst/>
          </a:prstGeom>
          <a:solidFill>
            <a:srgbClr val="1C7293"/>
          </a:solidFill>
          <a:ln w="12700">
            <a:solidFill>
              <a:srgbClr val="1C7293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6" name="Text 4"/>
          <p:cNvSpPr/>
          <p:nvPr/>
        </p:nvSpPr>
        <p:spPr>
          <a:xfrm>
            <a:off x="502920" y="1005840"/>
            <a:ext cx="36576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✓  Aşı Güvenliği</a:t>
            </a:r>
            <a:endParaRPr lang="en-US" sz="1300" dirty="0"/>
          </a:p>
        </p:txBody>
      </p:sp>
      <p:sp>
        <p:nvSpPr>
          <p:cNvPr id="7" name="Text 5"/>
          <p:cNvSpPr/>
          <p:nvPr/>
        </p:nvSpPr>
        <p:spPr>
          <a:xfrm>
            <a:off x="502920" y="1508760"/>
            <a:ext cx="3657600" cy="32461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342900" indent="-342900">
              <a:spcAft>
                <a:spcPts val="600"/>
              </a:spcAft>
              <a:buSzPct val="100000"/>
              <a:buChar char="•"/>
            </a:pPr>
            <a:r>
              <a:rPr lang="en-US" sz="1100" dirty="0">
                <a:solidFill>
                  <a:srgbClr val="1A2E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Faz I-II-III klinik çalışmalar (yıllarca sürer)</a:t>
            </a:r>
            <a:endParaRPr lang="en-US" sz="1100" dirty="0"/>
          </a:p>
          <a:p>
            <a:pPr marL="342900" indent="-342900">
              <a:spcAft>
                <a:spcPts val="600"/>
              </a:spcAft>
              <a:buSzPct val="100000"/>
              <a:buChar char="•"/>
            </a:pPr>
            <a:r>
              <a:rPr lang="en-US" sz="1100" dirty="0">
                <a:solidFill>
                  <a:srgbClr val="1A2E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Ruhsatlandırma sonrası farmakovijilans</a:t>
            </a:r>
            <a:endParaRPr lang="en-US" sz="1100" dirty="0"/>
          </a:p>
          <a:p>
            <a:pPr marL="342900" indent="-342900">
              <a:spcAft>
                <a:spcPts val="600"/>
              </a:spcAft>
              <a:buSzPct val="100000"/>
              <a:buChar char="•"/>
            </a:pPr>
            <a:r>
              <a:rPr lang="en-US" sz="1100" dirty="0">
                <a:solidFill>
                  <a:srgbClr val="1A2E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Ciddi yan etkiler son derece nadirdir</a:t>
            </a:r>
            <a:endParaRPr lang="en-US" sz="1100" dirty="0"/>
          </a:p>
          <a:p>
            <a:pPr marL="342900" indent="-342900">
              <a:spcAft>
                <a:spcPts val="600"/>
              </a:spcAft>
              <a:buSzPct val="100000"/>
              <a:buChar char="•"/>
            </a:pPr>
            <a:r>
              <a:rPr lang="en-US" sz="1100" dirty="0">
                <a:solidFill>
                  <a:srgbClr val="1A2E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Sık görülen: enjeksiyon yeri kızarıklığı, hafif ateş</a:t>
            </a:r>
            <a:endParaRPr lang="en-US" sz="1100" dirty="0"/>
          </a:p>
          <a:p>
            <a:pPr marL="342900" indent="-342900">
              <a:spcAft>
                <a:spcPts val="600"/>
              </a:spcAft>
              <a:buSzPct val="100000"/>
              <a:buChar char="•"/>
            </a:pPr>
            <a:r>
              <a:rPr lang="en-US" sz="1100" dirty="0">
                <a:solidFill>
                  <a:srgbClr val="1A2E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Risk/fayda dengesi her zaman aşı lehinedir</a:t>
            </a:r>
            <a:endParaRPr lang="en-US" sz="1100" dirty="0"/>
          </a:p>
          <a:p>
            <a:pPr marL="342900" indent="-342900">
              <a:spcAft>
                <a:spcPts val="600"/>
              </a:spcAft>
              <a:buSzPct val="100000"/>
              <a:buChar char="•"/>
            </a:pPr>
            <a:r>
              <a:rPr lang="en-US" sz="1100" dirty="0">
                <a:solidFill>
                  <a:srgbClr val="1A2E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WHO Global Advisory Committee (GACVS) izlemi</a:t>
            </a:r>
            <a:endParaRPr lang="en-US" sz="1100" dirty="0"/>
          </a:p>
          <a:p>
            <a:pPr marL="0" indent="0">
              <a:buNone/>
            </a:pPr>
            <a:endParaRPr lang="en-US" sz="1100" dirty="0"/>
          </a:p>
        </p:txBody>
      </p:sp>
      <p:sp>
        <p:nvSpPr>
          <p:cNvPr id="8" name="Shape 6"/>
          <p:cNvSpPr/>
          <p:nvPr/>
        </p:nvSpPr>
        <p:spPr>
          <a:xfrm>
            <a:off x="4480560" y="960120"/>
            <a:ext cx="4389120" cy="3931920"/>
          </a:xfrm>
          <a:prstGeom prst="rect">
            <a:avLst/>
          </a:prstGeom>
          <a:solidFill>
            <a:srgbClr val="FFFFFF"/>
          </a:solidFill>
          <a:ln w="12700">
            <a:solidFill>
              <a:srgbClr val="D6EAF0"/>
            </a:solidFill>
            <a:prstDash val="solid"/>
          </a:ln>
          <a:effectLst>
            <a:outerShdw blurRad="101600" dist="381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tr-TR"/>
          </a:p>
        </p:txBody>
      </p:sp>
      <p:sp>
        <p:nvSpPr>
          <p:cNvPr id="9" name="Shape 7"/>
          <p:cNvSpPr/>
          <p:nvPr/>
        </p:nvSpPr>
        <p:spPr>
          <a:xfrm>
            <a:off x="4480560" y="960120"/>
            <a:ext cx="4389120" cy="457200"/>
          </a:xfrm>
          <a:prstGeom prst="rect">
            <a:avLst/>
          </a:prstGeom>
          <a:solidFill>
            <a:srgbClr val="C0392B"/>
          </a:solidFill>
          <a:ln w="12700">
            <a:solidFill>
              <a:srgbClr val="C0392B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10" name="Text 8"/>
          <p:cNvSpPr/>
          <p:nvPr/>
        </p:nvSpPr>
        <p:spPr>
          <a:xfrm>
            <a:off x="4617720" y="1005840"/>
            <a:ext cx="41148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⚠  Aşı Tereddüdü</a:t>
            </a:r>
            <a:endParaRPr lang="en-US" sz="1300" dirty="0"/>
          </a:p>
        </p:txBody>
      </p:sp>
      <p:sp>
        <p:nvSpPr>
          <p:cNvPr id="11" name="Text 9"/>
          <p:cNvSpPr/>
          <p:nvPr/>
        </p:nvSpPr>
        <p:spPr>
          <a:xfrm>
            <a:off x="4617720" y="1536192"/>
            <a:ext cx="41148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i="1" dirty="0">
                <a:solidFill>
                  <a:srgbClr val="5B7A8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WHO'nun 2019'da ilan ettiği küresel sağlık tehditleri arasında:</a:t>
            </a:r>
            <a:endParaRPr lang="en-US" sz="1000" dirty="0"/>
          </a:p>
        </p:txBody>
      </p:sp>
      <p:sp>
        <p:nvSpPr>
          <p:cNvPr id="12" name="Text 10"/>
          <p:cNvSpPr/>
          <p:nvPr/>
        </p:nvSpPr>
        <p:spPr>
          <a:xfrm>
            <a:off x="4617720" y="2011680"/>
            <a:ext cx="4114800" cy="22860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342900" indent="-342900">
              <a:spcAft>
                <a:spcPts val="700"/>
              </a:spcAft>
              <a:buSzPct val="100000"/>
              <a:buChar char="•"/>
            </a:pPr>
            <a:r>
              <a:rPr lang="en-US" sz="1100" dirty="0">
                <a:solidFill>
                  <a:srgbClr val="1A2E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Dezenformasyon ve sosyal medya etkisi</a:t>
            </a:r>
            <a:endParaRPr lang="en-US" sz="1100" dirty="0"/>
          </a:p>
          <a:p>
            <a:pPr marL="342900" indent="-342900">
              <a:spcAft>
                <a:spcPts val="700"/>
              </a:spcAft>
              <a:buSzPct val="100000"/>
              <a:buChar char="•"/>
            </a:pPr>
            <a:r>
              <a:rPr lang="en-US" sz="1100" dirty="0">
                <a:solidFill>
                  <a:srgbClr val="1A2E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Aşı-otizm iddiası (Wakefield – geri çekildi)</a:t>
            </a:r>
            <a:endParaRPr lang="en-US" sz="1100" dirty="0"/>
          </a:p>
          <a:p>
            <a:pPr marL="342900" indent="-342900">
              <a:spcAft>
                <a:spcPts val="700"/>
              </a:spcAft>
              <a:buSzPct val="100000"/>
              <a:buChar char="•"/>
            </a:pPr>
            <a:r>
              <a:rPr lang="en-US" sz="1100" dirty="0">
                <a:solidFill>
                  <a:srgbClr val="1A2E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Dini ve kültürel faktörler</a:t>
            </a:r>
            <a:endParaRPr lang="en-US" sz="1100" dirty="0"/>
          </a:p>
          <a:p>
            <a:pPr marL="342900" indent="-342900">
              <a:spcAft>
                <a:spcPts val="700"/>
              </a:spcAft>
              <a:buSzPct val="100000"/>
              <a:buChar char="•"/>
            </a:pPr>
            <a:r>
              <a:rPr lang="en-US" sz="1100" dirty="0">
                <a:solidFill>
                  <a:srgbClr val="1A2E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Sağlık sistemine güvensizlik</a:t>
            </a:r>
            <a:endParaRPr lang="en-US" sz="1100" dirty="0"/>
          </a:p>
          <a:p>
            <a:pPr marL="342900" indent="-342900">
              <a:spcAft>
                <a:spcPts val="700"/>
              </a:spcAft>
              <a:buSzPct val="100000"/>
              <a:buChar char="•"/>
            </a:pPr>
            <a:r>
              <a:rPr lang="en-US" sz="1100" dirty="0">
                <a:solidFill>
                  <a:srgbClr val="1A2E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Erişim ve lojistik engeller</a:t>
            </a:r>
            <a:endParaRPr lang="en-US" sz="1100" dirty="0"/>
          </a:p>
          <a:p>
            <a:pPr marL="0" indent="0">
              <a:buNone/>
            </a:pPr>
            <a:endParaRPr lang="en-US" sz="1100" dirty="0"/>
          </a:p>
        </p:txBody>
      </p:sp>
      <p:sp>
        <p:nvSpPr>
          <p:cNvPr id="13" name="Shape 11"/>
          <p:cNvSpPr/>
          <p:nvPr/>
        </p:nvSpPr>
        <p:spPr>
          <a:xfrm>
            <a:off x="4480560" y="4206240"/>
            <a:ext cx="4389120" cy="548640"/>
          </a:xfrm>
          <a:prstGeom prst="rect">
            <a:avLst/>
          </a:prstGeom>
          <a:solidFill>
            <a:srgbClr val="FFF3CD"/>
          </a:solidFill>
          <a:ln w="12700">
            <a:solidFill>
              <a:srgbClr val="F0C040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14" name="Text 12"/>
          <p:cNvSpPr/>
          <p:nvPr/>
        </p:nvSpPr>
        <p:spPr>
          <a:xfrm>
            <a:off x="4617720" y="4261104"/>
            <a:ext cx="411480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7D5A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Çözüm: Şeffaf iletişim, sağlık okuryazarlığı, birinci basamakta güven</a:t>
            </a:r>
            <a:endParaRPr lang="en-US" sz="1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31"/>
            <a:ext cx="9144000" cy="510063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31"/>
            <a:ext cx="9144000" cy="510063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31"/>
            <a:ext cx="9144000" cy="510063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065A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73152"/>
          </a:xfrm>
          <a:prstGeom prst="rect">
            <a:avLst/>
          </a:prstGeom>
          <a:solidFill>
            <a:srgbClr val="02C39A"/>
          </a:solidFill>
          <a:ln w="12700">
            <a:solidFill>
              <a:srgbClr val="02C39A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3" name="Text 1"/>
          <p:cNvSpPr/>
          <p:nvPr/>
        </p:nvSpPr>
        <p:spPr>
          <a:xfrm>
            <a:off x="548640" y="457200"/>
            <a:ext cx="73152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kern="0" spc="400" dirty="0">
                <a:solidFill>
                  <a:srgbClr val="02C39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TEMEL ÇIKARIMLAR</a:t>
            </a:r>
            <a:endParaRPr lang="en-US" sz="1200" dirty="0"/>
          </a:p>
        </p:txBody>
      </p:sp>
      <p:sp>
        <p:nvSpPr>
          <p:cNvPr id="4" name="Text 2"/>
          <p:cNvSpPr/>
          <p:nvPr/>
        </p:nvSpPr>
        <p:spPr>
          <a:xfrm>
            <a:off x="548640" y="914400"/>
            <a:ext cx="731520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Ne Öğrendik?</a:t>
            </a:r>
            <a:endParaRPr lang="en-US" sz="2800" dirty="0"/>
          </a:p>
        </p:txBody>
      </p:sp>
      <p:sp>
        <p:nvSpPr>
          <p:cNvPr id="5" name="Shape 3"/>
          <p:cNvSpPr/>
          <p:nvPr/>
        </p:nvSpPr>
        <p:spPr>
          <a:xfrm>
            <a:off x="365760" y="1691640"/>
            <a:ext cx="4023360" cy="822960"/>
          </a:xfrm>
          <a:prstGeom prst="rect">
            <a:avLst/>
          </a:prstGeom>
          <a:solidFill>
            <a:srgbClr val="FFFFFF">
              <a:alpha val="12000"/>
            </a:srgbClr>
          </a:solidFill>
          <a:ln w="12700">
            <a:solidFill>
              <a:srgbClr val="FFFFFF">
                <a:alpha val="30000"/>
              </a:srgbClr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6" name="Text 4"/>
          <p:cNvSpPr/>
          <p:nvPr/>
        </p:nvSpPr>
        <p:spPr>
          <a:xfrm>
            <a:off x="457200" y="1783080"/>
            <a:ext cx="45720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800" dirty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🛡</a:t>
            </a:r>
            <a:endParaRPr lang="en-US" sz="1800" dirty="0"/>
          </a:p>
        </p:txBody>
      </p:sp>
      <p:sp>
        <p:nvSpPr>
          <p:cNvPr id="7" name="Text 5"/>
          <p:cNvSpPr/>
          <p:nvPr/>
        </p:nvSpPr>
        <p:spPr>
          <a:xfrm>
            <a:off x="960120" y="1764792"/>
            <a:ext cx="329184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Bağışıklama, aktif veya pasif yollarla sağlanabilir; aşılar aktif bağışıklığın en etkili aracıdır.</a:t>
            </a:r>
            <a:endParaRPr lang="en-US" sz="1000" dirty="0"/>
          </a:p>
        </p:txBody>
      </p:sp>
      <p:sp>
        <p:nvSpPr>
          <p:cNvPr id="8" name="Shape 6"/>
          <p:cNvSpPr/>
          <p:nvPr/>
        </p:nvSpPr>
        <p:spPr>
          <a:xfrm>
            <a:off x="4754880" y="1691640"/>
            <a:ext cx="4023360" cy="822960"/>
          </a:xfrm>
          <a:prstGeom prst="rect">
            <a:avLst/>
          </a:prstGeom>
          <a:solidFill>
            <a:srgbClr val="FFFFFF">
              <a:alpha val="12000"/>
            </a:srgbClr>
          </a:solidFill>
          <a:ln w="12700">
            <a:solidFill>
              <a:srgbClr val="FFFFFF">
                <a:alpha val="30000"/>
              </a:srgbClr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9" name="Text 7"/>
          <p:cNvSpPr/>
          <p:nvPr/>
        </p:nvSpPr>
        <p:spPr>
          <a:xfrm>
            <a:off x="4846320" y="1783080"/>
            <a:ext cx="45720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800" dirty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💉</a:t>
            </a:r>
            <a:endParaRPr lang="en-US" sz="1800" dirty="0"/>
          </a:p>
        </p:txBody>
      </p:sp>
      <p:sp>
        <p:nvSpPr>
          <p:cNvPr id="10" name="Text 8"/>
          <p:cNvSpPr/>
          <p:nvPr/>
        </p:nvSpPr>
        <p:spPr>
          <a:xfrm>
            <a:off x="5349240" y="1764792"/>
            <a:ext cx="329184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Canlı, inaktif, subünit ve mRNA gibi farklı aşı platformları farklı hastalıklar için kullanılmaktadır.</a:t>
            </a:r>
            <a:endParaRPr lang="en-US" sz="1000" dirty="0"/>
          </a:p>
        </p:txBody>
      </p:sp>
      <p:sp>
        <p:nvSpPr>
          <p:cNvPr id="11" name="Shape 9"/>
          <p:cNvSpPr/>
          <p:nvPr/>
        </p:nvSpPr>
        <p:spPr>
          <a:xfrm>
            <a:off x="365760" y="2697480"/>
            <a:ext cx="4023360" cy="822960"/>
          </a:xfrm>
          <a:prstGeom prst="rect">
            <a:avLst/>
          </a:prstGeom>
          <a:solidFill>
            <a:srgbClr val="FFFFFF">
              <a:alpha val="12000"/>
            </a:srgbClr>
          </a:solidFill>
          <a:ln w="12700">
            <a:solidFill>
              <a:srgbClr val="FFFFFF">
                <a:alpha val="30000"/>
              </a:srgbClr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12" name="Text 10"/>
          <p:cNvSpPr/>
          <p:nvPr/>
        </p:nvSpPr>
        <p:spPr>
          <a:xfrm>
            <a:off x="457200" y="2788920"/>
            <a:ext cx="45720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800" dirty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📅</a:t>
            </a:r>
            <a:endParaRPr lang="en-US" sz="1800" dirty="0"/>
          </a:p>
        </p:txBody>
      </p:sp>
      <p:sp>
        <p:nvSpPr>
          <p:cNvPr id="13" name="Text 11"/>
          <p:cNvSpPr/>
          <p:nvPr/>
        </p:nvSpPr>
        <p:spPr>
          <a:xfrm>
            <a:off x="960120" y="2770632"/>
            <a:ext cx="329184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Türkiye'nin ulusal aşı takvimi, doğumdan itibaren kapsamlı bir bağışıklama şeması sunmaktadır.</a:t>
            </a:r>
            <a:endParaRPr lang="en-US" sz="1000" dirty="0"/>
          </a:p>
        </p:txBody>
      </p:sp>
      <p:sp>
        <p:nvSpPr>
          <p:cNvPr id="14" name="Shape 12"/>
          <p:cNvSpPr/>
          <p:nvPr/>
        </p:nvSpPr>
        <p:spPr>
          <a:xfrm>
            <a:off x="4754880" y="2697480"/>
            <a:ext cx="4023360" cy="822960"/>
          </a:xfrm>
          <a:prstGeom prst="rect">
            <a:avLst/>
          </a:prstGeom>
          <a:solidFill>
            <a:srgbClr val="FFFFFF">
              <a:alpha val="12000"/>
            </a:srgbClr>
          </a:solidFill>
          <a:ln w="12700">
            <a:solidFill>
              <a:srgbClr val="FFFFFF">
                <a:alpha val="30000"/>
              </a:srgbClr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15" name="Text 13"/>
          <p:cNvSpPr/>
          <p:nvPr/>
        </p:nvSpPr>
        <p:spPr>
          <a:xfrm>
            <a:off x="4846320" y="2788920"/>
            <a:ext cx="45720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800" dirty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🌍</a:t>
            </a:r>
            <a:endParaRPr lang="en-US" sz="1800" dirty="0"/>
          </a:p>
        </p:txBody>
      </p:sp>
      <p:sp>
        <p:nvSpPr>
          <p:cNvPr id="16" name="Text 14"/>
          <p:cNvSpPr/>
          <p:nvPr/>
        </p:nvSpPr>
        <p:spPr>
          <a:xfrm>
            <a:off x="5349240" y="2770632"/>
            <a:ext cx="329184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WHO-EPI, UNICEF ve GAVI gibi kuruluşlar küresel aşı kapsamını artırmaktadır.</a:t>
            </a:r>
            <a:endParaRPr lang="en-US" sz="1000" dirty="0"/>
          </a:p>
        </p:txBody>
      </p:sp>
      <p:sp>
        <p:nvSpPr>
          <p:cNvPr id="17" name="Shape 15"/>
          <p:cNvSpPr/>
          <p:nvPr/>
        </p:nvSpPr>
        <p:spPr>
          <a:xfrm>
            <a:off x="365760" y="3703320"/>
            <a:ext cx="4023360" cy="822960"/>
          </a:xfrm>
          <a:prstGeom prst="rect">
            <a:avLst/>
          </a:prstGeom>
          <a:solidFill>
            <a:srgbClr val="FFFFFF">
              <a:alpha val="12000"/>
            </a:srgbClr>
          </a:solidFill>
          <a:ln w="12700">
            <a:solidFill>
              <a:srgbClr val="FFFFFF">
                <a:alpha val="30000"/>
              </a:srgbClr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18" name="Text 16"/>
          <p:cNvSpPr/>
          <p:nvPr/>
        </p:nvSpPr>
        <p:spPr>
          <a:xfrm>
            <a:off x="457200" y="3794760"/>
            <a:ext cx="45720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800" dirty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👥</a:t>
            </a:r>
            <a:endParaRPr lang="en-US" sz="1800" dirty="0"/>
          </a:p>
        </p:txBody>
      </p:sp>
      <p:sp>
        <p:nvSpPr>
          <p:cNvPr id="19" name="Text 17"/>
          <p:cNvSpPr/>
          <p:nvPr/>
        </p:nvSpPr>
        <p:spPr>
          <a:xfrm>
            <a:off x="960120" y="3776472"/>
            <a:ext cx="329184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Sürü bağışıklığı eşiği, her hastalığın R₀ değerine göre değişir ve toplu koruma sağlar.</a:t>
            </a:r>
            <a:endParaRPr lang="en-US" sz="1000" dirty="0"/>
          </a:p>
        </p:txBody>
      </p:sp>
      <p:sp>
        <p:nvSpPr>
          <p:cNvPr id="20" name="Shape 18"/>
          <p:cNvSpPr/>
          <p:nvPr/>
        </p:nvSpPr>
        <p:spPr>
          <a:xfrm>
            <a:off x="4754880" y="3703320"/>
            <a:ext cx="4023360" cy="822960"/>
          </a:xfrm>
          <a:prstGeom prst="rect">
            <a:avLst/>
          </a:prstGeom>
          <a:solidFill>
            <a:srgbClr val="FFFFFF">
              <a:alpha val="12000"/>
            </a:srgbClr>
          </a:solidFill>
          <a:ln w="12700">
            <a:solidFill>
              <a:srgbClr val="FFFFFF">
                <a:alpha val="30000"/>
              </a:srgbClr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21" name="Text 19"/>
          <p:cNvSpPr/>
          <p:nvPr/>
        </p:nvSpPr>
        <p:spPr>
          <a:xfrm>
            <a:off x="4846320" y="3794760"/>
            <a:ext cx="45720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800" dirty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⚠</a:t>
            </a:r>
            <a:endParaRPr lang="en-US" sz="1800" dirty="0"/>
          </a:p>
        </p:txBody>
      </p:sp>
      <p:sp>
        <p:nvSpPr>
          <p:cNvPr id="22" name="Text 20"/>
          <p:cNvSpPr/>
          <p:nvPr/>
        </p:nvSpPr>
        <p:spPr>
          <a:xfrm>
            <a:off x="5349240" y="3776472"/>
            <a:ext cx="329184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Aşı güvenliği kanıtlanmış olmakla birlikte; tereddüt halk sağlığı için ciddi bir tehdit oluşturmaktadır.</a:t>
            </a:r>
            <a:endParaRPr lang="en-US" sz="1000" dirty="0"/>
          </a:p>
        </p:txBody>
      </p:sp>
      <p:sp>
        <p:nvSpPr>
          <p:cNvPr id="23" name="Shape 21"/>
          <p:cNvSpPr/>
          <p:nvPr/>
        </p:nvSpPr>
        <p:spPr>
          <a:xfrm>
            <a:off x="0" y="5052060"/>
            <a:ext cx="9144000" cy="91440"/>
          </a:xfrm>
          <a:prstGeom prst="rect">
            <a:avLst/>
          </a:prstGeom>
          <a:solidFill>
            <a:srgbClr val="02C39A"/>
          </a:solidFill>
          <a:ln w="12700">
            <a:solidFill>
              <a:srgbClr val="02C39A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31"/>
            <a:ext cx="9144000" cy="510063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31"/>
            <a:ext cx="9144000" cy="510063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0F8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822960"/>
          </a:xfrm>
          <a:prstGeom prst="rect">
            <a:avLst/>
          </a:prstGeom>
          <a:solidFill>
            <a:srgbClr val="065A82"/>
          </a:solidFill>
          <a:ln w="12700">
            <a:solidFill>
              <a:srgbClr val="065A82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3" name="Text 1"/>
          <p:cNvSpPr/>
          <p:nvPr/>
        </p:nvSpPr>
        <p:spPr>
          <a:xfrm>
            <a:off x="457200" y="137160"/>
            <a:ext cx="822960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2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01  |  Bağışıklama Nedir?</a:t>
            </a:r>
            <a:endParaRPr lang="en-US" sz="2200" dirty="0"/>
          </a:p>
        </p:txBody>
      </p:sp>
      <p:sp>
        <p:nvSpPr>
          <p:cNvPr id="4" name="Shape 2"/>
          <p:cNvSpPr/>
          <p:nvPr/>
        </p:nvSpPr>
        <p:spPr>
          <a:xfrm>
            <a:off x="365760" y="960120"/>
            <a:ext cx="4023360" cy="3840480"/>
          </a:xfrm>
          <a:prstGeom prst="rect">
            <a:avLst/>
          </a:prstGeom>
          <a:solidFill>
            <a:srgbClr val="FFFFFF"/>
          </a:solidFill>
          <a:ln w="12700">
            <a:solidFill>
              <a:srgbClr val="D6EAF0"/>
            </a:solidFill>
            <a:prstDash val="solid"/>
          </a:ln>
          <a:effectLst>
            <a:outerShdw blurRad="101600" dist="381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tr-TR"/>
          </a:p>
        </p:txBody>
      </p:sp>
      <p:sp>
        <p:nvSpPr>
          <p:cNvPr id="5" name="Shape 3"/>
          <p:cNvSpPr/>
          <p:nvPr/>
        </p:nvSpPr>
        <p:spPr>
          <a:xfrm>
            <a:off x="365760" y="960120"/>
            <a:ext cx="4023360" cy="594360"/>
          </a:xfrm>
          <a:prstGeom prst="rect">
            <a:avLst/>
          </a:prstGeom>
          <a:solidFill>
            <a:srgbClr val="1C7293"/>
          </a:solidFill>
          <a:ln w="12700">
            <a:solidFill>
              <a:srgbClr val="1C7293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6" name="Text 4"/>
          <p:cNvSpPr/>
          <p:nvPr/>
        </p:nvSpPr>
        <p:spPr>
          <a:xfrm>
            <a:off x="502920" y="1005840"/>
            <a:ext cx="374904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Aktif Bağışıklık</a:t>
            </a:r>
            <a:endParaRPr lang="en-US" sz="1500" dirty="0"/>
          </a:p>
        </p:txBody>
      </p:sp>
      <p:sp>
        <p:nvSpPr>
          <p:cNvPr id="7" name="Text 5"/>
          <p:cNvSpPr/>
          <p:nvPr/>
        </p:nvSpPr>
        <p:spPr>
          <a:xfrm>
            <a:off x="548640" y="1645920"/>
            <a:ext cx="3657600" cy="3017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342900" indent="-342900">
              <a:spcAft>
                <a:spcPts val="400"/>
              </a:spcAft>
              <a:buSzPct val="100000"/>
              <a:buChar char="•"/>
            </a:pPr>
            <a:r>
              <a:rPr lang="en-US" sz="1200" dirty="0">
                <a:solidFill>
                  <a:srgbClr val="1A2E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Organizma tarafından üretilen antikorlar</a:t>
            </a:r>
            <a:endParaRPr lang="en-US" sz="1200" dirty="0"/>
          </a:p>
          <a:p>
            <a:pPr marL="342900" indent="-342900">
              <a:spcAft>
                <a:spcPts val="400"/>
              </a:spcAft>
              <a:buSzPct val="100000"/>
              <a:buChar char="•"/>
            </a:pPr>
            <a:r>
              <a:rPr lang="en-US" sz="1200" dirty="0">
                <a:solidFill>
                  <a:srgbClr val="1A2E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Doğal: hastalık geçirme sonucu</a:t>
            </a:r>
            <a:endParaRPr lang="en-US" sz="1200" dirty="0"/>
          </a:p>
          <a:p>
            <a:pPr marL="342900" indent="-342900">
              <a:spcAft>
                <a:spcPts val="400"/>
              </a:spcAft>
              <a:buSzPct val="100000"/>
              <a:buChar char="•"/>
            </a:pPr>
            <a:r>
              <a:rPr lang="en-US" sz="1200" dirty="0">
                <a:solidFill>
                  <a:srgbClr val="1A2E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Yapay: aşı yoluyla kazanım</a:t>
            </a:r>
            <a:endParaRPr lang="en-US" sz="1200" dirty="0"/>
          </a:p>
          <a:p>
            <a:pPr marL="342900" indent="-342900">
              <a:spcAft>
                <a:spcPts val="400"/>
              </a:spcAft>
              <a:buSzPct val="100000"/>
              <a:buChar char="•"/>
            </a:pPr>
            <a:r>
              <a:rPr lang="en-US" sz="1200" dirty="0">
                <a:solidFill>
                  <a:srgbClr val="1A2E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Kalıcı ve uzun süreli koruma</a:t>
            </a:r>
            <a:endParaRPr lang="en-US" sz="1200" dirty="0"/>
          </a:p>
          <a:p>
            <a:pPr marL="342900" indent="-342900">
              <a:spcAft>
                <a:spcPts val="400"/>
              </a:spcAft>
              <a:buSzPct val="100000"/>
              <a:buChar char="•"/>
            </a:pPr>
            <a:r>
              <a:rPr lang="en-US" sz="1200" dirty="0">
                <a:solidFill>
                  <a:srgbClr val="1A2E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Bellek hücreleri oluşturur</a:t>
            </a:r>
            <a:endParaRPr lang="en-US" sz="1200" dirty="0"/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8" name="Shape 6"/>
          <p:cNvSpPr/>
          <p:nvPr/>
        </p:nvSpPr>
        <p:spPr>
          <a:xfrm>
            <a:off x="4754880" y="960120"/>
            <a:ext cx="4023360" cy="3840480"/>
          </a:xfrm>
          <a:prstGeom prst="rect">
            <a:avLst/>
          </a:prstGeom>
          <a:solidFill>
            <a:srgbClr val="FFFFFF"/>
          </a:solidFill>
          <a:ln w="12700">
            <a:solidFill>
              <a:srgbClr val="D6EAF0"/>
            </a:solidFill>
            <a:prstDash val="solid"/>
          </a:ln>
          <a:effectLst>
            <a:outerShdw blurRad="101600" dist="381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tr-TR"/>
          </a:p>
        </p:txBody>
      </p:sp>
      <p:sp>
        <p:nvSpPr>
          <p:cNvPr id="9" name="Shape 7"/>
          <p:cNvSpPr/>
          <p:nvPr/>
        </p:nvSpPr>
        <p:spPr>
          <a:xfrm>
            <a:off x="4754880" y="960120"/>
            <a:ext cx="4023360" cy="594360"/>
          </a:xfrm>
          <a:prstGeom prst="rect">
            <a:avLst/>
          </a:prstGeom>
          <a:solidFill>
            <a:srgbClr val="E67E22"/>
          </a:solidFill>
          <a:ln w="12700">
            <a:solidFill>
              <a:srgbClr val="E67E22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10" name="Text 8"/>
          <p:cNvSpPr/>
          <p:nvPr/>
        </p:nvSpPr>
        <p:spPr>
          <a:xfrm>
            <a:off x="4892040" y="1005840"/>
            <a:ext cx="374904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Pasif Bağışıklık</a:t>
            </a:r>
            <a:endParaRPr lang="en-US" sz="1500" dirty="0"/>
          </a:p>
        </p:txBody>
      </p:sp>
      <p:sp>
        <p:nvSpPr>
          <p:cNvPr id="11" name="Text 9"/>
          <p:cNvSpPr/>
          <p:nvPr/>
        </p:nvSpPr>
        <p:spPr>
          <a:xfrm>
            <a:off x="4937760" y="1645920"/>
            <a:ext cx="3657600" cy="3017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342900" indent="-342900">
              <a:spcAft>
                <a:spcPts val="400"/>
              </a:spcAft>
              <a:buSzPct val="100000"/>
              <a:buChar char="•"/>
            </a:pPr>
            <a:r>
              <a:rPr lang="en-US" sz="1200" dirty="0">
                <a:solidFill>
                  <a:srgbClr val="1A2E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Dışarıdan alınan hazır antikorlar</a:t>
            </a:r>
            <a:endParaRPr lang="en-US" sz="1200" dirty="0"/>
          </a:p>
          <a:p>
            <a:pPr marL="342900" indent="-342900">
              <a:spcAft>
                <a:spcPts val="400"/>
              </a:spcAft>
              <a:buSzPct val="100000"/>
              <a:buChar char="•"/>
            </a:pPr>
            <a:r>
              <a:rPr lang="en-US" sz="1200" dirty="0">
                <a:solidFill>
                  <a:srgbClr val="1A2E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Doğal: plasentadan anne-bebek</a:t>
            </a:r>
            <a:endParaRPr lang="en-US" sz="1200" dirty="0"/>
          </a:p>
          <a:p>
            <a:pPr marL="342900" indent="-342900">
              <a:spcAft>
                <a:spcPts val="400"/>
              </a:spcAft>
              <a:buSzPct val="100000"/>
              <a:buChar char="•"/>
            </a:pPr>
            <a:r>
              <a:rPr lang="en-US" sz="1200" dirty="0">
                <a:solidFill>
                  <a:srgbClr val="1A2E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Yapay: immünglobulin uygulaması</a:t>
            </a:r>
            <a:endParaRPr lang="en-US" sz="1200" dirty="0"/>
          </a:p>
          <a:p>
            <a:pPr marL="342900" indent="-342900">
              <a:spcAft>
                <a:spcPts val="400"/>
              </a:spcAft>
              <a:buSzPct val="100000"/>
              <a:buChar char="•"/>
            </a:pPr>
            <a:r>
              <a:rPr lang="en-US" sz="1200" dirty="0">
                <a:solidFill>
                  <a:srgbClr val="1A2E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Hızlı fakat geçici koruma</a:t>
            </a:r>
            <a:endParaRPr lang="en-US" sz="1200" dirty="0"/>
          </a:p>
          <a:p>
            <a:pPr marL="342900" indent="-342900">
              <a:spcAft>
                <a:spcPts val="400"/>
              </a:spcAft>
              <a:buSzPct val="100000"/>
              <a:buChar char="•"/>
            </a:pPr>
            <a:r>
              <a:rPr lang="en-US" sz="1200" dirty="0">
                <a:solidFill>
                  <a:srgbClr val="1A2E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Bellek hücresi oluşturmaz</a:t>
            </a:r>
            <a:endParaRPr lang="en-US" sz="1200" dirty="0"/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12" name="Text 10"/>
          <p:cNvSpPr/>
          <p:nvPr/>
        </p:nvSpPr>
        <p:spPr>
          <a:xfrm>
            <a:off x="365760" y="4663440"/>
            <a:ext cx="8412480" cy="365760"/>
          </a:xfrm>
          <a:prstGeom prst="rect">
            <a:avLst/>
          </a:prstGeom>
          <a:solidFill>
            <a:srgbClr val="DCF0F8"/>
          </a:solidFill>
          <a:ln/>
        </p:spPr>
        <p:txBody>
          <a:bodyPr wrap="square" lIns="0" tIns="101600" rIns="101600" bIns="0" rtlCol="0" anchor="ctr"/>
          <a:lstStyle/>
          <a:p>
            <a:pPr marL="0" indent="0">
              <a:buNone/>
            </a:pPr>
            <a:r>
              <a:rPr lang="en-US" sz="1100" i="1" dirty="0">
                <a:solidFill>
                  <a:srgbClr val="065A8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💡  Aşılama = En etkili yapay aktif bağışıklık yöntemi</a:t>
            </a:r>
            <a:endParaRPr lang="en-US" sz="11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0F8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822960"/>
          </a:xfrm>
          <a:prstGeom prst="rect">
            <a:avLst/>
          </a:prstGeom>
          <a:solidFill>
            <a:srgbClr val="065A82"/>
          </a:solidFill>
          <a:ln w="12700">
            <a:solidFill>
              <a:srgbClr val="065A82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3" name="Text 1"/>
          <p:cNvSpPr/>
          <p:nvPr/>
        </p:nvSpPr>
        <p:spPr>
          <a:xfrm>
            <a:off x="457200" y="137160"/>
            <a:ext cx="822960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2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02  |  Aşı Türleri</a:t>
            </a:r>
            <a:endParaRPr lang="en-US" sz="2200" dirty="0"/>
          </a:p>
        </p:txBody>
      </p:sp>
      <p:sp>
        <p:nvSpPr>
          <p:cNvPr id="4" name="Shape 2"/>
          <p:cNvSpPr/>
          <p:nvPr/>
        </p:nvSpPr>
        <p:spPr>
          <a:xfrm>
            <a:off x="274320" y="960120"/>
            <a:ext cx="2743200" cy="1828800"/>
          </a:xfrm>
          <a:prstGeom prst="rect">
            <a:avLst/>
          </a:prstGeom>
          <a:solidFill>
            <a:srgbClr val="FFFFFF"/>
          </a:solidFill>
          <a:ln w="12700">
            <a:solidFill>
              <a:srgbClr val="D6EAF0"/>
            </a:solidFill>
            <a:prstDash val="solid"/>
          </a:ln>
          <a:effectLst>
            <a:outerShdw blurRad="101600" dist="381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tr-TR"/>
          </a:p>
        </p:txBody>
      </p:sp>
      <p:sp>
        <p:nvSpPr>
          <p:cNvPr id="5" name="Shape 3"/>
          <p:cNvSpPr/>
          <p:nvPr/>
        </p:nvSpPr>
        <p:spPr>
          <a:xfrm>
            <a:off x="274320" y="960120"/>
            <a:ext cx="2743200" cy="457200"/>
          </a:xfrm>
          <a:prstGeom prst="rect">
            <a:avLst/>
          </a:prstGeom>
          <a:solidFill>
            <a:srgbClr val="1E8449"/>
          </a:solidFill>
          <a:ln w="12700">
            <a:solidFill>
              <a:srgbClr val="1E8449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6" name="Text 4"/>
          <p:cNvSpPr/>
          <p:nvPr/>
        </p:nvSpPr>
        <p:spPr>
          <a:xfrm>
            <a:off x="365760" y="996696"/>
            <a:ext cx="256032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Canlı-Zayıflatılmış</a:t>
            </a:r>
            <a:endParaRPr lang="en-US" sz="1100" dirty="0"/>
          </a:p>
        </p:txBody>
      </p:sp>
      <p:sp>
        <p:nvSpPr>
          <p:cNvPr id="7" name="Text 5"/>
          <p:cNvSpPr/>
          <p:nvPr/>
        </p:nvSpPr>
        <p:spPr>
          <a:xfrm>
            <a:off x="365760" y="1490472"/>
            <a:ext cx="25603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dirty="0">
                <a:solidFill>
                  <a:srgbClr val="5B7A8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Örnekler:</a:t>
            </a:r>
            <a:endParaRPr lang="en-US" sz="900" dirty="0"/>
          </a:p>
        </p:txBody>
      </p:sp>
      <p:sp>
        <p:nvSpPr>
          <p:cNvPr id="8" name="Text 6"/>
          <p:cNvSpPr/>
          <p:nvPr/>
        </p:nvSpPr>
        <p:spPr>
          <a:xfrm>
            <a:off x="365760" y="1728216"/>
            <a:ext cx="256032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i="1" dirty="0">
                <a:solidFill>
                  <a:srgbClr val="1A2E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KKK, Varisella, Rotavirüs, BCG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365760" y="2240280"/>
            <a:ext cx="256032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5B7A8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Güçlü bağışıklık; immün yetmezlikte dikkat</a:t>
            </a:r>
            <a:endParaRPr lang="en-US" sz="900" dirty="0"/>
          </a:p>
        </p:txBody>
      </p:sp>
      <p:sp>
        <p:nvSpPr>
          <p:cNvPr id="10" name="Shape 8"/>
          <p:cNvSpPr/>
          <p:nvPr/>
        </p:nvSpPr>
        <p:spPr>
          <a:xfrm>
            <a:off x="3154680" y="960120"/>
            <a:ext cx="2743200" cy="1828800"/>
          </a:xfrm>
          <a:prstGeom prst="rect">
            <a:avLst/>
          </a:prstGeom>
          <a:solidFill>
            <a:srgbClr val="FFFFFF"/>
          </a:solidFill>
          <a:ln w="12700">
            <a:solidFill>
              <a:srgbClr val="D6EAF0"/>
            </a:solidFill>
            <a:prstDash val="solid"/>
          </a:ln>
          <a:effectLst>
            <a:outerShdw blurRad="101600" dist="381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tr-TR"/>
          </a:p>
        </p:txBody>
      </p:sp>
      <p:sp>
        <p:nvSpPr>
          <p:cNvPr id="11" name="Shape 9"/>
          <p:cNvSpPr/>
          <p:nvPr/>
        </p:nvSpPr>
        <p:spPr>
          <a:xfrm>
            <a:off x="3154680" y="960120"/>
            <a:ext cx="2743200" cy="457200"/>
          </a:xfrm>
          <a:prstGeom prst="rect">
            <a:avLst/>
          </a:prstGeom>
          <a:solidFill>
            <a:srgbClr val="1A6F9A"/>
          </a:solidFill>
          <a:ln w="12700">
            <a:solidFill>
              <a:srgbClr val="1A6F9A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12" name="Text 10"/>
          <p:cNvSpPr/>
          <p:nvPr/>
        </p:nvSpPr>
        <p:spPr>
          <a:xfrm>
            <a:off x="3246120" y="996696"/>
            <a:ext cx="256032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İnaktive (Ölü)</a:t>
            </a:r>
            <a:endParaRPr lang="en-US" sz="1100" dirty="0"/>
          </a:p>
        </p:txBody>
      </p:sp>
      <p:sp>
        <p:nvSpPr>
          <p:cNvPr id="13" name="Text 11"/>
          <p:cNvSpPr/>
          <p:nvPr/>
        </p:nvSpPr>
        <p:spPr>
          <a:xfrm>
            <a:off x="3246120" y="1490472"/>
            <a:ext cx="25603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dirty="0">
                <a:solidFill>
                  <a:srgbClr val="5B7A8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Örnekler:</a:t>
            </a:r>
            <a:endParaRPr lang="en-US" sz="900" dirty="0"/>
          </a:p>
        </p:txBody>
      </p:sp>
      <p:sp>
        <p:nvSpPr>
          <p:cNvPr id="14" name="Text 12"/>
          <p:cNvSpPr/>
          <p:nvPr/>
        </p:nvSpPr>
        <p:spPr>
          <a:xfrm>
            <a:off x="3246120" y="1728216"/>
            <a:ext cx="256032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i="1" dirty="0">
                <a:solidFill>
                  <a:srgbClr val="1A2E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İnaktif polio, Hepatit A, Grip (bazı)</a:t>
            </a:r>
            <a:endParaRPr lang="en-US" sz="1000" dirty="0"/>
          </a:p>
        </p:txBody>
      </p:sp>
      <p:sp>
        <p:nvSpPr>
          <p:cNvPr id="15" name="Text 13"/>
          <p:cNvSpPr/>
          <p:nvPr/>
        </p:nvSpPr>
        <p:spPr>
          <a:xfrm>
            <a:off x="3246120" y="2240280"/>
            <a:ext cx="256032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5B7A8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Stabil; tekrarlayan doz gerekebilir</a:t>
            </a:r>
            <a:endParaRPr lang="en-US" sz="900" dirty="0"/>
          </a:p>
        </p:txBody>
      </p:sp>
      <p:sp>
        <p:nvSpPr>
          <p:cNvPr id="16" name="Shape 14"/>
          <p:cNvSpPr/>
          <p:nvPr/>
        </p:nvSpPr>
        <p:spPr>
          <a:xfrm>
            <a:off x="6035040" y="960120"/>
            <a:ext cx="2743200" cy="1828800"/>
          </a:xfrm>
          <a:prstGeom prst="rect">
            <a:avLst/>
          </a:prstGeom>
          <a:solidFill>
            <a:srgbClr val="FFFFFF"/>
          </a:solidFill>
          <a:ln w="12700">
            <a:solidFill>
              <a:srgbClr val="D6EAF0"/>
            </a:solidFill>
            <a:prstDash val="solid"/>
          </a:ln>
          <a:effectLst>
            <a:outerShdw blurRad="101600" dist="381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tr-TR"/>
          </a:p>
        </p:txBody>
      </p:sp>
      <p:sp>
        <p:nvSpPr>
          <p:cNvPr id="17" name="Shape 15"/>
          <p:cNvSpPr/>
          <p:nvPr/>
        </p:nvSpPr>
        <p:spPr>
          <a:xfrm>
            <a:off x="6035040" y="960120"/>
            <a:ext cx="2743200" cy="457200"/>
          </a:xfrm>
          <a:prstGeom prst="rect">
            <a:avLst/>
          </a:prstGeom>
          <a:solidFill>
            <a:srgbClr val="7D3C98"/>
          </a:solidFill>
          <a:ln w="12700">
            <a:solidFill>
              <a:srgbClr val="7D3C98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18" name="Text 16"/>
          <p:cNvSpPr/>
          <p:nvPr/>
        </p:nvSpPr>
        <p:spPr>
          <a:xfrm>
            <a:off x="6126480" y="996696"/>
            <a:ext cx="256032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Toksoidal</a:t>
            </a:r>
            <a:endParaRPr lang="en-US" sz="1100" dirty="0"/>
          </a:p>
        </p:txBody>
      </p:sp>
      <p:sp>
        <p:nvSpPr>
          <p:cNvPr id="19" name="Text 17"/>
          <p:cNvSpPr/>
          <p:nvPr/>
        </p:nvSpPr>
        <p:spPr>
          <a:xfrm>
            <a:off x="6126480" y="1490472"/>
            <a:ext cx="25603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dirty="0">
                <a:solidFill>
                  <a:srgbClr val="5B7A8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Örnekler:</a:t>
            </a:r>
            <a:endParaRPr lang="en-US" sz="900" dirty="0"/>
          </a:p>
        </p:txBody>
      </p:sp>
      <p:sp>
        <p:nvSpPr>
          <p:cNvPr id="20" name="Text 18"/>
          <p:cNvSpPr/>
          <p:nvPr/>
        </p:nvSpPr>
        <p:spPr>
          <a:xfrm>
            <a:off x="6126480" y="1728216"/>
            <a:ext cx="256032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i="1" dirty="0">
                <a:solidFill>
                  <a:srgbClr val="1A2E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Difteri, Tetanoz</a:t>
            </a:r>
            <a:endParaRPr lang="en-US" sz="1000" dirty="0"/>
          </a:p>
        </p:txBody>
      </p:sp>
      <p:sp>
        <p:nvSpPr>
          <p:cNvPr id="21" name="Text 19"/>
          <p:cNvSpPr/>
          <p:nvPr/>
        </p:nvSpPr>
        <p:spPr>
          <a:xfrm>
            <a:off x="6126480" y="2240280"/>
            <a:ext cx="256032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5B7A8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Toksin nötralizasyonu; uzun koruma</a:t>
            </a:r>
            <a:endParaRPr lang="en-US" sz="900" dirty="0"/>
          </a:p>
        </p:txBody>
      </p:sp>
      <p:sp>
        <p:nvSpPr>
          <p:cNvPr id="22" name="Shape 20"/>
          <p:cNvSpPr/>
          <p:nvPr/>
        </p:nvSpPr>
        <p:spPr>
          <a:xfrm>
            <a:off x="274320" y="2971800"/>
            <a:ext cx="2743200" cy="1828800"/>
          </a:xfrm>
          <a:prstGeom prst="rect">
            <a:avLst/>
          </a:prstGeom>
          <a:solidFill>
            <a:srgbClr val="FFFFFF"/>
          </a:solidFill>
          <a:ln w="12700">
            <a:solidFill>
              <a:srgbClr val="D6EAF0"/>
            </a:solidFill>
            <a:prstDash val="solid"/>
          </a:ln>
          <a:effectLst>
            <a:outerShdw blurRad="101600" dist="381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tr-TR"/>
          </a:p>
        </p:txBody>
      </p:sp>
      <p:sp>
        <p:nvSpPr>
          <p:cNvPr id="23" name="Shape 21"/>
          <p:cNvSpPr/>
          <p:nvPr/>
        </p:nvSpPr>
        <p:spPr>
          <a:xfrm>
            <a:off x="274320" y="2971800"/>
            <a:ext cx="2743200" cy="457200"/>
          </a:xfrm>
          <a:prstGeom prst="rect">
            <a:avLst/>
          </a:prstGeom>
          <a:solidFill>
            <a:srgbClr val="B7770D"/>
          </a:solidFill>
          <a:ln w="12700">
            <a:solidFill>
              <a:srgbClr val="B7770D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24" name="Text 22"/>
          <p:cNvSpPr/>
          <p:nvPr/>
        </p:nvSpPr>
        <p:spPr>
          <a:xfrm>
            <a:off x="365760" y="3008376"/>
            <a:ext cx="256032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Subünit / Rekombinant</a:t>
            </a:r>
            <a:endParaRPr lang="en-US" sz="1100" dirty="0"/>
          </a:p>
        </p:txBody>
      </p:sp>
      <p:sp>
        <p:nvSpPr>
          <p:cNvPr id="25" name="Text 23"/>
          <p:cNvSpPr/>
          <p:nvPr/>
        </p:nvSpPr>
        <p:spPr>
          <a:xfrm>
            <a:off x="365760" y="3502152"/>
            <a:ext cx="25603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dirty="0">
                <a:solidFill>
                  <a:srgbClr val="5B7A8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Örnekler:</a:t>
            </a:r>
            <a:endParaRPr lang="en-US" sz="900" dirty="0"/>
          </a:p>
        </p:txBody>
      </p:sp>
      <p:sp>
        <p:nvSpPr>
          <p:cNvPr id="26" name="Text 24"/>
          <p:cNvSpPr/>
          <p:nvPr/>
        </p:nvSpPr>
        <p:spPr>
          <a:xfrm>
            <a:off x="365760" y="3739896"/>
            <a:ext cx="256032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i="1" dirty="0">
                <a:solidFill>
                  <a:srgbClr val="1A2E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Hepatit B, HPV, Boğmaca bileşeni</a:t>
            </a:r>
            <a:endParaRPr lang="en-US" sz="1000" dirty="0"/>
          </a:p>
        </p:txBody>
      </p:sp>
      <p:sp>
        <p:nvSpPr>
          <p:cNvPr id="27" name="Text 25"/>
          <p:cNvSpPr/>
          <p:nvPr/>
        </p:nvSpPr>
        <p:spPr>
          <a:xfrm>
            <a:off x="365760" y="4251960"/>
            <a:ext cx="256032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5B7A8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Sadece antijen parçası; güvenli profil</a:t>
            </a:r>
            <a:endParaRPr lang="en-US" sz="900" dirty="0"/>
          </a:p>
        </p:txBody>
      </p:sp>
      <p:sp>
        <p:nvSpPr>
          <p:cNvPr id="28" name="Shape 26"/>
          <p:cNvSpPr/>
          <p:nvPr/>
        </p:nvSpPr>
        <p:spPr>
          <a:xfrm>
            <a:off x="3154680" y="2971800"/>
            <a:ext cx="2743200" cy="1828800"/>
          </a:xfrm>
          <a:prstGeom prst="rect">
            <a:avLst/>
          </a:prstGeom>
          <a:solidFill>
            <a:srgbClr val="FFFFFF"/>
          </a:solidFill>
          <a:ln w="12700">
            <a:solidFill>
              <a:srgbClr val="D6EAF0"/>
            </a:solidFill>
            <a:prstDash val="solid"/>
          </a:ln>
          <a:effectLst>
            <a:outerShdw blurRad="101600" dist="381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tr-TR"/>
          </a:p>
        </p:txBody>
      </p:sp>
      <p:sp>
        <p:nvSpPr>
          <p:cNvPr id="29" name="Shape 27"/>
          <p:cNvSpPr/>
          <p:nvPr/>
        </p:nvSpPr>
        <p:spPr>
          <a:xfrm>
            <a:off x="3154680" y="2971800"/>
            <a:ext cx="2743200" cy="457200"/>
          </a:xfrm>
          <a:prstGeom prst="rect">
            <a:avLst/>
          </a:prstGeom>
          <a:solidFill>
            <a:srgbClr val="C0392B"/>
          </a:solidFill>
          <a:ln w="12700">
            <a:solidFill>
              <a:srgbClr val="C0392B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30" name="Text 28"/>
          <p:cNvSpPr/>
          <p:nvPr/>
        </p:nvSpPr>
        <p:spPr>
          <a:xfrm>
            <a:off x="3246120" y="3008376"/>
            <a:ext cx="256032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mRNA</a:t>
            </a:r>
            <a:endParaRPr lang="en-US" sz="1100" dirty="0"/>
          </a:p>
        </p:txBody>
      </p:sp>
      <p:sp>
        <p:nvSpPr>
          <p:cNvPr id="31" name="Text 29"/>
          <p:cNvSpPr/>
          <p:nvPr/>
        </p:nvSpPr>
        <p:spPr>
          <a:xfrm>
            <a:off x="3246120" y="3502152"/>
            <a:ext cx="25603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dirty="0">
                <a:solidFill>
                  <a:srgbClr val="5B7A8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Örnekler:</a:t>
            </a:r>
            <a:endParaRPr lang="en-US" sz="900" dirty="0"/>
          </a:p>
        </p:txBody>
      </p:sp>
      <p:sp>
        <p:nvSpPr>
          <p:cNvPr id="32" name="Text 30"/>
          <p:cNvSpPr/>
          <p:nvPr/>
        </p:nvSpPr>
        <p:spPr>
          <a:xfrm>
            <a:off x="3246120" y="3739896"/>
            <a:ext cx="256032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i="1" dirty="0">
                <a:solidFill>
                  <a:srgbClr val="1A2E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COVID-19 (Pfizer, Moderna)</a:t>
            </a:r>
            <a:endParaRPr lang="en-US" sz="1000" dirty="0"/>
          </a:p>
        </p:txBody>
      </p:sp>
      <p:sp>
        <p:nvSpPr>
          <p:cNvPr id="33" name="Text 31"/>
          <p:cNvSpPr/>
          <p:nvPr/>
        </p:nvSpPr>
        <p:spPr>
          <a:xfrm>
            <a:off x="3246120" y="4251960"/>
            <a:ext cx="256032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5B7A8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Yeni nesil; hızlı üretim imkânı</a:t>
            </a:r>
            <a:endParaRPr lang="en-US" sz="900" dirty="0"/>
          </a:p>
        </p:txBody>
      </p:sp>
      <p:sp>
        <p:nvSpPr>
          <p:cNvPr id="34" name="Shape 32"/>
          <p:cNvSpPr/>
          <p:nvPr/>
        </p:nvSpPr>
        <p:spPr>
          <a:xfrm>
            <a:off x="6035040" y="2971800"/>
            <a:ext cx="2743200" cy="1828800"/>
          </a:xfrm>
          <a:prstGeom prst="rect">
            <a:avLst/>
          </a:prstGeom>
          <a:solidFill>
            <a:srgbClr val="FFFFFF"/>
          </a:solidFill>
          <a:ln w="12700">
            <a:solidFill>
              <a:srgbClr val="D6EAF0"/>
            </a:solidFill>
            <a:prstDash val="solid"/>
          </a:ln>
          <a:effectLst>
            <a:outerShdw blurRad="101600" dist="381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tr-TR"/>
          </a:p>
        </p:txBody>
      </p:sp>
      <p:sp>
        <p:nvSpPr>
          <p:cNvPr id="35" name="Shape 33"/>
          <p:cNvSpPr/>
          <p:nvPr/>
        </p:nvSpPr>
        <p:spPr>
          <a:xfrm>
            <a:off x="6035040" y="2971800"/>
            <a:ext cx="2743200" cy="457200"/>
          </a:xfrm>
          <a:prstGeom prst="rect">
            <a:avLst/>
          </a:prstGeom>
          <a:solidFill>
            <a:srgbClr val="117A65"/>
          </a:solidFill>
          <a:ln w="12700">
            <a:solidFill>
              <a:srgbClr val="117A65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36" name="Text 34"/>
          <p:cNvSpPr/>
          <p:nvPr/>
        </p:nvSpPr>
        <p:spPr>
          <a:xfrm>
            <a:off x="6126480" y="3008376"/>
            <a:ext cx="256032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Viral Vektör</a:t>
            </a:r>
            <a:endParaRPr lang="en-US" sz="1100" dirty="0"/>
          </a:p>
        </p:txBody>
      </p:sp>
      <p:sp>
        <p:nvSpPr>
          <p:cNvPr id="37" name="Text 35"/>
          <p:cNvSpPr/>
          <p:nvPr/>
        </p:nvSpPr>
        <p:spPr>
          <a:xfrm>
            <a:off x="6126480" y="3502152"/>
            <a:ext cx="25603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dirty="0">
                <a:solidFill>
                  <a:srgbClr val="5B7A8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Örnekler:</a:t>
            </a:r>
            <a:endParaRPr lang="en-US" sz="900" dirty="0"/>
          </a:p>
        </p:txBody>
      </p:sp>
      <p:sp>
        <p:nvSpPr>
          <p:cNvPr id="38" name="Text 36"/>
          <p:cNvSpPr/>
          <p:nvPr/>
        </p:nvSpPr>
        <p:spPr>
          <a:xfrm>
            <a:off x="6126480" y="3739896"/>
            <a:ext cx="256032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i="1" dirty="0">
                <a:solidFill>
                  <a:srgbClr val="1A2E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COVID-19 (AstraZeneca, J&amp;J)</a:t>
            </a:r>
            <a:endParaRPr lang="en-US" sz="1000" dirty="0"/>
          </a:p>
        </p:txBody>
      </p:sp>
      <p:sp>
        <p:nvSpPr>
          <p:cNvPr id="39" name="Text 37"/>
          <p:cNvSpPr/>
          <p:nvPr/>
        </p:nvSpPr>
        <p:spPr>
          <a:xfrm>
            <a:off x="6126480" y="4251960"/>
            <a:ext cx="256032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5B7A8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Zararsız virüs taşıyıcı; tek doz etkinlik</a:t>
            </a:r>
            <a:endParaRPr lang="en-US" sz="9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31"/>
            <a:ext cx="9144000" cy="510063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31"/>
            <a:ext cx="9144000" cy="510063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31"/>
            <a:ext cx="9144000" cy="510063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673</Words>
  <Application>Microsoft Office PowerPoint</Application>
  <PresentationFormat>Ekran Gösterisi (16:9)</PresentationFormat>
  <Paragraphs>152</Paragraphs>
  <Slides>22</Slides>
  <Notes>8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22</vt:i4>
      </vt:variant>
    </vt:vector>
  </HeadingPairs>
  <TitlesOfParts>
    <vt:vector size="25" baseType="lpstr">
      <vt:lpstr>Arial</vt:lpstr>
      <vt:lpstr>Calibri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Aşı Programları ve Bağışıklama</dc:title>
  <dc:subject>PptxGenJS Presentation</dc:subject>
  <dc:creator>PptxGenJS</dc:creator>
  <cp:lastModifiedBy>Gönül Parçam Bilgin</cp:lastModifiedBy>
  <cp:revision>2</cp:revision>
  <dcterms:created xsi:type="dcterms:W3CDTF">2026-04-19T20:57:08Z</dcterms:created>
  <dcterms:modified xsi:type="dcterms:W3CDTF">2026-04-19T21:09:21Z</dcterms:modified>
</cp:coreProperties>
</file>