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317" r:id="rId6"/>
    <p:sldId id="319" r:id="rId7"/>
    <p:sldId id="318" r:id="rId8"/>
    <p:sldId id="320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8" r:id="rId17"/>
    <p:sldId id="267" r:id="rId18"/>
    <p:sldId id="269" r:id="rId19"/>
    <p:sldId id="270" r:id="rId20"/>
    <p:sldId id="271" r:id="rId21"/>
    <p:sldId id="286" r:id="rId22"/>
    <p:sldId id="272" r:id="rId23"/>
    <p:sldId id="287" r:id="rId24"/>
    <p:sldId id="290" r:id="rId25"/>
    <p:sldId id="274" r:id="rId26"/>
    <p:sldId id="288" r:id="rId27"/>
    <p:sldId id="276" r:id="rId28"/>
    <p:sldId id="289" r:id="rId29"/>
    <p:sldId id="278" r:id="rId30"/>
    <p:sldId id="283" r:id="rId31"/>
    <p:sldId id="280" r:id="rId32"/>
    <p:sldId id="291" r:id="rId33"/>
    <p:sldId id="292" r:id="rId34"/>
    <p:sldId id="293" r:id="rId35"/>
    <p:sldId id="294" r:id="rId36"/>
    <p:sldId id="295" r:id="rId37"/>
    <p:sldId id="296" r:id="rId38"/>
    <p:sldId id="297" r:id="rId39"/>
    <p:sldId id="298" r:id="rId40"/>
    <p:sldId id="299" r:id="rId41"/>
    <p:sldId id="300" r:id="rId42"/>
    <p:sldId id="301" r:id="rId43"/>
    <p:sldId id="302" r:id="rId44"/>
    <p:sldId id="303" r:id="rId45"/>
    <p:sldId id="304" r:id="rId46"/>
    <p:sldId id="305" r:id="rId47"/>
    <p:sldId id="306" r:id="rId48"/>
    <p:sldId id="307" r:id="rId49"/>
    <p:sldId id="308" r:id="rId50"/>
    <p:sldId id="309" r:id="rId51"/>
    <p:sldId id="310" r:id="rId52"/>
    <p:sldId id="311" r:id="rId53"/>
    <p:sldId id="312" r:id="rId54"/>
    <p:sldId id="313" r:id="rId55"/>
    <p:sldId id="314" r:id="rId56"/>
    <p:sldId id="315" r:id="rId57"/>
    <p:sldId id="316" r:id="rId58"/>
    <p:sldId id="281" r:id="rId5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18" d="100"/>
          <a:sy n="118" d="100"/>
        </p:scale>
        <p:origin x="-143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viewProps" Target="view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/>
              <a:t>SİGORTA HUKUKU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/>
              <a:t>1. </a:t>
            </a:r>
            <a:r>
              <a:rPr dirty="0" smtClean="0"/>
              <a:t>Hafta</a:t>
            </a:r>
            <a:r>
              <a:rPr lang="tr-TR" dirty="0" smtClean="0"/>
              <a:t>-Temel Kavramlar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Uygulama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Sigorta </a:t>
            </a:r>
            <a:r>
              <a:rPr lang="tr-TR" dirty="0"/>
              <a:t>olmasaydı ne olurdu?</a:t>
            </a:r>
          </a:p>
          <a:p>
            <a:r>
              <a:rPr lang="tr-TR" b="1" dirty="0" smtClean="0"/>
              <a:t>Cevap: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Sigorta olmasaydı kişiler büyük zararları tek başına karşılamak zorunda kalırdı. Bu durum hem bireyleri hem de ekonomiyi olumsuz etkilerdi.</a:t>
            </a:r>
            <a:br>
              <a:rPr lang="tr-TR" dirty="0"/>
            </a:br>
            <a:r>
              <a:rPr lang="tr-TR" dirty="0"/>
              <a:t>Örneğin bir trafik kazasında araç sahibi tüm zararı cebinden ödemek zorunda kalırdı.</a:t>
            </a:r>
          </a:p>
          <a:p>
            <a:r>
              <a:rPr lang="tr-TR" b="1" dirty="0" smtClean="0"/>
              <a:t>Ana </a:t>
            </a:r>
            <a:r>
              <a:rPr lang="tr-TR" b="1" dirty="0"/>
              <a:t>fikir: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✔ Sigorta = ekonomik güvenlik sağlar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Risk (Riziko)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Belirsiz ve istem dışı olaydır</a:t>
            </a:r>
          </a:p>
          <a:p>
            <a:r>
              <a:t>Deprem, hastalık, kaza</a:t>
            </a:r>
          </a:p>
          <a:p>
            <a:r>
              <a:t>Kasıtlı zarar risk değildir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Uygulama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Mehmet arabasını bilerek yaktı</a:t>
            </a:r>
          </a:p>
          <a:p>
            <a:r>
              <a:rPr lang="tr-TR" b="1" dirty="0"/>
              <a:t>Soru:</a:t>
            </a:r>
            <a:r>
              <a:rPr lang="tr-TR" dirty="0"/>
              <a:t> Sigorta ödeme yapar mı?</a:t>
            </a:r>
          </a:p>
          <a:p>
            <a:r>
              <a:rPr lang="tr-TR" b="1" dirty="0" smtClean="0"/>
              <a:t>Cevap: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Sigorta ödeme yapmaz çünkü olayda </a:t>
            </a:r>
            <a:r>
              <a:rPr lang="tr-TR" b="1" dirty="0"/>
              <a:t>kasıt (bilerek zarar verme)</a:t>
            </a:r>
            <a:r>
              <a:rPr lang="tr-TR" dirty="0"/>
              <a:t> vardır.</a:t>
            </a:r>
            <a:br>
              <a:rPr lang="tr-TR" dirty="0"/>
            </a:br>
            <a:r>
              <a:rPr lang="tr-TR" dirty="0"/>
              <a:t>Sigorta sadece </a:t>
            </a:r>
            <a:r>
              <a:rPr lang="tr-TR" b="1" dirty="0"/>
              <a:t>tesadüfi ve istem dışı riskleri</a:t>
            </a:r>
            <a:r>
              <a:rPr lang="tr-TR" dirty="0"/>
              <a:t> karşılar. Eğer kişi bilerek zarara sebep olursa bu sigortanın amacına aykırıdır.</a:t>
            </a:r>
          </a:p>
          <a:p>
            <a:r>
              <a:rPr lang="tr-TR" b="1" dirty="0" smtClean="0"/>
              <a:t>Ana </a:t>
            </a:r>
            <a:r>
              <a:rPr lang="tr-TR" b="1" dirty="0"/>
              <a:t>fikir: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✔ Kasıt varsa → ödeme yok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Sigorta Tarafları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Sigortacı: Şirket</a:t>
            </a:r>
          </a:p>
          <a:p>
            <a:r>
              <a:t>Sigorta ettiren: Poliçeyi yapan</a:t>
            </a:r>
          </a:p>
          <a:p>
            <a:r>
              <a:t>Sigortalı: Korunan kişi</a:t>
            </a:r>
          </a:p>
          <a:p>
            <a:r>
              <a:t>Lehtar: Parayı alan kişi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Uygulama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/>
              <a:t>Ayşe evini sigortaladı, parayı oğlu alacak</a:t>
            </a:r>
          </a:p>
          <a:p>
            <a:r>
              <a:rPr lang="tr-TR" b="1" dirty="0"/>
              <a:t>Soru:</a:t>
            </a:r>
            <a:r>
              <a:rPr lang="tr-TR" dirty="0"/>
              <a:t> Taraflar kim?</a:t>
            </a:r>
          </a:p>
          <a:p>
            <a:r>
              <a:rPr lang="tr-TR" b="1" dirty="0" smtClean="0"/>
              <a:t>Cevap:</a:t>
            </a:r>
            <a:endParaRPr lang="tr-TR" dirty="0"/>
          </a:p>
          <a:p>
            <a:r>
              <a:rPr lang="tr-TR" dirty="0"/>
              <a:t>Sigorta ettiren: Ayşe (sözleşmeyi yapan ve primi ödeyen) </a:t>
            </a:r>
          </a:p>
          <a:p>
            <a:r>
              <a:rPr lang="tr-TR" dirty="0"/>
              <a:t>Sigortalı: Ayşe (korunan menfaat sahibi) </a:t>
            </a:r>
          </a:p>
          <a:p>
            <a:r>
              <a:rPr lang="tr-TR" dirty="0"/>
              <a:t>Lehtar: Oğlu (parayı alacak kişi) </a:t>
            </a:r>
          </a:p>
          <a:p>
            <a:r>
              <a:rPr lang="tr-TR" dirty="0" smtClean="0"/>
              <a:t>Bu </a:t>
            </a:r>
            <a:r>
              <a:rPr lang="tr-TR" dirty="0"/>
              <a:t>durum sigorta hukukunda mümkündür çünkü sözleşmede farklı kişiler rol alabilir.</a:t>
            </a:r>
          </a:p>
          <a:p>
            <a:r>
              <a:rPr lang="tr-TR" b="1" dirty="0" smtClean="0"/>
              <a:t>Ana </a:t>
            </a:r>
            <a:r>
              <a:rPr lang="tr-TR" b="1" dirty="0"/>
              <a:t>fikir: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✔ Sigorta ilişkisi birden fazla kişiyi kapsayabilir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Geçersiz Sigorta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Hukuka aykırı durumlar</a:t>
            </a:r>
          </a:p>
          <a:p>
            <a:r>
              <a:t>Ahlaka aykırı durumlar</a:t>
            </a:r>
          </a:p>
          <a:p>
            <a:r>
              <a:t>Kasıtlı zararlar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Uygulama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Suç işleyip sigortadan para almak</a:t>
            </a:r>
          </a:p>
          <a:p>
            <a:r>
              <a:rPr lang="tr-TR" b="1" dirty="0"/>
              <a:t>Soru:</a:t>
            </a:r>
            <a:r>
              <a:rPr lang="tr-TR" dirty="0"/>
              <a:t> Geçerli midir?</a:t>
            </a:r>
          </a:p>
          <a:p>
            <a:r>
              <a:rPr lang="tr-TR" b="1" dirty="0" smtClean="0"/>
              <a:t>Cevap: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Geçersizdir çünkü sigorta sözleşmesi </a:t>
            </a:r>
            <a:r>
              <a:rPr lang="tr-TR" b="1" dirty="0"/>
              <a:t>hukuka ve ahlaka uygun olmak zorundadır</a:t>
            </a:r>
            <a:r>
              <a:rPr lang="tr-TR" dirty="0"/>
              <a:t>.</a:t>
            </a:r>
            <a:br>
              <a:rPr lang="tr-TR" dirty="0"/>
            </a:br>
            <a:r>
              <a:rPr lang="tr-TR" dirty="0"/>
              <a:t>Suçtan doğan zararlar sigorta kapsamına alınamaz.</a:t>
            </a:r>
          </a:p>
          <a:p>
            <a:r>
              <a:rPr lang="tr-TR" b="1" dirty="0" smtClean="0"/>
              <a:t>Ana </a:t>
            </a:r>
            <a:r>
              <a:rPr lang="tr-TR" b="1" dirty="0"/>
              <a:t>fikir: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✔ Hukuka aykırı risk sigortalanamaz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Sigorta Değeri ve Bedeli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Değer: Malın gerçek değeri</a:t>
            </a:r>
          </a:p>
          <a:p>
            <a:r>
              <a:t>Bedel: Sigortanın ödeyeceği maksimum tutar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Eksik Sigorta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Sigorta bedeli değerden düşüktür</a:t>
            </a:r>
          </a:p>
          <a:p>
            <a:r>
              <a:t>Oranlı ödeme yapılır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Uygulama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Değer: 100.000 TL – Sigorta: 70.000 TL</a:t>
            </a:r>
          </a:p>
          <a:p>
            <a:r>
              <a:rPr lang="tr-TR" b="1" dirty="0"/>
              <a:t>Soru:</a:t>
            </a:r>
            <a:r>
              <a:rPr lang="tr-TR" dirty="0"/>
              <a:t> Bu durum nedir?</a:t>
            </a:r>
          </a:p>
          <a:p>
            <a:r>
              <a:rPr lang="tr-TR" b="1" dirty="0" smtClean="0"/>
              <a:t>Cevap: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Bu durum </a:t>
            </a:r>
            <a:r>
              <a:rPr lang="tr-TR" b="1" dirty="0"/>
              <a:t>eksik sigortadır</a:t>
            </a:r>
            <a:r>
              <a:rPr lang="tr-TR" dirty="0"/>
              <a:t>.</a:t>
            </a:r>
            <a:br>
              <a:rPr lang="tr-TR" dirty="0"/>
            </a:br>
            <a:r>
              <a:rPr lang="tr-TR" dirty="0"/>
              <a:t>Çünkü sigorta bedeli, malın gerçek değerinden düşüktür.</a:t>
            </a:r>
          </a:p>
          <a:p>
            <a:r>
              <a:rPr lang="tr-TR" b="1" dirty="0" smtClean="0"/>
              <a:t>Ana </a:t>
            </a:r>
            <a:r>
              <a:rPr lang="tr-TR" b="1" dirty="0"/>
              <a:t>fikir: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✔ Eksik sigorta = eksik güvence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Dersin Amacı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Sigorta kavramını ve mantığını anlamak</a:t>
            </a:r>
          </a:p>
          <a:p>
            <a:r>
              <a:rPr dirty="0"/>
              <a:t>Temel kavramları öğrenmek</a:t>
            </a:r>
          </a:p>
          <a:p>
            <a:r>
              <a:rPr dirty="0"/>
              <a:t>Vaka çözme becerisi kazanmak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Aşkın Sigorta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Sigorta bedeli değerden fazladır</a:t>
            </a:r>
          </a:p>
          <a:p>
            <a:r>
              <a:t>Fazla kısım geçersizdir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Uygulama 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Değeri 100.000 TL olan ev 150.000 TL sigortalandı</a:t>
            </a:r>
          </a:p>
          <a:p>
            <a:r>
              <a:rPr lang="tr-TR" b="1" dirty="0"/>
              <a:t>Soru:</a:t>
            </a:r>
            <a:r>
              <a:rPr lang="tr-TR" dirty="0"/>
              <a:t> Ne olur?</a:t>
            </a:r>
          </a:p>
          <a:p>
            <a:r>
              <a:rPr lang="tr-TR" b="1" dirty="0" smtClean="0"/>
              <a:t>Cevap: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Bu durum </a:t>
            </a:r>
            <a:r>
              <a:rPr lang="tr-TR" b="1" dirty="0"/>
              <a:t>aşkın sigortadır</a:t>
            </a:r>
            <a:r>
              <a:rPr lang="tr-TR" dirty="0"/>
              <a:t>.</a:t>
            </a:r>
          </a:p>
          <a:p>
            <a:r>
              <a:rPr lang="tr-TR" dirty="0"/>
              <a:t>Ancak sigorta:</a:t>
            </a:r>
          </a:p>
          <a:p>
            <a:r>
              <a:rPr lang="tr-TR" dirty="0"/>
              <a:t>Gerçek zarardan fazlasını ödemez </a:t>
            </a:r>
          </a:p>
          <a:p>
            <a:r>
              <a:rPr lang="tr-TR" dirty="0"/>
              <a:t>Fazla kısım geçersiz sayılır </a:t>
            </a:r>
          </a:p>
          <a:p>
            <a:r>
              <a:rPr lang="tr-TR" dirty="0" smtClean="0"/>
              <a:t>Çünkü </a:t>
            </a:r>
            <a:r>
              <a:rPr lang="tr-TR" dirty="0"/>
              <a:t>sigorta bir kazanç aracı değildir.</a:t>
            </a:r>
          </a:p>
          <a:p>
            <a:r>
              <a:rPr lang="tr-TR" b="1" dirty="0" smtClean="0"/>
              <a:t>Ana </a:t>
            </a:r>
            <a:r>
              <a:rPr lang="tr-TR" b="1" dirty="0"/>
              <a:t>fikir: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✔ Fazla sigorta = fazla ödeme anlamına gelmez</a:t>
            </a:r>
          </a:p>
        </p:txBody>
      </p:sp>
    </p:spTree>
    <p:extLst>
      <p:ext uri="{BB962C8B-B14F-4D97-AF65-F5344CB8AC3E}">
        <p14:creationId xmlns:p14="http://schemas.microsoft.com/office/powerpoint/2010/main" val="31727799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Sigorta Tazminatı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Gerçek zarar kadar ödeme yapılır</a:t>
            </a:r>
          </a:p>
          <a:p>
            <a:r>
              <a:t>Zenginleşme yoktur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Uygulama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Soru: Zarar 20.000 TL, sigorta 50.000 TL</a:t>
            </a:r>
          </a:p>
          <a:p>
            <a:r>
              <a:t>Cevap: 20.000 TL ödenir</a:t>
            </a:r>
          </a:p>
          <a:p>
            <a:r>
              <a:t>Ana fikir: Sigorta zarar kadar öder</a:t>
            </a:r>
          </a:p>
        </p:txBody>
      </p:sp>
    </p:spTree>
    <p:extLst>
      <p:ext uri="{BB962C8B-B14F-4D97-AF65-F5344CB8AC3E}">
        <p14:creationId xmlns:p14="http://schemas.microsoft.com/office/powerpoint/2010/main" val="13222737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smtClean="0"/>
              <a:t>Uygulama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Zarar: 20.000 TL – Sigorta: 50.000 TL</a:t>
            </a:r>
          </a:p>
          <a:p>
            <a:r>
              <a:rPr lang="tr-TR" b="1" dirty="0"/>
              <a:t>Soru:</a:t>
            </a:r>
            <a:r>
              <a:rPr lang="tr-TR" dirty="0"/>
              <a:t> Ödeme ne kadar?</a:t>
            </a:r>
          </a:p>
          <a:p>
            <a:r>
              <a:rPr lang="tr-TR" b="1" dirty="0" smtClean="0"/>
              <a:t>Cevap: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Sigorta sadece </a:t>
            </a:r>
            <a:r>
              <a:rPr lang="tr-TR" b="1" dirty="0"/>
              <a:t>gerçek zarar kadar ödeme yapar</a:t>
            </a:r>
            <a:r>
              <a:rPr lang="tr-TR" dirty="0"/>
              <a:t>.</a:t>
            </a:r>
          </a:p>
          <a:p>
            <a:r>
              <a:rPr lang="tr-TR" dirty="0"/>
              <a:t>Bu nedenle:</a:t>
            </a:r>
            <a:br>
              <a:rPr lang="tr-TR" dirty="0"/>
            </a:br>
            <a:r>
              <a:rPr lang="tr-TR" dirty="0"/>
              <a:t>✔ Ödeme = 20.000 TL</a:t>
            </a:r>
          </a:p>
          <a:p>
            <a:r>
              <a:rPr lang="tr-TR" dirty="0" smtClean="0"/>
              <a:t>Çünkü </a:t>
            </a:r>
            <a:r>
              <a:rPr lang="tr-TR" dirty="0"/>
              <a:t>sigortada </a:t>
            </a:r>
            <a:r>
              <a:rPr lang="tr-TR" b="1" dirty="0"/>
              <a:t>zenginleşme yasağı</a:t>
            </a:r>
            <a:r>
              <a:rPr lang="tr-TR" dirty="0"/>
              <a:t> vardır.</a:t>
            </a:r>
          </a:p>
          <a:p>
            <a:r>
              <a:rPr lang="tr-TR" b="1" dirty="0" smtClean="0"/>
              <a:t>Ana </a:t>
            </a:r>
            <a:r>
              <a:rPr lang="tr-TR" b="1" dirty="0"/>
              <a:t>fikir: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✔ Sigorta = zarar kadar ödeme</a:t>
            </a:r>
          </a:p>
        </p:txBody>
      </p:sp>
    </p:spTree>
    <p:extLst>
      <p:ext uri="{BB962C8B-B14F-4D97-AF65-F5344CB8AC3E}">
        <p14:creationId xmlns:p14="http://schemas.microsoft.com/office/powerpoint/2010/main" val="25196663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Sigorta Aktörleri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Acente: Satış yapar</a:t>
            </a:r>
          </a:p>
          <a:p>
            <a:r>
              <a:t>Broker: Sigortalıyı temsil eder</a:t>
            </a:r>
          </a:p>
          <a:p>
            <a:r>
              <a:t>Eksper: Hasarı belirler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Uygulama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Hasarı kim belirler?</a:t>
            </a:r>
          </a:p>
          <a:p>
            <a:r>
              <a:rPr lang="tr-TR" b="1" dirty="0" smtClean="0"/>
              <a:t>Cevap: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Hasarı </a:t>
            </a:r>
            <a:r>
              <a:rPr lang="tr-TR" b="1" dirty="0"/>
              <a:t>sigorta eksperi</a:t>
            </a:r>
            <a:r>
              <a:rPr lang="tr-TR" dirty="0"/>
              <a:t> belirler.</a:t>
            </a:r>
          </a:p>
          <a:p>
            <a:r>
              <a:rPr lang="tr-TR" dirty="0"/>
              <a:t>Eksper:</a:t>
            </a:r>
          </a:p>
          <a:p>
            <a:r>
              <a:rPr lang="tr-TR" dirty="0"/>
              <a:t>Hasarın miktarını hesaplar </a:t>
            </a:r>
          </a:p>
          <a:p>
            <a:r>
              <a:rPr lang="tr-TR" dirty="0"/>
              <a:t>Sebebini inceler </a:t>
            </a:r>
          </a:p>
          <a:p>
            <a:r>
              <a:rPr lang="tr-TR" dirty="0"/>
              <a:t>Tarafsızdır </a:t>
            </a:r>
          </a:p>
          <a:p>
            <a:r>
              <a:rPr lang="tr-TR" b="1" dirty="0" smtClean="0"/>
              <a:t>Ana </a:t>
            </a:r>
            <a:r>
              <a:rPr lang="tr-TR" b="1" dirty="0"/>
              <a:t>fikir: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✔ Eksper = teknik değerlendirme yapar</a:t>
            </a:r>
          </a:p>
        </p:txBody>
      </p:sp>
    </p:spTree>
    <p:extLst>
      <p:ext uri="{BB962C8B-B14F-4D97-AF65-F5344CB8AC3E}">
        <p14:creationId xmlns:p14="http://schemas.microsoft.com/office/powerpoint/2010/main" val="217804652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Halefiyet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Sigorta ödeme yapınca sigortalının yerine geçer</a:t>
            </a:r>
          </a:p>
          <a:p>
            <a:r>
              <a:t>Zararı yapan kişiye başvurur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Uygulama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Sigorta </a:t>
            </a:r>
            <a:r>
              <a:rPr lang="tr-TR" dirty="0"/>
              <a:t>ödeme yaptıktan sonra ne olur?</a:t>
            </a:r>
          </a:p>
          <a:p>
            <a:r>
              <a:rPr lang="tr-TR" b="1" dirty="0" smtClean="0"/>
              <a:t>Cevap: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Sigorta şirketi, ödediği tutar kadar </a:t>
            </a:r>
            <a:r>
              <a:rPr lang="tr-TR" b="1" dirty="0"/>
              <a:t>sigortalının yerine geçer (halefiyet)</a:t>
            </a:r>
            <a:r>
              <a:rPr lang="tr-TR" dirty="0"/>
              <a:t>.</a:t>
            </a:r>
          </a:p>
          <a:p>
            <a:r>
              <a:rPr lang="tr-TR" dirty="0"/>
              <a:t>Bu durumda:</a:t>
            </a:r>
          </a:p>
          <a:p>
            <a:r>
              <a:rPr lang="tr-TR" dirty="0"/>
              <a:t>Zarara sebep olan kişiye gider </a:t>
            </a:r>
          </a:p>
          <a:p>
            <a:r>
              <a:rPr lang="tr-TR" dirty="0"/>
              <a:t>Parayı ondan talep eder </a:t>
            </a:r>
          </a:p>
          <a:p>
            <a:r>
              <a:rPr lang="tr-TR" dirty="0" smtClean="0"/>
              <a:t>Amaç</a:t>
            </a:r>
            <a:r>
              <a:rPr lang="tr-TR" dirty="0"/>
              <a:t>:</a:t>
            </a:r>
            <a:br>
              <a:rPr lang="tr-TR" dirty="0"/>
            </a:br>
            <a:r>
              <a:rPr lang="tr-TR" dirty="0" smtClean="0"/>
              <a:t>Aynı </a:t>
            </a:r>
            <a:r>
              <a:rPr lang="tr-TR" dirty="0"/>
              <a:t>zarar iki kez ödenmesin</a:t>
            </a:r>
          </a:p>
          <a:p>
            <a:r>
              <a:rPr lang="tr-TR" b="1" dirty="0" smtClean="0"/>
              <a:t>Ana </a:t>
            </a:r>
            <a:r>
              <a:rPr lang="tr-TR" b="1" dirty="0"/>
              <a:t>fikir: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✔ Sigorta ödedi → sorumluya döner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2987908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Poliçe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Sigorta sözleşmesinin yazılı halidir</a:t>
            </a:r>
          </a:p>
          <a:p>
            <a:r>
              <a:t>Hak ve yükümlülükleri içerir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Sigorta Nedir?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Prim karşılığında riskin karşılanması</a:t>
            </a:r>
          </a:p>
          <a:p>
            <a:r>
              <a:rPr dirty="0"/>
              <a:t>Risk gerçekleşirse ödeme yapılır</a:t>
            </a:r>
          </a:p>
          <a:p>
            <a:r>
              <a:rPr dirty="0"/>
              <a:t>Ekonomik güvenlik sağlar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Uygulama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Poliçe </a:t>
            </a:r>
            <a:r>
              <a:rPr lang="tr-TR" dirty="0"/>
              <a:t>yoksa ne olur?</a:t>
            </a:r>
          </a:p>
          <a:p>
            <a:r>
              <a:rPr lang="tr-TR" b="1" dirty="0" smtClean="0"/>
              <a:t>Cevap: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Sigorta yine var olabilir ama:</a:t>
            </a:r>
          </a:p>
          <a:p>
            <a:r>
              <a:rPr lang="tr-TR" dirty="0"/>
              <a:t>İspat zorlaşır </a:t>
            </a:r>
          </a:p>
          <a:p>
            <a:r>
              <a:rPr lang="tr-TR" dirty="0"/>
              <a:t>Hak kaybı yaşanabilir </a:t>
            </a:r>
          </a:p>
          <a:p>
            <a:r>
              <a:rPr lang="tr-TR" dirty="0"/>
              <a:t>Poliçe, tarafların haklarını yazılı olarak gösterir.</a:t>
            </a:r>
          </a:p>
          <a:p>
            <a:r>
              <a:rPr lang="tr-TR" b="1" dirty="0" smtClean="0"/>
              <a:t>Ana </a:t>
            </a:r>
            <a:r>
              <a:rPr lang="tr-TR" b="1" dirty="0"/>
              <a:t>fikir: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✔ Poliçe = güvence belgesi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2130671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Büyük Vaka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Arabanın gerçek değeri: 200.000 TL </a:t>
            </a:r>
            <a:endParaRPr lang="tr-TR" dirty="0" smtClean="0"/>
          </a:p>
          <a:p>
            <a:r>
              <a:rPr lang="tr-TR" dirty="0" smtClean="0"/>
              <a:t>Sigorta</a:t>
            </a:r>
            <a:r>
              <a:rPr lang="tr-TR" dirty="0"/>
              <a:t>: 100.000 TL </a:t>
            </a:r>
            <a:endParaRPr lang="tr-TR" dirty="0" smtClean="0"/>
          </a:p>
          <a:p>
            <a:r>
              <a:rPr lang="tr-TR" dirty="0" smtClean="0"/>
              <a:t>Kaza </a:t>
            </a:r>
            <a:r>
              <a:rPr lang="tr-TR" dirty="0"/>
              <a:t>→ hasar: 100.000 TL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/>
              <a:t>1. ADIM – Bu nasıl bir sigorta?</a:t>
            </a:r>
          </a:p>
          <a:p>
            <a:r>
              <a:rPr lang="tr-TR" dirty="0" smtClean="0"/>
              <a:t>Sigorta </a:t>
            </a:r>
            <a:r>
              <a:rPr lang="tr-TR" dirty="0"/>
              <a:t>bedeli &lt; gerçek değer</a:t>
            </a:r>
          </a:p>
          <a:p>
            <a:pPr marL="0" indent="0">
              <a:buNone/>
            </a:pPr>
            <a:r>
              <a:rPr lang="tr-TR" dirty="0"/>
              <a:t>✔ Bu bir </a:t>
            </a:r>
            <a:r>
              <a:rPr lang="tr-TR" b="1" dirty="0"/>
              <a:t>eksik sigorta</a:t>
            </a:r>
            <a:r>
              <a:rPr lang="tr-TR" dirty="0"/>
              <a:t>dır</a:t>
            </a:r>
          </a:p>
        </p:txBody>
      </p:sp>
    </p:spTree>
    <p:extLst>
      <p:ext uri="{BB962C8B-B14F-4D97-AF65-F5344CB8AC3E}">
        <p14:creationId xmlns:p14="http://schemas.microsoft.com/office/powerpoint/2010/main" val="138138613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/>
              <a:t>2. ADIM – Sigorta ne kadarını karşılıyor?</a:t>
            </a:r>
          </a:p>
          <a:p>
            <a:r>
              <a:rPr lang="tr-TR" dirty="0" smtClean="0"/>
              <a:t>Sigorta </a:t>
            </a:r>
            <a:r>
              <a:rPr lang="tr-TR" dirty="0"/>
              <a:t>aslında malın tamamını değil, </a:t>
            </a:r>
            <a:r>
              <a:rPr lang="tr-TR" b="1" dirty="0"/>
              <a:t>yarısını sigortalamış</a:t>
            </a:r>
            <a:endParaRPr lang="tr-TR" dirty="0"/>
          </a:p>
          <a:p>
            <a:r>
              <a:rPr lang="tr-TR" dirty="0"/>
              <a:t>Sigorta </a:t>
            </a:r>
            <a:r>
              <a:rPr lang="tr-TR" dirty="0" smtClean="0"/>
              <a:t>oranı=100.000/200.000=Yüzde 50 </a:t>
            </a:r>
          </a:p>
          <a:p>
            <a:r>
              <a:rPr lang="tr-TR" dirty="0" smtClean="0"/>
              <a:t>Yani </a:t>
            </a:r>
            <a:r>
              <a:rPr lang="tr-TR" dirty="0"/>
              <a:t>sigorta diyor ki:</a:t>
            </a:r>
            <a:br>
              <a:rPr lang="tr-TR" dirty="0"/>
            </a:br>
            <a:r>
              <a:rPr lang="tr-TR" dirty="0"/>
              <a:t>✔ “Ben bu malın sadece %50’sini güvence altına alıyorum”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046757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/>
              <a:t>3. ADIM – Hasar ne kadar?</a:t>
            </a:r>
          </a:p>
          <a:p>
            <a:r>
              <a:rPr lang="tr-TR" dirty="0" smtClean="0"/>
              <a:t>Hasar</a:t>
            </a:r>
            <a:r>
              <a:rPr lang="tr-TR" dirty="0"/>
              <a:t>: </a:t>
            </a:r>
            <a:r>
              <a:rPr lang="tr-TR" b="1" dirty="0"/>
              <a:t>100.000 TL</a:t>
            </a:r>
            <a:endParaRPr lang="tr-TR" dirty="0"/>
          </a:p>
          <a:p>
            <a:r>
              <a:rPr lang="tr-TR" dirty="0"/>
              <a:t>Ama dikkat:</a:t>
            </a:r>
            <a:br>
              <a:rPr lang="tr-TR" dirty="0"/>
            </a:br>
            <a:r>
              <a:rPr lang="tr-TR" dirty="0"/>
              <a:t>Sigorta tamamını değil, </a:t>
            </a:r>
            <a:r>
              <a:rPr lang="tr-TR" b="1" dirty="0"/>
              <a:t>kendi üstlendiği oran kadarını öder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924623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/>
              <a:t>4. ADIM – Ödeme hesaplama</a:t>
            </a:r>
          </a:p>
          <a:p>
            <a:r>
              <a:rPr lang="tr-TR" dirty="0" smtClean="0"/>
              <a:t>Ödeme=100.000×%50 </a:t>
            </a:r>
          </a:p>
          <a:p>
            <a:pPr marL="0" indent="0">
              <a:buNone/>
            </a:pPr>
            <a:r>
              <a:rPr lang="tr-TR" dirty="0" smtClean="0"/>
              <a:t>✔ </a:t>
            </a:r>
            <a:r>
              <a:rPr lang="tr-TR" dirty="0"/>
              <a:t>Sigorta: </a:t>
            </a:r>
            <a:r>
              <a:rPr lang="tr-TR" b="1" dirty="0"/>
              <a:t>50.000 TL öder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✔ Kalan: </a:t>
            </a:r>
            <a:r>
              <a:rPr lang="tr-TR" b="1" dirty="0"/>
              <a:t>50.000 TL sigortalıya aittir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1214196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/>
              <a:t>5. ADIM – Mantık </a:t>
            </a:r>
          </a:p>
          <a:p>
            <a:r>
              <a:rPr lang="tr-TR" dirty="0" smtClean="0"/>
              <a:t>Sigorta </a:t>
            </a:r>
            <a:r>
              <a:rPr lang="tr-TR" dirty="0"/>
              <a:t>şunu söylüyor:</a:t>
            </a:r>
          </a:p>
          <a:p>
            <a:r>
              <a:rPr lang="tr-TR" dirty="0"/>
              <a:t>“Sen malının tamamını sigortalamadın,</a:t>
            </a:r>
            <a:br>
              <a:rPr lang="tr-TR" dirty="0"/>
            </a:br>
            <a:r>
              <a:rPr lang="tr-TR" dirty="0"/>
              <a:t>ben de zararın tamamını ödemem.”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6419519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/>
              <a:t>“</a:t>
            </a:r>
            <a:r>
              <a:rPr lang="tr-TR" b="1" dirty="0"/>
              <a:t>Sigorta neden tamamını ödemiyor?”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✔ </a:t>
            </a:r>
            <a:r>
              <a:rPr lang="tr-TR" dirty="0"/>
              <a:t>Çünkü sigortalı eksik sigorta yaptırdı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3832318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Uygulama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r-TR" b="1" dirty="0"/>
              <a:t>“Tam Hasar Durumu”</a:t>
            </a:r>
          </a:p>
          <a:p>
            <a:r>
              <a:rPr lang="tr-TR" dirty="0" smtClean="0"/>
              <a:t>Vaka</a:t>
            </a:r>
            <a:r>
              <a:rPr lang="tr-TR" dirty="0"/>
              <a:t>:</a:t>
            </a:r>
          </a:p>
          <a:p>
            <a:r>
              <a:rPr lang="tr-TR" dirty="0"/>
              <a:t>Araç değeri: 200.000 TL </a:t>
            </a:r>
          </a:p>
          <a:p>
            <a:r>
              <a:rPr lang="tr-TR" dirty="0"/>
              <a:t>Sigorta: 100.000 TL </a:t>
            </a:r>
          </a:p>
          <a:p>
            <a:r>
              <a:rPr lang="tr-TR" dirty="0"/>
              <a:t>Araç tamamen yandı </a:t>
            </a:r>
          </a:p>
          <a:p>
            <a:r>
              <a:rPr lang="tr-TR" b="1" dirty="0"/>
              <a:t>Soru:</a:t>
            </a:r>
            <a:r>
              <a:rPr lang="tr-TR" dirty="0"/>
              <a:t> Ne kadar ödeme yapılır?</a:t>
            </a:r>
          </a:p>
          <a:p>
            <a:r>
              <a:rPr lang="tr-TR" b="1" dirty="0" smtClean="0"/>
              <a:t>Cevap: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Bu </a:t>
            </a:r>
            <a:r>
              <a:rPr lang="tr-TR" b="1" dirty="0"/>
              <a:t>tam hasar</a:t>
            </a:r>
            <a:r>
              <a:rPr lang="tr-TR" dirty="0"/>
              <a:t>dır ama eksik sigorta vardır</a:t>
            </a:r>
          </a:p>
          <a:p>
            <a:r>
              <a:rPr lang="tr-TR" dirty="0"/>
              <a:t>✔ Sigorta en fazla sigorta bedeli kadar öder</a:t>
            </a:r>
            <a:br>
              <a:rPr lang="tr-TR" dirty="0"/>
            </a:br>
            <a:r>
              <a:rPr lang="tr-TR" dirty="0" smtClean="0"/>
              <a:t>Ödeme </a:t>
            </a:r>
            <a:r>
              <a:rPr lang="tr-TR" dirty="0"/>
              <a:t>= </a:t>
            </a:r>
            <a:r>
              <a:rPr lang="tr-TR" b="1" dirty="0"/>
              <a:t>100.000 TL</a:t>
            </a:r>
            <a:endParaRPr lang="tr-TR" dirty="0"/>
          </a:p>
          <a:p>
            <a:r>
              <a:rPr lang="tr-TR" b="1" dirty="0" smtClean="0"/>
              <a:t>Ana </a:t>
            </a:r>
            <a:r>
              <a:rPr lang="tr-TR" b="1" dirty="0"/>
              <a:t>fikir: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✔ Eksik sigorta varsa, tam hasarda bile tam ödeme yok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7053162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Uygulama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b="1" dirty="0"/>
              <a:t>“Prim Ödenmezse”</a:t>
            </a:r>
          </a:p>
          <a:p>
            <a:r>
              <a:rPr lang="tr-TR" dirty="0" smtClean="0"/>
              <a:t>Vaka</a:t>
            </a:r>
            <a:r>
              <a:rPr lang="tr-TR" dirty="0"/>
              <a:t>:</a:t>
            </a:r>
            <a:br>
              <a:rPr lang="tr-TR" dirty="0"/>
            </a:br>
            <a:r>
              <a:rPr lang="tr-TR" dirty="0"/>
              <a:t>Ahmet sigorta yaptırdı ama primini ödemedi. Kaza yaptı.</a:t>
            </a:r>
          </a:p>
          <a:p>
            <a:r>
              <a:rPr lang="tr-TR" b="1" dirty="0"/>
              <a:t>Soru:</a:t>
            </a:r>
            <a:r>
              <a:rPr lang="tr-TR" dirty="0"/>
              <a:t> Sigorta ödeme yapar mı?</a:t>
            </a:r>
          </a:p>
          <a:p>
            <a:r>
              <a:rPr lang="tr-TR" b="1" dirty="0" smtClean="0"/>
              <a:t>Cevap: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Sigorta ödeme yapmaz çünkü </a:t>
            </a:r>
            <a:r>
              <a:rPr lang="tr-TR" b="1" dirty="0"/>
              <a:t>prim ödenmemiştir</a:t>
            </a:r>
            <a:r>
              <a:rPr lang="tr-TR" dirty="0"/>
              <a:t>.</a:t>
            </a:r>
          </a:p>
          <a:p>
            <a:r>
              <a:rPr lang="tr-TR" dirty="0" smtClean="0"/>
              <a:t>Sigorta </a:t>
            </a:r>
            <a:r>
              <a:rPr lang="tr-TR" dirty="0"/>
              <a:t>sözleşmesinde:</a:t>
            </a:r>
            <a:br>
              <a:rPr lang="tr-TR" dirty="0"/>
            </a:br>
            <a:r>
              <a:rPr lang="tr-TR" dirty="0"/>
              <a:t>✔ Prim = sistemin temelidir</a:t>
            </a:r>
          </a:p>
          <a:p>
            <a:r>
              <a:rPr lang="tr-TR" b="1" dirty="0" smtClean="0"/>
              <a:t>Ana </a:t>
            </a:r>
            <a:r>
              <a:rPr lang="tr-TR" b="1" dirty="0"/>
              <a:t>fikir: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✔ Prim yoksa teminat yok</a:t>
            </a:r>
          </a:p>
        </p:txBody>
      </p:sp>
    </p:spTree>
    <p:extLst>
      <p:ext uri="{BB962C8B-B14F-4D97-AF65-F5344CB8AC3E}">
        <p14:creationId xmlns:p14="http://schemas.microsoft.com/office/powerpoint/2010/main" val="2942078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smtClean="0"/>
              <a:t>Uygulama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Ali </a:t>
            </a:r>
            <a:r>
              <a:rPr lang="tr-TR" dirty="0"/>
              <a:t>arabasını sigortalattı, kaza yaptı</a:t>
            </a:r>
          </a:p>
          <a:p>
            <a:r>
              <a:rPr lang="tr-TR" b="1" dirty="0"/>
              <a:t>Soru:</a:t>
            </a:r>
            <a:r>
              <a:rPr lang="tr-TR" dirty="0"/>
              <a:t> Sigorta neden ödeme yapar?</a:t>
            </a:r>
          </a:p>
          <a:p>
            <a:r>
              <a:rPr lang="tr-TR" b="1" dirty="0" smtClean="0"/>
              <a:t>Cevap: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Sigorta ödeme yapar çünkü sigorta sözleşmesinin temel şartı olan </a:t>
            </a:r>
            <a:r>
              <a:rPr lang="tr-TR" b="1" dirty="0"/>
              <a:t>riziko (risk) gerçekleşmiştir</a:t>
            </a:r>
            <a:r>
              <a:rPr lang="tr-TR" dirty="0"/>
              <a:t>.</a:t>
            </a:r>
            <a:br>
              <a:rPr lang="tr-TR" dirty="0"/>
            </a:br>
            <a:r>
              <a:rPr lang="tr-TR" dirty="0"/>
              <a:t>Kaza, önceden bilinmeyen ve istem dışı gerçekleşen bir olaydır. Sigorta sistemi bu tür belirsiz zararları karşılamak için kurulmuştur.</a:t>
            </a:r>
          </a:p>
          <a:p>
            <a:r>
              <a:rPr lang="tr-TR" b="1" dirty="0" smtClean="0"/>
              <a:t>Ana </a:t>
            </a:r>
            <a:r>
              <a:rPr lang="tr-TR" b="1" dirty="0"/>
              <a:t>fikir: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✔ Risk gerçekleşti → sigorta devreye girer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Uygulama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r-TR" b="1" dirty="0"/>
              <a:t>“Yanlış Beyan”</a:t>
            </a:r>
          </a:p>
          <a:p>
            <a:r>
              <a:rPr lang="tr-TR" dirty="0" smtClean="0"/>
              <a:t>Vaka</a:t>
            </a:r>
            <a:r>
              <a:rPr lang="tr-TR" dirty="0"/>
              <a:t>:</a:t>
            </a:r>
            <a:br>
              <a:rPr lang="tr-TR" dirty="0"/>
            </a:br>
            <a:r>
              <a:rPr lang="tr-TR" dirty="0"/>
              <a:t>Ali arabasını “bireysel kullanım” diye sigortaladı ama ticari olarak kullanıyordu.</a:t>
            </a:r>
          </a:p>
          <a:p>
            <a:r>
              <a:rPr lang="tr-TR" b="1" dirty="0"/>
              <a:t>Soru:</a:t>
            </a:r>
            <a:r>
              <a:rPr lang="tr-TR" dirty="0"/>
              <a:t> Sigorta ödeme yapar mı?</a:t>
            </a:r>
          </a:p>
          <a:p>
            <a:r>
              <a:rPr lang="tr-TR" b="1" dirty="0" smtClean="0"/>
              <a:t>Cevap: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Sigorta:</a:t>
            </a:r>
          </a:p>
          <a:p>
            <a:r>
              <a:rPr lang="tr-TR" dirty="0"/>
              <a:t>Ödemeyi azaltabilir </a:t>
            </a:r>
          </a:p>
          <a:p>
            <a:r>
              <a:rPr lang="tr-TR" dirty="0"/>
              <a:t>Ya da reddedebilir </a:t>
            </a:r>
          </a:p>
          <a:p>
            <a:r>
              <a:rPr lang="tr-TR" dirty="0" smtClean="0"/>
              <a:t>Çünkü </a:t>
            </a:r>
            <a:r>
              <a:rPr lang="tr-TR" dirty="0"/>
              <a:t>sigortalı </a:t>
            </a:r>
            <a:r>
              <a:rPr lang="tr-TR" b="1" dirty="0"/>
              <a:t>doğru bilgi vermek zorundadır</a:t>
            </a:r>
            <a:endParaRPr lang="tr-TR" dirty="0"/>
          </a:p>
          <a:p>
            <a:r>
              <a:rPr lang="tr-TR" b="1" dirty="0" smtClean="0"/>
              <a:t>Ana </a:t>
            </a:r>
            <a:r>
              <a:rPr lang="tr-TR" b="1" dirty="0"/>
              <a:t>fikir: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✔ Yanlış bilgi → hak kaybı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8226598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Uygulama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b="1" dirty="0"/>
              <a:t>“Çifte Kazanç Olur mu?”</a:t>
            </a:r>
          </a:p>
          <a:p>
            <a:r>
              <a:rPr lang="tr-TR" dirty="0" smtClean="0"/>
              <a:t>Vaka</a:t>
            </a:r>
            <a:r>
              <a:rPr lang="tr-TR" dirty="0"/>
              <a:t>:</a:t>
            </a:r>
            <a:br>
              <a:rPr lang="tr-TR" dirty="0"/>
            </a:br>
            <a:r>
              <a:rPr lang="tr-TR" dirty="0"/>
              <a:t>Ali’nin arabasına biri çarptı.</a:t>
            </a:r>
            <a:br>
              <a:rPr lang="tr-TR" dirty="0"/>
            </a:br>
            <a:r>
              <a:rPr lang="tr-TR" dirty="0"/>
              <a:t>Sigorta 20.000 TL ödedi.</a:t>
            </a:r>
            <a:br>
              <a:rPr lang="tr-TR" dirty="0"/>
            </a:br>
            <a:r>
              <a:rPr lang="tr-TR" dirty="0"/>
              <a:t>Ali ayrıca karşı taraftan da 20.000 TL almak istiyor.</a:t>
            </a:r>
          </a:p>
          <a:p>
            <a:r>
              <a:rPr lang="tr-TR" b="1" dirty="0"/>
              <a:t>Soru:</a:t>
            </a:r>
            <a:r>
              <a:rPr lang="tr-TR" dirty="0"/>
              <a:t> Bu mümkün mü?</a:t>
            </a:r>
          </a:p>
          <a:p>
            <a:r>
              <a:rPr lang="tr-TR" b="1" dirty="0" smtClean="0"/>
              <a:t>Cevap: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Hayır mümkün değildir.</a:t>
            </a:r>
          </a:p>
          <a:p>
            <a:r>
              <a:rPr lang="tr-TR" dirty="0" smtClean="0"/>
              <a:t>Çünkü</a:t>
            </a:r>
            <a:r>
              <a:rPr lang="tr-TR" dirty="0"/>
              <a:t>:</a:t>
            </a:r>
            <a:br>
              <a:rPr lang="tr-TR" dirty="0"/>
            </a:br>
            <a:r>
              <a:rPr lang="tr-TR" dirty="0"/>
              <a:t>✔ Sigorta hukukunda </a:t>
            </a:r>
            <a:r>
              <a:rPr lang="tr-TR" b="1" dirty="0"/>
              <a:t>zenginleşme yasağı</a:t>
            </a:r>
            <a:r>
              <a:rPr lang="tr-TR" dirty="0"/>
              <a:t> vardır</a:t>
            </a:r>
          </a:p>
          <a:p>
            <a:r>
              <a:rPr lang="tr-TR" dirty="0"/>
              <a:t>✔ Sigorta ödediyse:</a:t>
            </a:r>
            <a:br>
              <a:rPr lang="tr-TR" dirty="0"/>
            </a:br>
            <a:r>
              <a:rPr lang="tr-TR" dirty="0" smtClean="0"/>
              <a:t>Sigorta</a:t>
            </a:r>
            <a:r>
              <a:rPr lang="tr-TR" dirty="0"/>
              <a:t>, karşı tarafa gider (halefiyet)</a:t>
            </a:r>
          </a:p>
          <a:p>
            <a:r>
              <a:rPr lang="tr-TR" b="1" dirty="0" smtClean="0"/>
              <a:t>Ana </a:t>
            </a:r>
            <a:r>
              <a:rPr lang="tr-TR" b="1" dirty="0"/>
              <a:t>fikir: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✔ Aynı zarar iki kez alınamaz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7779156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Uygulama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b="1" dirty="0"/>
              <a:t>“Sigorta Yaptırmalı mı?”</a:t>
            </a:r>
          </a:p>
          <a:p>
            <a:r>
              <a:rPr lang="tr-TR" dirty="0" smtClean="0"/>
              <a:t>Vaka</a:t>
            </a:r>
            <a:r>
              <a:rPr lang="tr-TR" dirty="0"/>
              <a:t>:</a:t>
            </a:r>
          </a:p>
          <a:p>
            <a:r>
              <a:rPr lang="tr-TR" dirty="0"/>
              <a:t>Araç değeri: 200.000 TL </a:t>
            </a:r>
          </a:p>
          <a:p>
            <a:r>
              <a:rPr lang="tr-TR" dirty="0"/>
              <a:t>Öğrenci diyor ki: “Ben dikkatli kullanıyorum, sigorta yaptırmayayım.” </a:t>
            </a:r>
          </a:p>
          <a:p>
            <a:r>
              <a:rPr lang="tr-TR" b="1" dirty="0"/>
              <a:t>Soru:</a:t>
            </a:r>
            <a:r>
              <a:rPr lang="tr-TR" dirty="0"/>
              <a:t> Bu mantıklı mı?</a:t>
            </a:r>
          </a:p>
          <a:p>
            <a:r>
              <a:rPr lang="tr-TR" b="1" dirty="0" smtClean="0"/>
              <a:t>Cevap: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Mantıklı değildir çünkü sigorta </a:t>
            </a:r>
            <a:r>
              <a:rPr lang="tr-TR" b="1" dirty="0"/>
              <a:t>kendi hatanı değil, kontrol edemediğin riskleri</a:t>
            </a:r>
            <a:r>
              <a:rPr lang="tr-TR" dirty="0"/>
              <a:t> kapsar.</a:t>
            </a:r>
          </a:p>
          <a:p>
            <a:r>
              <a:rPr lang="tr-TR" dirty="0" smtClean="0"/>
              <a:t>Örneğin</a:t>
            </a:r>
            <a:r>
              <a:rPr lang="tr-TR" dirty="0"/>
              <a:t>:</a:t>
            </a:r>
          </a:p>
          <a:p>
            <a:r>
              <a:rPr lang="tr-TR" dirty="0"/>
              <a:t>Başkası sana çarpabilir </a:t>
            </a:r>
          </a:p>
          <a:p>
            <a:r>
              <a:rPr lang="tr-TR" dirty="0"/>
              <a:t>Doğal afet olabilir </a:t>
            </a:r>
          </a:p>
          <a:p>
            <a:r>
              <a:rPr lang="tr-TR" b="1" dirty="0" smtClean="0"/>
              <a:t>Ana </a:t>
            </a:r>
            <a:r>
              <a:rPr lang="tr-TR" b="1" dirty="0"/>
              <a:t>fikir: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✔ Sigorta = kontrol edilemeyen risklere karşıdır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177109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Uygulama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r-TR" b="1" dirty="0"/>
              <a:t>“Sigorta mı, Tasarruf mu?”</a:t>
            </a:r>
          </a:p>
          <a:p>
            <a:r>
              <a:rPr lang="tr-TR" dirty="0" smtClean="0"/>
              <a:t>Vaka</a:t>
            </a:r>
            <a:r>
              <a:rPr lang="tr-TR" dirty="0"/>
              <a:t>:</a:t>
            </a:r>
            <a:br>
              <a:rPr lang="tr-TR" dirty="0"/>
            </a:br>
            <a:r>
              <a:rPr lang="tr-TR" dirty="0"/>
              <a:t>Ali her yıl 10.000 TL sigorta primi ödemek yerine bu parayı biriktirmeyi düşünüyor.</a:t>
            </a:r>
          </a:p>
          <a:p>
            <a:r>
              <a:rPr lang="tr-TR" b="1" dirty="0"/>
              <a:t>Soru:</a:t>
            </a:r>
            <a:r>
              <a:rPr lang="tr-TR" dirty="0"/>
              <a:t> Hangisi daha güvenlidir?</a:t>
            </a:r>
          </a:p>
          <a:p>
            <a:r>
              <a:rPr lang="tr-TR" b="1" dirty="0" smtClean="0"/>
              <a:t>Cevap </a:t>
            </a:r>
            <a:r>
              <a:rPr lang="tr-TR" b="1" dirty="0"/>
              <a:t>(Açıklamalı):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Tasarruf iyi bir yöntemdir ama:</a:t>
            </a:r>
          </a:p>
          <a:p>
            <a:r>
              <a:rPr lang="tr-TR" dirty="0" smtClean="0"/>
              <a:t>Büyük </a:t>
            </a:r>
            <a:r>
              <a:rPr lang="tr-TR" dirty="0"/>
              <a:t>bir zarar (örneğin 200.000 TL) olduğunda</a:t>
            </a:r>
            <a:br>
              <a:rPr lang="tr-TR" dirty="0"/>
            </a:br>
            <a:r>
              <a:rPr lang="tr-TR" dirty="0"/>
              <a:t>✔ Birikim yeterli olmayabilir</a:t>
            </a:r>
          </a:p>
          <a:p>
            <a:r>
              <a:rPr lang="tr-TR" dirty="0" smtClean="0"/>
              <a:t>Sigorta </a:t>
            </a:r>
            <a:r>
              <a:rPr lang="tr-TR" dirty="0"/>
              <a:t>ise:</a:t>
            </a:r>
            <a:br>
              <a:rPr lang="tr-TR" dirty="0"/>
            </a:br>
            <a:r>
              <a:rPr lang="tr-TR" dirty="0"/>
              <a:t>✔ Küçük ödeme ile büyük riski karşılar</a:t>
            </a:r>
          </a:p>
          <a:p>
            <a:r>
              <a:rPr lang="tr-TR" b="1" dirty="0" smtClean="0"/>
              <a:t>Ana </a:t>
            </a:r>
            <a:r>
              <a:rPr lang="tr-TR" b="1" dirty="0"/>
              <a:t>fikir: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✔ Sigorta büyük riskleri yönetir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581992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Uygulama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b="1" dirty="0"/>
              <a:t>“Sigorta Şirketi Haklı mı?”</a:t>
            </a:r>
          </a:p>
          <a:p>
            <a:r>
              <a:rPr lang="tr-TR" dirty="0" smtClean="0"/>
              <a:t>Vaka</a:t>
            </a:r>
            <a:r>
              <a:rPr lang="tr-TR" dirty="0"/>
              <a:t>:</a:t>
            </a:r>
            <a:br>
              <a:rPr lang="tr-TR" dirty="0"/>
            </a:br>
            <a:r>
              <a:rPr lang="tr-TR" dirty="0"/>
              <a:t>Sigorta şirketi hasarın sadece yarısını ödedi. Sigortalı itiraz ediyor.</a:t>
            </a:r>
          </a:p>
          <a:p>
            <a:r>
              <a:rPr lang="tr-TR" b="1" dirty="0"/>
              <a:t>Soru:</a:t>
            </a:r>
            <a:r>
              <a:rPr lang="tr-TR" dirty="0"/>
              <a:t> Her zaman sigorta mı haksızdır?</a:t>
            </a:r>
          </a:p>
          <a:p>
            <a:r>
              <a:rPr lang="tr-TR" b="1" dirty="0" smtClean="0"/>
              <a:t>Cevap: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Hayır.</a:t>
            </a:r>
          </a:p>
          <a:p>
            <a:r>
              <a:rPr lang="tr-TR" dirty="0" smtClean="0"/>
              <a:t>Sigorta</a:t>
            </a:r>
            <a:r>
              <a:rPr lang="tr-TR" dirty="0"/>
              <a:t>:</a:t>
            </a:r>
          </a:p>
          <a:p>
            <a:r>
              <a:rPr lang="tr-TR" dirty="0"/>
              <a:t>Sözleşmeye göre ödeme yapar </a:t>
            </a:r>
          </a:p>
          <a:p>
            <a:r>
              <a:rPr lang="tr-TR" dirty="0"/>
              <a:t>Eksik sigorta varsa oran uygular </a:t>
            </a:r>
          </a:p>
          <a:p>
            <a:r>
              <a:rPr lang="tr-TR" dirty="0" smtClean="0"/>
              <a:t>Bu </a:t>
            </a:r>
            <a:r>
              <a:rPr lang="tr-TR" dirty="0"/>
              <a:t>nedenle bazen:</a:t>
            </a:r>
            <a:br>
              <a:rPr lang="tr-TR" dirty="0"/>
            </a:br>
            <a:r>
              <a:rPr lang="tr-TR" dirty="0"/>
              <a:t>✔ Sigorta şirketi </a:t>
            </a:r>
            <a:r>
              <a:rPr lang="tr-TR" b="1" dirty="0"/>
              <a:t>haklıdır</a:t>
            </a:r>
            <a:endParaRPr lang="tr-TR" dirty="0"/>
          </a:p>
          <a:p>
            <a:r>
              <a:rPr lang="tr-TR" b="1" dirty="0" smtClean="0"/>
              <a:t>Ana </a:t>
            </a:r>
            <a:r>
              <a:rPr lang="tr-TR" b="1" dirty="0"/>
              <a:t>fikir: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✔ Sigorta sözleşmeye göre hareket eder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6003335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Uygulama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b="1" dirty="0"/>
              <a:t>“Sigorta Her Şeyi Karşılar mı?”</a:t>
            </a:r>
          </a:p>
          <a:p>
            <a:r>
              <a:rPr lang="tr-TR" dirty="0" smtClean="0"/>
              <a:t>Vaka</a:t>
            </a:r>
            <a:r>
              <a:rPr lang="tr-TR" dirty="0"/>
              <a:t>:</a:t>
            </a:r>
            <a:br>
              <a:rPr lang="tr-TR" dirty="0"/>
            </a:br>
            <a:r>
              <a:rPr lang="tr-TR" dirty="0"/>
              <a:t>Ahmet, sigortası olduğu için “nasıl olsa öderler” diyerek araca bakım yaptırmıyor.</a:t>
            </a:r>
          </a:p>
          <a:p>
            <a:r>
              <a:rPr lang="tr-TR" b="1" dirty="0"/>
              <a:t>Soru:</a:t>
            </a:r>
            <a:r>
              <a:rPr lang="tr-TR" dirty="0"/>
              <a:t> Sigorta tüm zararları karşılar mı?</a:t>
            </a:r>
          </a:p>
          <a:p>
            <a:r>
              <a:rPr lang="tr-TR" b="1" dirty="0" smtClean="0"/>
              <a:t>Cevap: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Her zaman karşılamaz.</a:t>
            </a:r>
          </a:p>
          <a:p>
            <a:r>
              <a:rPr lang="tr-TR" dirty="0" smtClean="0"/>
              <a:t>Eğer</a:t>
            </a:r>
            <a:r>
              <a:rPr lang="tr-TR" dirty="0"/>
              <a:t>:</a:t>
            </a:r>
          </a:p>
          <a:p>
            <a:r>
              <a:rPr lang="tr-TR" dirty="0"/>
              <a:t>Ağır ihmal varsa </a:t>
            </a:r>
          </a:p>
          <a:p>
            <a:r>
              <a:rPr lang="tr-TR" dirty="0"/>
              <a:t>Bakımsızlık zarara sebep olduysa </a:t>
            </a:r>
          </a:p>
          <a:p>
            <a:r>
              <a:rPr lang="tr-TR" dirty="0"/>
              <a:t>✔ Sigorta ödeme yapmayabilir veya azaltabilir</a:t>
            </a:r>
          </a:p>
          <a:p>
            <a:r>
              <a:rPr lang="tr-TR" b="1" dirty="0" smtClean="0"/>
              <a:t>Ana </a:t>
            </a:r>
            <a:r>
              <a:rPr lang="tr-TR" b="1" dirty="0"/>
              <a:t>fikir: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✔ Sigorta sorumluluğu ortadan kaldırmaz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8402623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Uygulama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tr-TR" b="1" dirty="0"/>
              <a:t>“Sigorta mı, Şans mı?”</a:t>
            </a:r>
          </a:p>
          <a:p>
            <a:r>
              <a:rPr lang="tr-TR" dirty="0" smtClean="0"/>
              <a:t>Vaka</a:t>
            </a:r>
            <a:r>
              <a:rPr lang="tr-TR" dirty="0"/>
              <a:t>:</a:t>
            </a:r>
            <a:br>
              <a:rPr lang="tr-TR" dirty="0"/>
            </a:br>
            <a:r>
              <a:rPr lang="tr-TR" dirty="0"/>
              <a:t>İki kişi var:</a:t>
            </a:r>
          </a:p>
          <a:p>
            <a:r>
              <a:rPr lang="tr-TR" dirty="0"/>
              <a:t>Biri sigorta yaptırıyor </a:t>
            </a:r>
          </a:p>
          <a:p>
            <a:r>
              <a:rPr lang="tr-TR" dirty="0"/>
              <a:t>Diğeri “bana bir şey olmaz” diyor </a:t>
            </a:r>
          </a:p>
          <a:p>
            <a:r>
              <a:rPr lang="tr-TR" b="1" dirty="0"/>
              <a:t>Soru:</a:t>
            </a:r>
            <a:r>
              <a:rPr lang="tr-TR" dirty="0"/>
              <a:t> Kim daha doğru davranıyor?</a:t>
            </a:r>
          </a:p>
          <a:p>
            <a:r>
              <a:rPr lang="tr-TR" b="1" dirty="0" smtClean="0"/>
              <a:t>Cevap: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Sigorta yaptıran kişi daha doğru davranır.</a:t>
            </a:r>
          </a:p>
          <a:p>
            <a:r>
              <a:rPr lang="tr-TR" dirty="0" smtClean="0"/>
              <a:t>Çünkü</a:t>
            </a:r>
            <a:r>
              <a:rPr lang="tr-TR" dirty="0"/>
              <a:t>:</a:t>
            </a:r>
          </a:p>
          <a:p>
            <a:r>
              <a:rPr lang="tr-TR" dirty="0"/>
              <a:t>Riskler tahmin edilemez </a:t>
            </a:r>
          </a:p>
          <a:p>
            <a:r>
              <a:rPr lang="tr-TR" dirty="0"/>
              <a:t>Şansa güvenmek sürdürülebilir değildir </a:t>
            </a:r>
          </a:p>
          <a:p>
            <a:r>
              <a:rPr lang="tr-TR" dirty="0" smtClean="0"/>
              <a:t>Sigorta</a:t>
            </a:r>
            <a:r>
              <a:rPr lang="tr-TR" dirty="0"/>
              <a:t>:</a:t>
            </a:r>
            <a:br>
              <a:rPr lang="tr-TR" dirty="0"/>
            </a:br>
            <a:r>
              <a:rPr lang="tr-TR" dirty="0"/>
              <a:t>✔ Planlı risk yönetimidir</a:t>
            </a:r>
          </a:p>
          <a:p>
            <a:r>
              <a:rPr lang="tr-TR" b="1" dirty="0" smtClean="0"/>
              <a:t>Ana </a:t>
            </a:r>
            <a:r>
              <a:rPr lang="tr-TR" b="1" dirty="0"/>
              <a:t>fikir: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✔ Sigorta = bilinçli davranış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9823840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Uygulama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tr-TR" b="1" dirty="0"/>
              <a:t>“Sigorta mı, Kumar mı?”</a:t>
            </a:r>
          </a:p>
          <a:p>
            <a:r>
              <a:rPr lang="tr-TR" dirty="0" smtClean="0"/>
              <a:t>Vaka</a:t>
            </a:r>
            <a:r>
              <a:rPr lang="tr-TR" dirty="0"/>
              <a:t>:</a:t>
            </a:r>
            <a:br>
              <a:rPr lang="tr-TR" dirty="0"/>
            </a:br>
            <a:r>
              <a:rPr lang="tr-TR" dirty="0"/>
              <a:t>Ali diyor ki:</a:t>
            </a:r>
            <a:br>
              <a:rPr lang="tr-TR" dirty="0"/>
            </a:br>
            <a:r>
              <a:rPr lang="tr-TR" dirty="0"/>
              <a:t>“Ben her yıl sigortaya para ödüyorum ama hiç kullanmıyorum. Bu zarar değil mi?”</a:t>
            </a:r>
          </a:p>
          <a:p>
            <a:r>
              <a:rPr lang="tr-TR" b="1" dirty="0"/>
              <a:t>Soru:</a:t>
            </a:r>
            <a:r>
              <a:rPr lang="tr-TR" dirty="0"/>
              <a:t> Sigorta zarar mı, mantıklı mı?</a:t>
            </a:r>
          </a:p>
          <a:p>
            <a:r>
              <a:rPr lang="tr-TR" b="1" dirty="0" smtClean="0"/>
              <a:t>Cevap: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Bu durum </a:t>
            </a:r>
            <a:r>
              <a:rPr lang="tr-TR" b="1" dirty="0"/>
              <a:t>zarar gibi görünür ama aslında değildir</a:t>
            </a:r>
            <a:r>
              <a:rPr lang="tr-TR" dirty="0"/>
              <a:t>.</a:t>
            </a:r>
          </a:p>
          <a:p>
            <a:r>
              <a:rPr lang="tr-TR" dirty="0" smtClean="0"/>
              <a:t>Çünkü</a:t>
            </a:r>
            <a:r>
              <a:rPr lang="tr-TR" dirty="0"/>
              <a:t>:</a:t>
            </a:r>
          </a:p>
          <a:p>
            <a:r>
              <a:rPr lang="tr-TR" dirty="0"/>
              <a:t>Sigorta bir yatırım değil </a:t>
            </a:r>
          </a:p>
          <a:p>
            <a:r>
              <a:rPr lang="tr-TR" dirty="0"/>
              <a:t>Bir </a:t>
            </a:r>
            <a:r>
              <a:rPr lang="tr-TR" b="1" dirty="0"/>
              <a:t>risk transfer aracıdır</a:t>
            </a:r>
            <a:r>
              <a:rPr lang="tr-TR" dirty="0"/>
              <a:t> </a:t>
            </a:r>
          </a:p>
          <a:p>
            <a:r>
              <a:rPr lang="tr-TR" dirty="0" smtClean="0"/>
              <a:t>Sigorta </a:t>
            </a:r>
            <a:r>
              <a:rPr lang="tr-TR" dirty="0"/>
              <a:t>yapılırken amaç:</a:t>
            </a:r>
            <a:br>
              <a:rPr lang="tr-TR" dirty="0"/>
            </a:br>
            <a:r>
              <a:rPr lang="tr-TR" dirty="0"/>
              <a:t>✔ “Zarar olmaması” değil</a:t>
            </a:r>
            <a:br>
              <a:rPr lang="tr-TR" dirty="0"/>
            </a:br>
            <a:r>
              <a:rPr lang="tr-TR" dirty="0"/>
              <a:t>✔ “Büyük zararın </a:t>
            </a:r>
            <a:r>
              <a:rPr lang="tr-TR" dirty="0" err="1"/>
              <a:t>önlenmesi”dir</a:t>
            </a:r>
            <a:endParaRPr lang="tr-TR" dirty="0"/>
          </a:p>
          <a:p>
            <a:r>
              <a:rPr lang="tr-TR" b="1" dirty="0" smtClean="0"/>
              <a:t>Ana </a:t>
            </a:r>
            <a:r>
              <a:rPr lang="tr-TR" b="1" dirty="0"/>
              <a:t>fikir: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✔ Sigorta = güven satın almaktır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7115756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Uygulama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b="1" dirty="0"/>
              <a:t>“Sigorta Şirketi Neden Az Öder?”</a:t>
            </a:r>
          </a:p>
          <a:p>
            <a:r>
              <a:rPr lang="tr-TR" dirty="0" smtClean="0"/>
              <a:t>Vaka</a:t>
            </a:r>
            <a:r>
              <a:rPr lang="tr-TR" dirty="0"/>
              <a:t>:</a:t>
            </a:r>
            <a:br>
              <a:rPr lang="tr-TR" dirty="0"/>
            </a:br>
            <a:r>
              <a:rPr lang="tr-TR" dirty="0"/>
              <a:t>Sigorta şirketi 100.000 TL hasarın sadece 50.000 TL’sini ödedi.</a:t>
            </a:r>
          </a:p>
          <a:p>
            <a:r>
              <a:rPr lang="tr-TR" b="1" dirty="0"/>
              <a:t>Soru:</a:t>
            </a:r>
            <a:r>
              <a:rPr lang="tr-TR" dirty="0"/>
              <a:t> Bu haksızlık mı?</a:t>
            </a:r>
          </a:p>
          <a:p>
            <a:r>
              <a:rPr lang="tr-TR" b="1" dirty="0" smtClean="0"/>
              <a:t>Cevap: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Hemen “haksız” denemez.</a:t>
            </a:r>
          </a:p>
          <a:p>
            <a:r>
              <a:rPr lang="tr-TR" dirty="0" smtClean="0"/>
              <a:t>Çünkü</a:t>
            </a:r>
            <a:r>
              <a:rPr lang="tr-TR" dirty="0"/>
              <a:t>:</a:t>
            </a:r>
          </a:p>
          <a:p>
            <a:r>
              <a:rPr lang="tr-TR" dirty="0"/>
              <a:t>Eksik sigorta olabilir </a:t>
            </a:r>
          </a:p>
          <a:p>
            <a:r>
              <a:rPr lang="tr-TR" dirty="0"/>
              <a:t>Teminat sınırlı olabilir </a:t>
            </a:r>
          </a:p>
          <a:p>
            <a:r>
              <a:rPr lang="tr-TR" dirty="0"/>
              <a:t>Poliçede özel şart olabilir </a:t>
            </a:r>
          </a:p>
          <a:p>
            <a:r>
              <a:rPr lang="tr-TR" dirty="0" smtClean="0"/>
              <a:t>Yani</a:t>
            </a:r>
            <a:r>
              <a:rPr lang="tr-TR" dirty="0"/>
              <a:t>:</a:t>
            </a:r>
            <a:br>
              <a:rPr lang="tr-TR" dirty="0"/>
            </a:br>
            <a:r>
              <a:rPr lang="tr-TR" dirty="0"/>
              <a:t>✔ Sigorta </a:t>
            </a:r>
            <a:r>
              <a:rPr lang="tr-TR" b="1" dirty="0"/>
              <a:t>keyfi değil</a:t>
            </a:r>
            <a:r>
              <a:rPr lang="tr-TR" dirty="0"/>
              <a:t>, sözleşmeye göre hareket eder</a:t>
            </a:r>
          </a:p>
          <a:p>
            <a:r>
              <a:rPr lang="tr-TR" b="1" dirty="0" smtClean="0"/>
              <a:t>Ana </a:t>
            </a:r>
            <a:r>
              <a:rPr lang="tr-TR" b="1" dirty="0"/>
              <a:t>fikir: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✔ Sigorta ödemez değil → sözleşmeye göre öder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9232819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Uygulama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r-TR" b="1" dirty="0"/>
              <a:t>“Sigortalı mı Hatalı?”</a:t>
            </a:r>
          </a:p>
          <a:p>
            <a:r>
              <a:rPr lang="tr-TR" dirty="0" smtClean="0"/>
              <a:t>Vaka</a:t>
            </a:r>
            <a:r>
              <a:rPr lang="tr-TR" dirty="0"/>
              <a:t>:</a:t>
            </a:r>
            <a:br>
              <a:rPr lang="tr-TR" dirty="0"/>
            </a:br>
            <a:r>
              <a:rPr lang="tr-TR" dirty="0"/>
              <a:t>Araç sahibi bakım yaptırmadı, frenler bozuktu ve kaza yaptı.</a:t>
            </a:r>
          </a:p>
          <a:p>
            <a:r>
              <a:rPr lang="tr-TR" b="1" dirty="0"/>
              <a:t>Soru:</a:t>
            </a:r>
            <a:r>
              <a:rPr lang="tr-TR" dirty="0"/>
              <a:t> Sigorta ödeme yapmalı mı?</a:t>
            </a:r>
          </a:p>
          <a:p>
            <a:r>
              <a:rPr lang="tr-TR" b="1" dirty="0" smtClean="0"/>
              <a:t>Cevap: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Duruma göre değişir:</a:t>
            </a:r>
          </a:p>
          <a:p>
            <a:r>
              <a:rPr lang="tr-TR" dirty="0"/>
              <a:t>✔ Normal ihmal → ödeme olabilir</a:t>
            </a:r>
            <a:br>
              <a:rPr lang="tr-TR" dirty="0"/>
            </a:br>
            <a:r>
              <a:rPr lang="tr-TR" dirty="0"/>
              <a:t>❌ Ağır ihmal → ödeme azaltılır veya yapılmaz</a:t>
            </a:r>
          </a:p>
          <a:p>
            <a:r>
              <a:rPr lang="tr-TR" dirty="0" smtClean="0"/>
              <a:t>Çünkü </a:t>
            </a:r>
            <a:r>
              <a:rPr lang="tr-TR" dirty="0"/>
              <a:t>sigortalının da sorumluluğu vardır</a:t>
            </a:r>
          </a:p>
          <a:p>
            <a:r>
              <a:rPr lang="tr-TR" b="1" dirty="0" smtClean="0"/>
              <a:t>Ana </a:t>
            </a:r>
            <a:r>
              <a:rPr lang="tr-TR" b="1" dirty="0"/>
              <a:t>fikir: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✔ Sigorta = sorumluluğu ortadan kaldırmaz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60102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Ekonomik Güven Nasıl Sağlanır?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tr-TR" sz="2400" b="1" dirty="0"/>
              <a:t>1. Temel Mantık</a:t>
            </a:r>
          </a:p>
          <a:p>
            <a:pPr marL="0" indent="0">
              <a:buNone/>
            </a:pPr>
            <a:r>
              <a:rPr lang="tr-TR" sz="2400" dirty="0" smtClean="0"/>
              <a:t>Ekonomik </a:t>
            </a:r>
            <a:r>
              <a:rPr lang="tr-TR" sz="2400" dirty="0"/>
              <a:t>güvenlik =</a:t>
            </a:r>
            <a:br>
              <a:rPr lang="tr-TR" sz="2400" dirty="0"/>
            </a:br>
            <a:r>
              <a:rPr lang="tr-TR" sz="2400" b="1" dirty="0"/>
              <a:t>Beklenmeyen büyük zararların kontrol altına alınmasıdır</a:t>
            </a:r>
            <a:endParaRPr lang="tr-TR" sz="2400" dirty="0"/>
          </a:p>
          <a:p>
            <a:pPr marL="0" indent="0">
              <a:buNone/>
            </a:pPr>
            <a:r>
              <a:rPr lang="tr-TR" sz="2400" b="1" dirty="0" smtClean="0"/>
              <a:t>2</a:t>
            </a:r>
            <a:r>
              <a:rPr lang="tr-TR" sz="2400" b="1" dirty="0"/>
              <a:t>. Sigorta Bunu Nasıl Sağlar?</a:t>
            </a:r>
          </a:p>
          <a:p>
            <a:pPr marL="0" indent="0">
              <a:buNone/>
            </a:pPr>
            <a:r>
              <a:rPr lang="tr-TR" sz="2400" b="1" dirty="0"/>
              <a:t>✔ 1. Risk Paylaşımı</a:t>
            </a:r>
          </a:p>
          <a:p>
            <a:pPr marL="0" indent="0">
              <a:buNone/>
            </a:pPr>
            <a:r>
              <a:rPr lang="tr-TR" sz="2400" dirty="0"/>
              <a:t>Tek kişi zarar görmez </a:t>
            </a:r>
          </a:p>
          <a:p>
            <a:pPr marL="0" indent="0">
              <a:buNone/>
            </a:pPr>
            <a:r>
              <a:rPr lang="tr-TR" sz="2400" dirty="0"/>
              <a:t>Zarar </a:t>
            </a:r>
            <a:r>
              <a:rPr lang="tr-TR" sz="2400" b="1" dirty="0"/>
              <a:t>çok kişi arasında paylaşılır</a:t>
            </a:r>
            <a:r>
              <a:rPr lang="tr-TR" sz="2400" dirty="0"/>
              <a:t> </a:t>
            </a:r>
          </a:p>
          <a:p>
            <a:pPr marL="0" indent="0">
              <a:buNone/>
            </a:pPr>
            <a:r>
              <a:rPr lang="tr-TR" sz="2400" dirty="0" smtClean="0"/>
              <a:t>Örnek</a:t>
            </a:r>
            <a:r>
              <a:rPr lang="tr-TR" sz="2400" dirty="0"/>
              <a:t>:</a:t>
            </a:r>
            <a:br>
              <a:rPr lang="tr-TR" sz="2400" dirty="0"/>
            </a:br>
            <a:r>
              <a:rPr lang="tr-TR" sz="2400" dirty="0"/>
              <a:t>100 kişi küçük prim öder → 1 kişinin büyük zararı </a:t>
            </a:r>
            <a:r>
              <a:rPr lang="tr-TR" sz="2400" dirty="0" smtClean="0"/>
              <a:t>karşılanır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97945037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Uygulama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b="1" dirty="0"/>
              <a:t>“İki Sigorta Olursa Ne Olur?”</a:t>
            </a:r>
          </a:p>
          <a:p>
            <a:r>
              <a:rPr lang="tr-TR" dirty="0" smtClean="0"/>
              <a:t>Vaka</a:t>
            </a:r>
            <a:r>
              <a:rPr lang="tr-TR" dirty="0"/>
              <a:t>:</a:t>
            </a:r>
            <a:br>
              <a:rPr lang="tr-TR" dirty="0"/>
            </a:br>
            <a:r>
              <a:rPr lang="tr-TR" dirty="0"/>
              <a:t>Ali arabasını iki farklı sigorta şirketine sigortalattı.</a:t>
            </a:r>
          </a:p>
          <a:p>
            <a:r>
              <a:rPr lang="tr-TR" b="1" dirty="0"/>
              <a:t>Soru:</a:t>
            </a:r>
            <a:r>
              <a:rPr lang="tr-TR" dirty="0"/>
              <a:t> Hasarda iki kat para alabilir mi?</a:t>
            </a:r>
          </a:p>
          <a:p>
            <a:r>
              <a:rPr lang="tr-TR" b="1" dirty="0" smtClean="0"/>
              <a:t>Cevap: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Hayır alamaz.</a:t>
            </a:r>
          </a:p>
          <a:p>
            <a:r>
              <a:rPr lang="tr-TR" dirty="0" smtClean="0"/>
              <a:t>Çünkü</a:t>
            </a:r>
            <a:r>
              <a:rPr lang="tr-TR" dirty="0"/>
              <a:t>:</a:t>
            </a:r>
            <a:br>
              <a:rPr lang="tr-TR" dirty="0"/>
            </a:br>
            <a:r>
              <a:rPr lang="tr-TR" dirty="0"/>
              <a:t>✔ Sigorta sistemi </a:t>
            </a:r>
            <a:r>
              <a:rPr lang="tr-TR" b="1" dirty="0"/>
              <a:t>zenginleşmeye izin vermez</a:t>
            </a:r>
            <a:endParaRPr lang="tr-TR" dirty="0"/>
          </a:p>
          <a:p>
            <a:r>
              <a:rPr lang="tr-TR" dirty="0" smtClean="0"/>
              <a:t>En </a:t>
            </a:r>
            <a:r>
              <a:rPr lang="tr-TR" dirty="0"/>
              <a:t>fazla:</a:t>
            </a:r>
            <a:br>
              <a:rPr lang="tr-TR" dirty="0"/>
            </a:br>
            <a:r>
              <a:rPr lang="tr-TR" dirty="0"/>
              <a:t>✔ Gerçek zarar kadar ödeme yapılır</a:t>
            </a:r>
          </a:p>
          <a:p>
            <a:r>
              <a:rPr lang="tr-TR" dirty="0" smtClean="0"/>
              <a:t>Sigortalar </a:t>
            </a:r>
            <a:r>
              <a:rPr lang="tr-TR" dirty="0"/>
              <a:t>kendi aralarında paylaşır</a:t>
            </a:r>
          </a:p>
          <a:p>
            <a:r>
              <a:rPr lang="tr-TR" b="1" dirty="0" smtClean="0"/>
              <a:t>Ana </a:t>
            </a:r>
            <a:r>
              <a:rPr lang="tr-TR" b="1" dirty="0"/>
              <a:t>fikir: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✔ Çifte sigorta → çifte kazanç değildir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7452736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Uygulama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r-TR" b="1" dirty="0"/>
              <a:t>“Sigorta Kimi Korur?”</a:t>
            </a:r>
          </a:p>
          <a:p>
            <a:r>
              <a:rPr lang="tr-TR" dirty="0" smtClean="0"/>
              <a:t>Vaka</a:t>
            </a:r>
            <a:r>
              <a:rPr lang="tr-TR" dirty="0"/>
              <a:t>:</a:t>
            </a:r>
            <a:br>
              <a:rPr lang="tr-TR" dirty="0"/>
            </a:br>
            <a:r>
              <a:rPr lang="tr-TR" dirty="0"/>
              <a:t>Ali dikkatli bir sürücü ama başka biri gelip ona çarpıyor.</a:t>
            </a:r>
          </a:p>
          <a:p>
            <a:r>
              <a:rPr lang="tr-TR" b="1" dirty="0"/>
              <a:t>Soru:</a:t>
            </a:r>
            <a:r>
              <a:rPr lang="tr-TR" dirty="0"/>
              <a:t> Sigorta aslında kimi koruyor?</a:t>
            </a:r>
          </a:p>
          <a:p>
            <a:r>
              <a:rPr lang="tr-TR" b="1" dirty="0" smtClean="0"/>
              <a:t>Cevap: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Sigorta sadece hatalı kişiyi değil:</a:t>
            </a:r>
          </a:p>
          <a:p>
            <a:r>
              <a:rPr lang="tr-TR" dirty="0"/>
              <a:t>✔ Masum kişiyi de korur</a:t>
            </a:r>
            <a:br>
              <a:rPr lang="tr-TR" dirty="0"/>
            </a:br>
            <a:r>
              <a:rPr lang="tr-TR" dirty="0"/>
              <a:t>✔ Üçüncü kişileri korur</a:t>
            </a:r>
            <a:br>
              <a:rPr lang="tr-TR" dirty="0"/>
            </a:br>
            <a:r>
              <a:rPr lang="tr-TR" dirty="0"/>
              <a:t>✔ Toplumu korur</a:t>
            </a:r>
          </a:p>
          <a:p>
            <a:r>
              <a:rPr lang="tr-TR" dirty="0" smtClean="0"/>
              <a:t>Örneğin </a:t>
            </a:r>
            <a:r>
              <a:rPr lang="tr-TR" dirty="0"/>
              <a:t>trafik sigortası:</a:t>
            </a:r>
            <a:br>
              <a:rPr lang="tr-TR" dirty="0"/>
            </a:br>
            <a:r>
              <a:rPr lang="tr-TR" dirty="0"/>
              <a:t>✔ Karşı tarafın zararını karşılar</a:t>
            </a:r>
          </a:p>
          <a:p>
            <a:r>
              <a:rPr lang="tr-TR" b="1" dirty="0" smtClean="0"/>
              <a:t>Ana </a:t>
            </a:r>
            <a:r>
              <a:rPr lang="tr-TR" b="1" dirty="0"/>
              <a:t>fikir: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✔ Sigorta = bireysel değil, toplumsal koruma sağlar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8203550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Uygulama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b="1" dirty="0"/>
              <a:t>“Adalet mi, Sözleşme mi?”</a:t>
            </a:r>
          </a:p>
          <a:p>
            <a:r>
              <a:rPr lang="tr-TR" b="1" dirty="0" smtClean="0"/>
              <a:t>Vaka</a:t>
            </a:r>
            <a:r>
              <a:rPr lang="tr-TR" b="1" dirty="0"/>
              <a:t>:</a:t>
            </a:r>
          </a:p>
          <a:p>
            <a:r>
              <a:rPr lang="tr-TR" dirty="0"/>
              <a:t>Ali’nin arabası hasar gördü.</a:t>
            </a:r>
          </a:p>
          <a:p>
            <a:r>
              <a:rPr lang="tr-TR" dirty="0"/>
              <a:t>Gerçek zarar: </a:t>
            </a:r>
            <a:r>
              <a:rPr lang="tr-TR" b="1" dirty="0"/>
              <a:t>100.000 TL</a:t>
            </a:r>
            <a:r>
              <a:rPr lang="tr-TR" dirty="0"/>
              <a:t> </a:t>
            </a:r>
          </a:p>
          <a:p>
            <a:r>
              <a:rPr lang="tr-TR" dirty="0"/>
              <a:t>Sigorta: </a:t>
            </a:r>
            <a:r>
              <a:rPr lang="tr-TR" b="1" dirty="0"/>
              <a:t>50.000 TL</a:t>
            </a:r>
            <a:r>
              <a:rPr lang="tr-TR" dirty="0"/>
              <a:t> (eksik sigorta) </a:t>
            </a:r>
          </a:p>
          <a:p>
            <a:r>
              <a:rPr lang="tr-TR" dirty="0"/>
              <a:t>Sigorta şirketi </a:t>
            </a:r>
            <a:r>
              <a:rPr lang="tr-TR" b="1" dirty="0"/>
              <a:t>50.000 TL</a:t>
            </a:r>
            <a:r>
              <a:rPr lang="tr-TR" dirty="0"/>
              <a:t> ödedi.</a:t>
            </a:r>
          </a:p>
          <a:p>
            <a:r>
              <a:rPr lang="tr-TR" dirty="0"/>
              <a:t>Ali diyor ki:</a:t>
            </a:r>
            <a:br>
              <a:rPr lang="tr-TR" dirty="0"/>
            </a:br>
            <a:r>
              <a:rPr lang="tr-TR" dirty="0" smtClean="0"/>
              <a:t>“</a:t>
            </a:r>
            <a:r>
              <a:rPr lang="tr-TR" dirty="0"/>
              <a:t>Benim zararımı tamamen karşılaması gerekmez mi? Bu adil değil!”</a:t>
            </a:r>
          </a:p>
          <a:p>
            <a:r>
              <a:rPr lang="tr-TR" b="1" dirty="0" smtClean="0"/>
              <a:t>Soru</a:t>
            </a:r>
            <a:r>
              <a:rPr lang="tr-TR" b="1" dirty="0"/>
              <a:t>:</a:t>
            </a:r>
          </a:p>
          <a:p>
            <a:r>
              <a:rPr lang="tr-TR" dirty="0" smtClean="0"/>
              <a:t>Sigorta </a:t>
            </a:r>
            <a:r>
              <a:rPr lang="tr-TR" dirty="0"/>
              <a:t>şirketi haksız mı, yoksa doğru mu davranıyor?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5667246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b="1" dirty="0" smtClean="0"/>
              <a:t>Cevap:</a:t>
            </a:r>
            <a:endParaRPr lang="tr-TR" b="1" dirty="0"/>
          </a:p>
          <a:p>
            <a:r>
              <a:rPr lang="tr-TR" dirty="0"/>
              <a:t>Sigorta şirketi </a:t>
            </a:r>
            <a:r>
              <a:rPr lang="tr-TR" b="1" dirty="0"/>
              <a:t>hukuken doğru davranıyor</a:t>
            </a:r>
            <a:r>
              <a:rPr lang="tr-TR" dirty="0"/>
              <a:t>.</a:t>
            </a:r>
          </a:p>
          <a:p>
            <a:r>
              <a:rPr lang="tr-TR" dirty="0" smtClean="0"/>
              <a:t>Çünkü</a:t>
            </a:r>
            <a:r>
              <a:rPr lang="tr-TR" dirty="0"/>
              <a:t>:</a:t>
            </a:r>
          </a:p>
          <a:p>
            <a:r>
              <a:rPr lang="tr-TR" dirty="0"/>
              <a:t>Sigorta bir </a:t>
            </a:r>
            <a:r>
              <a:rPr lang="tr-TR" b="1" dirty="0"/>
              <a:t>sözleşmedir</a:t>
            </a:r>
            <a:r>
              <a:rPr lang="tr-TR" dirty="0"/>
              <a:t> </a:t>
            </a:r>
          </a:p>
          <a:p>
            <a:r>
              <a:rPr lang="tr-TR" dirty="0"/>
              <a:t>Taraflar neye anlaştıysa o uygulanır </a:t>
            </a:r>
          </a:p>
          <a:p>
            <a:r>
              <a:rPr lang="tr-TR" dirty="0"/>
              <a:t>Ali malını eksik sigortalamıştır </a:t>
            </a:r>
          </a:p>
          <a:p>
            <a:r>
              <a:rPr lang="tr-TR" dirty="0" smtClean="0"/>
              <a:t>Bu </a:t>
            </a:r>
            <a:r>
              <a:rPr lang="tr-TR" dirty="0"/>
              <a:t>nedenle:</a:t>
            </a:r>
            <a:br>
              <a:rPr lang="tr-TR" dirty="0"/>
            </a:br>
            <a:r>
              <a:rPr lang="tr-TR" dirty="0"/>
              <a:t>✔ Sigorta sadece kendi üstlendiği kısmı öder</a:t>
            </a:r>
          </a:p>
          <a:p>
            <a:r>
              <a:rPr lang="tr-TR" b="1" dirty="0" smtClean="0"/>
              <a:t>Kritik </a:t>
            </a:r>
            <a:r>
              <a:rPr lang="tr-TR" b="1" dirty="0"/>
              <a:t>Tartışma Noktası:</a:t>
            </a:r>
          </a:p>
          <a:p>
            <a:r>
              <a:rPr lang="tr-TR" dirty="0" smtClean="0"/>
              <a:t>Bu </a:t>
            </a:r>
            <a:r>
              <a:rPr lang="tr-TR" dirty="0"/>
              <a:t>durum </a:t>
            </a:r>
            <a:r>
              <a:rPr lang="tr-TR" b="1" dirty="0"/>
              <a:t>adil mi?</a:t>
            </a:r>
            <a:endParaRPr lang="tr-TR" dirty="0"/>
          </a:p>
          <a:p>
            <a:r>
              <a:rPr lang="tr-TR" dirty="0"/>
              <a:t>✔ Hukuken: EVET</a:t>
            </a:r>
            <a:br>
              <a:rPr lang="tr-TR" dirty="0"/>
            </a:br>
            <a:r>
              <a:rPr lang="tr-TR" dirty="0"/>
              <a:t>✔ Duygusal olarak: HAYIR gibi görünebilir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6579045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/>
              <a:t>“</a:t>
            </a:r>
            <a:r>
              <a:rPr lang="tr-TR" b="1" dirty="0"/>
              <a:t>Sigorta duygulara göre değil, sözleşmeye göre çalışır.”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954585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b="1" dirty="0"/>
              <a:t>“Sigorta Sistemi Çöker mi?”</a:t>
            </a:r>
          </a:p>
          <a:p>
            <a:r>
              <a:rPr lang="tr-TR" b="1" dirty="0" smtClean="0"/>
              <a:t>Vaka</a:t>
            </a:r>
            <a:r>
              <a:rPr lang="tr-TR" b="1" dirty="0"/>
              <a:t>:</a:t>
            </a:r>
          </a:p>
          <a:p>
            <a:r>
              <a:rPr lang="tr-TR" dirty="0"/>
              <a:t>Farz edelim ki:</a:t>
            </a:r>
          </a:p>
          <a:p>
            <a:r>
              <a:rPr lang="tr-TR" dirty="0" smtClean="0"/>
              <a:t>Sigorta </a:t>
            </a:r>
            <a:r>
              <a:rPr lang="tr-TR" dirty="0"/>
              <a:t>şirketleri</a:t>
            </a:r>
            <a:br>
              <a:rPr lang="tr-TR" dirty="0"/>
            </a:br>
            <a:r>
              <a:rPr lang="tr-TR" dirty="0"/>
              <a:t>✔ Her durumda</a:t>
            </a:r>
            <a:br>
              <a:rPr lang="tr-TR" dirty="0"/>
            </a:br>
            <a:r>
              <a:rPr lang="tr-TR" dirty="0"/>
              <a:t>✔ Her zararı</a:t>
            </a:r>
            <a:br>
              <a:rPr lang="tr-TR" dirty="0"/>
            </a:br>
            <a:r>
              <a:rPr lang="tr-TR" dirty="0"/>
              <a:t>✔ Tam olarak ödesin</a:t>
            </a:r>
          </a:p>
          <a:p>
            <a:r>
              <a:rPr lang="tr-TR" dirty="0"/>
              <a:t>(eksik sigorta olsa bile)</a:t>
            </a:r>
          </a:p>
          <a:p>
            <a:r>
              <a:rPr lang="tr-TR" b="1" dirty="0" smtClean="0"/>
              <a:t>Soru</a:t>
            </a:r>
            <a:r>
              <a:rPr lang="tr-TR" b="1" dirty="0"/>
              <a:t>:</a:t>
            </a:r>
          </a:p>
          <a:p>
            <a:r>
              <a:rPr lang="tr-TR" dirty="0" smtClean="0"/>
              <a:t>Bu </a:t>
            </a:r>
            <a:r>
              <a:rPr lang="tr-TR" dirty="0"/>
              <a:t>sistem sürdürülebilir mi?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4348802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b="1" dirty="0" smtClean="0"/>
              <a:t>Cevap:</a:t>
            </a:r>
            <a:endParaRPr lang="tr-TR" b="1" dirty="0"/>
          </a:p>
          <a:p>
            <a:r>
              <a:rPr lang="tr-TR" dirty="0"/>
              <a:t>Hayır, sürdürülebilir değildir.</a:t>
            </a:r>
          </a:p>
          <a:p>
            <a:r>
              <a:rPr lang="tr-TR" dirty="0" smtClean="0"/>
              <a:t>Çünkü</a:t>
            </a:r>
            <a:r>
              <a:rPr lang="tr-TR" dirty="0"/>
              <a:t>:</a:t>
            </a:r>
          </a:p>
          <a:p>
            <a:pPr marL="0" indent="0">
              <a:buNone/>
            </a:pPr>
            <a:r>
              <a:rPr lang="tr-TR" b="1" dirty="0"/>
              <a:t>1. İnsanlar ne yapar?</a:t>
            </a:r>
          </a:p>
          <a:p>
            <a:r>
              <a:rPr lang="tr-TR" dirty="0"/>
              <a:t>Herkes düşük prim öder </a:t>
            </a:r>
          </a:p>
          <a:p>
            <a:r>
              <a:rPr lang="tr-TR" dirty="0"/>
              <a:t>Eksik sigorta yaptırır </a:t>
            </a:r>
          </a:p>
          <a:p>
            <a:pPr marL="0" indent="0">
              <a:buNone/>
            </a:pPr>
            <a:r>
              <a:rPr lang="tr-TR" b="1" dirty="0"/>
              <a:t>2. Ne olur?</a:t>
            </a:r>
          </a:p>
          <a:p>
            <a:r>
              <a:rPr lang="tr-TR" dirty="0"/>
              <a:t>Sigorta şirketleri sürekli zarar eder </a:t>
            </a:r>
          </a:p>
          <a:p>
            <a:r>
              <a:rPr lang="tr-TR" dirty="0"/>
              <a:t>Sistem çöker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6656986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b="1" dirty="0" smtClean="0"/>
              <a:t>Mantık</a:t>
            </a:r>
            <a:r>
              <a:rPr lang="tr-TR" b="1" dirty="0"/>
              <a:t>:</a:t>
            </a:r>
          </a:p>
          <a:p>
            <a:r>
              <a:rPr lang="tr-TR" dirty="0"/>
              <a:t>Sigorta sistemi şuna dayanır:</a:t>
            </a:r>
          </a:p>
          <a:p>
            <a:r>
              <a:rPr lang="tr-TR" dirty="0"/>
              <a:t>✔ Risk paylaşımı</a:t>
            </a:r>
            <a:br>
              <a:rPr lang="tr-TR" dirty="0"/>
            </a:br>
            <a:r>
              <a:rPr lang="tr-TR" dirty="0"/>
              <a:t>✔ Denge</a:t>
            </a:r>
            <a:br>
              <a:rPr lang="tr-TR" dirty="0"/>
            </a:br>
            <a:r>
              <a:rPr lang="tr-TR" dirty="0"/>
              <a:t>✔ Sorumluluk</a:t>
            </a:r>
          </a:p>
          <a:p>
            <a:r>
              <a:rPr lang="tr-TR" dirty="0" smtClean="0"/>
              <a:t>Eğer </a:t>
            </a:r>
            <a:r>
              <a:rPr lang="tr-TR" dirty="0"/>
              <a:t>herkes az ödeyip çok alırsa:</a:t>
            </a:r>
            <a:br>
              <a:rPr lang="tr-TR" dirty="0"/>
            </a:br>
            <a:r>
              <a:rPr lang="tr-TR" dirty="0" smtClean="0"/>
              <a:t>Sistem </a:t>
            </a:r>
            <a:r>
              <a:rPr lang="tr-TR" dirty="0"/>
              <a:t>bozulur</a:t>
            </a:r>
          </a:p>
          <a:p>
            <a:pPr marL="0" indent="0">
              <a:buNone/>
            </a:pPr>
            <a:r>
              <a:rPr lang="tr-TR" b="1" dirty="0" smtClean="0"/>
              <a:t>Ana </a:t>
            </a:r>
            <a:r>
              <a:rPr lang="tr-TR" b="1" dirty="0"/>
              <a:t>fikir:</a:t>
            </a:r>
          </a:p>
          <a:p>
            <a:r>
              <a:rPr lang="tr-TR" b="1" dirty="0" smtClean="0"/>
              <a:t>“</a:t>
            </a:r>
            <a:r>
              <a:rPr lang="tr-TR" b="1" dirty="0"/>
              <a:t>Sigorta sistemi denge üzerine kuruludur, aksi halde çöker.”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3752884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Kapanış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Sigorta risk içindir</a:t>
            </a:r>
          </a:p>
          <a:p>
            <a:r>
              <a:t>Kasıt varsa ödeme yoktur</a:t>
            </a:r>
          </a:p>
          <a:p>
            <a:r>
              <a:t>Zarar kadar ödeme yapılır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tr-TR" sz="2400" b="1" dirty="0" smtClean="0"/>
              <a:t>✔ </a:t>
            </a:r>
            <a:r>
              <a:rPr lang="tr-TR" sz="2400" b="1" dirty="0"/>
              <a:t>2. Belirsizliği Azaltır</a:t>
            </a:r>
          </a:p>
          <a:p>
            <a:pPr marL="0" indent="0">
              <a:buNone/>
            </a:pPr>
            <a:r>
              <a:rPr lang="tr-TR" sz="2400" dirty="0"/>
              <a:t>“Ne zaman zarar olur?” bilinmez </a:t>
            </a:r>
          </a:p>
          <a:p>
            <a:pPr marL="0" indent="0">
              <a:buNone/>
            </a:pPr>
            <a:r>
              <a:rPr lang="tr-TR" sz="2400" dirty="0"/>
              <a:t>Ama sigorta ile sonuç bellidir </a:t>
            </a:r>
          </a:p>
          <a:p>
            <a:pPr marL="0" indent="0">
              <a:buNone/>
            </a:pPr>
            <a:r>
              <a:rPr lang="tr-TR" sz="2400" dirty="0" smtClean="0"/>
              <a:t>✔ </a:t>
            </a:r>
            <a:r>
              <a:rPr lang="tr-TR" sz="2400" dirty="0"/>
              <a:t>Zarar olursa → ödeme var</a:t>
            </a:r>
          </a:p>
          <a:p>
            <a:pPr marL="0" indent="0">
              <a:buNone/>
            </a:pPr>
            <a:r>
              <a:rPr lang="tr-TR" sz="2400" b="1" dirty="0"/>
              <a:t>✔ 3. Büyük Zararı Küçük Ödemeye Çevirir</a:t>
            </a:r>
          </a:p>
          <a:p>
            <a:pPr marL="0" indent="0">
              <a:buNone/>
            </a:pPr>
            <a:r>
              <a:rPr lang="tr-TR" sz="2400" dirty="0"/>
              <a:t>200.000 TL risk</a:t>
            </a:r>
            <a:br>
              <a:rPr lang="tr-TR" sz="2400" dirty="0"/>
            </a:br>
            <a:r>
              <a:rPr lang="tr-TR" sz="2400" dirty="0"/>
              <a:t>→ 10.000 TL prim ile yönetilir </a:t>
            </a:r>
          </a:p>
          <a:p>
            <a:pPr marL="0" indent="0">
              <a:buNone/>
            </a:pPr>
            <a:r>
              <a:rPr lang="tr-TR" sz="2400" dirty="0" smtClean="0"/>
              <a:t>✔ </a:t>
            </a:r>
            <a:r>
              <a:rPr lang="tr-TR" sz="2400" dirty="0"/>
              <a:t>Risk </a:t>
            </a:r>
            <a:r>
              <a:rPr lang="tr-TR" sz="2400" dirty="0" smtClean="0"/>
              <a:t>küçültülür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895696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b="1" dirty="0" smtClean="0"/>
              <a:t>✔ </a:t>
            </a:r>
            <a:r>
              <a:rPr lang="tr-TR" b="1" dirty="0"/>
              <a:t>4. Kişiyi Finansal Yıkımdan Korur</a:t>
            </a:r>
          </a:p>
          <a:p>
            <a:r>
              <a:rPr lang="tr-TR" dirty="0"/>
              <a:t>Kaza </a:t>
            </a:r>
          </a:p>
          <a:p>
            <a:r>
              <a:rPr lang="tr-TR" dirty="0"/>
              <a:t>Hastalık </a:t>
            </a:r>
          </a:p>
          <a:p>
            <a:r>
              <a:rPr lang="tr-TR" dirty="0"/>
              <a:t>Yangın </a:t>
            </a:r>
          </a:p>
          <a:p>
            <a:pPr marL="0" indent="0">
              <a:buNone/>
            </a:pPr>
            <a:r>
              <a:rPr lang="tr-TR" dirty="0" smtClean="0"/>
              <a:t>Bu </a:t>
            </a:r>
            <a:r>
              <a:rPr lang="tr-TR" dirty="0"/>
              <a:t>durumlar kişiyi batırmaz</a:t>
            </a:r>
          </a:p>
          <a:p>
            <a:pPr marL="0" indent="0">
              <a:buNone/>
            </a:pPr>
            <a:r>
              <a:rPr lang="tr-TR" b="1" dirty="0"/>
              <a:t>✔ 5. Ekonomik Faaliyetleri Güçlendirir</a:t>
            </a:r>
          </a:p>
          <a:p>
            <a:r>
              <a:rPr lang="tr-TR" dirty="0"/>
              <a:t>İnsanlar daha rahat yatırım yapar </a:t>
            </a:r>
          </a:p>
          <a:p>
            <a:r>
              <a:rPr lang="tr-TR" dirty="0"/>
              <a:t>İş kurar </a:t>
            </a:r>
          </a:p>
          <a:p>
            <a:r>
              <a:rPr lang="tr-TR" dirty="0"/>
              <a:t>Kredi alır </a:t>
            </a:r>
          </a:p>
          <a:p>
            <a:pPr marL="0" indent="0">
              <a:buNone/>
            </a:pPr>
            <a:r>
              <a:rPr lang="tr-TR" dirty="0" smtClean="0"/>
              <a:t>Çünkü </a:t>
            </a:r>
            <a:r>
              <a:rPr lang="tr-TR" dirty="0"/>
              <a:t>risk kontrol </a:t>
            </a:r>
            <a:r>
              <a:rPr lang="tr-TR" dirty="0" smtClean="0"/>
              <a:t>altındadır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71313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3</a:t>
            </a:r>
            <a:r>
              <a:rPr lang="tr-TR" b="1" dirty="0"/>
              <a:t>. Günlük Hayat </a:t>
            </a:r>
            <a:r>
              <a:rPr lang="tr-TR" b="1" dirty="0" smtClean="0"/>
              <a:t>Örneği</a:t>
            </a:r>
            <a:endParaRPr lang="tr-TR" b="1" dirty="0"/>
          </a:p>
          <a:p>
            <a:pPr marL="0" indent="0">
              <a:buNone/>
            </a:pPr>
            <a:r>
              <a:rPr lang="tr-TR" dirty="0" smtClean="0"/>
              <a:t>Bir </a:t>
            </a:r>
            <a:r>
              <a:rPr lang="tr-TR" dirty="0"/>
              <a:t>kişi düşün:</a:t>
            </a:r>
          </a:p>
          <a:p>
            <a:r>
              <a:rPr lang="tr-TR" dirty="0"/>
              <a:t>Sigortası yok → kaza → 150.000 TL </a:t>
            </a:r>
            <a:r>
              <a:rPr lang="tr-TR" dirty="0" smtClean="0"/>
              <a:t>zarar</a:t>
            </a:r>
          </a:p>
          <a:p>
            <a:pPr marL="0" indent="0">
              <a:buNone/>
            </a:pPr>
            <a:r>
              <a:rPr lang="tr-TR" dirty="0" smtClean="0"/>
              <a:t>Ekonomik </a:t>
            </a:r>
            <a:r>
              <a:rPr lang="tr-TR" dirty="0"/>
              <a:t>çöküş </a:t>
            </a:r>
          </a:p>
          <a:p>
            <a:r>
              <a:rPr lang="tr-TR" dirty="0"/>
              <a:t>Sigortası var → kaza → sigorta </a:t>
            </a:r>
            <a:r>
              <a:rPr lang="tr-TR" dirty="0" smtClean="0"/>
              <a:t>öder</a:t>
            </a:r>
          </a:p>
          <a:p>
            <a:pPr marL="0" indent="0">
              <a:buNone/>
            </a:pPr>
            <a:r>
              <a:rPr lang="tr-TR" dirty="0" smtClean="0"/>
              <a:t>Ekonomik </a:t>
            </a:r>
            <a:r>
              <a:rPr lang="tr-TR" dirty="0"/>
              <a:t>güvenlik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56597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Sigortanın</a:t>
            </a:r>
            <a:r>
              <a:rPr dirty="0"/>
              <a:t> </a:t>
            </a:r>
            <a:r>
              <a:rPr dirty="0" err="1"/>
              <a:t>Faydaları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Güven sağlar</a:t>
            </a:r>
          </a:p>
          <a:p>
            <a:r>
              <a:rPr dirty="0" err="1"/>
              <a:t>Ekonomiyi</a:t>
            </a:r>
            <a:r>
              <a:rPr dirty="0"/>
              <a:t> </a:t>
            </a:r>
            <a:r>
              <a:rPr dirty="0" err="1"/>
              <a:t>destekler</a:t>
            </a:r>
            <a:endParaRPr dirty="0"/>
          </a:p>
          <a:p>
            <a:r>
              <a:rPr dirty="0" err="1"/>
              <a:t>Yatırımı</a:t>
            </a:r>
            <a:r>
              <a:rPr dirty="0"/>
              <a:t> </a:t>
            </a:r>
            <a:r>
              <a:rPr dirty="0" err="1"/>
              <a:t>artırır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907</Words>
  <Application>Microsoft Office PowerPoint</Application>
  <PresentationFormat>Ekran Gösterisi (4:3)</PresentationFormat>
  <Paragraphs>356</Paragraphs>
  <Slides>58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58</vt:i4>
      </vt:variant>
    </vt:vector>
  </HeadingPairs>
  <TitlesOfParts>
    <vt:vector size="59" baseType="lpstr">
      <vt:lpstr>Office Theme</vt:lpstr>
      <vt:lpstr>SİGORTA HUKUKU</vt:lpstr>
      <vt:lpstr>Dersin Amacı</vt:lpstr>
      <vt:lpstr>Sigorta Nedir?</vt:lpstr>
      <vt:lpstr>Uygulama</vt:lpstr>
      <vt:lpstr>Ekonomik Güven Nasıl Sağlanır? </vt:lpstr>
      <vt:lpstr>PowerPoint Sunusu</vt:lpstr>
      <vt:lpstr>PowerPoint Sunusu</vt:lpstr>
      <vt:lpstr>PowerPoint Sunusu</vt:lpstr>
      <vt:lpstr>Sigortanın Faydaları</vt:lpstr>
      <vt:lpstr>Uygulama </vt:lpstr>
      <vt:lpstr>Risk (Riziko)</vt:lpstr>
      <vt:lpstr>Uygulama </vt:lpstr>
      <vt:lpstr>Sigorta Tarafları</vt:lpstr>
      <vt:lpstr>Uygulama </vt:lpstr>
      <vt:lpstr>Geçersiz Sigorta</vt:lpstr>
      <vt:lpstr>Uygulama </vt:lpstr>
      <vt:lpstr>Sigorta Değeri ve Bedeli</vt:lpstr>
      <vt:lpstr>Eksik Sigorta</vt:lpstr>
      <vt:lpstr>Uygulama </vt:lpstr>
      <vt:lpstr>Aşkın Sigorta</vt:lpstr>
      <vt:lpstr>Uygulama 8</vt:lpstr>
      <vt:lpstr>Sigorta Tazminatı</vt:lpstr>
      <vt:lpstr>Uygulama</vt:lpstr>
      <vt:lpstr>Uygulama</vt:lpstr>
      <vt:lpstr>Sigorta Aktörleri</vt:lpstr>
      <vt:lpstr>Uygulama </vt:lpstr>
      <vt:lpstr>Halefiyet</vt:lpstr>
      <vt:lpstr>Uygulama</vt:lpstr>
      <vt:lpstr>Poliçe</vt:lpstr>
      <vt:lpstr>Uygulama </vt:lpstr>
      <vt:lpstr>Büyük Vaka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Uygulama</vt:lpstr>
      <vt:lpstr>Uygulama</vt:lpstr>
      <vt:lpstr>Uygulama</vt:lpstr>
      <vt:lpstr>Uygulama</vt:lpstr>
      <vt:lpstr>Uygulama</vt:lpstr>
      <vt:lpstr>Uygulama</vt:lpstr>
      <vt:lpstr>Uygulama</vt:lpstr>
      <vt:lpstr>Uygulama</vt:lpstr>
      <vt:lpstr>Uygulama</vt:lpstr>
      <vt:lpstr>Uygulama</vt:lpstr>
      <vt:lpstr>Uygulama</vt:lpstr>
      <vt:lpstr>Uygulama</vt:lpstr>
      <vt:lpstr>Uygulama</vt:lpstr>
      <vt:lpstr>Uygulama</vt:lpstr>
      <vt:lpstr>Uygulama</vt:lpstr>
      <vt:lpstr>PowerPoint Sunusu</vt:lpstr>
      <vt:lpstr>PowerPoint Sunusu</vt:lpstr>
      <vt:lpstr>PowerPoint Sunusu</vt:lpstr>
      <vt:lpstr>PowerPoint Sunusu</vt:lpstr>
      <vt:lpstr>PowerPoint Sunusu</vt:lpstr>
      <vt:lpstr>Kapanış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SİGORTA HUKUKU</dc:title>
  <dc:subject/>
  <dc:creator/>
  <cp:keywords/>
  <dc:description>generated using python-pptx</dc:description>
  <cp:lastModifiedBy>Senol KANDEMIR</cp:lastModifiedBy>
  <cp:revision>9</cp:revision>
  <dcterms:created xsi:type="dcterms:W3CDTF">2013-01-27T09:14:16Z</dcterms:created>
  <dcterms:modified xsi:type="dcterms:W3CDTF">2026-04-29T06:45:19Z</dcterms:modified>
  <cp:category/>
</cp:coreProperties>
</file>