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57"/>
  </p:handoutMasterIdLst>
  <p:sldIdLst>
    <p:sldId id="256" r:id="rId2"/>
    <p:sldId id="269" r:id="rId3"/>
    <p:sldId id="257" r:id="rId4"/>
    <p:sldId id="258" r:id="rId5"/>
    <p:sldId id="259" r:id="rId6"/>
    <p:sldId id="260" r:id="rId7"/>
    <p:sldId id="261" r:id="rId8"/>
    <p:sldId id="315" r:id="rId9"/>
    <p:sldId id="262" r:id="rId10"/>
    <p:sldId id="307" r:id="rId11"/>
    <p:sldId id="263" r:id="rId12"/>
    <p:sldId id="264" r:id="rId13"/>
    <p:sldId id="265" r:id="rId14"/>
    <p:sldId id="266" r:id="rId15"/>
    <p:sldId id="267" r:id="rId16"/>
    <p:sldId id="268" r:id="rId17"/>
    <p:sldId id="270" r:id="rId18"/>
    <p:sldId id="271" r:id="rId19"/>
    <p:sldId id="272" r:id="rId20"/>
    <p:sldId id="308" r:id="rId21"/>
    <p:sldId id="274" r:id="rId22"/>
    <p:sldId id="275" r:id="rId23"/>
    <p:sldId id="276" r:id="rId24"/>
    <p:sldId id="277" r:id="rId25"/>
    <p:sldId id="278" r:id="rId26"/>
    <p:sldId id="279" r:id="rId27"/>
    <p:sldId id="280" r:id="rId28"/>
    <p:sldId id="282" r:id="rId29"/>
    <p:sldId id="283" r:id="rId30"/>
    <p:sldId id="281" r:id="rId31"/>
    <p:sldId id="284" r:id="rId32"/>
    <p:sldId id="303" r:id="rId33"/>
    <p:sldId id="286" r:id="rId34"/>
    <p:sldId id="287" r:id="rId35"/>
    <p:sldId id="288" r:id="rId36"/>
    <p:sldId id="289" r:id="rId37"/>
    <p:sldId id="290" r:id="rId38"/>
    <p:sldId id="291" r:id="rId39"/>
    <p:sldId id="293" r:id="rId40"/>
    <p:sldId id="304" r:id="rId41"/>
    <p:sldId id="294" r:id="rId42"/>
    <p:sldId id="305" r:id="rId43"/>
    <p:sldId id="292" r:id="rId44"/>
    <p:sldId id="296" r:id="rId45"/>
    <p:sldId id="299" r:id="rId46"/>
    <p:sldId id="300" r:id="rId47"/>
    <p:sldId id="301" r:id="rId48"/>
    <p:sldId id="297" r:id="rId49"/>
    <p:sldId id="298" r:id="rId50"/>
    <p:sldId id="309" r:id="rId51"/>
    <p:sldId id="310" r:id="rId52"/>
    <p:sldId id="312" r:id="rId53"/>
    <p:sldId id="313" r:id="rId54"/>
    <p:sldId id="311" r:id="rId55"/>
    <p:sldId id="314" r:id="rId56"/>
  </p:sldIdLst>
  <p:sldSz cx="9144000" cy="6858000" type="screen4x3"/>
  <p:notesSz cx="6669088" cy="99282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618" y="-22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777607" y="0"/>
            <a:ext cx="2889938" cy="496411"/>
          </a:xfrm>
          <a:prstGeom prst="rect">
            <a:avLst/>
          </a:prstGeom>
        </p:spPr>
        <p:txBody>
          <a:bodyPr vert="horz" lIns="91440" tIns="45720" rIns="91440" bIns="45720" rtlCol="0"/>
          <a:lstStyle>
            <a:lvl1pPr algn="r">
              <a:defRPr sz="1200"/>
            </a:lvl1pPr>
          </a:lstStyle>
          <a:p>
            <a:fld id="{528C2858-AFB7-43F7-BC79-D71AD6CFF286}" type="datetimeFigureOut">
              <a:rPr lang="tr-TR" smtClean="0"/>
              <a:t>10.12.2020</a:t>
            </a:fld>
            <a:endParaRPr lang="tr-TR"/>
          </a:p>
        </p:txBody>
      </p:sp>
      <p:sp>
        <p:nvSpPr>
          <p:cNvPr id="4" name="Footer Placeholder 3"/>
          <p:cNvSpPr>
            <a:spLocks noGrp="1"/>
          </p:cNvSpPr>
          <p:nvPr>
            <p:ph type="ftr" sz="quarter" idx="2"/>
          </p:nvPr>
        </p:nvSpPr>
        <p:spPr>
          <a:xfrm>
            <a:off x="0" y="9430091"/>
            <a:ext cx="2889938" cy="496411"/>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777607" y="9430091"/>
            <a:ext cx="2889938" cy="496411"/>
          </a:xfrm>
          <a:prstGeom prst="rect">
            <a:avLst/>
          </a:prstGeom>
        </p:spPr>
        <p:txBody>
          <a:bodyPr vert="horz" lIns="91440" tIns="45720" rIns="91440" bIns="45720" rtlCol="0" anchor="b"/>
          <a:lstStyle>
            <a:lvl1pPr algn="r">
              <a:defRPr sz="1200"/>
            </a:lvl1pPr>
          </a:lstStyle>
          <a:p>
            <a:fld id="{E7693DCF-B6EA-4D36-94E2-16AA49A37558}" type="slidenum">
              <a:rPr lang="tr-TR" smtClean="0"/>
              <a:t>‹#›</a:t>
            </a:fld>
            <a:endParaRPr lang="tr-TR"/>
          </a:p>
        </p:txBody>
      </p:sp>
    </p:spTree>
    <p:extLst>
      <p:ext uri="{BB962C8B-B14F-4D97-AF65-F5344CB8AC3E}">
        <p14:creationId xmlns:p14="http://schemas.microsoft.com/office/powerpoint/2010/main" val="194624292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431504EF-DDE6-40BD-BD04-8DF04ED867CA}"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992E2B25-D48D-4CDF-BA1E-9F2476B6D370}" type="datetimeFigureOut">
              <a:rPr lang="en-US"/>
              <a:pPr>
                <a:defRPr/>
              </a:pPr>
              <a:t>12/10/2020</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47867FAD-76C9-42A7-BB38-E0E512A52755}"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D8EAE465-6A6A-4910-9B05-C38BC770883A}" type="datetimeFigureOut">
              <a:rPr lang="en-US"/>
              <a:pPr>
                <a:defRPr/>
              </a:pPr>
              <a:t>12/10/2020</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C0D9805F-5893-4E01-B988-9F50FCA4285F}"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4B66FCBD-04A3-41DD-BBCA-1C60DCA43B86}" type="datetimeFigureOut">
              <a:rPr lang="en-US"/>
              <a:pPr>
                <a:defRPr/>
              </a:pPr>
              <a:t>12/10/2020</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D3839881-54EC-48D7-881D-B63FF6B2FFB8}"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6A33FEB6-BF94-4892-BDDB-828084A6D9FA}" type="datetimeFigureOut">
              <a:rPr lang="en-US"/>
              <a:pPr>
                <a:defRPr/>
              </a:pPr>
              <a:t>12/10/2020</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05E777BD-DDAC-48BA-9A10-697BAA3B1DC2}"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815F708C-BC4A-47C8-BBCC-E989072D18F1}" type="datetimeFigureOut">
              <a:rPr lang="en-US"/>
              <a:pPr>
                <a:defRPr/>
              </a:pPr>
              <a:t>12/10/2020</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0CFC94A0-CB08-4A01-9BEC-814E7B7C8642}"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fld id="{F1E9FF2A-BEE8-4771-AED8-AD4E40DF2A8D}" type="datetimeFigureOut">
              <a:rPr lang="en-US"/>
              <a:pPr>
                <a:defRPr/>
              </a:pPr>
              <a:t>12/10/2020</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60AC3842-406E-40C7-B831-12BF25C3DB94}" type="slidenum">
              <a:rPr lang="en-US"/>
              <a:pPr>
                <a:defRPr/>
              </a:pPr>
              <a:t>‹#›</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Date Placeholder 3"/>
          <p:cNvSpPr>
            <a:spLocks noGrp="1"/>
          </p:cNvSpPr>
          <p:nvPr>
            <p:ph type="dt" sz="half" idx="12"/>
          </p:nvPr>
        </p:nvSpPr>
        <p:spPr/>
        <p:txBody>
          <a:bodyPr/>
          <a:lstStyle>
            <a:lvl1pPr>
              <a:defRPr/>
            </a:lvl1pPr>
          </a:lstStyle>
          <a:p>
            <a:pPr>
              <a:defRPr/>
            </a:pPr>
            <a:fld id="{F18DAFE5-A837-49A1-90A4-31754B21A7BF}" type="datetimeFigureOut">
              <a:rPr lang="en-US"/>
              <a:pPr>
                <a:defRPr/>
              </a:pPr>
              <a:t>12/10/2020</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5249EA55-11E2-4112-9F9B-42EA424041E9}" type="slidenum">
              <a:rPr lang="en-US"/>
              <a:pPr>
                <a:defRPr/>
              </a:pPr>
              <a:t>‹#›</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Date Placeholder 3"/>
          <p:cNvSpPr>
            <a:spLocks noGrp="1"/>
          </p:cNvSpPr>
          <p:nvPr>
            <p:ph type="dt" sz="half" idx="12"/>
          </p:nvPr>
        </p:nvSpPr>
        <p:spPr/>
        <p:txBody>
          <a:bodyPr/>
          <a:lstStyle>
            <a:lvl1pPr>
              <a:defRPr/>
            </a:lvl1pPr>
          </a:lstStyle>
          <a:p>
            <a:pPr>
              <a:defRPr/>
            </a:pPr>
            <a:fld id="{FC10F984-C7EE-4E6B-AEAC-BA1D92245B3F}" type="datetimeFigureOut">
              <a:rPr lang="en-US"/>
              <a:pPr>
                <a:defRPr/>
              </a:pPr>
              <a:t>12/10/2020</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5BC6F5C6-0240-45D9-A915-2F6265C62FE0}" type="slidenum">
              <a:rPr lang="en-US"/>
              <a:pPr>
                <a:defRPr/>
              </a:pPr>
              <a:t>‹#›</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Date Placeholder 3"/>
          <p:cNvSpPr>
            <a:spLocks noGrp="1"/>
          </p:cNvSpPr>
          <p:nvPr>
            <p:ph type="dt" sz="half" idx="12"/>
          </p:nvPr>
        </p:nvSpPr>
        <p:spPr/>
        <p:txBody>
          <a:bodyPr/>
          <a:lstStyle>
            <a:lvl1pPr>
              <a:defRPr/>
            </a:lvl1pPr>
          </a:lstStyle>
          <a:p>
            <a:pPr>
              <a:defRPr/>
            </a:pPr>
            <a:fld id="{3FFBA536-4159-4CDC-A129-B58C671C9968}" type="datetimeFigureOut">
              <a:rPr lang="en-US"/>
              <a:pPr>
                <a:defRPr/>
              </a:pPr>
              <a:t>12/10/2020</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398C5990-FF80-49A6-B314-2FD13D6C154E}" type="slidenum">
              <a:rPr lang="en-US"/>
              <a:pPr>
                <a:defRPr/>
              </a:pPr>
              <a:t>‹#›</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Date Placeholder 3"/>
          <p:cNvSpPr>
            <a:spLocks noGrp="1"/>
          </p:cNvSpPr>
          <p:nvPr>
            <p:ph type="dt" sz="half" idx="16"/>
          </p:nvPr>
        </p:nvSpPr>
        <p:spPr/>
        <p:txBody>
          <a:bodyPr/>
          <a:lstStyle>
            <a:lvl1pPr>
              <a:defRPr/>
            </a:lvl1pPr>
          </a:lstStyle>
          <a:p>
            <a:pPr>
              <a:defRPr/>
            </a:pPr>
            <a:fld id="{A605472E-C14F-494D-833C-B7BBC099E9E8}" type="datetimeFigureOut">
              <a:rPr lang="en-US"/>
              <a:pPr>
                <a:defRPr/>
              </a:pPr>
              <a:t>12/10/2020</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093AE8B7-0056-4606-81F6-4958216E0B14}"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fld id="{9AAE90A2-0DC1-4175-B242-ABEE70DE7A28}" type="datetimeFigureOut">
              <a:rPr lang="en-US"/>
              <a:pPr>
                <a:defRPr/>
              </a:pPr>
              <a:t>12/10/2020</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25FE570F-DE9C-4E3B-B9C3-36BD1009B9F3}" type="slidenum">
              <a:rPr lang="en-US"/>
              <a:pPr>
                <a:defRPr/>
              </a:pPr>
              <a:t>‹#›</a:t>
            </a:fld>
            <a:endParaRPr 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bg2"/>
                </a:solidFill>
                <a:latin typeface="+mn-lt"/>
                <a:cs typeface="+mn-cs"/>
              </a:defRPr>
            </a:lvl1pPr>
          </a:lstStyle>
          <a:p>
            <a:pPr>
              <a:defRPr/>
            </a:pPr>
            <a:fld id="{F50DC723-1614-4E19-AF44-69B6466E715B}" type="datetimeFigureOut">
              <a:rPr lang="en-US"/>
              <a:pPr>
                <a:defRPr/>
              </a:pPr>
              <a:t>12/10/2020</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wrap="square" numCol="1" anchorCtr="0" compatLnSpc="1">
            <a:prstTxWarp prst="textNoShape">
              <a:avLst/>
            </a:prstTxWarp>
          </a:bodyPr>
          <a:lstStyle/>
          <a:p>
            <a:pPr eaLnBrk="1" hangingPunct="1">
              <a:defRPr/>
            </a:pPr>
            <a:r>
              <a:rPr lang="tr-TR" smtClean="0"/>
              <a:t>Financial Crises and the Role of the IMF </a:t>
            </a:r>
          </a:p>
        </p:txBody>
      </p:sp>
      <p:sp>
        <p:nvSpPr>
          <p:cNvPr id="3" name="Subtitle 2"/>
          <p:cNvSpPr>
            <a:spLocks noGrp="1"/>
          </p:cNvSpPr>
          <p:nvPr>
            <p:ph type="subTitle" idx="1"/>
          </p:nvPr>
        </p:nvSpPr>
        <p:spPr>
          <a:xfrm>
            <a:off x="685800" y="4572000"/>
            <a:ext cx="6461125" cy="1066800"/>
          </a:xfrm>
        </p:spPr>
        <p:txBody>
          <a:bodyPr rtlCol="0"/>
          <a:lstStyle/>
          <a:p>
            <a:pPr eaLnBrk="1" fontAlgn="auto" hangingPunct="1">
              <a:spcAft>
                <a:spcPts val="0"/>
              </a:spcAft>
              <a:buFont typeface="Arial" pitchFamily="34" charset="0"/>
              <a:buNone/>
              <a:defRPr/>
            </a:pP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bwMode="auto"/>
        <p:txBody>
          <a:bodyPr wrap="square" numCol="1" anchorCtr="0" compatLnSpc="1">
            <a:prstTxWarp prst="textNoShape">
              <a:avLst/>
            </a:prstTxWarp>
          </a:bodyPr>
          <a:lstStyle/>
          <a:p>
            <a:pPr>
              <a:defRPr/>
            </a:pPr>
            <a:r>
              <a:rPr lang="tr-TR" b="1" smtClean="0"/>
              <a:t>The Mexican Crisis</a:t>
            </a:r>
          </a:p>
        </p:txBody>
      </p:sp>
      <p:sp>
        <p:nvSpPr>
          <p:cNvPr id="21506" name="Rectangle 3"/>
          <p:cNvSpPr>
            <a:spLocks noGrp="1"/>
          </p:cNvSpPr>
          <p:nvPr>
            <p:ph type="body" idx="1"/>
          </p:nvPr>
        </p:nvSpPr>
        <p:spPr/>
        <p:txBody>
          <a:bodyPr/>
          <a:lstStyle/>
          <a:p>
            <a:pPr eaLnBrk="1" hangingPunct="1"/>
            <a:r>
              <a:rPr lang="it-IT" sz="2800" smtClean="0"/>
              <a:t>To become a member of NAFTA, the Mexican government undertook certain reforms such as opening public lands for privatization; abolishing restrictions on corn imports that used to protect local producers, and giving an end to the protection of the coffee price. </a:t>
            </a:r>
          </a:p>
          <a:p>
            <a:pPr eaLnBrk="1" hangingPunct="1"/>
            <a:r>
              <a:rPr lang="it-IT" sz="2800" smtClean="0"/>
              <a:t>In order to protest Mexico’s signing NAFTA, 2000 armed indigeneous peasants seized four municipalities in the southeastern state of Chiapas in January 1994. They fought for 12 days against 12.000 federal troops.</a:t>
            </a:r>
          </a:p>
          <a:p>
            <a:pPr eaLnBrk="1" hangingPunct="1"/>
            <a:endParaRPr lang="tr-TR" sz="2800" smtClean="0"/>
          </a:p>
          <a:p>
            <a:endParaRPr lang="tr-TR" sz="28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22530" name="Content Placeholder 2"/>
          <p:cNvSpPr>
            <a:spLocks noGrp="1"/>
          </p:cNvSpPr>
          <p:nvPr>
            <p:ph idx="1"/>
          </p:nvPr>
        </p:nvSpPr>
        <p:spPr/>
        <p:txBody>
          <a:bodyPr/>
          <a:lstStyle/>
          <a:p>
            <a:pPr eaLnBrk="1" hangingPunct="1"/>
            <a:r>
              <a:rPr lang="en-US" sz="2400" smtClean="0"/>
              <a:t>These uprisings were followed</a:t>
            </a:r>
            <a:r>
              <a:rPr lang="tr-TR" sz="2400" smtClean="0"/>
              <a:t> </a:t>
            </a:r>
            <a:r>
              <a:rPr lang="en-US" sz="2400" smtClean="0"/>
              <a:t>by the </a:t>
            </a:r>
            <a:r>
              <a:rPr lang="en-US" sz="2400" b="1" smtClean="0"/>
              <a:t>assassination of the then-ruling Institutional Revolutionary Party (PRI) presidential</a:t>
            </a:r>
            <a:r>
              <a:rPr lang="tr-TR" sz="2400" b="1" smtClean="0"/>
              <a:t> </a:t>
            </a:r>
            <a:r>
              <a:rPr lang="en-US" sz="2400" b="1" smtClean="0"/>
              <a:t>candidate Louis Donaldo Colosio. </a:t>
            </a:r>
            <a:endParaRPr lang="tr-TR" sz="2400" b="1" smtClean="0"/>
          </a:p>
          <a:p>
            <a:pPr eaLnBrk="1" hangingPunct="1"/>
            <a:r>
              <a:rPr lang="en-US" sz="2400" smtClean="0"/>
              <a:t>Mexican </a:t>
            </a:r>
            <a:r>
              <a:rPr lang="en-US" sz="2400" b="1" smtClean="0"/>
              <a:t>stock and bond markets</a:t>
            </a:r>
            <a:r>
              <a:rPr lang="en-US" sz="2400" smtClean="0"/>
              <a:t> came under </a:t>
            </a:r>
            <a:r>
              <a:rPr lang="en-US" sz="2400" b="1" smtClean="0"/>
              <a:t>selling pressures</a:t>
            </a:r>
            <a:r>
              <a:rPr lang="tr-TR" sz="2400" smtClean="0"/>
              <a:t>.</a:t>
            </a:r>
          </a:p>
          <a:p>
            <a:pPr eaLnBrk="1" hangingPunct="1"/>
            <a:r>
              <a:rPr lang="tr-TR" sz="2400" smtClean="0"/>
              <a:t>The </a:t>
            </a:r>
            <a:r>
              <a:rPr lang="en-US" sz="2400" smtClean="0"/>
              <a:t>exchange rate experienced a nominal </a:t>
            </a:r>
            <a:r>
              <a:rPr lang="en-US" sz="2400" b="1" smtClean="0"/>
              <a:t>devaluation of around 10% and interest rates increased by 7</a:t>
            </a:r>
            <a:r>
              <a:rPr lang="tr-TR" sz="2400" b="1" smtClean="0"/>
              <a:t> </a:t>
            </a:r>
            <a:r>
              <a:rPr lang="en-US" sz="2400" b="1" smtClean="0"/>
              <a:t>percentage points.</a:t>
            </a:r>
            <a:r>
              <a:rPr lang="en-US" sz="2400" smtClean="0"/>
              <a:t> The </a:t>
            </a:r>
            <a:r>
              <a:rPr lang="en-US" sz="2400" b="1" smtClean="0"/>
              <a:t>devaluation and the increased interest rate</a:t>
            </a:r>
            <a:r>
              <a:rPr lang="en-US" sz="2400" smtClean="0"/>
              <a:t>, however, </a:t>
            </a:r>
            <a:r>
              <a:rPr lang="en-US" sz="2400" b="1" smtClean="0"/>
              <a:t>did not stop the</a:t>
            </a:r>
            <a:r>
              <a:rPr lang="tr-TR" sz="2400" b="1" smtClean="0"/>
              <a:t> capital outflow</a:t>
            </a:r>
            <a:r>
              <a:rPr lang="tr-TR" sz="2400" smtClean="0"/>
              <a:t>.</a:t>
            </a:r>
          </a:p>
          <a:p>
            <a:pPr eaLnBrk="1" hangingPunct="1"/>
            <a:r>
              <a:rPr lang="en-US" sz="2400" smtClean="0"/>
              <a:t>The crisis</a:t>
            </a:r>
            <a:r>
              <a:rPr lang="tr-TR" sz="2400" smtClean="0"/>
              <a:t> </a:t>
            </a:r>
            <a:r>
              <a:rPr lang="en-US" sz="2400" smtClean="0"/>
              <a:t>forced the country to </a:t>
            </a:r>
            <a:r>
              <a:rPr lang="en-US" sz="2400" b="1" smtClean="0"/>
              <a:t>cut expenditures</a:t>
            </a:r>
            <a:r>
              <a:rPr lang="tr-TR" sz="2400" smtClean="0"/>
              <a:t> and </a:t>
            </a:r>
            <a:r>
              <a:rPr lang="en-US" sz="2400" b="1" smtClean="0"/>
              <a:t>caused a major contraction in output and employment.</a:t>
            </a:r>
            <a:endParaRPr lang="tr-TR" sz="2400" b="1"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t>The United States and the </a:t>
            </a:r>
            <a:r>
              <a:rPr lang="en-US" b="1" dirty="0" smtClean="0"/>
              <a:t>IMF</a:t>
            </a:r>
            <a:r>
              <a:rPr lang="tr-TR" b="1" dirty="0" smtClean="0"/>
              <a:t> in the Mexican </a:t>
            </a:r>
            <a:r>
              <a:rPr lang="tr-TR" b="1" dirty="0"/>
              <a:t>Crisis</a:t>
            </a:r>
          </a:p>
        </p:txBody>
      </p:sp>
      <p:sp>
        <p:nvSpPr>
          <p:cNvPr id="23554" name="Content Placeholder 2"/>
          <p:cNvSpPr>
            <a:spLocks noGrp="1"/>
          </p:cNvSpPr>
          <p:nvPr>
            <p:ph idx="1"/>
          </p:nvPr>
        </p:nvSpPr>
        <p:spPr/>
        <p:txBody>
          <a:bodyPr/>
          <a:lstStyle/>
          <a:p>
            <a:pPr eaLnBrk="1" hangingPunct="1"/>
            <a:r>
              <a:rPr lang="tr-TR" sz="2400" smtClean="0"/>
              <a:t>On 1 February 1995, </a:t>
            </a:r>
            <a:r>
              <a:rPr lang="en-US" sz="2400" smtClean="0"/>
              <a:t>the Executive Board of the </a:t>
            </a:r>
            <a:r>
              <a:rPr lang="en-US" sz="2400" b="1" smtClean="0"/>
              <a:t>IMF approved a $17.8 billion stand</a:t>
            </a:r>
            <a:r>
              <a:rPr lang="tr-TR" sz="2400" b="1" smtClean="0"/>
              <a:t>-</a:t>
            </a:r>
            <a:r>
              <a:rPr lang="en-US" sz="2400" b="1" smtClean="0"/>
              <a:t>by loan</a:t>
            </a:r>
            <a:r>
              <a:rPr lang="en-US" sz="2400" smtClean="0"/>
              <a:t> (around seven times the</a:t>
            </a:r>
            <a:r>
              <a:rPr lang="tr-TR" sz="2400" smtClean="0"/>
              <a:t> </a:t>
            </a:r>
            <a:r>
              <a:rPr lang="en-US" sz="2400" smtClean="0"/>
              <a:t>Mexico’s IMF quota) by invoking the ‘exceptional circumstances’ clause.</a:t>
            </a:r>
            <a:endParaRPr lang="tr-TR" sz="2400" smtClean="0"/>
          </a:p>
          <a:p>
            <a:pPr eaLnBrk="1" hangingPunct="1"/>
            <a:r>
              <a:rPr lang="en-US" sz="2400" smtClean="0"/>
              <a:t>The </a:t>
            </a:r>
            <a:r>
              <a:rPr lang="en-US" sz="2400" b="1" smtClean="0"/>
              <a:t>United States</a:t>
            </a:r>
            <a:r>
              <a:rPr lang="tr-TR" sz="2400" smtClean="0"/>
              <a:t> </a:t>
            </a:r>
            <a:r>
              <a:rPr lang="en-US" sz="2400" smtClean="0"/>
              <a:t>contributed an additional </a:t>
            </a:r>
            <a:r>
              <a:rPr lang="en-US" sz="2400" b="1" smtClean="0"/>
              <a:t>$20 billion</a:t>
            </a:r>
            <a:r>
              <a:rPr lang="en-US" sz="2400" smtClean="0"/>
              <a:t> to the rescue package and the </a:t>
            </a:r>
            <a:r>
              <a:rPr lang="en-US" sz="2400" b="1" smtClean="0"/>
              <a:t>Bank for International</a:t>
            </a:r>
            <a:r>
              <a:rPr lang="tr-TR" sz="2400" b="1" smtClean="0"/>
              <a:t> </a:t>
            </a:r>
            <a:r>
              <a:rPr lang="en-US" sz="2400" b="1" smtClean="0"/>
              <a:t>Settlement (BIS) and commercial banks</a:t>
            </a:r>
            <a:r>
              <a:rPr lang="en-US" sz="2400" smtClean="0"/>
              <a:t> extended </a:t>
            </a:r>
            <a:r>
              <a:rPr lang="en-US" sz="2400" b="1" smtClean="0"/>
              <a:t>$10</a:t>
            </a:r>
            <a:r>
              <a:rPr lang="tr-TR" sz="2400" b="1" smtClean="0"/>
              <a:t> billion</a:t>
            </a:r>
            <a:r>
              <a:rPr lang="en-US" sz="2400" b="1" smtClean="0"/>
              <a:t> and $3 billion</a:t>
            </a:r>
            <a:r>
              <a:rPr lang="en-US" sz="2400" smtClean="0"/>
              <a:t> respectively. </a:t>
            </a:r>
            <a:endParaRPr lang="tr-TR" sz="2400" smtClean="0"/>
          </a:p>
          <a:p>
            <a:pPr eaLnBrk="1" hangingPunct="1"/>
            <a:r>
              <a:rPr lang="en-US" sz="2400" smtClean="0"/>
              <a:t>Both the IMF</a:t>
            </a:r>
            <a:r>
              <a:rPr lang="tr-TR" sz="2400" smtClean="0"/>
              <a:t> </a:t>
            </a:r>
            <a:r>
              <a:rPr lang="en-US" sz="2400" smtClean="0"/>
              <a:t>and the Clinton Administration were harshly criticized for the support </a:t>
            </a:r>
            <a:r>
              <a:rPr lang="tr-TR" sz="2400" smtClean="0"/>
              <a:t>they </a:t>
            </a:r>
            <a:r>
              <a:rPr lang="en-US" sz="2400" smtClean="0"/>
              <a:t>provided to Mexico.</a:t>
            </a:r>
            <a:endParaRPr lang="tr-TR"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t>The United States</a:t>
            </a:r>
            <a:endParaRPr lang="tr-TR" dirty="0"/>
          </a:p>
        </p:txBody>
      </p:sp>
      <p:sp>
        <p:nvSpPr>
          <p:cNvPr id="24578" name="Content Placeholder 2"/>
          <p:cNvSpPr>
            <a:spLocks noGrp="1"/>
          </p:cNvSpPr>
          <p:nvPr>
            <p:ph idx="1"/>
          </p:nvPr>
        </p:nvSpPr>
        <p:spPr/>
        <p:txBody>
          <a:bodyPr/>
          <a:lstStyle/>
          <a:p>
            <a:pPr eaLnBrk="1" hangingPunct="1">
              <a:lnSpc>
                <a:spcPct val="90000"/>
              </a:lnSpc>
            </a:pPr>
            <a:r>
              <a:rPr lang="en-US" sz="2400" smtClean="0"/>
              <a:t>The case for </a:t>
            </a:r>
            <a:r>
              <a:rPr lang="en-US" sz="2400" b="1" smtClean="0"/>
              <a:t>intervening in the Mexican crisis</a:t>
            </a:r>
            <a:r>
              <a:rPr lang="en-US" sz="2400" smtClean="0"/>
              <a:t> was </a:t>
            </a:r>
            <a:r>
              <a:rPr lang="en-US" sz="2400" b="1" smtClean="0"/>
              <a:t>strongly advocated in the US</a:t>
            </a:r>
            <a:r>
              <a:rPr lang="tr-TR" sz="2400" b="1" smtClean="0"/>
              <a:t> Treasury. </a:t>
            </a:r>
            <a:r>
              <a:rPr lang="tr-TR" sz="2400" smtClean="0"/>
              <a:t>T</a:t>
            </a:r>
            <a:r>
              <a:rPr lang="en-US" sz="2400" smtClean="0"/>
              <a:t>wo main</a:t>
            </a:r>
            <a:r>
              <a:rPr lang="tr-TR" sz="2400" smtClean="0"/>
              <a:t> </a:t>
            </a:r>
            <a:r>
              <a:rPr lang="en-US" sz="2400" smtClean="0"/>
              <a:t>reasons justified US intervention in Mexico</a:t>
            </a:r>
            <a:r>
              <a:rPr lang="tr-TR" sz="2400" smtClean="0"/>
              <a:t>:</a:t>
            </a:r>
            <a:r>
              <a:rPr lang="en-US" sz="2400" smtClean="0"/>
              <a:t> </a:t>
            </a:r>
            <a:endParaRPr lang="tr-TR" sz="2400" smtClean="0"/>
          </a:p>
          <a:p>
            <a:pPr eaLnBrk="1" hangingPunct="1">
              <a:lnSpc>
                <a:spcPct val="90000"/>
              </a:lnSpc>
            </a:pPr>
            <a:r>
              <a:rPr lang="en-US" sz="2400" smtClean="0"/>
              <a:t>First, </a:t>
            </a:r>
            <a:r>
              <a:rPr lang="tr-TR" sz="2400" smtClean="0"/>
              <a:t>to </a:t>
            </a:r>
            <a:r>
              <a:rPr lang="en-US" sz="2400" b="1" smtClean="0"/>
              <a:t>protect American interests</a:t>
            </a:r>
            <a:r>
              <a:rPr lang="tr-TR" sz="2400" smtClean="0"/>
              <a:t>. </a:t>
            </a:r>
            <a:r>
              <a:rPr lang="en-US" sz="2400" smtClean="0"/>
              <a:t>Mexico being the </a:t>
            </a:r>
            <a:r>
              <a:rPr lang="en-US" sz="2400" b="1" smtClean="0"/>
              <a:t>US’s third-largest trading</a:t>
            </a:r>
            <a:r>
              <a:rPr lang="tr-TR" sz="2400" b="1" smtClean="0"/>
              <a:t> </a:t>
            </a:r>
            <a:r>
              <a:rPr lang="en-US" sz="2400" b="1" smtClean="0"/>
              <a:t>partner</a:t>
            </a:r>
            <a:r>
              <a:rPr lang="en-US" sz="2400" smtClean="0"/>
              <a:t>, it was feared that a </a:t>
            </a:r>
            <a:r>
              <a:rPr lang="en-US" sz="2400" b="1" smtClean="0"/>
              <a:t>peso collapse</a:t>
            </a:r>
            <a:r>
              <a:rPr lang="en-US" sz="2400" smtClean="0"/>
              <a:t>, with the associated </a:t>
            </a:r>
            <a:r>
              <a:rPr lang="en-US" sz="2400" b="1" smtClean="0"/>
              <a:t>inflationary and recessionary</a:t>
            </a:r>
            <a:r>
              <a:rPr lang="tr-TR" sz="2400" b="1" smtClean="0"/>
              <a:t> </a:t>
            </a:r>
            <a:r>
              <a:rPr lang="en-US" sz="2400" b="1" smtClean="0"/>
              <a:t>pressures</a:t>
            </a:r>
            <a:r>
              <a:rPr lang="en-US" sz="2400" smtClean="0"/>
              <a:t>, would have </a:t>
            </a:r>
            <a:r>
              <a:rPr lang="en-US" sz="2400" b="1" smtClean="0"/>
              <a:t>affected the US economy</a:t>
            </a:r>
            <a:r>
              <a:rPr lang="en-US" sz="2400" smtClean="0"/>
              <a:t> through two channels</a:t>
            </a:r>
            <a:r>
              <a:rPr lang="tr-TR" sz="2400" smtClean="0"/>
              <a:t>:</a:t>
            </a:r>
            <a:r>
              <a:rPr lang="en-US" sz="2400" smtClean="0"/>
              <a:t> </a:t>
            </a:r>
            <a:endParaRPr lang="tr-TR" sz="2400" smtClean="0"/>
          </a:p>
          <a:p>
            <a:pPr eaLnBrk="1" hangingPunct="1">
              <a:lnSpc>
                <a:spcPct val="90000"/>
              </a:lnSpc>
            </a:pPr>
            <a:r>
              <a:rPr lang="tr-TR" sz="2400" smtClean="0"/>
              <a:t>a.</a:t>
            </a:r>
            <a:r>
              <a:rPr lang="en-US" sz="2400" smtClean="0"/>
              <a:t>with</a:t>
            </a:r>
            <a:r>
              <a:rPr lang="tr-TR" sz="2400" smtClean="0"/>
              <a:t> </a:t>
            </a:r>
            <a:r>
              <a:rPr lang="en-US" sz="2400" b="1" smtClean="0"/>
              <a:t>Mexico in recession, </a:t>
            </a:r>
            <a:r>
              <a:rPr lang="tr-TR" sz="2400" b="1" smtClean="0"/>
              <a:t>and </a:t>
            </a:r>
            <a:r>
              <a:rPr lang="en-US" sz="2400" b="1" smtClean="0"/>
              <a:t>the prospect of contagion to Latin</a:t>
            </a:r>
            <a:r>
              <a:rPr lang="tr-TR" sz="2400" b="1" smtClean="0"/>
              <a:t> </a:t>
            </a:r>
            <a:r>
              <a:rPr lang="en-US" sz="2400" b="1" smtClean="0"/>
              <a:t>America and other emerging market countries</a:t>
            </a:r>
            <a:r>
              <a:rPr lang="tr-TR" sz="2400" smtClean="0"/>
              <a:t>, </a:t>
            </a:r>
            <a:r>
              <a:rPr lang="en-US" sz="2400" smtClean="0"/>
              <a:t>the </a:t>
            </a:r>
            <a:r>
              <a:rPr lang="en-US" sz="2400" b="1" smtClean="0"/>
              <a:t>demand for US goods would be curtailed</a:t>
            </a:r>
            <a:r>
              <a:rPr lang="tr-TR" sz="2400" b="1" smtClean="0"/>
              <a:t>. This would </a:t>
            </a:r>
            <a:r>
              <a:rPr lang="en-US" sz="2400" b="1" smtClean="0"/>
              <a:t>hurt US workers and</a:t>
            </a:r>
            <a:r>
              <a:rPr lang="tr-TR" sz="2400" b="1" smtClean="0"/>
              <a:t> </a:t>
            </a:r>
            <a:r>
              <a:rPr lang="en-US" sz="2400" b="1" smtClean="0"/>
              <a:t>firms. </a:t>
            </a:r>
            <a:endParaRPr lang="tr-TR" sz="2400" b="1" smtClean="0"/>
          </a:p>
          <a:p>
            <a:pPr eaLnBrk="1" hangingPunct="1">
              <a:lnSpc>
                <a:spcPct val="90000"/>
              </a:lnSpc>
            </a:pPr>
            <a:r>
              <a:rPr lang="tr-TR" sz="2400" smtClean="0"/>
              <a:t>b.</a:t>
            </a:r>
            <a:r>
              <a:rPr lang="en-US" sz="2400" smtClean="0"/>
              <a:t> a </a:t>
            </a:r>
            <a:r>
              <a:rPr lang="en-US" sz="2400" b="1" smtClean="0"/>
              <a:t>deep economic crisis triggering political instability</a:t>
            </a:r>
            <a:r>
              <a:rPr lang="en-US" sz="2400" smtClean="0"/>
              <a:t> </a:t>
            </a:r>
            <a:r>
              <a:rPr lang="tr-TR" sz="2400" smtClean="0"/>
              <a:t>would caused</a:t>
            </a:r>
            <a:r>
              <a:rPr lang="en-US" sz="2400" smtClean="0"/>
              <a:t> </a:t>
            </a:r>
            <a:r>
              <a:rPr lang="en-US" sz="2400" b="1" smtClean="0"/>
              <a:t>massive</a:t>
            </a:r>
            <a:r>
              <a:rPr lang="tr-TR" sz="2400" b="1" smtClean="0"/>
              <a:t> </a:t>
            </a:r>
            <a:r>
              <a:rPr lang="en-US" sz="2400" b="1" smtClean="0"/>
              <a:t>waves of illegal immigration to the U</a:t>
            </a:r>
            <a:r>
              <a:rPr lang="tr-TR" sz="2400" b="1" smtClean="0"/>
              <a:t>S.</a:t>
            </a:r>
          </a:p>
          <a:p>
            <a:endParaRPr lang="tr-TR" sz="2400" smtClean="0"/>
          </a:p>
          <a:p>
            <a:pPr eaLnBrk="1" hangingPunct="1">
              <a:lnSpc>
                <a:spcPct val="90000"/>
              </a:lnSpc>
            </a:pPr>
            <a:endParaRPr lang="tr-TR" sz="24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t>The United States</a:t>
            </a:r>
            <a:endParaRPr lang="tr-TR" dirty="0"/>
          </a:p>
        </p:txBody>
      </p:sp>
      <p:sp>
        <p:nvSpPr>
          <p:cNvPr id="25602" name="Content Placeholder 2"/>
          <p:cNvSpPr>
            <a:spLocks noGrp="1"/>
          </p:cNvSpPr>
          <p:nvPr>
            <p:ph idx="1"/>
          </p:nvPr>
        </p:nvSpPr>
        <p:spPr/>
        <p:txBody>
          <a:bodyPr/>
          <a:lstStyle/>
          <a:p>
            <a:pPr eaLnBrk="1" hangingPunct="1"/>
            <a:r>
              <a:rPr lang="en-US" sz="2400" smtClean="0"/>
              <a:t>The second reason justifying US intervention was that </a:t>
            </a:r>
            <a:r>
              <a:rPr lang="en-US" sz="2400" b="1" smtClean="0"/>
              <a:t>Mexican collapse would </a:t>
            </a:r>
            <a:r>
              <a:rPr lang="tr-TR" sz="2400" b="1" smtClean="0"/>
              <a:t>negatively affect world </a:t>
            </a:r>
            <a:r>
              <a:rPr lang="en-US" sz="2400" b="1" smtClean="0"/>
              <a:t>trade and financial market liberalization</a:t>
            </a:r>
            <a:r>
              <a:rPr lang="en-US" sz="2400" smtClean="0"/>
              <a:t>.</a:t>
            </a:r>
            <a:endParaRPr lang="tr-TR" sz="2400" smtClean="0"/>
          </a:p>
          <a:p>
            <a:pPr eaLnBrk="1" hangingPunct="1"/>
            <a:r>
              <a:rPr lang="tr-TR" sz="2400" smtClean="0"/>
              <a:t>T</a:t>
            </a:r>
            <a:r>
              <a:rPr lang="en-US" sz="2400" smtClean="0"/>
              <a:t>he </a:t>
            </a:r>
            <a:r>
              <a:rPr lang="en-US" sz="2400" b="1" smtClean="0"/>
              <a:t>failure of a country that had been hailed as a role model</a:t>
            </a:r>
            <a:r>
              <a:rPr lang="en-US" sz="2400" smtClean="0"/>
              <a:t> for</a:t>
            </a:r>
            <a:r>
              <a:rPr lang="tr-TR" sz="2400" smtClean="0"/>
              <a:t> </a:t>
            </a:r>
            <a:r>
              <a:rPr lang="en-US" sz="2400" smtClean="0"/>
              <a:t>developing countries could </a:t>
            </a:r>
            <a:r>
              <a:rPr lang="tr-TR" sz="2400" b="1" smtClean="0"/>
              <a:t>derail </a:t>
            </a:r>
            <a:r>
              <a:rPr lang="en-US" sz="2400" b="1" smtClean="0"/>
              <a:t>the spread</a:t>
            </a:r>
            <a:r>
              <a:rPr lang="tr-TR" sz="2400" b="1" smtClean="0"/>
              <a:t> </a:t>
            </a:r>
            <a:r>
              <a:rPr lang="en-US" sz="2400" b="1" smtClean="0"/>
              <a:t>of market-based economic reforms</a:t>
            </a:r>
            <a:r>
              <a:rPr lang="en-US" sz="2400" smtClean="0"/>
              <a:t> and globalization.</a:t>
            </a:r>
            <a:endParaRPr lang="tr-TR" sz="2400" smtClean="0"/>
          </a:p>
          <a:p>
            <a:pPr eaLnBrk="1" hangingPunct="1"/>
            <a:r>
              <a:rPr lang="tr-TR" sz="2400" smtClean="0"/>
              <a:t>Thus, </a:t>
            </a:r>
            <a:r>
              <a:rPr lang="en-US" sz="2400" smtClean="0"/>
              <a:t>‘</a:t>
            </a:r>
            <a:r>
              <a:rPr lang="en-US" sz="2400" b="1" smtClean="0"/>
              <a:t>Letting Mexico go</a:t>
            </a:r>
            <a:r>
              <a:rPr lang="tr-TR" sz="2400" smtClean="0"/>
              <a:t>’ </a:t>
            </a:r>
            <a:r>
              <a:rPr lang="en-US" sz="2400" smtClean="0"/>
              <a:t>would send a </a:t>
            </a:r>
            <a:r>
              <a:rPr lang="en-US" sz="2400" b="1" smtClean="0"/>
              <a:t>discouraging signal to</a:t>
            </a:r>
            <a:r>
              <a:rPr lang="tr-TR" sz="2400" b="1" smtClean="0"/>
              <a:t> </a:t>
            </a:r>
            <a:r>
              <a:rPr lang="en-US" sz="2400" b="1" smtClean="0"/>
              <a:t>other developing nations</a:t>
            </a:r>
            <a:r>
              <a:rPr lang="en-US" sz="2400" smtClean="0"/>
              <a:t> – such as Russia, China, Poland, Brazil, and South Africa – that had</a:t>
            </a:r>
            <a:r>
              <a:rPr lang="tr-TR" sz="2400" smtClean="0"/>
              <a:t> </a:t>
            </a:r>
            <a:r>
              <a:rPr lang="en-US" sz="2400" smtClean="0"/>
              <a:t>been moving forward with market-oriented reforms</a:t>
            </a:r>
            <a:r>
              <a:rPr lang="tr-TR" sz="2400" smtClean="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Conditions put on Mexican Rescue Plackage</a:t>
            </a:r>
            <a:endParaRPr lang="tr-TR" dirty="0"/>
          </a:p>
        </p:txBody>
      </p:sp>
      <p:sp>
        <p:nvSpPr>
          <p:cNvPr id="26626" name="Content Placeholder 2"/>
          <p:cNvSpPr>
            <a:spLocks noGrp="1"/>
          </p:cNvSpPr>
          <p:nvPr>
            <p:ph idx="1"/>
          </p:nvPr>
        </p:nvSpPr>
        <p:spPr/>
        <p:txBody>
          <a:bodyPr/>
          <a:lstStyle/>
          <a:p>
            <a:pPr eaLnBrk="1" hangingPunct="1"/>
            <a:r>
              <a:rPr lang="tr-TR" sz="2400" smtClean="0"/>
              <a:t>The </a:t>
            </a:r>
            <a:r>
              <a:rPr lang="tr-TR" sz="2400" b="1" smtClean="0"/>
              <a:t>US, Japan, and Europe, together with the IMF and the World Bank</a:t>
            </a:r>
            <a:r>
              <a:rPr lang="tr-TR" sz="2400" smtClean="0"/>
              <a:t> put together a </a:t>
            </a:r>
            <a:r>
              <a:rPr lang="tr-TR" sz="2400" b="1" smtClean="0"/>
              <a:t>$50 billion stabilization package</a:t>
            </a:r>
            <a:r>
              <a:rPr lang="tr-TR" sz="2400" smtClean="0"/>
              <a:t>. The package included </a:t>
            </a:r>
            <a:r>
              <a:rPr lang="tr-TR" sz="2400" b="1" smtClean="0"/>
              <a:t>strong conditionalities</a:t>
            </a:r>
            <a:r>
              <a:rPr lang="tr-TR" sz="2400" smtClean="0"/>
              <a:t>:</a:t>
            </a:r>
          </a:p>
          <a:p>
            <a:pPr eaLnBrk="1" hangingPunct="1"/>
            <a:r>
              <a:rPr lang="tr-TR" sz="2400" smtClean="0"/>
              <a:t>The </a:t>
            </a:r>
            <a:r>
              <a:rPr lang="tr-TR" sz="2400" b="1" smtClean="0"/>
              <a:t>US Congress was reluctant to bail out Mexico</a:t>
            </a:r>
            <a:r>
              <a:rPr lang="tr-TR" sz="2400" smtClean="0"/>
              <a:t>, so the </a:t>
            </a:r>
            <a:r>
              <a:rPr lang="tr-TR" sz="2400" b="1" smtClean="0"/>
              <a:t>US </a:t>
            </a:r>
            <a:r>
              <a:rPr lang="tr-TR" sz="2400" smtClean="0"/>
              <a:t>which contributed $20billion </a:t>
            </a:r>
            <a:r>
              <a:rPr lang="tr-TR" sz="2400" b="1" smtClean="0"/>
              <a:t>insisted on almost immediate repayment</a:t>
            </a:r>
            <a:r>
              <a:rPr lang="tr-TR" sz="2400" smtClean="0"/>
              <a:t>. </a:t>
            </a:r>
          </a:p>
          <a:p>
            <a:pPr eaLnBrk="1" hangingPunct="1"/>
            <a:r>
              <a:rPr lang="tr-TR" sz="2400" smtClean="0"/>
              <a:t>The US demanded that </a:t>
            </a:r>
            <a:r>
              <a:rPr lang="tr-TR" sz="2400" b="1" smtClean="0"/>
              <a:t>revenues from PEMEX</a:t>
            </a:r>
            <a:r>
              <a:rPr lang="tr-TR" sz="2400" smtClean="0"/>
              <a:t>, Mexico’s state-owned oil company be </a:t>
            </a:r>
            <a:r>
              <a:rPr lang="tr-TR" sz="2400" b="1" smtClean="0"/>
              <a:t>directly deposited into the Ameerican Federal Reserve</a:t>
            </a:r>
            <a:r>
              <a:rPr lang="tr-TR" sz="2400" smtClean="0"/>
              <a:t>.  PEMEX is one of the largest earners of foreign curreny for Mexico.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Conditions put on Mexican Rescue </a:t>
            </a:r>
            <a:r>
              <a:rPr lang="tr-TR" dirty="0" smtClean="0"/>
              <a:t>Package</a:t>
            </a:r>
            <a:endParaRPr lang="tr-TR" dirty="0"/>
          </a:p>
        </p:txBody>
      </p:sp>
      <p:sp>
        <p:nvSpPr>
          <p:cNvPr id="27650" name="Content Placeholder 2"/>
          <p:cNvSpPr>
            <a:spLocks noGrp="1"/>
          </p:cNvSpPr>
          <p:nvPr>
            <p:ph idx="1"/>
          </p:nvPr>
        </p:nvSpPr>
        <p:spPr/>
        <p:txBody>
          <a:bodyPr/>
          <a:lstStyle/>
          <a:p>
            <a:pPr eaLnBrk="1" hangingPunct="1"/>
            <a:r>
              <a:rPr lang="tr-TR" sz="2400" smtClean="0"/>
              <a:t>The </a:t>
            </a:r>
            <a:r>
              <a:rPr lang="tr-TR" sz="2400" b="1" smtClean="0"/>
              <a:t>IMF required structural adjustments</a:t>
            </a:r>
            <a:r>
              <a:rPr lang="tr-TR" sz="2400" smtClean="0"/>
              <a:t>.  The IMF package included austerity measures that included a </a:t>
            </a:r>
            <a:r>
              <a:rPr lang="tr-TR" sz="2400" b="1" smtClean="0"/>
              <a:t>10% cut in all government expenditures</a:t>
            </a:r>
            <a:r>
              <a:rPr lang="tr-TR" sz="2400" smtClean="0"/>
              <a:t>, an immediate </a:t>
            </a:r>
            <a:r>
              <a:rPr lang="tr-TR" sz="2400" b="1" smtClean="0"/>
              <a:t>35% increase in petroleum prices, an immediate 20% increase in electricity prices, a value added tax of 10-15%, and a sharp contraction of money supply.</a:t>
            </a:r>
          </a:p>
          <a:p>
            <a:pPr eaLnBrk="1" hangingPunct="1"/>
            <a:r>
              <a:rPr lang="tr-TR" sz="2400" smtClean="0"/>
              <a:t>The IMF claimed that </a:t>
            </a:r>
            <a:r>
              <a:rPr lang="tr-TR" sz="2400" b="1" smtClean="0"/>
              <a:t>these measures would reduce Mexican consumption and increase savings</a:t>
            </a:r>
            <a:r>
              <a:rPr lang="tr-TR" sz="2400" smtClean="0"/>
              <a:t> , which in turn would </a:t>
            </a:r>
            <a:r>
              <a:rPr lang="tr-TR" sz="2400" b="1" smtClean="0"/>
              <a:t>restore investor confidence in the Mexican market.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Realist Explanation of Mexican Bail-out</a:t>
            </a:r>
            <a:endParaRPr lang="tr-TR" dirty="0"/>
          </a:p>
        </p:txBody>
      </p:sp>
      <p:sp>
        <p:nvSpPr>
          <p:cNvPr id="28674" name="Content Placeholder 2"/>
          <p:cNvSpPr>
            <a:spLocks noGrp="1"/>
          </p:cNvSpPr>
          <p:nvPr>
            <p:ph idx="1"/>
          </p:nvPr>
        </p:nvSpPr>
        <p:spPr/>
        <p:txBody>
          <a:bodyPr/>
          <a:lstStyle/>
          <a:p>
            <a:pPr eaLnBrk="1" hangingPunct="1"/>
            <a:r>
              <a:rPr lang="tr-TR" smtClean="0"/>
              <a:t>Traditional realists see the </a:t>
            </a:r>
            <a:r>
              <a:rPr lang="tr-TR" b="1" smtClean="0"/>
              <a:t>Mexican peso crisis</a:t>
            </a:r>
            <a:r>
              <a:rPr lang="tr-TR" smtClean="0"/>
              <a:t> as a classical example of why </a:t>
            </a:r>
            <a:r>
              <a:rPr lang="tr-TR" b="1" smtClean="0"/>
              <a:t>interdependence is not neccessarily good thing for states. </a:t>
            </a:r>
          </a:p>
          <a:p>
            <a:pPr eaLnBrk="1" hangingPunct="1"/>
            <a:r>
              <a:rPr lang="tr-TR" smtClean="0"/>
              <a:t>In 1994, just a year before the peso crisis, the US, Canada , and Mexico created North American Free Trade Agreement (</a:t>
            </a:r>
            <a:r>
              <a:rPr lang="tr-TR" b="1" smtClean="0"/>
              <a:t>NAFTA), which created a common market among 3 members, reducing many tariffs and other barriers to trade.</a:t>
            </a:r>
          </a:p>
          <a:p>
            <a:pPr eaLnBrk="1" hangingPunct="1"/>
            <a:r>
              <a:rPr lang="tr-TR" b="1" smtClean="0"/>
              <a:t>Many nationalists</a:t>
            </a:r>
            <a:r>
              <a:rPr lang="tr-TR" smtClean="0"/>
              <a:t> in the US, Canada, and Mexico </a:t>
            </a:r>
            <a:r>
              <a:rPr lang="tr-TR" b="1" smtClean="0"/>
              <a:t>oppose NAFTA because the Agreement reduces state autonomy and undermines national industries</a:t>
            </a:r>
            <a:r>
              <a:rPr lang="tr-TR" smtClean="0"/>
              <a:t>. Moreover, NAFTA makes it </a:t>
            </a:r>
            <a:r>
              <a:rPr lang="tr-TR" b="1" smtClean="0"/>
              <a:t>easier to transmit economic and political ills from one member to another</a:t>
            </a:r>
            <a:r>
              <a:rPr lang="tr-TR" smtClean="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Realist Explanation of Mexican Bail-out</a:t>
            </a:r>
          </a:p>
        </p:txBody>
      </p:sp>
      <p:sp>
        <p:nvSpPr>
          <p:cNvPr id="29698" name="Content Placeholder 2"/>
          <p:cNvSpPr>
            <a:spLocks noGrp="1"/>
          </p:cNvSpPr>
          <p:nvPr>
            <p:ph idx="1"/>
          </p:nvPr>
        </p:nvSpPr>
        <p:spPr/>
        <p:txBody>
          <a:bodyPr/>
          <a:lstStyle/>
          <a:p>
            <a:pPr eaLnBrk="1" hangingPunct="1">
              <a:lnSpc>
                <a:spcPct val="90000"/>
              </a:lnSpc>
            </a:pPr>
            <a:r>
              <a:rPr lang="tr-TR" smtClean="0"/>
              <a:t>For realists, </a:t>
            </a:r>
            <a:r>
              <a:rPr lang="tr-TR" b="1" smtClean="0"/>
              <a:t>peso crisis weakened both the Canadian and the US dollars.</a:t>
            </a:r>
            <a:r>
              <a:rPr lang="tr-TR" smtClean="0"/>
              <a:t> The </a:t>
            </a:r>
            <a:r>
              <a:rPr lang="tr-TR" b="1" smtClean="0"/>
              <a:t>US had no choice but to bail out its neighbor because through NAFTA, the US had unwisely tied its fate to an economically and politically unstable Mexico. </a:t>
            </a:r>
          </a:p>
          <a:p>
            <a:pPr eaLnBrk="1" hangingPunct="1">
              <a:lnSpc>
                <a:spcPct val="90000"/>
              </a:lnSpc>
            </a:pPr>
            <a:r>
              <a:rPr lang="tr-TR" smtClean="0"/>
              <a:t>Realists see </a:t>
            </a:r>
            <a:r>
              <a:rPr lang="tr-TR" b="1" smtClean="0"/>
              <a:t>expanding markets as a potential source for wealth and power, but insist that states cannot be ruled by them.</a:t>
            </a:r>
            <a:r>
              <a:rPr lang="tr-TR" smtClean="0"/>
              <a:t> </a:t>
            </a:r>
            <a:r>
              <a:rPr lang="tr-TR" b="1" smtClean="0"/>
              <a:t>Markets and individuals do not necessarily behave rationally</a:t>
            </a:r>
            <a:r>
              <a:rPr lang="tr-TR" smtClean="0"/>
              <a:t>; rather, markets and investors often react on the basis of rumor or panic. For them, it was this kind of behavior that nearly brought down the Mexican state and threatened the US economy. </a:t>
            </a:r>
          </a:p>
          <a:p>
            <a:pPr eaLnBrk="1" hangingPunct="1">
              <a:lnSpc>
                <a:spcPct val="90000"/>
              </a:lnSpc>
            </a:pPr>
            <a:r>
              <a:rPr lang="tr-TR" smtClean="0"/>
              <a:t>The </a:t>
            </a:r>
            <a:r>
              <a:rPr lang="tr-TR" b="1" smtClean="0"/>
              <a:t>market must serve the interests of the state. States must be concerned about the long-term health of the country, not the immediate short-term interests of foreign investors</a:t>
            </a:r>
            <a:r>
              <a:rPr lang="tr-TR"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Realist Explanation of Mexican Bail-out</a:t>
            </a:r>
          </a:p>
        </p:txBody>
      </p:sp>
      <p:sp>
        <p:nvSpPr>
          <p:cNvPr id="30722" name="Content Placeholder 2"/>
          <p:cNvSpPr>
            <a:spLocks noGrp="1"/>
          </p:cNvSpPr>
          <p:nvPr>
            <p:ph idx="1"/>
          </p:nvPr>
        </p:nvSpPr>
        <p:spPr/>
        <p:txBody>
          <a:bodyPr/>
          <a:lstStyle/>
          <a:p>
            <a:pPr eaLnBrk="1" hangingPunct="1">
              <a:lnSpc>
                <a:spcPct val="90000"/>
              </a:lnSpc>
            </a:pPr>
            <a:r>
              <a:rPr lang="tr-TR" sz="2400" smtClean="0"/>
              <a:t>A realist analysis of Mexico’s position </a:t>
            </a:r>
            <a:r>
              <a:rPr lang="tr-TR" sz="2400" b="1" smtClean="0"/>
              <a:t>criticizes the liberal model of economic development adopted by the Mexican government</a:t>
            </a:r>
            <a:r>
              <a:rPr lang="tr-TR" sz="2400" smtClean="0"/>
              <a:t> over the years. </a:t>
            </a:r>
          </a:p>
          <a:p>
            <a:pPr eaLnBrk="1" hangingPunct="1">
              <a:lnSpc>
                <a:spcPct val="90000"/>
              </a:lnSpc>
            </a:pPr>
            <a:r>
              <a:rPr lang="tr-TR" sz="2400" smtClean="0"/>
              <a:t>This model fosters </a:t>
            </a:r>
            <a:r>
              <a:rPr lang="tr-TR" sz="2400" b="1" smtClean="0"/>
              <a:t>asymmetrical interdependence relationship with the US, giving the US undue influence over Mexican affairs. </a:t>
            </a:r>
          </a:p>
          <a:p>
            <a:pPr eaLnBrk="1" hangingPunct="1">
              <a:lnSpc>
                <a:spcPct val="90000"/>
              </a:lnSpc>
            </a:pPr>
            <a:r>
              <a:rPr lang="tr-TR" sz="2400" smtClean="0"/>
              <a:t>The </a:t>
            </a:r>
            <a:r>
              <a:rPr lang="tr-TR" sz="2400" b="1" smtClean="0"/>
              <a:t>US used Mexico’s debt and the peso crisis to secure access to Mexican oil and Mexican markets through the IMF</a:t>
            </a:r>
            <a:r>
              <a:rPr lang="tr-TR" sz="2400" smtClean="0"/>
              <a:t>. </a:t>
            </a:r>
            <a:endParaRPr lang="tr-TR" sz="2400" b="1" smtClean="0"/>
          </a:p>
          <a:p>
            <a:pPr eaLnBrk="1" hangingPunct="1">
              <a:lnSpc>
                <a:spcPct val="90000"/>
              </a:lnSpc>
            </a:pPr>
            <a:r>
              <a:rPr lang="tr-TR" sz="2400" smtClean="0"/>
              <a:t>The </a:t>
            </a:r>
            <a:r>
              <a:rPr lang="tr-TR" sz="2400" b="1" smtClean="0"/>
              <a:t>IMF and World Bank increase the dependence of Mexico by providing structural adjustment loans. </a:t>
            </a:r>
          </a:p>
          <a:p>
            <a:pPr eaLnBrk="1" hangingPunct="1">
              <a:lnSpc>
                <a:spcPct val="90000"/>
              </a:lnSpc>
            </a:pPr>
            <a:r>
              <a:rPr lang="tr-TR" sz="2400" smtClean="0"/>
              <a:t>The </a:t>
            </a:r>
            <a:r>
              <a:rPr lang="tr-TR" sz="2400" b="1" smtClean="0"/>
              <a:t>IMF</a:t>
            </a:r>
            <a:r>
              <a:rPr lang="tr-TR" sz="2400" smtClean="0"/>
              <a:t> imposes </a:t>
            </a:r>
            <a:r>
              <a:rPr lang="tr-TR" sz="2400" b="1" smtClean="0"/>
              <a:t>unfair costs on Mexican people</a:t>
            </a:r>
            <a:r>
              <a:rPr lang="tr-TR" sz="2400" smtClean="0"/>
              <a:t>. The </a:t>
            </a:r>
            <a:r>
              <a:rPr lang="tr-TR" sz="2400" b="1" smtClean="0"/>
              <a:t>pain of structural adjustment</a:t>
            </a:r>
            <a:r>
              <a:rPr lang="tr-TR" sz="2400" smtClean="0"/>
              <a:t> should be borne by </a:t>
            </a:r>
            <a:r>
              <a:rPr lang="tr-TR" sz="2400" b="1" smtClean="0"/>
              <a:t>American investors</a:t>
            </a:r>
            <a:r>
              <a:rPr lang="tr-TR" sz="2400" smtClean="0"/>
              <a:t> and </a:t>
            </a:r>
            <a:r>
              <a:rPr lang="tr-TR" sz="2400" b="1" smtClean="0"/>
              <a:t>not the Mexican people</a:t>
            </a:r>
            <a:r>
              <a:rPr lang="tr-TR" sz="240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Questions</a:t>
            </a:r>
            <a:endParaRPr lang="tr-TR" dirty="0"/>
          </a:p>
        </p:txBody>
      </p:sp>
      <p:sp>
        <p:nvSpPr>
          <p:cNvPr id="14338" name="Content Placeholder 2"/>
          <p:cNvSpPr>
            <a:spLocks noGrp="1"/>
          </p:cNvSpPr>
          <p:nvPr>
            <p:ph idx="1"/>
          </p:nvPr>
        </p:nvSpPr>
        <p:spPr/>
        <p:txBody>
          <a:bodyPr/>
          <a:lstStyle/>
          <a:p>
            <a:pPr eaLnBrk="1" hangingPunct="1"/>
            <a:r>
              <a:rPr lang="tr-TR" sz="2800" smtClean="0"/>
              <a:t>What factors led to the outbreak of the financial crises in the 1990s?</a:t>
            </a:r>
          </a:p>
          <a:p>
            <a:pPr eaLnBrk="1" hangingPunct="1"/>
            <a:r>
              <a:rPr lang="tr-TR" sz="2800" smtClean="0"/>
              <a:t>Did international organizations help or hurt these situations?</a:t>
            </a:r>
          </a:p>
          <a:p>
            <a:pPr eaLnBrk="1" hangingPunct="1"/>
            <a:r>
              <a:rPr lang="tr-TR" sz="2800" smtClean="0"/>
              <a:t>Who stands to lose and who stands to benefit from the IMF intervention?</a:t>
            </a:r>
          </a:p>
          <a:p>
            <a:pPr eaLnBrk="1" hangingPunct="1"/>
            <a:r>
              <a:rPr lang="tr-TR" sz="2800" smtClean="0"/>
              <a:t>Whose interests do these organizations serve?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eaLnBrk="1" fontAlgn="auto" hangingPunct="1">
              <a:spcAft>
                <a:spcPts val="0"/>
              </a:spcAft>
              <a:defRPr/>
            </a:pPr>
            <a:r>
              <a:rPr lang="tr-TR" dirty="0"/>
              <a:t>Realist Explanation of Mexican Bail-out</a:t>
            </a:r>
          </a:p>
        </p:txBody>
      </p:sp>
      <p:sp>
        <p:nvSpPr>
          <p:cNvPr id="31746" name="Content Placeholder 2"/>
          <p:cNvSpPr>
            <a:spLocks noGrp="1"/>
          </p:cNvSpPr>
          <p:nvPr>
            <p:ph idx="4294967295"/>
          </p:nvPr>
        </p:nvSpPr>
        <p:spPr/>
        <p:txBody>
          <a:bodyPr/>
          <a:lstStyle/>
          <a:p>
            <a:pPr eaLnBrk="1" hangingPunct="1">
              <a:lnSpc>
                <a:spcPct val="80000"/>
              </a:lnSpc>
            </a:pPr>
            <a:r>
              <a:rPr lang="tr-TR" sz="2400" smtClean="0"/>
              <a:t>Realists also criticize the US government. Due to the</a:t>
            </a:r>
            <a:r>
              <a:rPr lang="tr-TR" sz="2400" b="1" smtClean="0"/>
              <a:t> liberalization and deregulatation of the US financial sector, banks were quite loose with their loans; they were lending money  without paying too much attention to their repayment</a:t>
            </a:r>
            <a:r>
              <a:rPr lang="tr-TR" sz="2400" smtClean="0"/>
              <a:t>.</a:t>
            </a:r>
          </a:p>
          <a:p>
            <a:pPr eaLnBrk="1" hangingPunct="1"/>
            <a:r>
              <a:rPr lang="tr-TR" sz="2400" b="1" smtClean="0"/>
              <a:t>Mexico was taking advantage of this situation</a:t>
            </a:r>
            <a:r>
              <a:rPr lang="tr-TR" sz="2400" smtClean="0"/>
              <a:t>. Mexico tried to </a:t>
            </a:r>
            <a:r>
              <a:rPr lang="tr-TR" sz="2400" b="1" smtClean="0"/>
              <a:t>borrow as much money as the West would lend</a:t>
            </a:r>
            <a:r>
              <a:rPr lang="tr-TR" sz="2400" smtClean="0"/>
              <a:t>. As Keynes stated, if you owe your bank a hundred pounds, you have a problem; but </a:t>
            </a:r>
            <a:r>
              <a:rPr lang="tr-TR" sz="2400" b="1" smtClean="0"/>
              <a:t>if you owe your bank a million pounds, the bank has a problem</a:t>
            </a:r>
            <a:r>
              <a:rPr lang="tr-TR" sz="2400" smtClean="0"/>
              <a:t>. </a:t>
            </a:r>
          </a:p>
          <a:p>
            <a:pPr eaLnBrk="1" hangingPunct="1"/>
            <a:r>
              <a:rPr lang="tr-TR" sz="2400" smtClean="0"/>
              <a:t>The </a:t>
            </a:r>
            <a:r>
              <a:rPr lang="tr-TR" sz="2400" b="1" smtClean="0"/>
              <a:t>devaluation of the peso and the resulting peso crisis forced the US to bail out Mexico because it would have caused the financial collapse of several US banking and investment institutions</a:t>
            </a:r>
            <a:r>
              <a:rPr lang="tr-TR" sz="2400" smtClean="0"/>
              <a:t>. </a:t>
            </a:r>
          </a:p>
          <a:p>
            <a:pPr eaLnBrk="1" hangingPunct="1"/>
            <a:endParaRPr lang="tr-TR" sz="2400" smtClean="0"/>
          </a:p>
          <a:p>
            <a:pPr eaLnBrk="1" hangingPunct="1">
              <a:lnSpc>
                <a:spcPct val="80000"/>
              </a:lnSpc>
            </a:pPr>
            <a:endParaRPr lang="tr-TR" sz="24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Liberal Explanation </a:t>
            </a:r>
            <a:r>
              <a:rPr lang="tr-TR" dirty="0"/>
              <a:t>of Mexican Bail-out</a:t>
            </a:r>
          </a:p>
        </p:txBody>
      </p:sp>
      <p:sp>
        <p:nvSpPr>
          <p:cNvPr id="32770" name="Content Placeholder 2"/>
          <p:cNvSpPr>
            <a:spLocks noGrp="1"/>
          </p:cNvSpPr>
          <p:nvPr>
            <p:ph idx="1"/>
          </p:nvPr>
        </p:nvSpPr>
        <p:spPr/>
        <p:txBody>
          <a:bodyPr/>
          <a:lstStyle/>
          <a:p>
            <a:pPr eaLnBrk="1" hangingPunct="1"/>
            <a:r>
              <a:rPr lang="tr-TR" sz="2400" smtClean="0"/>
              <a:t>Some </a:t>
            </a:r>
            <a:r>
              <a:rPr lang="tr-TR" sz="2400" b="1" smtClean="0"/>
              <a:t>liberal</a:t>
            </a:r>
            <a:r>
              <a:rPr lang="tr-TR" sz="2400" smtClean="0"/>
              <a:t> scholars </a:t>
            </a:r>
            <a:r>
              <a:rPr lang="tr-TR" sz="2400" b="1" smtClean="0"/>
              <a:t>criticize IMF interventions</a:t>
            </a:r>
            <a:r>
              <a:rPr lang="tr-TR" sz="2400" smtClean="0"/>
              <a:t> to markets. They argue that </a:t>
            </a:r>
            <a:r>
              <a:rPr lang="tr-TR" sz="2400" b="1" smtClean="0"/>
              <a:t>IMF and World Bank bailouts disrupt the relationship between reward and risk.</a:t>
            </a:r>
            <a:r>
              <a:rPr lang="tr-TR" sz="2400" smtClean="0"/>
              <a:t> As </a:t>
            </a:r>
            <a:r>
              <a:rPr lang="tr-TR" sz="2400" b="1" smtClean="0"/>
              <a:t>IMF gurantees personal investment risks</a:t>
            </a:r>
            <a:r>
              <a:rPr lang="tr-TR" sz="2400" smtClean="0"/>
              <a:t> through bailouts, it encourages </a:t>
            </a:r>
            <a:r>
              <a:rPr lang="tr-TR" sz="2400" b="1" smtClean="0"/>
              <a:t>foolish investment</a:t>
            </a:r>
            <a:r>
              <a:rPr lang="tr-TR" sz="2400" smtClean="0"/>
              <a:t>. </a:t>
            </a:r>
          </a:p>
          <a:p>
            <a:pPr eaLnBrk="1" hangingPunct="1"/>
            <a:r>
              <a:rPr lang="tr-TR" sz="2400" smtClean="0"/>
              <a:t>Thirld World bureaucrats mismanage the economy by creating an artificial environment to attract foreign investments.</a:t>
            </a:r>
          </a:p>
          <a:p>
            <a:pPr eaLnBrk="1" hangingPunct="1"/>
            <a:r>
              <a:rPr lang="tr-TR" sz="2400" smtClean="0"/>
              <a:t> </a:t>
            </a:r>
            <a:r>
              <a:rPr lang="tr-TR" sz="2400" b="1" smtClean="0"/>
              <a:t>If multinational banks and investment firms make bad decisions, they should pay the consequences. </a:t>
            </a:r>
            <a:r>
              <a:rPr lang="tr-TR" sz="2400" smtClean="0"/>
              <a:t>The market should determine which businesses and banks succeed and fail.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Liberal Explanation of Mexican Bail-out</a:t>
            </a:r>
          </a:p>
        </p:txBody>
      </p:sp>
      <p:sp>
        <p:nvSpPr>
          <p:cNvPr id="33794" name="Content Placeholder 2"/>
          <p:cNvSpPr>
            <a:spLocks noGrp="1"/>
          </p:cNvSpPr>
          <p:nvPr>
            <p:ph idx="1"/>
          </p:nvPr>
        </p:nvSpPr>
        <p:spPr/>
        <p:txBody>
          <a:bodyPr/>
          <a:lstStyle/>
          <a:p>
            <a:pPr eaLnBrk="1" hangingPunct="1">
              <a:lnSpc>
                <a:spcPct val="90000"/>
              </a:lnSpc>
            </a:pPr>
            <a:r>
              <a:rPr lang="tr-TR" smtClean="0"/>
              <a:t>Some other liberal scholars argue that the </a:t>
            </a:r>
            <a:r>
              <a:rPr lang="tr-TR" b="1" smtClean="0"/>
              <a:t>IMF and the World Bank are crucial actors in averting economic crises.</a:t>
            </a:r>
            <a:r>
              <a:rPr lang="tr-TR" smtClean="0"/>
              <a:t> The Mexican </a:t>
            </a:r>
            <a:r>
              <a:rPr lang="tr-TR" b="1" smtClean="0"/>
              <a:t>peso crisis posed significant risks to the world financial system</a:t>
            </a:r>
            <a:r>
              <a:rPr lang="tr-TR" smtClean="0"/>
              <a:t> because it </a:t>
            </a:r>
            <a:r>
              <a:rPr lang="tr-TR" b="1" smtClean="0"/>
              <a:t>threatened the stability of the dollar and emerging markets. </a:t>
            </a:r>
          </a:p>
          <a:p>
            <a:pPr eaLnBrk="1" hangingPunct="1">
              <a:lnSpc>
                <a:spcPct val="90000"/>
              </a:lnSpc>
            </a:pPr>
            <a:r>
              <a:rPr lang="tr-TR" smtClean="0"/>
              <a:t>The </a:t>
            </a:r>
            <a:r>
              <a:rPr lang="tr-TR" b="1" smtClean="0"/>
              <a:t>IMF can stabilize economies and encourage market reforms</a:t>
            </a:r>
            <a:r>
              <a:rPr lang="tr-TR" smtClean="0"/>
              <a:t>. The IMF and World Bank can </a:t>
            </a:r>
            <a:r>
              <a:rPr lang="tr-TR" b="1" smtClean="0"/>
              <a:t>help monitor capital flows in emerging markets and provide early warning</a:t>
            </a:r>
            <a:r>
              <a:rPr lang="tr-TR" smtClean="0"/>
              <a:t>. </a:t>
            </a:r>
          </a:p>
          <a:p>
            <a:pPr eaLnBrk="1" hangingPunct="1">
              <a:lnSpc>
                <a:spcPct val="90000"/>
              </a:lnSpc>
            </a:pPr>
            <a:r>
              <a:rPr lang="tr-TR" smtClean="0"/>
              <a:t>In </a:t>
            </a:r>
            <a:r>
              <a:rPr lang="tr-TR" b="1" smtClean="0"/>
              <a:t>1993, IMF officials told Mexico that the peso was overvalued and was creating a trade imbalance</a:t>
            </a:r>
            <a:r>
              <a:rPr lang="tr-TR" smtClean="0"/>
              <a:t> large enough to threaten long-term economic stability. But the </a:t>
            </a:r>
            <a:r>
              <a:rPr lang="tr-TR" b="1" smtClean="0"/>
              <a:t>Mexican government did not want to raise interet rates or devalue the peso, as both would be politically unpopular</a:t>
            </a:r>
            <a:r>
              <a:rPr lang="tr-TR" smtClean="0"/>
              <a:t> in Mexico: Mexican business would find it difficult to afford loans, and Mexican people would find foreign goods unaffordable.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Liberal Explanation of Mexican Bail-out</a:t>
            </a:r>
          </a:p>
        </p:txBody>
      </p:sp>
      <p:sp>
        <p:nvSpPr>
          <p:cNvPr id="34818" name="Content Placeholder 2"/>
          <p:cNvSpPr>
            <a:spLocks noGrp="1"/>
          </p:cNvSpPr>
          <p:nvPr>
            <p:ph idx="1"/>
          </p:nvPr>
        </p:nvSpPr>
        <p:spPr/>
        <p:txBody>
          <a:bodyPr/>
          <a:lstStyle/>
          <a:p>
            <a:pPr eaLnBrk="1" hangingPunct="1">
              <a:lnSpc>
                <a:spcPct val="90000"/>
              </a:lnSpc>
            </a:pPr>
            <a:r>
              <a:rPr lang="tr-TR" sz="2400" b="1" smtClean="0"/>
              <a:t>Political considerations outweighed sound economic policies</a:t>
            </a:r>
            <a:r>
              <a:rPr lang="tr-TR" sz="2400" smtClean="0"/>
              <a:t>. Poor political choices undermined economic confidence. </a:t>
            </a:r>
          </a:p>
          <a:p>
            <a:pPr eaLnBrk="1" hangingPunct="1">
              <a:lnSpc>
                <a:spcPct val="90000"/>
              </a:lnSpc>
            </a:pPr>
            <a:r>
              <a:rPr lang="tr-TR" sz="2400" b="1" smtClean="0"/>
              <a:t>Structural adjustment was necessary to put  the economy back on track.</a:t>
            </a:r>
            <a:r>
              <a:rPr lang="tr-TR" sz="2400" smtClean="0"/>
              <a:t> The </a:t>
            </a:r>
            <a:r>
              <a:rPr lang="tr-TR" sz="2400" b="1" smtClean="0"/>
              <a:t>IMF and World Bank loans prevented contagion, or the so-called tequila effect</a:t>
            </a:r>
            <a:r>
              <a:rPr lang="tr-TR" sz="2400" smtClean="0"/>
              <a:t>. The IMF and the World Bank promote interstate cooperation to help societies </a:t>
            </a:r>
            <a:r>
              <a:rPr lang="tr-TR" sz="2400" b="1" smtClean="0"/>
              <a:t>manage the ill-effects of interdependence</a:t>
            </a:r>
            <a:r>
              <a:rPr lang="tr-TR" sz="2400" smtClean="0"/>
              <a:t>. </a:t>
            </a:r>
          </a:p>
          <a:p>
            <a:pPr eaLnBrk="1" hangingPunct="1">
              <a:lnSpc>
                <a:spcPct val="90000"/>
              </a:lnSpc>
            </a:pPr>
            <a:r>
              <a:rPr lang="tr-TR" sz="2400" smtClean="0"/>
              <a:t>Liberals also argue that </a:t>
            </a:r>
            <a:r>
              <a:rPr lang="tr-TR" sz="2400" b="1" smtClean="0"/>
              <a:t>the IMF</a:t>
            </a:r>
            <a:r>
              <a:rPr lang="tr-TR" sz="2400" smtClean="0"/>
              <a:t> </a:t>
            </a:r>
            <a:r>
              <a:rPr lang="tr-TR" sz="2400" b="1" smtClean="0"/>
              <a:t>and World Bank </a:t>
            </a:r>
            <a:r>
              <a:rPr lang="tr-TR" sz="2400" smtClean="0"/>
              <a:t>offer the best </a:t>
            </a:r>
            <a:r>
              <a:rPr lang="tr-TR" sz="2400" b="1" smtClean="0"/>
              <a:t>defence against crony capitalism that leads to political corruption of the market</a:t>
            </a:r>
            <a:r>
              <a:rPr lang="tr-TR" sz="2400" smtClean="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Marxist Explanation </a:t>
            </a:r>
            <a:r>
              <a:rPr lang="tr-TR" dirty="0"/>
              <a:t>of Mexican Bail-out</a:t>
            </a:r>
          </a:p>
        </p:txBody>
      </p:sp>
      <p:sp>
        <p:nvSpPr>
          <p:cNvPr id="35842" name="Content Placeholder 2"/>
          <p:cNvSpPr>
            <a:spLocks noGrp="1"/>
          </p:cNvSpPr>
          <p:nvPr>
            <p:ph idx="1"/>
          </p:nvPr>
        </p:nvSpPr>
        <p:spPr/>
        <p:txBody>
          <a:bodyPr/>
          <a:lstStyle/>
          <a:p>
            <a:pPr eaLnBrk="1" hangingPunct="1">
              <a:lnSpc>
                <a:spcPct val="90000"/>
              </a:lnSpc>
            </a:pPr>
            <a:r>
              <a:rPr lang="tr-TR" sz="2400" smtClean="0"/>
              <a:t>Marxists understand the Mexican peso crisis through </a:t>
            </a:r>
            <a:r>
              <a:rPr lang="tr-TR" sz="2400" b="1" smtClean="0"/>
              <a:t>class analysis</a:t>
            </a:r>
            <a:r>
              <a:rPr lang="tr-TR" sz="2400" smtClean="0"/>
              <a:t>. </a:t>
            </a:r>
          </a:p>
          <a:p>
            <a:pPr eaLnBrk="1" hangingPunct="1">
              <a:lnSpc>
                <a:spcPct val="90000"/>
              </a:lnSpc>
            </a:pPr>
            <a:r>
              <a:rPr lang="tr-TR" sz="2400" smtClean="0"/>
              <a:t>Traditional Marxists see the </a:t>
            </a:r>
            <a:r>
              <a:rPr lang="tr-TR" sz="2400" b="1" smtClean="0"/>
              <a:t>peso crisis as a result of the chronic instability of capitalism and colonialism</a:t>
            </a:r>
            <a:r>
              <a:rPr lang="tr-TR" sz="2400" smtClean="0"/>
              <a:t>. </a:t>
            </a:r>
          </a:p>
          <a:p>
            <a:pPr eaLnBrk="1" hangingPunct="1">
              <a:lnSpc>
                <a:spcPct val="90000"/>
              </a:lnSpc>
            </a:pPr>
            <a:r>
              <a:rPr lang="tr-TR" sz="2400" smtClean="0"/>
              <a:t>For some Marxists, the </a:t>
            </a:r>
            <a:r>
              <a:rPr lang="tr-TR" sz="2400" b="1" smtClean="0"/>
              <a:t>IMF and World Bank</a:t>
            </a:r>
            <a:r>
              <a:rPr lang="tr-TR" sz="2400" smtClean="0"/>
              <a:t> </a:t>
            </a:r>
            <a:r>
              <a:rPr lang="tr-TR" sz="2400" b="1" smtClean="0"/>
              <a:t>serve the interests of core countries and the capitalist class</a:t>
            </a:r>
            <a:r>
              <a:rPr lang="tr-TR" sz="2400" smtClean="0"/>
              <a:t>, which </a:t>
            </a:r>
            <a:r>
              <a:rPr lang="tr-TR" sz="2400" b="1" smtClean="0"/>
              <a:t>exploit the resources and labor of the periphery and semi-periphery</a:t>
            </a:r>
            <a:r>
              <a:rPr lang="tr-TR" sz="2400" smtClean="0"/>
              <a:t>.</a:t>
            </a:r>
          </a:p>
          <a:p>
            <a:pPr eaLnBrk="1" hangingPunct="1">
              <a:lnSpc>
                <a:spcPct val="90000"/>
              </a:lnSpc>
            </a:pPr>
            <a:r>
              <a:rPr lang="tr-TR" sz="2400" smtClean="0"/>
              <a:t> The </a:t>
            </a:r>
            <a:r>
              <a:rPr lang="tr-TR" sz="2400" b="1" smtClean="0"/>
              <a:t>IMF and World Bank are agents of capitalism</a:t>
            </a:r>
            <a:r>
              <a:rPr lang="tr-TR" sz="2400" smtClean="0"/>
              <a:t>. </a:t>
            </a:r>
          </a:p>
          <a:p>
            <a:pPr eaLnBrk="1" hangingPunct="1">
              <a:lnSpc>
                <a:spcPct val="90000"/>
              </a:lnSpc>
            </a:pPr>
            <a:r>
              <a:rPr lang="tr-TR" sz="2400" smtClean="0"/>
              <a:t>Through the coercion of the state and international organizations, the capitalist</a:t>
            </a:r>
            <a:r>
              <a:rPr lang="tr-TR" sz="2400" b="1" smtClean="0"/>
              <a:t> class seeks to pass the cost of instability onto the working class</a:t>
            </a:r>
            <a:r>
              <a:rPr lang="tr-TR" sz="2400" smtClean="0"/>
              <a:t>.</a:t>
            </a:r>
          </a:p>
          <a:p>
            <a:pPr eaLnBrk="1" hangingPunct="1">
              <a:lnSpc>
                <a:spcPct val="90000"/>
              </a:lnSpc>
            </a:pPr>
            <a:endParaRPr lang="tr-TR" sz="24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Marxist Explanation of Mexican Bail-out</a:t>
            </a:r>
          </a:p>
        </p:txBody>
      </p:sp>
      <p:sp>
        <p:nvSpPr>
          <p:cNvPr id="36866" name="Content Placeholder 2"/>
          <p:cNvSpPr>
            <a:spLocks noGrp="1"/>
          </p:cNvSpPr>
          <p:nvPr>
            <p:ph idx="1"/>
          </p:nvPr>
        </p:nvSpPr>
        <p:spPr/>
        <p:txBody>
          <a:bodyPr/>
          <a:lstStyle/>
          <a:p>
            <a:pPr eaLnBrk="1" hangingPunct="1"/>
            <a:r>
              <a:rPr lang="tr-TR" sz="2000" smtClean="0"/>
              <a:t>The </a:t>
            </a:r>
            <a:r>
              <a:rPr lang="tr-TR" sz="2000" b="1" smtClean="0"/>
              <a:t>IMF and World Bank</a:t>
            </a:r>
            <a:r>
              <a:rPr lang="tr-TR" sz="2000" smtClean="0"/>
              <a:t>, which are supposed to be politically and economically neutral, put </a:t>
            </a:r>
            <a:r>
              <a:rPr lang="tr-TR" sz="2000" b="1" smtClean="0"/>
              <a:t>conditions on debtors</a:t>
            </a:r>
            <a:r>
              <a:rPr lang="tr-TR" sz="2000" smtClean="0"/>
              <a:t> in exchange for their financial support.</a:t>
            </a:r>
          </a:p>
          <a:p>
            <a:pPr eaLnBrk="1" hangingPunct="1"/>
            <a:r>
              <a:rPr lang="tr-TR" sz="2000" smtClean="0"/>
              <a:t>The </a:t>
            </a:r>
            <a:r>
              <a:rPr lang="tr-TR" sz="2000" b="1" smtClean="0"/>
              <a:t>IMF bailed out private investors from the US</a:t>
            </a:r>
            <a:r>
              <a:rPr lang="tr-TR" sz="2000" smtClean="0"/>
              <a:t> during the peso crisis. The US used its influence in the IMF to </a:t>
            </a:r>
            <a:r>
              <a:rPr lang="tr-TR" sz="2000" b="1" smtClean="0"/>
              <a:t>ensure that the investments of the US capitalists were protected</a:t>
            </a:r>
            <a:r>
              <a:rPr lang="tr-TR" sz="2000" smtClean="0"/>
              <a:t> </a:t>
            </a:r>
            <a:r>
              <a:rPr lang="tr-TR" sz="2000" b="1" smtClean="0"/>
              <a:t>at the expense of</a:t>
            </a:r>
            <a:r>
              <a:rPr lang="tr-TR" sz="2000" smtClean="0"/>
              <a:t> </a:t>
            </a:r>
            <a:r>
              <a:rPr lang="tr-TR" sz="2000" b="1" smtClean="0"/>
              <a:t>taxpayers</a:t>
            </a:r>
            <a:r>
              <a:rPr lang="tr-TR" sz="2000" smtClean="0"/>
              <a:t>, most of whom are the working class. </a:t>
            </a:r>
          </a:p>
          <a:p>
            <a:pPr eaLnBrk="1" hangingPunct="1"/>
            <a:r>
              <a:rPr lang="tr-TR" sz="2000" smtClean="0"/>
              <a:t>Marxists highlight the </a:t>
            </a:r>
            <a:r>
              <a:rPr lang="tr-TR" sz="2000" b="1" smtClean="0"/>
              <a:t>effects of IMF and World Bank conditionality on the working class</a:t>
            </a:r>
            <a:r>
              <a:rPr lang="tr-TR" sz="2000" smtClean="0"/>
              <a:t>.  The </a:t>
            </a:r>
            <a:r>
              <a:rPr lang="tr-TR" sz="2000" b="1" smtClean="0"/>
              <a:t>structural adjustment programs</a:t>
            </a:r>
            <a:r>
              <a:rPr lang="tr-TR" sz="2000" smtClean="0"/>
              <a:t> lead to </a:t>
            </a:r>
            <a:r>
              <a:rPr lang="tr-TR" sz="2000" b="1" smtClean="0"/>
              <a:t>reduced wages, reduced social services, increased energy prices, and higher prices for consumer goods.</a:t>
            </a:r>
            <a:r>
              <a:rPr lang="tr-TR" sz="2000" smtClean="0"/>
              <a:t> </a:t>
            </a:r>
          </a:p>
          <a:p>
            <a:pPr eaLnBrk="1" hangingPunct="1"/>
            <a:r>
              <a:rPr lang="tr-TR" sz="2000" smtClean="0"/>
              <a:t>Most Mexicans have their wages and savings in peso, while their elites maintain their fortunes in foreign currencies safely deposited in multinational banks. </a:t>
            </a:r>
          </a:p>
          <a:p>
            <a:pPr eaLnBrk="1" hangingPunct="1"/>
            <a:endParaRPr lang="tr-TR" sz="20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Marxist Explanation of Mexican Bail-out</a:t>
            </a:r>
          </a:p>
        </p:txBody>
      </p:sp>
      <p:sp>
        <p:nvSpPr>
          <p:cNvPr id="37890" name="Content Placeholder 2"/>
          <p:cNvSpPr>
            <a:spLocks noGrp="1"/>
          </p:cNvSpPr>
          <p:nvPr>
            <p:ph idx="1"/>
          </p:nvPr>
        </p:nvSpPr>
        <p:spPr/>
        <p:txBody>
          <a:bodyPr/>
          <a:lstStyle/>
          <a:p>
            <a:pPr eaLnBrk="1" hangingPunct="1"/>
            <a:r>
              <a:rPr lang="tr-TR" sz="2000" smtClean="0"/>
              <a:t>The </a:t>
            </a:r>
            <a:r>
              <a:rPr lang="tr-TR" sz="2000" b="1" smtClean="0"/>
              <a:t>austerity programs implemented since the 1980s</a:t>
            </a:r>
            <a:r>
              <a:rPr lang="tr-TR" sz="2000" smtClean="0"/>
              <a:t> did </a:t>
            </a:r>
            <a:r>
              <a:rPr lang="tr-TR" sz="2000" b="1" smtClean="0"/>
              <a:t>not help the Mexican economy</a:t>
            </a:r>
            <a:r>
              <a:rPr lang="tr-TR" sz="2000" smtClean="0"/>
              <a:t>. </a:t>
            </a:r>
          </a:p>
          <a:p>
            <a:pPr eaLnBrk="1" hangingPunct="1"/>
            <a:r>
              <a:rPr lang="tr-TR" sz="2000" smtClean="0"/>
              <a:t>While these programs were in effect, </a:t>
            </a:r>
            <a:r>
              <a:rPr lang="tr-TR" sz="2000" b="1" smtClean="0"/>
              <a:t>the standard of living of most Mexicans fell, and the disparity between rich and poor widened.</a:t>
            </a:r>
            <a:r>
              <a:rPr lang="tr-TR" sz="2000" smtClean="0"/>
              <a:t> </a:t>
            </a:r>
          </a:p>
          <a:p>
            <a:pPr eaLnBrk="1" hangingPunct="1"/>
            <a:r>
              <a:rPr lang="tr-TR" sz="2000" smtClean="0"/>
              <a:t>Since 1982, </a:t>
            </a:r>
            <a:r>
              <a:rPr lang="tr-TR" sz="2000" b="1" smtClean="0"/>
              <a:t>privatization and deregulation have contributed to a steep concentration of income and wealth</a:t>
            </a:r>
            <a:r>
              <a:rPr lang="tr-TR" sz="2000" smtClean="0"/>
              <a:t>. There has been in Mexico a </a:t>
            </a:r>
            <a:r>
              <a:rPr lang="tr-TR" sz="2000" b="1" smtClean="0"/>
              <a:t>massive transfer of resources from the salaried population to the owners of capital and from public to private hands.</a:t>
            </a:r>
          </a:p>
          <a:p>
            <a:pPr eaLnBrk="1" hangingPunct="1"/>
            <a:r>
              <a:rPr lang="tr-TR" sz="2000" smtClean="0"/>
              <a:t> </a:t>
            </a:r>
            <a:r>
              <a:rPr lang="tr-TR" sz="2000" b="1" smtClean="0"/>
              <a:t>Poverty has not diminished, it actually worsened, and social justice does not exist in Mexico</a:t>
            </a:r>
            <a:r>
              <a:rPr lang="tr-TR" sz="2000" smtClean="0"/>
              <a:t>. The </a:t>
            </a:r>
            <a:r>
              <a:rPr lang="tr-TR" sz="2000" b="1" smtClean="0"/>
              <a:t>working and the middle classes paid the costs of structural adjustment and also the peso crisis</a:t>
            </a:r>
            <a:r>
              <a:rPr lang="tr-TR" sz="2000" smtClean="0"/>
              <a:t>. </a:t>
            </a:r>
          </a:p>
          <a:p>
            <a:pPr eaLnBrk="1" hangingPunct="1"/>
            <a:r>
              <a:rPr lang="tr-TR" sz="2000" smtClean="0"/>
              <a:t>Whereas </a:t>
            </a:r>
            <a:r>
              <a:rPr lang="tr-TR" sz="2000" b="1" smtClean="0"/>
              <a:t>capital  can always find a safe-haven country</a:t>
            </a:r>
            <a:r>
              <a:rPr lang="tr-TR" sz="2000" smtClean="0"/>
              <a:t>, </a:t>
            </a:r>
            <a:r>
              <a:rPr lang="tr-TR" sz="2000" b="1" smtClean="0"/>
              <a:t>labor cannot freely enter other countries.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Marxist Explanation of Mexican Bail-out</a:t>
            </a:r>
          </a:p>
        </p:txBody>
      </p:sp>
      <p:sp>
        <p:nvSpPr>
          <p:cNvPr id="38914" name="Content Placeholder 2"/>
          <p:cNvSpPr>
            <a:spLocks noGrp="1"/>
          </p:cNvSpPr>
          <p:nvPr>
            <p:ph idx="1"/>
          </p:nvPr>
        </p:nvSpPr>
        <p:spPr/>
        <p:txBody>
          <a:bodyPr/>
          <a:lstStyle/>
          <a:p>
            <a:pPr eaLnBrk="1" hangingPunct="1">
              <a:lnSpc>
                <a:spcPct val="90000"/>
              </a:lnSpc>
            </a:pPr>
            <a:r>
              <a:rPr lang="tr-TR" smtClean="0"/>
              <a:t>The </a:t>
            </a:r>
            <a:r>
              <a:rPr lang="tr-TR" b="1" smtClean="0"/>
              <a:t>peso crisis served to further impoverish Mexican workers</a:t>
            </a:r>
            <a:r>
              <a:rPr lang="tr-TR" smtClean="0"/>
              <a:t>. With fewer jobs and higher interest rates, workers in Mexico had difficulty in meeting their basic human needs. </a:t>
            </a:r>
          </a:p>
          <a:p>
            <a:pPr eaLnBrk="1" hangingPunct="1">
              <a:lnSpc>
                <a:spcPct val="90000"/>
              </a:lnSpc>
            </a:pPr>
            <a:r>
              <a:rPr lang="tr-TR" smtClean="0"/>
              <a:t> On the other hand, </a:t>
            </a:r>
            <a:r>
              <a:rPr lang="tr-TR" b="1" smtClean="0"/>
              <a:t>Mexican-based exporters and the owners of companies benefited because of reduced wages and increased exports to the US</a:t>
            </a:r>
            <a:r>
              <a:rPr lang="tr-TR" smtClean="0"/>
              <a:t>.</a:t>
            </a:r>
          </a:p>
          <a:p>
            <a:pPr eaLnBrk="1" hangingPunct="1">
              <a:lnSpc>
                <a:spcPct val="90000"/>
              </a:lnSpc>
            </a:pPr>
            <a:r>
              <a:rPr lang="tr-TR" smtClean="0"/>
              <a:t> The </a:t>
            </a:r>
            <a:r>
              <a:rPr lang="tr-TR" b="1" smtClean="0"/>
              <a:t>use of wage repression policies as an international debt mechanism is a common feature of structural adjustment and contributes to worker poverty. </a:t>
            </a:r>
          </a:p>
          <a:p>
            <a:pPr eaLnBrk="1" hangingPunct="1">
              <a:lnSpc>
                <a:spcPct val="90000"/>
              </a:lnSpc>
            </a:pPr>
            <a:r>
              <a:rPr lang="tr-TR" b="1" smtClean="0"/>
              <a:t>US workers also bore the costs of Mexican bail-out</a:t>
            </a:r>
            <a:r>
              <a:rPr lang="tr-TR" smtClean="0"/>
              <a:t>. US taxpayers subsidized the peso and Mexican debt, </a:t>
            </a:r>
            <a:r>
              <a:rPr lang="tr-TR" b="1" smtClean="0"/>
              <a:t>bailing out the Wall Street speculators</a:t>
            </a:r>
            <a:r>
              <a:rPr lang="tr-TR" smtClean="0"/>
              <a:t>, who had more money and resources.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39938" name="Content Placeholder 2"/>
          <p:cNvSpPr>
            <a:spLocks noGrp="1"/>
          </p:cNvSpPr>
          <p:nvPr>
            <p:ph idx="1"/>
          </p:nvPr>
        </p:nvSpPr>
        <p:spPr/>
        <p:txBody>
          <a:bodyPr/>
          <a:lstStyle/>
          <a:p>
            <a:pPr eaLnBrk="1" hangingPunct="1"/>
            <a:r>
              <a:rPr lang="en-US" sz="2400" smtClean="0"/>
              <a:t>Asia continued to stand out as </a:t>
            </a:r>
            <a:r>
              <a:rPr lang="en-US" sz="2400" b="1" smtClean="0"/>
              <a:t>one of the most remarkable</a:t>
            </a:r>
            <a:r>
              <a:rPr lang="tr-TR" sz="2400" b="1" smtClean="0"/>
              <a:t> </a:t>
            </a:r>
            <a:r>
              <a:rPr lang="en-US" sz="2400" b="1" smtClean="0"/>
              <a:t>examples of economic transformation</a:t>
            </a:r>
            <a:r>
              <a:rPr lang="en-US" sz="2400" smtClean="0"/>
              <a:t> ever occurred among developing countries. During </a:t>
            </a:r>
            <a:r>
              <a:rPr lang="en-US" sz="2400" b="1" smtClean="0"/>
              <a:t>1992-</a:t>
            </a:r>
            <a:r>
              <a:rPr lang="tr-TR" sz="2400" b="1" smtClean="0"/>
              <a:t> </a:t>
            </a:r>
            <a:r>
              <a:rPr lang="en-US" sz="2400" b="1" smtClean="0"/>
              <a:t>95</a:t>
            </a:r>
            <a:r>
              <a:rPr lang="en-US" sz="2400" smtClean="0"/>
              <a:t>, the developing </a:t>
            </a:r>
            <a:r>
              <a:rPr lang="en-US" sz="2400" b="1" smtClean="0"/>
              <a:t>economies of Asia recorded average real GDP growth above 9 percent.</a:t>
            </a:r>
          </a:p>
          <a:p>
            <a:pPr eaLnBrk="1" hangingPunct="1"/>
            <a:r>
              <a:rPr lang="en-US" sz="2400" smtClean="0"/>
              <a:t>Although </a:t>
            </a:r>
            <a:r>
              <a:rPr lang="en-US" sz="2400" b="1" smtClean="0"/>
              <a:t>double-digit growth rates in China </a:t>
            </a:r>
            <a:r>
              <a:rPr lang="en-US" sz="2400" smtClean="0"/>
              <a:t>formed the </a:t>
            </a:r>
            <a:r>
              <a:rPr lang="en-US" sz="2400" b="1" smtClean="0"/>
              <a:t>largest single component of this</a:t>
            </a:r>
            <a:r>
              <a:rPr lang="tr-TR" sz="2400" b="1" smtClean="0"/>
              <a:t> </a:t>
            </a:r>
            <a:r>
              <a:rPr lang="en-US" sz="2400" b="1" smtClean="0"/>
              <a:t>regional growth performance</a:t>
            </a:r>
            <a:r>
              <a:rPr lang="en-US" sz="2400" smtClean="0"/>
              <a:t>, </a:t>
            </a:r>
            <a:r>
              <a:rPr lang="en-US" sz="2400" b="1" smtClean="0"/>
              <a:t>Indonesia, Malaysia, and Thailand </a:t>
            </a:r>
            <a:r>
              <a:rPr lang="en-US" sz="2400" smtClean="0"/>
              <a:t>all experienced</a:t>
            </a:r>
            <a:r>
              <a:rPr lang="en-US" sz="2400" b="1" smtClean="0"/>
              <a:t> average growth</a:t>
            </a:r>
            <a:r>
              <a:rPr lang="tr-TR" sz="2400" b="1" smtClean="0"/>
              <a:t> </a:t>
            </a:r>
            <a:r>
              <a:rPr lang="en-US" sz="2400" b="1" smtClean="0"/>
              <a:t>above 7 percent </a:t>
            </a:r>
            <a:r>
              <a:rPr lang="en-US" sz="2400" smtClean="0"/>
              <a:t>in this period</a:t>
            </a:r>
            <a:r>
              <a:rPr lang="tr-TR" sz="2400" b="1" smtClean="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0962" name="Content Placeholder 2"/>
          <p:cNvSpPr>
            <a:spLocks noGrp="1"/>
          </p:cNvSpPr>
          <p:nvPr>
            <p:ph idx="1"/>
          </p:nvPr>
        </p:nvSpPr>
        <p:spPr/>
        <p:txBody>
          <a:bodyPr/>
          <a:lstStyle/>
          <a:p>
            <a:pPr eaLnBrk="1" hangingPunct="1"/>
            <a:r>
              <a:rPr lang="en-US" sz="2400" smtClean="0"/>
              <a:t>These countries also </a:t>
            </a:r>
            <a:r>
              <a:rPr lang="tr-TR" sz="2400" smtClean="0"/>
              <a:t>realized</a:t>
            </a:r>
            <a:r>
              <a:rPr lang="en-US" sz="2400" smtClean="0"/>
              <a:t> </a:t>
            </a:r>
            <a:r>
              <a:rPr lang="en-US" sz="2400" b="1" smtClean="0"/>
              <a:t>dramatic</a:t>
            </a:r>
            <a:r>
              <a:rPr lang="tr-TR" sz="2400" b="1" smtClean="0"/>
              <a:t> </a:t>
            </a:r>
            <a:r>
              <a:rPr lang="en-US" sz="2400" b="1" smtClean="0"/>
              <a:t>improvements in living standards</a:t>
            </a:r>
            <a:r>
              <a:rPr lang="en-US" sz="2400" smtClean="0"/>
              <a:t> – the </a:t>
            </a:r>
            <a:r>
              <a:rPr lang="en-US" sz="2400" b="1" smtClean="0"/>
              <a:t>best performance among developing countries</a:t>
            </a:r>
            <a:r>
              <a:rPr lang="en-US" sz="2400" smtClean="0"/>
              <a:t>. Between</a:t>
            </a:r>
            <a:r>
              <a:rPr lang="tr-TR" sz="2400" smtClean="0"/>
              <a:t> </a:t>
            </a:r>
            <a:r>
              <a:rPr lang="en-US" sz="2400" b="1" smtClean="0"/>
              <a:t>1965 and 1995</a:t>
            </a:r>
            <a:r>
              <a:rPr lang="en-US" sz="2400" smtClean="0"/>
              <a:t>, </a:t>
            </a:r>
            <a:r>
              <a:rPr lang="en-US" sz="2400" b="1" smtClean="0"/>
              <a:t>per capita income rose tenfold in Korea, fivefold in Thailand, and fourfold in</a:t>
            </a:r>
            <a:r>
              <a:rPr lang="tr-TR" sz="2400" b="1" smtClean="0"/>
              <a:t> </a:t>
            </a:r>
            <a:r>
              <a:rPr lang="en-US" sz="2400" b="1" smtClean="0"/>
              <a:t>Malaysia</a:t>
            </a:r>
            <a:r>
              <a:rPr lang="en-US" sz="2400" smtClean="0"/>
              <a:t> thereby achieving significant convergence towards industrial country living standards</a:t>
            </a:r>
            <a:r>
              <a:rPr lang="tr-TR" sz="2400" smtClean="0"/>
              <a:t>.</a:t>
            </a:r>
          </a:p>
          <a:p>
            <a:pPr eaLnBrk="1" hangingPunct="1"/>
            <a:r>
              <a:rPr lang="tr-TR" sz="2400" smtClean="0"/>
              <a:t>Hence, it became </a:t>
            </a:r>
            <a:r>
              <a:rPr lang="en-US" sz="2400" smtClean="0"/>
              <a:t>commonplace to refer to the region as the ‘</a:t>
            </a:r>
            <a:r>
              <a:rPr lang="en-US" sz="2400" b="1" smtClean="0"/>
              <a:t>Asian miracle.’</a:t>
            </a:r>
            <a:endParaRPr lang="tr-TR" sz="2400" b="1" smtClean="0"/>
          </a:p>
          <a:p>
            <a:pPr eaLnBrk="1" hangingPunct="1"/>
            <a:r>
              <a:rPr lang="tr-TR" sz="2400" smtClean="0"/>
              <a:t>The </a:t>
            </a:r>
            <a:r>
              <a:rPr lang="tr-TR" sz="2400" b="1" smtClean="0"/>
              <a:t>IMF attributed this success to </a:t>
            </a:r>
            <a:r>
              <a:rPr lang="en-US" sz="2400" b="1" smtClean="0"/>
              <a:t>high rates of savings and investments, investment in human capital, and</a:t>
            </a:r>
            <a:r>
              <a:rPr lang="tr-TR" sz="2400" b="1" smtClean="0"/>
              <a:t> outward oriented policies.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Financial Crises of the 1990s</a:t>
            </a:r>
            <a:endParaRPr lang="tr-TR" dirty="0"/>
          </a:p>
        </p:txBody>
      </p:sp>
      <p:sp>
        <p:nvSpPr>
          <p:cNvPr id="15362" name="Content Placeholder 2"/>
          <p:cNvSpPr>
            <a:spLocks noGrp="1"/>
          </p:cNvSpPr>
          <p:nvPr>
            <p:ph idx="1"/>
          </p:nvPr>
        </p:nvSpPr>
        <p:spPr/>
        <p:txBody>
          <a:bodyPr/>
          <a:lstStyle/>
          <a:p>
            <a:pPr eaLnBrk="1" hangingPunct="1">
              <a:lnSpc>
                <a:spcPct val="90000"/>
              </a:lnSpc>
            </a:pPr>
            <a:r>
              <a:rPr lang="tr-TR" smtClean="0"/>
              <a:t>During the 1990s, a series of financial crises occurred across the developing world which devastated the lives of hundreds of millions of people. </a:t>
            </a:r>
          </a:p>
          <a:p>
            <a:pPr eaLnBrk="1" hangingPunct="1">
              <a:lnSpc>
                <a:spcPct val="90000"/>
              </a:lnSpc>
            </a:pPr>
            <a:r>
              <a:rPr lang="tr-TR" smtClean="0"/>
              <a:t>The first crisis occurred in Mexico in 1994 and it spread to neighboring countries in 1995. </a:t>
            </a:r>
          </a:p>
          <a:p>
            <a:pPr eaLnBrk="1" hangingPunct="1">
              <a:lnSpc>
                <a:spcPct val="90000"/>
              </a:lnSpc>
            </a:pPr>
            <a:r>
              <a:rPr lang="tr-TR" smtClean="0"/>
              <a:t>In 1997, the Asian crisis hit Thailand, South Korea, and Indonesia. </a:t>
            </a:r>
          </a:p>
          <a:p>
            <a:pPr eaLnBrk="1" hangingPunct="1">
              <a:lnSpc>
                <a:spcPct val="90000"/>
              </a:lnSpc>
            </a:pPr>
            <a:r>
              <a:rPr lang="tr-TR" smtClean="0"/>
              <a:t>Russia and Brazil followed in 1998, Equator in 1999, and Argentina and Turkey in 2000 and 2001. </a:t>
            </a:r>
          </a:p>
          <a:p>
            <a:pPr eaLnBrk="1" hangingPunct="1">
              <a:lnSpc>
                <a:spcPct val="90000"/>
              </a:lnSpc>
            </a:pPr>
            <a:r>
              <a:rPr lang="tr-TR" smtClean="0"/>
              <a:t>Th</a:t>
            </a:r>
            <a:r>
              <a:rPr lang="en-US" smtClean="0"/>
              <a:t>e</a:t>
            </a:r>
            <a:r>
              <a:rPr lang="tr-TR" smtClean="0"/>
              <a:t>se c</a:t>
            </a:r>
            <a:r>
              <a:rPr lang="en-US" smtClean="0"/>
              <a:t>ris</a:t>
            </a:r>
            <a:r>
              <a:rPr lang="tr-TR" smtClean="0"/>
              <a:t>e</a:t>
            </a:r>
            <a:r>
              <a:rPr lang="en-US" smtClean="0"/>
              <a:t>s </a:t>
            </a:r>
            <a:r>
              <a:rPr lang="tr-TR" smtClean="0"/>
              <a:t>showed how fast</a:t>
            </a:r>
            <a:r>
              <a:rPr lang="en-US" smtClean="0"/>
              <a:t> financial risks </a:t>
            </a:r>
            <a:r>
              <a:rPr lang="tr-TR" smtClean="0"/>
              <a:t>can </a:t>
            </a:r>
            <a:r>
              <a:rPr lang="en-US" smtClean="0"/>
              <a:t>spread across the globe. </a:t>
            </a:r>
            <a:r>
              <a:rPr lang="tr-TR" smtClean="0"/>
              <a:t>They</a:t>
            </a:r>
            <a:r>
              <a:rPr lang="en-US" smtClean="0"/>
              <a:t> </a:t>
            </a:r>
            <a:r>
              <a:rPr lang="tr-TR" smtClean="0"/>
              <a:t>required that </a:t>
            </a:r>
            <a:r>
              <a:rPr lang="en-US" smtClean="0"/>
              <a:t>financial globalizatio</a:t>
            </a:r>
            <a:r>
              <a:rPr lang="tr-TR" smtClean="0"/>
              <a:t>n be managed by appropriate </a:t>
            </a:r>
            <a:r>
              <a:rPr lang="en-US" smtClean="0"/>
              <a:t>political responses</a:t>
            </a:r>
            <a:r>
              <a:rPr lang="tr-TR" smtClean="0"/>
              <a:t>.</a:t>
            </a:r>
          </a:p>
          <a:p>
            <a:pPr eaLnBrk="1" hangingPunct="1">
              <a:lnSpc>
                <a:spcPct val="90000"/>
              </a:lnSpc>
            </a:pPr>
            <a:endParaRPr lang="tr-TR"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1986" name="Content Placeholder 2"/>
          <p:cNvSpPr>
            <a:spLocks noGrp="1"/>
          </p:cNvSpPr>
          <p:nvPr>
            <p:ph idx="1"/>
          </p:nvPr>
        </p:nvSpPr>
        <p:spPr/>
        <p:txBody>
          <a:bodyPr/>
          <a:lstStyle/>
          <a:p>
            <a:pPr eaLnBrk="1" hangingPunct="1"/>
            <a:r>
              <a:rPr lang="en-US" smtClean="0"/>
              <a:t>In terms of global financial markets, </a:t>
            </a:r>
            <a:r>
              <a:rPr lang="en-US" b="1" smtClean="0"/>
              <a:t>capital</a:t>
            </a:r>
            <a:r>
              <a:rPr lang="tr-TR" b="1" smtClean="0"/>
              <a:t> </a:t>
            </a:r>
            <a:r>
              <a:rPr lang="en-US" b="1" smtClean="0"/>
              <a:t>flows to developing marke</a:t>
            </a:r>
            <a:r>
              <a:rPr lang="tr-TR" b="1" smtClean="0"/>
              <a:t>ts increased substantially in the 1990s</a:t>
            </a:r>
            <a:endParaRPr lang="tr-TR" smtClean="0"/>
          </a:p>
          <a:p>
            <a:pPr eaLnBrk="1" hangingPunct="1"/>
            <a:r>
              <a:rPr lang="tr-TR" smtClean="0"/>
              <a:t>U</a:t>
            </a:r>
            <a:r>
              <a:rPr lang="en-US" smtClean="0"/>
              <a:t>ntil the crisis erupted, </a:t>
            </a:r>
            <a:r>
              <a:rPr lang="en-US" b="1" smtClean="0"/>
              <a:t>Asia</a:t>
            </a:r>
            <a:r>
              <a:rPr lang="tr-TR" b="1" smtClean="0"/>
              <a:t> </a:t>
            </a:r>
            <a:r>
              <a:rPr lang="en-US" b="1" smtClean="0"/>
              <a:t>attracted almost half of capital inflows to developing countries</a:t>
            </a:r>
            <a:r>
              <a:rPr lang="en-US" smtClean="0"/>
              <a:t> at </a:t>
            </a:r>
            <a:r>
              <a:rPr lang="en-US" b="1" smtClean="0"/>
              <a:t>an average of more than US$</a:t>
            </a:r>
            <a:r>
              <a:rPr lang="tr-TR" b="1" smtClean="0"/>
              <a:t> </a:t>
            </a:r>
            <a:r>
              <a:rPr lang="en-US" b="1" smtClean="0"/>
              <a:t>60 billion per annum from 1990 to 1996</a:t>
            </a:r>
            <a:r>
              <a:rPr lang="en-US" smtClean="0"/>
              <a:t>. Only in </a:t>
            </a:r>
            <a:r>
              <a:rPr lang="en-US" b="1" smtClean="0"/>
              <a:t>1996</a:t>
            </a:r>
            <a:r>
              <a:rPr lang="en-US" smtClean="0"/>
              <a:t>, this amount reached almost </a:t>
            </a:r>
            <a:r>
              <a:rPr lang="en-US" b="1" smtClean="0"/>
              <a:t>$10</a:t>
            </a:r>
            <a:r>
              <a:rPr lang="tr-TR" b="1" smtClean="0"/>
              <a:t>0</a:t>
            </a:r>
            <a:r>
              <a:rPr lang="en-US" b="1" smtClean="0"/>
              <a:t> billion</a:t>
            </a:r>
            <a:r>
              <a:rPr lang="tr-TR" smtClean="0"/>
              <a:t>.</a:t>
            </a:r>
          </a:p>
          <a:p>
            <a:pPr eaLnBrk="1" hangingPunct="1"/>
            <a:r>
              <a:rPr lang="tr-TR" smtClean="0"/>
              <a:t>I</a:t>
            </a:r>
            <a:r>
              <a:rPr lang="en-US" smtClean="0"/>
              <a:t>n most cases</a:t>
            </a:r>
            <a:r>
              <a:rPr lang="tr-TR" smtClean="0"/>
              <a:t>,</a:t>
            </a:r>
            <a:r>
              <a:rPr lang="en-US" smtClean="0"/>
              <a:t> </a:t>
            </a:r>
            <a:r>
              <a:rPr lang="en-US" b="1" smtClean="0"/>
              <a:t>large foreign direct investments</a:t>
            </a:r>
            <a:r>
              <a:rPr lang="en-US" smtClean="0"/>
              <a:t> dominated net private</a:t>
            </a:r>
            <a:r>
              <a:rPr lang="tr-TR" smtClean="0"/>
              <a:t> </a:t>
            </a:r>
            <a:r>
              <a:rPr lang="en-US" smtClean="0"/>
              <a:t>inflows, as was the case in </a:t>
            </a:r>
            <a:r>
              <a:rPr lang="en-US" b="1" smtClean="0"/>
              <a:t>China</a:t>
            </a:r>
            <a:r>
              <a:rPr lang="en-US" smtClean="0"/>
              <a:t>, in other cases, </a:t>
            </a:r>
            <a:r>
              <a:rPr lang="en-US" b="1" smtClean="0"/>
              <a:t>short-term inflows</a:t>
            </a:r>
            <a:r>
              <a:rPr lang="en-US" smtClean="0"/>
              <a:t> became substantial, as was</a:t>
            </a:r>
            <a:r>
              <a:rPr lang="tr-TR" smtClean="0"/>
              <a:t> the case in </a:t>
            </a:r>
            <a:r>
              <a:rPr lang="tr-TR" b="1" smtClean="0"/>
              <a:t>Thailand.</a:t>
            </a:r>
          </a:p>
          <a:p>
            <a:pPr eaLnBrk="1" hangingPunct="1"/>
            <a:r>
              <a:rPr lang="en-US" smtClean="0"/>
              <a:t>A large proportion of </a:t>
            </a:r>
            <a:r>
              <a:rPr lang="en-US" b="1" smtClean="0"/>
              <a:t>short-term flows</a:t>
            </a:r>
            <a:r>
              <a:rPr lang="en-US" smtClean="0"/>
              <a:t> was channeled</a:t>
            </a:r>
            <a:r>
              <a:rPr lang="tr-TR" smtClean="0"/>
              <a:t> </a:t>
            </a:r>
            <a:r>
              <a:rPr lang="en-US" smtClean="0"/>
              <a:t>by international bank lending, with </a:t>
            </a:r>
            <a:r>
              <a:rPr lang="en-US" b="1" smtClean="0"/>
              <a:t>European and Japanese banks</a:t>
            </a:r>
            <a:r>
              <a:rPr lang="en-US" smtClean="0"/>
              <a:t> providing the bulk of credit to</a:t>
            </a:r>
            <a:r>
              <a:rPr lang="tr-TR" smtClean="0"/>
              <a:t> the Asian countries.</a:t>
            </a:r>
          </a:p>
          <a:p>
            <a:pPr eaLnBrk="1" hangingPunct="1"/>
            <a:endParaRPr lang="tr-TR"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3010" name="Content Placeholder 2"/>
          <p:cNvSpPr>
            <a:spLocks noGrp="1"/>
          </p:cNvSpPr>
          <p:nvPr>
            <p:ph idx="1"/>
          </p:nvPr>
        </p:nvSpPr>
        <p:spPr/>
        <p:txBody>
          <a:bodyPr/>
          <a:lstStyle/>
          <a:p>
            <a:pPr eaLnBrk="1" hangingPunct="1">
              <a:lnSpc>
                <a:spcPct val="90000"/>
              </a:lnSpc>
            </a:pPr>
            <a:r>
              <a:rPr lang="tr-TR" sz="2400" smtClean="0"/>
              <a:t>Under these favourable circumstances, despite the </a:t>
            </a:r>
            <a:r>
              <a:rPr lang="tr-TR" sz="2400" b="1" smtClean="0"/>
              <a:t>growing current account deficits </a:t>
            </a:r>
            <a:r>
              <a:rPr lang="en-US" sz="2400" b="1" smtClean="0"/>
              <a:t>and the vulnerability of the banking sector</a:t>
            </a:r>
            <a:r>
              <a:rPr lang="en-US" sz="2400" smtClean="0"/>
              <a:t>, the </a:t>
            </a:r>
            <a:r>
              <a:rPr lang="en-US" sz="2400" b="1" smtClean="0"/>
              <a:t>general conclusion was that the region’s</a:t>
            </a:r>
            <a:r>
              <a:rPr lang="tr-TR" sz="2400" b="1" smtClean="0"/>
              <a:t> </a:t>
            </a:r>
            <a:r>
              <a:rPr lang="en-US" sz="2400" b="1" smtClean="0"/>
              <a:t>economic fundamentals were strong</a:t>
            </a:r>
            <a:r>
              <a:rPr lang="tr-TR" sz="2400" smtClean="0"/>
              <a:t>.</a:t>
            </a:r>
          </a:p>
          <a:p>
            <a:pPr eaLnBrk="1" hangingPunct="1">
              <a:lnSpc>
                <a:spcPct val="90000"/>
              </a:lnSpc>
            </a:pPr>
            <a:r>
              <a:rPr lang="tr-TR" sz="2400" smtClean="0"/>
              <a:t>T</a:t>
            </a:r>
            <a:r>
              <a:rPr lang="en-US" sz="2400" smtClean="0"/>
              <a:t>here were indeed </a:t>
            </a:r>
            <a:r>
              <a:rPr lang="en-US" sz="2400" b="1" smtClean="0"/>
              <a:t>no worrying signs of macroeconomic</a:t>
            </a:r>
            <a:r>
              <a:rPr lang="tr-TR" sz="2400" b="1" smtClean="0"/>
              <a:t> </a:t>
            </a:r>
            <a:r>
              <a:rPr lang="en-US" sz="2400" b="1" smtClean="0"/>
              <a:t>imbalances</a:t>
            </a:r>
            <a:r>
              <a:rPr lang="en-US" sz="2400" smtClean="0"/>
              <a:t>: </a:t>
            </a:r>
            <a:r>
              <a:rPr lang="en-US" sz="2400" b="1" smtClean="0"/>
              <a:t>inflation was moderate</a:t>
            </a:r>
            <a:r>
              <a:rPr lang="en-US" sz="2400" smtClean="0"/>
              <a:t> throughout the region</a:t>
            </a:r>
            <a:r>
              <a:rPr lang="tr-TR" sz="2400" smtClean="0"/>
              <a:t>. There were also </a:t>
            </a:r>
            <a:r>
              <a:rPr lang="tr-TR" sz="2400" b="1" smtClean="0"/>
              <a:t>no</a:t>
            </a:r>
            <a:r>
              <a:rPr lang="en-US" sz="2400" smtClean="0"/>
              <a:t> </a:t>
            </a:r>
            <a:r>
              <a:rPr lang="en-US" sz="2400" b="1" smtClean="0"/>
              <a:t>fiscal imbalances</a:t>
            </a:r>
            <a:r>
              <a:rPr lang="en-US" sz="2400" smtClean="0"/>
              <a:t>. </a:t>
            </a:r>
            <a:r>
              <a:rPr lang="en-US" sz="2400" b="1" smtClean="0"/>
              <a:t>Thailand</a:t>
            </a:r>
            <a:r>
              <a:rPr lang="en-US" sz="2400" smtClean="0"/>
              <a:t>,</a:t>
            </a:r>
            <a:r>
              <a:rPr lang="tr-TR" sz="2400" smtClean="0"/>
              <a:t> </a:t>
            </a:r>
            <a:r>
              <a:rPr lang="en-US" sz="2400" smtClean="0"/>
              <a:t>the country where the crisis initiated, </a:t>
            </a:r>
            <a:r>
              <a:rPr lang="en-US" sz="2400" b="1" smtClean="0"/>
              <a:t>recorded government surpluses every year between 1988</a:t>
            </a:r>
            <a:r>
              <a:rPr lang="tr-TR" sz="2400" b="1" smtClean="0"/>
              <a:t> and 1996.</a:t>
            </a:r>
          </a:p>
          <a:p>
            <a:pPr eaLnBrk="1" hangingPunct="1">
              <a:lnSpc>
                <a:spcPct val="90000"/>
              </a:lnSpc>
            </a:pPr>
            <a:r>
              <a:rPr lang="tr-TR" sz="2400" smtClean="0"/>
              <a:t>If macroeconomic indicators were good what went wrong in Asia?</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bwMode="auto"/>
        <p:txBody>
          <a:bodyPr wrap="square" numCol="1" anchorCtr="0" compatLnSpc="1">
            <a:prstTxWarp prst="textNoShape">
              <a:avLst/>
            </a:prstTxWarp>
          </a:bodyPr>
          <a:lstStyle/>
          <a:p>
            <a:pPr>
              <a:defRPr/>
            </a:pPr>
            <a:r>
              <a:rPr lang="tr-TR" b="1" smtClean="0"/>
              <a:t>The Asian Crisis</a:t>
            </a:r>
          </a:p>
        </p:txBody>
      </p:sp>
      <p:sp>
        <p:nvSpPr>
          <p:cNvPr id="44034" name="Rectangle 3"/>
          <p:cNvSpPr>
            <a:spLocks noGrp="1"/>
          </p:cNvSpPr>
          <p:nvPr>
            <p:ph type="body" idx="1"/>
          </p:nvPr>
        </p:nvSpPr>
        <p:spPr/>
        <p:txBody>
          <a:bodyPr/>
          <a:lstStyle/>
          <a:p>
            <a:pPr eaLnBrk="1" hangingPunct="1">
              <a:lnSpc>
                <a:spcPct val="90000"/>
              </a:lnSpc>
            </a:pPr>
            <a:r>
              <a:rPr lang="tr-TR" sz="2400" smtClean="0"/>
              <a:t>B</a:t>
            </a:r>
            <a:r>
              <a:rPr lang="en-US" sz="2400" smtClean="0"/>
              <a:t>oth domestic and international factors </a:t>
            </a:r>
            <a:r>
              <a:rPr lang="tr-TR" sz="2400" smtClean="0"/>
              <a:t>led</a:t>
            </a:r>
            <a:r>
              <a:rPr lang="en-US" sz="2400" smtClean="0"/>
              <a:t> to</a:t>
            </a:r>
            <a:r>
              <a:rPr lang="tr-TR" sz="2400" smtClean="0"/>
              <a:t> </a:t>
            </a:r>
            <a:r>
              <a:rPr lang="en-US" sz="2400" smtClean="0"/>
              <a:t>the</a:t>
            </a:r>
            <a:r>
              <a:rPr lang="tr-TR" sz="2400" smtClean="0"/>
              <a:t> emergence of a</a:t>
            </a:r>
            <a:r>
              <a:rPr lang="en-US" sz="2400" smtClean="0"/>
              <a:t> crisis</a:t>
            </a:r>
            <a:r>
              <a:rPr lang="tr-TR" sz="2400" smtClean="0"/>
              <a:t> in those countries.</a:t>
            </a:r>
          </a:p>
          <a:p>
            <a:pPr eaLnBrk="1" hangingPunct="1">
              <a:lnSpc>
                <a:spcPct val="90000"/>
              </a:lnSpc>
            </a:pPr>
            <a:r>
              <a:rPr lang="tr-TR" sz="2400" b="1" smtClean="0"/>
              <a:t>W</a:t>
            </a:r>
            <a:r>
              <a:rPr lang="en-US" sz="2400" b="1" smtClean="0"/>
              <a:t>eaknesses in domestic financial and corporate</a:t>
            </a:r>
            <a:r>
              <a:rPr lang="tr-TR" sz="2400" b="1" smtClean="0"/>
              <a:t> </a:t>
            </a:r>
            <a:r>
              <a:rPr lang="en-US" sz="2400" b="1" smtClean="0"/>
              <a:t>systems</a:t>
            </a:r>
            <a:r>
              <a:rPr lang="en-US" sz="2400" smtClean="0"/>
              <a:t>, and the </a:t>
            </a:r>
            <a:r>
              <a:rPr lang="en-US" sz="2400" b="1" smtClean="0"/>
              <a:t>volatility of international capital flows</a:t>
            </a:r>
            <a:r>
              <a:rPr lang="tr-TR" sz="2400" smtClean="0"/>
              <a:t> </a:t>
            </a:r>
            <a:r>
              <a:rPr lang="en-US" sz="2400" smtClean="0"/>
              <a:t>contributed to the </a:t>
            </a:r>
            <a:r>
              <a:rPr lang="tr-TR" sz="2400" b="1" smtClean="0"/>
              <a:t>emergence of </a:t>
            </a:r>
            <a:r>
              <a:rPr lang="en-US" sz="2400" b="1" smtClean="0"/>
              <a:t>the crisis.</a:t>
            </a:r>
            <a:endParaRPr lang="tr-TR" sz="2400" b="1" smtClean="0"/>
          </a:p>
          <a:p>
            <a:pPr eaLnBrk="1" hangingPunct="1"/>
            <a:r>
              <a:rPr lang="en-US" sz="2400" smtClean="0"/>
              <a:t>Countries </a:t>
            </a:r>
            <a:r>
              <a:rPr lang="tr-TR" sz="2400" smtClean="0"/>
              <a:t>that </a:t>
            </a:r>
            <a:r>
              <a:rPr lang="en-US" sz="2400" smtClean="0"/>
              <a:t>had received the largest share of capital inflows</a:t>
            </a:r>
            <a:r>
              <a:rPr lang="tr-TR" sz="2400" smtClean="0"/>
              <a:t> </a:t>
            </a:r>
            <a:r>
              <a:rPr lang="en-US" sz="2400" smtClean="0"/>
              <a:t>among developing countries </a:t>
            </a:r>
            <a:r>
              <a:rPr lang="tr-TR" sz="2400" smtClean="0"/>
              <a:t>until</a:t>
            </a:r>
            <a:r>
              <a:rPr lang="en-US" sz="2400" smtClean="0"/>
              <a:t> the crisis experienced </a:t>
            </a:r>
            <a:r>
              <a:rPr lang="en-US" sz="2400" b="1" smtClean="0"/>
              <a:t>capital reversals of unprecedented scale</a:t>
            </a:r>
            <a:r>
              <a:rPr lang="en-US" sz="2400" smtClean="0"/>
              <a:t>. </a:t>
            </a:r>
            <a:endParaRPr lang="tr-TR" sz="2400" smtClean="0"/>
          </a:p>
          <a:p>
            <a:pPr eaLnBrk="1" hangingPunct="1"/>
            <a:r>
              <a:rPr lang="en-US" sz="2400" smtClean="0"/>
              <a:t>South Korea,</a:t>
            </a:r>
            <a:r>
              <a:rPr lang="tr-TR" sz="2400" smtClean="0"/>
              <a:t> </a:t>
            </a:r>
            <a:r>
              <a:rPr lang="en-US" sz="2400" smtClean="0"/>
              <a:t>Indonesia, Thailand, Malaysia and the Philippines received </a:t>
            </a:r>
            <a:r>
              <a:rPr lang="en-US" sz="2400" b="1" smtClean="0"/>
              <a:t>$93 billion of private capital </a:t>
            </a:r>
            <a:r>
              <a:rPr lang="en-US" sz="2400" b="1" i="1" smtClean="0"/>
              <a:t>inflows</a:t>
            </a:r>
            <a:r>
              <a:rPr lang="tr-TR" sz="2400" b="1" i="1" smtClean="0"/>
              <a:t> </a:t>
            </a:r>
            <a:r>
              <a:rPr lang="en-US" sz="2400" b="1" smtClean="0"/>
              <a:t>in 1996</a:t>
            </a:r>
            <a:r>
              <a:rPr lang="en-US" sz="2400" smtClean="0"/>
              <a:t>. </a:t>
            </a:r>
            <a:r>
              <a:rPr lang="en-US" sz="2400" b="1" smtClean="0"/>
              <a:t>In 1997 they saw an </a:t>
            </a:r>
            <a:r>
              <a:rPr lang="en-US" sz="2400" b="1" i="1" smtClean="0"/>
              <a:t>outflow </a:t>
            </a:r>
            <a:r>
              <a:rPr lang="en-US" sz="2400" b="1" smtClean="0"/>
              <a:t>of $12 billion</a:t>
            </a:r>
            <a:r>
              <a:rPr lang="en-US" sz="2400" smtClean="0"/>
              <a:t>.</a:t>
            </a:r>
            <a:r>
              <a:rPr lang="tr-TR" sz="2400" smtClean="0"/>
              <a:t> </a:t>
            </a:r>
            <a:r>
              <a:rPr lang="en-US" sz="2400" smtClean="0"/>
              <a:t>In other words, there was a </a:t>
            </a:r>
            <a:r>
              <a:rPr lang="en-US" sz="2400" b="1" smtClean="0"/>
              <a:t>reversal of</a:t>
            </a:r>
            <a:r>
              <a:rPr lang="tr-TR" sz="2400" b="1" smtClean="0"/>
              <a:t> </a:t>
            </a:r>
            <a:r>
              <a:rPr lang="en-US" sz="2400" b="1" smtClean="0"/>
              <a:t>about $105 billion of net capital flows,</a:t>
            </a:r>
            <a:r>
              <a:rPr lang="en-US" sz="2400" smtClean="0"/>
              <a:t> amounting to </a:t>
            </a:r>
            <a:r>
              <a:rPr lang="en-US" sz="2400" b="1" smtClean="0"/>
              <a:t>more than 10 percent of the region’s GDP.</a:t>
            </a:r>
            <a:endParaRPr lang="tr-TR" sz="2400" b="1" smtClean="0"/>
          </a:p>
          <a:p>
            <a:pPr eaLnBrk="1" hangingPunct="1">
              <a:lnSpc>
                <a:spcPct val="90000"/>
              </a:lnSpc>
            </a:pPr>
            <a:endParaRPr lang="tr-TR" sz="2400" b="1" smtClean="0"/>
          </a:p>
          <a:p>
            <a:pPr eaLnBrk="1" hangingPunct="1">
              <a:lnSpc>
                <a:spcPct val="90000"/>
              </a:lnSpc>
            </a:pPr>
            <a:endParaRPr lang="tr-TR" sz="2400" b="1" smtClean="0"/>
          </a:p>
          <a:p>
            <a:endParaRPr lang="tr-TR"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5058" name="Content Placeholder 2"/>
          <p:cNvSpPr>
            <a:spLocks noGrp="1"/>
          </p:cNvSpPr>
          <p:nvPr>
            <p:ph idx="1"/>
          </p:nvPr>
        </p:nvSpPr>
        <p:spPr/>
        <p:txBody>
          <a:bodyPr/>
          <a:lstStyle/>
          <a:p>
            <a:pPr eaLnBrk="1" hangingPunct="1"/>
            <a:r>
              <a:rPr lang="en-US" smtClean="0"/>
              <a:t>The </a:t>
            </a:r>
            <a:r>
              <a:rPr lang="en-US" b="1" smtClean="0"/>
              <a:t>crisis started in Thailand</a:t>
            </a:r>
            <a:r>
              <a:rPr lang="en-US" smtClean="0"/>
              <a:t>, with the appearance of being a typical </a:t>
            </a:r>
            <a:r>
              <a:rPr lang="en-US" b="1" smtClean="0"/>
              <a:t>currency crisis</a:t>
            </a:r>
            <a:r>
              <a:rPr lang="en-US" smtClean="0"/>
              <a:t>. The</a:t>
            </a:r>
            <a:r>
              <a:rPr lang="tr-TR" smtClean="0"/>
              <a:t> </a:t>
            </a:r>
            <a:r>
              <a:rPr lang="en-US" smtClean="0"/>
              <a:t>country’s </a:t>
            </a:r>
            <a:r>
              <a:rPr lang="en-US" b="1" smtClean="0"/>
              <a:t>current account deficit</a:t>
            </a:r>
            <a:r>
              <a:rPr lang="en-US" smtClean="0"/>
              <a:t> had become large, at around </a:t>
            </a:r>
            <a:r>
              <a:rPr lang="en-US" b="1" smtClean="0"/>
              <a:t>8 percent of GDP</a:t>
            </a:r>
            <a:r>
              <a:rPr lang="en-US" smtClean="0"/>
              <a:t>, and was</a:t>
            </a:r>
            <a:r>
              <a:rPr lang="tr-TR" smtClean="0"/>
              <a:t> </a:t>
            </a:r>
            <a:r>
              <a:rPr lang="en-US" b="1" smtClean="0"/>
              <a:t>financed by short-term inflows</a:t>
            </a:r>
            <a:r>
              <a:rPr lang="en-US" smtClean="0"/>
              <a:t>. </a:t>
            </a:r>
            <a:r>
              <a:rPr lang="en-US" b="1" smtClean="0"/>
              <a:t>External debt, particularly private debt, had risen quickly.</a:t>
            </a:r>
          </a:p>
          <a:p>
            <a:pPr eaLnBrk="1" hangingPunct="1"/>
            <a:r>
              <a:rPr lang="en-US" smtClean="0"/>
              <a:t>Furthermore, by </a:t>
            </a:r>
            <a:r>
              <a:rPr lang="en-US" b="1" smtClean="0"/>
              <a:t>mid-1995, the Thai real exchange rate had appreciated substantially</a:t>
            </a:r>
            <a:r>
              <a:rPr lang="en-US" smtClean="0"/>
              <a:t>, </a:t>
            </a:r>
            <a:r>
              <a:rPr lang="en-US" b="1" smtClean="0"/>
              <a:t>following</a:t>
            </a:r>
            <a:r>
              <a:rPr lang="tr-TR" b="1" smtClean="0"/>
              <a:t> </a:t>
            </a:r>
            <a:r>
              <a:rPr lang="en-US" b="1" smtClean="0"/>
              <a:t>the appreciation of the US dollar to which the Thai baht was pegged</a:t>
            </a:r>
            <a:r>
              <a:rPr lang="en-US" smtClean="0"/>
              <a:t>. </a:t>
            </a:r>
            <a:endParaRPr lang="tr-TR" smtClean="0"/>
          </a:p>
          <a:p>
            <a:pPr eaLnBrk="1" hangingPunct="1"/>
            <a:r>
              <a:rPr lang="en-US" smtClean="0"/>
              <a:t>With the </a:t>
            </a:r>
            <a:r>
              <a:rPr lang="en-US" b="1" smtClean="0"/>
              <a:t>dollar</a:t>
            </a:r>
            <a:r>
              <a:rPr lang="tr-TR" b="1" smtClean="0"/>
              <a:t> </a:t>
            </a:r>
            <a:r>
              <a:rPr lang="en-US" b="1" smtClean="0"/>
              <a:t>appreciating against the yen</a:t>
            </a:r>
            <a:r>
              <a:rPr lang="en-US" smtClean="0"/>
              <a:t>, and with </a:t>
            </a:r>
            <a:r>
              <a:rPr lang="en-US" b="1" smtClean="0"/>
              <a:t>Japan being the largest trading partner of the East Asian</a:t>
            </a:r>
            <a:r>
              <a:rPr lang="tr-TR" b="1" smtClean="0"/>
              <a:t> </a:t>
            </a:r>
            <a:r>
              <a:rPr lang="en-US" b="1" smtClean="0"/>
              <a:t>countries</a:t>
            </a:r>
            <a:r>
              <a:rPr lang="en-US" smtClean="0"/>
              <a:t>, the </a:t>
            </a:r>
            <a:r>
              <a:rPr lang="en-US" b="1" smtClean="0"/>
              <a:t>change in the dollar/yen exchange rate negatively affected these countries’ external</a:t>
            </a:r>
            <a:r>
              <a:rPr lang="tr-TR" b="1" smtClean="0"/>
              <a:t> </a:t>
            </a:r>
            <a:r>
              <a:rPr lang="en-US" b="1" smtClean="0"/>
              <a:t>competitiveness</a:t>
            </a:r>
            <a:r>
              <a:rPr lang="en-US" smtClean="0"/>
              <a:t> as well as their </a:t>
            </a:r>
            <a:r>
              <a:rPr lang="en-US" b="1" smtClean="0"/>
              <a:t>ability to service foreign debt</a:t>
            </a:r>
            <a:r>
              <a:rPr lang="en-US" smtClean="0"/>
              <a:t>.</a:t>
            </a:r>
            <a:endParaRPr lang="tr-TR"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6082" name="Content Placeholder 2"/>
          <p:cNvSpPr>
            <a:spLocks noGrp="1"/>
          </p:cNvSpPr>
          <p:nvPr>
            <p:ph idx="1"/>
          </p:nvPr>
        </p:nvSpPr>
        <p:spPr/>
        <p:txBody>
          <a:bodyPr/>
          <a:lstStyle/>
          <a:p>
            <a:pPr eaLnBrk="1" hangingPunct="1"/>
            <a:r>
              <a:rPr lang="en-US" smtClean="0"/>
              <a:t>The </a:t>
            </a:r>
            <a:r>
              <a:rPr lang="en-US" b="1" smtClean="0"/>
              <a:t>deterioration of the country’s macroeconomic outlook</a:t>
            </a:r>
            <a:r>
              <a:rPr lang="en-US" smtClean="0"/>
              <a:t> led </a:t>
            </a:r>
            <a:r>
              <a:rPr lang="tr-TR" smtClean="0"/>
              <a:t>to </a:t>
            </a:r>
            <a:r>
              <a:rPr lang="tr-TR" b="1" smtClean="0"/>
              <a:t>capital outflows</a:t>
            </a:r>
            <a:r>
              <a:rPr lang="tr-TR" smtClean="0"/>
              <a:t>. </a:t>
            </a:r>
            <a:r>
              <a:rPr lang="en-US" smtClean="0"/>
              <a:t>In an attempt</a:t>
            </a:r>
            <a:r>
              <a:rPr lang="tr-TR" smtClean="0"/>
              <a:t> </a:t>
            </a:r>
            <a:r>
              <a:rPr lang="en-US" smtClean="0"/>
              <a:t>to respond to capital flight, national authorities introduced </a:t>
            </a:r>
            <a:r>
              <a:rPr lang="en-US" b="1" smtClean="0"/>
              <a:t>capital controls </a:t>
            </a:r>
            <a:r>
              <a:rPr lang="tr-TR" b="1" smtClean="0"/>
              <a:t>in</a:t>
            </a:r>
            <a:r>
              <a:rPr lang="en-US" b="1" smtClean="0"/>
              <a:t> May </a:t>
            </a:r>
            <a:r>
              <a:rPr lang="tr-TR" b="1" smtClean="0"/>
              <a:t>1997.</a:t>
            </a:r>
          </a:p>
          <a:p>
            <a:pPr eaLnBrk="1" hangingPunct="1"/>
            <a:r>
              <a:rPr lang="tr-TR" smtClean="0"/>
              <a:t>T</a:t>
            </a:r>
            <a:r>
              <a:rPr lang="en-US" smtClean="0"/>
              <a:t>he </a:t>
            </a:r>
            <a:r>
              <a:rPr lang="en-US" b="1" smtClean="0"/>
              <a:t>Thai authorities</a:t>
            </a:r>
            <a:r>
              <a:rPr lang="en-US" smtClean="0"/>
              <a:t> responded to the</a:t>
            </a:r>
            <a:r>
              <a:rPr lang="tr-TR" smtClean="0"/>
              <a:t> </a:t>
            </a:r>
            <a:r>
              <a:rPr lang="en-US" smtClean="0"/>
              <a:t>speculative attacks as the Mexican authorities had done in 1994. </a:t>
            </a:r>
            <a:r>
              <a:rPr lang="en-US" b="1" smtClean="0"/>
              <a:t>Instead of raising interest rates,</a:t>
            </a:r>
            <a:r>
              <a:rPr lang="tr-TR" b="1" smtClean="0"/>
              <a:t> </a:t>
            </a:r>
            <a:r>
              <a:rPr lang="en-US" b="1" smtClean="0"/>
              <a:t>given concerns about financial sector fragility and a slowing economy, the Central Bank sold its</a:t>
            </a:r>
            <a:r>
              <a:rPr lang="tr-TR" b="1" smtClean="0"/>
              <a:t> </a:t>
            </a:r>
            <a:r>
              <a:rPr lang="en-US" b="1" smtClean="0"/>
              <a:t>foreign exchange reserves to defend the value of the currency</a:t>
            </a:r>
            <a:r>
              <a:rPr lang="en-US" smtClean="0"/>
              <a:t>. </a:t>
            </a:r>
            <a:r>
              <a:rPr lang="tr-TR" b="1" smtClean="0"/>
              <a:t>N</a:t>
            </a:r>
            <a:r>
              <a:rPr lang="en-US" b="1" smtClean="0"/>
              <a:t>et reserves f</a:t>
            </a:r>
            <a:r>
              <a:rPr lang="tr-TR" b="1" smtClean="0"/>
              <a:t>ell</a:t>
            </a:r>
            <a:r>
              <a:rPr lang="en-US" b="1" smtClean="0"/>
              <a:t> from about $32 billion to $26 billion</a:t>
            </a:r>
            <a:r>
              <a:rPr lang="tr-TR" b="1" smtClean="0"/>
              <a:t> in 1997</a:t>
            </a:r>
            <a:r>
              <a:rPr lang="en-US" smtClean="0"/>
              <a:t>. </a:t>
            </a:r>
            <a:endParaRPr lang="tr-TR" smtClean="0"/>
          </a:p>
          <a:p>
            <a:pPr eaLnBrk="1" hangingPunct="1"/>
            <a:r>
              <a:rPr lang="en-US" smtClean="0"/>
              <a:t>The Thai </a:t>
            </a:r>
            <a:r>
              <a:rPr lang="en-US" b="1" smtClean="0"/>
              <a:t>baht depreciated 8%</a:t>
            </a:r>
            <a:r>
              <a:rPr lang="en-US" smtClean="0"/>
              <a:t> </a:t>
            </a:r>
            <a:r>
              <a:rPr lang="tr-TR" smtClean="0"/>
              <a:t> when it began to float i</a:t>
            </a:r>
            <a:r>
              <a:rPr lang="en-US" smtClean="0"/>
              <a:t>n July </a:t>
            </a:r>
            <a:r>
              <a:rPr lang="tr-TR" smtClean="0"/>
              <a:t>1997.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7106" name="Content Placeholder 2"/>
          <p:cNvSpPr>
            <a:spLocks noGrp="1"/>
          </p:cNvSpPr>
          <p:nvPr>
            <p:ph idx="1"/>
          </p:nvPr>
        </p:nvSpPr>
        <p:spPr/>
        <p:txBody>
          <a:bodyPr/>
          <a:lstStyle/>
          <a:p>
            <a:pPr eaLnBrk="1" hangingPunct="1"/>
            <a:r>
              <a:rPr lang="tr-TR" sz="2400" smtClean="0"/>
              <a:t>Few observers anticipated the </a:t>
            </a:r>
            <a:r>
              <a:rPr lang="en-US" sz="2400" b="1" smtClean="0"/>
              <a:t>evolution of Thailand currency crisis into a full-blown financial crisis</a:t>
            </a:r>
            <a:r>
              <a:rPr lang="en-US" sz="2400" smtClean="0"/>
              <a:t> of a global dimension</a:t>
            </a:r>
            <a:r>
              <a:rPr lang="tr-TR" sz="2400" smtClean="0"/>
              <a:t>.</a:t>
            </a:r>
          </a:p>
          <a:p>
            <a:pPr eaLnBrk="1" hangingPunct="1"/>
            <a:r>
              <a:rPr lang="tr-TR" sz="2400" smtClean="0"/>
              <a:t>T</a:t>
            </a:r>
            <a:r>
              <a:rPr lang="en-US" sz="2400" smtClean="0"/>
              <a:t>he situation in </a:t>
            </a:r>
            <a:r>
              <a:rPr lang="en-US" sz="2400" b="1" smtClean="0"/>
              <a:t>Indonesia </a:t>
            </a:r>
            <a:r>
              <a:rPr lang="tr-TR" sz="2400" b="1" smtClean="0"/>
              <a:t>, Malaysia and the Philippines </a:t>
            </a:r>
            <a:r>
              <a:rPr lang="en-US" sz="2400" b="1" smtClean="0"/>
              <a:t>deteriorated sharply</a:t>
            </a:r>
            <a:r>
              <a:rPr lang="tr-TR" sz="2400" b="1" smtClean="0"/>
              <a:t>.</a:t>
            </a:r>
          </a:p>
          <a:p>
            <a:pPr eaLnBrk="1" hangingPunct="1"/>
            <a:r>
              <a:rPr lang="tr-TR" sz="2400" smtClean="0"/>
              <a:t>G</a:t>
            </a:r>
            <a:r>
              <a:rPr lang="en-US" sz="2400" smtClean="0"/>
              <a:t>iven </a:t>
            </a:r>
            <a:r>
              <a:rPr lang="en-US" sz="2400" b="1" smtClean="0"/>
              <a:t>market perceptions’ of political unwillingness</a:t>
            </a:r>
            <a:r>
              <a:rPr lang="tr-TR" sz="2400" b="1" smtClean="0"/>
              <a:t> </a:t>
            </a:r>
            <a:r>
              <a:rPr lang="en-US" sz="2400" b="1" smtClean="0"/>
              <a:t>and inability to raise interest rates and to deal with financial sector problems</a:t>
            </a:r>
            <a:r>
              <a:rPr lang="tr-TR" sz="2400" b="1" smtClean="0"/>
              <a:t>, Indonesian rupiah began to depreciate.</a:t>
            </a:r>
          </a:p>
          <a:p>
            <a:pPr eaLnBrk="1" hangingPunct="1"/>
            <a:r>
              <a:rPr lang="en-US" sz="2400" smtClean="0"/>
              <a:t> </a:t>
            </a:r>
            <a:r>
              <a:rPr lang="tr-TR" sz="2400" smtClean="0"/>
              <a:t>T</a:t>
            </a:r>
            <a:r>
              <a:rPr lang="en-US" sz="2400" smtClean="0"/>
              <a:t>he </a:t>
            </a:r>
            <a:r>
              <a:rPr lang="en-US" sz="2400" b="1" smtClean="0"/>
              <a:t>value of the Taiwanese dollar depreciated</a:t>
            </a:r>
            <a:r>
              <a:rPr lang="en-US" sz="2400" smtClean="0"/>
              <a:t> substantially triggering</a:t>
            </a:r>
            <a:r>
              <a:rPr lang="tr-TR" sz="2400" smtClean="0"/>
              <a:t> </a:t>
            </a:r>
            <a:r>
              <a:rPr lang="en-US" sz="2400" smtClean="0"/>
              <a:t>further </a:t>
            </a:r>
            <a:r>
              <a:rPr lang="en-US" sz="2400" b="1" smtClean="0"/>
              <a:t>downward pressures in Hong Kong and </a:t>
            </a:r>
            <a:r>
              <a:rPr lang="tr-TR" sz="2400" b="1" smtClean="0"/>
              <a:t>South </a:t>
            </a:r>
            <a:r>
              <a:rPr lang="en-US" sz="2400" b="1" smtClean="0"/>
              <a:t>Korea. </a:t>
            </a:r>
            <a:endParaRPr lang="tr-TR" sz="2400" b="1"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8130" name="Content Placeholder 2"/>
          <p:cNvSpPr>
            <a:spLocks noGrp="1"/>
          </p:cNvSpPr>
          <p:nvPr>
            <p:ph idx="1"/>
          </p:nvPr>
        </p:nvSpPr>
        <p:spPr/>
        <p:txBody>
          <a:bodyPr/>
          <a:lstStyle/>
          <a:p>
            <a:pPr eaLnBrk="1" hangingPunct="1">
              <a:lnSpc>
                <a:spcPct val="90000"/>
              </a:lnSpc>
            </a:pPr>
            <a:r>
              <a:rPr lang="en-US" sz="2400" smtClean="0"/>
              <a:t>In contrast to the </a:t>
            </a:r>
            <a:r>
              <a:rPr lang="en-US" sz="2400" b="1" smtClean="0"/>
              <a:t>Mexican crisis, during</a:t>
            </a:r>
            <a:r>
              <a:rPr lang="tr-TR" sz="2400" b="1" smtClean="0"/>
              <a:t> </a:t>
            </a:r>
            <a:r>
              <a:rPr lang="en-US" sz="2400" b="1" smtClean="0"/>
              <a:t>which the deterioration of</a:t>
            </a:r>
            <a:r>
              <a:rPr lang="en-US" sz="2400" smtClean="0"/>
              <a:t> investor sentiment towards Mexico translated into a </a:t>
            </a:r>
            <a:r>
              <a:rPr lang="en-US" sz="2400" b="1" smtClean="0"/>
              <a:t>reallocation of</a:t>
            </a:r>
            <a:r>
              <a:rPr lang="tr-TR" sz="2400" b="1" smtClean="0"/>
              <a:t> </a:t>
            </a:r>
            <a:r>
              <a:rPr lang="en-US" sz="2400" b="1" smtClean="0"/>
              <a:t>funds to the other emerging market countries</a:t>
            </a:r>
            <a:r>
              <a:rPr lang="en-US" sz="2400" smtClean="0"/>
              <a:t>, </a:t>
            </a:r>
            <a:r>
              <a:rPr lang="en-US" sz="2400" b="1" smtClean="0"/>
              <a:t>the shift in market sentiment towards the Asian</a:t>
            </a:r>
            <a:r>
              <a:rPr lang="tr-TR" sz="2400" b="1" smtClean="0"/>
              <a:t> </a:t>
            </a:r>
            <a:r>
              <a:rPr lang="en-US" sz="2400" b="1" smtClean="0"/>
              <a:t>countries spread to several other emerging market economies. </a:t>
            </a:r>
            <a:endParaRPr lang="tr-TR" sz="2400" b="1" smtClean="0"/>
          </a:p>
          <a:p>
            <a:pPr eaLnBrk="1" hangingPunct="1">
              <a:lnSpc>
                <a:spcPct val="90000"/>
              </a:lnSpc>
            </a:pPr>
            <a:r>
              <a:rPr lang="en-US" sz="2400" smtClean="0"/>
              <a:t>The </a:t>
            </a:r>
            <a:r>
              <a:rPr lang="en-US" sz="2400" b="1" smtClean="0"/>
              <a:t>effects of the crisis were felt</a:t>
            </a:r>
            <a:r>
              <a:rPr lang="tr-TR" sz="2400" b="1" smtClean="0"/>
              <a:t> </a:t>
            </a:r>
            <a:r>
              <a:rPr lang="en-US" sz="2400" b="1" smtClean="0"/>
              <a:t>in Latin America</a:t>
            </a:r>
            <a:r>
              <a:rPr lang="en-US" sz="2400" smtClean="0"/>
              <a:t> where the </a:t>
            </a:r>
            <a:r>
              <a:rPr lang="en-US" sz="2400" b="1" smtClean="0"/>
              <a:t>stock markets of Brazil, Argentina, and Mexico</a:t>
            </a:r>
            <a:r>
              <a:rPr lang="tr-TR" sz="2400" b="1" smtClean="0"/>
              <a:t> fell.</a:t>
            </a:r>
          </a:p>
          <a:p>
            <a:pPr eaLnBrk="1" hangingPunct="1">
              <a:lnSpc>
                <a:spcPct val="90000"/>
              </a:lnSpc>
            </a:pPr>
            <a:r>
              <a:rPr lang="en-US" sz="2400" smtClean="0"/>
              <a:t>Following the October Hong Kong stock price decline, the </a:t>
            </a:r>
            <a:r>
              <a:rPr lang="en-US" sz="2400" b="1" smtClean="0"/>
              <a:t>crisis also</a:t>
            </a:r>
            <a:r>
              <a:rPr lang="tr-TR" sz="2400" b="1" smtClean="0"/>
              <a:t> </a:t>
            </a:r>
            <a:r>
              <a:rPr lang="en-US" sz="2400" b="1" smtClean="0"/>
              <a:t>spread to industrialized countries.</a:t>
            </a:r>
            <a:r>
              <a:rPr lang="en-US" sz="2400" smtClean="0"/>
              <a:t> When the crisis reached the </a:t>
            </a:r>
            <a:r>
              <a:rPr lang="en-US" sz="2400" b="1" smtClean="0"/>
              <a:t>New York Stock Exchange</a:t>
            </a:r>
            <a:r>
              <a:rPr lang="en-US" sz="2400" smtClean="0"/>
              <a:t>, which</a:t>
            </a:r>
            <a:r>
              <a:rPr lang="tr-TR" sz="2400" smtClean="0"/>
              <a:t> </a:t>
            </a:r>
            <a:r>
              <a:rPr lang="en-US" sz="2400" smtClean="0"/>
              <a:t>on October 27 </a:t>
            </a:r>
            <a:r>
              <a:rPr lang="en-US" sz="2400" b="1" smtClean="0"/>
              <a:t>suspended trading in advance of the closing bell</a:t>
            </a:r>
            <a:r>
              <a:rPr lang="en-US" sz="2400" smtClean="0"/>
              <a:t>, it was official: </a:t>
            </a:r>
            <a:r>
              <a:rPr lang="en-US" sz="2400" b="1" smtClean="0"/>
              <a:t>the Asian crisis</a:t>
            </a:r>
            <a:r>
              <a:rPr lang="tr-TR" sz="2400" b="1" smtClean="0"/>
              <a:t> </a:t>
            </a:r>
            <a:r>
              <a:rPr lang="en-US" sz="2400" b="1" smtClean="0"/>
              <a:t>was a global crisis.</a:t>
            </a:r>
            <a:r>
              <a:rPr lang="en-US" sz="2400" smtClean="0"/>
              <a:t> </a:t>
            </a:r>
            <a:endParaRPr lang="tr-TR" sz="2400" smtClean="0"/>
          </a:p>
          <a:p>
            <a:pPr eaLnBrk="1" hangingPunct="1">
              <a:lnSpc>
                <a:spcPct val="90000"/>
              </a:lnSpc>
            </a:pPr>
            <a:r>
              <a:rPr lang="en-US" sz="2400" smtClean="0"/>
              <a:t>International credit ratings</a:t>
            </a:r>
            <a:r>
              <a:rPr lang="tr-TR" sz="2400" smtClean="0"/>
              <a:t> agencies </a:t>
            </a:r>
            <a:r>
              <a:rPr lang="en-US" sz="2400" smtClean="0"/>
              <a:t>rapidly downgrad</a:t>
            </a:r>
            <a:r>
              <a:rPr lang="tr-TR" sz="2400" smtClean="0"/>
              <a:t>ed</a:t>
            </a:r>
            <a:r>
              <a:rPr lang="en-US" sz="2400" smtClean="0"/>
              <a:t> Asian </a:t>
            </a:r>
            <a:r>
              <a:rPr lang="tr-TR" sz="2400" smtClean="0"/>
              <a:t>countries </a:t>
            </a:r>
            <a:r>
              <a:rPr lang="en-US" sz="2400" smtClean="0"/>
              <a:t>in the last quarter</a:t>
            </a:r>
            <a:r>
              <a:rPr lang="tr-TR" sz="2400" smtClean="0"/>
              <a:t> of 1997</a:t>
            </a:r>
            <a:r>
              <a:rPr lang="tr-TR" sz="2000" smtClean="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9154" name="Content Placeholder 2"/>
          <p:cNvSpPr>
            <a:spLocks noGrp="1"/>
          </p:cNvSpPr>
          <p:nvPr>
            <p:ph idx="1"/>
          </p:nvPr>
        </p:nvSpPr>
        <p:spPr/>
        <p:txBody>
          <a:bodyPr/>
          <a:lstStyle/>
          <a:p>
            <a:pPr eaLnBrk="1" hangingPunct="1"/>
            <a:r>
              <a:rPr lang="en-US" sz="2000" smtClean="0"/>
              <a:t>Even </a:t>
            </a:r>
            <a:r>
              <a:rPr lang="tr-TR" sz="2000" b="1" smtClean="0"/>
              <a:t>South </a:t>
            </a:r>
            <a:r>
              <a:rPr lang="en-US" sz="2000" b="1" smtClean="0"/>
              <a:t>Korea fell to below investment-grade status</a:t>
            </a:r>
            <a:r>
              <a:rPr lang="tr-TR" sz="2000" smtClean="0"/>
              <a:t>.</a:t>
            </a:r>
          </a:p>
          <a:p>
            <a:pPr eaLnBrk="1" hangingPunct="1"/>
            <a:r>
              <a:rPr lang="en-US" sz="2000" smtClean="0"/>
              <a:t>Despite the </a:t>
            </a:r>
            <a:r>
              <a:rPr lang="en-US" sz="2000" b="1" smtClean="0"/>
              <a:t>liquidity support the Bank of Korea provided to</a:t>
            </a:r>
            <a:r>
              <a:rPr lang="tr-TR" sz="2000" b="1" smtClean="0"/>
              <a:t> </a:t>
            </a:r>
            <a:r>
              <a:rPr lang="en-US" sz="2000" b="1" smtClean="0"/>
              <a:t>help the domestic financial and corporate sectors</a:t>
            </a:r>
            <a:r>
              <a:rPr lang="en-US" sz="2000" smtClean="0"/>
              <a:t>, </a:t>
            </a:r>
            <a:r>
              <a:rPr lang="en-US" sz="2000" b="1" smtClean="0"/>
              <a:t>important </a:t>
            </a:r>
            <a:r>
              <a:rPr lang="en-US" sz="2000" b="1" i="1" smtClean="0"/>
              <a:t>chaebol </a:t>
            </a:r>
            <a:r>
              <a:rPr lang="en-US" sz="2000" b="1" smtClean="0"/>
              <a:t>(industrial conglomerates)</a:t>
            </a:r>
            <a:r>
              <a:rPr lang="tr-TR" sz="2000" b="1" smtClean="0"/>
              <a:t> </a:t>
            </a:r>
            <a:r>
              <a:rPr lang="en-US" sz="2000" b="1" smtClean="0"/>
              <a:t>went bankrupt</a:t>
            </a:r>
            <a:r>
              <a:rPr lang="en-US" sz="2000" smtClean="0"/>
              <a:t> or come close to doing so</a:t>
            </a:r>
            <a:r>
              <a:rPr lang="tr-TR" sz="2000" smtClean="0"/>
              <a:t>. </a:t>
            </a:r>
          </a:p>
          <a:p>
            <a:pPr eaLnBrk="1" hangingPunct="1"/>
            <a:r>
              <a:rPr lang="en-US" sz="2000" smtClean="0"/>
              <a:t>In this atmosphere, </a:t>
            </a:r>
            <a:r>
              <a:rPr lang="en-US" sz="2000" b="1" smtClean="0"/>
              <a:t>external financing conditions for</a:t>
            </a:r>
            <a:r>
              <a:rPr lang="tr-TR" sz="2000" b="1" smtClean="0"/>
              <a:t> </a:t>
            </a:r>
            <a:r>
              <a:rPr lang="en-US" sz="2000" b="1" smtClean="0"/>
              <a:t>Korean financial institutions deteriorated sharply</a:t>
            </a:r>
            <a:r>
              <a:rPr lang="en-US" sz="2000" smtClean="0"/>
              <a:t>, with the </a:t>
            </a:r>
            <a:r>
              <a:rPr lang="en-US" sz="2000" b="1" smtClean="0"/>
              <a:t>terms of access to capital</a:t>
            </a:r>
            <a:r>
              <a:rPr lang="tr-TR" sz="2000" b="1" smtClean="0"/>
              <a:t> </a:t>
            </a:r>
            <a:r>
              <a:rPr lang="en-US" sz="2000" b="1" smtClean="0"/>
              <a:t>becoming increasingly costly and short-term.</a:t>
            </a:r>
            <a:endParaRPr lang="tr-TR" sz="2000" b="1" smtClean="0"/>
          </a:p>
          <a:p>
            <a:pPr eaLnBrk="1" hangingPunct="1"/>
            <a:r>
              <a:rPr lang="en-US" sz="2000" smtClean="0"/>
              <a:t> In addition, the </a:t>
            </a:r>
            <a:r>
              <a:rPr lang="en-US" sz="2000" b="1" smtClean="0"/>
              <a:t>depreciation of the won,</a:t>
            </a:r>
            <a:r>
              <a:rPr lang="tr-TR" sz="2000" b="1" smtClean="0"/>
              <a:t> further worsened domestic sector financing conditions</a:t>
            </a:r>
            <a:r>
              <a:rPr lang="tr-TR" sz="2000" smtClean="0"/>
              <a:t>.</a:t>
            </a:r>
          </a:p>
          <a:p>
            <a:pPr eaLnBrk="1" hangingPunct="1"/>
            <a:r>
              <a:rPr lang="en-US" sz="2000" smtClean="0"/>
              <a:t>In this uncertain environment, </a:t>
            </a:r>
            <a:r>
              <a:rPr lang="en-US" sz="2000" b="1" smtClean="0"/>
              <a:t>both domestic and international</a:t>
            </a:r>
            <a:r>
              <a:rPr lang="tr-TR" sz="2000" b="1" smtClean="0"/>
              <a:t> </a:t>
            </a:r>
            <a:r>
              <a:rPr lang="en-US" sz="2000" b="1" smtClean="0"/>
              <a:t>investors rapidly abandoned the country</a:t>
            </a:r>
            <a:r>
              <a:rPr lang="en-US" sz="2000" smtClean="0"/>
              <a:t>. </a:t>
            </a:r>
            <a:endParaRPr lang="tr-TR" sz="2000" smtClean="0"/>
          </a:p>
          <a:p>
            <a:pPr eaLnBrk="1" hangingPunct="1"/>
            <a:r>
              <a:rPr lang="tr-TR" sz="2000" smtClean="0"/>
              <a:t>I</a:t>
            </a:r>
            <a:r>
              <a:rPr lang="en-US" sz="2000" smtClean="0"/>
              <a:t>n </a:t>
            </a:r>
            <a:r>
              <a:rPr lang="en-US" sz="2000" b="1" smtClean="0"/>
              <a:t>November 1</a:t>
            </a:r>
            <a:r>
              <a:rPr lang="tr-TR" sz="2000" b="1" smtClean="0"/>
              <a:t>99</a:t>
            </a:r>
            <a:r>
              <a:rPr lang="en-US" sz="2000" b="1" smtClean="0"/>
              <a:t>7, authorities abandoned the defense of</a:t>
            </a:r>
            <a:r>
              <a:rPr lang="tr-TR" sz="2000" b="1" smtClean="0"/>
              <a:t> </a:t>
            </a:r>
            <a:r>
              <a:rPr lang="en-US" sz="2000" b="1" smtClean="0"/>
              <a:t>the currency. The won depreciated by more than 50 percent in just five weeks</a:t>
            </a:r>
            <a:r>
              <a:rPr lang="tr-TR" sz="2000" b="1" smtClean="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50178" name="Content Placeholder 2"/>
          <p:cNvSpPr>
            <a:spLocks noGrp="1"/>
          </p:cNvSpPr>
          <p:nvPr>
            <p:ph idx="1"/>
          </p:nvPr>
        </p:nvSpPr>
        <p:spPr/>
        <p:txBody>
          <a:bodyPr/>
          <a:lstStyle/>
          <a:p>
            <a:pPr eaLnBrk="1" hangingPunct="1"/>
            <a:r>
              <a:rPr lang="en-US" sz="2400" smtClean="0"/>
              <a:t>When these currencies reached their low points in January </a:t>
            </a:r>
            <a:r>
              <a:rPr lang="en-US" sz="2400" b="1" smtClean="0"/>
              <a:t>1998, the Indonesian</a:t>
            </a:r>
            <a:r>
              <a:rPr lang="tr-TR" sz="2400" b="1" smtClean="0"/>
              <a:t> </a:t>
            </a:r>
            <a:r>
              <a:rPr lang="en-US" sz="2400" b="1" smtClean="0"/>
              <a:t>rupiah had fallen (relative to its July 1997 level) by 81 percent</a:t>
            </a:r>
            <a:r>
              <a:rPr lang="en-US" sz="2400" smtClean="0"/>
              <a:t>, the </a:t>
            </a:r>
            <a:r>
              <a:rPr lang="en-US" sz="2400" b="1" smtClean="0"/>
              <a:t>Malaysian ringgit by 46</a:t>
            </a:r>
            <a:r>
              <a:rPr lang="tr-TR" sz="2400" b="1" smtClean="0"/>
              <a:t> </a:t>
            </a:r>
            <a:r>
              <a:rPr lang="en-US" sz="2400" b="1" smtClean="0"/>
              <a:t>percent, and the Thai baht by 55 percent.</a:t>
            </a:r>
            <a:r>
              <a:rPr lang="en-US" sz="2400" smtClean="0"/>
              <a:t> </a:t>
            </a:r>
            <a:endParaRPr lang="tr-TR" sz="2400" smtClean="0"/>
          </a:p>
          <a:p>
            <a:pPr eaLnBrk="1" hangingPunct="1"/>
            <a:r>
              <a:rPr lang="en-US" sz="2400" smtClean="0"/>
              <a:t>With </a:t>
            </a:r>
            <a:r>
              <a:rPr lang="en-US" sz="2400" b="1" smtClean="0"/>
              <a:t>exchange rates </a:t>
            </a:r>
            <a:r>
              <a:rPr lang="tr-TR" sz="2400" b="1" smtClean="0"/>
              <a:t>falling sharply</a:t>
            </a:r>
            <a:r>
              <a:rPr lang="en-US" sz="2400" smtClean="0"/>
              <a:t> across the region,</a:t>
            </a:r>
            <a:r>
              <a:rPr lang="tr-TR" sz="2400" smtClean="0"/>
              <a:t> </a:t>
            </a:r>
            <a:r>
              <a:rPr lang="en-US" sz="2400" b="1" smtClean="0"/>
              <a:t>high interest rates pushed the </a:t>
            </a:r>
            <a:r>
              <a:rPr lang="en-US" sz="2400" smtClean="0"/>
              <a:t>five most affected countries into</a:t>
            </a:r>
            <a:r>
              <a:rPr lang="en-US" sz="2400" b="1" smtClean="0"/>
              <a:t> deep recession</a:t>
            </a:r>
            <a:r>
              <a:rPr lang="en-US" sz="2400" smtClean="0"/>
              <a:t>. </a:t>
            </a:r>
            <a:endParaRPr lang="tr-TR" sz="2400" smtClean="0"/>
          </a:p>
          <a:p>
            <a:pPr eaLnBrk="1" hangingPunct="1"/>
            <a:r>
              <a:rPr lang="en-US" sz="2400" smtClean="0"/>
              <a:t>In </a:t>
            </a:r>
            <a:r>
              <a:rPr lang="en-US" sz="2400" b="1" smtClean="0"/>
              <a:t>1998, GDP fell</a:t>
            </a:r>
            <a:r>
              <a:rPr lang="tr-TR" sz="2400" b="1" smtClean="0"/>
              <a:t> </a:t>
            </a:r>
            <a:r>
              <a:rPr lang="en-US" sz="2400" b="1" smtClean="0"/>
              <a:t>by 14 % in Indonesia and by an average of more than 7% in Malaysia, South Korea, Thailand,</a:t>
            </a:r>
            <a:r>
              <a:rPr lang="tr-TR" sz="2400" b="1" smtClean="0"/>
              <a:t> and the Philippines.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51202" name="Content Placeholder 2"/>
          <p:cNvSpPr>
            <a:spLocks noGrp="1"/>
          </p:cNvSpPr>
          <p:nvPr>
            <p:ph idx="1"/>
          </p:nvPr>
        </p:nvSpPr>
        <p:spPr/>
        <p:txBody>
          <a:bodyPr/>
          <a:lstStyle/>
          <a:p>
            <a:pPr eaLnBrk="1" hangingPunct="1">
              <a:lnSpc>
                <a:spcPct val="90000"/>
              </a:lnSpc>
            </a:pPr>
            <a:r>
              <a:rPr lang="tr-TR" sz="2800" smtClean="0"/>
              <a:t>T</a:t>
            </a:r>
            <a:r>
              <a:rPr lang="en-US" sz="2800" smtClean="0"/>
              <a:t>he large </a:t>
            </a:r>
            <a:r>
              <a:rPr lang="en-US" sz="2800" b="1" smtClean="0"/>
              <a:t>depreciation of Asian currencies, and the </a:t>
            </a:r>
            <a:r>
              <a:rPr lang="tr-TR" sz="2800" b="1" smtClean="0"/>
              <a:t>high</a:t>
            </a:r>
            <a:r>
              <a:rPr lang="en-US" sz="2800" b="1" smtClean="0"/>
              <a:t> rise in</a:t>
            </a:r>
            <a:r>
              <a:rPr lang="tr-TR" sz="2800" b="1" smtClean="0"/>
              <a:t> </a:t>
            </a:r>
            <a:r>
              <a:rPr lang="en-US" sz="2800" b="1" smtClean="0"/>
              <a:t>interest rates</a:t>
            </a:r>
            <a:r>
              <a:rPr lang="en-US" sz="2800" smtClean="0"/>
              <a:t> </a:t>
            </a:r>
            <a:r>
              <a:rPr lang="tr-TR" sz="2800" smtClean="0"/>
              <a:t>made it </a:t>
            </a:r>
            <a:r>
              <a:rPr lang="tr-TR" sz="2800" b="1" smtClean="0"/>
              <a:t>difficult for </a:t>
            </a:r>
            <a:r>
              <a:rPr lang="en-US" sz="2800" b="1" smtClean="0"/>
              <a:t>domestic financial institutions and corporations to</a:t>
            </a:r>
            <a:r>
              <a:rPr lang="tr-TR" sz="2800" b="1" smtClean="0"/>
              <a:t> </a:t>
            </a:r>
            <a:r>
              <a:rPr lang="en-US" sz="2800" b="1" smtClean="0"/>
              <a:t>service their foreign debt obligations</a:t>
            </a:r>
            <a:r>
              <a:rPr lang="en-US" sz="2800" smtClean="0"/>
              <a:t>, thereby </a:t>
            </a:r>
            <a:r>
              <a:rPr lang="en-US" sz="2800" b="1" smtClean="0"/>
              <a:t>triggering a cycle of bankruptcies</a:t>
            </a:r>
            <a:r>
              <a:rPr lang="en-US" sz="2800" smtClean="0"/>
              <a:t>.</a:t>
            </a:r>
            <a:endParaRPr lang="tr-TR" sz="2800" smtClean="0"/>
          </a:p>
          <a:p>
            <a:pPr eaLnBrk="1" hangingPunct="1">
              <a:lnSpc>
                <a:spcPct val="90000"/>
              </a:lnSpc>
            </a:pPr>
            <a:r>
              <a:rPr lang="tr-TR" sz="2800" b="1" smtClean="0"/>
              <a:t>R</a:t>
            </a:r>
            <a:r>
              <a:rPr lang="en-US" sz="2800" b="1" smtClean="0"/>
              <a:t>eforms in the financial and corporate sectors</a:t>
            </a:r>
            <a:r>
              <a:rPr lang="en-US" sz="2800" smtClean="0"/>
              <a:t> were</a:t>
            </a:r>
            <a:r>
              <a:rPr lang="tr-TR" sz="2800" smtClean="0"/>
              <a:t> </a:t>
            </a:r>
            <a:r>
              <a:rPr lang="en-US" sz="2800" smtClean="0"/>
              <a:t>needed to </a:t>
            </a:r>
            <a:r>
              <a:rPr lang="en-US" sz="2800" b="1" smtClean="0"/>
              <a:t>address the root causes of the crisis</a:t>
            </a:r>
            <a:r>
              <a:rPr lang="tr-TR" sz="2800" smtClean="0"/>
              <a:t>,</a:t>
            </a:r>
            <a:r>
              <a:rPr lang="en-US" sz="2800" smtClean="0"/>
              <a:t> to </a:t>
            </a:r>
            <a:r>
              <a:rPr lang="en-US" sz="2800" b="1" smtClean="0"/>
              <a:t>restor</a:t>
            </a:r>
            <a:r>
              <a:rPr lang="tr-TR" sz="2800" b="1" smtClean="0"/>
              <a:t>e</a:t>
            </a:r>
            <a:r>
              <a:rPr lang="en-US" sz="2800" b="1" smtClean="0"/>
              <a:t> confidence and prevent</a:t>
            </a:r>
            <a:r>
              <a:rPr lang="tr-TR" sz="2800" b="1" smtClean="0"/>
              <a:t> </a:t>
            </a:r>
            <a:r>
              <a:rPr lang="en-US" sz="2800" b="1" smtClean="0"/>
              <a:t>a recurrence. </a:t>
            </a:r>
            <a:endParaRPr lang="tr-TR" sz="2800" b="1"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16386" name="Content Placeholder 2"/>
          <p:cNvSpPr>
            <a:spLocks noGrp="1"/>
          </p:cNvSpPr>
          <p:nvPr>
            <p:ph idx="1"/>
          </p:nvPr>
        </p:nvSpPr>
        <p:spPr/>
        <p:txBody>
          <a:bodyPr/>
          <a:lstStyle/>
          <a:p>
            <a:pPr eaLnBrk="1" hangingPunct="1"/>
            <a:r>
              <a:rPr lang="tr-TR" sz="2400" smtClean="0"/>
              <a:t>In the early 1990s, Mexico</a:t>
            </a:r>
            <a:r>
              <a:rPr lang="en-US" sz="2400" smtClean="0"/>
              <a:t> embarked on a significant </a:t>
            </a:r>
            <a:r>
              <a:rPr lang="tr-TR" sz="2400" smtClean="0"/>
              <a:t>economic </a:t>
            </a:r>
            <a:r>
              <a:rPr lang="en-US" sz="2400" smtClean="0"/>
              <a:t>transformation</a:t>
            </a:r>
            <a:r>
              <a:rPr lang="tr-TR" sz="2400" smtClean="0"/>
              <a:t> </a:t>
            </a:r>
            <a:r>
              <a:rPr lang="en-US" sz="2400" smtClean="0"/>
              <a:t>proces</a:t>
            </a:r>
            <a:r>
              <a:rPr lang="tr-TR" sz="2400" smtClean="0"/>
              <a:t>s.</a:t>
            </a:r>
          </a:p>
          <a:p>
            <a:pPr eaLnBrk="1" hangingPunct="1"/>
            <a:r>
              <a:rPr lang="tr-TR" sz="2400" smtClean="0"/>
              <a:t>F</a:t>
            </a:r>
            <a:r>
              <a:rPr lang="en-US" sz="2400" smtClean="0"/>
              <a:t>rom 1989 to 1994</a:t>
            </a:r>
            <a:r>
              <a:rPr lang="tr-TR" sz="2400" smtClean="0"/>
              <a:t>, </a:t>
            </a:r>
            <a:r>
              <a:rPr lang="en-US" sz="2400" smtClean="0"/>
              <a:t>Mexico </a:t>
            </a:r>
            <a:r>
              <a:rPr lang="en-US" sz="2400" b="1" smtClean="0"/>
              <a:t>reduced its inflation</a:t>
            </a:r>
            <a:r>
              <a:rPr lang="en-US" sz="2400" smtClean="0"/>
              <a:t> to the lowest rate in 21 years and recorded </a:t>
            </a:r>
            <a:r>
              <a:rPr lang="en-US" sz="2400" b="1" smtClean="0"/>
              <a:t>GDP growth</a:t>
            </a:r>
            <a:r>
              <a:rPr lang="tr-TR" sz="2400" smtClean="0"/>
              <a:t> </a:t>
            </a:r>
            <a:r>
              <a:rPr lang="en-US" sz="2400" smtClean="0"/>
              <a:t>at an average rate of around </a:t>
            </a:r>
            <a:r>
              <a:rPr lang="en-US" sz="2400" b="1" smtClean="0"/>
              <a:t>2.5% in real terms</a:t>
            </a:r>
            <a:r>
              <a:rPr lang="en-US" sz="2400" smtClean="0"/>
              <a:t>. </a:t>
            </a:r>
            <a:endParaRPr lang="tr-TR" sz="2400" smtClean="0"/>
          </a:p>
          <a:p>
            <a:pPr eaLnBrk="1" hangingPunct="1"/>
            <a:r>
              <a:rPr lang="en-US" sz="2400" smtClean="0"/>
              <a:t>The </a:t>
            </a:r>
            <a:r>
              <a:rPr lang="en-US" sz="2400" b="1" smtClean="0"/>
              <a:t>public sector deficit</a:t>
            </a:r>
            <a:r>
              <a:rPr lang="en-US" sz="2400" smtClean="0"/>
              <a:t> </a:t>
            </a:r>
            <a:r>
              <a:rPr lang="tr-TR" sz="2400" smtClean="0"/>
              <a:t>was</a:t>
            </a:r>
            <a:r>
              <a:rPr lang="en-US" sz="2400" smtClean="0"/>
              <a:t> also significantly curtailed and major </a:t>
            </a:r>
            <a:r>
              <a:rPr lang="en-US" sz="2400" b="1" smtClean="0"/>
              <a:t>structural reforms</a:t>
            </a:r>
            <a:r>
              <a:rPr lang="en-US" sz="2400" smtClean="0"/>
              <a:t> were carried out,</a:t>
            </a:r>
            <a:r>
              <a:rPr lang="tr-TR" sz="2400" smtClean="0"/>
              <a:t> </a:t>
            </a:r>
            <a:r>
              <a:rPr lang="en-US" sz="2400" smtClean="0"/>
              <a:t>including </a:t>
            </a:r>
            <a:r>
              <a:rPr lang="en-US" sz="2400" b="1" smtClean="0"/>
              <a:t>freeing of interest rates, the elimination of credit controls, the</a:t>
            </a:r>
            <a:r>
              <a:rPr lang="tr-TR" sz="2400" b="1" smtClean="0"/>
              <a:t> </a:t>
            </a:r>
            <a:r>
              <a:rPr lang="en-US" sz="2400" b="1" smtClean="0"/>
              <a:t>privatization</a:t>
            </a:r>
            <a:r>
              <a:rPr lang="en-US" sz="2400" smtClean="0"/>
              <a:t> of a number of commercial banks and important public sector enterprises, and</a:t>
            </a:r>
            <a:r>
              <a:rPr lang="tr-TR" sz="2400" smtClean="0"/>
              <a:t> </a:t>
            </a:r>
            <a:r>
              <a:rPr lang="tr-TR" sz="2400" b="1" smtClean="0"/>
              <a:t>central bank independence.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bwMode="auto"/>
        <p:txBody>
          <a:bodyPr wrap="square" numCol="1" anchorCtr="0" compatLnSpc="1">
            <a:prstTxWarp prst="textNoShape">
              <a:avLst/>
            </a:prstTxWarp>
          </a:bodyPr>
          <a:lstStyle/>
          <a:p>
            <a:pPr>
              <a:defRPr/>
            </a:pPr>
            <a:r>
              <a:rPr lang="tr-TR" b="1" smtClean="0"/>
              <a:t>The Asian Crisis</a:t>
            </a:r>
          </a:p>
        </p:txBody>
      </p:sp>
      <p:sp>
        <p:nvSpPr>
          <p:cNvPr id="52226" name="Rectangle 3"/>
          <p:cNvSpPr>
            <a:spLocks noGrp="1"/>
          </p:cNvSpPr>
          <p:nvPr>
            <p:ph type="body" idx="1"/>
          </p:nvPr>
        </p:nvSpPr>
        <p:spPr/>
        <p:txBody>
          <a:bodyPr/>
          <a:lstStyle/>
          <a:p>
            <a:pPr eaLnBrk="1" hangingPunct="1">
              <a:lnSpc>
                <a:spcPct val="90000"/>
              </a:lnSpc>
            </a:pPr>
            <a:r>
              <a:rPr lang="tr-TR" sz="2800" smtClean="0"/>
              <a:t>IMF argued that </a:t>
            </a:r>
            <a:r>
              <a:rPr lang="tr-TR" sz="2800" b="1" smtClean="0"/>
              <a:t>only when </a:t>
            </a:r>
            <a:r>
              <a:rPr lang="en-US" sz="2800" b="1" smtClean="0"/>
              <a:t>sound policies </a:t>
            </a:r>
            <a:r>
              <a:rPr lang="en-US" sz="2800" smtClean="0"/>
              <a:t>were pursued would</a:t>
            </a:r>
            <a:r>
              <a:rPr lang="en-US" sz="2800" b="1" smtClean="0"/>
              <a:t> confidence and investment capital return and economic</a:t>
            </a:r>
            <a:r>
              <a:rPr lang="tr-TR" sz="2800" b="1" smtClean="0"/>
              <a:t> recovery take place</a:t>
            </a:r>
            <a:r>
              <a:rPr lang="tr-TR" sz="2800" smtClean="0"/>
              <a:t>. Thus, a </a:t>
            </a:r>
            <a:r>
              <a:rPr lang="en-US" sz="2800" smtClean="0"/>
              <a:t>substantial </a:t>
            </a:r>
            <a:r>
              <a:rPr lang="en-US" sz="2800" b="1" smtClean="0"/>
              <a:t>restructuring of domestic financial systems</a:t>
            </a:r>
            <a:r>
              <a:rPr lang="tr-TR" sz="2800" b="1" smtClean="0"/>
              <a:t> </a:t>
            </a:r>
            <a:r>
              <a:rPr lang="en-US" sz="2800" b="1" smtClean="0"/>
              <a:t>was mandated in all IMF-supported programs</a:t>
            </a:r>
            <a:r>
              <a:rPr lang="en-US" sz="2800" smtClean="0"/>
              <a:t>. </a:t>
            </a:r>
            <a:endParaRPr lang="tr-TR" sz="2800" smtClean="0"/>
          </a:p>
          <a:p>
            <a:pPr eaLnBrk="1" hangingPunct="1">
              <a:lnSpc>
                <a:spcPct val="80000"/>
              </a:lnSpc>
            </a:pPr>
            <a:r>
              <a:rPr lang="en-US" sz="2800" smtClean="0"/>
              <a:t>The </a:t>
            </a:r>
            <a:r>
              <a:rPr lang="en-US" sz="2800" b="1" smtClean="0"/>
              <a:t>IMF programs </a:t>
            </a:r>
            <a:r>
              <a:rPr lang="tr-TR" sz="2800" b="1" smtClean="0"/>
              <a:t>which were </a:t>
            </a:r>
            <a:r>
              <a:rPr lang="en-US" sz="2800" b="1" smtClean="0"/>
              <a:t>difficult</a:t>
            </a:r>
            <a:r>
              <a:rPr lang="tr-TR" sz="2800" b="1" smtClean="0"/>
              <a:t> to</a:t>
            </a:r>
            <a:r>
              <a:rPr lang="en-US" sz="2800" b="1" smtClean="0"/>
              <a:t> implement</a:t>
            </a:r>
            <a:r>
              <a:rPr lang="tr-TR" sz="2800" b="1" smtClean="0"/>
              <a:t> failed to </a:t>
            </a:r>
            <a:r>
              <a:rPr lang="en-US" sz="2800" b="1" smtClean="0"/>
              <a:t>restor</a:t>
            </a:r>
            <a:r>
              <a:rPr lang="tr-TR" sz="2800" b="1" smtClean="0"/>
              <a:t>e </a:t>
            </a:r>
            <a:r>
              <a:rPr lang="en-US" sz="2800" b="1" smtClean="0"/>
              <a:t>market confidenc</a:t>
            </a:r>
            <a:r>
              <a:rPr lang="tr-TR" sz="2800" b="1" smtClean="0"/>
              <a:t>e.</a:t>
            </a:r>
          </a:p>
          <a:p>
            <a:pPr eaLnBrk="1" hangingPunct="1">
              <a:lnSpc>
                <a:spcPct val="80000"/>
              </a:lnSpc>
            </a:pPr>
            <a:r>
              <a:rPr lang="en-US" sz="2800" smtClean="0"/>
              <a:t> Political considerations,</a:t>
            </a:r>
            <a:r>
              <a:rPr lang="tr-TR" sz="2800" smtClean="0"/>
              <a:t> </a:t>
            </a:r>
            <a:r>
              <a:rPr lang="en-US" sz="2800" smtClean="0"/>
              <a:t>including</a:t>
            </a:r>
            <a:r>
              <a:rPr lang="en-US" sz="2800" b="1" smtClean="0"/>
              <a:t> presidential elections and government-business parental linkages, </a:t>
            </a:r>
            <a:r>
              <a:rPr lang="tr-TR" sz="2800" smtClean="0"/>
              <a:t>prevented</a:t>
            </a:r>
            <a:r>
              <a:rPr lang="en-US" sz="2800" smtClean="0"/>
              <a:t> the</a:t>
            </a:r>
            <a:r>
              <a:rPr lang="tr-TR" sz="2800" smtClean="0"/>
              <a:t> </a:t>
            </a:r>
            <a:r>
              <a:rPr lang="en-US" sz="2800" smtClean="0"/>
              <a:t>progress of implementation</a:t>
            </a:r>
            <a:r>
              <a:rPr lang="tr-TR" sz="2800" smtClean="0"/>
              <a:t> of IMF programs.</a:t>
            </a:r>
          </a:p>
          <a:p>
            <a:pPr eaLnBrk="1" hangingPunct="1">
              <a:lnSpc>
                <a:spcPct val="80000"/>
              </a:lnSpc>
              <a:buFont typeface="Arial" charset="0"/>
              <a:buNone/>
            </a:pPr>
            <a:endParaRPr lang="tr-TR" sz="2800" smtClean="0"/>
          </a:p>
          <a:p>
            <a:pPr eaLnBrk="1" hangingPunct="1">
              <a:lnSpc>
                <a:spcPct val="90000"/>
              </a:lnSpc>
            </a:pPr>
            <a:endParaRPr lang="tr-TR" sz="280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53250" name="Content Placeholder 2"/>
          <p:cNvSpPr>
            <a:spLocks noGrp="1"/>
          </p:cNvSpPr>
          <p:nvPr>
            <p:ph idx="1"/>
          </p:nvPr>
        </p:nvSpPr>
        <p:spPr/>
        <p:txBody>
          <a:bodyPr/>
          <a:lstStyle/>
          <a:p>
            <a:pPr eaLnBrk="1" hangingPunct="1">
              <a:lnSpc>
                <a:spcPct val="90000"/>
              </a:lnSpc>
            </a:pPr>
            <a:r>
              <a:rPr lang="en-US" sz="2000" b="1" smtClean="0"/>
              <a:t>IMF-supported programs were unusual</a:t>
            </a:r>
            <a:r>
              <a:rPr lang="en-US" sz="2000" smtClean="0"/>
              <a:t> </a:t>
            </a:r>
            <a:r>
              <a:rPr lang="tr-TR" sz="2000" smtClean="0"/>
              <a:t>in terms of</a:t>
            </a:r>
            <a:r>
              <a:rPr lang="en-US" sz="2000" smtClean="0"/>
              <a:t> the size and modalities for</a:t>
            </a:r>
            <a:r>
              <a:rPr lang="tr-TR" sz="2000" smtClean="0"/>
              <a:t> </a:t>
            </a:r>
            <a:r>
              <a:rPr lang="en-US" sz="2000" smtClean="0"/>
              <a:t>disbursement</a:t>
            </a:r>
            <a:r>
              <a:rPr lang="tr-TR" sz="2000" smtClean="0"/>
              <a:t>:</a:t>
            </a:r>
          </a:p>
          <a:p>
            <a:pPr eaLnBrk="1" hangingPunct="1">
              <a:lnSpc>
                <a:spcPct val="90000"/>
              </a:lnSpc>
            </a:pPr>
            <a:r>
              <a:rPr lang="tr-TR" sz="2000" smtClean="0"/>
              <a:t>T</a:t>
            </a:r>
            <a:r>
              <a:rPr lang="en-US" sz="2000" smtClean="0"/>
              <a:t>he programs approved for Thailand, Indonesia, and Korea allowed those</a:t>
            </a:r>
            <a:r>
              <a:rPr lang="tr-TR" sz="2000" smtClean="0"/>
              <a:t> </a:t>
            </a:r>
            <a:r>
              <a:rPr lang="en-US" sz="2000" smtClean="0"/>
              <a:t>countries to withdraw funds for </a:t>
            </a:r>
            <a:r>
              <a:rPr lang="en-US" sz="2000" b="1" smtClean="0"/>
              <a:t>hundred times their quotas. </a:t>
            </a:r>
            <a:endParaRPr lang="tr-TR" sz="2000" b="1" smtClean="0"/>
          </a:p>
          <a:p>
            <a:pPr eaLnBrk="1" hangingPunct="1">
              <a:lnSpc>
                <a:spcPct val="90000"/>
              </a:lnSpc>
            </a:pPr>
            <a:r>
              <a:rPr lang="tr-TR" sz="2000" smtClean="0"/>
              <a:t>In </a:t>
            </a:r>
            <a:r>
              <a:rPr lang="en-US" sz="2000" smtClean="0"/>
              <a:t>August 1997</a:t>
            </a:r>
            <a:r>
              <a:rPr lang="tr-TR" sz="2000" smtClean="0"/>
              <a:t>, the IMF announced to provide </a:t>
            </a:r>
            <a:r>
              <a:rPr lang="en-US" sz="2000" b="1" smtClean="0"/>
              <a:t>$17.2 billion</a:t>
            </a:r>
            <a:r>
              <a:rPr lang="tr-TR" sz="2000" b="1" smtClean="0"/>
              <a:t> credit to Thailand</a:t>
            </a:r>
            <a:r>
              <a:rPr lang="tr-TR" sz="2000" smtClean="0"/>
              <a:t> (</a:t>
            </a:r>
            <a:r>
              <a:rPr lang="en-US" sz="2000" smtClean="0"/>
              <a:t>more than 500 percent of its quota</a:t>
            </a:r>
            <a:r>
              <a:rPr lang="tr-TR" sz="2000" smtClean="0"/>
              <a:t>)</a:t>
            </a:r>
            <a:r>
              <a:rPr lang="en-US" sz="2000" smtClean="0"/>
              <a:t>.</a:t>
            </a:r>
            <a:endParaRPr lang="tr-TR" sz="2000" smtClean="0"/>
          </a:p>
          <a:p>
            <a:pPr eaLnBrk="1" hangingPunct="1">
              <a:lnSpc>
                <a:spcPct val="90000"/>
              </a:lnSpc>
            </a:pPr>
            <a:r>
              <a:rPr lang="tr-TR" sz="2000" smtClean="0"/>
              <a:t>In November 1997, </a:t>
            </a:r>
            <a:r>
              <a:rPr lang="en-US" sz="2000" smtClean="0"/>
              <a:t>the total size of</a:t>
            </a:r>
            <a:r>
              <a:rPr lang="tr-TR" sz="2000" smtClean="0"/>
              <a:t> </a:t>
            </a:r>
            <a:r>
              <a:rPr lang="en-US" sz="2000" smtClean="0"/>
              <a:t>the program </a:t>
            </a:r>
            <a:r>
              <a:rPr lang="tr-TR" sz="2000" smtClean="0"/>
              <a:t>approved for </a:t>
            </a:r>
            <a:r>
              <a:rPr lang="tr-TR" sz="2000" b="1" smtClean="0"/>
              <a:t>Indonesia </a:t>
            </a:r>
            <a:r>
              <a:rPr lang="en-US" sz="2000" b="1" smtClean="0"/>
              <a:t>was $40 billion</a:t>
            </a:r>
            <a:r>
              <a:rPr lang="tr-TR" sz="2000" smtClean="0"/>
              <a:t> (</a:t>
            </a:r>
            <a:r>
              <a:rPr lang="en-US" sz="2000" smtClean="0"/>
              <a:t>500 percent</a:t>
            </a:r>
            <a:r>
              <a:rPr lang="tr-TR" sz="2000" smtClean="0"/>
              <a:t> </a:t>
            </a:r>
            <a:r>
              <a:rPr lang="en-US" sz="2000" smtClean="0"/>
              <a:t>of Indonesia’s quota</a:t>
            </a:r>
            <a:r>
              <a:rPr lang="tr-TR" sz="2000" smtClean="0"/>
              <a:t>)</a:t>
            </a:r>
            <a:r>
              <a:rPr lang="en-US" sz="2000" smtClean="0"/>
              <a:t>. </a:t>
            </a:r>
            <a:endParaRPr lang="tr-TR" sz="2000" smtClean="0"/>
          </a:p>
          <a:p>
            <a:pPr eaLnBrk="1" hangingPunct="1">
              <a:lnSpc>
                <a:spcPct val="90000"/>
              </a:lnSpc>
            </a:pPr>
            <a:r>
              <a:rPr lang="tr-TR" sz="2000" smtClean="0"/>
              <a:t>In December 1997, t</a:t>
            </a:r>
            <a:r>
              <a:rPr lang="en-US" sz="2000" smtClean="0"/>
              <a:t>he </a:t>
            </a:r>
            <a:r>
              <a:rPr lang="tr-TR" sz="2000" smtClean="0"/>
              <a:t>IMF approved </a:t>
            </a:r>
            <a:r>
              <a:rPr lang="en-US" sz="2000" smtClean="0"/>
              <a:t>largest package ever for </a:t>
            </a:r>
            <a:r>
              <a:rPr lang="en-US" sz="2000" b="1" smtClean="0"/>
              <a:t>South Korea</a:t>
            </a:r>
            <a:r>
              <a:rPr lang="tr-TR" sz="2000" b="1" smtClean="0"/>
              <a:t>, </a:t>
            </a:r>
            <a:r>
              <a:rPr lang="en-US" sz="2000" b="1" smtClean="0"/>
              <a:t>totaling $57</a:t>
            </a:r>
            <a:r>
              <a:rPr lang="en-US" sz="2000" smtClean="0"/>
              <a:t> billion. In this case, the country withdrew almost 2000 percent of its</a:t>
            </a:r>
            <a:r>
              <a:rPr lang="tr-TR" sz="2000" smtClean="0"/>
              <a:t> quota.</a:t>
            </a:r>
          </a:p>
          <a:p>
            <a:pPr eaLnBrk="1" hangingPunct="1">
              <a:lnSpc>
                <a:spcPct val="80000"/>
              </a:lnSpc>
            </a:pPr>
            <a:r>
              <a:rPr lang="en-US" sz="2000" b="1" smtClean="0"/>
              <a:t>IMF</a:t>
            </a:r>
            <a:r>
              <a:rPr lang="en-US" sz="2000" smtClean="0"/>
              <a:t> supported programs became the targets of considerable </a:t>
            </a:r>
            <a:r>
              <a:rPr lang="en-US" sz="2000" b="1" smtClean="0"/>
              <a:t>criticism</a:t>
            </a:r>
            <a:r>
              <a:rPr lang="en-US" sz="2000" smtClean="0"/>
              <a:t>. </a:t>
            </a:r>
            <a:r>
              <a:rPr lang="tr-TR" sz="2000" smtClean="0"/>
              <a:t>T</a:t>
            </a:r>
            <a:r>
              <a:rPr lang="en-US" sz="2000" smtClean="0"/>
              <a:t>he IMF was </a:t>
            </a:r>
            <a:r>
              <a:rPr lang="en-US" sz="2000" b="1" smtClean="0"/>
              <a:t>accused of providing rescue packages which were</a:t>
            </a:r>
            <a:r>
              <a:rPr lang="tr-TR" sz="2000" b="1" smtClean="0"/>
              <a:t> </a:t>
            </a:r>
            <a:r>
              <a:rPr lang="en-US" sz="2000" b="1" smtClean="0"/>
              <a:t>too small</a:t>
            </a:r>
            <a:r>
              <a:rPr lang="tr-TR" sz="2000" b="1" smtClean="0"/>
              <a:t>. </a:t>
            </a:r>
            <a:r>
              <a:rPr lang="tr-TR" sz="2000" smtClean="0"/>
              <a:t>Some other argued that</a:t>
            </a:r>
            <a:r>
              <a:rPr lang="tr-TR" sz="2000" b="1" smtClean="0"/>
              <a:t> IMF</a:t>
            </a:r>
            <a:r>
              <a:rPr lang="en-US" sz="2000" smtClean="0"/>
              <a:t> provid</a:t>
            </a:r>
            <a:r>
              <a:rPr lang="tr-TR" sz="2000" smtClean="0"/>
              <a:t>ed</a:t>
            </a:r>
            <a:r>
              <a:rPr lang="en-US" sz="2000" smtClean="0"/>
              <a:t> </a:t>
            </a:r>
            <a:r>
              <a:rPr lang="en-US" sz="2000" b="1" smtClean="0"/>
              <a:t>bail-outs which were too big</a:t>
            </a:r>
            <a:r>
              <a:rPr lang="tr-TR" sz="2000" smtClean="0"/>
              <a:t>.</a:t>
            </a:r>
          </a:p>
          <a:p>
            <a:pPr eaLnBrk="1" hangingPunct="1">
              <a:lnSpc>
                <a:spcPct val="90000"/>
              </a:lnSpc>
            </a:pPr>
            <a:endParaRPr lang="tr-TR" sz="200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p:nvPr>
        </p:nvSpPr>
        <p:spPr bwMode="auto"/>
        <p:txBody>
          <a:bodyPr wrap="square" numCol="1" anchorCtr="0" compatLnSpc="1">
            <a:prstTxWarp prst="textNoShape">
              <a:avLst/>
            </a:prstTxWarp>
          </a:bodyPr>
          <a:lstStyle/>
          <a:p>
            <a:pPr>
              <a:defRPr/>
            </a:pPr>
            <a:r>
              <a:rPr lang="en-US" b="1" smtClean="0"/>
              <a:t>Asian Monetary Fund</a:t>
            </a:r>
            <a:endParaRPr lang="tr-TR" b="1" smtClean="0"/>
          </a:p>
        </p:txBody>
      </p:sp>
      <p:sp>
        <p:nvSpPr>
          <p:cNvPr id="54274" name="Rectangle 3"/>
          <p:cNvSpPr>
            <a:spLocks noGrp="1"/>
          </p:cNvSpPr>
          <p:nvPr>
            <p:ph type="body" idx="1"/>
          </p:nvPr>
        </p:nvSpPr>
        <p:spPr/>
        <p:txBody>
          <a:bodyPr/>
          <a:lstStyle/>
          <a:p>
            <a:pPr eaLnBrk="1" hangingPunct="1">
              <a:lnSpc>
                <a:spcPct val="80000"/>
              </a:lnSpc>
            </a:pPr>
            <a:r>
              <a:rPr lang="en-US" sz="2800" smtClean="0"/>
              <a:t>In this atmosphere, discussions were held on the possibility to set</a:t>
            </a:r>
            <a:r>
              <a:rPr lang="tr-TR" sz="2800" smtClean="0"/>
              <a:t> </a:t>
            </a:r>
            <a:r>
              <a:rPr lang="en-US" sz="2800" smtClean="0"/>
              <a:t>up an </a:t>
            </a:r>
            <a:r>
              <a:rPr lang="en-US" sz="2800" b="1" smtClean="0"/>
              <a:t>Asian Monetary Fund</a:t>
            </a:r>
            <a:r>
              <a:rPr lang="en-US" sz="2800" smtClean="0"/>
              <a:t> (AMF), which would have </a:t>
            </a:r>
            <a:r>
              <a:rPr lang="en-US" sz="2800" b="1" smtClean="0"/>
              <a:t>helped countries in the region to cope</a:t>
            </a:r>
            <a:r>
              <a:rPr lang="tr-TR" sz="2800" b="1" smtClean="0"/>
              <a:t> </a:t>
            </a:r>
            <a:r>
              <a:rPr lang="en-US" sz="2800" b="1" smtClean="0"/>
              <a:t>with financial crisis by providing foreign exchange</a:t>
            </a:r>
            <a:r>
              <a:rPr lang="en-US" sz="2800" smtClean="0"/>
              <a:t>. </a:t>
            </a:r>
            <a:endParaRPr lang="tr-TR" sz="2800" smtClean="0"/>
          </a:p>
          <a:p>
            <a:pPr eaLnBrk="1" hangingPunct="1">
              <a:lnSpc>
                <a:spcPct val="80000"/>
              </a:lnSpc>
            </a:pPr>
            <a:r>
              <a:rPr lang="tr-TR" sz="2800" smtClean="0"/>
              <a:t>T</a:t>
            </a:r>
            <a:r>
              <a:rPr lang="en-US" sz="2800" smtClean="0"/>
              <a:t>he AMF would have</a:t>
            </a:r>
            <a:r>
              <a:rPr lang="tr-TR" sz="2800" smtClean="0"/>
              <a:t> </a:t>
            </a:r>
            <a:r>
              <a:rPr lang="en-US" sz="2800" smtClean="0"/>
              <a:t>replicated IMF’s financial activity on a regional scale. </a:t>
            </a:r>
            <a:endParaRPr lang="tr-TR" sz="2800" smtClean="0"/>
          </a:p>
          <a:p>
            <a:pPr eaLnBrk="1" hangingPunct="1">
              <a:lnSpc>
                <a:spcPct val="80000"/>
              </a:lnSpc>
            </a:pPr>
            <a:r>
              <a:rPr lang="en-US" sz="2800" smtClean="0"/>
              <a:t>The proposal, ho</a:t>
            </a:r>
            <a:r>
              <a:rPr lang="tr-TR" sz="2800" smtClean="0"/>
              <a:t>wever, failed due to the objection of th</a:t>
            </a:r>
            <a:r>
              <a:rPr lang="en-US" sz="2800" smtClean="0"/>
              <a:t>e U</a:t>
            </a:r>
            <a:r>
              <a:rPr lang="tr-TR" sz="2800" smtClean="0"/>
              <a:t>S</a:t>
            </a:r>
            <a:r>
              <a:rPr lang="en-US" sz="2800" smtClean="0"/>
              <a:t> and the IMF.</a:t>
            </a:r>
            <a:endParaRPr lang="tr-TR" sz="2800" smtClean="0"/>
          </a:p>
          <a:p>
            <a:endParaRPr lang="tr-TR" sz="280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IMF and the Asian Crisis</a:t>
            </a:r>
            <a:endParaRPr lang="tr-TR" dirty="0"/>
          </a:p>
        </p:txBody>
      </p:sp>
      <p:sp>
        <p:nvSpPr>
          <p:cNvPr id="55298" name="Content Placeholder 2"/>
          <p:cNvSpPr>
            <a:spLocks noGrp="1"/>
          </p:cNvSpPr>
          <p:nvPr>
            <p:ph idx="1"/>
          </p:nvPr>
        </p:nvSpPr>
        <p:spPr/>
        <p:txBody>
          <a:bodyPr/>
          <a:lstStyle/>
          <a:p>
            <a:pPr eaLnBrk="1" hangingPunct="1"/>
            <a:r>
              <a:rPr lang="en-US" sz="2400" smtClean="0"/>
              <a:t>The IMF put the </a:t>
            </a:r>
            <a:r>
              <a:rPr lang="tr-TR" sz="2400" smtClean="0"/>
              <a:t>blame</a:t>
            </a:r>
            <a:r>
              <a:rPr lang="en-US" sz="2400" smtClean="0"/>
              <a:t> on </a:t>
            </a:r>
            <a:r>
              <a:rPr lang="en-US" sz="2400" b="1" smtClean="0"/>
              <a:t>shortcomings in domestic policies</a:t>
            </a:r>
            <a:r>
              <a:rPr lang="tr-TR" sz="2400" smtClean="0"/>
              <a:t> of East Asian countries</a:t>
            </a:r>
            <a:r>
              <a:rPr lang="en-US" sz="2400" smtClean="0"/>
              <a:t>.</a:t>
            </a:r>
            <a:endParaRPr lang="tr-TR" sz="2400" smtClean="0"/>
          </a:p>
          <a:p>
            <a:pPr eaLnBrk="1" hangingPunct="1"/>
            <a:r>
              <a:rPr lang="tr-TR" sz="2400" smtClean="0"/>
              <a:t>The IMF particularly </a:t>
            </a:r>
            <a:r>
              <a:rPr lang="tr-TR" sz="2400" b="1" smtClean="0"/>
              <a:t>criticized t</a:t>
            </a:r>
            <a:r>
              <a:rPr lang="en-US" sz="2400" b="1" smtClean="0"/>
              <a:t>he </a:t>
            </a:r>
            <a:r>
              <a:rPr lang="tr-TR" sz="2400" b="1" smtClean="0"/>
              <a:t>exchange rate policies</a:t>
            </a:r>
            <a:r>
              <a:rPr lang="tr-TR" sz="2400" smtClean="0"/>
              <a:t>.</a:t>
            </a:r>
            <a:r>
              <a:rPr lang="en-US" sz="2400" smtClean="0"/>
              <a:t> </a:t>
            </a:r>
            <a:r>
              <a:rPr lang="tr-TR" sz="2400" smtClean="0"/>
              <a:t>The IMF emphasized that the </a:t>
            </a:r>
            <a:r>
              <a:rPr lang="en-US" sz="2400" b="1" smtClean="0"/>
              <a:t>maintenance of</a:t>
            </a:r>
            <a:r>
              <a:rPr lang="tr-TR" sz="2400" b="1" smtClean="0"/>
              <a:t> </a:t>
            </a:r>
            <a:r>
              <a:rPr lang="en-US" sz="2400" b="1" smtClean="0"/>
              <a:t>a fixed exchange</a:t>
            </a:r>
            <a:r>
              <a:rPr lang="en-US" sz="2400" smtClean="0"/>
              <a:t> rate provided </a:t>
            </a:r>
            <a:r>
              <a:rPr lang="tr-TR" sz="2400" smtClean="0"/>
              <a:t>investors </a:t>
            </a:r>
            <a:r>
              <a:rPr lang="en-US" sz="2400" smtClean="0"/>
              <a:t>with a </a:t>
            </a:r>
            <a:r>
              <a:rPr lang="en-US" sz="2400" b="1" smtClean="0"/>
              <a:t>level of guarantee</a:t>
            </a:r>
            <a:r>
              <a:rPr lang="tr-TR" sz="2400" b="1" smtClean="0"/>
              <a:t> </a:t>
            </a:r>
            <a:r>
              <a:rPr lang="en-US" sz="2400" b="1" smtClean="0"/>
              <a:t>that led to mispricing of risks</a:t>
            </a:r>
            <a:r>
              <a:rPr lang="tr-TR" sz="2400" b="1" smtClean="0"/>
              <a:t> and </a:t>
            </a:r>
            <a:r>
              <a:rPr lang="en-US" sz="2400" b="1" smtClean="0"/>
              <a:t>excessive capital inflows</a:t>
            </a:r>
            <a:r>
              <a:rPr lang="tr-TR" sz="2400" b="1" smtClean="0"/>
              <a:t>. It also encouraged external borrowing</a:t>
            </a:r>
            <a:r>
              <a:rPr lang="en-US" sz="2400" b="1" smtClean="0"/>
              <a:t>. </a:t>
            </a:r>
            <a:endParaRPr lang="tr-TR" sz="2400" b="1" smtClean="0"/>
          </a:p>
          <a:p>
            <a:pPr eaLnBrk="1" hangingPunct="1"/>
            <a:r>
              <a:rPr lang="tr-TR" sz="2400" smtClean="0"/>
              <a:t>This </a:t>
            </a:r>
            <a:r>
              <a:rPr lang="en-US" sz="2400" smtClean="0"/>
              <a:t>led to </a:t>
            </a:r>
            <a:r>
              <a:rPr lang="en-US" sz="2400" b="1" smtClean="0"/>
              <a:t>excessive exposure to foreign exchange risks</a:t>
            </a:r>
            <a:r>
              <a:rPr lang="en-US" sz="2400" smtClean="0"/>
              <a:t> in the financial and corporate sectors and</a:t>
            </a:r>
            <a:r>
              <a:rPr lang="tr-TR" sz="2400" smtClean="0"/>
              <a:t> </a:t>
            </a:r>
            <a:r>
              <a:rPr lang="en-US" sz="2400" b="1" smtClean="0"/>
              <a:t>increased vulnerability to a sudden change in market sentiment</a:t>
            </a:r>
            <a:r>
              <a:rPr lang="tr-TR" sz="2400" b="1" smtClean="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IMF and the Asian Crisis</a:t>
            </a:r>
          </a:p>
        </p:txBody>
      </p:sp>
      <p:sp>
        <p:nvSpPr>
          <p:cNvPr id="56322" name="Content Placeholder 2"/>
          <p:cNvSpPr>
            <a:spLocks noGrp="1"/>
          </p:cNvSpPr>
          <p:nvPr>
            <p:ph idx="1"/>
          </p:nvPr>
        </p:nvSpPr>
        <p:spPr/>
        <p:txBody>
          <a:bodyPr/>
          <a:lstStyle/>
          <a:p>
            <a:pPr eaLnBrk="1" hangingPunct="1"/>
            <a:r>
              <a:rPr lang="tr-TR" sz="2000" smtClean="0"/>
              <a:t>Although </a:t>
            </a:r>
            <a:r>
              <a:rPr lang="en-US" sz="2000" smtClean="0"/>
              <a:t>t</a:t>
            </a:r>
            <a:r>
              <a:rPr lang="tr-TR" sz="2000" smtClean="0"/>
              <a:t>he IMF put </a:t>
            </a:r>
            <a:r>
              <a:rPr lang="en-US" sz="2000" smtClean="0"/>
              <a:t>the blame on domestic policies, an increasing</a:t>
            </a:r>
            <a:r>
              <a:rPr lang="tr-TR" sz="2000" smtClean="0"/>
              <a:t> </a:t>
            </a:r>
            <a:r>
              <a:rPr lang="en-US" sz="2000" smtClean="0"/>
              <a:t>number of actors – developing countries’ representatives, economists, and NGOs </a:t>
            </a:r>
            <a:r>
              <a:rPr lang="tr-TR" sz="2000" smtClean="0"/>
              <a:t> began to criticize the IMF.</a:t>
            </a:r>
          </a:p>
          <a:p>
            <a:pPr eaLnBrk="1" hangingPunct="1"/>
            <a:r>
              <a:rPr lang="tr-TR" sz="2000" smtClean="0"/>
              <a:t> T</a:t>
            </a:r>
            <a:r>
              <a:rPr lang="en-US" sz="2000" smtClean="0"/>
              <a:t>he crisis spread to those countries that the</a:t>
            </a:r>
            <a:r>
              <a:rPr lang="tr-TR" sz="2000" smtClean="0"/>
              <a:t> </a:t>
            </a:r>
            <a:r>
              <a:rPr lang="en-US" sz="2000" b="1" smtClean="0"/>
              <a:t>IMF had long praised as ‘highly successful developing countries’</a:t>
            </a:r>
            <a:r>
              <a:rPr lang="tr-TR" sz="2000" b="1" smtClean="0"/>
              <a:t>. </a:t>
            </a:r>
          </a:p>
          <a:p>
            <a:pPr eaLnBrk="1" hangingPunct="1"/>
            <a:r>
              <a:rPr lang="en-US" sz="2000" smtClean="0"/>
              <a:t> </a:t>
            </a:r>
            <a:r>
              <a:rPr lang="tr-TR" sz="2000" smtClean="0"/>
              <a:t>The </a:t>
            </a:r>
            <a:r>
              <a:rPr lang="tr-TR" sz="2000" b="1" smtClean="0"/>
              <a:t>IMF took credit </a:t>
            </a:r>
            <a:r>
              <a:rPr lang="en-US" sz="2000" b="1" smtClean="0"/>
              <a:t>for </a:t>
            </a:r>
            <a:r>
              <a:rPr lang="tr-TR" sz="2000" b="1" smtClean="0"/>
              <a:t>the </a:t>
            </a:r>
            <a:r>
              <a:rPr lang="en-US" sz="2000" b="1" smtClean="0"/>
              <a:t>economic success </a:t>
            </a:r>
            <a:r>
              <a:rPr lang="tr-TR" sz="2000" b="1" smtClean="0"/>
              <a:t>of </a:t>
            </a:r>
            <a:r>
              <a:rPr lang="en-US" sz="2000" b="1" smtClean="0"/>
              <a:t>Asian countries</a:t>
            </a:r>
            <a:r>
              <a:rPr lang="en-US" sz="2000" smtClean="0"/>
              <a:t> </a:t>
            </a:r>
            <a:r>
              <a:rPr lang="tr-TR" sz="2000" smtClean="0"/>
              <a:t>. They </a:t>
            </a:r>
            <a:r>
              <a:rPr lang="en-US" sz="2000" smtClean="0"/>
              <a:t>had been </a:t>
            </a:r>
            <a:r>
              <a:rPr lang="en-US" sz="2000" b="1" smtClean="0"/>
              <a:t>presented as examples of</a:t>
            </a:r>
            <a:r>
              <a:rPr lang="tr-TR" sz="2000" b="1" smtClean="0"/>
              <a:t> </a:t>
            </a:r>
            <a:r>
              <a:rPr lang="en-US" sz="2000" b="1" smtClean="0"/>
              <a:t>those emerging market countries that follow the policies advocated by the Fund</a:t>
            </a:r>
            <a:r>
              <a:rPr lang="tr-TR" sz="2000" b="1" smtClean="0"/>
              <a:t>, thus </a:t>
            </a:r>
            <a:r>
              <a:rPr lang="en-US" sz="2000" b="1" smtClean="0"/>
              <a:t>attracting substantial amounts of private foreign investment</a:t>
            </a:r>
            <a:r>
              <a:rPr lang="tr-TR" sz="2000" b="1" smtClean="0"/>
              <a:t>. </a:t>
            </a:r>
          </a:p>
          <a:p>
            <a:pPr eaLnBrk="1" hangingPunct="1"/>
            <a:r>
              <a:rPr lang="tr-TR" sz="2000" b="1" smtClean="0"/>
              <a:t>T</a:t>
            </a:r>
            <a:r>
              <a:rPr lang="en-US" sz="2000" b="1" smtClean="0"/>
              <a:t>hree criticisms</a:t>
            </a:r>
            <a:r>
              <a:rPr lang="en-US" sz="2000" smtClean="0"/>
              <a:t> were addressed at</a:t>
            </a:r>
            <a:r>
              <a:rPr lang="tr-TR" sz="2000" smtClean="0"/>
              <a:t> </a:t>
            </a:r>
            <a:r>
              <a:rPr lang="en-US" sz="2000" smtClean="0"/>
              <a:t>the IMF: </a:t>
            </a:r>
            <a:endParaRPr lang="tr-TR" sz="2000" smtClean="0"/>
          </a:p>
          <a:p>
            <a:pPr eaLnBrk="1" hangingPunct="1"/>
            <a:r>
              <a:rPr lang="tr-TR" sz="2000" smtClean="0"/>
              <a:t>1. </a:t>
            </a:r>
            <a:r>
              <a:rPr lang="en-US" sz="2000" smtClean="0"/>
              <a:t>the IMF suggested the </a:t>
            </a:r>
            <a:r>
              <a:rPr lang="en-US" sz="2000" b="1" smtClean="0"/>
              <a:t>wrong medicine</a:t>
            </a:r>
            <a:r>
              <a:rPr lang="en-US" sz="2000" smtClean="0"/>
              <a:t>, </a:t>
            </a:r>
            <a:endParaRPr lang="tr-TR" sz="2000" smtClean="0"/>
          </a:p>
          <a:p>
            <a:pPr eaLnBrk="1" hangingPunct="1"/>
            <a:r>
              <a:rPr lang="tr-TR" sz="2000" smtClean="0"/>
              <a:t>2. </a:t>
            </a:r>
            <a:r>
              <a:rPr lang="en-US" sz="2000" smtClean="0"/>
              <a:t>the IMF</a:t>
            </a:r>
            <a:r>
              <a:rPr lang="en-US" sz="2000" b="1" smtClean="0"/>
              <a:t> interfered with national sovereignty</a:t>
            </a:r>
            <a:r>
              <a:rPr lang="en-US" sz="2000" smtClean="0"/>
              <a:t>,</a:t>
            </a:r>
            <a:endParaRPr lang="tr-TR" sz="2000" smtClean="0"/>
          </a:p>
          <a:p>
            <a:pPr eaLnBrk="1" hangingPunct="1"/>
            <a:r>
              <a:rPr lang="tr-TR" sz="2000" smtClean="0"/>
              <a:t>3. </a:t>
            </a:r>
            <a:r>
              <a:rPr lang="en-US" sz="2000" smtClean="0"/>
              <a:t>the IMF</a:t>
            </a:r>
            <a:r>
              <a:rPr lang="en-US" sz="2000" b="1" smtClean="0"/>
              <a:t> </a:t>
            </a:r>
            <a:r>
              <a:rPr lang="tr-TR" sz="2000" b="1" smtClean="0"/>
              <a:t>created</a:t>
            </a:r>
            <a:r>
              <a:rPr lang="en-US" sz="2000" b="1" smtClean="0"/>
              <a:t> moral hazard</a:t>
            </a:r>
            <a:r>
              <a:rPr lang="en-US" sz="2000" smtClean="0"/>
              <a:t>.</a:t>
            </a:r>
            <a:endParaRPr lang="tr-TR" sz="200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tr-TR" dirty="0"/>
              <a:t>IMF and the Asian Crisis</a:t>
            </a:r>
          </a:p>
        </p:txBody>
      </p:sp>
      <p:sp>
        <p:nvSpPr>
          <p:cNvPr id="57346" name="Content Placeholder 2"/>
          <p:cNvSpPr>
            <a:spLocks noGrp="1"/>
          </p:cNvSpPr>
          <p:nvPr>
            <p:ph idx="1"/>
          </p:nvPr>
        </p:nvSpPr>
        <p:spPr/>
        <p:txBody>
          <a:bodyPr/>
          <a:lstStyle/>
          <a:p>
            <a:pPr eaLnBrk="1" hangingPunct="1"/>
            <a:r>
              <a:rPr lang="tr-TR" sz="2000" smtClean="0"/>
              <a:t>1. </a:t>
            </a:r>
            <a:r>
              <a:rPr lang="en-US" sz="2000" smtClean="0"/>
              <a:t>The IMF </a:t>
            </a:r>
            <a:r>
              <a:rPr lang="tr-TR" sz="2000" smtClean="0"/>
              <a:t>was accused of </a:t>
            </a:r>
            <a:r>
              <a:rPr lang="en-US" sz="2000" b="1" smtClean="0"/>
              <a:t>sharpene</a:t>
            </a:r>
            <a:r>
              <a:rPr lang="tr-TR" sz="2000" b="1" smtClean="0"/>
              <a:t>nin</a:t>
            </a:r>
            <a:r>
              <a:rPr lang="tr-TR" sz="2000" b="1" smtClean="0">
                <a:latin typeface="Arial" charset="0"/>
              </a:rPr>
              <a:t>g</a:t>
            </a:r>
            <a:r>
              <a:rPr lang="en-US" sz="2000" b="1" smtClean="0"/>
              <a:t> the slowdown</a:t>
            </a:r>
            <a:r>
              <a:rPr lang="tr-TR" sz="2000" b="1" smtClean="0"/>
              <a:t> in the economies</a:t>
            </a:r>
            <a:r>
              <a:rPr lang="tr-TR" sz="2000" smtClean="0"/>
              <a:t> of Asian countries</a:t>
            </a:r>
            <a:r>
              <a:rPr lang="en-US" sz="2000" smtClean="0"/>
              <a:t> by imposing the traditional austerity</a:t>
            </a:r>
            <a:r>
              <a:rPr lang="tr-TR" sz="2000" smtClean="0"/>
              <a:t> </a:t>
            </a:r>
            <a:r>
              <a:rPr lang="en-US" sz="2000" smtClean="0"/>
              <a:t>program</a:t>
            </a:r>
            <a:r>
              <a:rPr lang="tr-TR" sz="2000" smtClean="0"/>
              <a:t>, namely</a:t>
            </a:r>
            <a:r>
              <a:rPr lang="en-US" sz="2000" smtClean="0"/>
              <a:t> </a:t>
            </a:r>
            <a:r>
              <a:rPr lang="en-US" sz="2000" b="1" smtClean="0"/>
              <a:t>monetary and fiscal </a:t>
            </a:r>
            <a:r>
              <a:rPr lang="tr-TR" sz="2000" b="1" smtClean="0"/>
              <a:t>constraint</a:t>
            </a:r>
            <a:r>
              <a:rPr lang="tr-TR" sz="2000" smtClean="0"/>
              <a:t>,</a:t>
            </a:r>
            <a:r>
              <a:rPr lang="en-US" sz="2000" smtClean="0"/>
              <a:t> to countries that were experiencing a </a:t>
            </a:r>
            <a:r>
              <a:rPr lang="en-US" sz="2000" b="1" smtClean="0"/>
              <a:t>liquidity</a:t>
            </a:r>
            <a:r>
              <a:rPr lang="tr-TR" sz="2000" b="1" smtClean="0"/>
              <a:t> </a:t>
            </a:r>
            <a:r>
              <a:rPr lang="en-US" sz="2000" b="1" smtClean="0"/>
              <a:t>rather than a solvency crisis</a:t>
            </a:r>
            <a:r>
              <a:rPr lang="tr-TR" sz="2000" smtClean="0"/>
              <a:t>.</a:t>
            </a:r>
          </a:p>
          <a:p>
            <a:pPr eaLnBrk="1" hangingPunct="1"/>
            <a:r>
              <a:rPr lang="en-US" sz="2000" b="1" smtClean="0"/>
              <a:t>Instead of</a:t>
            </a:r>
            <a:r>
              <a:rPr lang="en-US" sz="2000" smtClean="0"/>
              <a:t> demanding that countries </a:t>
            </a:r>
            <a:r>
              <a:rPr lang="en-US" sz="2000" b="1" smtClean="0"/>
              <a:t>raise interest rates</a:t>
            </a:r>
            <a:r>
              <a:rPr lang="en-US" sz="2000" smtClean="0"/>
              <a:t> to defend their currencies, the</a:t>
            </a:r>
            <a:r>
              <a:rPr lang="tr-TR" sz="2000" smtClean="0"/>
              <a:t> </a:t>
            </a:r>
            <a:r>
              <a:rPr lang="en-US" sz="2000" smtClean="0"/>
              <a:t>IMF should have suggested keep</a:t>
            </a:r>
            <a:r>
              <a:rPr lang="tr-TR" sz="2000" smtClean="0"/>
              <a:t>ing</a:t>
            </a:r>
            <a:r>
              <a:rPr lang="en-US" sz="2000" smtClean="0"/>
              <a:t> instead </a:t>
            </a:r>
            <a:r>
              <a:rPr lang="en-US" sz="2000" b="1" smtClean="0"/>
              <a:t>interest rates low</a:t>
            </a:r>
            <a:r>
              <a:rPr lang="en-US" sz="2000" smtClean="0"/>
              <a:t>, thereby helping a </a:t>
            </a:r>
            <a:r>
              <a:rPr lang="en-US" sz="2000" b="1" smtClean="0"/>
              <a:t>real economic</a:t>
            </a:r>
            <a:r>
              <a:rPr lang="tr-TR" sz="2000" b="1" smtClean="0"/>
              <a:t> recovery</a:t>
            </a:r>
            <a:r>
              <a:rPr lang="tr-TR" sz="2000" smtClean="0"/>
              <a:t>.</a:t>
            </a:r>
          </a:p>
          <a:p>
            <a:pPr eaLnBrk="1" hangingPunct="1"/>
            <a:r>
              <a:rPr lang="tr-TR" sz="2000" smtClean="0"/>
              <a:t>A</a:t>
            </a:r>
            <a:r>
              <a:rPr lang="en-US" sz="2000" smtClean="0"/>
              <a:t>ll </a:t>
            </a:r>
            <a:r>
              <a:rPr lang="en-US" sz="2000" b="1" smtClean="0"/>
              <a:t>NGOs dealing with economic globalization condemned the IMF for its</a:t>
            </a:r>
            <a:r>
              <a:rPr lang="tr-TR" sz="2000" b="1" smtClean="0"/>
              <a:t> </a:t>
            </a:r>
            <a:r>
              <a:rPr lang="en-US" sz="2000" b="1" smtClean="0"/>
              <a:t>programmes in the East Asian countries</a:t>
            </a:r>
            <a:r>
              <a:rPr lang="en-US" sz="2000" smtClean="0"/>
              <a:t>. Specifically, the </a:t>
            </a:r>
            <a:r>
              <a:rPr lang="en-US" sz="2000" b="1" smtClean="0"/>
              <a:t>IMF’s prescription to raise interest</a:t>
            </a:r>
            <a:r>
              <a:rPr lang="tr-TR" sz="2000" b="1" smtClean="0"/>
              <a:t> </a:t>
            </a:r>
            <a:r>
              <a:rPr lang="en-US" sz="2000" b="1" smtClean="0"/>
              <a:t>rates and taxes and to cut public expenditures was condemned for deepening the crisis</a:t>
            </a:r>
            <a:r>
              <a:rPr lang="tr-TR" sz="2000" b="1" smtClean="0"/>
              <a:t> </a:t>
            </a:r>
            <a:r>
              <a:rPr lang="en-US" sz="2000" b="1" smtClean="0"/>
              <a:t>and fuelling unemployment and poverty</a:t>
            </a:r>
            <a:r>
              <a:rPr lang="tr-TR" sz="2000" smtClean="0"/>
              <a:t>.</a:t>
            </a:r>
          </a:p>
          <a:p>
            <a:pPr eaLnBrk="1" hangingPunct="1"/>
            <a:endParaRPr lang="tr-TR" smtClean="0"/>
          </a:p>
          <a:p>
            <a:pPr eaLnBrk="1" hangingPunct="1"/>
            <a:endParaRPr lang="tr-TR"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p:txBody>
          <a:bodyPr wrap="square" numCol="1" anchorCtr="0" compatLnSpc="1">
            <a:prstTxWarp prst="textNoShape">
              <a:avLst/>
            </a:prstTxWarp>
          </a:bodyPr>
          <a:lstStyle/>
          <a:p>
            <a:pPr eaLnBrk="1" hangingPunct="1">
              <a:defRPr/>
            </a:pPr>
            <a:r>
              <a:rPr lang="tr-TR" smtClean="0"/>
              <a:t>IMF and the Asian Crisis</a:t>
            </a:r>
          </a:p>
        </p:txBody>
      </p:sp>
      <p:sp>
        <p:nvSpPr>
          <p:cNvPr id="58370" name="Content Placeholder 2"/>
          <p:cNvSpPr>
            <a:spLocks noGrp="1"/>
          </p:cNvSpPr>
          <p:nvPr>
            <p:ph idx="1"/>
          </p:nvPr>
        </p:nvSpPr>
        <p:spPr/>
        <p:txBody>
          <a:bodyPr/>
          <a:lstStyle/>
          <a:p>
            <a:pPr eaLnBrk="1" hangingPunct="1"/>
            <a:r>
              <a:rPr lang="tr-TR" sz="2800" smtClean="0"/>
              <a:t>2. </a:t>
            </a:r>
            <a:r>
              <a:rPr lang="en-US" sz="2800" smtClean="0"/>
              <a:t>The second criticism levelled at the IMF</a:t>
            </a:r>
            <a:r>
              <a:rPr lang="tr-TR" sz="2800" smtClean="0"/>
              <a:t>: The </a:t>
            </a:r>
            <a:r>
              <a:rPr lang="en-US" sz="2800" b="1" smtClean="0"/>
              <a:t>structural</a:t>
            </a:r>
            <a:r>
              <a:rPr lang="tr-TR" sz="2800" b="1" smtClean="0"/>
              <a:t> </a:t>
            </a:r>
            <a:r>
              <a:rPr lang="en-US" sz="2800" b="1" smtClean="0"/>
              <a:t>reforms</a:t>
            </a:r>
            <a:r>
              <a:rPr lang="en-US" sz="2800" smtClean="0"/>
              <a:t> </a:t>
            </a:r>
            <a:r>
              <a:rPr lang="tr-TR" sz="2800" smtClean="0"/>
              <a:t>suggested by the IMF </a:t>
            </a:r>
            <a:r>
              <a:rPr lang="en-US" sz="2800" smtClean="0"/>
              <a:t>in the crisis-hit countries</a:t>
            </a:r>
            <a:r>
              <a:rPr lang="tr-TR" sz="2800" smtClean="0"/>
              <a:t> </a:t>
            </a:r>
            <a:r>
              <a:rPr lang="tr-TR" sz="2800" b="1" smtClean="0"/>
              <a:t>went</a:t>
            </a:r>
            <a:r>
              <a:rPr lang="en-US" sz="2800" b="1" smtClean="0"/>
              <a:t> beyond its traditional mandate of correcting balance of payments problems</a:t>
            </a:r>
            <a:r>
              <a:rPr lang="en-US" sz="2800" smtClean="0"/>
              <a:t> and</a:t>
            </a:r>
            <a:r>
              <a:rPr lang="tr-TR" sz="2800" smtClean="0"/>
              <a:t> </a:t>
            </a:r>
            <a:r>
              <a:rPr lang="en-US" sz="2800" b="1" smtClean="0"/>
              <a:t>unduly entered into the sphere of member countries’ economic sovereignty</a:t>
            </a:r>
            <a:r>
              <a:rPr lang="en-US" sz="2800" smtClean="0"/>
              <a:t>.</a:t>
            </a:r>
            <a:endParaRPr lang="tr-TR" sz="2800" smtClean="0"/>
          </a:p>
          <a:p>
            <a:pPr eaLnBrk="1" hangingPunct="1">
              <a:lnSpc>
                <a:spcPct val="80000"/>
              </a:lnSpc>
            </a:pPr>
            <a:r>
              <a:rPr lang="en-US" sz="2800" smtClean="0"/>
              <a:t>The </a:t>
            </a:r>
            <a:r>
              <a:rPr lang="en-US" sz="2800" b="1" smtClean="0"/>
              <a:t>emphasis on structural adjustment and fiscal retrenchment</a:t>
            </a:r>
            <a:r>
              <a:rPr lang="en-US" sz="2800" smtClean="0"/>
              <a:t> was also </a:t>
            </a:r>
            <a:r>
              <a:rPr lang="en-US" sz="2800" b="1" smtClean="0"/>
              <a:t>severely</a:t>
            </a:r>
            <a:r>
              <a:rPr lang="tr-TR" sz="2800" b="1" smtClean="0"/>
              <a:t> criticized</a:t>
            </a:r>
            <a:r>
              <a:rPr lang="tr-TR" sz="2800" smtClean="0"/>
              <a:t>.</a:t>
            </a:r>
          </a:p>
          <a:p>
            <a:pPr eaLnBrk="1" hangingPunct="1">
              <a:lnSpc>
                <a:spcPct val="80000"/>
              </a:lnSpc>
            </a:pPr>
            <a:endParaRPr lang="tr-TR" sz="2800" smtClean="0"/>
          </a:p>
          <a:p>
            <a:pPr eaLnBrk="1" hangingPunct="1"/>
            <a:endParaRPr lang="tr-TR" sz="2800" smtClean="0"/>
          </a:p>
          <a:p>
            <a:pPr eaLnBrk="1" hangingPunct="1"/>
            <a:endParaRPr lang="tr-TR"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p:txBody>
          <a:bodyPr wrap="square" numCol="1" anchorCtr="0" compatLnSpc="1">
            <a:prstTxWarp prst="textNoShape">
              <a:avLst/>
            </a:prstTxWarp>
          </a:bodyPr>
          <a:lstStyle/>
          <a:p>
            <a:pPr eaLnBrk="1" hangingPunct="1">
              <a:defRPr/>
            </a:pPr>
            <a:r>
              <a:rPr lang="tr-TR" smtClean="0"/>
              <a:t>IMF and the Asian Crisis</a:t>
            </a:r>
          </a:p>
        </p:txBody>
      </p:sp>
      <p:sp>
        <p:nvSpPr>
          <p:cNvPr id="59394" name="Content Placeholder 2"/>
          <p:cNvSpPr>
            <a:spLocks noGrp="1"/>
          </p:cNvSpPr>
          <p:nvPr>
            <p:ph idx="1"/>
          </p:nvPr>
        </p:nvSpPr>
        <p:spPr/>
        <p:txBody>
          <a:bodyPr/>
          <a:lstStyle/>
          <a:p>
            <a:pPr eaLnBrk="1" hangingPunct="1"/>
            <a:r>
              <a:rPr lang="tr-TR" smtClean="0"/>
              <a:t>3. </a:t>
            </a:r>
            <a:r>
              <a:rPr lang="en-US" sz="2800" smtClean="0"/>
              <a:t>the problem of ‘</a:t>
            </a:r>
            <a:r>
              <a:rPr lang="en-US" sz="2800" b="1" smtClean="0"/>
              <a:t>moral hazard</a:t>
            </a:r>
            <a:r>
              <a:rPr lang="en-US" sz="2800" smtClean="0"/>
              <a:t>’</a:t>
            </a:r>
            <a:r>
              <a:rPr lang="tr-TR" sz="2800" smtClean="0"/>
              <a:t>: </a:t>
            </a:r>
            <a:r>
              <a:rPr lang="en-US" sz="2800" smtClean="0"/>
              <a:t>Large</a:t>
            </a:r>
            <a:r>
              <a:rPr lang="tr-TR" sz="2800" smtClean="0"/>
              <a:t> </a:t>
            </a:r>
            <a:r>
              <a:rPr lang="en-US" sz="2800" smtClean="0"/>
              <a:t>IMF funding</a:t>
            </a:r>
            <a:r>
              <a:rPr lang="tr-TR" sz="2800" smtClean="0"/>
              <a:t> </a:t>
            </a:r>
            <a:r>
              <a:rPr lang="en-US" sz="2800" smtClean="0"/>
              <a:t>distort</a:t>
            </a:r>
            <a:r>
              <a:rPr lang="tr-TR" sz="2800" smtClean="0"/>
              <a:t>ed</a:t>
            </a:r>
            <a:r>
              <a:rPr lang="en-US" sz="2800" smtClean="0"/>
              <a:t> the behavioral incentives for policy makers and</a:t>
            </a:r>
            <a:r>
              <a:rPr lang="tr-TR" sz="2800" smtClean="0"/>
              <a:t> </a:t>
            </a:r>
            <a:r>
              <a:rPr lang="en-US" sz="2800" smtClean="0"/>
              <a:t>international investors. Specifically, the IMF programs were considered a</a:t>
            </a:r>
            <a:r>
              <a:rPr lang="tr-TR" sz="2800" smtClean="0"/>
              <a:t>s a</a:t>
            </a:r>
            <a:r>
              <a:rPr lang="en-US" sz="2800" smtClean="0"/>
              <a:t> source of moral</a:t>
            </a:r>
            <a:r>
              <a:rPr lang="tr-TR" sz="2800" smtClean="0"/>
              <a:t> </a:t>
            </a:r>
            <a:r>
              <a:rPr lang="en-US" sz="2800" smtClean="0"/>
              <a:t>hazard in that they </a:t>
            </a:r>
            <a:r>
              <a:rPr lang="en-US" sz="2800" b="1" smtClean="0"/>
              <a:t>induced policy makers to delay policy adjustment</a:t>
            </a:r>
            <a:r>
              <a:rPr lang="en-US" sz="2800" smtClean="0"/>
              <a:t>.</a:t>
            </a:r>
            <a:endParaRPr lang="tr-TR" sz="2800" smtClean="0"/>
          </a:p>
          <a:p>
            <a:pPr eaLnBrk="1" hangingPunct="1"/>
            <a:r>
              <a:rPr lang="en-US" sz="2800" smtClean="0"/>
              <a:t>The Fund was accused of supporting moral hazard </a:t>
            </a:r>
            <a:r>
              <a:rPr lang="en-US" sz="2800" b="1" smtClean="0"/>
              <a:t>at the</a:t>
            </a:r>
            <a:r>
              <a:rPr lang="tr-TR" sz="2800" b="1" smtClean="0"/>
              <a:t> </a:t>
            </a:r>
            <a:r>
              <a:rPr lang="en-US" sz="2800" b="1" smtClean="0"/>
              <a:t>expense of US taxpayers by bailing out imprudent international banks and investors</a:t>
            </a:r>
            <a:r>
              <a:rPr lang="tr-TR" sz="2800" b="1" smtClean="0"/>
              <a: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tr-TR" dirty="0"/>
              <a:t>IMF and the Asian Crisis</a:t>
            </a:r>
          </a:p>
        </p:txBody>
      </p:sp>
      <p:sp>
        <p:nvSpPr>
          <p:cNvPr id="60418" name="Content Placeholder 2"/>
          <p:cNvSpPr>
            <a:spLocks noGrp="1"/>
          </p:cNvSpPr>
          <p:nvPr>
            <p:ph idx="1"/>
          </p:nvPr>
        </p:nvSpPr>
        <p:spPr/>
        <p:txBody>
          <a:bodyPr/>
          <a:lstStyle/>
          <a:p>
            <a:pPr eaLnBrk="1" hangingPunct="1"/>
            <a:r>
              <a:rPr lang="tr-TR" sz="2000" smtClean="0"/>
              <a:t>Particularly, IMF was </a:t>
            </a:r>
            <a:r>
              <a:rPr lang="tr-TR" sz="2000" b="1" smtClean="0"/>
              <a:t>critized for promoting capital account liberalization. </a:t>
            </a:r>
          </a:p>
          <a:p>
            <a:pPr eaLnBrk="1" hangingPunct="1"/>
            <a:r>
              <a:rPr lang="tr-TR" sz="2000" smtClean="0"/>
              <a:t>IMF promoted a </a:t>
            </a:r>
            <a:r>
              <a:rPr lang="en-US" sz="2000" b="1" smtClean="0"/>
              <a:t>positive and direct relationship between financial liberalization and economic growth</a:t>
            </a:r>
            <a:r>
              <a:rPr lang="tr-TR" sz="2000" smtClean="0"/>
              <a:t>. But </a:t>
            </a:r>
            <a:r>
              <a:rPr lang="tr-TR" sz="2000" b="1" smtClean="0"/>
              <a:t>this assumption began to be questioned.</a:t>
            </a:r>
          </a:p>
          <a:p>
            <a:pPr eaLnBrk="1" hangingPunct="1"/>
            <a:r>
              <a:rPr lang="tr-TR" sz="2000" smtClean="0"/>
              <a:t>Economists such as </a:t>
            </a:r>
            <a:r>
              <a:rPr lang="tr-TR" sz="2000" b="1" smtClean="0"/>
              <a:t>Paul Krugman</a:t>
            </a:r>
            <a:r>
              <a:rPr lang="tr-TR" sz="2000" smtClean="0"/>
              <a:t> began to discuss the effectiveness of capital controls. </a:t>
            </a:r>
            <a:r>
              <a:rPr lang="en-US" sz="2000" smtClean="0"/>
              <a:t>Krugman </a:t>
            </a:r>
            <a:r>
              <a:rPr lang="tr-TR" sz="2000" smtClean="0"/>
              <a:t>argued </a:t>
            </a:r>
            <a:r>
              <a:rPr lang="en-US" sz="2000" smtClean="0"/>
              <a:t>that </a:t>
            </a:r>
            <a:r>
              <a:rPr lang="en-US" sz="2000" b="1" smtClean="0"/>
              <a:t>China, which had not been fully caught in the </a:t>
            </a:r>
            <a:r>
              <a:rPr lang="tr-TR" sz="2000" b="1" smtClean="0"/>
              <a:t>Asian </a:t>
            </a:r>
            <a:r>
              <a:rPr lang="en-US" sz="2000" b="1" smtClean="0"/>
              <a:t>crisis, had currency controls through its inconvertible capital account.</a:t>
            </a:r>
            <a:endParaRPr lang="tr-TR" sz="2000" b="1" smtClean="0"/>
          </a:p>
          <a:p>
            <a:pPr eaLnBrk="1" hangingPunct="1"/>
            <a:r>
              <a:rPr lang="nb-NO" sz="2000" b="1" smtClean="0"/>
              <a:t>George Soros</a:t>
            </a:r>
            <a:r>
              <a:rPr lang="tr-TR" sz="2000" smtClean="0"/>
              <a:t>, </a:t>
            </a:r>
            <a:r>
              <a:rPr lang="en-US" sz="2000" smtClean="0"/>
              <a:t>a financier who made his fortune thanks to open financial markets, suggested </a:t>
            </a:r>
            <a:r>
              <a:rPr lang="tr-TR" sz="2000" smtClean="0"/>
              <a:t>that </a:t>
            </a:r>
            <a:r>
              <a:rPr lang="en-US" sz="2000" b="1" smtClean="0"/>
              <a:t>some</a:t>
            </a:r>
            <a:r>
              <a:rPr lang="tr-TR" sz="2000" b="1" smtClean="0"/>
              <a:t> </a:t>
            </a:r>
            <a:r>
              <a:rPr lang="en-US" sz="2000" b="1" smtClean="0"/>
              <a:t>form of capital controls may</a:t>
            </a:r>
            <a:r>
              <a:rPr lang="tr-TR" sz="2000" b="1" smtClean="0"/>
              <a:t> </a:t>
            </a:r>
            <a:r>
              <a:rPr lang="en-US" sz="2000" b="1" smtClean="0"/>
              <a:t>be preferable to instability</a:t>
            </a:r>
            <a:r>
              <a:rPr lang="tr-TR" sz="2000" b="1" smtClean="0"/>
              <a:t>.</a:t>
            </a:r>
          </a:p>
          <a:p>
            <a:pPr eaLnBrk="1" hangingPunct="1"/>
            <a:r>
              <a:rPr lang="tr-TR" sz="2000" b="1" smtClean="0"/>
              <a:t>C</a:t>
            </a:r>
            <a:r>
              <a:rPr lang="en-US" sz="2000" b="1" smtClean="0"/>
              <a:t>ontrols on </a:t>
            </a:r>
            <a:r>
              <a:rPr lang="tr-TR" sz="2000" b="1" smtClean="0"/>
              <a:t>capital </a:t>
            </a:r>
            <a:r>
              <a:rPr lang="en-US" sz="2000" b="1" smtClean="0"/>
              <a:t>inflows</a:t>
            </a:r>
            <a:r>
              <a:rPr lang="en-US" sz="2000" smtClean="0"/>
              <a:t>, such as the market-based controls used in Chile, </a:t>
            </a:r>
            <a:r>
              <a:rPr lang="en-US" sz="2000" b="1" smtClean="0"/>
              <a:t>appeared</a:t>
            </a:r>
            <a:r>
              <a:rPr lang="tr-TR" sz="2000" b="1" smtClean="0"/>
              <a:t> </a:t>
            </a:r>
            <a:r>
              <a:rPr lang="en-US" sz="2000" b="1" smtClean="0"/>
              <a:t>more acceptable</a:t>
            </a:r>
            <a:r>
              <a:rPr lang="en-US" sz="2000" smtClean="0"/>
              <a:t> than they had been before.</a:t>
            </a:r>
            <a:endParaRPr lang="tr-TR" sz="2000" smtClean="0"/>
          </a:p>
          <a:p>
            <a:pPr eaLnBrk="1" hangingPunct="1"/>
            <a:r>
              <a:rPr lang="tr-TR" sz="2000" smtClean="0"/>
              <a:t>T</a:t>
            </a:r>
            <a:r>
              <a:rPr lang="en-US" sz="2000" smtClean="0"/>
              <a:t>he </a:t>
            </a:r>
            <a:r>
              <a:rPr lang="en-US" sz="2000" b="1" smtClean="0"/>
              <a:t>Malaysian </a:t>
            </a:r>
            <a:r>
              <a:rPr lang="en-US" sz="2000" smtClean="0"/>
              <a:t>Prime Minister Mahatir</a:t>
            </a:r>
            <a:r>
              <a:rPr lang="tr-TR" sz="2000" smtClean="0"/>
              <a:t> </a:t>
            </a:r>
            <a:r>
              <a:rPr lang="en-US" sz="2000" smtClean="0"/>
              <a:t>Mohamad </a:t>
            </a:r>
            <a:r>
              <a:rPr lang="en-US" sz="2000" b="1" smtClean="0"/>
              <a:t>introduced capital controls in September 1998</a:t>
            </a:r>
            <a:r>
              <a:rPr lang="tr-TR" sz="2000" b="1" smtClean="0"/>
              <a: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p:txBody>
          <a:bodyPr wrap="square" numCol="1" anchorCtr="0" compatLnSpc="1">
            <a:prstTxWarp prst="textNoShape">
              <a:avLst/>
            </a:prstTxWarp>
          </a:bodyPr>
          <a:lstStyle/>
          <a:p>
            <a:pPr eaLnBrk="1" hangingPunct="1">
              <a:defRPr/>
            </a:pPr>
            <a:r>
              <a:rPr lang="tr-TR" smtClean="0"/>
              <a:t>IMF and the Asian Crisis</a:t>
            </a:r>
          </a:p>
        </p:txBody>
      </p:sp>
      <p:sp>
        <p:nvSpPr>
          <p:cNvPr id="61442" name="Content Placeholder 2"/>
          <p:cNvSpPr>
            <a:spLocks noGrp="1"/>
          </p:cNvSpPr>
          <p:nvPr>
            <p:ph idx="1"/>
          </p:nvPr>
        </p:nvSpPr>
        <p:spPr/>
        <p:txBody>
          <a:bodyPr/>
          <a:lstStyle/>
          <a:p>
            <a:pPr eaLnBrk="1" hangingPunct="1"/>
            <a:r>
              <a:rPr lang="tr-TR" sz="2800" b="1" smtClean="0"/>
              <a:t>C</a:t>
            </a:r>
            <a:r>
              <a:rPr lang="en-US" sz="2800" b="1" smtClean="0"/>
              <a:t>apital controls </a:t>
            </a:r>
            <a:r>
              <a:rPr lang="en-US" sz="2800" smtClean="0"/>
              <a:t>gained new legitimacy as a means to cope with </a:t>
            </a:r>
            <a:r>
              <a:rPr lang="tr-TR" sz="2800" smtClean="0"/>
              <a:t>unstable </a:t>
            </a:r>
            <a:r>
              <a:rPr lang="en-US" sz="2800" smtClean="0"/>
              <a:t>capital flows</a:t>
            </a:r>
            <a:r>
              <a:rPr lang="tr-TR" sz="2800" smtClean="0"/>
              <a:t>.</a:t>
            </a:r>
          </a:p>
          <a:p>
            <a:pPr eaLnBrk="1" hangingPunct="1"/>
            <a:r>
              <a:rPr lang="tr-TR" sz="2800" smtClean="0"/>
              <a:t>Many economists began to argue that </a:t>
            </a:r>
            <a:r>
              <a:rPr lang="en-US" sz="2800" smtClean="0"/>
              <a:t>liberalization </a:t>
            </a:r>
            <a:r>
              <a:rPr lang="tr-TR" sz="2800" smtClean="0"/>
              <a:t>does not directly</a:t>
            </a:r>
            <a:r>
              <a:rPr lang="en-US" sz="2800" smtClean="0"/>
              <a:t> contributes to economic growth</a:t>
            </a:r>
            <a:r>
              <a:rPr lang="tr-TR" sz="2800" smtClean="0"/>
              <a:t>.</a:t>
            </a:r>
            <a:r>
              <a:rPr lang="en-US" sz="2800" smtClean="0"/>
              <a:t> </a:t>
            </a:r>
            <a:endParaRPr lang="tr-TR" sz="2800" smtClean="0"/>
          </a:p>
          <a:p>
            <a:pPr eaLnBrk="1" hangingPunct="1"/>
            <a:r>
              <a:rPr lang="en-US" sz="2800" smtClean="0"/>
              <a:t> </a:t>
            </a:r>
            <a:r>
              <a:rPr lang="tr-TR" sz="2800" smtClean="0"/>
              <a:t>I</a:t>
            </a:r>
            <a:r>
              <a:rPr lang="en-US" sz="2800" smtClean="0"/>
              <a:t>ts</a:t>
            </a:r>
            <a:r>
              <a:rPr lang="tr-TR" sz="2800" smtClean="0"/>
              <a:t> </a:t>
            </a:r>
            <a:r>
              <a:rPr lang="en-US" sz="2800" smtClean="0"/>
              <a:t>welfare-enhancing effects are a function of other policies, including macroeconomic and</a:t>
            </a:r>
            <a:r>
              <a:rPr lang="tr-TR" sz="2800" smtClean="0"/>
              <a:t> </a:t>
            </a:r>
            <a:r>
              <a:rPr lang="en-US" sz="2800" smtClean="0"/>
              <a:t>regulatory policies.</a:t>
            </a:r>
            <a:endParaRPr lang="tr-TR" sz="28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17410" name="Content Placeholder 2"/>
          <p:cNvSpPr>
            <a:spLocks noGrp="1"/>
          </p:cNvSpPr>
          <p:nvPr>
            <p:ph idx="1"/>
          </p:nvPr>
        </p:nvSpPr>
        <p:spPr/>
        <p:txBody>
          <a:bodyPr/>
          <a:lstStyle/>
          <a:p>
            <a:pPr eaLnBrk="1" hangingPunct="1"/>
            <a:r>
              <a:rPr lang="en-US" sz="2400" smtClean="0"/>
              <a:t>Mexico’s strengthened economic position proceeded with </a:t>
            </a:r>
            <a:r>
              <a:rPr lang="en-US" sz="2400" b="1" smtClean="0"/>
              <a:t>financial and trade liberalization</a:t>
            </a:r>
            <a:r>
              <a:rPr lang="en-US" sz="2400" smtClean="0"/>
              <a:t>.</a:t>
            </a:r>
            <a:endParaRPr lang="tr-TR" sz="2400" smtClean="0"/>
          </a:p>
          <a:p>
            <a:pPr eaLnBrk="1" hangingPunct="1"/>
            <a:r>
              <a:rPr lang="en-US" sz="2400" smtClean="0"/>
              <a:t> From 1990 onwards, for</a:t>
            </a:r>
            <a:r>
              <a:rPr lang="tr-TR" sz="2400" smtClean="0"/>
              <a:t> </a:t>
            </a:r>
            <a:r>
              <a:rPr lang="en-US" sz="2400" smtClean="0"/>
              <a:t>instance, </a:t>
            </a:r>
            <a:r>
              <a:rPr lang="en-US" sz="2400" b="1" smtClean="0"/>
              <a:t>foreigners</a:t>
            </a:r>
            <a:r>
              <a:rPr lang="en-US" sz="2400" smtClean="0"/>
              <a:t> were allowed to </a:t>
            </a:r>
            <a:r>
              <a:rPr lang="en-US" sz="2400" b="1" smtClean="0"/>
              <a:t>hold government bonds and to buy shares</a:t>
            </a:r>
            <a:r>
              <a:rPr lang="en-US" sz="2400" smtClean="0"/>
              <a:t> i</a:t>
            </a:r>
            <a:r>
              <a:rPr lang="tr-TR" sz="2400" smtClean="0"/>
              <a:t>n</a:t>
            </a:r>
            <a:r>
              <a:rPr lang="en-US" sz="2400" smtClean="0"/>
              <a:t> almost all sectors of the economy. </a:t>
            </a:r>
            <a:endParaRPr lang="tr-TR" sz="2400" smtClean="0"/>
          </a:p>
          <a:p>
            <a:pPr eaLnBrk="1" hangingPunct="1">
              <a:lnSpc>
                <a:spcPct val="90000"/>
              </a:lnSpc>
            </a:pPr>
            <a:r>
              <a:rPr lang="tr-TR" sz="2400" smtClean="0"/>
              <a:t>Mexico began to attract </a:t>
            </a:r>
            <a:r>
              <a:rPr lang="en-US" sz="2400" b="1" smtClean="0"/>
              <a:t>large capital inflows</a:t>
            </a:r>
            <a:r>
              <a:rPr lang="en-US" sz="2400" smtClean="0"/>
              <a:t>. In</a:t>
            </a:r>
            <a:r>
              <a:rPr lang="tr-TR" sz="2400" smtClean="0"/>
              <a:t> </a:t>
            </a:r>
            <a:r>
              <a:rPr lang="en-US" sz="2400" smtClean="0"/>
              <a:t>the period </a:t>
            </a:r>
            <a:r>
              <a:rPr lang="en-US" sz="2400" b="1" smtClean="0"/>
              <a:t>1990-93</a:t>
            </a:r>
            <a:r>
              <a:rPr lang="en-US" sz="2400" smtClean="0"/>
              <a:t>, capital inflows</a:t>
            </a:r>
            <a:r>
              <a:rPr lang="tr-TR" sz="2400" smtClean="0"/>
              <a:t> Mexico attracted </a:t>
            </a:r>
            <a:r>
              <a:rPr lang="en-US" sz="2400" smtClean="0"/>
              <a:t>account</a:t>
            </a:r>
            <a:r>
              <a:rPr lang="tr-TR" sz="2400" smtClean="0"/>
              <a:t>ed</a:t>
            </a:r>
            <a:r>
              <a:rPr lang="en-US" sz="2400" smtClean="0"/>
              <a:t> for</a:t>
            </a:r>
            <a:r>
              <a:rPr lang="tr-TR" sz="2400" smtClean="0"/>
              <a:t> </a:t>
            </a:r>
            <a:r>
              <a:rPr lang="en-US" sz="2400" smtClean="0"/>
              <a:t>over </a:t>
            </a:r>
            <a:r>
              <a:rPr lang="en-US" sz="2400" b="1" smtClean="0"/>
              <a:t>40 percent of total flows to all Latin American countries. </a:t>
            </a:r>
            <a:endParaRPr lang="tr-TR" sz="2400" b="1" smtClean="0"/>
          </a:p>
          <a:p>
            <a:pPr eaLnBrk="1" hangingPunct="1">
              <a:lnSpc>
                <a:spcPct val="90000"/>
              </a:lnSpc>
            </a:pPr>
            <a:r>
              <a:rPr lang="en-US" sz="2400" smtClean="0"/>
              <a:t>Mexico received </a:t>
            </a:r>
            <a:r>
              <a:rPr lang="en-US" sz="2400" b="1" smtClean="0"/>
              <a:t>$31 billion of capital inflows in</a:t>
            </a:r>
            <a:r>
              <a:rPr lang="tr-TR" sz="2400" b="1" smtClean="0"/>
              <a:t> </a:t>
            </a:r>
            <a:r>
              <a:rPr lang="en-US" sz="2400" b="1" smtClean="0"/>
              <a:t>1993</a:t>
            </a:r>
            <a:r>
              <a:rPr lang="en-US" sz="2400" smtClean="0"/>
              <a:t> alone, which amounted to </a:t>
            </a:r>
            <a:r>
              <a:rPr lang="en-US" sz="2400" b="1" smtClean="0"/>
              <a:t>8 percent of Mexican GDP</a:t>
            </a:r>
            <a:r>
              <a:rPr lang="tr-TR" sz="2400" smtClean="0"/>
              <a:t>.</a:t>
            </a:r>
          </a:p>
          <a:p>
            <a:pPr eaLnBrk="1" hangingPunct="1"/>
            <a:endParaRPr lang="tr-TR" sz="2400"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t>Realist Explanation of the East Asian Crisis</a:t>
            </a:r>
            <a:endParaRPr lang="tr-TR" dirty="0"/>
          </a:p>
        </p:txBody>
      </p:sp>
      <p:sp>
        <p:nvSpPr>
          <p:cNvPr id="62466" name="Content Placeholder 2"/>
          <p:cNvSpPr>
            <a:spLocks noGrp="1"/>
          </p:cNvSpPr>
          <p:nvPr>
            <p:ph idx="1"/>
          </p:nvPr>
        </p:nvSpPr>
        <p:spPr/>
        <p:txBody>
          <a:bodyPr/>
          <a:lstStyle/>
          <a:p>
            <a:r>
              <a:rPr lang="tr-TR" sz="2000" smtClean="0"/>
              <a:t>Realist scholars argued that the crisis emerged in Thailand and spread to other countries easily as regional countries made a fundamental </a:t>
            </a:r>
            <a:r>
              <a:rPr lang="tr-TR" sz="2000" b="1" smtClean="0"/>
              <a:t>mistake when responding to shockwaves</a:t>
            </a:r>
            <a:r>
              <a:rPr lang="tr-TR" sz="2000" smtClean="0"/>
              <a:t>. </a:t>
            </a:r>
          </a:p>
          <a:p>
            <a:r>
              <a:rPr lang="tr-TR" sz="2000" b="1" smtClean="0"/>
              <a:t>Indonesia did not impose capital controls </a:t>
            </a:r>
            <a:r>
              <a:rPr lang="tr-TR" sz="2000" smtClean="0"/>
              <a:t>when investors began selling their assets. So, it was the free flow of capital thant sank the Indonesian economy. </a:t>
            </a:r>
          </a:p>
          <a:p>
            <a:r>
              <a:rPr lang="tr-TR" sz="2000" smtClean="0"/>
              <a:t>Investors pulled their money out of Indonesia because they panicked.</a:t>
            </a:r>
          </a:p>
          <a:p>
            <a:r>
              <a:rPr lang="tr-TR" sz="2000" smtClean="0"/>
              <a:t>India and Malaysia imposed capital controls to prevent panic selling.</a:t>
            </a:r>
          </a:p>
          <a:p>
            <a:r>
              <a:rPr lang="tr-TR" sz="2000" smtClean="0"/>
              <a:t>The </a:t>
            </a:r>
            <a:r>
              <a:rPr lang="tr-TR" sz="2000" b="1" smtClean="0"/>
              <a:t>IMF opposed the imposition of capital controls</a:t>
            </a:r>
            <a:r>
              <a:rPr lang="tr-TR" sz="2000" smtClean="0"/>
              <a:t>. Realists argue that countries should not listen to external actors and do what is necessary to prevent economic crises. </a:t>
            </a:r>
          </a:p>
          <a:p>
            <a:r>
              <a:rPr lang="tr-TR" sz="2000" smtClean="0"/>
              <a:t>The IMF’s remedy of floating exchange rates only made the situation worse.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t>Liberal Explanation </a:t>
            </a:r>
            <a:r>
              <a:rPr lang="tr-TR" dirty="0"/>
              <a:t>of the East Asian Crisis</a:t>
            </a:r>
          </a:p>
        </p:txBody>
      </p:sp>
      <p:sp>
        <p:nvSpPr>
          <p:cNvPr id="63490" name="Content Placeholder 2"/>
          <p:cNvSpPr>
            <a:spLocks noGrp="1"/>
          </p:cNvSpPr>
          <p:nvPr>
            <p:ph idx="1"/>
          </p:nvPr>
        </p:nvSpPr>
        <p:spPr/>
        <p:txBody>
          <a:bodyPr/>
          <a:lstStyle/>
          <a:p>
            <a:r>
              <a:rPr lang="tr-TR" smtClean="0"/>
              <a:t>Some </a:t>
            </a:r>
            <a:r>
              <a:rPr lang="tr-TR" b="1" smtClean="0"/>
              <a:t>liberal institutionalists </a:t>
            </a:r>
            <a:r>
              <a:rPr lang="tr-TR" smtClean="0"/>
              <a:t>criticized the </a:t>
            </a:r>
            <a:r>
              <a:rPr lang="tr-TR" b="1" smtClean="0"/>
              <a:t>state-led economic development</a:t>
            </a:r>
            <a:r>
              <a:rPr lang="tr-TR" smtClean="0"/>
              <a:t> of the East Asian economies. They argue that state-led growth is </a:t>
            </a:r>
            <a:r>
              <a:rPr lang="tr-TR" b="1" smtClean="0"/>
              <a:t>unsustainable in the long-run </a:t>
            </a:r>
            <a:r>
              <a:rPr lang="tr-TR" smtClean="0"/>
              <a:t>and contributes to </a:t>
            </a:r>
            <a:r>
              <a:rPr lang="tr-TR" b="1" smtClean="0"/>
              <a:t>crony capitalism</a:t>
            </a:r>
            <a:r>
              <a:rPr lang="tr-TR" smtClean="0"/>
              <a:t>.</a:t>
            </a:r>
          </a:p>
          <a:p>
            <a:r>
              <a:rPr lang="tr-TR" smtClean="0"/>
              <a:t>Unless market forces are allowed to discipline key sectors of the economy and force efficiency, industries will be </a:t>
            </a:r>
            <a:r>
              <a:rPr lang="tr-TR" b="1" smtClean="0"/>
              <a:t>unable to compete in the global market. </a:t>
            </a:r>
          </a:p>
          <a:p>
            <a:r>
              <a:rPr lang="tr-TR" smtClean="0"/>
              <a:t>Government officials use tax, credit, and trade policies to encourage industrial development in key sectors, to ensure a greater equality of income distribution, and to make investments in education and research and development. This </a:t>
            </a:r>
            <a:r>
              <a:rPr lang="tr-TR" b="1" smtClean="0"/>
              <a:t>strong state role </a:t>
            </a:r>
            <a:r>
              <a:rPr lang="tr-TR" smtClean="0"/>
              <a:t>in the market created the </a:t>
            </a:r>
            <a:r>
              <a:rPr lang="tr-TR" b="1" smtClean="0"/>
              <a:t>illusion of prosperity in Asia</a:t>
            </a:r>
            <a:r>
              <a:rPr lang="tr-TR" smtClean="0"/>
              <a:t>, but in fact led to </a:t>
            </a:r>
            <a:r>
              <a:rPr lang="tr-TR" b="1" smtClean="0"/>
              <a:t>corruption and economic collapse.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a:t>Liberal Explanation of the East Asian Crisis</a:t>
            </a:r>
          </a:p>
        </p:txBody>
      </p:sp>
      <p:sp>
        <p:nvSpPr>
          <p:cNvPr id="64514" name="Content Placeholder 2"/>
          <p:cNvSpPr>
            <a:spLocks noGrp="1"/>
          </p:cNvSpPr>
          <p:nvPr>
            <p:ph idx="1"/>
          </p:nvPr>
        </p:nvSpPr>
        <p:spPr/>
        <p:txBody>
          <a:bodyPr/>
          <a:lstStyle/>
          <a:p>
            <a:r>
              <a:rPr lang="tr-TR" smtClean="0"/>
              <a:t>For them, </a:t>
            </a:r>
            <a:r>
              <a:rPr lang="tr-TR" b="1" smtClean="0"/>
              <a:t>IMF</a:t>
            </a:r>
            <a:r>
              <a:rPr lang="tr-TR" smtClean="0"/>
              <a:t> was the only institution that could help avert an economic crisis. The IMF can </a:t>
            </a:r>
            <a:r>
              <a:rPr lang="tr-TR" b="1" smtClean="0"/>
              <a:t>restore investor confidence and economic growth.</a:t>
            </a:r>
          </a:p>
          <a:p>
            <a:r>
              <a:rPr lang="tr-TR" smtClean="0"/>
              <a:t>The IMF, world Bank and NGOs can help </a:t>
            </a:r>
            <a:r>
              <a:rPr lang="tr-TR" b="1" smtClean="0"/>
              <a:t>promote sustainable development</a:t>
            </a:r>
            <a:r>
              <a:rPr lang="tr-TR" smtClean="0"/>
              <a:t> by promoting </a:t>
            </a:r>
            <a:r>
              <a:rPr lang="tr-TR" b="1" smtClean="0"/>
              <a:t>better governance </a:t>
            </a:r>
            <a:r>
              <a:rPr lang="tr-TR" smtClean="0"/>
              <a:t>in the developing world. </a:t>
            </a:r>
          </a:p>
          <a:p>
            <a:r>
              <a:rPr lang="tr-TR" b="1" smtClean="0"/>
              <a:t>Good governance </a:t>
            </a:r>
            <a:r>
              <a:rPr lang="tr-TR" smtClean="0"/>
              <a:t>involves </a:t>
            </a:r>
            <a:r>
              <a:rPr lang="tr-TR" b="1" smtClean="0"/>
              <a:t>political accountability, freedom of thought and participation, a sound judicial system, bureaucratic accountability, and market reforms</a:t>
            </a:r>
            <a:r>
              <a:rPr lang="tr-TR" smtClean="0"/>
              <a:t>.</a:t>
            </a:r>
          </a:p>
          <a:p>
            <a:r>
              <a:rPr lang="tr-TR" smtClean="0"/>
              <a:t>International organizations can provide incentives and technical knowledge that foster </a:t>
            </a:r>
            <a:r>
              <a:rPr lang="tr-TR" b="1" smtClean="0"/>
              <a:t>pluralism</a:t>
            </a:r>
            <a:r>
              <a:rPr lang="tr-TR" smtClean="0"/>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a:t>Liberal Explanation of the East Asian Crisis</a:t>
            </a:r>
          </a:p>
        </p:txBody>
      </p:sp>
      <p:sp>
        <p:nvSpPr>
          <p:cNvPr id="65538" name="Content Placeholder 2"/>
          <p:cNvSpPr>
            <a:spLocks noGrp="1"/>
          </p:cNvSpPr>
          <p:nvPr>
            <p:ph idx="1"/>
          </p:nvPr>
        </p:nvSpPr>
        <p:spPr/>
        <p:txBody>
          <a:bodyPr/>
          <a:lstStyle/>
          <a:p>
            <a:r>
              <a:rPr lang="tr-TR" sz="2400" smtClean="0"/>
              <a:t>Liberal institutionalists acknowledge that </a:t>
            </a:r>
            <a:r>
              <a:rPr lang="tr-TR" sz="2400" b="1" smtClean="0"/>
              <a:t>structural adjustment is painful but necessary. </a:t>
            </a:r>
          </a:p>
          <a:p>
            <a:r>
              <a:rPr lang="tr-TR" sz="2400" smtClean="0"/>
              <a:t>The reason the economic crisis deepended in asian countries like Indonesia is that </a:t>
            </a:r>
            <a:r>
              <a:rPr lang="tr-TR" sz="2400" b="1" smtClean="0"/>
              <a:t>IMF reforms were inadequately implemented. </a:t>
            </a:r>
          </a:p>
          <a:p>
            <a:r>
              <a:rPr lang="tr-TR" sz="2400" smtClean="0"/>
              <a:t>The IMF helped </a:t>
            </a:r>
            <a:r>
              <a:rPr lang="tr-TR" sz="2400" b="1" smtClean="0"/>
              <a:t>reform monetray and fiscal policy </a:t>
            </a:r>
            <a:r>
              <a:rPr lang="tr-TR" sz="2400" smtClean="0"/>
              <a:t>and </a:t>
            </a:r>
            <a:r>
              <a:rPr lang="tr-TR" sz="2400" b="1" smtClean="0"/>
              <a:t>put the Asian economies back on track</a:t>
            </a:r>
            <a:r>
              <a:rPr lang="tr-TR" sz="2400" smtClean="0"/>
              <a:t>.</a:t>
            </a:r>
          </a:p>
          <a:p>
            <a:r>
              <a:rPr lang="tr-TR" sz="2400" smtClean="0"/>
              <a:t>The </a:t>
            </a:r>
            <a:r>
              <a:rPr lang="tr-TR" sz="2400" b="1" smtClean="0"/>
              <a:t>policy-based loans of the IMF and World Bank are the best mechanisms for handling economic crises</a:t>
            </a:r>
            <a:r>
              <a:rPr lang="tr-TR" sz="2400" smtClean="0"/>
              <a:t>. They help governments make good economic choices.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a:t>Liberal Explanation of the East Asian Crisis</a:t>
            </a:r>
          </a:p>
        </p:txBody>
      </p:sp>
      <p:sp>
        <p:nvSpPr>
          <p:cNvPr id="66562" name="Content Placeholder 2"/>
          <p:cNvSpPr>
            <a:spLocks noGrp="1"/>
          </p:cNvSpPr>
          <p:nvPr>
            <p:ph idx="1"/>
          </p:nvPr>
        </p:nvSpPr>
        <p:spPr/>
        <p:txBody>
          <a:bodyPr/>
          <a:lstStyle/>
          <a:p>
            <a:r>
              <a:rPr lang="tr-TR" sz="2400" smtClean="0"/>
              <a:t>Many </a:t>
            </a:r>
            <a:r>
              <a:rPr lang="tr-TR" sz="2400" b="1" smtClean="0"/>
              <a:t>neoclassical liberals </a:t>
            </a:r>
            <a:r>
              <a:rPr lang="tr-TR" sz="2400" smtClean="0"/>
              <a:t>argued that IMF created a </a:t>
            </a:r>
            <a:r>
              <a:rPr lang="tr-TR" sz="2400" b="1" smtClean="0"/>
              <a:t>moral hazard</a:t>
            </a:r>
            <a:r>
              <a:rPr lang="tr-TR" sz="2400" smtClean="0"/>
              <a:t>. Westerns banks made hundreds of billions of dollars in risky loans with the knowledge that they would be bailed out if things went bad. </a:t>
            </a:r>
          </a:p>
          <a:p>
            <a:r>
              <a:rPr lang="tr-TR" sz="2400" smtClean="0"/>
              <a:t>The </a:t>
            </a:r>
            <a:r>
              <a:rPr lang="tr-TR" sz="2400" b="1" smtClean="0"/>
              <a:t>IMF should stay within its narrow mandate</a:t>
            </a:r>
            <a:r>
              <a:rPr lang="tr-TR" sz="2400" smtClean="0"/>
              <a:t>. It should promote </a:t>
            </a:r>
            <a:r>
              <a:rPr lang="tr-TR" sz="2400" b="1" smtClean="0"/>
              <a:t>flexible exchange rates, help with short-term balance of payments difficulties</a:t>
            </a:r>
            <a:r>
              <a:rPr lang="tr-TR" sz="2400" smtClean="0"/>
              <a:t>, but the IMF should </a:t>
            </a:r>
            <a:r>
              <a:rPr lang="tr-TR" sz="2400" b="1" smtClean="0"/>
              <a:t>not interfere with the internal workings of the market.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bwMode="auto"/>
        <p:txBody>
          <a:bodyPr wrap="square" numCol="1" anchorCtr="0" compatLnSpc="1">
            <a:prstTxWarp prst="textNoShape">
              <a:avLst/>
            </a:prstTxWarp>
          </a:bodyPr>
          <a:lstStyle/>
          <a:p>
            <a:pPr>
              <a:defRPr/>
            </a:pPr>
            <a:r>
              <a:rPr lang="tr-TR" sz="4200" smtClean="0">
                <a:latin typeface="Calibri" pitchFamily="34" charset="0"/>
              </a:rPr>
              <a:t>Marxist Explanation of the East Asian Crisis</a:t>
            </a:r>
          </a:p>
        </p:txBody>
      </p:sp>
      <p:sp>
        <p:nvSpPr>
          <p:cNvPr id="2" name="Rectangle 3"/>
          <p:cNvSpPr>
            <a:spLocks noGrp="1"/>
          </p:cNvSpPr>
          <p:nvPr>
            <p:ph type="body" idx="1"/>
          </p:nvPr>
        </p:nvSpPr>
        <p:spPr/>
        <p:txBody>
          <a:bodyPr/>
          <a:lstStyle/>
          <a:p>
            <a:r>
              <a:rPr lang="tr-TR" smtClean="0"/>
              <a:t>From a Marxist perspective, the market is not neutral; it favors the interests of the capitalist class. </a:t>
            </a:r>
          </a:p>
          <a:p>
            <a:r>
              <a:rPr lang="tr-TR" smtClean="0"/>
              <a:t>After the crisis, the IMF pushed East Asian countries to attract foreign direct investment and to privatize public enterprises. Thus, foreign  banks and MNCs had the opportunity to buy important sectors of the economy. </a:t>
            </a:r>
          </a:p>
          <a:p>
            <a:r>
              <a:rPr lang="tr-TR" smtClean="0"/>
              <a:t>After privatization of public enterprises, the new owners fired workers and hired new workers at lower wages. </a:t>
            </a:r>
          </a:p>
          <a:p>
            <a:r>
              <a:rPr lang="tr-TR" smtClean="0"/>
              <a:t>Workers either lost their jobs or found their wages reduced. </a:t>
            </a:r>
          </a:p>
          <a:p>
            <a:r>
              <a:rPr lang="tr-TR" smtClean="0"/>
              <a:t>Austerity measures led to higher food and fuel prices.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18434" name="Content Placeholder 2"/>
          <p:cNvSpPr>
            <a:spLocks noGrp="1"/>
          </p:cNvSpPr>
          <p:nvPr>
            <p:ph idx="1"/>
          </p:nvPr>
        </p:nvSpPr>
        <p:spPr/>
        <p:txBody>
          <a:bodyPr/>
          <a:lstStyle/>
          <a:p>
            <a:pPr eaLnBrk="1" hangingPunct="1">
              <a:lnSpc>
                <a:spcPct val="90000"/>
              </a:lnSpc>
            </a:pPr>
            <a:r>
              <a:rPr lang="en-US" sz="2400" smtClean="0"/>
              <a:t>As a result of these large capital inflows, </a:t>
            </a:r>
            <a:r>
              <a:rPr lang="en-US" sz="2400" b="1" smtClean="0"/>
              <a:t>foreign exchange reserves increased sharply</a:t>
            </a:r>
            <a:r>
              <a:rPr lang="en-US" sz="2400" smtClean="0"/>
              <a:t>,</a:t>
            </a:r>
            <a:r>
              <a:rPr lang="tr-TR" sz="2400" smtClean="0"/>
              <a:t> </a:t>
            </a:r>
            <a:r>
              <a:rPr lang="en-US" sz="2400" smtClean="0"/>
              <a:t>from a level of </a:t>
            </a:r>
            <a:r>
              <a:rPr lang="en-US" sz="2400" b="1" smtClean="0"/>
              <a:t>$6.3 billion</a:t>
            </a:r>
            <a:r>
              <a:rPr lang="en-US" sz="2400" smtClean="0"/>
              <a:t> at the end of </a:t>
            </a:r>
            <a:r>
              <a:rPr lang="en-US" sz="2400" b="1" smtClean="0"/>
              <a:t>1989 to $25.1 billion</a:t>
            </a:r>
            <a:r>
              <a:rPr lang="en-US" sz="2400" smtClean="0"/>
              <a:t> at the end of </a:t>
            </a:r>
            <a:r>
              <a:rPr lang="en-US" sz="2400" b="1" smtClean="0"/>
              <a:t>1993</a:t>
            </a:r>
            <a:r>
              <a:rPr lang="tr-TR" sz="2400" smtClean="0"/>
              <a:t>.</a:t>
            </a:r>
          </a:p>
          <a:p>
            <a:pPr eaLnBrk="1" hangingPunct="1"/>
            <a:r>
              <a:rPr lang="tr-TR" sz="2400" smtClean="0"/>
              <a:t>Mexico </a:t>
            </a:r>
            <a:r>
              <a:rPr lang="en-US" sz="2400" smtClean="0"/>
              <a:t>sign</a:t>
            </a:r>
            <a:r>
              <a:rPr lang="tr-TR" sz="2400" smtClean="0"/>
              <a:t>ed</a:t>
            </a:r>
            <a:r>
              <a:rPr lang="en-US" sz="2400" smtClean="0"/>
              <a:t> the North America</a:t>
            </a:r>
            <a:r>
              <a:rPr lang="tr-TR" sz="2400" smtClean="0"/>
              <a:t>n</a:t>
            </a:r>
            <a:r>
              <a:rPr lang="en-US" sz="2400" smtClean="0"/>
              <a:t> Free Trade</a:t>
            </a:r>
            <a:r>
              <a:rPr lang="tr-TR" sz="2400" smtClean="0"/>
              <a:t> </a:t>
            </a:r>
            <a:r>
              <a:rPr lang="en-US" sz="2400" smtClean="0"/>
              <a:t>Agreement (</a:t>
            </a:r>
            <a:r>
              <a:rPr lang="en-US" sz="2400" b="1" smtClean="0"/>
              <a:t>NAFTA) in January 1994</a:t>
            </a:r>
            <a:r>
              <a:rPr lang="tr-TR" sz="2400" b="1" smtClean="0"/>
              <a:t>.</a:t>
            </a:r>
            <a:endParaRPr lang="tr-TR" sz="2400" smtClean="0"/>
          </a:p>
          <a:p>
            <a:pPr eaLnBrk="1" hangingPunct="1">
              <a:lnSpc>
                <a:spcPct val="90000"/>
              </a:lnSpc>
            </a:pPr>
            <a:r>
              <a:rPr lang="tr-TR" sz="2400" smtClean="0"/>
              <a:t>In </a:t>
            </a:r>
            <a:r>
              <a:rPr lang="en-US" sz="2400" smtClean="0"/>
              <a:t>May </a:t>
            </a:r>
            <a:r>
              <a:rPr lang="en-US" sz="2400" b="1" smtClean="0"/>
              <a:t>1994 </a:t>
            </a:r>
            <a:r>
              <a:rPr lang="tr-TR" sz="2400" b="1" smtClean="0"/>
              <a:t>Mexico </a:t>
            </a:r>
            <a:r>
              <a:rPr lang="en-US" sz="2400" b="1" smtClean="0"/>
              <a:t>joined the Organization for Economic Cooperation and</a:t>
            </a:r>
            <a:r>
              <a:rPr lang="tr-TR" sz="2400" b="1" smtClean="0"/>
              <a:t> Development (OECD)</a:t>
            </a:r>
            <a:r>
              <a:rPr lang="tr-TR" sz="2400" smtClean="0"/>
              <a:t>.</a:t>
            </a:r>
          </a:p>
          <a:p>
            <a:pPr eaLnBrk="1" hangingPunct="1"/>
            <a:r>
              <a:rPr lang="en-US" sz="2400" smtClean="0"/>
              <a:t>Mexico</a:t>
            </a:r>
            <a:r>
              <a:rPr lang="tr-TR" sz="2400" smtClean="0"/>
              <a:t> at that time </a:t>
            </a:r>
            <a:r>
              <a:rPr lang="en-US" sz="2400" smtClean="0"/>
              <a:t>was </a:t>
            </a:r>
            <a:r>
              <a:rPr lang="tr-TR" sz="2400" b="1" smtClean="0"/>
              <a:t>seen as </a:t>
            </a:r>
            <a:r>
              <a:rPr lang="en-US" sz="2400" b="1" smtClean="0"/>
              <a:t>a</a:t>
            </a:r>
            <a:r>
              <a:rPr lang="tr-TR" sz="2400" b="1" smtClean="0"/>
              <a:t> country that</a:t>
            </a:r>
            <a:r>
              <a:rPr lang="en-US" sz="2400" b="1" smtClean="0"/>
              <a:t> successful</a:t>
            </a:r>
            <a:r>
              <a:rPr lang="tr-TR" sz="2400" b="1" smtClean="0"/>
              <a:t>ly</a:t>
            </a:r>
            <a:r>
              <a:rPr lang="en-US" sz="2400" b="1" smtClean="0"/>
              <a:t> </a:t>
            </a:r>
            <a:r>
              <a:rPr lang="tr-TR" sz="2400" b="1" smtClean="0"/>
              <a:t>implemented </a:t>
            </a:r>
            <a:r>
              <a:rPr lang="en-US" sz="2400" b="1" smtClean="0"/>
              <a:t>market-oriented reform</a:t>
            </a:r>
            <a:r>
              <a:rPr lang="tr-TR" sz="2400" b="1" smtClean="0"/>
              <a:t>s. </a:t>
            </a:r>
            <a:r>
              <a:rPr lang="tr-TR" sz="2400" smtClean="0"/>
              <a:t>It</a:t>
            </a:r>
            <a:r>
              <a:rPr lang="en-US" sz="2400" smtClean="0"/>
              <a:t> quickly became a </a:t>
            </a:r>
            <a:r>
              <a:rPr lang="en-US" sz="2400" b="1" smtClean="0"/>
              <a:t>role model for the international community</a:t>
            </a:r>
            <a:r>
              <a:rPr lang="tr-TR" sz="2400" b="1" smtClean="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19458" name="Content Placeholder 2"/>
          <p:cNvSpPr>
            <a:spLocks noGrp="1"/>
          </p:cNvSpPr>
          <p:nvPr>
            <p:ph idx="1"/>
          </p:nvPr>
        </p:nvSpPr>
        <p:spPr/>
        <p:txBody>
          <a:bodyPr/>
          <a:lstStyle/>
          <a:p>
            <a:pPr algn="just" eaLnBrk="1" hangingPunct="1"/>
            <a:r>
              <a:rPr lang="tr-TR" sz="2400" dirty="0" err="1" smtClean="0"/>
              <a:t>What</a:t>
            </a:r>
            <a:r>
              <a:rPr lang="tr-TR" sz="2400" dirty="0" smtClean="0"/>
              <a:t> </a:t>
            </a:r>
            <a:r>
              <a:rPr lang="tr-TR" sz="2400" dirty="0" err="1" smtClean="0"/>
              <a:t>went</a:t>
            </a:r>
            <a:r>
              <a:rPr lang="tr-TR" sz="2400" dirty="0" smtClean="0"/>
              <a:t> </a:t>
            </a:r>
            <a:r>
              <a:rPr lang="tr-TR" sz="2400" dirty="0" err="1" smtClean="0"/>
              <a:t>wrong</a:t>
            </a:r>
            <a:r>
              <a:rPr lang="tr-TR" sz="2400" dirty="0" smtClean="0"/>
              <a:t> in </a:t>
            </a:r>
            <a:r>
              <a:rPr lang="tr-TR" sz="2400" dirty="0" err="1" smtClean="0"/>
              <a:t>Mexico</a:t>
            </a:r>
            <a:r>
              <a:rPr lang="tr-TR" sz="2400" dirty="0" smtClean="0"/>
              <a:t>?</a:t>
            </a:r>
          </a:p>
          <a:p>
            <a:pPr algn="just" eaLnBrk="1" hangingPunct="1"/>
            <a:r>
              <a:rPr lang="tr-TR" sz="2400" dirty="0" smtClean="0"/>
              <a:t> </a:t>
            </a:r>
            <a:r>
              <a:rPr lang="tr-TR" sz="2400" dirty="0" err="1" smtClean="0"/>
              <a:t>Mexico</a:t>
            </a:r>
            <a:r>
              <a:rPr lang="tr-TR" sz="2400" dirty="0" smtClean="0"/>
              <a:t> </a:t>
            </a:r>
            <a:r>
              <a:rPr lang="tr-TR" sz="2400" dirty="0" err="1" smtClean="0"/>
              <a:t>was</a:t>
            </a:r>
            <a:r>
              <a:rPr lang="tr-TR" sz="2400" dirty="0" smtClean="0"/>
              <a:t> </a:t>
            </a:r>
            <a:r>
              <a:rPr lang="tr-TR" sz="2400" dirty="0" err="1" smtClean="0"/>
              <a:t>suffering</a:t>
            </a:r>
            <a:r>
              <a:rPr lang="tr-TR" sz="2400" dirty="0" smtClean="0"/>
              <a:t> </a:t>
            </a:r>
            <a:r>
              <a:rPr lang="tr-TR" sz="2400" dirty="0" err="1" smtClean="0"/>
              <a:t>from</a:t>
            </a:r>
            <a:r>
              <a:rPr lang="tr-TR" sz="2400" dirty="0" smtClean="0"/>
              <a:t> </a:t>
            </a:r>
            <a:r>
              <a:rPr lang="tr-TR" sz="2400" b="1" dirty="0" err="1" smtClean="0"/>
              <a:t>current</a:t>
            </a:r>
            <a:r>
              <a:rPr lang="tr-TR" sz="2400" b="1" dirty="0" smtClean="0"/>
              <a:t> </a:t>
            </a:r>
            <a:r>
              <a:rPr lang="tr-TR" sz="2400" b="1" dirty="0" err="1" smtClean="0"/>
              <a:t>account</a:t>
            </a:r>
            <a:r>
              <a:rPr lang="tr-TR" sz="2400" b="1" dirty="0" smtClean="0"/>
              <a:t> </a:t>
            </a:r>
            <a:r>
              <a:rPr lang="tr-TR" sz="2400" b="1" dirty="0" err="1" smtClean="0"/>
              <a:t>deficit</a:t>
            </a:r>
            <a:r>
              <a:rPr lang="tr-TR" sz="2400" dirty="0" smtClean="0"/>
              <a:t>. T</a:t>
            </a:r>
            <a:r>
              <a:rPr lang="en-US" sz="2400" dirty="0" smtClean="0"/>
              <a:t>he Mexican current</a:t>
            </a:r>
            <a:r>
              <a:rPr lang="tr-TR" sz="2400" dirty="0" smtClean="0"/>
              <a:t> </a:t>
            </a:r>
            <a:r>
              <a:rPr lang="en-US" sz="2400" dirty="0" smtClean="0"/>
              <a:t>account deficit </a:t>
            </a:r>
            <a:r>
              <a:rPr lang="tr-TR" sz="2400" dirty="0" err="1" smtClean="0"/>
              <a:t>was</a:t>
            </a:r>
            <a:r>
              <a:rPr lang="tr-TR" sz="2400" dirty="0" smtClean="0"/>
              <a:t> </a:t>
            </a:r>
            <a:r>
              <a:rPr lang="en-US" sz="2400" b="1" dirty="0" smtClean="0"/>
              <a:t>5% of GDP during the period 1990-</a:t>
            </a:r>
            <a:r>
              <a:rPr lang="tr-TR" sz="2400" b="1" dirty="0" smtClean="0"/>
              <a:t> </a:t>
            </a:r>
            <a:r>
              <a:rPr lang="en-US" sz="2400" b="1" dirty="0" smtClean="0"/>
              <a:t>1993</a:t>
            </a:r>
            <a:r>
              <a:rPr lang="tr-TR" sz="2400" dirty="0" smtClean="0"/>
              <a:t> </a:t>
            </a:r>
            <a:r>
              <a:rPr lang="tr-TR" sz="2400" dirty="0" err="1" smtClean="0"/>
              <a:t>and</a:t>
            </a:r>
            <a:r>
              <a:rPr lang="tr-TR" sz="2400" dirty="0" smtClean="0"/>
              <a:t> </a:t>
            </a:r>
            <a:r>
              <a:rPr lang="tr-TR" sz="2400" dirty="0" err="1" smtClean="0"/>
              <a:t>increased</a:t>
            </a:r>
            <a:r>
              <a:rPr lang="tr-TR" sz="2400" dirty="0" smtClean="0"/>
              <a:t> </a:t>
            </a:r>
            <a:r>
              <a:rPr lang="en-US" sz="2400" dirty="0" smtClean="0"/>
              <a:t> to </a:t>
            </a:r>
            <a:r>
              <a:rPr lang="tr-TR" sz="2400" dirty="0" err="1" smtClean="0"/>
              <a:t>almost</a:t>
            </a:r>
            <a:r>
              <a:rPr lang="tr-TR" sz="2400" dirty="0" smtClean="0"/>
              <a:t> 7 </a:t>
            </a:r>
            <a:r>
              <a:rPr lang="en-US" sz="2400" b="1" dirty="0" smtClean="0"/>
              <a:t>% in 1994</a:t>
            </a:r>
            <a:r>
              <a:rPr lang="tr-TR" sz="2400" b="1" dirty="0" smtClean="0"/>
              <a:t>. </a:t>
            </a:r>
            <a:r>
              <a:rPr lang="tr-TR" sz="2400" b="1" dirty="0" err="1" smtClean="0"/>
              <a:t>The</a:t>
            </a:r>
            <a:r>
              <a:rPr lang="tr-TR" sz="2400" b="1" dirty="0" smtClean="0"/>
              <a:t> </a:t>
            </a:r>
            <a:r>
              <a:rPr lang="tr-TR" sz="2400" b="1" dirty="0" err="1" smtClean="0"/>
              <a:t>trade</a:t>
            </a:r>
            <a:r>
              <a:rPr lang="tr-TR" sz="2400" b="1" dirty="0" smtClean="0"/>
              <a:t> </a:t>
            </a:r>
            <a:r>
              <a:rPr lang="tr-TR" sz="2400" b="1" dirty="0" err="1" smtClean="0"/>
              <a:t>deficit</a:t>
            </a:r>
            <a:r>
              <a:rPr lang="tr-TR" sz="2400" b="1" dirty="0" smtClean="0"/>
              <a:t> </a:t>
            </a:r>
            <a:r>
              <a:rPr lang="tr-TR" sz="2400" b="1" dirty="0" err="1" smtClean="0"/>
              <a:t>was</a:t>
            </a:r>
            <a:r>
              <a:rPr lang="tr-TR" sz="2400" b="1" dirty="0" smtClean="0"/>
              <a:t> 20 </a:t>
            </a:r>
            <a:r>
              <a:rPr lang="tr-TR" sz="2400" b="1" dirty="0" err="1" smtClean="0"/>
              <a:t>billion</a:t>
            </a:r>
            <a:r>
              <a:rPr lang="tr-TR" sz="2400" b="1" dirty="0" smtClean="0"/>
              <a:t> </a:t>
            </a:r>
            <a:r>
              <a:rPr lang="tr-TR" sz="2400" b="1" dirty="0" err="1" smtClean="0"/>
              <a:t>dollar</a:t>
            </a:r>
            <a:r>
              <a:rPr lang="tr-TR" sz="2400" b="1" dirty="0" smtClean="0"/>
              <a:t> in 1994.</a:t>
            </a:r>
          </a:p>
          <a:p>
            <a:pPr algn="just" eaLnBrk="1" hangingPunct="1"/>
            <a:r>
              <a:rPr lang="en-US" sz="2400" dirty="0" smtClean="0"/>
              <a:t>The deficit was further complicated by the </a:t>
            </a:r>
            <a:r>
              <a:rPr lang="en-US" sz="2400" b="1" dirty="0" smtClean="0"/>
              <a:t>overvaluation of the</a:t>
            </a:r>
            <a:r>
              <a:rPr lang="tr-TR" sz="2400" b="1" dirty="0" smtClean="0"/>
              <a:t> </a:t>
            </a:r>
            <a:r>
              <a:rPr lang="en-US" sz="2400" b="1" dirty="0" smtClean="0"/>
              <a:t>Mexican peso</a:t>
            </a:r>
            <a:r>
              <a:rPr lang="en-US" sz="2400" dirty="0" smtClean="0"/>
              <a:t>, with the </a:t>
            </a:r>
            <a:r>
              <a:rPr lang="en-US" sz="2400" b="1" dirty="0" smtClean="0"/>
              <a:t>real exchange rate appreciating 35% from 1990 to February 1994</a:t>
            </a:r>
            <a:r>
              <a:rPr lang="tr-TR" sz="2400" dirty="0" smtClean="0"/>
              <a:t>. </a:t>
            </a:r>
            <a:r>
              <a:rPr lang="en-US" sz="2400" dirty="0" smtClean="0"/>
              <a:t>In addition, </a:t>
            </a:r>
            <a:r>
              <a:rPr lang="en-US" sz="2400" b="1" dirty="0" smtClean="0"/>
              <a:t>GDP growth slowed, recording a disappointing 0.6% in 1993</a:t>
            </a:r>
            <a:r>
              <a:rPr lang="tr-TR" sz="2400" b="1" dirty="0" smtClean="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a:t>The</a:t>
            </a:r>
            <a:r>
              <a:rPr lang="tr-TR" b="1" dirty="0"/>
              <a:t> </a:t>
            </a:r>
            <a:r>
              <a:rPr lang="tr-TR" b="1" dirty="0" err="1"/>
              <a:t>Mexican</a:t>
            </a:r>
            <a:r>
              <a:rPr lang="tr-TR" b="1" dirty="0"/>
              <a:t> </a:t>
            </a:r>
            <a:r>
              <a:rPr lang="tr-TR" b="1" dirty="0" err="1"/>
              <a:t>Crisis</a:t>
            </a:r>
            <a:endParaRPr lang="tr-TR" dirty="0"/>
          </a:p>
        </p:txBody>
      </p:sp>
      <p:sp>
        <p:nvSpPr>
          <p:cNvPr id="3" name="İçerik Yer Tutucusu 2"/>
          <p:cNvSpPr>
            <a:spLocks noGrp="1"/>
          </p:cNvSpPr>
          <p:nvPr>
            <p:ph idx="1"/>
          </p:nvPr>
        </p:nvSpPr>
        <p:spPr/>
        <p:txBody>
          <a:bodyPr/>
          <a:lstStyle/>
          <a:p>
            <a:pPr algn="just"/>
            <a:r>
              <a:rPr lang="tr-TR" sz="2800" dirty="0" err="1"/>
              <a:t>The</a:t>
            </a:r>
            <a:r>
              <a:rPr lang="tr-TR" sz="2800" dirty="0"/>
              <a:t> </a:t>
            </a:r>
            <a:r>
              <a:rPr lang="tr-TR" sz="2800" b="1" dirty="0" err="1"/>
              <a:t>government</a:t>
            </a:r>
            <a:r>
              <a:rPr lang="tr-TR" sz="2800" b="1" dirty="0"/>
              <a:t> </a:t>
            </a:r>
            <a:r>
              <a:rPr lang="tr-TR" sz="2800" b="1" dirty="0" err="1"/>
              <a:t>debt</a:t>
            </a:r>
            <a:r>
              <a:rPr lang="tr-TR" sz="2800" b="1" dirty="0"/>
              <a:t> </a:t>
            </a:r>
            <a:r>
              <a:rPr lang="tr-TR" sz="2800" b="1" dirty="0" err="1"/>
              <a:t>was</a:t>
            </a:r>
            <a:r>
              <a:rPr lang="tr-TR" sz="2800" b="1" dirty="0"/>
              <a:t> 23% of GDP </a:t>
            </a:r>
            <a:r>
              <a:rPr lang="tr-TR" sz="2800" dirty="0"/>
              <a:t>in 1994</a:t>
            </a:r>
            <a:r>
              <a:rPr lang="tr-TR" sz="2800" dirty="0" smtClean="0"/>
              <a:t>.</a:t>
            </a:r>
          </a:p>
          <a:p>
            <a:pPr algn="just"/>
            <a:r>
              <a:rPr lang="tr-TR" sz="2800" dirty="0" smtClean="0"/>
              <a:t> </a:t>
            </a:r>
            <a:r>
              <a:rPr lang="tr-TR" sz="2800" dirty="0" err="1" smtClean="0"/>
              <a:t>The</a:t>
            </a:r>
            <a:r>
              <a:rPr lang="tr-TR" sz="2800" dirty="0" smtClean="0"/>
              <a:t> </a:t>
            </a:r>
            <a:r>
              <a:rPr lang="tr-TR" sz="2800" dirty="0" err="1"/>
              <a:t>country’s</a:t>
            </a:r>
            <a:r>
              <a:rPr lang="tr-TR" sz="2800" dirty="0"/>
              <a:t> </a:t>
            </a:r>
            <a:r>
              <a:rPr lang="tr-TR" sz="2800" b="1" dirty="0" err="1"/>
              <a:t>stock</a:t>
            </a:r>
            <a:r>
              <a:rPr lang="tr-TR" sz="2800" b="1" dirty="0"/>
              <a:t> of </a:t>
            </a:r>
            <a:r>
              <a:rPr lang="tr-TR" sz="2800" b="1" dirty="0" err="1"/>
              <a:t>dollar-denominated</a:t>
            </a:r>
            <a:r>
              <a:rPr lang="tr-TR" sz="2800" b="1" dirty="0"/>
              <a:t> </a:t>
            </a:r>
            <a:r>
              <a:rPr lang="tr-TR" sz="2800" b="1" dirty="0" err="1"/>
              <a:t>bonds</a:t>
            </a:r>
            <a:r>
              <a:rPr lang="tr-TR" sz="2800" b="1" dirty="0"/>
              <a:t> </a:t>
            </a:r>
            <a:r>
              <a:rPr lang="tr-TR" sz="2800" b="1" dirty="0" err="1"/>
              <a:t>increased</a:t>
            </a:r>
            <a:r>
              <a:rPr lang="tr-TR" sz="2800" b="1" dirty="0"/>
              <a:t> </a:t>
            </a:r>
            <a:r>
              <a:rPr lang="tr-TR" sz="2800" b="1" dirty="0" err="1"/>
              <a:t>from</a:t>
            </a:r>
            <a:r>
              <a:rPr lang="tr-TR" sz="2800" b="1" dirty="0"/>
              <a:t> 6% of </a:t>
            </a:r>
            <a:r>
              <a:rPr lang="tr-TR" sz="2800" b="1" dirty="0" err="1"/>
              <a:t>the</a:t>
            </a:r>
            <a:r>
              <a:rPr lang="tr-TR" sz="2800" b="1" dirty="0"/>
              <a:t> </a:t>
            </a:r>
            <a:r>
              <a:rPr lang="tr-TR" sz="2800" b="1" dirty="0" err="1"/>
              <a:t>domestic</a:t>
            </a:r>
            <a:r>
              <a:rPr lang="tr-TR" sz="2800" b="1" dirty="0"/>
              <a:t> </a:t>
            </a:r>
            <a:r>
              <a:rPr lang="tr-TR" sz="2800" b="1" dirty="0" err="1"/>
              <a:t>debt</a:t>
            </a:r>
            <a:r>
              <a:rPr lang="tr-TR" sz="2800" b="1" dirty="0"/>
              <a:t> in </a:t>
            </a:r>
            <a:r>
              <a:rPr lang="tr-TR" sz="2800" b="1" dirty="0" err="1"/>
              <a:t>early</a:t>
            </a:r>
            <a:r>
              <a:rPr lang="tr-TR" sz="2800" b="1" dirty="0"/>
              <a:t> 1994 </a:t>
            </a:r>
            <a:r>
              <a:rPr lang="tr-TR" sz="2800" b="1" dirty="0" err="1"/>
              <a:t>to</a:t>
            </a:r>
            <a:r>
              <a:rPr lang="tr-TR" sz="2800" b="1" dirty="0"/>
              <a:t> 50% at </a:t>
            </a:r>
            <a:r>
              <a:rPr lang="tr-TR" sz="2800" b="1" dirty="0" err="1"/>
              <a:t>the</a:t>
            </a:r>
            <a:r>
              <a:rPr lang="tr-TR" sz="2800" b="1" dirty="0"/>
              <a:t> </a:t>
            </a:r>
            <a:r>
              <a:rPr lang="tr-TR" sz="2800" b="1" dirty="0" err="1"/>
              <a:t>end</a:t>
            </a:r>
            <a:r>
              <a:rPr lang="tr-TR" sz="2800" b="1" dirty="0"/>
              <a:t> of 1994</a:t>
            </a:r>
            <a:r>
              <a:rPr lang="tr-TR" sz="2800" dirty="0"/>
              <a:t>. </a:t>
            </a:r>
            <a:endParaRPr lang="tr-TR" sz="2800" dirty="0" smtClean="0"/>
          </a:p>
          <a:p>
            <a:pPr algn="just"/>
            <a:r>
              <a:rPr lang="tr-TR" sz="2800" dirty="0" smtClean="0"/>
              <a:t>Federal </a:t>
            </a:r>
            <a:r>
              <a:rPr lang="tr-TR" sz="2800" b="1" dirty="0" err="1" smtClean="0"/>
              <a:t>reserves</a:t>
            </a:r>
            <a:r>
              <a:rPr lang="tr-TR" sz="2800" b="1" dirty="0" smtClean="0"/>
              <a:t> </a:t>
            </a:r>
            <a:r>
              <a:rPr lang="tr-TR" sz="2800" b="1" dirty="0" err="1" smtClean="0"/>
              <a:t>fell</a:t>
            </a:r>
            <a:r>
              <a:rPr lang="tr-TR" sz="2800" b="1" dirty="0" smtClean="0"/>
              <a:t> </a:t>
            </a:r>
            <a:r>
              <a:rPr lang="tr-TR" sz="2800" b="1" dirty="0" err="1" smtClean="0"/>
              <a:t>from</a:t>
            </a:r>
            <a:r>
              <a:rPr lang="tr-TR" sz="2800" b="1" dirty="0" smtClean="0"/>
              <a:t> 30 </a:t>
            </a:r>
            <a:r>
              <a:rPr lang="tr-TR" sz="2800" b="1" dirty="0" err="1" smtClean="0"/>
              <a:t>billion</a:t>
            </a:r>
            <a:r>
              <a:rPr lang="tr-TR" sz="2800" b="1" dirty="0" smtClean="0"/>
              <a:t> </a:t>
            </a:r>
            <a:r>
              <a:rPr lang="tr-TR" sz="2800" dirty="0" err="1" smtClean="0"/>
              <a:t>dollars</a:t>
            </a:r>
            <a:r>
              <a:rPr lang="tr-TR" sz="2800" dirty="0" smtClean="0"/>
              <a:t> in </a:t>
            </a:r>
            <a:r>
              <a:rPr lang="tr-TR" sz="2800" dirty="0" err="1" smtClean="0"/>
              <a:t>early</a:t>
            </a:r>
            <a:r>
              <a:rPr lang="tr-TR" sz="2800" dirty="0" smtClean="0"/>
              <a:t> 1994 </a:t>
            </a:r>
            <a:r>
              <a:rPr lang="tr-TR" sz="2800" dirty="0" err="1" smtClean="0"/>
              <a:t>to</a:t>
            </a:r>
            <a:r>
              <a:rPr lang="tr-TR" sz="2800" dirty="0" smtClean="0"/>
              <a:t> </a:t>
            </a:r>
            <a:r>
              <a:rPr lang="tr-TR" sz="2800" b="1" dirty="0" smtClean="0"/>
              <a:t>17</a:t>
            </a:r>
            <a:r>
              <a:rPr lang="tr-TR" sz="2800" dirty="0" smtClean="0"/>
              <a:t> </a:t>
            </a:r>
            <a:r>
              <a:rPr lang="tr-TR" sz="2800" dirty="0" err="1" smtClean="0"/>
              <a:t>billion</a:t>
            </a:r>
            <a:r>
              <a:rPr lang="tr-TR" sz="2800" dirty="0" smtClean="0"/>
              <a:t> </a:t>
            </a:r>
            <a:r>
              <a:rPr lang="tr-TR" sz="2800" dirty="0" err="1" smtClean="0"/>
              <a:t>dollars</a:t>
            </a:r>
            <a:r>
              <a:rPr lang="tr-TR" sz="2800" dirty="0" smtClean="0"/>
              <a:t> </a:t>
            </a:r>
            <a:r>
              <a:rPr lang="tr-TR" sz="2800" dirty="0" err="1" smtClean="0"/>
              <a:t>by</a:t>
            </a:r>
            <a:r>
              <a:rPr lang="tr-TR" sz="2800" dirty="0" smtClean="0"/>
              <a:t> </a:t>
            </a:r>
            <a:r>
              <a:rPr lang="tr-TR" sz="2800" dirty="0" err="1" smtClean="0"/>
              <a:t>early</a:t>
            </a:r>
            <a:r>
              <a:rPr lang="tr-TR" sz="2800" dirty="0" smtClean="0"/>
              <a:t> </a:t>
            </a:r>
            <a:r>
              <a:rPr lang="tr-TR" sz="2800" dirty="0" err="1" smtClean="0"/>
              <a:t>November</a:t>
            </a:r>
            <a:r>
              <a:rPr lang="tr-TR" sz="2800" dirty="0" smtClean="0"/>
              <a:t> </a:t>
            </a:r>
            <a:r>
              <a:rPr lang="tr-TR" sz="2800" dirty="0" err="1" smtClean="0"/>
              <a:t>and</a:t>
            </a:r>
            <a:r>
              <a:rPr lang="tr-TR" sz="2800" dirty="0" smtClean="0"/>
              <a:t> </a:t>
            </a:r>
            <a:r>
              <a:rPr lang="tr-TR" sz="2800" dirty="0" err="1" smtClean="0"/>
              <a:t>to</a:t>
            </a:r>
            <a:r>
              <a:rPr lang="tr-TR" sz="2800" dirty="0" smtClean="0"/>
              <a:t> </a:t>
            </a:r>
            <a:r>
              <a:rPr lang="tr-TR" sz="2800" b="1" dirty="0" smtClean="0"/>
              <a:t>6 </a:t>
            </a:r>
            <a:r>
              <a:rPr lang="tr-TR" sz="2800" dirty="0" err="1" smtClean="0"/>
              <a:t>billion</a:t>
            </a:r>
            <a:r>
              <a:rPr lang="tr-TR" sz="2800" dirty="0" smtClean="0"/>
              <a:t> </a:t>
            </a:r>
            <a:r>
              <a:rPr lang="tr-TR" sz="2800" dirty="0" err="1" smtClean="0"/>
              <a:t>dollars</a:t>
            </a:r>
            <a:r>
              <a:rPr lang="tr-TR" sz="2800" dirty="0" smtClean="0"/>
              <a:t> </a:t>
            </a:r>
            <a:r>
              <a:rPr lang="tr-TR" sz="2800" dirty="0" err="1" smtClean="0"/>
              <a:t>by</a:t>
            </a:r>
            <a:r>
              <a:rPr lang="tr-TR" sz="2800" dirty="0" smtClean="0"/>
              <a:t> </a:t>
            </a:r>
            <a:r>
              <a:rPr lang="tr-TR" sz="2800" dirty="0" err="1" smtClean="0"/>
              <a:t>December</a:t>
            </a:r>
            <a:r>
              <a:rPr lang="tr-TR" sz="2800" dirty="0" smtClean="0"/>
              <a:t> 1994.</a:t>
            </a:r>
            <a:endParaRPr lang="tr-TR" sz="2800" dirty="0"/>
          </a:p>
          <a:p>
            <a:endParaRPr lang="tr-TR" dirty="0"/>
          </a:p>
        </p:txBody>
      </p:sp>
    </p:spTree>
    <p:extLst>
      <p:ext uri="{BB962C8B-B14F-4D97-AF65-F5344CB8AC3E}">
        <p14:creationId xmlns:p14="http://schemas.microsoft.com/office/powerpoint/2010/main" val="147017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20482" name="Content Placeholder 2"/>
          <p:cNvSpPr>
            <a:spLocks noGrp="1"/>
          </p:cNvSpPr>
          <p:nvPr>
            <p:ph idx="1"/>
          </p:nvPr>
        </p:nvSpPr>
        <p:spPr/>
        <p:txBody>
          <a:bodyPr/>
          <a:lstStyle/>
          <a:p>
            <a:pPr eaLnBrk="1" hangingPunct="1"/>
            <a:r>
              <a:rPr lang="tr-TR" smtClean="0"/>
              <a:t>B</a:t>
            </a:r>
            <a:r>
              <a:rPr lang="en-US" smtClean="0"/>
              <a:t>oth </a:t>
            </a:r>
            <a:r>
              <a:rPr lang="en-US" b="1" smtClean="0"/>
              <a:t>external and internal shocks</a:t>
            </a:r>
            <a:r>
              <a:rPr lang="en-US" smtClean="0"/>
              <a:t> severely</a:t>
            </a:r>
            <a:r>
              <a:rPr lang="tr-TR" smtClean="0"/>
              <a:t> stressed Mexico’s economic fundamentals.</a:t>
            </a:r>
          </a:p>
          <a:p>
            <a:pPr eaLnBrk="1" hangingPunct="1"/>
            <a:r>
              <a:rPr lang="en-US" smtClean="0"/>
              <a:t>On the </a:t>
            </a:r>
            <a:r>
              <a:rPr lang="en-US" b="1" smtClean="0"/>
              <a:t>external front</a:t>
            </a:r>
            <a:r>
              <a:rPr lang="en-US" smtClean="0"/>
              <a:t>, the </a:t>
            </a:r>
            <a:r>
              <a:rPr lang="en-US" b="1" smtClean="0"/>
              <a:t>rise in US interest rates</a:t>
            </a:r>
            <a:r>
              <a:rPr lang="tr-TR" smtClean="0"/>
              <a:t> </a:t>
            </a:r>
            <a:r>
              <a:rPr lang="en-US" smtClean="0"/>
              <a:t>had important repercussions on the Mexican economy.</a:t>
            </a:r>
            <a:r>
              <a:rPr lang="tr-TR" smtClean="0"/>
              <a:t> </a:t>
            </a:r>
            <a:r>
              <a:rPr lang="en-US" b="1" smtClean="0"/>
              <a:t>High US interest rates made</a:t>
            </a:r>
            <a:r>
              <a:rPr lang="tr-TR" b="1" smtClean="0"/>
              <a:t> </a:t>
            </a:r>
            <a:r>
              <a:rPr lang="en-US" b="1" smtClean="0"/>
              <a:t>borrowing from international capital markets more expensive</a:t>
            </a:r>
            <a:r>
              <a:rPr lang="tr-TR" smtClean="0"/>
              <a:t>. This </a:t>
            </a:r>
            <a:r>
              <a:rPr lang="tr-TR" b="1" smtClean="0"/>
              <a:t>negatively affacted the </a:t>
            </a:r>
            <a:r>
              <a:rPr lang="en-US" b="1" smtClean="0"/>
              <a:t>current account</a:t>
            </a:r>
            <a:r>
              <a:rPr lang="tr-TR" b="1" smtClean="0"/>
              <a:t> deficit.</a:t>
            </a:r>
          </a:p>
          <a:p>
            <a:pPr eaLnBrk="1" hangingPunct="1"/>
            <a:r>
              <a:rPr lang="en-US" smtClean="0"/>
              <a:t>On the </a:t>
            </a:r>
            <a:r>
              <a:rPr lang="en-US" b="1" smtClean="0"/>
              <a:t>internal front</a:t>
            </a:r>
            <a:r>
              <a:rPr lang="en-US" smtClean="0"/>
              <a:t>, a series of </a:t>
            </a:r>
            <a:r>
              <a:rPr lang="en-US" b="1" smtClean="0"/>
              <a:t>political shocks</a:t>
            </a:r>
            <a:r>
              <a:rPr lang="en-US" smtClean="0"/>
              <a:t> raised concerns among market</a:t>
            </a:r>
            <a:r>
              <a:rPr lang="tr-TR" smtClean="0"/>
              <a:t> </a:t>
            </a:r>
            <a:r>
              <a:rPr lang="en-US" smtClean="0"/>
              <a:t>participants about the country’s political stability and economic commitments. The first domestic</a:t>
            </a:r>
            <a:r>
              <a:rPr lang="tr-TR" smtClean="0"/>
              <a:t> </a:t>
            </a:r>
            <a:r>
              <a:rPr lang="en-US" smtClean="0"/>
              <a:t>shock that upset financial markets occurred in January </a:t>
            </a:r>
            <a:r>
              <a:rPr lang="en-US" b="1" smtClean="0"/>
              <a:t>1994</a:t>
            </a:r>
            <a:r>
              <a:rPr lang="en-US" smtClean="0"/>
              <a:t>, when </a:t>
            </a:r>
            <a:r>
              <a:rPr lang="en-US" b="1" smtClean="0"/>
              <a:t>insurgents in the region of</a:t>
            </a:r>
            <a:r>
              <a:rPr lang="tr-TR" b="1" smtClean="0"/>
              <a:t> </a:t>
            </a:r>
            <a:r>
              <a:rPr lang="en-US" b="1" smtClean="0"/>
              <a:t>Chiapas demanded independence from the central government. </a:t>
            </a:r>
            <a:endParaRPr lang="tr-TR" b="1"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2769</TotalTime>
  <Words>5633</Words>
  <Application>Microsoft Office PowerPoint</Application>
  <PresentationFormat>Ekran Gösterisi (4:3)</PresentationFormat>
  <Paragraphs>251</Paragraphs>
  <Slides>55</Slides>
  <Notes>0</Notes>
  <HiddenSlides>0</HiddenSlides>
  <MMClips>0</MMClips>
  <ScaleCrop>false</ScaleCrop>
  <HeadingPairs>
    <vt:vector size="4" baseType="variant">
      <vt:variant>
        <vt:lpstr>Tema</vt:lpstr>
      </vt:variant>
      <vt:variant>
        <vt:i4>1</vt:i4>
      </vt:variant>
      <vt:variant>
        <vt:lpstr>Slayt Başlıkları</vt:lpstr>
      </vt:variant>
      <vt:variant>
        <vt:i4>55</vt:i4>
      </vt:variant>
    </vt:vector>
  </HeadingPairs>
  <TitlesOfParts>
    <vt:vector size="56" baseType="lpstr">
      <vt:lpstr>Adjacency</vt:lpstr>
      <vt:lpstr>Financial Crises and the Role of the IMF </vt:lpstr>
      <vt:lpstr>Questions</vt:lpstr>
      <vt:lpstr>Financial Crises of the 1990s</vt:lpstr>
      <vt:lpstr>The Mexican Crisis</vt:lpstr>
      <vt:lpstr>The Mexican Crisis</vt:lpstr>
      <vt:lpstr>The Mexican Crisis</vt:lpstr>
      <vt:lpstr>The Mexican Crisis</vt:lpstr>
      <vt:lpstr>The Mexican Crisis</vt:lpstr>
      <vt:lpstr>The Mexican Crisis</vt:lpstr>
      <vt:lpstr>The Mexican Crisis</vt:lpstr>
      <vt:lpstr>The Mexican Crisis</vt:lpstr>
      <vt:lpstr>The United States and the IMF in the Mexican Crisis</vt:lpstr>
      <vt:lpstr>The United States</vt:lpstr>
      <vt:lpstr>The United States</vt:lpstr>
      <vt:lpstr>Conditions put on Mexican Rescue Plackage</vt:lpstr>
      <vt:lpstr>Conditions put on Mexican Rescue Package</vt:lpstr>
      <vt:lpstr>Realist Explanation of Mexican Bail-out</vt:lpstr>
      <vt:lpstr>Realist Explanation of Mexican Bail-out</vt:lpstr>
      <vt:lpstr>Realist Explanation of Mexican Bail-out</vt:lpstr>
      <vt:lpstr>Realist Explanation of Mexican Bail-out</vt:lpstr>
      <vt:lpstr>Liberal Explanation of Mexican Bail-out</vt:lpstr>
      <vt:lpstr>Liberal Explanation of Mexican Bail-out</vt:lpstr>
      <vt:lpstr>Liberal Explanation of Mexican Bail-out</vt:lpstr>
      <vt:lpstr>Marxist Explanation of Mexican Bail-out</vt:lpstr>
      <vt:lpstr>Marxist Explanation of Mexican Bail-out</vt:lpstr>
      <vt:lpstr>Marxist Explanation of Mexican Bail-out</vt:lpstr>
      <vt:lpstr>Marxist Explanation of Mexican Bail-out</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Asian Monetary Fund</vt:lpstr>
      <vt:lpstr>IMF and the Asian Crisis</vt:lpstr>
      <vt:lpstr>IMF and the Asian Crisis</vt:lpstr>
      <vt:lpstr>IMF and the Asian Crisis</vt:lpstr>
      <vt:lpstr>IMF and the Asian Crisis</vt:lpstr>
      <vt:lpstr>IMF and the Asian Crisis</vt:lpstr>
      <vt:lpstr>IMF and the Asian Crisis</vt:lpstr>
      <vt:lpstr>IMF and the Asian Crisis</vt:lpstr>
      <vt:lpstr>Realist Explanation of the East Asian Crisis</vt:lpstr>
      <vt:lpstr>Liberal Explanation of the East Asian Crisis</vt:lpstr>
      <vt:lpstr>Liberal Explanation of the East Asian Crisis</vt:lpstr>
      <vt:lpstr>Liberal Explanation of the East Asian Crisis</vt:lpstr>
      <vt:lpstr>Liberal Explanation of the East Asian Crisis</vt:lpstr>
      <vt:lpstr>Marxist Explanation of the East Asian Crisis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Crises</dc:title>
  <dc:creator/>
  <cp:lastModifiedBy>Lenovo</cp:lastModifiedBy>
  <cp:revision>390</cp:revision>
  <cp:lastPrinted>2013-10-23T12:56:16Z</cp:lastPrinted>
  <dcterms:created xsi:type="dcterms:W3CDTF">2006-08-16T00:00:00Z</dcterms:created>
  <dcterms:modified xsi:type="dcterms:W3CDTF">2020-12-10T10:11:39Z</dcterms:modified>
</cp:coreProperties>
</file>