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2" r:id="rId32"/>
    <p:sldId id="287" r:id="rId33"/>
    <p:sldId id="288" r:id="rId34"/>
    <p:sldId id="291"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256" r:id="rId53"/>
    <p:sldId id="257" r:id="rId54"/>
    <p:sldId id="258" r:id="rId55"/>
    <p:sldId id="260" r:id="rId56"/>
    <p:sldId id="261" r:id="rId57"/>
    <p:sldId id="262" r:id="rId58"/>
    <p:sldId id="263" r:id="rId59"/>
    <p:sldId id="259" r:id="rId60"/>
    <p:sldId id="285" r:id="rId61"/>
    <p:sldId id="266" r:id="rId62"/>
    <p:sldId id="267" r:id="rId63"/>
    <p:sldId id="283" r:id="rId64"/>
    <p:sldId id="264" r:id="rId65"/>
    <p:sldId id="277" r:id="rId66"/>
    <p:sldId id="268" r:id="rId67"/>
    <p:sldId id="275" r:id="rId68"/>
    <p:sldId id="276" r:id="rId69"/>
    <p:sldId id="281" r:id="rId70"/>
    <p:sldId id="278" r:id="rId71"/>
    <p:sldId id="279" r:id="rId72"/>
    <p:sldId id="280" r:id="rId73"/>
    <p:sldId id="282" r:id="rId74"/>
    <p:sldId id="269" r:id="rId75"/>
    <p:sldId id="270" r:id="rId76"/>
    <p:sldId id="271" r:id="rId77"/>
  </p:sldIdLst>
  <p:sldSz cx="9144000" cy="5715000" type="screen16x10"/>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2184" y="-834"/>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0ECABB2-3BB5-449A-8200-AA8D3BD5D390}" type="datetimeFigureOut">
              <a:rPr lang="en-US" smtClean="0"/>
              <a:t>2/19/2020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2BD4907-F412-41DE-8619-D77256750EA1}" type="slidenum">
              <a:rPr lang="en-US" smtClean="0"/>
              <a:t>‹#›</a:t>
            </a:fld>
            <a:endParaRPr lang="en-US"/>
          </a:p>
        </p:txBody>
      </p:sp>
    </p:spTree>
    <p:extLst>
      <p:ext uri="{BB962C8B-B14F-4D97-AF65-F5344CB8AC3E}">
        <p14:creationId xmlns:p14="http://schemas.microsoft.com/office/powerpoint/2010/main" val="3524987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31A982C-C677-475F-B6DF-1ECFE92D9C52}" type="datetimeFigureOut">
              <a:rPr lang="en-US" smtClean="0"/>
              <a:t>2/19/2020</a:t>
            </a:fld>
            <a:endParaRPr lang="en-US"/>
          </a:p>
        </p:txBody>
      </p:sp>
      <p:sp>
        <p:nvSpPr>
          <p:cNvPr id="4" name="Slide Image Placeholder 3"/>
          <p:cNvSpPr>
            <a:spLocks noGrp="1" noRot="1" noChangeAspect="1"/>
          </p:cNvSpPr>
          <p:nvPr>
            <p:ph type="sldImg" idx="2"/>
          </p:nvPr>
        </p:nvSpPr>
        <p:spPr>
          <a:xfrm>
            <a:off x="420688" y="744538"/>
            <a:ext cx="59563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35</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19.02.2020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19.02.2020</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a:t>F</a:t>
            </a:r>
            <a:r>
              <a:rPr lang="tr-TR" dirty="0" smtClean="0"/>
              <a:t>ormülle 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a:xfrm>
            <a:off x="457200" y="1333500"/>
            <a:ext cx="8507288" cy="4116288"/>
          </a:xfrm>
        </p:spPr>
        <p:txBody>
          <a:bodyPr>
            <a:noAutofit/>
          </a:bodyPr>
          <a:lstStyle/>
          <a:p>
            <a:r>
              <a:rPr lang="tr-TR" sz="1600" dirty="0"/>
              <a:t>En uygun örneklem büyüklüğü, </a:t>
            </a:r>
            <a:r>
              <a:rPr lang="tr-TR" sz="1600" b="1" i="1" dirty="0"/>
              <a:t>araştırmanın amaçlarına göre ve mevcut sınırlandırıcı faktörlere göre değişir. </a:t>
            </a:r>
            <a:r>
              <a:rPr lang="tr-TR" sz="1600" dirty="0"/>
              <a:t>Bu faktörler şu şekilde sıralanabilir (Arıkan, 2004, s.152):</a:t>
            </a:r>
            <a:endParaRPr lang="en-US" sz="1600" dirty="0"/>
          </a:p>
          <a:p>
            <a:r>
              <a:rPr lang="tr-TR" sz="1600" dirty="0"/>
              <a:t>1. </a:t>
            </a:r>
            <a:r>
              <a:rPr lang="tr-TR" sz="1600" b="1" dirty="0"/>
              <a:t>Önceden belirlenen sabit bir örnekleme oranına göre örneklem büyüklüğünün tayin edilmesi</a:t>
            </a:r>
            <a:r>
              <a:rPr lang="tr-TR" sz="1600" dirty="0"/>
              <a:t>. n/N=%1 oranının kararlaştırılarak evrenin %1’inin seçilmesi.</a:t>
            </a:r>
            <a:endParaRPr lang="en-US" sz="1600" dirty="0"/>
          </a:p>
          <a:p>
            <a:r>
              <a:rPr lang="tr-TR" sz="1600" dirty="0"/>
              <a:t>2. </a:t>
            </a:r>
            <a:r>
              <a:rPr lang="tr-TR" sz="1600" b="1" dirty="0"/>
              <a:t>Zaman faktörünün dikkate alınarak örneklem büyüklüğünün tayini</a:t>
            </a:r>
            <a:r>
              <a:rPr lang="tr-TR" sz="1600" dirty="0"/>
              <a:t>. Örneklemenin 30 günde tamamlanması zorunlu ise ve günde 50 anket yapılabilecekse örneklem büyüklüğü 1500 olacaktır.</a:t>
            </a:r>
            <a:endParaRPr lang="en-US" sz="1600" dirty="0"/>
          </a:p>
          <a:p>
            <a:r>
              <a:rPr lang="tr-TR" sz="1600" dirty="0"/>
              <a:t>3</a:t>
            </a:r>
            <a:r>
              <a:rPr lang="tr-TR" sz="1600" b="1" dirty="0"/>
              <a:t>. Sınırlı olan mali kaynaklara göre örneklem büyüklüğünün belirlenmesi</a:t>
            </a:r>
            <a:r>
              <a:rPr lang="tr-TR" sz="1600" dirty="0"/>
              <a:t>. Bir anketin maliyeti 50 kuruş ise ve eldeki fon 1000 lira ise, örneklem büyüklüğü 1000/0,50 = 2000 alınacak demektir.</a:t>
            </a:r>
            <a:endParaRPr lang="en-US" sz="1600" dirty="0"/>
          </a:p>
          <a:p>
            <a:r>
              <a:rPr lang="tr-TR" sz="1600" dirty="0"/>
              <a:t>4. </a:t>
            </a:r>
            <a:r>
              <a:rPr lang="tr-TR" sz="1600" b="1" dirty="0"/>
              <a:t>Örnekleme anketinde gerekli çalışan sayısı sınırlı ise,</a:t>
            </a:r>
            <a:r>
              <a:rPr lang="tr-TR" sz="1600" dirty="0"/>
              <a:t> örneklem büyüklüğünün ona göre belirlenmesi gerekebilir. Örneğin, konuyla ilgili 50 kişi eğitim görmüşse ve her anketörün iş hacmi 30 anket olarak belirlenmişse, örneklem büyüklüğü 1500 kadar alınacaktır.</a:t>
            </a:r>
            <a:endParaRPr lang="en-US" sz="1600" dirty="0"/>
          </a:p>
          <a:p>
            <a:r>
              <a:rPr lang="tr-TR" sz="1600" dirty="0"/>
              <a:t>5. </a:t>
            </a:r>
            <a:r>
              <a:rPr lang="tr-TR" sz="1600" b="1" dirty="0"/>
              <a:t>Araştırma sonuçlarının doğruluğunun ve güvenilirliğinin sınırlayıcı unsur olarak alınması</a:t>
            </a:r>
            <a:r>
              <a:rPr lang="tr-TR" sz="1600" dirty="0"/>
              <a:t>. Burada istatistiksel olarak kabul edilebilen hatanın büyüklüğü ve güvenilirlik derecesi esas alınır. </a:t>
            </a:r>
            <a:endParaRPr lang="en-US" sz="1600" dirty="0"/>
          </a:p>
          <a:p>
            <a:endParaRPr lang="en-US" sz="1600" dirty="0"/>
          </a:p>
        </p:txBody>
      </p:sp>
    </p:spTree>
    <p:extLst>
      <p:ext uri="{BB962C8B-B14F-4D97-AF65-F5344CB8AC3E}">
        <p14:creationId xmlns:p14="http://schemas.microsoft.com/office/powerpoint/2010/main" val="275040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a:t>
            </a:r>
            <a:r>
              <a:rPr lang="tr-TR" dirty="0" smtClean="0"/>
              <a:t>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olmayan (tesadüfi olmayan-seçkisiz olamayan): </a:t>
            </a:r>
          </a:p>
          <a:p>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(tesadüfi-seçkisiz)</a:t>
            </a:r>
          </a:p>
          <a:p>
            <a:pPr marL="0" indent="0">
              <a:buNone/>
            </a:pPr>
            <a:r>
              <a:rPr lang="tr-TR" sz="2400" b="1" i="1"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Olasılıklı, </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evreni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oluşturan birimlerin hepsine eşit seçilebilme şansının verildiği örnekleme türüdür</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Evreni temsil etmek amacıyla seçilecek örneğe girecek birimlerin tesadüfi olarak seçilemeyip </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pPr marL="0" indent="0">
              <a:buNone/>
            </a:pPr>
            <a:r>
              <a:rPr lang="tr-TR" sz="2400" i="1" u="sng" dirty="0" smtClean="0">
                <a:latin typeface="Arial Unicode MS" panose="020B0604020202020204" pitchFamily="34" charset="-128"/>
                <a:ea typeface="Arial Unicode MS" panose="020B0604020202020204" pitchFamily="34" charset="-128"/>
                <a:cs typeface="Arial Unicode MS" panose="020B0604020202020204" pitchFamily="34" charset="-128"/>
              </a:rPr>
              <a:t>araştırmacının </a:t>
            </a:r>
            <a:r>
              <a:rPr lang="tr-TR" sz="2400" b="1" i="1" u="sng" dirty="0">
                <a:latin typeface="Arial Unicode MS" panose="020B0604020202020204" pitchFamily="34" charset="-128"/>
                <a:ea typeface="Arial Unicode MS" panose="020B0604020202020204" pitchFamily="34" charset="-128"/>
                <a:cs typeface="Arial Unicode MS" panose="020B0604020202020204" pitchFamily="34" charset="-128"/>
              </a:rPr>
              <a:t>kendi inisiyatifi ile seçtiği </a:t>
            </a:r>
            <a:r>
              <a:rPr lang="tr-TR" sz="2400" i="1" u="sng" dirty="0">
                <a:latin typeface="Arial Unicode MS" panose="020B0604020202020204" pitchFamily="34" charset="-128"/>
                <a:ea typeface="Arial Unicode MS" panose="020B0604020202020204" pitchFamily="34" charset="-128"/>
                <a:cs typeface="Arial Unicode MS" panose="020B0604020202020204" pitchFamily="34" charset="-128"/>
              </a:rPr>
              <a:t>birimlerden oluşan örneklemeler ise </a:t>
            </a:r>
            <a:r>
              <a:rPr lang="tr-TR" sz="2400" b="1" i="1" u="sng" dirty="0" smtClean="0">
                <a:latin typeface="Arial Unicode MS" panose="020B0604020202020204" pitchFamily="34" charset="-128"/>
                <a:ea typeface="Arial Unicode MS" panose="020B0604020202020204" pitchFamily="34" charset="-128"/>
                <a:cs typeface="Arial Unicode MS" panose="020B0604020202020204" pitchFamily="34" charset="-128"/>
              </a:rPr>
              <a:t>olasılığa dayanmayan örneklemelerdir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(Yazıcıoğlu ve Erdoğan, 2004</a:t>
            </a: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p>
          <a:p>
            <a:pPr marL="0" indent="0">
              <a:buNone/>
            </a:pPr>
            <a:r>
              <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rPr>
              <a:t>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Olasılıklı örneklemede, olasılıklı olmayan örneklemeden farklı olarak </a:t>
            </a:r>
            <a:r>
              <a:rPr lang="tr-TR" sz="2400" b="1" i="1" dirty="0">
                <a:latin typeface="Arial Unicode MS" panose="020B0604020202020204" pitchFamily="34" charset="-128"/>
                <a:ea typeface="Arial Unicode MS" panose="020B0604020202020204" pitchFamily="34" charset="-128"/>
                <a:cs typeface="Arial Unicode MS" panose="020B0604020202020204" pitchFamily="34" charset="-128"/>
              </a:rPr>
              <a:t>yapılan tahminlerin doğruluk derecesi ve hata payları istatistik olarak hesaplanabilir </a:t>
            </a:r>
            <a:r>
              <a:rPr lang="tr-TR" sz="2400" dirty="0">
                <a:latin typeface="Arial Unicode MS" panose="020B0604020202020204" pitchFamily="34" charset="-128"/>
                <a:ea typeface="Arial Unicode MS" panose="020B0604020202020204" pitchFamily="34" charset="-128"/>
                <a:cs typeface="Arial Unicode MS" panose="020B0604020202020204" pitchFamily="34" charset="-128"/>
              </a:rPr>
              <a:t>(Arıkan, 2004, s.140).</a:t>
            </a:r>
            <a:endParaRPr lang="tr-TR" sz="2400" dirty="0" smtClean="0">
              <a:latin typeface="Arial Unicode MS" panose="020B0604020202020204" pitchFamily="34" charset="-128"/>
              <a:ea typeface="Arial Unicode MS" panose="020B0604020202020204" pitchFamily="34" charset="-128"/>
              <a:cs typeface="Arial Unicode MS" panose="020B0604020202020204" pitchFamily="34" charset="-128"/>
            </a:endParaRPr>
          </a:p>
          <a:p>
            <a:endParaRPr lang="en-US" dirty="0"/>
          </a:p>
        </p:txBody>
      </p:sp>
    </p:spTree>
    <p:extLst>
      <p:ext uri="{BB962C8B-B14F-4D97-AF65-F5344CB8AC3E}">
        <p14:creationId xmlns:p14="http://schemas.microsoft.com/office/powerpoint/2010/main" val="4185566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81562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smtClean="0"/>
              <a:t>Bu </a:t>
            </a:r>
            <a:r>
              <a:rPr lang="tr-TR" dirty="0"/>
              <a:t>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pPr algn="just"/>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pPr algn="just"/>
            <a:r>
              <a:rPr lang="tr-TR" dirty="0" smtClean="0"/>
              <a:t>Daha </a:t>
            </a:r>
            <a:r>
              <a:rPr lang="tr-TR" dirty="0"/>
              <a:t>sonra evrendeki elemanlar sıraya dizilir ve bu orana göre sıra numarası verilir. </a:t>
            </a:r>
            <a:endParaRPr lang="tr-TR" dirty="0" smtClean="0"/>
          </a:p>
          <a:p>
            <a:pPr algn="just"/>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a:xfrm>
            <a:off x="457200" y="1333500"/>
            <a:ext cx="8291264" cy="4188296"/>
          </a:xfrm>
        </p:spPr>
        <p:txBody>
          <a:bodyPr>
            <a:normAutofit fontScale="47500" lnSpcReduction="20000"/>
          </a:bodyPr>
          <a:lstStyle/>
          <a:p>
            <a:r>
              <a:rPr lang="tr-TR" sz="3400" dirty="0" smtClean="0"/>
              <a:t>Tabakalı </a:t>
            </a:r>
            <a:r>
              <a:rPr lang="tr-TR" sz="3400" dirty="0"/>
              <a:t>örnekleme, </a:t>
            </a:r>
            <a:r>
              <a:rPr lang="tr-TR" sz="3400" b="1" i="1" dirty="0"/>
              <a:t>sınırları belirlenmiş bir evrende alt tabakalar veya alt birim gruplarının var olduğu durumlarda kullanılır</a:t>
            </a:r>
            <a:r>
              <a:rPr lang="tr-TR" sz="3400" dirty="0"/>
              <a:t>. Burada önemli olan, evren içindeki alt tabakaların varlığından yola çıkarak evren üzerinde çalışmaktır (Yıldırım ve Şimşek, 2005, s.105).</a:t>
            </a:r>
            <a:endParaRPr lang="en-US" sz="3400" dirty="0"/>
          </a:p>
          <a:p>
            <a:r>
              <a:rPr lang="tr-TR" sz="3400" i="1" dirty="0" smtClean="0"/>
              <a:t>Örneğin</a:t>
            </a:r>
            <a:r>
              <a:rPr lang="tr-TR" sz="3400"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sz="3400" dirty="0" smtClean="0"/>
              <a:t>.</a:t>
            </a:r>
          </a:p>
          <a:p>
            <a:endParaRPr lang="tr-TR" sz="3400" dirty="0" smtClean="0"/>
          </a:p>
          <a:p>
            <a:r>
              <a:rPr lang="tr-TR" sz="3400" dirty="0" smtClean="0"/>
              <a:t>Yansız </a:t>
            </a:r>
            <a:r>
              <a:rPr lang="tr-TR" sz="3400" dirty="0"/>
              <a:t>olarak bu araştırmacının elde edeceği örneklemde, herhangi bir sınıf düzeyindeki öğrenci sayısı diğer sınıf düzeylerine göre tesadüfen daha fazla veya daha az </a:t>
            </a:r>
            <a:r>
              <a:rPr lang="tr-TR" sz="3400" dirty="0" smtClean="0"/>
              <a:t>olabilir. Bunu </a:t>
            </a:r>
            <a:r>
              <a:rPr lang="tr-TR" sz="3400" dirty="0"/>
              <a:t>engellemek için araştırmacı, birden beşe kadar olan her sınıf düzeyini evrenin alt tabakaları olarak düşünerek ve her tabakadan belli sayıda öğrenci çekerek örneklemini oluşturabilir</a:t>
            </a:r>
            <a:r>
              <a:rPr lang="tr-TR" sz="3400" dirty="0" smtClean="0"/>
              <a:t>.</a:t>
            </a:r>
          </a:p>
          <a:p>
            <a:pPr marL="0" indent="0">
              <a:buNone/>
            </a:pPr>
            <a:endParaRPr lang="tr-TR" sz="3400" dirty="0" smtClean="0"/>
          </a:p>
          <a:p>
            <a:pPr marL="0" indent="0">
              <a:buNone/>
            </a:pPr>
            <a:r>
              <a:rPr lang="tr-TR" sz="3400" dirty="0" smtClean="0"/>
              <a:t> </a:t>
            </a:r>
            <a:r>
              <a:rPr lang="tr-TR" sz="3400" dirty="0"/>
              <a:t>Bu şekilde toplam örneklem içinde her sınıf eşit düzeyde veya evrendeki oranı ölçüsünde temsil edilebilir. Böylelikle, elde edilecek bulguların evreni temsil etme gücü de o ölçüde artar.  </a:t>
            </a:r>
            <a:r>
              <a:rPr lang="tr-TR" sz="3400" dirty="0" smtClean="0"/>
              <a:t>Saptanan </a:t>
            </a:r>
            <a:r>
              <a:rPr lang="tr-TR" sz="3400" dirty="0"/>
              <a:t>alt tabakalardan örneklemler basit </a:t>
            </a:r>
            <a:r>
              <a:rPr lang="tr-TR" sz="3400" dirty="0" smtClean="0"/>
              <a:t>tesadüfi ya da sistematik  </a:t>
            </a:r>
            <a:r>
              <a:rPr lang="tr-TR" sz="3400" dirty="0"/>
              <a:t>örnekleme ile seçilebilir (Yıldırım ve Şimşek, 2005, s.105). </a:t>
            </a:r>
            <a:endParaRPr lang="en-US" sz="3400" dirty="0"/>
          </a:p>
          <a:p>
            <a:endParaRPr lang="en-US" dirty="0"/>
          </a:p>
        </p:txBody>
      </p:sp>
    </p:spTree>
    <p:extLst>
      <p:ext uri="{BB962C8B-B14F-4D97-AF65-F5344CB8AC3E}">
        <p14:creationId xmlns:p14="http://schemas.microsoft.com/office/powerpoint/2010/main" val="255707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a:xfrm>
            <a:off x="0" y="1345332"/>
            <a:ext cx="8913168" cy="3771636"/>
          </a:xfrm>
        </p:spPr>
        <p:txBody>
          <a:bodyPr>
            <a:normAutofit fontScale="55000" lnSpcReduction="20000"/>
          </a:bodyPr>
          <a:lstStyle/>
          <a:p>
            <a:pPr algn="just"/>
            <a:r>
              <a:rPr lang="en-US" dirty="0" err="1" smtClean="0">
                <a:latin typeface="Bookman Old Style" panose="02050604050505020204" pitchFamily="18" charset="0"/>
                <a:cs typeface="Arabic Typesetting" panose="03020402040406030203" pitchFamily="66" charset="-78"/>
              </a:rPr>
              <a:t>Kümelere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göre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yönteminde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adı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verilen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gruplara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ayrılır</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küme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tanımlanır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Tesadüfi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kümeler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araya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getirilerek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oluşturulur</a:t>
            </a:r>
            <a:r>
              <a:rPr lang="en-US" dirty="0">
                <a:latin typeface="Bookman Old Style" panose="02050604050505020204" pitchFamily="18" charset="0"/>
                <a:cs typeface="Arabic Typesetting" panose="03020402040406030203" pitchFamily="66" charset="-78"/>
              </a:rPr>
              <a:t> </a:t>
            </a:r>
            <a:r>
              <a:rPr lang="en-US" dirty="0" smtClean="0">
                <a:latin typeface="Bookman Old Style" panose="02050604050505020204" pitchFamily="18" charset="0"/>
                <a:cs typeface="Arabic Typesetting" panose="03020402040406030203" pitchFamily="66" charset="-78"/>
              </a:rPr>
              <a:t>(</a:t>
            </a:r>
            <a:r>
              <a:rPr lang="en-US" b="1" dirty="0" err="1" smtClean="0">
                <a:latin typeface="Bookman Old Style" panose="02050604050505020204" pitchFamily="18" charset="0"/>
                <a:cs typeface="Arabic Typesetting" panose="03020402040406030203" pitchFamily="66" charset="-78"/>
              </a:rPr>
              <a:t>Evreni</a:t>
            </a:r>
            <a:r>
              <a:rPr lang="en-US" b="1" dirty="0" smtClean="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oluşturan</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elemanların</a:t>
            </a:r>
            <a:r>
              <a:rPr lang="en-US" b="1" dirty="0">
                <a:latin typeface="Bookman Old Style" panose="02050604050505020204" pitchFamily="18" charset="0"/>
                <a:cs typeface="Arabic Typesetting" panose="03020402040406030203" pitchFamily="66" charset="-78"/>
              </a:rPr>
              <a:t> tam </a:t>
            </a:r>
            <a:r>
              <a:rPr lang="en-US" b="1" dirty="0" err="1">
                <a:latin typeface="Bookman Old Style" panose="02050604050505020204" pitchFamily="18" charset="0"/>
                <a:cs typeface="Arabic Typesetting" panose="03020402040406030203" pitchFamily="66" charset="-78"/>
              </a:rPr>
              <a:t>olarak</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listelenemediği</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hallerde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küme</a:t>
            </a:r>
            <a:r>
              <a:rPr lang="en-US" b="1" dirty="0">
                <a:latin typeface="Bookman Old Style" panose="02050604050505020204" pitchFamily="18" charset="0"/>
                <a:cs typeface="Arabic Typesetting" panose="03020402040406030203" pitchFamily="66" charset="-78"/>
              </a:rPr>
              <a:t> </a:t>
            </a:r>
            <a:r>
              <a:rPr lang="en-US" b="1" dirty="0" err="1">
                <a:latin typeface="Bookman Old Style" panose="02050604050505020204" pitchFamily="18" charset="0"/>
                <a:cs typeface="Arabic Typesetting" panose="03020402040406030203" pitchFamily="66" charset="-78"/>
              </a:rPr>
              <a:t>örneklemesinden</a:t>
            </a:r>
            <a:r>
              <a:rPr lang="en-US" b="1" dirty="0">
                <a:latin typeface="Bookman Old Style" panose="02050604050505020204" pitchFamily="18" charset="0"/>
                <a:cs typeface="Arabic Typesetting" panose="03020402040406030203" pitchFamily="66" charset="-78"/>
              </a:rPr>
              <a:t> </a:t>
            </a:r>
            <a:r>
              <a:rPr lang="en-US" b="1" dirty="0" err="1" smtClean="0">
                <a:latin typeface="Bookman Old Style" panose="02050604050505020204" pitchFamily="18" charset="0"/>
                <a:cs typeface="Arabic Typesetting" panose="03020402040406030203" pitchFamily="66" charset="-78"/>
              </a:rPr>
              <a:t>yararlanılır</a:t>
            </a:r>
            <a:r>
              <a:rPr lang="tr-TR" dirty="0" smtClean="0">
                <a:latin typeface="Bookman Old Style" panose="02050604050505020204" pitchFamily="18" charset="0"/>
                <a:cs typeface="Arabic Typesetting" panose="03020402040406030203" pitchFamily="66" charset="-78"/>
              </a:rPr>
              <a:t>)</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Özellikle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ülke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çapında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yapılan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araştırmalarda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girmesi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gereken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elemanlara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ulaşmak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genellikle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güçtür</a:t>
            </a:r>
            <a:r>
              <a:rPr lang="en-US" dirty="0" smtClean="0">
                <a:latin typeface="Bookman Old Style" panose="02050604050505020204" pitchFamily="18" charset="0"/>
                <a:cs typeface="Arabic Typesetting" panose="03020402040406030203" pitchFamily="66" charset="-78"/>
              </a:rPr>
              <a:t>.</a:t>
            </a:r>
            <a:endParaRPr lang="tr-TR" dirty="0" smtClean="0">
              <a:latin typeface="Bookman Old Style" panose="02050604050505020204" pitchFamily="18" charset="0"/>
              <a:cs typeface="Arabic Typesetting" panose="03020402040406030203" pitchFamily="66" charset="-78"/>
            </a:endParaRPr>
          </a:p>
          <a:p>
            <a:pPr algn="just"/>
            <a:r>
              <a:rPr lang="en-US"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yapılacak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araştırma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liselerde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okuyan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öğrencilerin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listesi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bulunsa</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dahi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basit</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tesadüfi</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örnekleme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ile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alınacak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topluluk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içine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dağınık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olarak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serpiştirilmiş</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olacağından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örneğe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çıkan</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birimlere</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ulaşmak</a:t>
            </a:r>
            <a:r>
              <a:rPr lang="en-US" b="1" i="1" dirty="0">
                <a:latin typeface="Bookman Old Style" panose="02050604050505020204" pitchFamily="18" charset="0"/>
                <a:cs typeface="Arabic Typesetting" panose="03020402040406030203" pitchFamily="66" charset="-78"/>
              </a:rPr>
              <a:t> </a:t>
            </a:r>
            <a:r>
              <a:rPr lang="en-US" b="1" i="1" dirty="0" err="1">
                <a:latin typeface="Bookman Old Style" panose="02050604050505020204" pitchFamily="18" charset="0"/>
                <a:cs typeface="Arabic Typesetting" panose="03020402040406030203" pitchFamily="66" charset="-78"/>
              </a:rPr>
              <a:t>güçtür</a:t>
            </a:r>
            <a:r>
              <a:rPr lang="en-US" b="1" i="1" dirty="0" smtClean="0">
                <a:latin typeface="Bookman Old Style" panose="02050604050505020204" pitchFamily="18" charset="0"/>
                <a:cs typeface="Arabic Typesetting" panose="03020402040406030203" pitchFamily="66" charset="-78"/>
              </a:rPr>
              <a:t>.</a:t>
            </a:r>
            <a:endParaRPr lang="tr-TR" b="1" i="1" dirty="0" smtClean="0">
              <a:latin typeface="Bookman Old Style" panose="02050604050505020204" pitchFamily="18" charset="0"/>
              <a:cs typeface="Arabic Typesetting" panose="03020402040406030203" pitchFamily="66" charset="-78"/>
            </a:endParaRPr>
          </a:p>
          <a:p>
            <a:pPr algn="just"/>
            <a:r>
              <a:rPr lang="en-US" dirty="0" smtClean="0">
                <a:latin typeface="Bookman Old Style" panose="02050604050505020204" pitchFamily="18" charset="0"/>
                <a:cs typeface="Arabic Typesetting" panose="03020402040406030203" pitchFamily="66" charset="-78"/>
              </a:rPr>
              <a:t> </a:t>
            </a:r>
            <a:r>
              <a:rPr lang="en-US" dirty="0">
                <a:latin typeface="Bookman Old Style" panose="02050604050505020204" pitchFamily="18" charset="0"/>
                <a:cs typeface="Arabic Typesetting" panose="03020402040406030203" pitchFamily="66" charset="-78"/>
              </a:rPr>
              <a:t>Bu </a:t>
            </a:r>
            <a:r>
              <a:rPr lang="en-US" dirty="0" err="1">
                <a:latin typeface="Bookman Old Style" panose="02050604050505020204" pitchFamily="18" charset="0"/>
                <a:cs typeface="Arabic Typesetting" panose="03020402040406030203" pitchFamily="66" charset="-78"/>
              </a:rPr>
              <a:t>durumda</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yaygın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çalışmak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yerine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oluşturan</a:t>
            </a:r>
            <a:r>
              <a:rPr lang="en-US" dirty="0">
                <a:latin typeface="Bookman Old Style" panose="02050604050505020204" pitchFamily="18" charset="0"/>
                <a:cs typeface="Arabic Typesetting" panose="03020402040406030203" pitchFamily="66" charset="-78"/>
              </a:rPr>
              <a:t> her </a:t>
            </a:r>
            <a:r>
              <a:rPr lang="en-US" dirty="0" err="1">
                <a:latin typeface="Bookman Old Style" panose="02050604050505020204" pitchFamily="18" charset="0"/>
                <a:cs typeface="Arabic Typesetting" panose="03020402040406030203" pitchFamily="66" charset="-78"/>
              </a:rPr>
              <a:t>birime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eşit</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şansı</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tanınarak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yapılır</a:t>
            </a:r>
            <a:r>
              <a:rPr lang="en-US" dirty="0">
                <a:latin typeface="Bookman Old Style" panose="02050604050505020204" pitchFamily="18" charset="0"/>
                <a:cs typeface="Arabic Typesetting" panose="03020402040406030203" pitchFamily="66" charset="-78"/>
              </a:rPr>
              <a:t>. </a:t>
            </a:r>
            <a:endParaRPr lang="tr-TR" dirty="0" smtClean="0">
              <a:latin typeface="Bookman Old Style" panose="02050604050505020204" pitchFamily="18" charset="0"/>
              <a:cs typeface="Arabic Typesetting" panose="03020402040406030203" pitchFamily="66" charset="-78"/>
            </a:endParaRPr>
          </a:p>
          <a:p>
            <a:pPr algn="just"/>
            <a:r>
              <a:rPr lang="en-US" dirty="0" err="1" smtClean="0">
                <a:latin typeface="Bookman Old Style" panose="02050604050505020204" pitchFamily="18" charset="0"/>
                <a:cs typeface="Arabic Typesetting" panose="03020402040406030203" pitchFamily="66" charset="-78"/>
              </a:rPr>
              <a:t>Küme</a:t>
            </a:r>
            <a:r>
              <a:rPr lang="en-US" dirty="0" smtClean="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örnekleme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ile</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seçilen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örnekler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evrenin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tek</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birimleri</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değil</a:t>
            </a:r>
            <a:r>
              <a:rPr lang="en-US" dirty="0">
                <a:latin typeface="Bookman Old Style" panose="02050604050505020204" pitchFamily="18" charset="0"/>
                <a:cs typeface="Arabic Typesetting" panose="03020402040406030203" pitchFamily="66" charset="-78"/>
              </a:rPr>
              <a:t>, o </a:t>
            </a:r>
            <a:r>
              <a:rPr lang="en-US" dirty="0" err="1">
                <a:latin typeface="Bookman Old Style" panose="02050604050505020204" pitchFamily="18" charset="0"/>
                <a:cs typeface="Arabic Typesetting" panose="03020402040406030203" pitchFamily="66" charset="-78"/>
              </a:rPr>
              <a:t>birimlerin</a:t>
            </a:r>
            <a:r>
              <a:rPr lang="en-US" dirty="0">
                <a:latin typeface="Bookman Old Style" panose="02050604050505020204" pitchFamily="18" charset="0"/>
                <a:cs typeface="Arabic Typesetting" panose="03020402040406030203" pitchFamily="66" charset="-78"/>
              </a:rPr>
              <a:t> </a:t>
            </a:r>
            <a:r>
              <a:rPr lang="en-US" dirty="0" err="1">
                <a:latin typeface="Bookman Old Style" panose="02050604050505020204" pitchFamily="18" charset="0"/>
                <a:cs typeface="Arabic Typesetting" panose="03020402040406030203" pitchFamily="66" charset="-78"/>
              </a:rPr>
              <a:t>oluşturdukları</a:t>
            </a:r>
            <a:r>
              <a:rPr lang="en-US" dirty="0">
                <a:latin typeface="Bookman Old Style" panose="02050604050505020204" pitchFamily="18" charset="0"/>
                <a:cs typeface="Arabic Typesetting" panose="03020402040406030203" pitchFamily="66" charset="-78"/>
              </a:rPr>
              <a:t> </a:t>
            </a:r>
            <a:r>
              <a:rPr lang="en-US" dirty="0" err="1" smtClean="0">
                <a:latin typeface="Bookman Old Style" panose="02050604050505020204" pitchFamily="18" charset="0"/>
                <a:cs typeface="Arabic Typesetting" panose="03020402040406030203" pitchFamily="66" charset="-78"/>
              </a:rPr>
              <a:t>kümelerdir</a:t>
            </a:r>
            <a:r>
              <a:rPr lang="tr-TR" dirty="0" smtClean="0">
                <a:latin typeface="Bookman Old Style" panose="02050604050505020204" pitchFamily="18" charset="0"/>
                <a:cs typeface="Arabic Typesetting" panose="03020402040406030203" pitchFamily="66" charset="-78"/>
              </a:rPr>
              <a:t>.</a:t>
            </a:r>
            <a:endParaRPr lang="en-US" dirty="0">
              <a:latin typeface="Bookman Old Style" panose="02050604050505020204" pitchFamily="18" charset="0"/>
              <a:cs typeface="Arabic Typesetting" panose="03020402040406030203" pitchFamily="66" charset="-78"/>
            </a:endParaRPr>
          </a:p>
        </p:txBody>
      </p:sp>
    </p:spTree>
    <p:extLst>
      <p:ext uri="{BB962C8B-B14F-4D97-AF65-F5344CB8AC3E}">
        <p14:creationId xmlns:p14="http://schemas.microsoft.com/office/powerpoint/2010/main" val="18543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5292"/>
            <a:ext cx="8229600" cy="4119844"/>
          </a:xfrm>
        </p:spPr>
        <p:txBody>
          <a:bodyPr>
            <a:normAutofit fontScale="77500" lnSpcReduction="20000"/>
          </a:bodyPr>
          <a:lstStyle/>
          <a:p>
            <a:r>
              <a:rPr lang="tr-TR" b="1" dirty="0"/>
              <a:t>Gelişigüzel </a:t>
            </a:r>
            <a:r>
              <a:rPr lang="tr-TR" b="1" dirty="0" smtClean="0"/>
              <a:t>örnekleme (Kolayda (ca)): </a:t>
            </a:r>
            <a:r>
              <a:rPr lang="tr-TR" dirty="0"/>
              <a:t>A</a:t>
            </a:r>
            <a:r>
              <a:rPr lang="tr-TR" dirty="0" smtClean="0"/>
              <a:t>raştırmacının </a:t>
            </a:r>
            <a:r>
              <a:rPr lang="tr-TR" dirty="0"/>
              <a:t>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a:t>
            </a:r>
            <a:r>
              <a:rPr lang="tr-TR" dirty="0">
                <a:effectLst>
                  <a:outerShdw blurRad="38100" dist="38100" dir="2700000" algn="tl">
                    <a:srgbClr val="000000">
                      <a:alpha val="43137"/>
                    </a:srgbClr>
                  </a:outerShdw>
                </a:effectLst>
              </a:rPr>
              <a:t>evrenin soruna en uygun bir kesimini gözlem konusu </a:t>
            </a:r>
            <a:r>
              <a:rPr lang="tr-TR" dirty="0"/>
              <a:t>yapmak </a:t>
            </a:r>
            <a:r>
              <a:rPr lang="tr-TR" dirty="0" smtClean="0"/>
              <a:t>demektir.</a:t>
            </a:r>
          </a:p>
          <a:p>
            <a:r>
              <a:rPr lang="tr-TR" dirty="0" smtClean="0"/>
              <a:t> </a:t>
            </a:r>
            <a:r>
              <a:rPr lang="tr-TR" b="1" dirty="0" smtClean="0"/>
              <a:t>Kartopu örnekleme:</a:t>
            </a:r>
            <a:r>
              <a:rPr lang="tr-TR" dirty="0" smtClean="0"/>
              <a:t>Kartopu </a:t>
            </a:r>
            <a:r>
              <a:rPr lang="tr-TR" dirty="0"/>
              <a:t>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Örneklem büyüklüğü arttıkça tahmin sonuçlarının daha isabetli olacagı kanısıdır...</a:t>
            </a:r>
            <a:endParaRPr lang="en-US" dirty="0"/>
          </a:p>
        </p:txBody>
      </p:sp>
    </p:spTree>
    <p:extLst>
      <p:ext uri="{BB962C8B-B14F-4D97-AF65-F5344CB8AC3E}">
        <p14:creationId xmlns:p14="http://schemas.microsoft.com/office/powerpoint/2010/main" val="194463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Bölüm 6</a:t>
            </a:r>
            <a:endParaRPr lang="en-US" dirty="0"/>
          </a:p>
        </p:txBody>
      </p:sp>
      <p:sp>
        <p:nvSpPr>
          <p:cNvPr id="3" name="Content Placeholder 2"/>
          <p:cNvSpPr>
            <a:spLocks noGrp="1"/>
          </p:cNvSpPr>
          <p:nvPr>
            <p:ph idx="1"/>
          </p:nvPr>
        </p:nvSpPr>
        <p:spPr>
          <a:xfrm>
            <a:off x="457200" y="1333500"/>
            <a:ext cx="8229600" cy="803920"/>
          </a:xfrm>
        </p:spPr>
        <p:txBody>
          <a:bodyPr>
            <a:normAutofit/>
          </a:bodyPr>
          <a:lstStyle/>
          <a:p>
            <a:pPr marL="0" indent="0">
              <a:buNone/>
            </a:pPr>
            <a:r>
              <a:rPr lang="tr-TR" b="1" dirty="0" smtClean="0"/>
              <a:t>İşletimsel tanımlama ve ölçme</a:t>
            </a:r>
            <a:endParaRPr lang="en-US" b="1" dirty="0"/>
          </a:p>
        </p:txBody>
      </p:sp>
    </p:spTree>
    <p:extLst>
      <p:ext uri="{BB962C8B-B14F-4D97-AF65-F5344CB8AC3E}">
        <p14:creationId xmlns:p14="http://schemas.microsoft.com/office/powerpoint/2010/main" val="3695763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b="1" u="sng" dirty="0" smtClean="0"/>
              <a:t>Ölçme</a:t>
            </a:r>
            <a:r>
              <a:rPr lang="tr-TR" sz="2800" dirty="0" smtClean="0"/>
              <a:t>, bilimsel faaliyetlerin temelini oluşturur.</a:t>
            </a:r>
          </a:p>
          <a:p>
            <a:pPr algn="just"/>
            <a:r>
              <a:rPr lang="tr-TR" sz="2800" dirty="0" smtClean="0"/>
              <a:t>Pozitivist bilimlerde ölçümler genellikle evrensel nitelikte kabul görmüş araçlarla sağlanırken, sosyal bilimlerde ise daha çok dolaylı (</a:t>
            </a:r>
            <a:r>
              <a:rPr lang="tr-TR" sz="2800" dirty="0" err="1" smtClean="0"/>
              <a:t>latent</a:t>
            </a:r>
            <a:r>
              <a:rPr lang="tr-TR" sz="2800" dirty="0" smtClean="0"/>
              <a:t>) olarak ölçülür.</a:t>
            </a:r>
          </a:p>
          <a:p>
            <a:pPr algn="just"/>
            <a:r>
              <a:rPr lang="tr-TR" sz="2800" dirty="0"/>
              <a:t>S</a:t>
            </a:r>
            <a:r>
              <a:rPr lang="tr-TR" sz="2800" dirty="0" smtClean="0"/>
              <a:t>osyal bilimlerde olaylara bakış açısı yoruma açıktır.</a:t>
            </a:r>
          </a:p>
          <a:p>
            <a:pPr algn="just"/>
            <a:r>
              <a:rPr lang="tr-TR" sz="2800"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değerlendirilir</a:t>
                      </a:r>
                      <a:r>
                        <a:rPr lang="tr-TR" sz="1500" baseline="0" dirty="0" smtClean="0"/>
                        <a:t>.  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i="1" dirty="0" smtClean="0"/>
              <a:t>Veri toplama yöntemi (anket-gözlem mülakat) ne olursa olsun, bilimsel araştırmaların temel amacı (ve iddiası),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p>
          <a:p>
            <a:pPr marL="0" indent="0">
              <a:buNone/>
            </a:pPr>
            <a:endParaRPr lang="tr-TR" dirty="0"/>
          </a:p>
        </p:txBody>
      </p:sp>
    </p:spTree>
    <p:extLst>
      <p:ext uri="{BB962C8B-B14F-4D97-AF65-F5344CB8AC3E}">
        <p14:creationId xmlns:p14="http://schemas.microsoft.com/office/powerpoint/2010/main" val="398582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pPr algn="just"/>
            <a:r>
              <a:rPr lang="tr-TR" b="1" i="1" dirty="0" smtClean="0"/>
              <a:t>Sayım</a:t>
            </a:r>
            <a:r>
              <a:rPr lang="tr-TR" dirty="0" smtClean="0"/>
              <a:t>: bir gruptaki bireylerin tamamına ulaşıp bilgi edinilmesi. (evren küçük ise tamamına ulaşılır))</a:t>
            </a:r>
          </a:p>
          <a:p>
            <a:pPr algn="just"/>
            <a:r>
              <a:rPr lang="tr-TR" b="1" i="1" dirty="0" smtClean="0"/>
              <a:t>Evren (N): </a:t>
            </a:r>
            <a:r>
              <a:rPr lang="tr-TR" dirty="0" smtClean="0"/>
              <a:t>araştırma bulgularının genellendiği ve içerisinden araştırma örneklemi (n) seçilen büyük grup.</a:t>
            </a:r>
          </a:p>
          <a:p>
            <a:pPr marL="0" indent="0" algn="just">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5332"/>
            <a:ext cx="8229600" cy="3771636"/>
          </a:xfrm>
        </p:spPr>
        <p:txBody>
          <a:bodyPr>
            <a:normAutofit fontScale="70000" lnSpcReduction="20000"/>
          </a:bodyPr>
          <a:lstStyle/>
          <a:p>
            <a:pPr algn="just"/>
            <a:r>
              <a:rPr lang="tr-TR" b="1" dirty="0" smtClean="0"/>
              <a:t>Örneklem çerçeves</a:t>
            </a:r>
            <a:r>
              <a:rPr lang="tr-TR" dirty="0" smtClean="0"/>
              <a:t>i:çalışma evreni  içinde örneklemin seçileceği örneklem  birimlerinin geçerli listesi</a:t>
            </a:r>
          </a:p>
          <a:p>
            <a:pPr algn="just"/>
            <a:r>
              <a:rPr lang="tr-TR" b="1" dirty="0" smtClean="0"/>
              <a:t>Parametre (evren değer): </a:t>
            </a:r>
            <a:r>
              <a:rPr lang="tr-TR" dirty="0" smtClean="0"/>
              <a:t>evreni tanımlamak için kullanılan değerler (ortalama,standart sapma) </a:t>
            </a:r>
          </a:p>
          <a:p>
            <a:pPr algn="just"/>
            <a:r>
              <a:rPr lang="tr-TR" b="1" dirty="0" smtClean="0"/>
              <a:t>Örneklem:</a:t>
            </a:r>
            <a:r>
              <a:rPr lang="tr-TR" dirty="0" smtClean="0"/>
              <a:t> belirli bir evrendeki birimler arasından sistematik bir şekilde seçilen ve evreni temsil eden küçük kümelerdir.</a:t>
            </a:r>
          </a:p>
          <a:p>
            <a:pPr algn="just"/>
            <a:r>
              <a:rPr lang="tr-TR" b="1" dirty="0"/>
              <a:t> </a:t>
            </a:r>
            <a:r>
              <a:rPr lang="tr-TR" b="1" dirty="0" smtClean="0"/>
              <a:t>Örnekleme: </a:t>
            </a:r>
            <a:r>
              <a:rPr lang="tr-TR" dirty="0" smtClean="0"/>
              <a:t>araştırma evreninden örneklem seçme işlemine denir.</a:t>
            </a:r>
          </a:p>
          <a:p>
            <a:pPr algn="just"/>
            <a:r>
              <a:rPr lang="tr-TR" b="1" dirty="0" smtClean="0"/>
              <a:t>Denek:</a:t>
            </a:r>
            <a:r>
              <a:rPr lang="tr-TR" dirty="0" smtClean="0"/>
              <a:t> örnekleme dahil edilen her öge.</a:t>
            </a:r>
          </a:p>
          <a:p>
            <a:pPr algn="just"/>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99082457"/>
              </p:ext>
            </p:extLst>
          </p:nvPr>
        </p:nvGraphicFramePr>
        <p:xfrm>
          <a:off x="107504" y="1057300"/>
          <a:ext cx="8928992" cy="4464496"/>
        </p:xfrm>
        <a:graphic>
          <a:graphicData uri="http://schemas.openxmlformats.org/drawingml/2006/table">
            <a:tbl>
              <a:tblPr firstRow="1" bandRow="1">
                <a:tableStyleId>{5C22544A-7EE6-4342-B048-85BDC9FD1C3A}</a:tableStyleId>
              </a:tblPr>
              <a:tblGrid>
                <a:gridCol w="3178116"/>
                <a:gridCol w="5750876"/>
              </a:tblGrid>
              <a:tr h="330200">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302709">
                <a:tc>
                  <a:txBody>
                    <a:bodyPr/>
                    <a:lstStyle/>
                    <a:p>
                      <a:r>
                        <a:rPr lang="tr-TR" sz="1600" b="1" dirty="0" smtClean="0"/>
                        <a:t>1. Araştırma evrenini tanımla,</a:t>
                      </a:r>
                    </a:p>
                    <a:p>
                      <a:endParaRPr lang="en-US" sz="1600" b="1" dirty="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Evren açıkça tanımlanmalı ve sınırlandırılmalıdır. Araştırma evreni araştırma amacına</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uygun olmalıdır.  Örn. duygusal emek ile ilgili bir çalışma yapılıyorsa, içinde duygusal emek (öğretmen, sağlık çalışanı vb) örnekleme dahil olmalıdır.</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598356">
                <a:tc>
                  <a:txBody>
                    <a:bodyPr/>
                    <a:lstStyle/>
                    <a:p>
                      <a:r>
                        <a:rPr lang="tr-TR" sz="1600" b="1" dirty="0" smtClean="0"/>
                        <a:t>2. </a:t>
                      </a:r>
                      <a:r>
                        <a:rPr lang="en-US" sz="1600" b="1" dirty="0" err="1" smtClean="0"/>
                        <a:t>Örneklem</a:t>
                      </a:r>
                      <a:r>
                        <a:rPr lang="en-US" sz="1600" b="1" dirty="0" smtClean="0"/>
                        <a:t> </a:t>
                      </a:r>
                      <a:r>
                        <a:rPr lang="en-US" sz="1600" b="1" dirty="0" err="1" smtClean="0"/>
                        <a:t>çerçevesini</a:t>
                      </a:r>
                      <a:r>
                        <a:rPr lang="en-US" sz="1600" b="1" dirty="0" smtClean="0"/>
                        <a:t> </a:t>
                      </a:r>
                      <a:r>
                        <a:rPr lang="en-US" sz="1600" b="1" dirty="0" err="1" smtClean="0"/>
                        <a:t>belirle</a:t>
                      </a:r>
                      <a:r>
                        <a:rPr lang="tr-TR" sz="1600" b="1" dirty="0" smtClean="0"/>
                        <a: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Öğelerin</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tümünü temsil eden örneklem çerçevesi; okuldaki öğrenci kayıtları, sanayi odasına bağlı şirket kayıtları vb.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1630728">
                <a:tc>
                  <a:txBody>
                    <a:bodyPr/>
                    <a:lstStyle/>
                    <a:p>
                      <a:endParaRPr lang="en-US" sz="1600" b="1" dirty="0" smtClean="0"/>
                    </a:p>
                    <a:p>
                      <a:r>
                        <a:rPr lang="tr-TR" sz="1600" b="1" dirty="0" smtClean="0"/>
                        <a:t>3. Örneklem büyüklüğünü tespit et,</a:t>
                      </a:r>
                      <a:endParaRPr lang="en-US" sz="1600" b="1" dirty="0" smtClean="0"/>
                    </a:p>
                  </a:txBody>
                  <a:tcPr marT="38100" marB="38100"/>
                </a:tc>
                <a:tc>
                  <a:txBody>
                    <a:bodyPr/>
                    <a:lstStyle/>
                    <a:p>
                      <a:r>
                        <a:rPr lang="tr-TR" sz="1500" dirty="0" smtClean="0">
                          <a:latin typeface="Arial Unicode MS" panose="020B0604020202020204" pitchFamily="34" charset="-128"/>
                          <a:ea typeface="Arial Unicode MS" panose="020B0604020202020204" pitchFamily="34" charset="-128"/>
                          <a:cs typeface="Arial Unicode MS" panose="020B0604020202020204" pitchFamily="34" charset="-128"/>
                        </a:rPr>
                        <a:t> Ne kadar büyüklükte bir örnekleme ihtiyacım var?  Araştırmacının zaman ve maliyet kaynaklarına uygun,  ilgili istatistiki analizler için yeterli olması</a:t>
                      </a:r>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gerekir.  Sosyal bilim araştırmalarında (nitel, nicel, deneysel) 30 ila 500  yeterli olabilirken, deneysel serimlerde 30-40 denekten veri yeterli gelebilmektedir. </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r h="602503">
                <a:tc>
                  <a:txBody>
                    <a:bodyPr/>
                    <a:lstStyle/>
                    <a:p>
                      <a:r>
                        <a:rPr lang="tr-TR" sz="1600" b="1" dirty="0" smtClean="0"/>
                        <a:t>4. </a:t>
                      </a:r>
                      <a:r>
                        <a:rPr lang="en-US" sz="1600" b="1" dirty="0" err="1" smtClean="0"/>
                        <a:t>Örneklem</a:t>
                      </a:r>
                      <a:r>
                        <a:rPr lang="en-US" sz="1600" b="1" dirty="0" smtClean="0"/>
                        <a:t> </a:t>
                      </a:r>
                      <a:r>
                        <a:rPr lang="en-US" sz="1600" b="1" dirty="0" err="1" smtClean="0"/>
                        <a:t>tekniğini</a:t>
                      </a:r>
                      <a:r>
                        <a:rPr lang="en-US" sz="1600" b="1" dirty="0" smtClean="0"/>
                        <a:t> </a:t>
                      </a:r>
                      <a:r>
                        <a:rPr lang="en-US" sz="1600" b="1" dirty="0" err="1" smtClean="0"/>
                        <a:t>seç</a:t>
                      </a:r>
                      <a:r>
                        <a:rPr lang="en-US" sz="1600" b="1" dirty="0" smtClean="0"/>
                        <a:t> </a:t>
                      </a:r>
                      <a:r>
                        <a:rPr lang="en-US" sz="1600" b="1" dirty="0" err="1" smtClean="0"/>
                        <a:t>ve</a:t>
                      </a:r>
                      <a:r>
                        <a:rPr lang="en-US" sz="1600" b="1" dirty="0" smtClean="0"/>
                        <a:t> </a:t>
                      </a:r>
                      <a:r>
                        <a:rPr lang="en-US" sz="1600" b="1" dirty="0" err="1" smtClean="0"/>
                        <a:t>örnekle</a:t>
                      </a:r>
                      <a:r>
                        <a:rPr lang="tr-TR" sz="1600" b="1" dirty="0" smtClean="0"/>
                        <a:t>.</a:t>
                      </a:r>
                      <a:endParaRPr lang="en-US" sz="1600" b="1" dirty="0"/>
                    </a:p>
                  </a:txBody>
                  <a:tcPr marT="38100" marB="38100"/>
                </a:tc>
                <a:tc>
                  <a:txBody>
                    <a:bodyPr/>
                    <a:lstStyle/>
                    <a:p>
                      <a:r>
                        <a:rPr lang="tr-TR" sz="1500" baseline="0" dirty="0" smtClean="0">
                          <a:latin typeface="Arial Unicode MS" panose="020B0604020202020204" pitchFamily="34" charset="-128"/>
                          <a:ea typeface="Arial Unicode MS" panose="020B0604020202020204" pitchFamily="34" charset="-128"/>
                          <a:cs typeface="Arial Unicode MS" panose="020B0604020202020204" pitchFamily="34" charset="-128"/>
                        </a:rPr>
                        <a:t> Örneklem çerçevesinden seçilen örneklem büyüklüğüne nasıl ulaşacagız?</a:t>
                      </a:r>
                      <a:endParaRPr lang="en-US" sz="1500" dirty="0">
                        <a:latin typeface="Arial Unicode MS" panose="020B0604020202020204" pitchFamily="34" charset="-128"/>
                        <a:ea typeface="Arial Unicode MS" panose="020B0604020202020204" pitchFamily="34" charset="-128"/>
                        <a:cs typeface="Arial Unicode MS" panose="020B0604020202020204" pitchFamily="34" charset="-128"/>
                      </a:endParaRPr>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357333"/>
            <a:ext cx="8445624"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b="1" dirty="0" smtClean="0"/>
              <a:t>Örneklem seçilirken,</a:t>
            </a:r>
            <a:br>
              <a:rPr lang="tr-TR" b="1" dirty="0" smtClean="0"/>
            </a:br>
            <a:r>
              <a:rPr lang="tr-TR" b="1" dirty="0" smtClean="0"/>
              <a:t>temsil yeteneği taşımalıdır. </a:t>
            </a:r>
            <a:br>
              <a:rPr lang="tr-TR" b="1" dirty="0" smtClean="0"/>
            </a:br>
            <a:r>
              <a:rPr lang="tr-TR" i="1" dirty="0" smtClean="0"/>
              <a:t>Evrenin temel özelliklerine sahip </a:t>
            </a:r>
            <a:r>
              <a:rPr lang="tr-TR" dirty="0" smtClean="0"/>
              <a:t>olmalı</a:t>
            </a:r>
            <a:br>
              <a:rPr lang="tr-TR" dirty="0" smtClean="0"/>
            </a:br>
            <a:r>
              <a:rPr lang="tr-TR" i="1" dirty="0" smtClean="0"/>
              <a:t>yeterli büyüklükte</a:t>
            </a:r>
            <a:br>
              <a:rPr lang="tr-TR" i="1" dirty="0" smtClean="0"/>
            </a:br>
            <a:r>
              <a:rPr lang="tr-TR" i="1" dirty="0" smtClean="0"/>
              <a:t>tarafsızlık ilkesini </a:t>
            </a:r>
            <a:r>
              <a:rPr lang="tr-TR" dirty="0" smtClean="0"/>
              <a:t/>
            </a:r>
            <a:br>
              <a:rPr lang="tr-TR" dirty="0" smtClean="0"/>
            </a:br>
            <a:r>
              <a:rPr lang="tr-TR" dirty="0" smtClean="0"/>
              <a:t>korumalıdır.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2713</Words>
  <Application>Microsoft Office PowerPoint</Application>
  <PresentationFormat>On-screen Show (16:10)</PresentationFormat>
  <Paragraphs>288</Paragraphs>
  <Slides>76</Slides>
  <Notes>2</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Bölüm 6</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60</cp:revision>
  <cp:lastPrinted>2019-03-11T13:09:53Z</cp:lastPrinted>
  <dcterms:created xsi:type="dcterms:W3CDTF">2018-03-02T16:41:44Z</dcterms:created>
  <dcterms:modified xsi:type="dcterms:W3CDTF">2020-02-19T15:06:37Z</dcterms:modified>
</cp:coreProperties>
</file>