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7" r:id="rId4"/>
    <p:sldId id="260" r:id="rId5"/>
    <p:sldId id="276" r:id="rId6"/>
    <p:sldId id="268" r:id="rId7"/>
    <p:sldId id="269" r:id="rId8"/>
    <p:sldId id="270" r:id="rId9"/>
    <p:sldId id="271" r:id="rId10"/>
    <p:sldId id="272" r:id="rId11"/>
    <p:sldId id="273" r:id="rId12"/>
    <p:sldId id="274" r:id="rId13"/>
    <p:sldId id="275" r:id="rId14"/>
    <p:sldId id="279" r:id="rId15"/>
    <p:sldId id="280" r:id="rId16"/>
    <p:sldId id="281" r:id="rId17"/>
    <p:sldId id="282" r:id="rId18"/>
    <p:sldId id="283" r:id="rId19"/>
    <p:sldId id="289" r:id="rId20"/>
    <p:sldId id="284" r:id="rId21"/>
    <p:sldId id="285" r:id="rId22"/>
    <p:sldId id="286" r:id="rId23"/>
    <p:sldId id="287" r:id="rId24"/>
    <p:sldId id="290" r:id="rId25"/>
    <p:sldId id="28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9B0FD1-7CD1-D9B7-556A-998D7B17165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6D4E8B4-7E01-E4A4-ED00-F94CDBD79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AAD2B05-C051-11EC-3A6F-D754D94E2A78}"/>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8C7D0B1C-0317-802B-ADE7-8B2721F28B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4E5F8-812B-0D65-A9BC-8DE4B0BC46ED}"/>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43480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6D557D-6227-B122-12A8-EB63C3710CB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6213633-6F34-2F20-1A4B-A6AD779FB5D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97D3C4-FC8E-77B2-3800-EEFEBA3433BE}"/>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B9193921-EB60-C4BB-AE40-9485BF55A3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AA2B32-DB27-3E52-3EB2-0AA180B47E6D}"/>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202082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A71026-36DB-D7BA-F8C0-7106F8B5586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FF528A3-9F71-2096-393B-AC55DE11C8D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FA6875-64A0-6B87-64CB-56547FB9DD4E}"/>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E7F587F0-5F26-47F0-7703-A0D6C687AE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4B1B-911F-AB2B-207A-C9A4856996ED}"/>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5693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C590AB-F921-659C-A7FD-4D9018CCE5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E81A88F-7780-44DD-D070-54B50AC77FE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4B5842-AD82-5207-F497-BC089A0B419B}"/>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3CDF665A-8643-142D-FE52-B201FAF117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39774D-14DB-1664-C852-8758FC42C48C}"/>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69996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F7BAE0-9C48-3A6F-45DD-7FA2396ACE6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703ADB5-2B38-B138-8890-06A155955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B2B4E28-E260-3350-FD1B-FF2E4B3508A3}"/>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E359982B-2D6E-B331-3C6C-AA9B5E906D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CC0116-8781-B60C-78A6-8625EE40F93C}"/>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327068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0D306E-012E-0E89-9A00-5D1A007EEF0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47F01CD-0838-CBBC-4FAF-BAD7891490F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C4476FE-A6BE-3D05-6B57-147DBA857FF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1CE3EF-5143-E4D9-1E64-BA314CC14A5F}"/>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6" name="Alt Bilgi Yer Tutucusu 5">
            <a:extLst>
              <a:ext uri="{FF2B5EF4-FFF2-40B4-BE49-F238E27FC236}">
                <a16:creationId xmlns:a16="http://schemas.microsoft.com/office/drawing/2014/main" id="{D7E78F04-3F4D-A5BF-1F5A-BC233E3914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AB3E9A-5C66-3D2D-E323-32E03F9310E3}"/>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297775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81B050-5033-337B-DBC6-1D50AD9DB84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B6BC0C2-13CA-8362-687F-9F03ABEF5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5931EA7-DE94-0CB4-B2A3-FBDD4CFA996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1C21FB-ABA2-54BA-7778-BAD6BE8BA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5908F4F-1129-FBEA-3016-ADCE016B86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6FD51F3-D0A9-48C3-FD1B-C7BD505993DA}"/>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8" name="Alt Bilgi Yer Tutucusu 7">
            <a:extLst>
              <a:ext uri="{FF2B5EF4-FFF2-40B4-BE49-F238E27FC236}">
                <a16:creationId xmlns:a16="http://schemas.microsoft.com/office/drawing/2014/main" id="{880E5EC9-9A6A-4483-1380-B28372400BB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781031A-91E4-2570-25D0-6A9EF721C982}"/>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201103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98B6C-818B-5584-3E26-3225AB50D4D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D9F9416-B688-CC4A-DDB1-6EBB0F16C58C}"/>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4" name="Alt Bilgi Yer Tutucusu 3">
            <a:extLst>
              <a:ext uri="{FF2B5EF4-FFF2-40B4-BE49-F238E27FC236}">
                <a16:creationId xmlns:a16="http://schemas.microsoft.com/office/drawing/2014/main" id="{9E440E83-4D59-0F77-4A5F-E02023821A0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2A87250-51E4-EB4B-642C-23443C7110A7}"/>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402926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2D3605A-A215-947D-51F2-5601192572A0}"/>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3" name="Alt Bilgi Yer Tutucusu 2">
            <a:extLst>
              <a:ext uri="{FF2B5EF4-FFF2-40B4-BE49-F238E27FC236}">
                <a16:creationId xmlns:a16="http://schemas.microsoft.com/office/drawing/2014/main" id="{21495F81-4B87-2CDF-6E70-4192F9627A5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0CBB253-90CC-6E94-4F5D-81471D957318}"/>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197580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2891AC-3DA8-C3EB-0C2A-3E12764F59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763DE75-EF0B-2190-CE01-0C5C46860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45D3886-6447-1F38-834F-BDAABE113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1BF533F-3A54-33C8-4EA6-CE49EF4A095B}"/>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6" name="Alt Bilgi Yer Tutucusu 5">
            <a:extLst>
              <a:ext uri="{FF2B5EF4-FFF2-40B4-BE49-F238E27FC236}">
                <a16:creationId xmlns:a16="http://schemas.microsoft.com/office/drawing/2014/main" id="{A596A913-1FAB-FBB4-2015-80782B144C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1A3C2B-CBD9-7E78-FD48-531C5E295F6D}"/>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237682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D45BB6-0D8E-1391-F450-2B712382A7B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99F18C-6B97-229E-5903-BA3D7BABB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DDB9FF2-2844-3C2C-D3AA-333C0359F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894CA33-DFE9-870E-94F2-4EB95D5D1799}"/>
              </a:ext>
            </a:extLst>
          </p:cNvPr>
          <p:cNvSpPr>
            <a:spLocks noGrp="1"/>
          </p:cNvSpPr>
          <p:nvPr>
            <p:ph type="dt" sz="half" idx="10"/>
          </p:nvPr>
        </p:nvSpPr>
        <p:spPr/>
        <p:txBody>
          <a:bodyPr/>
          <a:lstStyle/>
          <a:p>
            <a:fld id="{25B71C6B-1716-4F97-9510-AB84C52567DF}" type="datetimeFigureOut">
              <a:rPr lang="tr-TR" smtClean="0"/>
              <a:t>9.02.2026</a:t>
            </a:fld>
            <a:endParaRPr lang="tr-TR"/>
          </a:p>
        </p:txBody>
      </p:sp>
      <p:sp>
        <p:nvSpPr>
          <p:cNvPr id="6" name="Alt Bilgi Yer Tutucusu 5">
            <a:extLst>
              <a:ext uri="{FF2B5EF4-FFF2-40B4-BE49-F238E27FC236}">
                <a16:creationId xmlns:a16="http://schemas.microsoft.com/office/drawing/2014/main" id="{7F346ABA-AE67-5B31-BB68-F474786677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04737E-E237-83E6-B537-92F1DCD937D0}"/>
              </a:ext>
            </a:extLst>
          </p:cNvPr>
          <p:cNvSpPr>
            <a:spLocks noGrp="1"/>
          </p:cNvSpPr>
          <p:nvPr>
            <p:ph type="sldNum" sz="quarter" idx="12"/>
          </p:nvPr>
        </p:nvSpPr>
        <p:spPr/>
        <p:txBody>
          <a:bodyPr/>
          <a:lstStyle/>
          <a:p>
            <a:fld id="{E1067F0D-31CE-4C1F-8477-B939FC767552}" type="slidenum">
              <a:rPr lang="tr-TR" smtClean="0"/>
              <a:t>‹#›</a:t>
            </a:fld>
            <a:endParaRPr lang="tr-TR"/>
          </a:p>
        </p:txBody>
      </p:sp>
    </p:spTree>
    <p:extLst>
      <p:ext uri="{BB962C8B-B14F-4D97-AF65-F5344CB8AC3E}">
        <p14:creationId xmlns:p14="http://schemas.microsoft.com/office/powerpoint/2010/main" val="343601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25A8039-308B-4C03-F17C-6D258B06D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732684-F061-0037-E913-8C549FE47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21FCB0-E38E-63E0-F842-C6C7E1D7E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71C6B-1716-4F97-9510-AB84C52567DF}" type="datetimeFigureOut">
              <a:rPr lang="tr-TR" smtClean="0"/>
              <a:t>9.02.2026</a:t>
            </a:fld>
            <a:endParaRPr lang="tr-TR"/>
          </a:p>
        </p:txBody>
      </p:sp>
      <p:sp>
        <p:nvSpPr>
          <p:cNvPr id="5" name="Alt Bilgi Yer Tutucusu 4">
            <a:extLst>
              <a:ext uri="{FF2B5EF4-FFF2-40B4-BE49-F238E27FC236}">
                <a16:creationId xmlns:a16="http://schemas.microsoft.com/office/drawing/2014/main" id="{D75A94B7-E4D4-85D9-760A-E0B783153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05F44BF-6FAA-6B05-EFFA-7CB2C9548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67F0D-31CE-4C1F-8477-B939FC767552}" type="slidenum">
              <a:rPr lang="tr-TR" smtClean="0"/>
              <a:t>‹#›</a:t>
            </a:fld>
            <a:endParaRPr lang="tr-TR"/>
          </a:p>
        </p:txBody>
      </p:sp>
    </p:spTree>
    <p:extLst>
      <p:ext uri="{BB962C8B-B14F-4D97-AF65-F5344CB8AC3E}">
        <p14:creationId xmlns:p14="http://schemas.microsoft.com/office/powerpoint/2010/main" val="385590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ikdörtgen 3">
            <a:extLst>
              <a:ext uri="{FF2B5EF4-FFF2-40B4-BE49-F238E27FC236}">
                <a16:creationId xmlns:a16="http://schemas.microsoft.com/office/drawing/2014/main" id="{F12130E9-9647-3B5C-CD34-AE639899011B}"/>
              </a:ext>
            </a:extLst>
          </p:cNvPr>
          <p:cNvSpPr>
            <a:spLocks noChangeArrowheads="1"/>
          </p:cNvSpPr>
          <p:nvPr/>
        </p:nvSpPr>
        <p:spPr bwMode="auto">
          <a:xfrm>
            <a:off x="3825876" y="3914776"/>
            <a:ext cx="455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Türk İnkılâbının Stratejisi</a:t>
            </a:r>
            <a:endParaRPr lang="tr-TR" altLang="tr-TR" sz="2800">
              <a:solidFill>
                <a:srgbClr val="FF0000"/>
              </a:solidFill>
              <a:latin typeface="Arial" panose="020B0604020202020204" pitchFamily="34" charset="0"/>
            </a:endParaRPr>
          </a:p>
        </p:txBody>
      </p:sp>
      <p:sp>
        <p:nvSpPr>
          <p:cNvPr id="4099" name="AutoShape 5">
            <a:extLst>
              <a:ext uri="{FF2B5EF4-FFF2-40B4-BE49-F238E27FC236}">
                <a16:creationId xmlns:a16="http://schemas.microsoft.com/office/drawing/2014/main" id="{FAE8B86D-365E-AAC0-2B62-C955E252B369}"/>
              </a:ext>
            </a:extLst>
          </p:cNvPr>
          <p:cNvSpPr>
            <a:spLocks noGrp="1" noChangeArrowheads="1"/>
          </p:cNvSpPr>
          <p:nvPr>
            <p:ph type="subTitle" idx="1"/>
          </p:nvPr>
        </p:nvSpPr>
        <p:spPr>
          <a:xfrm>
            <a:off x="2128838" y="1125538"/>
            <a:ext cx="7993062" cy="2087562"/>
          </a:xfrm>
          <a:prstGeom prst="ribbon">
            <a:avLst>
              <a:gd name="adj1" fmla="val 10963"/>
              <a:gd name="adj2" fmla="val 71750"/>
            </a:avLst>
          </a:prstGeom>
          <a:solidFill>
            <a:srgbClr val="FFFF00"/>
          </a:solidFill>
          <a:ln w="28575">
            <a:solidFill>
              <a:srgbClr val="FF0000"/>
            </a:solidFill>
            <a:round/>
            <a:headEnd/>
            <a:tailEnd/>
          </a:ln>
        </p:spPr>
        <p:txBody>
          <a:bodyPr wrap="none" anchor="ctr"/>
          <a:lstStyle/>
          <a:p>
            <a:pPr eaLnBrk="1" hangingPunct="1"/>
            <a:r>
              <a:rPr lang="tr-TR" altLang="tr-TR" sz="2800" b="1">
                <a:solidFill>
                  <a:srgbClr val="FF0000"/>
                </a:solidFill>
                <a:latin typeface="Arial" panose="020B0604020202020204" pitchFamily="34" charset="0"/>
                <a:cs typeface="Arial" panose="020B0604020202020204" pitchFamily="34" charset="0"/>
              </a:rPr>
              <a:t>ATATÜRK İLKELERİ </a:t>
            </a:r>
          </a:p>
          <a:p>
            <a:pPr eaLnBrk="1" hangingPunct="1"/>
            <a:r>
              <a:rPr lang="tr-TR" altLang="tr-TR" sz="2800" b="1">
                <a:solidFill>
                  <a:srgbClr val="FF0000"/>
                </a:solidFill>
                <a:latin typeface="Arial" panose="020B0604020202020204" pitchFamily="34" charset="0"/>
                <a:cs typeface="Arial" panose="020B0604020202020204" pitchFamily="34" charset="0"/>
              </a:rPr>
              <a:t>VE</a:t>
            </a:r>
          </a:p>
          <a:p>
            <a:pPr eaLnBrk="1" hangingPunct="1"/>
            <a:r>
              <a:rPr lang="tr-TR" altLang="tr-TR" sz="2800" b="1">
                <a:solidFill>
                  <a:srgbClr val="FF0000"/>
                </a:solidFill>
                <a:latin typeface="Arial" panose="020B0604020202020204" pitchFamily="34" charset="0"/>
                <a:cs typeface="Arial" panose="020B0604020202020204" pitchFamily="34" charset="0"/>
              </a:rPr>
              <a:t> İNKILÂP TARİHİ II</a:t>
            </a:r>
            <a:endParaRPr lang="tr-TR" altLang="tr-TR" sz="2800">
              <a:solidFill>
                <a:srgbClr val="FF0000"/>
              </a:solidFill>
              <a:latin typeface="Arial" panose="020B0604020202020204" pitchFamily="34" charset="0"/>
              <a:cs typeface="Arial" panose="020B0604020202020204" pitchFamily="34" charset="0"/>
            </a:endParaRPr>
          </a:p>
        </p:txBody>
      </p:sp>
      <p:sp>
        <p:nvSpPr>
          <p:cNvPr id="4100" name="Dikdörtgen 5">
            <a:extLst>
              <a:ext uri="{FF2B5EF4-FFF2-40B4-BE49-F238E27FC236}">
                <a16:creationId xmlns:a16="http://schemas.microsoft.com/office/drawing/2014/main" id="{7A626DDB-C0BA-8936-396F-80498AC5641C}"/>
              </a:ext>
            </a:extLst>
          </p:cNvPr>
          <p:cNvSpPr>
            <a:spLocks noChangeArrowheads="1"/>
          </p:cNvSpPr>
          <p:nvPr/>
        </p:nvSpPr>
        <p:spPr bwMode="auto">
          <a:xfrm>
            <a:off x="6672264" y="5589589"/>
            <a:ext cx="3616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b="1">
                <a:latin typeface="Arial" panose="020B0604020202020204" pitchFamily="34" charset="0"/>
              </a:rPr>
              <a:t>Hazırlayan: Ayhan CANKUT</a:t>
            </a:r>
            <a:r>
              <a:rPr lang="tr-TR" altLang="tr-TR" sz="2000">
                <a:latin typeface="Arial" panose="020B0604020202020204" pitchFamily="34" charset="0"/>
              </a:rPr>
              <a:t> </a:t>
            </a:r>
          </a:p>
          <a:p>
            <a:pPr algn="just" eaLnBrk="1" hangingPunct="1">
              <a:spcBef>
                <a:spcPct val="0"/>
              </a:spcBef>
              <a:buFontTx/>
              <a:buNone/>
            </a:pPr>
            <a:r>
              <a:rPr lang="tr-TR" altLang="tr-TR" sz="2000" b="1">
                <a:latin typeface="Arial" panose="020B0604020202020204" pitchFamily="34" charset="0"/>
              </a:rPr>
              <a:t>	       Dr. Öğr. Üyesi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4">
            <a:extLst>
              <a:ext uri="{FF2B5EF4-FFF2-40B4-BE49-F238E27FC236}">
                <a16:creationId xmlns:a16="http://schemas.microsoft.com/office/drawing/2014/main" id="{F7CFA625-5040-2330-84AC-3E5BC5175C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7AC7D6-720E-4CBB-B205-A01EBEA9EC05}" type="slidenum">
              <a:rPr lang="tr-TR" altLang="tr-TR" sz="1200" b="1">
                <a:latin typeface="Arial" panose="020B0604020202020204" pitchFamily="34" charset="0"/>
              </a:rPr>
              <a:pPr>
                <a:spcBef>
                  <a:spcPct val="0"/>
                </a:spcBef>
                <a:buFontTx/>
                <a:buNone/>
              </a:pPr>
              <a:t>10</a:t>
            </a:fld>
            <a:endParaRPr lang="tr-TR" altLang="tr-TR" sz="1200" b="1">
              <a:latin typeface="Arial" panose="020B0604020202020204" pitchFamily="34" charset="0"/>
            </a:endParaRPr>
          </a:p>
        </p:txBody>
      </p:sp>
      <p:sp>
        <p:nvSpPr>
          <p:cNvPr id="13315" name="AutoShape 2">
            <a:extLst>
              <a:ext uri="{FF2B5EF4-FFF2-40B4-BE49-F238E27FC236}">
                <a16:creationId xmlns:a16="http://schemas.microsoft.com/office/drawing/2014/main" id="{848AB8A0-5B94-F78C-AAFC-C5EFAC6FDE87}"/>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3316" name="Dikdörtgen 6">
            <a:extLst>
              <a:ext uri="{FF2B5EF4-FFF2-40B4-BE49-F238E27FC236}">
                <a16:creationId xmlns:a16="http://schemas.microsoft.com/office/drawing/2014/main" id="{16D1A68B-7A05-8917-8B45-05C16AF408C8}"/>
              </a:ext>
            </a:extLst>
          </p:cNvPr>
          <p:cNvSpPr>
            <a:spLocks noChangeArrowheads="1"/>
          </p:cNvSpPr>
          <p:nvPr/>
        </p:nvSpPr>
        <p:spPr bwMode="auto">
          <a:xfrm>
            <a:off x="1765300" y="785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 pos="7159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solidFill>
                  <a:srgbClr val="0070C0"/>
                </a:solidFill>
                <a:latin typeface="Arial" panose="020B0604020202020204" pitchFamily="34" charset="0"/>
              </a:rPr>
              <a:t>	-	</a:t>
            </a:r>
            <a:r>
              <a:rPr lang="tr-TR" altLang="tr-TR" sz="2400">
                <a:latin typeface="Arial" panose="020B0604020202020204" pitchFamily="34" charset="0"/>
              </a:rPr>
              <a:t>Atatürk </a:t>
            </a:r>
            <a:r>
              <a:rPr lang="tr-TR" altLang="tr-TR" sz="2400">
                <a:solidFill>
                  <a:srgbClr val="0070C0"/>
                </a:solidFill>
                <a:latin typeface="Arial" panose="020B0604020202020204" pitchFamily="34" charset="0"/>
              </a:rPr>
              <a:t>önderlik vasfını hedeflediği </a:t>
            </a:r>
            <a:r>
              <a:rPr lang="tr-TR" altLang="tr-TR" sz="2400">
                <a:latin typeface="Arial" panose="020B0604020202020204" pitchFamily="34" charset="0"/>
              </a:rPr>
              <a:t>inkılâpları gerçekleştirmek için etkili olarak kullanmıştır. </a:t>
            </a:r>
          </a:p>
          <a:p>
            <a:pPr algn="just" eaLnBrk="1" hangingPunct="1">
              <a:spcBef>
                <a:spcPct val="0"/>
              </a:spcBef>
              <a:buFontTx/>
              <a:buNone/>
            </a:pPr>
            <a:r>
              <a:rPr lang="tr-TR" altLang="tr-TR" sz="2400">
                <a:latin typeface="Arial" panose="020B0604020202020204" pitchFamily="34" charset="0"/>
              </a:rPr>
              <a:t>		Tüm toplumsal hareketlerin bir öndere ihtiyacı vardır. </a:t>
            </a:r>
            <a:r>
              <a:rPr lang="tr-TR" altLang="tr-TR" sz="2400">
                <a:solidFill>
                  <a:srgbClr val="0070C0"/>
                </a:solidFill>
                <a:latin typeface="Arial" panose="020B0604020202020204" pitchFamily="34" charset="0"/>
              </a:rPr>
              <a:t>İnkılâbın başarısı</a:t>
            </a:r>
            <a:r>
              <a:rPr lang="tr-TR" altLang="tr-TR" sz="2400">
                <a:latin typeface="Arial" panose="020B0604020202020204" pitchFamily="34" charset="0"/>
              </a:rPr>
              <a:t> da önderine bağlıdır.</a:t>
            </a:r>
            <a:r>
              <a:rPr lang="tr-TR" altLang="tr-TR" sz="2400">
                <a:solidFill>
                  <a:srgbClr val="0070C0"/>
                </a:solidFill>
                <a:latin typeface="Arial" panose="020B0604020202020204" pitchFamily="34" charset="0"/>
              </a:rPr>
              <a:t> </a:t>
            </a:r>
          </a:p>
          <a:p>
            <a:pPr algn="just" eaLnBrk="1" hangingPunct="1">
              <a:spcBef>
                <a:spcPct val="0"/>
              </a:spcBef>
              <a:buFontTx/>
              <a:buNone/>
            </a:pPr>
            <a:r>
              <a:rPr lang="tr-TR" altLang="tr-TR" sz="2400">
                <a:solidFill>
                  <a:srgbClr val="0070C0"/>
                </a:solidFill>
                <a:latin typeface="Arial" panose="020B0604020202020204" pitchFamily="34" charset="0"/>
              </a:rPr>
              <a:t>		</a:t>
            </a:r>
            <a:r>
              <a:rPr lang="tr-TR" altLang="tr-TR" sz="2400">
                <a:latin typeface="Arial" panose="020B0604020202020204" pitchFamily="34" charset="0"/>
              </a:rPr>
              <a:t>Önder; </a:t>
            </a:r>
            <a:r>
              <a:rPr lang="tr-TR" altLang="tr-TR" sz="2400">
                <a:solidFill>
                  <a:srgbClr val="0070C0"/>
                </a:solidFill>
                <a:latin typeface="Arial" panose="020B0604020202020204" pitchFamily="34" charset="0"/>
              </a:rPr>
              <a:t>davranışları, tutumları ve ikna yetenekleriyle</a:t>
            </a:r>
            <a:r>
              <a:rPr lang="tr-TR" altLang="tr-TR" sz="2400">
                <a:latin typeface="Arial" panose="020B0604020202020204" pitchFamily="34" charset="0"/>
              </a:rPr>
              <a:t> halkı kendi çevresinde toplayıp, inkılâba karşı gelenleri etkisiz duruma getirebilecektir.</a:t>
            </a:r>
          </a:p>
          <a:p>
            <a:pPr algn="just" eaLnBrk="1" hangingPunct="1">
              <a:spcBef>
                <a:spcPct val="0"/>
              </a:spcBef>
              <a:buFontTx/>
              <a:buNone/>
            </a:pPr>
            <a:r>
              <a:rPr lang="tr-TR" altLang="tr-TR" sz="2400">
                <a:latin typeface="Arial" panose="020B0604020202020204" pitchFamily="34" charset="0"/>
              </a:rPr>
              <a:t>		Önderin, </a:t>
            </a:r>
            <a:r>
              <a:rPr lang="tr-TR" altLang="tr-TR" sz="2400">
                <a:solidFill>
                  <a:srgbClr val="0070C0"/>
                </a:solidFill>
                <a:latin typeface="Arial" panose="020B0604020202020204" pitchFamily="34" charset="0"/>
              </a:rPr>
              <a:t>doğru teşhis, doğru zamanlama </a:t>
            </a:r>
            <a:r>
              <a:rPr lang="tr-TR" altLang="tr-TR" sz="2400">
                <a:latin typeface="Arial" panose="020B0604020202020204" pitchFamily="34" charset="0"/>
              </a:rPr>
              <a:t>yapması, </a:t>
            </a:r>
            <a:r>
              <a:rPr lang="tr-TR" altLang="tr-TR" sz="2400">
                <a:solidFill>
                  <a:srgbClr val="0070C0"/>
                </a:solidFill>
                <a:latin typeface="Arial" panose="020B0604020202020204" pitchFamily="34" charset="0"/>
              </a:rPr>
              <a:t>işlevsel ittifaklara </a:t>
            </a:r>
            <a:r>
              <a:rPr lang="tr-TR" altLang="tr-TR" sz="2400">
                <a:latin typeface="Arial" panose="020B0604020202020204" pitchFamily="34" charset="0"/>
              </a:rPr>
              <a:t>gitmesi ve belirlediği </a:t>
            </a:r>
            <a:r>
              <a:rPr lang="tr-TR" altLang="tr-TR" sz="2400">
                <a:solidFill>
                  <a:srgbClr val="0070C0"/>
                </a:solidFill>
                <a:latin typeface="Arial" panose="020B0604020202020204" pitchFamily="34" charset="0"/>
              </a:rPr>
              <a:t>hedeften ödün vermemesi</a:t>
            </a:r>
            <a:r>
              <a:rPr lang="tr-TR" altLang="tr-TR" sz="2400">
                <a:latin typeface="Arial" panose="020B0604020202020204" pitchFamily="34" charset="0"/>
              </a:rPr>
              <a:t> gerekir. Kuşkusuz bu arada örgütünü de oluşturmak zorundadır.</a:t>
            </a:r>
          </a:p>
          <a:p>
            <a:pPr algn="just" eaLnBrk="1" hangingPunct="1">
              <a:spcBef>
                <a:spcPct val="0"/>
              </a:spcBef>
              <a:buFontTx/>
              <a:buNone/>
            </a:pPr>
            <a:r>
              <a:rPr lang="tr-TR" altLang="tr-TR" sz="2400">
                <a:latin typeface="Arial" panose="020B0604020202020204" pitchFamily="34" charset="0"/>
              </a:rPr>
              <a:t>		İnkılâplar, </a:t>
            </a:r>
            <a:r>
              <a:rPr lang="tr-TR" altLang="tr-TR" sz="2400">
                <a:solidFill>
                  <a:srgbClr val="0070C0"/>
                </a:solidFill>
                <a:latin typeface="Arial" panose="020B0604020202020204" pitchFamily="34" charset="0"/>
              </a:rPr>
              <a:t>bir düşünsel hazırlık evresi</a:t>
            </a:r>
            <a:r>
              <a:rPr lang="tr-TR" altLang="tr-TR" sz="2400">
                <a:latin typeface="Arial" panose="020B0604020202020204" pitchFamily="34" charset="0"/>
              </a:rPr>
              <a:t> geçirirler. Bu evrede oluşan önder kadro, inkılâbı daha önceden belirlenen hedeflere doğru yönlendirir. Bunların içinden sivrilen birkaç kişi ise inkılâbın önderi olarak ortaya çıkar.</a:t>
            </a:r>
          </a:p>
        </p:txBody>
      </p:sp>
      <p:sp>
        <p:nvSpPr>
          <p:cNvPr id="2" name="Footer Placeholder 1">
            <a:extLst>
              <a:ext uri="{FF2B5EF4-FFF2-40B4-BE49-F238E27FC236}">
                <a16:creationId xmlns:a16="http://schemas.microsoft.com/office/drawing/2014/main" id="{7B34BDA4-A31D-0597-2DFE-3FA05C4E8F1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4">
            <a:extLst>
              <a:ext uri="{FF2B5EF4-FFF2-40B4-BE49-F238E27FC236}">
                <a16:creationId xmlns:a16="http://schemas.microsoft.com/office/drawing/2014/main" id="{68601531-257B-6C58-2AF3-A008BA7C9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9990EF-ED8E-4F63-9C2E-399473AF2FEC}" type="slidenum">
              <a:rPr lang="tr-TR" altLang="tr-TR" sz="1200" b="1">
                <a:latin typeface="Arial" panose="020B0604020202020204" pitchFamily="34" charset="0"/>
              </a:rPr>
              <a:pPr>
                <a:spcBef>
                  <a:spcPct val="0"/>
                </a:spcBef>
                <a:buFontTx/>
                <a:buNone/>
              </a:pPr>
              <a:t>11</a:t>
            </a:fld>
            <a:endParaRPr lang="tr-TR" altLang="tr-TR" sz="1200" b="1">
              <a:latin typeface="Arial" panose="020B0604020202020204" pitchFamily="34" charset="0"/>
            </a:endParaRPr>
          </a:p>
        </p:txBody>
      </p:sp>
      <p:sp>
        <p:nvSpPr>
          <p:cNvPr id="14339" name="AutoShape 2">
            <a:extLst>
              <a:ext uri="{FF2B5EF4-FFF2-40B4-BE49-F238E27FC236}">
                <a16:creationId xmlns:a16="http://schemas.microsoft.com/office/drawing/2014/main" id="{C5FBB6FC-3B5E-4017-D73F-152D4D66849A}"/>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4340" name="Dikdörtgen 6">
            <a:extLst>
              <a:ext uri="{FF2B5EF4-FFF2-40B4-BE49-F238E27FC236}">
                <a16:creationId xmlns:a16="http://schemas.microsoft.com/office/drawing/2014/main" id="{2613017F-B168-6019-9638-DD26A1ED6918}"/>
              </a:ext>
            </a:extLst>
          </p:cNvPr>
          <p:cNvSpPr>
            <a:spLocks noChangeArrowheads="1"/>
          </p:cNvSpPr>
          <p:nvPr/>
        </p:nvSpPr>
        <p:spPr bwMode="auto">
          <a:xfrm>
            <a:off x="1765300" y="785814"/>
            <a:ext cx="864235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 pos="7159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solidFill>
                  <a:srgbClr val="0070C0"/>
                </a:solidFill>
                <a:latin typeface="Arial" panose="020B0604020202020204" pitchFamily="34" charset="0"/>
              </a:rPr>
              <a:t>	</a:t>
            </a:r>
            <a:r>
              <a:rPr lang="tr-TR" altLang="tr-TR" sz="2400" i="1">
                <a:latin typeface="Arial" panose="020B0604020202020204" pitchFamily="34" charset="0"/>
              </a:rPr>
              <a:t>Türk inkılâbına</a:t>
            </a:r>
            <a:r>
              <a:rPr lang="tr-TR" altLang="tr-TR" sz="2400">
                <a:latin typeface="Arial" panose="020B0604020202020204" pitchFamily="34" charset="0"/>
              </a:rPr>
              <a:t> baktığımızda, böyle bir önder kadronun oluşmadığını görmekteyiz. Bunun çeşitli nedenleri vardır. Ancak en önemlisi, Türk inkılâbının uzun süren bir düşünce evresi geçirmemiş olmasıdır.</a:t>
            </a:r>
          </a:p>
          <a:p>
            <a:pPr algn="just" eaLnBrk="1" hangingPunct="1">
              <a:spcBef>
                <a:spcPct val="0"/>
              </a:spcBef>
              <a:buFontTx/>
              <a:buNone/>
            </a:pPr>
            <a:r>
              <a:rPr lang="tr-TR" altLang="tr-TR" sz="2400">
                <a:latin typeface="Arial" panose="020B0604020202020204" pitchFamily="34" charset="0"/>
              </a:rPr>
              <a:t>	Türk inkılâbında </a:t>
            </a:r>
            <a:r>
              <a:rPr lang="tr-TR" altLang="tr-TR" sz="2400">
                <a:solidFill>
                  <a:srgbClr val="0070C0"/>
                </a:solidFill>
                <a:latin typeface="Arial" panose="020B0604020202020204" pitchFamily="34" charset="0"/>
              </a:rPr>
              <a:t>düşünceyle eylem iç içe olduğu için</a:t>
            </a:r>
            <a:r>
              <a:rPr lang="tr-TR" altLang="tr-TR" sz="2400">
                <a:latin typeface="Arial" panose="020B0604020202020204" pitchFamily="34" charset="0"/>
              </a:rPr>
              <a:t>, tek öndere dayalı olarak yürütülmüş bir inkılâptır. Bu nedenle, Türk inkılâbının farklı dönemlerinde karşımıza çıkan farklı kişiler, bir kadro olmaktan öte,</a:t>
            </a:r>
            <a:r>
              <a:rPr lang="tr-TR" altLang="tr-TR" sz="2400" i="1">
                <a:latin typeface="Arial" panose="020B0604020202020204" pitchFamily="34" charset="0"/>
              </a:rPr>
              <a:t> </a:t>
            </a:r>
            <a:r>
              <a:rPr lang="tr-TR" altLang="tr-TR" sz="2400">
                <a:latin typeface="Arial" panose="020B0604020202020204" pitchFamily="34" charset="0"/>
              </a:rPr>
              <a:t>Atatürk’ün yakın çevresini oluşturan kişilerdir. </a:t>
            </a:r>
          </a:p>
          <a:p>
            <a:pPr algn="just" eaLnBrk="1" hangingPunct="1">
              <a:spcBef>
                <a:spcPct val="0"/>
              </a:spcBef>
              <a:buFontTx/>
              <a:buNone/>
            </a:pPr>
            <a:r>
              <a:rPr lang="tr-TR" altLang="tr-TR" sz="2400">
                <a:latin typeface="Arial" panose="020B0604020202020204" pitchFamily="34" charset="0"/>
              </a:rPr>
              <a:t>	Bir evrede görev alanlar, daha sonraki evreye uyum sağlayamayınca devre dışı kalmışlardır.</a:t>
            </a:r>
            <a:r>
              <a:rPr lang="tr-TR" altLang="tr-TR" sz="2400" i="1">
                <a:latin typeface="Arial" panose="020B0604020202020204" pitchFamily="34" charset="0"/>
              </a:rPr>
              <a:t> Atatürk</a:t>
            </a:r>
            <a:r>
              <a:rPr lang="tr-TR" altLang="tr-TR" sz="2400">
                <a:latin typeface="Arial" panose="020B0604020202020204" pitchFamily="34" charset="0"/>
              </a:rPr>
              <a:t> bu durumu şöyle açıklamaktadır: </a:t>
            </a:r>
            <a:r>
              <a:rPr lang="tr-TR" altLang="tr-TR" sz="2400" i="1">
                <a:solidFill>
                  <a:srgbClr val="0070C0"/>
                </a:solidFill>
                <a:latin typeface="Arial" panose="020B0604020202020204" pitchFamily="34" charset="0"/>
              </a:rPr>
              <a:t>"Ulusal savaşa birlikte başladığımız yolculardan kimileri, ulusal yaşamın bugünkü Cumhuriyete ve Cumhuriyet yasalarına kadar uzayan gelişmelerinde kendi düşünce ve ruhsal durumlarının kavrama sınırı bittikçe, bana direnmeye ve karşı çıkmaya başladılar.”</a:t>
            </a:r>
          </a:p>
        </p:txBody>
      </p:sp>
      <p:sp>
        <p:nvSpPr>
          <p:cNvPr id="2" name="Footer Placeholder 1">
            <a:extLst>
              <a:ext uri="{FF2B5EF4-FFF2-40B4-BE49-F238E27FC236}">
                <a16:creationId xmlns:a16="http://schemas.microsoft.com/office/drawing/2014/main" id="{A88D5E52-ED35-97B5-0C38-A82B1EF214FC}"/>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4">
            <a:extLst>
              <a:ext uri="{FF2B5EF4-FFF2-40B4-BE49-F238E27FC236}">
                <a16:creationId xmlns:a16="http://schemas.microsoft.com/office/drawing/2014/main" id="{E5FBC593-9FF1-328F-AB23-A438E405A2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BB82C3-FF35-47BF-9560-DD6B11E0D5A8}" type="slidenum">
              <a:rPr lang="tr-TR" altLang="tr-TR" sz="1200" b="1">
                <a:latin typeface="Arial" panose="020B0604020202020204" pitchFamily="34" charset="0"/>
              </a:rPr>
              <a:pPr>
                <a:spcBef>
                  <a:spcPct val="0"/>
                </a:spcBef>
                <a:buFontTx/>
                <a:buNone/>
              </a:pPr>
              <a:t>12</a:t>
            </a:fld>
            <a:endParaRPr lang="tr-TR" altLang="tr-TR" sz="1200" b="1">
              <a:latin typeface="Arial" panose="020B0604020202020204" pitchFamily="34" charset="0"/>
            </a:endParaRPr>
          </a:p>
        </p:txBody>
      </p:sp>
      <p:sp>
        <p:nvSpPr>
          <p:cNvPr id="15363" name="AutoShape 2">
            <a:extLst>
              <a:ext uri="{FF2B5EF4-FFF2-40B4-BE49-F238E27FC236}">
                <a16:creationId xmlns:a16="http://schemas.microsoft.com/office/drawing/2014/main" id="{573A5DB6-1A99-FAA8-B1E0-8F49A5F2FF1C}"/>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5364" name="Dikdörtgen 6">
            <a:extLst>
              <a:ext uri="{FF2B5EF4-FFF2-40B4-BE49-F238E27FC236}">
                <a16:creationId xmlns:a16="http://schemas.microsoft.com/office/drawing/2014/main" id="{57F7CAC7-DF7F-F5B3-3E9A-4755CB20E0AC}"/>
              </a:ext>
            </a:extLst>
          </p:cNvPr>
          <p:cNvSpPr>
            <a:spLocks noChangeArrowheads="1"/>
          </p:cNvSpPr>
          <p:nvPr/>
        </p:nvSpPr>
        <p:spPr bwMode="auto">
          <a:xfrm>
            <a:off x="1765300" y="785814"/>
            <a:ext cx="864235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400">
                <a:latin typeface="Arial" panose="020B0604020202020204" pitchFamily="34" charset="0"/>
              </a:rPr>
              <a:t>TBMM, adeta Anadolu ve Rumeli Müdafaa-i Hukuk Cemiyeti’nin siyasi bir grubu idi. Buna rağmen düşünsel olarak aralarında farklılıklar vardı. Bu durum, Halk Zümresi, Islahat, İstiklâl, Tesanüd Grubu gibi açık faaliyet gösteren grupların doğmasına yol açtı. </a:t>
            </a:r>
          </a:p>
          <a:p>
            <a:pPr algn="just" eaLnBrk="1" hangingPunct="1">
              <a:spcBef>
                <a:spcPct val="0"/>
              </a:spcBef>
              <a:buFontTx/>
              <a:buNone/>
            </a:pPr>
            <a:r>
              <a:rPr lang="tr-TR" altLang="tr-TR" sz="2400">
                <a:solidFill>
                  <a:srgbClr val="0070C0"/>
                </a:solidFill>
                <a:latin typeface="Arial" panose="020B0604020202020204" pitchFamily="34" charset="0"/>
              </a:rPr>
              <a:t>	</a:t>
            </a:r>
            <a:r>
              <a:rPr lang="tr-TR" altLang="tr-TR" sz="2400">
                <a:latin typeface="Arial" panose="020B0604020202020204" pitchFamily="34" charset="0"/>
              </a:rPr>
              <a:t>İstenilen ve ihtiyaç duyulan kararların alınmasında güçlüklerle karşılaşıldı. Bunun üzerine</a:t>
            </a:r>
            <a:r>
              <a:rPr lang="tr-TR" altLang="tr-TR" sz="2400" i="1">
                <a:latin typeface="Arial" panose="020B0604020202020204" pitchFamily="34" charset="0"/>
              </a:rPr>
              <a:t> Atatürk,</a:t>
            </a:r>
            <a:r>
              <a:rPr lang="tr-TR" altLang="tr-TR" sz="2400">
                <a:latin typeface="Arial" panose="020B0604020202020204" pitchFamily="34" charset="0"/>
              </a:rPr>
              <a:t> </a:t>
            </a:r>
            <a:r>
              <a:rPr lang="tr-TR" altLang="tr-TR" sz="2400">
                <a:solidFill>
                  <a:srgbClr val="0070C0"/>
                </a:solidFill>
                <a:latin typeface="Arial" panose="020B0604020202020204" pitchFamily="34" charset="0"/>
              </a:rPr>
              <a:t>10 Mayıs 1921'de </a:t>
            </a:r>
            <a:r>
              <a:rPr lang="tr-TR" altLang="tr-TR" sz="2400">
                <a:latin typeface="Arial" panose="020B0604020202020204" pitchFamily="34" charset="0"/>
              </a:rPr>
              <a:t>kendi başkanlığında</a:t>
            </a:r>
            <a:r>
              <a:rPr lang="tr-TR" altLang="tr-TR" sz="2400" i="1">
                <a:latin typeface="Arial" panose="020B0604020202020204" pitchFamily="34" charset="0"/>
              </a:rPr>
              <a:t> </a:t>
            </a:r>
            <a:r>
              <a:rPr lang="tr-TR" altLang="tr-TR" sz="2400" i="1">
                <a:solidFill>
                  <a:srgbClr val="0070C0"/>
                </a:solidFill>
                <a:latin typeface="Arial" panose="020B0604020202020204" pitchFamily="34" charset="0"/>
              </a:rPr>
              <a:t>Anadolu ve Rumeli Müdafaa-i Hukuk Grubu</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adı altında bir meclis grubu oluşturdu. </a:t>
            </a:r>
          </a:p>
          <a:p>
            <a:pPr algn="just" eaLnBrk="1" hangingPunct="1">
              <a:spcBef>
                <a:spcPct val="0"/>
              </a:spcBef>
              <a:buFontTx/>
              <a:buNone/>
            </a:pPr>
            <a:r>
              <a:rPr lang="tr-TR" altLang="tr-TR" sz="2400">
                <a:latin typeface="Arial" panose="020B0604020202020204" pitchFamily="34" charset="0"/>
              </a:rPr>
              <a:t>	Kurtuluş Savaşı'nın bitimiyle</a:t>
            </a:r>
            <a:r>
              <a:rPr lang="tr-TR" altLang="tr-TR" sz="2400" i="1">
                <a:latin typeface="Arial" panose="020B0604020202020204" pitchFamily="34" charset="0"/>
              </a:rPr>
              <a:t> Anadolu ve Rumeli Müdafaa-i Hukuk Cemiyeti’nin, </a:t>
            </a:r>
            <a:r>
              <a:rPr lang="tr-TR" altLang="tr-TR" sz="2400">
                <a:latin typeface="Arial" panose="020B0604020202020204" pitchFamily="34" charset="0"/>
              </a:rPr>
              <a:t>dolayısıyla da Meclis'teki Anadolu ve Rumeli Müdafaa-i Hukuk Grubu'nun işlevi sona ermiştir.</a:t>
            </a:r>
            <a:r>
              <a:rPr lang="tr-TR" altLang="tr-TR" sz="2400" i="1">
                <a:latin typeface="Arial" panose="020B0604020202020204" pitchFamily="34" charset="0"/>
              </a:rPr>
              <a:t> Atatürk,</a:t>
            </a:r>
            <a:r>
              <a:rPr lang="tr-TR" altLang="tr-TR" sz="2400">
                <a:latin typeface="Arial" panose="020B0604020202020204" pitchFamily="34" charset="0"/>
              </a:rPr>
              <a:t> 7 Aralık 1922’de, Ankara basını aracılığıyla Halk Fırkası (Partisi) adında, halkçılık ilkesine dayanan bir partinin kurulacağını açıklamıştır. </a:t>
            </a:r>
          </a:p>
          <a:p>
            <a:pPr algn="just" eaLnBrk="1" hangingPunct="1">
              <a:spcBef>
                <a:spcPct val="0"/>
              </a:spcBef>
              <a:buFontTx/>
              <a:buNone/>
            </a:pPr>
            <a:endParaRPr lang="tr-TR" altLang="tr-TR" sz="2400">
              <a:solidFill>
                <a:srgbClr val="0070C0"/>
              </a:solidFill>
              <a:latin typeface="Arial" panose="020B0604020202020204" pitchFamily="34" charset="0"/>
            </a:endParaRPr>
          </a:p>
        </p:txBody>
      </p:sp>
      <p:sp>
        <p:nvSpPr>
          <p:cNvPr id="2" name="Footer Placeholder 1">
            <a:extLst>
              <a:ext uri="{FF2B5EF4-FFF2-40B4-BE49-F238E27FC236}">
                <a16:creationId xmlns:a16="http://schemas.microsoft.com/office/drawing/2014/main" id="{5AC175BA-CB24-6A43-034A-9DFACBFBCCCE}"/>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4">
            <a:extLst>
              <a:ext uri="{FF2B5EF4-FFF2-40B4-BE49-F238E27FC236}">
                <a16:creationId xmlns:a16="http://schemas.microsoft.com/office/drawing/2014/main" id="{AD2EC6DD-0456-7397-AAAA-F8A7BCB51B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50A010-34F2-46CC-AD9E-4150EAF1D4EE}" type="slidenum">
              <a:rPr lang="tr-TR" altLang="tr-TR" sz="1200" b="1">
                <a:latin typeface="Arial" panose="020B0604020202020204" pitchFamily="34" charset="0"/>
              </a:rPr>
              <a:pPr>
                <a:spcBef>
                  <a:spcPct val="0"/>
                </a:spcBef>
                <a:buFontTx/>
                <a:buNone/>
              </a:pPr>
              <a:t>13</a:t>
            </a:fld>
            <a:endParaRPr lang="tr-TR" altLang="tr-TR" sz="1200" b="1">
              <a:latin typeface="Arial" panose="020B0604020202020204" pitchFamily="34" charset="0"/>
            </a:endParaRPr>
          </a:p>
        </p:txBody>
      </p:sp>
      <p:sp>
        <p:nvSpPr>
          <p:cNvPr id="16387" name="AutoShape 2">
            <a:extLst>
              <a:ext uri="{FF2B5EF4-FFF2-40B4-BE49-F238E27FC236}">
                <a16:creationId xmlns:a16="http://schemas.microsoft.com/office/drawing/2014/main" id="{7337E4C5-EABD-34F9-2EDF-4364EA456309}"/>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6388" name="Dikdörtgen 6">
            <a:extLst>
              <a:ext uri="{FF2B5EF4-FFF2-40B4-BE49-F238E27FC236}">
                <a16:creationId xmlns:a16="http://schemas.microsoft.com/office/drawing/2014/main" id="{B1ABA64E-E3BB-F621-8DD7-5CAC66FA12AF}"/>
              </a:ext>
            </a:extLst>
          </p:cNvPr>
          <p:cNvSpPr>
            <a:spLocks noChangeArrowheads="1"/>
          </p:cNvSpPr>
          <p:nvPr/>
        </p:nvSpPr>
        <p:spPr bwMode="auto">
          <a:xfrm>
            <a:off x="1765300" y="1119188"/>
            <a:ext cx="864235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600">
                <a:latin typeface="Arial" panose="020B0604020202020204" pitchFamily="34" charset="0"/>
              </a:rPr>
              <a:t>9 Eylül 1923’te, Halk Fırkası son şeklini almıştır. Fırka başkanlığına</a:t>
            </a:r>
            <a:r>
              <a:rPr lang="tr-TR" altLang="tr-TR" sz="2600" i="1">
                <a:latin typeface="Arial" panose="020B0604020202020204" pitchFamily="34" charset="0"/>
              </a:rPr>
              <a:t> Mustafa Kemal Paşa,</a:t>
            </a:r>
            <a:r>
              <a:rPr lang="tr-TR" altLang="tr-TR" sz="2600">
                <a:latin typeface="Arial" panose="020B0604020202020204" pitchFamily="34" charset="0"/>
              </a:rPr>
              <a:t> parti sekreterliğine de</a:t>
            </a:r>
            <a:r>
              <a:rPr lang="tr-TR" altLang="tr-TR" sz="2600" i="1">
                <a:latin typeface="Arial" panose="020B0604020202020204" pitchFamily="34" charset="0"/>
              </a:rPr>
              <a:t> Recep Bey (Peker)</a:t>
            </a:r>
            <a:r>
              <a:rPr lang="tr-TR" altLang="tr-TR" sz="2600">
                <a:latin typeface="Arial" panose="020B0604020202020204" pitchFamily="34" charset="0"/>
              </a:rPr>
              <a:t> getirilmiştir. Parti genel başkan yardımcılığına da </a:t>
            </a:r>
            <a:r>
              <a:rPr lang="tr-TR" altLang="tr-TR" sz="2600" i="1">
                <a:latin typeface="Arial" panose="020B0604020202020204" pitchFamily="34" charset="0"/>
              </a:rPr>
              <a:t>İsmet Paşa </a:t>
            </a:r>
            <a:r>
              <a:rPr lang="tr-TR" altLang="tr-TR" sz="2600">
                <a:latin typeface="Arial" panose="020B0604020202020204" pitchFamily="34" charset="0"/>
              </a:rPr>
              <a:t>atanmıştır.</a:t>
            </a:r>
            <a:r>
              <a:rPr lang="tr-TR" altLang="tr-TR" sz="2600" i="1">
                <a:latin typeface="Arial" panose="020B0604020202020204" pitchFamily="34" charset="0"/>
              </a:rPr>
              <a:t> </a:t>
            </a:r>
          </a:p>
          <a:p>
            <a:pPr algn="just" eaLnBrk="1" hangingPunct="1">
              <a:spcBef>
                <a:spcPct val="0"/>
              </a:spcBef>
              <a:buFontTx/>
              <a:buNone/>
            </a:pPr>
            <a:endParaRPr lang="tr-TR" altLang="tr-TR" sz="2600" i="1">
              <a:latin typeface="Arial" panose="020B0604020202020204" pitchFamily="34" charset="0"/>
            </a:endParaRPr>
          </a:p>
          <a:p>
            <a:pPr algn="just" eaLnBrk="1" hangingPunct="1">
              <a:spcBef>
                <a:spcPct val="0"/>
              </a:spcBef>
              <a:buFontTx/>
              <a:buNone/>
            </a:pPr>
            <a:r>
              <a:rPr lang="tr-TR" altLang="tr-TR" sz="2600" i="1">
                <a:latin typeface="Arial" panose="020B0604020202020204" pitchFamily="34" charset="0"/>
              </a:rPr>
              <a:t>	Atatürk’ün </a:t>
            </a:r>
            <a:r>
              <a:rPr lang="tr-TR" altLang="tr-TR" sz="2600">
                <a:latin typeface="Arial" panose="020B0604020202020204" pitchFamily="34" charset="0"/>
              </a:rPr>
              <a:t>başkanlığındaki Halk Fırkası, ulusal egemenliğin halk tarafından, halk için icrasında önderlik görevini yaparak, yeni Türkiye'yi tam anlamıyla çağdaş bir devlet haline getirmeye çalışmıştır. Bunun için </a:t>
            </a:r>
            <a:r>
              <a:rPr lang="tr-TR" altLang="tr-TR" sz="2600">
                <a:solidFill>
                  <a:srgbClr val="FF0000"/>
                </a:solidFill>
                <a:latin typeface="Arial" panose="020B0604020202020204" pitchFamily="34" charset="0"/>
              </a:rPr>
              <a:t>cumhuriyetçi, ulusçu (milliyetçi), halkçı, laik, devletçi ve inkılâpçı </a:t>
            </a:r>
            <a:r>
              <a:rPr lang="tr-TR" altLang="tr-TR" sz="2600">
                <a:latin typeface="Arial" panose="020B0604020202020204" pitchFamily="34" charset="0"/>
              </a:rPr>
              <a:t>ilkelere dayanan bir devlet düzeni oluşturmuştur.</a:t>
            </a:r>
          </a:p>
          <a:p>
            <a:pPr algn="just" eaLnBrk="1" hangingPunct="1">
              <a:spcBef>
                <a:spcPct val="0"/>
              </a:spcBef>
              <a:buFontTx/>
              <a:buNone/>
            </a:pPr>
            <a:endParaRPr lang="tr-TR" altLang="tr-TR" sz="2400">
              <a:solidFill>
                <a:srgbClr val="0070C0"/>
              </a:solidFill>
              <a:latin typeface="Arial" panose="020B0604020202020204" pitchFamily="34" charset="0"/>
            </a:endParaRPr>
          </a:p>
        </p:txBody>
      </p:sp>
      <p:sp>
        <p:nvSpPr>
          <p:cNvPr id="2" name="Footer Placeholder 1">
            <a:extLst>
              <a:ext uri="{FF2B5EF4-FFF2-40B4-BE49-F238E27FC236}">
                <a16:creationId xmlns:a16="http://schemas.microsoft.com/office/drawing/2014/main" id="{A1BD2457-977F-C135-14D1-9F5C0B4035F4}"/>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4">
            <a:extLst>
              <a:ext uri="{FF2B5EF4-FFF2-40B4-BE49-F238E27FC236}">
                <a16:creationId xmlns:a16="http://schemas.microsoft.com/office/drawing/2014/main" id="{CFE29E6D-95DC-9D5C-CDA6-DD867AC6B8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5F2962-1BE9-40F1-B5A5-0A1E0A89D8F4}" type="slidenum">
              <a:rPr lang="tr-TR" altLang="tr-TR" sz="1200" b="1">
                <a:latin typeface="Arial" panose="020B0604020202020204" pitchFamily="34" charset="0"/>
              </a:rPr>
              <a:pPr>
                <a:spcBef>
                  <a:spcPct val="0"/>
                </a:spcBef>
                <a:buFontTx/>
                <a:buNone/>
              </a:pPr>
              <a:t>14</a:t>
            </a:fld>
            <a:endParaRPr lang="tr-TR" altLang="tr-TR" sz="1200" b="1">
              <a:latin typeface="Arial" panose="020B0604020202020204" pitchFamily="34" charset="0"/>
            </a:endParaRPr>
          </a:p>
        </p:txBody>
      </p:sp>
      <p:sp>
        <p:nvSpPr>
          <p:cNvPr id="17411" name="AutoShape 2">
            <a:extLst>
              <a:ext uri="{FF2B5EF4-FFF2-40B4-BE49-F238E27FC236}">
                <a16:creationId xmlns:a16="http://schemas.microsoft.com/office/drawing/2014/main" id="{DB9BF2E8-9AE9-A5F4-1183-9D7E2DFF58F2}"/>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Halk ile İlişkileri</a:t>
            </a:r>
          </a:p>
        </p:txBody>
      </p:sp>
      <p:sp>
        <p:nvSpPr>
          <p:cNvPr id="17412" name="Dikdörtgen 6">
            <a:extLst>
              <a:ext uri="{FF2B5EF4-FFF2-40B4-BE49-F238E27FC236}">
                <a16:creationId xmlns:a16="http://schemas.microsoft.com/office/drawing/2014/main" id="{4E29F9CD-3BD2-DF44-E4A4-03E4C9AAE8CC}"/>
              </a:ext>
            </a:extLst>
          </p:cNvPr>
          <p:cNvSpPr>
            <a:spLocks noChangeArrowheads="1"/>
          </p:cNvSpPr>
          <p:nvPr/>
        </p:nvSpPr>
        <p:spPr bwMode="auto">
          <a:xfrm>
            <a:off x="1765300" y="904876"/>
            <a:ext cx="8642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400" i="1">
                <a:latin typeface="Arial" panose="020B0604020202020204" pitchFamily="34" charset="0"/>
              </a:rPr>
              <a:t>Atatürk,</a:t>
            </a:r>
            <a:r>
              <a:rPr lang="tr-TR" altLang="tr-TR" sz="2400">
                <a:latin typeface="Arial" panose="020B0604020202020204" pitchFamily="34" charset="0"/>
              </a:rPr>
              <a:t> toplumunu çok iyi tanıyan, halkıyla kaynaşan bir önderdir.</a:t>
            </a:r>
          </a:p>
        </p:txBody>
      </p:sp>
      <p:pic>
        <p:nvPicPr>
          <p:cNvPr id="6" name="Picture 10" descr="atatürk foto&amp;gbreve;rafları ile ilgili görsel sonucu">
            <a:extLst>
              <a:ext uri="{FF2B5EF4-FFF2-40B4-BE49-F238E27FC236}">
                <a16:creationId xmlns:a16="http://schemas.microsoft.com/office/drawing/2014/main" id="{862BBBF7-7124-10C5-0583-902A6A04B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1857376"/>
            <a:ext cx="322421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Dikdörtgen 6">
            <a:extLst>
              <a:ext uri="{FF2B5EF4-FFF2-40B4-BE49-F238E27FC236}">
                <a16:creationId xmlns:a16="http://schemas.microsoft.com/office/drawing/2014/main" id="{D8A40094-EA91-E2DB-1C28-AF35D5475405}"/>
              </a:ext>
            </a:extLst>
          </p:cNvPr>
          <p:cNvSpPr>
            <a:spLocks noChangeArrowheads="1"/>
          </p:cNvSpPr>
          <p:nvPr/>
        </p:nvSpPr>
        <p:spPr bwMode="auto">
          <a:xfrm>
            <a:off x="1738313" y="4286250"/>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400" i="1">
                <a:latin typeface="Arial" panose="020B0604020202020204" pitchFamily="34" charset="0"/>
              </a:rPr>
              <a:t>Atatürk,</a:t>
            </a:r>
            <a:r>
              <a:rPr lang="tr-TR" altLang="tr-TR" sz="2400">
                <a:latin typeface="Arial" panose="020B0604020202020204" pitchFamily="34" charset="0"/>
              </a:rPr>
              <a:t> sıcak savaş günlerinde cephelerde askerin önünde bulunduğu gibi, barış zamanında da halkının içinde dolaşmaktan büyük zevk almış bir liderdir. Kafasında tasarladığı bir konuda halkının içine girip "o saf kitlenin" düşüncelerini öğrenmeye çalışmıştır.</a:t>
            </a:r>
            <a:endParaRPr lang="tr-TR" altLang="tr-TR" sz="2400">
              <a:solidFill>
                <a:srgbClr val="0070C0"/>
              </a:solidFill>
              <a:latin typeface="Arial" panose="020B0604020202020204" pitchFamily="34" charset="0"/>
            </a:endParaRPr>
          </a:p>
        </p:txBody>
      </p:sp>
      <p:pic>
        <p:nvPicPr>
          <p:cNvPr id="9" name="Picture 6" descr="&amp;Idot;lgili resim">
            <a:extLst>
              <a:ext uri="{FF2B5EF4-FFF2-40B4-BE49-F238E27FC236}">
                <a16:creationId xmlns:a16="http://schemas.microsoft.com/office/drawing/2014/main" id="{69B7982B-A117-7CA1-9A10-062AAF554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839" y="1865314"/>
            <a:ext cx="41306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09B8B7E-67A0-B15E-5701-3DD703CE0C7F}"/>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4">
            <a:extLst>
              <a:ext uri="{FF2B5EF4-FFF2-40B4-BE49-F238E27FC236}">
                <a16:creationId xmlns:a16="http://schemas.microsoft.com/office/drawing/2014/main" id="{7B019329-CFA8-B05E-48A1-43E02D3661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7A10DA-7156-4B62-A12A-1C1745377198}" type="slidenum">
              <a:rPr lang="tr-TR" altLang="tr-TR" sz="1200" b="1">
                <a:latin typeface="Arial" panose="020B0604020202020204" pitchFamily="34" charset="0"/>
              </a:rPr>
              <a:pPr>
                <a:spcBef>
                  <a:spcPct val="0"/>
                </a:spcBef>
                <a:buFontTx/>
                <a:buNone/>
              </a:pPr>
              <a:t>15</a:t>
            </a:fld>
            <a:endParaRPr lang="tr-TR" altLang="tr-TR" sz="1200" b="1">
              <a:latin typeface="Arial" panose="020B0604020202020204" pitchFamily="34" charset="0"/>
            </a:endParaRPr>
          </a:p>
        </p:txBody>
      </p:sp>
      <p:sp>
        <p:nvSpPr>
          <p:cNvPr id="18435" name="AutoShape 2">
            <a:extLst>
              <a:ext uri="{FF2B5EF4-FFF2-40B4-BE49-F238E27FC236}">
                <a16:creationId xmlns:a16="http://schemas.microsoft.com/office/drawing/2014/main" id="{78A7E54D-91CF-6CAD-48E3-98EB35F9AB68}"/>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Halk İle İlişkileri</a:t>
            </a:r>
          </a:p>
        </p:txBody>
      </p:sp>
      <p:sp>
        <p:nvSpPr>
          <p:cNvPr id="18436" name="Dikdörtgen 6">
            <a:extLst>
              <a:ext uri="{FF2B5EF4-FFF2-40B4-BE49-F238E27FC236}">
                <a16:creationId xmlns:a16="http://schemas.microsoft.com/office/drawing/2014/main" id="{8E80CE59-C17F-2B9A-3B33-5B87C97DD021}"/>
              </a:ext>
            </a:extLst>
          </p:cNvPr>
          <p:cNvSpPr>
            <a:spLocks noChangeArrowheads="1"/>
          </p:cNvSpPr>
          <p:nvPr/>
        </p:nvSpPr>
        <p:spPr bwMode="auto">
          <a:xfrm>
            <a:off x="1738313" y="822326"/>
            <a:ext cx="8642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300" i="1">
                <a:latin typeface="Arial" panose="020B0604020202020204" pitchFamily="34" charset="0"/>
              </a:rPr>
              <a:t> "Memlekete hizmet etmek isteyenlerin kalbi açık olmalıdır. Milletle, milleti sevk ve idare eden insanlar açık kalple görüşmelidir. Yapılacak şeyler olduğu gibi ifade edilmelidir... Şiarımız (ilkemiz) daima millete karşı gerçekleri ifade etmek olmalıdır. Ancak bu tarz, milleti aydınlatabilir. Millete gerçeği açıklayanların, kendisinin de aldanmadığına güveni olmalıdır. Arkadaşlar! Benim hayatta takip ettiğim meslek budur."</a:t>
            </a:r>
            <a:endParaRPr lang="tr-TR" altLang="tr-TR" sz="2300" i="1">
              <a:solidFill>
                <a:srgbClr val="0070C0"/>
              </a:solidFill>
              <a:latin typeface="Arial" panose="020B0604020202020204" pitchFamily="34" charset="0"/>
            </a:endParaRPr>
          </a:p>
        </p:txBody>
      </p:sp>
      <p:pic>
        <p:nvPicPr>
          <p:cNvPr id="18437" name="Picture 4" descr="&amp;Idot;lgili resim">
            <a:extLst>
              <a:ext uri="{FF2B5EF4-FFF2-40B4-BE49-F238E27FC236}">
                <a16:creationId xmlns:a16="http://schemas.microsoft.com/office/drawing/2014/main" id="{D7FA47C3-F41D-1F2B-03E9-48C304AB7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3" y="3429000"/>
            <a:ext cx="37147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atatürk foto&amp;gbreve;rafları ile ilgili görsel sonucu">
            <a:extLst>
              <a:ext uri="{FF2B5EF4-FFF2-40B4-BE49-F238E27FC236}">
                <a16:creationId xmlns:a16="http://schemas.microsoft.com/office/drawing/2014/main" id="{11CA2415-DDE3-5DE0-1BC2-720B5DE49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9" y="3484564"/>
            <a:ext cx="38433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8866288-9D86-3116-478C-3EAD03C8A3F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4">
            <a:extLst>
              <a:ext uri="{FF2B5EF4-FFF2-40B4-BE49-F238E27FC236}">
                <a16:creationId xmlns:a16="http://schemas.microsoft.com/office/drawing/2014/main" id="{1253EB12-D899-F2C6-33E8-D95DCA4A54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39EF9B-B7C2-4DE3-85C9-AB1965475B66}" type="slidenum">
              <a:rPr lang="tr-TR" altLang="tr-TR" sz="1200" b="1">
                <a:latin typeface="Arial" panose="020B0604020202020204" pitchFamily="34" charset="0"/>
              </a:rPr>
              <a:pPr>
                <a:spcBef>
                  <a:spcPct val="0"/>
                </a:spcBef>
                <a:buFontTx/>
                <a:buNone/>
              </a:pPr>
              <a:t>16</a:t>
            </a:fld>
            <a:endParaRPr lang="tr-TR" altLang="tr-TR" sz="1200" b="1">
              <a:latin typeface="Arial" panose="020B0604020202020204" pitchFamily="34" charset="0"/>
            </a:endParaRPr>
          </a:p>
        </p:txBody>
      </p:sp>
      <p:sp>
        <p:nvSpPr>
          <p:cNvPr id="19459" name="AutoShape 2">
            <a:extLst>
              <a:ext uri="{FF2B5EF4-FFF2-40B4-BE49-F238E27FC236}">
                <a16:creationId xmlns:a16="http://schemas.microsoft.com/office/drawing/2014/main" id="{7ACC0BB3-DEA1-39E4-C18C-099E0B66B206}"/>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Halk İle İlişkileri</a:t>
            </a:r>
          </a:p>
        </p:txBody>
      </p:sp>
      <p:sp>
        <p:nvSpPr>
          <p:cNvPr id="15364" name="Dikdörtgen 6">
            <a:extLst>
              <a:ext uri="{FF2B5EF4-FFF2-40B4-BE49-F238E27FC236}">
                <a16:creationId xmlns:a16="http://schemas.microsoft.com/office/drawing/2014/main" id="{D0A22BDB-4821-439D-C483-C61F8FE8752D}"/>
              </a:ext>
            </a:extLst>
          </p:cNvPr>
          <p:cNvSpPr>
            <a:spLocks noChangeArrowheads="1"/>
          </p:cNvSpPr>
          <p:nvPr/>
        </p:nvSpPr>
        <p:spPr bwMode="auto">
          <a:xfrm>
            <a:off x="1597025" y="5500688"/>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Arial" panose="020B0604020202020204" pitchFamily="34" charset="0"/>
              </a:rPr>
              <a:t>	 </a:t>
            </a:r>
            <a:r>
              <a:rPr lang="tr-TR" altLang="tr-TR" sz="2400" i="1" dirty="0">
                <a:latin typeface="Arial" panose="020B0604020202020204" pitchFamily="34" charset="0"/>
              </a:rPr>
              <a:t>Atatürk; </a:t>
            </a:r>
            <a:r>
              <a:rPr lang="tr-TR" altLang="tr-TR" sz="2400" i="1" dirty="0">
                <a:solidFill>
                  <a:srgbClr val="0070C0"/>
                </a:solidFill>
                <a:latin typeface="Arial" panose="020B0604020202020204" pitchFamily="34" charset="0"/>
              </a:rPr>
              <a:t>"Bazen hiç umulmadık adamdan ben çok şey öğrenmişimdir."</a:t>
            </a:r>
            <a:endParaRPr lang="tr-TR" altLang="tr-TR" sz="2300" i="1" dirty="0">
              <a:solidFill>
                <a:srgbClr val="0070C0"/>
              </a:solidFill>
              <a:latin typeface="Arial" panose="020B0604020202020204" pitchFamily="34" charset="0"/>
            </a:endParaRPr>
          </a:p>
        </p:txBody>
      </p:sp>
      <p:sp>
        <p:nvSpPr>
          <p:cNvPr id="19461" name="Dikdörtgen 6">
            <a:extLst>
              <a:ext uri="{FF2B5EF4-FFF2-40B4-BE49-F238E27FC236}">
                <a16:creationId xmlns:a16="http://schemas.microsoft.com/office/drawing/2014/main" id="{22E77BF8-5EA6-DBC5-1A6B-9E596B643A67}"/>
              </a:ext>
            </a:extLst>
          </p:cNvPr>
          <p:cNvSpPr>
            <a:spLocks noChangeArrowheads="1"/>
          </p:cNvSpPr>
          <p:nvPr/>
        </p:nvSpPr>
        <p:spPr bwMode="auto">
          <a:xfrm>
            <a:off x="1738313" y="822326"/>
            <a:ext cx="86423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300" i="1">
                <a:latin typeface="Arial" panose="020B0604020202020204" pitchFamily="34" charset="0"/>
              </a:rPr>
              <a:t> </a:t>
            </a:r>
            <a:r>
              <a:rPr lang="tr-TR" altLang="tr-TR" sz="2400" i="1">
                <a:latin typeface="Arial" panose="020B0604020202020204" pitchFamily="34" charset="0"/>
              </a:rPr>
              <a:t>Atatürk, </a:t>
            </a:r>
            <a:r>
              <a:rPr lang="tr-TR" altLang="tr-TR" sz="2400">
                <a:solidFill>
                  <a:srgbClr val="0070C0"/>
                </a:solidFill>
                <a:latin typeface="Arial" panose="020B0604020202020204" pitchFamily="34" charset="0"/>
              </a:rPr>
              <a:t>yaşamı boyunca halkıyla diyalog içinde </a:t>
            </a:r>
            <a:r>
              <a:rPr lang="tr-TR" altLang="tr-TR" sz="2400">
                <a:latin typeface="Arial" panose="020B0604020202020204" pitchFamily="34" charset="0"/>
              </a:rPr>
              <a:t>bulunmuştur. </a:t>
            </a:r>
          </a:p>
          <a:p>
            <a:pPr algn="just" eaLnBrk="1" hangingPunct="1">
              <a:spcBef>
                <a:spcPct val="0"/>
              </a:spcBef>
              <a:buFontTx/>
              <a:buNone/>
            </a:pPr>
            <a:r>
              <a:rPr lang="tr-TR" altLang="tr-TR" sz="2400" i="1">
                <a:latin typeface="Arial" panose="020B0604020202020204" pitchFamily="34" charset="0"/>
              </a:rPr>
              <a:t>	Atatürk,</a:t>
            </a:r>
            <a:r>
              <a:rPr lang="tr-TR" altLang="tr-TR" sz="2400">
                <a:latin typeface="Arial" panose="020B0604020202020204" pitchFamily="34" charset="0"/>
              </a:rPr>
              <a:t> bu yurt gezilerinde, her toplumsal kesitten halkla yüz yüze görüşerek onların </a:t>
            </a:r>
            <a:r>
              <a:rPr lang="tr-TR" altLang="tr-TR" sz="2400">
                <a:solidFill>
                  <a:srgbClr val="0070C0"/>
                </a:solidFill>
                <a:latin typeface="Arial" panose="020B0604020202020204" pitchFamily="34" charset="0"/>
              </a:rPr>
              <a:t>dertlerini dinlemiş, görüşlerini almıştır.</a:t>
            </a:r>
            <a:r>
              <a:rPr lang="tr-TR" altLang="tr-TR" sz="2400" i="1">
                <a:solidFill>
                  <a:srgbClr val="0070C0"/>
                </a:solidFill>
                <a:latin typeface="Arial" panose="020B0604020202020204" pitchFamily="34" charset="0"/>
              </a:rPr>
              <a:t> </a:t>
            </a:r>
            <a:endParaRPr lang="tr-TR" altLang="tr-TR" sz="2300" i="1">
              <a:solidFill>
                <a:srgbClr val="0070C0"/>
              </a:solidFill>
              <a:latin typeface="Arial" panose="020B0604020202020204" pitchFamily="34" charset="0"/>
            </a:endParaRPr>
          </a:p>
        </p:txBody>
      </p:sp>
      <p:pic>
        <p:nvPicPr>
          <p:cNvPr id="7" name="Picture 10" descr="atatürk foto&amp;gbreve;rafları ile ilgili görsel sonucu">
            <a:extLst>
              <a:ext uri="{FF2B5EF4-FFF2-40B4-BE49-F238E27FC236}">
                <a16:creationId xmlns:a16="http://schemas.microsoft.com/office/drawing/2014/main" id="{8D7EC303-40B5-B871-6CB6-F5CCE5E71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64" y="2647951"/>
            <a:ext cx="376237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mp;Idot;lgili resim">
            <a:extLst>
              <a:ext uri="{FF2B5EF4-FFF2-40B4-BE49-F238E27FC236}">
                <a16:creationId xmlns:a16="http://schemas.microsoft.com/office/drawing/2014/main" id="{56804C89-AA2B-EBF7-3FE3-A0E558406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2857500"/>
            <a:ext cx="31527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E9E74D6-E09A-443B-69CE-A738FA88738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4">
            <a:extLst>
              <a:ext uri="{FF2B5EF4-FFF2-40B4-BE49-F238E27FC236}">
                <a16:creationId xmlns:a16="http://schemas.microsoft.com/office/drawing/2014/main" id="{8A0A8DD9-A408-BF6E-AFE2-073D56326F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D64434-8ECA-4186-B544-07FD50FCF85A}" type="slidenum">
              <a:rPr lang="tr-TR" altLang="tr-TR" sz="1200" b="1">
                <a:latin typeface="Arial" panose="020B0604020202020204" pitchFamily="34" charset="0"/>
              </a:rPr>
              <a:pPr>
                <a:spcBef>
                  <a:spcPct val="0"/>
                </a:spcBef>
                <a:buFontTx/>
                <a:buNone/>
              </a:pPr>
              <a:t>17</a:t>
            </a:fld>
            <a:endParaRPr lang="tr-TR" altLang="tr-TR" sz="1200" b="1">
              <a:latin typeface="Arial" panose="020B0604020202020204" pitchFamily="34" charset="0"/>
            </a:endParaRPr>
          </a:p>
        </p:txBody>
      </p:sp>
      <p:sp>
        <p:nvSpPr>
          <p:cNvPr id="20483" name="AutoShape 2">
            <a:extLst>
              <a:ext uri="{FF2B5EF4-FFF2-40B4-BE49-F238E27FC236}">
                <a16:creationId xmlns:a16="http://schemas.microsoft.com/office/drawing/2014/main" id="{F5D64687-CB65-3069-A345-B9C014C46D48}"/>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Meşruiyet İlkesi!</a:t>
            </a:r>
          </a:p>
        </p:txBody>
      </p:sp>
      <p:sp>
        <p:nvSpPr>
          <p:cNvPr id="20484" name="Dikdörtgen 6">
            <a:extLst>
              <a:ext uri="{FF2B5EF4-FFF2-40B4-BE49-F238E27FC236}">
                <a16:creationId xmlns:a16="http://schemas.microsoft.com/office/drawing/2014/main" id="{28E4994B-8364-59C5-A6B2-0C005D42BB8C}"/>
              </a:ext>
            </a:extLst>
          </p:cNvPr>
          <p:cNvSpPr>
            <a:spLocks noChangeArrowheads="1"/>
          </p:cNvSpPr>
          <p:nvPr/>
        </p:nvSpPr>
        <p:spPr bwMode="auto">
          <a:xfrm>
            <a:off x="1597025" y="4786314"/>
            <a:ext cx="8642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25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25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25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25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25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25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25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25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2547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Halk Fırkası Grubu toplantılarında olgunlaşan düşünceler, nihayet meclise getirilmiştir. Tüm boyutlarıyla konu mecliste tartışıldıktan sonra karara bağlanmış ve yürürlüğe konulmuştur. </a:t>
            </a:r>
            <a:endParaRPr lang="tr-TR" altLang="tr-TR" sz="2300" i="1">
              <a:solidFill>
                <a:srgbClr val="0070C0"/>
              </a:solidFill>
              <a:latin typeface="Arial" panose="020B0604020202020204" pitchFamily="34" charset="0"/>
            </a:endParaRPr>
          </a:p>
        </p:txBody>
      </p:sp>
      <p:sp>
        <p:nvSpPr>
          <p:cNvPr id="20485" name="Dikdörtgen 6">
            <a:extLst>
              <a:ext uri="{FF2B5EF4-FFF2-40B4-BE49-F238E27FC236}">
                <a16:creationId xmlns:a16="http://schemas.microsoft.com/office/drawing/2014/main" id="{30932DF4-1503-D320-ED0F-F721DA14C7E8}"/>
              </a:ext>
            </a:extLst>
          </p:cNvPr>
          <p:cNvSpPr>
            <a:spLocks noChangeArrowheads="1"/>
          </p:cNvSpPr>
          <p:nvPr/>
        </p:nvSpPr>
        <p:spPr bwMode="auto">
          <a:xfrm>
            <a:off x="1738313" y="822325"/>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300" i="1">
                <a:latin typeface="Arial" panose="020B0604020202020204" pitchFamily="34" charset="0"/>
              </a:rPr>
              <a:t> </a:t>
            </a:r>
            <a:r>
              <a:rPr lang="tr-TR" altLang="tr-TR" sz="2400" i="1">
                <a:latin typeface="Arial" panose="020B0604020202020204" pitchFamily="34" charset="0"/>
              </a:rPr>
              <a:t>Atatürk, </a:t>
            </a:r>
            <a:r>
              <a:rPr lang="tr-TR" altLang="tr-TR" sz="2400">
                <a:latin typeface="Arial" panose="020B0604020202020204" pitchFamily="34" charset="0"/>
              </a:rPr>
              <a:t>tasarladığı inkılâplar konusunda </a:t>
            </a:r>
            <a:r>
              <a:rPr lang="tr-TR" altLang="tr-TR" sz="2400">
                <a:solidFill>
                  <a:srgbClr val="0070C0"/>
                </a:solidFill>
                <a:latin typeface="Arial" panose="020B0604020202020204" pitchFamily="34" charset="0"/>
              </a:rPr>
              <a:t>halka bilgi vermiş, onları aydınlatmıştır</a:t>
            </a:r>
            <a:r>
              <a:rPr lang="tr-TR" altLang="tr-TR" sz="2400">
                <a:latin typeface="Arial" panose="020B0604020202020204" pitchFamily="34" charset="0"/>
              </a:rPr>
              <a:t>.</a:t>
            </a:r>
            <a:endParaRPr lang="tr-TR" altLang="tr-TR" sz="2300" i="1">
              <a:solidFill>
                <a:srgbClr val="0070C0"/>
              </a:solidFill>
              <a:latin typeface="Arial" panose="020B0604020202020204" pitchFamily="34" charset="0"/>
            </a:endParaRPr>
          </a:p>
        </p:txBody>
      </p:sp>
      <p:pic>
        <p:nvPicPr>
          <p:cNvPr id="9" name="Picture 8" descr="&amp;Idot;lgili resim">
            <a:extLst>
              <a:ext uri="{FF2B5EF4-FFF2-40B4-BE49-F238E27FC236}">
                <a16:creationId xmlns:a16="http://schemas.microsoft.com/office/drawing/2014/main" id="{B4E91272-347B-BD05-3A15-F222067EA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6" y="2071689"/>
            <a:ext cx="37496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atatürk foto&amp;gbreve;rafları ile ilgili görsel sonucu">
            <a:extLst>
              <a:ext uri="{FF2B5EF4-FFF2-40B4-BE49-F238E27FC236}">
                <a16:creationId xmlns:a16="http://schemas.microsoft.com/office/drawing/2014/main" id="{AB793E29-F5A3-720A-D1D1-76D7498E3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2106613"/>
            <a:ext cx="36099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8366543-B434-EF52-3B2C-5E100BB964F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4">
            <a:extLst>
              <a:ext uri="{FF2B5EF4-FFF2-40B4-BE49-F238E27FC236}">
                <a16:creationId xmlns:a16="http://schemas.microsoft.com/office/drawing/2014/main" id="{61C04406-687A-F710-1F9C-A6552248C5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AF040E-F131-4EF8-BE3A-BA7DC1776A33}" type="slidenum">
              <a:rPr lang="tr-TR" altLang="tr-TR" sz="1200" b="1">
                <a:latin typeface="Arial" panose="020B0604020202020204" pitchFamily="34" charset="0"/>
              </a:rPr>
              <a:pPr>
                <a:spcBef>
                  <a:spcPct val="0"/>
                </a:spcBef>
                <a:buFontTx/>
                <a:buNone/>
              </a:pPr>
              <a:t>18</a:t>
            </a:fld>
            <a:endParaRPr lang="tr-TR" altLang="tr-TR" sz="1200" b="1">
              <a:latin typeface="Arial" panose="020B0604020202020204" pitchFamily="34" charset="0"/>
            </a:endParaRPr>
          </a:p>
        </p:txBody>
      </p:sp>
      <p:sp>
        <p:nvSpPr>
          <p:cNvPr id="21507" name="AutoShape 2">
            <a:extLst>
              <a:ext uri="{FF2B5EF4-FFF2-40B4-BE49-F238E27FC236}">
                <a16:creationId xmlns:a16="http://schemas.microsoft.com/office/drawing/2014/main" id="{32562315-FADD-5971-FBB7-97ED12C90117}"/>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İnkılâbın Millete Mal Edilmesi</a:t>
            </a:r>
          </a:p>
        </p:txBody>
      </p:sp>
      <p:sp>
        <p:nvSpPr>
          <p:cNvPr id="21508" name="Dikdörtgen 6">
            <a:extLst>
              <a:ext uri="{FF2B5EF4-FFF2-40B4-BE49-F238E27FC236}">
                <a16:creationId xmlns:a16="http://schemas.microsoft.com/office/drawing/2014/main" id="{49D3DE85-2874-28EF-ABE4-8C6106884522}"/>
              </a:ext>
            </a:extLst>
          </p:cNvPr>
          <p:cNvSpPr>
            <a:spLocks noChangeArrowheads="1"/>
          </p:cNvSpPr>
          <p:nvPr/>
        </p:nvSpPr>
        <p:spPr bwMode="auto">
          <a:xfrm>
            <a:off x="1738313" y="927100"/>
            <a:ext cx="864235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500">
                <a:latin typeface="Arial" panose="020B0604020202020204" pitchFamily="34" charset="0"/>
              </a:rPr>
              <a:t>Atatürk, Samsun’a ayak bastığı ilk günden itibaren halka olan güveni ve inancı nedeniyle hedeflediği inkılâpları Türk halkına dayanarak yapmaya gayret etmiştir. </a:t>
            </a:r>
          </a:p>
          <a:p>
            <a:pPr algn="just" eaLnBrk="1" hangingPunct="1">
              <a:spcBef>
                <a:spcPct val="0"/>
              </a:spcBef>
              <a:buFontTx/>
              <a:buNone/>
            </a:pPr>
            <a:endParaRPr lang="tr-TR" altLang="tr-TR" sz="2500">
              <a:latin typeface="Arial" panose="020B0604020202020204" pitchFamily="34" charset="0"/>
            </a:endParaRPr>
          </a:p>
          <a:p>
            <a:pPr algn="just" eaLnBrk="1" hangingPunct="1">
              <a:spcBef>
                <a:spcPct val="0"/>
              </a:spcBef>
              <a:buFontTx/>
              <a:buNone/>
            </a:pPr>
            <a:r>
              <a:rPr lang="tr-TR" altLang="tr-TR" sz="2500">
                <a:latin typeface="Arial" panose="020B0604020202020204" pitchFamily="34" charset="0"/>
              </a:rPr>
              <a:t>	</a:t>
            </a:r>
            <a:r>
              <a:rPr lang="tr-TR" altLang="tr-TR" sz="2500" i="1">
                <a:solidFill>
                  <a:srgbClr val="FF0000"/>
                </a:solidFill>
                <a:latin typeface="Arial" panose="020B0604020202020204" pitchFamily="34" charset="0"/>
              </a:rPr>
              <a:t>"Yaptığımız ve yapmakta olduğumuz inkılâpların amacı, Türkiye Cumhuriyeti halkını tümüyle çağdaş ve uygar bir toplum haline getirmektir" </a:t>
            </a:r>
            <a:r>
              <a:rPr lang="tr-TR" altLang="tr-TR" sz="2500">
                <a:latin typeface="Arial" panose="020B0604020202020204" pitchFamily="34" charset="0"/>
              </a:rPr>
              <a:t>diyen Atatürk, aynı zamanda </a:t>
            </a:r>
            <a:r>
              <a:rPr lang="tr-TR" altLang="tr-TR" sz="2500">
                <a:solidFill>
                  <a:srgbClr val="0070C0"/>
                </a:solidFill>
                <a:latin typeface="Arial" panose="020B0604020202020204" pitchFamily="34" charset="0"/>
              </a:rPr>
              <a:t>inkılâpların milletin selameti için yapıldığını </a:t>
            </a:r>
            <a:r>
              <a:rPr lang="tr-TR" altLang="tr-TR" sz="2500">
                <a:latin typeface="Arial" panose="020B0604020202020204" pitchFamily="34" charset="0"/>
              </a:rPr>
              <a:t>belirtmiştir.</a:t>
            </a:r>
          </a:p>
          <a:p>
            <a:pPr algn="just" eaLnBrk="1" hangingPunct="1">
              <a:spcBef>
                <a:spcPct val="0"/>
              </a:spcBef>
              <a:buFontTx/>
              <a:buNone/>
            </a:pPr>
            <a:endParaRPr lang="tr-TR" altLang="tr-TR" sz="2500">
              <a:latin typeface="Arial" panose="020B0604020202020204" pitchFamily="34" charset="0"/>
            </a:endParaRPr>
          </a:p>
          <a:p>
            <a:pPr algn="just" eaLnBrk="1" hangingPunct="1">
              <a:spcBef>
                <a:spcPct val="0"/>
              </a:spcBef>
              <a:buFontTx/>
              <a:buNone/>
            </a:pPr>
            <a:r>
              <a:rPr lang="tr-TR" altLang="tr-TR" sz="2500">
                <a:latin typeface="Arial" panose="020B0604020202020204" pitchFamily="34" charset="0"/>
              </a:rPr>
              <a:t>	</a:t>
            </a:r>
            <a:r>
              <a:rPr lang="tr-TR" altLang="tr-TR" sz="2500" i="1">
                <a:latin typeface="Arial" panose="020B0604020202020204" pitchFamily="34" charset="0"/>
              </a:rPr>
              <a:t>Atatürk,</a:t>
            </a:r>
            <a:r>
              <a:rPr lang="tr-TR" altLang="tr-TR" sz="2500">
                <a:latin typeface="Arial" panose="020B0604020202020204" pitchFamily="34" charset="0"/>
              </a:rPr>
              <a:t> tüm gücünü ulustan aldığı gibi, yapılan her eylemin de ulusça yapıldığını belirtmiştir. </a:t>
            </a:r>
            <a:r>
              <a:rPr lang="tr-TR" altLang="tr-TR" sz="2500" i="1">
                <a:solidFill>
                  <a:srgbClr val="0070C0"/>
                </a:solidFill>
                <a:latin typeface="Arial" panose="020B0604020202020204" pitchFamily="34" charset="0"/>
              </a:rPr>
              <a:t>“Asıl olan millettir… Herhangi bir şahsın başarısı demek, o milletin başarısı demektir.”, “Çünkü kuvvet birdir, o da millettir.”</a:t>
            </a:r>
            <a:endParaRPr lang="tr-TR" altLang="tr-TR" sz="2500">
              <a:solidFill>
                <a:srgbClr val="0070C0"/>
              </a:solidFill>
              <a:latin typeface="Arial" panose="020B0604020202020204" pitchFamily="34" charset="0"/>
            </a:endParaRPr>
          </a:p>
        </p:txBody>
      </p:sp>
      <p:sp>
        <p:nvSpPr>
          <p:cNvPr id="2" name="Footer Placeholder 1">
            <a:extLst>
              <a:ext uri="{FF2B5EF4-FFF2-40B4-BE49-F238E27FC236}">
                <a16:creationId xmlns:a16="http://schemas.microsoft.com/office/drawing/2014/main" id="{F062510A-4490-9C35-6B8E-2C9CB6D51AB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4">
            <a:extLst>
              <a:ext uri="{FF2B5EF4-FFF2-40B4-BE49-F238E27FC236}">
                <a16:creationId xmlns:a16="http://schemas.microsoft.com/office/drawing/2014/main" id="{4F507C01-D1C4-C511-38C0-BD3BCBF0EA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65352A-FE48-46B9-A60E-5F91C6E23555}" type="slidenum">
              <a:rPr lang="tr-TR" altLang="tr-TR" sz="1200" b="1">
                <a:latin typeface="Arial" panose="020B0604020202020204" pitchFamily="34" charset="0"/>
              </a:rPr>
              <a:pPr>
                <a:spcBef>
                  <a:spcPct val="0"/>
                </a:spcBef>
                <a:buFontTx/>
                <a:buNone/>
              </a:pPr>
              <a:t>19</a:t>
            </a:fld>
            <a:endParaRPr lang="tr-TR" altLang="tr-TR" sz="1200" b="1">
              <a:latin typeface="Arial" panose="020B0604020202020204" pitchFamily="34" charset="0"/>
            </a:endParaRPr>
          </a:p>
        </p:txBody>
      </p:sp>
      <p:sp>
        <p:nvSpPr>
          <p:cNvPr id="22531" name="AutoShape 2">
            <a:extLst>
              <a:ext uri="{FF2B5EF4-FFF2-40B4-BE49-F238E27FC236}">
                <a16:creationId xmlns:a16="http://schemas.microsoft.com/office/drawing/2014/main" id="{79797B60-6367-8433-22A5-211295D83E54}"/>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İnkılâbın Millete Mal Edilmesi</a:t>
            </a:r>
          </a:p>
        </p:txBody>
      </p:sp>
      <p:sp>
        <p:nvSpPr>
          <p:cNvPr id="22532" name="Dikdörtgen 6">
            <a:extLst>
              <a:ext uri="{FF2B5EF4-FFF2-40B4-BE49-F238E27FC236}">
                <a16:creationId xmlns:a16="http://schemas.microsoft.com/office/drawing/2014/main" id="{69391CE3-20DD-5E77-F3CC-3603DE9B7A14}"/>
              </a:ext>
            </a:extLst>
          </p:cNvPr>
          <p:cNvSpPr>
            <a:spLocks noChangeArrowheads="1"/>
          </p:cNvSpPr>
          <p:nvPr/>
        </p:nvSpPr>
        <p:spPr bwMode="auto">
          <a:xfrm>
            <a:off x="1738313" y="911226"/>
            <a:ext cx="86423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tr-TR" altLang="tr-TR" sz="2600" i="1">
                <a:solidFill>
                  <a:srgbClr val="0070C0"/>
                </a:solidFill>
                <a:latin typeface="Arial" panose="020B0604020202020204" pitchFamily="34" charset="0"/>
              </a:rPr>
              <a:t>“İki Mustafa Kemal vardır. Biri ben, fani Mustafa Kemal, öteki milletin daima içinde yaşattığı Mustafa Kemal. Ben onu temsil ediyorum. Herhangi tehlike anında ben orta­ya çıktımsa, beni bir Türk anası doğurmadı mı? Türk analar, daha Mustafa Kemaller doğurmayacaklar mı? Ürün Milletindir, benim değil.” </a:t>
            </a:r>
            <a:r>
              <a:rPr lang="tr-TR" altLang="tr-TR" sz="2600">
                <a:latin typeface="Arial" panose="020B0604020202020204" pitchFamily="34" charset="0"/>
              </a:rPr>
              <a:t>şeklinde düşüncelerini ifade eden Atatürk, yapılan her şeyi millete mal etmiştir. </a:t>
            </a:r>
          </a:p>
          <a:p>
            <a:pPr algn="just" eaLnBrk="1" hangingPunct="1">
              <a:spcBef>
                <a:spcPct val="0"/>
              </a:spcBef>
              <a:buFont typeface="Arial" panose="020B0604020202020204" pitchFamily="34" charset="0"/>
              <a:buNone/>
            </a:pPr>
            <a:r>
              <a:rPr lang="tr-TR" altLang="tr-TR" sz="2600">
                <a:latin typeface="Arial" panose="020B0604020202020204" pitchFamily="34" charset="0"/>
              </a:rPr>
              <a:t>	</a:t>
            </a:r>
          </a:p>
          <a:p>
            <a:pPr algn="just" eaLnBrk="1" hangingPunct="1">
              <a:spcBef>
                <a:spcPct val="0"/>
              </a:spcBef>
              <a:buFont typeface="Arial" panose="020B0604020202020204" pitchFamily="34" charset="0"/>
              <a:buNone/>
            </a:pPr>
            <a:r>
              <a:rPr lang="tr-TR" altLang="tr-TR" sz="2600">
                <a:latin typeface="Arial" panose="020B0604020202020204" pitchFamily="34" charset="0"/>
              </a:rPr>
              <a:t>	Her türlü başarının sırrının, her çeşit kuvvet ve kudretin ana kaynağının, milletin kendisi olduğuna inanmış bir liderdir. İşte bunun içindir ki</a:t>
            </a:r>
            <a:r>
              <a:rPr lang="tr-TR" altLang="tr-TR" sz="2600" i="1">
                <a:latin typeface="Arial" panose="020B0604020202020204" pitchFamily="34" charset="0"/>
              </a:rPr>
              <a:t> </a:t>
            </a:r>
            <a:r>
              <a:rPr lang="tr-TR" altLang="tr-TR" sz="2600">
                <a:latin typeface="Arial" panose="020B0604020202020204" pitchFamily="34" charset="0"/>
              </a:rPr>
              <a:t>Atatürk, kendine ait olan çiftlikleri, üzerindeki tüm mallarıyla birlikte 11 Haziran 1937’de ulusuna bağışlamıştır.</a:t>
            </a:r>
            <a:r>
              <a:rPr lang="tr-TR" altLang="tr-TR" sz="2600">
                <a:solidFill>
                  <a:srgbClr val="0070C0"/>
                </a:solidFill>
                <a:latin typeface="Arial" panose="020B0604020202020204" pitchFamily="34" charset="0"/>
              </a:rPr>
              <a:t>	</a:t>
            </a:r>
          </a:p>
        </p:txBody>
      </p:sp>
      <p:sp>
        <p:nvSpPr>
          <p:cNvPr id="2" name="Footer Placeholder 1">
            <a:extLst>
              <a:ext uri="{FF2B5EF4-FFF2-40B4-BE49-F238E27FC236}">
                <a16:creationId xmlns:a16="http://schemas.microsoft.com/office/drawing/2014/main" id="{A18F3035-938A-2DF4-5E66-98E19662E353}"/>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Numarası Yer Tutucusu 4">
            <a:extLst>
              <a:ext uri="{FF2B5EF4-FFF2-40B4-BE49-F238E27FC236}">
                <a16:creationId xmlns:a16="http://schemas.microsoft.com/office/drawing/2014/main" id="{7CF7D238-D22C-691C-0D59-D58445326F49}"/>
              </a:ext>
            </a:extLst>
          </p:cNvPr>
          <p:cNvSpPr>
            <a:spLocks noGrp="1"/>
          </p:cNvSpPr>
          <p:nvPr>
            <p:ph type="sldNum" sz="quarter" idx="12"/>
          </p:nvPr>
        </p:nvSpPr>
        <p:spPr bwMode="auto">
          <a:xfrm>
            <a:off x="8077200" y="59213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7E94A9-2B2F-467F-B76B-6A1B535250D1}" type="slidenum">
              <a:rPr lang="tr-TR" altLang="tr-TR" sz="1200" b="1">
                <a:latin typeface="Arial" panose="020B0604020202020204" pitchFamily="34" charset="0"/>
              </a:rPr>
              <a:pPr>
                <a:spcBef>
                  <a:spcPct val="0"/>
                </a:spcBef>
                <a:buFontTx/>
                <a:buNone/>
              </a:pPr>
              <a:t>2</a:t>
            </a:fld>
            <a:endParaRPr lang="tr-TR" altLang="tr-TR" sz="1200" b="1">
              <a:latin typeface="Arial" panose="020B0604020202020204" pitchFamily="34" charset="0"/>
            </a:endParaRPr>
          </a:p>
        </p:txBody>
      </p:sp>
      <p:sp>
        <p:nvSpPr>
          <p:cNvPr id="5123" name="AutoShape 4" descr="Parşömen">
            <a:extLst>
              <a:ext uri="{FF2B5EF4-FFF2-40B4-BE49-F238E27FC236}">
                <a16:creationId xmlns:a16="http://schemas.microsoft.com/office/drawing/2014/main" id="{0083006D-71F7-F698-3C05-E987550252F2}"/>
              </a:ext>
            </a:extLst>
          </p:cNvPr>
          <p:cNvSpPr>
            <a:spLocks noChangeArrowheads="1"/>
          </p:cNvSpPr>
          <p:nvPr/>
        </p:nvSpPr>
        <p:spPr bwMode="auto">
          <a:xfrm>
            <a:off x="1919289" y="261938"/>
            <a:ext cx="8497887" cy="2519362"/>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u="sng">
              <a:solidFill>
                <a:srgbClr val="0000CC"/>
              </a:solidFill>
              <a:latin typeface="Arial" panose="020B0604020202020204" pitchFamily="34" charset="0"/>
            </a:endParaRPr>
          </a:p>
          <a:p>
            <a:pPr algn="ctr" eaLnBrk="1" hangingPunct="1">
              <a:spcBef>
                <a:spcPct val="0"/>
              </a:spcBef>
              <a:buFontTx/>
              <a:buNone/>
            </a:pPr>
            <a:r>
              <a:rPr lang="tr-TR" altLang="tr-TR" sz="2400" b="1" u="sng">
                <a:solidFill>
                  <a:srgbClr val="FF3300"/>
                </a:solidFill>
                <a:latin typeface="Arial" panose="020B0604020202020204" pitchFamily="34" charset="0"/>
              </a:rPr>
              <a:t>İNKILÂP = DEVRİM :</a:t>
            </a:r>
            <a:r>
              <a:rPr lang="tr-TR" altLang="tr-TR" sz="2400" b="1">
                <a:solidFill>
                  <a:srgbClr val="FF3300"/>
                </a:solidFill>
                <a:latin typeface="Arial" panose="020B0604020202020204" pitchFamily="34" charset="0"/>
              </a:rPr>
              <a:t> </a:t>
            </a:r>
          </a:p>
          <a:p>
            <a:pPr algn="just" eaLnBrk="1" hangingPunct="1">
              <a:spcBef>
                <a:spcPct val="0"/>
              </a:spcBef>
              <a:buFontTx/>
              <a:buNone/>
            </a:pPr>
            <a:r>
              <a:rPr lang="tr-TR" altLang="tr-TR" sz="2400" b="1">
                <a:latin typeface="Arial" panose="020B0604020202020204" pitchFamily="34" charset="0"/>
              </a:rPr>
              <a:t>    Arapça ‘‘kalb’’ kökünden gelir ve bir halden başka hale dönüşme, biçim değiştirme, devrim anlamına gelir.</a:t>
            </a:r>
          </a:p>
          <a:p>
            <a:pPr algn="ctr" eaLnBrk="1" hangingPunct="1">
              <a:spcBef>
                <a:spcPct val="0"/>
              </a:spcBef>
              <a:buFontTx/>
              <a:buNone/>
            </a:pPr>
            <a:endParaRPr lang="tr-TR" altLang="tr-TR" sz="2400" b="1">
              <a:latin typeface="Arial" panose="020B0604020202020204" pitchFamily="34" charset="0"/>
            </a:endParaRPr>
          </a:p>
        </p:txBody>
      </p:sp>
      <p:sp>
        <p:nvSpPr>
          <p:cNvPr id="5124" name="AutoShape 5">
            <a:extLst>
              <a:ext uri="{FF2B5EF4-FFF2-40B4-BE49-F238E27FC236}">
                <a16:creationId xmlns:a16="http://schemas.microsoft.com/office/drawing/2014/main" id="{8F53D58B-F1B5-8C02-7299-CBE546747C95}"/>
              </a:ext>
            </a:extLst>
          </p:cNvPr>
          <p:cNvSpPr>
            <a:spLocks noChangeArrowheads="1"/>
          </p:cNvSpPr>
          <p:nvPr/>
        </p:nvSpPr>
        <p:spPr bwMode="auto">
          <a:xfrm>
            <a:off x="2089151" y="2636838"/>
            <a:ext cx="8137525" cy="2132012"/>
          </a:xfrm>
          <a:prstGeom prst="horizontalScroll">
            <a:avLst>
              <a:gd name="adj" fmla="val 13870"/>
            </a:avLst>
          </a:prstGeom>
          <a:solidFill>
            <a:srgbClr val="E5F5FF"/>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a:latin typeface="Arial" panose="020B0604020202020204" pitchFamily="34" charset="0"/>
              </a:rPr>
              <a:t>    İnkılâp, toplumlarda çeşitli alanlarda, toplumun gereksinmelerine göre birtakım düzenlemeler ve yeni bir düzen getirmektir.</a:t>
            </a:r>
          </a:p>
        </p:txBody>
      </p:sp>
      <p:sp>
        <p:nvSpPr>
          <p:cNvPr id="10" name="İçerik Yer Tutucusu 2">
            <a:extLst>
              <a:ext uri="{FF2B5EF4-FFF2-40B4-BE49-F238E27FC236}">
                <a16:creationId xmlns:a16="http://schemas.microsoft.com/office/drawing/2014/main" id="{F7B84F7C-E93F-8316-0CC2-DA70C06E8BBF}"/>
              </a:ext>
            </a:extLst>
          </p:cNvPr>
          <p:cNvSpPr>
            <a:spLocks noGrp="1"/>
          </p:cNvSpPr>
          <p:nvPr>
            <p:ph idx="1"/>
          </p:nvPr>
        </p:nvSpPr>
        <p:spPr>
          <a:xfrm>
            <a:off x="3640139" y="4724401"/>
            <a:ext cx="5057775" cy="1584325"/>
          </a:xfrm>
        </p:spPr>
        <p:txBody>
          <a:bodyPr rtlCol="0">
            <a:noAutofit/>
          </a:bodyPr>
          <a:lstStyle/>
          <a:p>
            <a:pPr marL="0" indent="0">
              <a:buNone/>
              <a:defRPr/>
            </a:pPr>
            <a:r>
              <a:rPr lang="tr-TR" altLang="tr-TR" sz="2200" b="1" u="sng" dirty="0">
                <a:solidFill>
                  <a:srgbClr val="FF3300"/>
                </a:solidFill>
                <a:latin typeface="Arial" pitchFamily="34" charset="0"/>
                <a:cs typeface="Arial" pitchFamily="34" charset="0"/>
              </a:rPr>
              <a:t>ÜÇ AŞAMADA GERÇEKLEŞİR;</a:t>
            </a:r>
          </a:p>
          <a:p>
            <a:pPr>
              <a:buClr>
                <a:srgbClr val="FF3300"/>
              </a:buClr>
              <a:buFont typeface="Wingdings" pitchFamily="2" charset="2"/>
              <a:buChar char="Ø"/>
              <a:defRPr/>
            </a:pPr>
            <a:r>
              <a:rPr lang="tr-TR" altLang="tr-TR" sz="2200" b="1" dirty="0">
                <a:latin typeface="Arial" pitchFamily="34" charset="0"/>
                <a:cs typeface="Arial" pitchFamily="34" charset="0"/>
              </a:rPr>
              <a:t>  Hazırlık (düşünce-fikir aşaması)</a:t>
            </a:r>
          </a:p>
          <a:p>
            <a:pPr>
              <a:buClr>
                <a:srgbClr val="FF3300"/>
              </a:buClr>
              <a:buFont typeface="Wingdings" pitchFamily="2" charset="2"/>
              <a:buChar char="Ø"/>
              <a:defRPr/>
            </a:pPr>
            <a:r>
              <a:rPr lang="tr-TR" altLang="tr-TR" sz="2200" b="1" dirty="0">
                <a:latin typeface="Arial" pitchFamily="34" charset="0"/>
                <a:cs typeface="Arial" pitchFamily="34" charset="0"/>
              </a:rPr>
              <a:t>  Eylem (ihtilal-şiddet-hareket)</a:t>
            </a:r>
          </a:p>
          <a:p>
            <a:pPr>
              <a:buClr>
                <a:srgbClr val="FF3300"/>
              </a:buClr>
              <a:buFont typeface="Wingdings" pitchFamily="2" charset="2"/>
              <a:buChar char="Ø"/>
              <a:defRPr/>
            </a:pPr>
            <a:r>
              <a:rPr lang="tr-TR" altLang="tr-TR" sz="2200" b="1" dirty="0">
                <a:latin typeface="Arial" pitchFamily="34" charset="0"/>
                <a:cs typeface="Arial" pitchFamily="34" charset="0"/>
              </a:rPr>
              <a:t>  Yeniden kurma (yeni düzen)</a:t>
            </a:r>
          </a:p>
          <a:p>
            <a:pPr marL="0" indent="0" algn="just">
              <a:lnSpc>
                <a:spcPct val="120000"/>
              </a:lnSpc>
              <a:spcBef>
                <a:spcPts val="600"/>
              </a:spcBef>
              <a:spcAft>
                <a:spcPts val="600"/>
              </a:spcAft>
              <a:buNone/>
              <a:tabLst>
                <a:tab pos="354013" algn="l"/>
              </a:tabLst>
              <a:defRPr/>
            </a:pPr>
            <a:endParaRPr lang="tr-TR" sz="22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69A8C00C-7B84-7592-4DE4-9A5165022F9A}"/>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4">
            <a:extLst>
              <a:ext uri="{FF2B5EF4-FFF2-40B4-BE49-F238E27FC236}">
                <a16:creationId xmlns:a16="http://schemas.microsoft.com/office/drawing/2014/main" id="{5C145FF9-7B1E-515C-5647-D2600D764E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6D1C5E-54F2-4696-8D76-DD9F30336F44}" type="slidenum">
              <a:rPr lang="tr-TR" altLang="tr-TR" sz="1200" b="1">
                <a:latin typeface="Arial" panose="020B0604020202020204" pitchFamily="34" charset="0"/>
              </a:rPr>
              <a:pPr>
                <a:spcBef>
                  <a:spcPct val="0"/>
                </a:spcBef>
                <a:buFontTx/>
                <a:buNone/>
              </a:pPr>
              <a:t>20</a:t>
            </a:fld>
            <a:endParaRPr lang="tr-TR" altLang="tr-TR" sz="1200" b="1">
              <a:latin typeface="Arial" panose="020B0604020202020204" pitchFamily="34" charset="0"/>
            </a:endParaRPr>
          </a:p>
        </p:txBody>
      </p:sp>
      <p:sp>
        <p:nvSpPr>
          <p:cNvPr id="23555" name="AutoShape 2">
            <a:extLst>
              <a:ext uri="{FF2B5EF4-FFF2-40B4-BE49-F238E27FC236}">
                <a16:creationId xmlns:a16="http://schemas.microsoft.com/office/drawing/2014/main" id="{B841183A-B515-F65B-4D84-CC529ED17C59}"/>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Gençliğe Verdiği Önem </a:t>
            </a:r>
          </a:p>
        </p:txBody>
      </p:sp>
      <p:sp>
        <p:nvSpPr>
          <p:cNvPr id="23556" name="Dikdörtgen 6">
            <a:extLst>
              <a:ext uri="{FF2B5EF4-FFF2-40B4-BE49-F238E27FC236}">
                <a16:creationId xmlns:a16="http://schemas.microsoft.com/office/drawing/2014/main" id="{E7DFBDC5-F8CF-A60E-2334-21BD398046EC}"/>
              </a:ext>
            </a:extLst>
          </p:cNvPr>
          <p:cNvSpPr>
            <a:spLocks noChangeArrowheads="1"/>
          </p:cNvSpPr>
          <p:nvPr/>
        </p:nvSpPr>
        <p:spPr bwMode="auto">
          <a:xfrm>
            <a:off x="1738313" y="822326"/>
            <a:ext cx="86423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300">
                <a:latin typeface="Arial" panose="020B0604020202020204" pitchFamily="34" charset="0"/>
              </a:rPr>
              <a:t>Gençlik, </a:t>
            </a:r>
            <a:r>
              <a:rPr lang="tr-TR" altLang="tr-TR" sz="2300">
                <a:solidFill>
                  <a:srgbClr val="0070C0"/>
                </a:solidFill>
                <a:latin typeface="Arial" panose="020B0604020202020204" pitchFamily="34" charset="0"/>
              </a:rPr>
              <a:t>bir toplumun itici </a:t>
            </a:r>
            <a:r>
              <a:rPr lang="tr-TR" altLang="tr-TR" sz="2300">
                <a:latin typeface="Arial" panose="020B0604020202020204" pitchFamily="34" charset="0"/>
              </a:rPr>
              <a:t>gücüdür. </a:t>
            </a:r>
            <a:r>
              <a:rPr lang="tr-TR" altLang="tr-TR" sz="2300">
                <a:solidFill>
                  <a:srgbClr val="0070C0"/>
                </a:solidFill>
                <a:latin typeface="Arial" panose="020B0604020202020204" pitchFamily="34" charset="0"/>
              </a:rPr>
              <a:t>Geçmiş ile gelecek arasında bir köprü</a:t>
            </a:r>
            <a:r>
              <a:rPr lang="tr-TR" altLang="tr-TR" sz="2300">
                <a:latin typeface="Arial" panose="020B0604020202020204" pitchFamily="34" charset="0"/>
              </a:rPr>
              <a:t> görevi yapar. Gelecekte </a:t>
            </a:r>
            <a:r>
              <a:rPr lang="tr-TR" altLang="tr-TR" sz="2300">
                <a:solidFill>
                  <a:srgbClr val="0070C0"/>
                </a:solidFill>
                <a:latin typeface="Arial" panose="020B0604020202020204" pitchFamily="34" charset="0"/>
              </a:rPr>
              <a:t>devletin varlığını, ülkenin bütünlüğünü, ulusun özgürlüğünü o korur. </a:t>
            </a:r>
            <a:r>
              <a:rPr lang="tr-TR" altLang="tr-TR" sz="2300">
                <a:latin typeface="Arial" panose="020B0604020202020204" pitchFamily="34" charset="0"/>
              </a:rPr>
              <a:t>Yönetim biçimi ne olursa olsun; </a:t>
            </a:r>
            <a:r>
              <a:rPr lang="tr-TR" altLang="tr-TR" sz="2300">
                <a:solidFill>
                  <a:srgbClr val="0070C0"/>
                </a:solidFill>
                <a:latin typeface="Arial" panose="020B0604020202020204" pitchFamily="34" charset="0"/>
              </a:rPr>
              <a:t>sistemin koruyucusu, kollayıcısı </a:t>
            </a:r>
            <a:r>
              <a:rPr lang="tr-TR" altLang="tr-TR" sz="2300">
                <a:latin typeface="Arial" panose="020B0604020202020204" pitchFamily="34" charset="0"/>
              </a:rPr>
              <a:t>o sistem içerisinde yetişen </a:t>
            </a:r>
            <a:r>
              <a:rPr lang="tr-TR" altLang="tr-TR" sz="2300">
                <a:solidFill>
                  <a:srgbClr val="0070C0"/>
                </a:solidFill>
                <a:latin typeface="Arial" panose="020B0604020202020204" pitchFamily="34" charset="0"/>
              </a:rPr>
              <a:t>gençliktir.</a:t>
            </a:r>
            <a:r>
              <a:rPr lang="tr-TR" altLang="tr-TR" sz="2300">
                <a:latin typeface="Arial" panose="020B0604020202020204" pitchFamily="34" charset="0"/>
              </a:rPr>
              <a:t> Gençler, yeniliklere daha açıktırlar.</a:t>
            </a:r>
            <a:r>
              <a:rPr lang="tr-TR" altLang="tr-TR" sz="2300">
                <a:solidFill>
                  <a:srgbClr val="0070C0"/>
                </a:solidFill>
                <a:latin typeface="Arial" panose="020B0604020202020204" pitchFamily="34" charset="0"/>
              </a:rPr>
              <a:t> </a:t>
            </a:r>
          </a:p>
        </p:txBody>
      </p:sp>
      <p:pic>
        <p:nvPicPr>
          <p:cNvPr id="23557" name="Picture 6" descr="&amp;Idot;lgili resim">
            <a:extLst>
              <a:ext uri="{FF2B5EF4-FFF2-40B4-BE49-F238E27FC236}">
                <a16:creationId xmlns:a16="http://schemas.microsoft.com/office/drawing/2014/main" id="{0CDE941B-E780-06F7-312C-F3377E738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2714625"/>
            <a:ext cx="38687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Dikdörtgen 6">
            <a:extLst>
              <a:ext uri="{FF2B5EF4-FFF2-40B4-BE49-F238E27FC236}">
                <a16:creationId xmlns:a16="http://schemas.microsoft.com/office/drawing/2014/main" id="{45E38A3F-0232-0FF4-17E3-140E4E2144E2}"/>
              </a:ext>
            </a:extLst>
          </p:cNvPr>
          <p:cNvSpPr>
            <a:spLocks noChangeArrowheads="1"/>
          </p:cNvSpPr>
          <p:nvPr/>
        </p:nvSpPr>
        <p:spPr bwMode="auto">
          <a:xfrm>
            <a:off x="1744664" y="4857750"/>
            <a:ext cx="87153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300" i="1">
                <a:solidFill>
                  <a:srgbClr val="0070C0"/>
                </a:solidFill>
                <a:latin typeface="Arial" panose="020B0604020202020204" pitchFamily="34" charset="0"/>
              </a:rPr>
              <a:t>“Benim anladığım gençlik, bu inkılâbın fikirlerini ve ideolojisini benimseyip, gelecek kuşaklara götürecek kimselerdir. Benim nazarımda yirmi yaşında bir yobaz ihtiyardır. Yetmiş yaşında bir idealist de güçlü bir gençtir.” </a:t>
            </a:r>
            <a:r>
              <a:rPr lang="tr-TR" altLang="tr-TR" sz="2300">
                <a:latin typeface="Arial" panose="020B0604020202020204" pitchFamily="34" charset="0"/>
              </a:rPr>
              <a:t>diyerek gençliğin düşünsel boyutuna dikkat çekmiştir.</a:t>
            </a:r>
            <a:endParaRPr lang="tr-TR" altLang="tr-TR" sz="2300">
              <a:solidFill>
                <a:srgbClr val="0070C0"/>
              </a:solidFill>
              <a:latin typeface="Arial" panose="020B0604020202020204" pitchFamily="34" charset="0"/>
            </a:endParaRPr>
          </a:p>
        </p:txBody>
      </p:sp>
      <p:pic>
        <p:nvPicPr>
          <p:cNvPr id="23559" name="Picture 6" descr="atatürk foto&amp;gbreve;rafları ile ilgili görsel sonucu">
            <a:extLst>
              <a:ext uri="{FF2B5EF4-FFF2-40B4-BE49-F238E27FC236}">
                <a16:creationId xmlns:a16="http://schemas.microsoft.com/office/drawing/2014/main" id="{3D2C9507-A5ED-BF32-9D98-85846BD7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6" y="2700338"/>
            <a:ext cx="15287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684A297-02A1-58D3-5FFC-1A32F80F9EBD}"/>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4">
            <a:extLst>
              <a:ext uri="{FF2B5EF4-FFF2-40B4-BE49-F238E27FC236}">
                <a16:creationId xmlns:a16="http://schemas.microsoft.com/office/drawing/2014/main" id="{E9DE09D0-EF96-D770-68A4-D3D16BC13F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45E63E-B7F6-456A-B104-F06B56C12FA4}" type="slidenum">
              <a:rPr lang="tr-TR" altLang="tr-TR" sz="1200" b="1">
                <a:latin typeface="Arial" panose="020B0604020202020204" pitchFamily="34" charset="0"/>
              </a:rPr>
              <a:pPr>
                <a:spcBef>
                  <a:spcPct val="0"/>
                </a:spcBef>
                <a:buFontTx/>
                <a:buNone/>
              </a:pPr>
              <a:t>21</a:t>
            </a:fld>
            <a:endParaRPr lang="tr-TR" altLang="tr-TR" sz="1200" b="1">
              <a:latin typeface="Arial" panose="020B0604020202020204" pitchFamily="34" charset="0"/>
            </a:endParaRPr>
          </a:p>
        </p:txBody>
      </p:sp>
      <p:sp>
        <p:nvSpPr>
          <p:cNvPr id="24579" name="AutoShape 2">
            <a:extLst>
              <a:ext uri="{FF2B5EF4-FFF2-40B4-BE49-F238E27FC236}">
                <a16:creationId xmlns:a16="http://schemas.microsoft.com/office/drawing/2014/main" id="{D710629E-97A8-C347-018B-FA3346E380F1}"/>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Gençliğe Verdiği Önem </a:t>
            </a:r>
          </a:p>
        </p:txBody>
      </p:sp>
      <p:sp>
        <p:nvSpPr>
          <p:cNvPr id="24580" name="Dikdörtgen 6">
            <a:extLst>
              <a:ext uri="{FF2B5EF4-FFF2-40B4-BE49-F238E27FC236}">
                <a16:creationId xmlns:a16="http://schemas.microsoft.com/office/drawing/2014/main" id="{3BCC1EB5-2C0A-D83C-450C-5A647B204530}"/>
              </a:ext>
            </a:extLst>
          </p:cNvPr>
          <p:cNvSpPr>
            <a:spLocks noChangeArrowheads="1"/>
          </p:cNvSpPr>
          <p:nvPr/>
        </p:nvSpPr>
        <p:spPr bwMode="auto">
          <a:xfrm>
            <a:off x="1738313" y="822325"/>
            <a:ext cx="8642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400" i="1">
                <a:latin typeface="Arial" panose="020B0604020202020204" pitchFamily="34" charset="0"/>
              </a:rPr>
              <a:t> Atatürk,</a:t>
            </a:r>
            <a:r>
              <a:rPr lang="tr-TR" altLang="tr-TR" sz="2400">
                <a:latin typeface="Arial" panose="020B0604020202020204" pitchFamily="34" charset="0"/>
              </a:rPr>
              <a:t> Türk gençliğine büyük bir güven duymuştur. </a:t>
            </a:r>
            <a:r>
              <a:rPr lang="tr-TR" altLang="tr-TR" sz="2400" i="1">
                <a:latin typeface="Arial" panose="020B0604020202020204" pitchFamily="34" charset="0"/>
              </a:rPr>
              <a:t>Atatürk,</a:t>
            </a:r>
            <a:r>
              <a:rPr lang="tr-TR" altLang="tr-TR" sz="2400">
                <a:latin typeface="Arial" panose="020B0604020202020204" pitchFamily="34" charset="0"/>
              </a:rPr>
              <a:t> </a:t>
            </a:r>
            <a:r>
              <a:rPr lang="tr-TR" altLang="tr-TR" sz="2400" i="1">
                <a:solidFill>
                  <a:srgbClr val="0070C0"/>
                </a:solidFill>
                <a:latin typeface="Arial" panose="020B0604020202020204" pitchFamily="34" charset="0"/>
              </a:rPr>
              <a:t>“Ey yükselen yeni nesil! İstikbal sizindir. Cumhuriyeti biz tesis ettik; onu i’lâ (yüceltecek) ve idame edecek sizlersiniz" </a:t>
            </a:r>
            <a:r>
              <a:rPr lang="tr-TR" altLang="tr-TR" sz="2400">
                <a:latin typeface="Arial" panose="020B0604020202020204" pitchFamily="34" charset="0"/>
              </a:rPr>
              <a:t>diyerek, genç cumhuriyeti gençliğe emanet etmiştir.</a:t>
            </a:r>
            <a:endParaRPr lang="tr-TR" altLang="tr-TR" sz="2300">
              <a:solidFill>
                <a:srgbClr val="0070C0"/>
              </a:solidFill>
              <a:latin typeface="Arial" panose="020B0604020202020204" pitchFamily="34" charset="0"/>
            </a:endParaRPr>
          </a:p>
        </p:txBody>
      </p:sp>
      <p:sp>
        <p:nvSpPr>
          <p:cNvPr id="24581" name="Dikdörtgen 6">
            <a:extLst>
              <a:ext uri="{FF2B5EF4-FFF2-40B4-BE49-F238E27FC236}">
                <a16:creationId xmlns:a16="http://schemas.microsoft.com/office/drawing/2014/main" id="{B2F68CB6-83A9-70E3-F271-640604640C9A}"/>
              </a:ext>
            </a:extLst>
          </p:cNvPr>
          <p:cNvSpPr>
            <a:spLocks noChangeArrowheads="1"/>
          </p:cNvSpPr>
          <p:nvPr/>
        </p:nvSpPr>
        <p:spPr bwMode="auto">
          <a:xfrm>
            <a:off x="1744664" y="4857750"/>
            <a:ext cx="8715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a:spcBef>
                <a:spcPct val="0"/>
              </a:spcBef>
              <a:buNone/>
            </a:pPr>
            <a:r>
              <a:rPr lang="tr-TR" altLang="tr-TR" sz="2400">
                <a:latin typeface="Arial" panose="020B0604020202020204" pitchFamily="34" charset="0"/>
              </a:rPr>
              <a:t>Atatürk, gençlerin </a:t>
            </a:r>
            <a:r>
              <a:rPr lang="tr-TR" altLang="tr-TR" sz="2400">
                <a:solidFill>
                  <a:srgbClr val="0070C0"/>
                </a:solidFill>
                <a:latin typeface="Arial" panose="020B0604020202020204" pitchFamily="34" charset="0"/>
              </a:rPr>
              <a:t>insanları, vatanlarını sevmelerini ve düşünce özgürlüğünü savunmalarını</a:t>
            </a:r>
            <a:r>
              <a:rPr lang="tr-TR" altLang="tr-TR" sz="2400">
                <a:latin typeface="Arial" panose="020B0604020202020204" pitchFamily="34" charset="0"/>
              </a:rPr>
              <a:t> istemiştir. </a:t>
            </a:r>
            <a:r>
              <a:rPr lang="tr-TR" altLang="tr-TR" sz="2400">
                <a:solidFill>
                  <a:srgbClr val="0070C0"/>
                </a:solidFill>
                <a:latin typeface="Arial" panose="020B0604020202020204" pitchFamily="34" charset="0"/>
              </a:rPr>
              <a:t>Demokrasinin, halkçılığın </a:t>
            </a:r>
            <a:r>
              <a:rPr lang="tr-TR" altLang="tr-TR" sz="2400">
                <a:latin typeface="Arial" panose="020B0604020202020204" pitchFamily="34" charset="0"/>
              </a:rPr>
              <a:t>ne olduğunu halka anlatmalarını, </a:t>
            </a:r>
            <a:r>
              <a:rPr lang="tr-TR" altLang="tr-TR" sz="2400">
                <a:solidFill>
                  <a:srgbClr val="0070C0"/>
                </a:solidFill>
                <a:latin typeface="Arial" panose="020B0604020202020204" pitchFamily="34" charset="0"/>
              </a:rPr>
              <a:t>Cumhuriyet prensiplerini </a:t>
            </a:r>
            <a:r>
              <a:rPr lang="tr-TR" altLang="tr-TR" sz="2400">
                <a:latin typeface="Arial" panose="020B0604020202020204" pitchFamily="34" charset="0"/>
              </a:rPr>
              <a:t>halka sevdirmelerini istemiştir.</a:t>
            </a:r>
            <a:endParaRPr lang="tr-TR" altLang="tr-TR" sz="2300">
              <a:solidFill>
                <a:srgbClr val="0070C0"/>
              </a:solidFill>
              <a:latin typeface="Arial" panose="020B0604020202020204" pitchFamily="34" charset="0"/>
            </a:endParaRPr>
          </a:p>
        </p:txBody>
      </p:sp>
      <p:pic>
        <p:nvPicPr>
          <p:cNvPr id="24582" name="Picture 2" descr="atatürk foto&amp;gbreve;rafları ile ilgili görsel sonucu">
            <a:extLst>
              <a:ext uri="{FF2B5EF4-FFF2-40B4-BE49-F238E27FC236}">
                <a16:creationId xmlns:a16="http://schemas.microsoft.com/office/drawing/2014/main" id="{015BD042-F026-D93E-7FAC-10C7807D5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63" y="2428875"/>
            <a:ext cx="330041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C2E3E0D-55BE-6628-2376-3EABF9D43682}"/>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4">
            <a:extLst>
              <a:ext uri="{FF2B5EF4-FFF2-40B4-BE49-F238E27FC236}">
                <a16:creationId xmlns:a16="http://schemas.microsoft.com/office/drawing/2014/main" id="{431F7FE8-85AC-8636-898B-8789F99C7C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92BCF8-73B6-4936-998F-B3C0A6115FEB}" type="slidenum">
              <a:rPr lang="tr-TR" altLang="tr-TR" sz="1200" b="1">
                <a:latin typeface="Arial" panose="020B0604020202020204" pitchFamily="34" charset="0"/>
              </a:rPr>
              <a:pPr>
                <a:spcBef>
                  <a:spcPct val="0"/>
                </a:spcBef>
                <a:buFontTx/>
                <a:buNone/>
              </a:pPr>
              <a:t>22</a:t>
            </a:fld>
            <a:endParaRPr lang="tr-TR" altLang="tr-TR" sz="1200" b="1">
              <a:latin typeface="Arial" panose="020B0604020202020204" pitchFamily="34" charset="0"/>
            </a:endParaRPr>
          </a:p>
        </p:txBody>
      </p:sp>
      <p:sp>
        <p:nvSpPr>
          <p:cNvPr id="25603" name="AutoShape 2">
            <a:extLst>
              <a:ext uri="{FF2B5EF4-FFF2-40B4-BE49-F238E27FC236}">
                <a16:creationId xmlns:a16="http://schemas.microsoft.com/office/drawing/2014/main" id="{DCC436D6-0EEB-ACE8-6E78-098435DF2003}"/>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Gençliğe Verdiği Önem </a:t>
            </a:r>
          </a:p>
        </p:txBody>
      </p:sp>
      <p:sp>
        <p:nvSpPr>
          <p:cNvPr id="25604" name="Dikdörtgen 6">
            <a:extLst>
              <a:ext uri="{FF2B5EF4-FFF2-40B4-BE49-F238E27FC236}">
                <a16:creationId xmlns:a16="http://schemas.microsoft.com/office/drawing/2014/main" id="{1BBE5C7A-9366-B765-1E33-DEE1A83D75D1}"/>
              </a:ext>
            </a:extLst>
          </p:cNvPr>
          <p:cNvSpPr>
            <a:spLocks noChangeArrowheads="1"/>
          </p:cNvSpPr>
          <p:nvPr/>
        </p:nvSpPr>
        <p:spPr bwMode="auto">
          <a:xfrm>
            <a:off x="1738313" y="822326"/>
            <a:ext cx="8642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400">
                <a:latin typeface="Arial" panose="020B0604020202020204" pitchFamily="34" charset="0"/>
              </a:rPr>
              <a:t>Atatürk Büyük Nutku’nun sonunda, </a:t>
            </a:r>
            <a:r>
              <a:rPr lang="tr-TR" altLang="tr-TR" sz="2400" i="1">
                <a:solidFill>
                  <a:srgbClr val="0070C0"/>
                </a:solidFill>
                <a:latin typeface="Arial" panose="020B0604020202020204" pitchFamily="34" charset="0"/>
              </a:rPr>
              <a:t>“Ey Türk Gençliği! Birinci vazifen Türk İstiklâlini, Türk Cumhuriyetini ebediyete kadar korumak ve savunmaktır...”</a:t>
            </a:r>
            <a:r>
              <a:rPr lang="tr-TR" altLang="tr-TR" sz="2400">
                <a:latin typeface="Arial" panose="020B0604020202020204" pitchFamily="34" charset="0"/>
              </a:rPr>
              <a:t> diyerek, Türk gençliğinin baş görevinin Türkiye Cumhuriyeti'ni korumak olduğunu, Cumhuriyetin dışında bir başka sistemin Atatürkçü düşünceyle bağdaşmayacağını vurgulamıştır.</a:t>
            </a:r>
          </a:p>
          <a:p>
            <a:pPr algn="just" eaLnBrk="1" hangingPunct="1">
              <a:spcBef>
                <a:spcPct val="0"/>
              </a:spcBef>
              <a:buFontTx/>
              <a:buNone/>
            </a:pPr>
            <a:r>
              <a:rPr lang="tr-TR" altLang="tr-TR" sz="2400">
                <a:latin typeface="Arial" panose="020B0604020202020204" pitchFamily="34" charset="0"/>
              </a:rPr>
              <a:t> </a:t>
            </a:r>
            <a:endParaRPr lang="tr-TR" altLang="tr-TR" sz="2300">
              <a:solidFill>
                <a:srgbClr val="0070C0"/>
              </a:solidFill>
              <a:latin typeface="Arial" panose="020B0604020202020204" pitchFamily="34" charset="0"/>
            </a:endParaRPr>
          </a:p>
        </p:txBody>
      </p:sp>
      <p:pic>
        <p:nvPicPr>
          <p:cNvPr id="25605" name="Picture 4" descr="atatürk foto&amp;gbreve;rafları ile ilgili görsel sonucu">
            <a:extLst>
              <a:ext uri="{FF2B5EF4-FFF2-40B4-BE49-F238E27FC236}">
                <a16:creationId xmlns:a16="http://schemas.microsoft.com/office/drawing/2014/main" id="{75B23979-B8F8-CF13-FEAE-078600AC1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26" y="3214689"/>
            <a:ext cx="45053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7902296-1759-865D-04B4-A6BAE59738C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4">
            <a:extLst>
              <a:ext uri="{FF2B5EF4-FFF2-40B4-BE49-F238E27FC236}">
                <a16:creationId xmlns:a16="http://schemas.microsoft.com/office/drawing/2014/main" id="{DA79DC3B-FCEA-AAB8-0337-516E299716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507A1E-043C-4E35-8C06-9390038E9436}" type="slidenum">
              <a:rPr lang="tr-TR" altLang="tr-TR" sz="1200" b="1">
                <a:latin typeface="Arial" panose="020B0604020202020204" pitchFamily="34" charset="0"/>
              </a:rPr>
              <a:pPr>
                <a:spcBef>
                  <a:spcPct val="0"/>
                </a:spcBef>
                <a:buFontTx/>
                <a:buNone/>
              </a:pPr>
              <a:t>23</a:t>
            </a:fld>
            <a:endParaRPr lang="tr-TR" altLang="tr-TR" sz="1200" b="1">
              <a:latin typeface="Arial" panose="020B0604020202020204" pitchFamily="34" charset="0"/>
            </a:endParaRPr>
          </a:p>
        </p:txBody>
      </p:sp>
      <p:sp>
        <p:nvSpPr>
          <p:cNvPr id="26627" name="AutoShape 2">
            <a:extLst>
              <a:ext uri="{FF2B5EF4-FFF2-40B4-BE49-F238E27FC236}">
                <a16:creationId xmlns:a16="http://schemas.microsoft.com/office/drawing/2014/main" id="{BE93C88B-02A0-4FF4-2497-D1A7A2CA3BCA}"/>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Orduya Verilen Görev</a:t>
            </a:r>
          </a:p>
        </p:txBody>
      </p:sp>
      <p:sp>
        <p:nvSpPr>
          <p:cNvPr id="26628" name="Dikdörtgen 6">
            <a:extLst>
              <a:ext uri="{FF2B5EF4-FFF2-40B4-BE49-F238E27FC236}">
                <a16:creationId xmlns:a16="http://schemas.microsoft.com/office/drawing/2014/main" id="{2DA3EC24-840D-8801-75B9-C4B1A283C47C}"/>
              </a:ext>
            </a:extLst>
          </p:cNvPr>
          <p:cNvSpPr>
            <a:spLocks noChangeArrowheads="1"/>
          </p:cNvSpPr>
          <p:nvPr/>
        </p:nvSpPr>
        <p:spPr bwMode="auto">
          <a:xfrm>
            <a:off x="1738313" y="822325"/>
            <a:ext cx="864235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600">
                <a:latin typeface="Arial" panose="020B0604020202020204" pitchFamily="34" charset="0"/>
              </a:rPr>
              <a:t>Türk Tarihi incelendiğinde, Türklerin askeri özellikleriyle devlet kurma yetenekleri açıkça kendini gösterir.</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600">
                <a:latin typeface="Arial" panose="020B0604020202020204" pitchFamily="34" charset="0"/>
              </a:rPr>
              <a:t>	Bir orduda eğitim, öğretim çağdaş teknolojinin kullanımı kadar, belki de daha önemli olarak, askerlik ruhunun bulunması gerekir. Bu açıdan baktığımızda, Türk ulusunun askerlik ruhunun en gelişmiş olduğu milletler içinde yer aldığını görürüz.</a:t>
            </a:r>
            <a:r>
              <a:rPr lang="tr-TR" altLang="tr-TR" sz="2600" i="1">
                <a:latin typeface="Arial" panose="020B0604020202020204" pitchFamily="34" charset="0"/>
              </a:rPr>
              <a:t> </a:t>
            </a:r>
            <a:r>
              <a:rPr lang="tr-TR" altLang="tr-TR" sz="2600">
                <a:latin typeface="Arial" panose="020B0604020202020204" pitchFamily="34" charset="0"/>
              </a:rPr>
              <a:t>Çanakkale’de, I., II. İnönü Muharebelerinde, Sakarya’da ve Büyük Taarruz’da düşmanı perişan eden, işte bu ruhtur. </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600" i="1">
                <a:latin typeface="Arial" panose="020B0604020202020204" pitchFamily="34" charset="0"/>
              </a:rPr>
              <a:t>	</a:t>
            </a:r>
            <a:r>
              <a:rPr lang="tr-TR" altLang="tr-TR" sz="2600">
                <a:latin typeface="Arial" panose="020B0604020202020204" pitchFamily="34" charset="0"/>
              </a:rPr>
              <a:t>Atatürk, Türkiye Cumhuriyeti’nin iki şeye güvendiğini belirtmektedir. Bunlardan biri, </a:t>
            </a:r>
            <a:r>
              <a:rPr lang="tr-TR" altLang="tr-TR" sz="2600">
                <a:solidFill>
                  <a:srgbClr val="0070C0"/>
                </a:solidFill>
                <a:latin typeface="Arial" panose="020B0604020202020204" pitchFamily="34" charset="0"/>
              </a:rPr>
              <a:t>milletin kararı,</a:t>
            </a:r>
            <a:r>
              <a:rPr lang="tr-TR" altLang="tr-TR" sz="2600">
                <a:latin typeface="Arial" panose="020B0604020202020204" pitchFamily="34" charset="0"/>
              </a:rPr>
              <a:t> diğeri ise </a:t>
            </a:r>
            <a:r>
              <a:rPr lang="tr-TR" altLang="tr-TR" sz="2600">
                <a:solidFill>
                  <a:srgbClr val="0070C0"/>
                </a:solidFill>
                <a:latin typeface="Arial" panose="020B0604020202020204" pitchFamily="34" charset="0"/>
              </a:rPr>
              <a:t>ordumuzun kahramanlığıdır.  </a:t>
            </a:r>
          </a:p>
        </p:txBody>
      </p:sp>
      <p:sp>
        <p:nvSpPr>
          <p:cNvPr id="2" name="Footer Placeholder 1">
            <a:extLst>
              <a:ext uri="{FF2B5EF4-FFF2-40B4-BE49-F238E27FC236}">
                <a16:creationId xmlns:a16="http://schemas.microsoft.com/office/drawing/2014/main" id="{201432A1-E82F-E7E5-48AA-A79FECAC710A}"/>
              </a:ext>
            </a:extLst>
          </p:cNvPr>
          <p:cNvSpPr>
            <a:spLocks noGrp="1"/>
          </p:cNvSpPr>
          <p:nvPr>
            <p:ph type="ftr" sz="quarter" idx="11"/>
          </p:nvPr>
        </p:nvSpPr>
        <p:spPr/>
        <p:txBody>
          <a:bodyPr/>
          <a:lstStyle/>
          <a:p>
            <a:pPr>
              <a:defRPr/>
            </a:pPr>
            <a:r>
              <a:rPr lang="tr-TR"/>
              <a:t>Dr. Öğr. Üyesi Ayhan CANKUT</a:t>
            </a:r>
            <a:endParaRPr lang="tr-T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4">
            <a:extLst>
              <a:ext uri="{FF2B5EF4-FFF2-40B4-BE49-F238E27FC236}">
                <a16:creationId xmlns:a16="http://schemas.microsoft.com/office/drawing/2014/main" id="{C8F70A0E-0C2E-E557-5C66-037060A8F8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AC4AFD-5890-46AD-9C56-A4EC2E94C3B6}" type="slidenum">
              <a:rPr lang="tr-TR" altLang="tr-TR" sz="1200" b="1">
                <a:latin typeface="Arial" panose="020B0604020202020204" pitchFamily="34" charset="0"/>
              </a:rPr>
              <a:pPr>
                <a:spcBef>
                  <a:spcPct val="0"/>
                </a:spcBef>
                <a:buFontTx/>
                <a:buNone/>
              </a:pPr>
              <a:t>24</a:t>
            </a:fld>
            <a:endParaRPr lang="tr-TR" altLang="tr-TR" sz="1200" b="1">
              <a:latin typeface="Arial" panose="020B0604020202020204" pitchFamily="34" charset="0"/>
            </a:endParaRPr>
          </a:p>
        </p:txBody>
      </p:sp>
      <p:sp>
        <p:nvSpPr>
          <p:cNvPr id="27651" name="AutoShape 2">
            <a:extLst>
              <a:ext uri="{FF2B5EF4-FFF2-40B4-BE49-F238E27FC236}">
                <a16:creationId xmlns:a16="http://schemas.microsoft.com/office/drawing/2014/main" id="{4E87E0C9-16E7-8AD8-9EA4-8F26AAF69159}"/>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Orduya Verilen Görev</a:t>
            </a:r>
          </a:p>
        </p:txBody>
      </p:sp>
      <p:sp>
        <p:nvSpPr>
          <p:cNvPr id="27652" name="Dikdörtgen 6">
            <a:extLst>
              <a:ext uri="{FF2B5EF4-FFF2-40B4-BE49-F238E27FC236}">
                <a16:creationId xmlns:a16="http://schemas.microsoft.com/office/drawing/2014/main" id="{39E9A391-8151-4EDB-3F9E-6271A47D1D9E}"/>
              </a:ext>
            </a:extLst>
          </p:cNvPr>
          <p:cNvSpPr>
            <a:spLocks noChangeArrowheads="1"/>
          </p:cNvSpPr>
          <p:nvPr/>
        </p:nvSpPr>
        <p:spPr bwMode="auto">
          <a:xfrm>
            <a:off x="1738313" y="822326"/>
            <a:ext cx="86423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600">
                <a:latin typeface="Arial" panose="020B0604020202020204" pitchFamily="34" charset="0"/>
              </a:rPr>
              <a:t>Türk Ordusu, </a:t>
            </a:r>
            <a:r>
              <a:rPr lang="tr-TR" altLang="tr-TR" sz="2600">
                <a:solidFill>
                  <a:srgbClr val="0070C0"/>
                </a:solidFill>
                <a:latin typeface="Arial" panose="020B0604020202020204" pitchFamily="34" charset="0"/>
              </a:rPr>
              <a:t>Türk birliğinin, Türk kabiliyet ve kudretinin, Türk vatanseverliğinin çelikleşmiş bir ifadesidir. Ordumuz, Türk topraklarının ve Türkiye idealini ger­çekleştirmek için harcanan sistemli çalışmaların yenilmesi imkânsız teminatı­dır.</a:t>
            </a:r>
          </a:p>
          <a:p>
            <a:pPr algn="just" eaLnBrk="1" hangingPunct="1">
              <a:spcBef>
                <a:spcPct val="0"/>
              </a:spcBef>
              <a:buFontTx/>
              <a:buNone/>
            </a:pPr>
            <a:endParaRPr lang="tr-TR" altLang="tr-TR" sz="2600">
              <a:solidFill>
                <a:srgbClr val="0070C0"/>
              </a:solidFill>
              <a:latin typeface="Arial" panose="020B0604020202020204" pitchFamily="34" charset="0"/>
            </a:endParaRPr>
          </a:p>
          <a:p>
            <a:pPr algn="just" eaLnBrk="1" hangingPunct="1">
              <a:spcBef>
                <a:spcPct val="0"/>
              </a:spcBef>
              <a:buFontTx/>
              <a:buNone/>
            </a:pPr>
            <a:r>
              <a:rPr lang="tr-TR" altLang="tr-TR" sz="2600">
                <a:latin typeface="Arial" panose="020B0604020202020204" pitchFamily="34" charset="0"/>
              </a:rPr>
              <a:t>	Atatürk,</a:t>
            </a:r>
            <a:r>
              <a:rPr lang="tr-TR" altLang="tr-TR" sz="2600" i="1">
                <a:latin typeface="Arial" panose="020B0604020202020204" pitchFamily="34" charset="0"/>
              </a:rPr>
              <a:t> </a:t>
            </a:r>
            <a:r>
              <a:rPr lang="tr-TR" altLang="tr-TR" sz="2600" i="1">
                <a:solidFill>
                  <a:srgbClr val="0070C0"/>
                </a:solidFill>
                <a:latin typeface="Arial" panose="020B0604020202020204" pitchFamily="34" charset="0"/>
              </a:rPr>
              <a:t>“Türkiye Büyük Millet Meclisi Hükümeti’nin ordusunun, istilalar yap­mak veya saltanatlar yıkmak veya saltanatlar kurmak için”</a:t>
            </a:r>
            <a:r>
              <a:rPr lang="tr-TR" altLang="tr-TR" sz="2600">
                <a:latin typeface="Arial" panose="020B0604020202020204" pitchFamily="34" charset="0"/>
              </a:rPr>
              <a:t> kurulmadığını, in­sanca ve bağımsız yaşamak isteyen ulusun, öz evlatlarından oluştuğunu be­lirterek, Milli ordunun niteliklerini de açıklamıştır.</a:t>
            </a:r>
            <a:endParaRPr lang="tr-TR" altLang="tr-TR" sz="2600">
              <a:solidFill>
                <a:srgbClr val="0070C0"/>
              </a:solidFill>
              <a:latin typeface="Arial" panose="020B0604020202020204" pitchFamily="34" charset="0"/>
            </a:endParaRPr>
          </a:p>
        </p:txBody>
      </p:sp>
      <p:sp>
        <p:nvSpPr>
          <p:cNvPr id="2" name="Footer Placeholder 1">
            <a:extLst>
              <a:ext uri="{FF2B5EF4-FFF2-40B4-BE49-F238E27FC236}">
                <a16:creationId xmlns:a16="http://schemas.microsoft.com/office/drawing/2014/main" id="{C210D3CC-05A9-74A6-6129-8F678F6D9408}"/>
              </a:ext>
            </a:extLst>
          </p:cNvPr>
          <p:cNvSpPr>
            <a:spLocks noGrp="1"/>
          </p:cNvSpPr>
          <p:nvPr>
            <p:ph type="ftr" sz="quarter" idx="11"/>
          </p:nvPr>
        </p:nvSpPr>
        <p:spPr/>
        <p:txBody>
          <a:bodyPr/>
          <a:lstStyle/>
          <a:p>
            <a:pPr>
              <a:defRPr/>
            </a:pPr>
            <a:r>
              <a:rPr lang="tr-TR"/>
              <a:t>Dr. Öğr. Üyesi Ayhan CANKUT</a:t>
            </a:r>
            <a:endParaRPr lang="tr-T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4">
            <a:extLst>
              <a:ext uri="{FF2B5EF4-FFF2-40B4-BE49-F238E27FC236}">
                <a16:creationId xmlns:a16="http://schemas.microsoft.com/office/drawing/2014/main" id="{D4D38AD9-53F2-A3A9-FD4D-0BBB19C850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50E71F-B1EE-4F24-BA87-69B93C6A2605}" type="slidenum">
              <a:rPr lang="tr-TR" altLang="tr-TR" sz="1200" b="1">
                <a:latin typeface="Arial" panose="020B0604020202020204" pitchFamily="34" charset="0"/>
              </a:rPr>
              <a:pPr>
                <a:spcBef>
                  <a:spcPct val="0"/>
                </a:spcBef>
                <a:buFontTx/>
                <a:buNone/>
              </a:pPr>
              <a:t>25</a:t>
            </a:fld>
            <a:endParaRPr lang="tr-TR" altLang="tr-TR" sz="1200" b="1">
              <a:latin typeface="Arial" panose="020B0604020202020204" pitchFamily="34" charset="0"/>
            </a:endParaRPr>
          </a:p>
        </p:txBody>
      </p:sp>
      <p:sp>
        <p:nvSpPr>
          <p:cNvPr id="28675" name="AutoShape 2">
            <a:extLst>
              <a:ext uri="{FF2B5EF4-FFF2-40B4-BE49-F238E27FC236}">
                <a16:creationId xmlns:a16="http://schemas.microsoft.com/office/drawing/2014/main" id="{A61BB161-4847-6604-F85D-C1D6CA1A4F85}"/>
              </a:ext>
            </a:extLst>
          </p:cNvPr>
          <p:cNvSpPr>
            <a:spLocks noChangeArrowheads="1"/>
          </p:cNvSpPr>
          <p:nvPr/>
        </p:nvSpPr>
        <p:spPr bwMode="auto">
          <a:xfrm>
            <a:off x="1774825" y="115889"/>
            <a:ext cx="8642350" cy="66992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Orduya Verilen Görev</a:t>
            </a:r>
          </a:p>
        </p:txBody>
      </p:sp>
      <p:sp>
        <p:nvSpPr>
          <p:cNvPr id="5" name="AutoShape 3">
            <a:extLst>
              <a:ext uri="{FF2B5EF4-FFF2-40B4-BE49-F238E27FC236}">
                <a16:creationId xmlns:a16="http://schemas.microsoft.com/office/drawing/2014/main" id="{59446B7E-33E6-593E-2033-F976201777B5}"/>
              </a:ext>
            </a:extLst>
          </p:cNvPr>
          <p:cNvSpPr>
            <a:spLocks noChangeArrowheads="1"/>
          </p:cNvSpPr>
          <p:nvPr/>
        </p:nvSpPr>
        <p:spPr bwMode="auto">
          <a:xfrm>
            <a:off x="1846264" y="1341439"/>
            <a:ext cx="8499475" cy="4046537"/>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tabLst>
                <a:tab pos="27463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746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746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746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746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746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746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746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74638"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800" b="1">
                <a:solidFill>
                  <a:srgbClr val="FF0000"/>
                </a:solidFill>
                <a:latin typeface="Arial" panose="020B0604020202020204" pitchFamily="34" charset="0"/>
              </a:rPr>
              <a:t>	 </a:t>
            </a:r>
            <a:r>
              <a:rPr lang="tr-TR" altLang="tr-TR">
                <a:solidFill>
                  <a:srgbClr val="FF0000"/>
                </a:solidFill>
              </a:rPr>
              <a:t>Silahlı Kuvvetlerin vazifesi;</a:t>
            </a:r>
            <a:r>
              <a:rPr lang="tr-TR" altLang="tr-TR"/>
              <a:t> yurt dışından gelecek tehdit ve tehlikelere karşı Türk vatanını savunmak, caydırıcılık sağlayacak şekilde askerî gücün muhafazasını ve güçlendirilmesini sağlamak, Türkiye Büyük Millet Meclisi kararıyla yurt dışında verilen görevleri yapmak ve uluslararası barışın sağlanmasına yardımcı olmaktır.</a:t>
            </a:r>
            <a:endParaRPr lang="tr-TR" altLang="tr-TR" sz="2800" b="1"/>
          </a:p>
        </p:txBody>
      </p:sp>
      <p:sp>
        <p:nvSpPr>
          <p:cNvPr id="2" name="Footer Placeholder 1">
            <a:extLst>
              <a:ext uri="{FF2B5EF4-FFF2-40B4-BE49-F238E27FC236}">
                <a16:creationId xmlns:a16="http://schemas.microsoft.com/office/drawing/2014/main" id="{1F102115-A6BC-90E2-07F6-74438D9E01FF}"/>
              </a:ext>
            </a:extLst>
          </p:cNvPr>
          <p:cNvSpPr>
            <a:spLocks noGrp="1"/>
          </p:cNvSpPr>
          <p:nvPr>
            <p:ph type="ftr" sz="quarter" idx="11"/>
          </p:nvPr>
        </p:nvSpPr>
        <p:spPr/>
        <p:txBody>
          <a:bodyPr/>
          <a:lstStyle/>
          <a:p>
            <a:pPr>
              <a:defRPr/>
            </a:pPr>
            <a:r>
              <a:rPr lang="tr-TR"/>
              <a:t>Dr. Öğr. Üyesi Ayhan CANKUT</a:t>
            </a:r>
          </a:p>
        </p:txBody>
      </p:sp>
      <p:sp>
        <p:nvSpPr>
          <p:cNvPr id="28678" name="Metin kutusu 3">
            <a:extLst>
              <a:ext uri="{FF2B5EF4-FFF2-40B4-BE49-F238E27FC236}">
                <a16:creationId xmlns:a16="http://schemas.microsoft.com/office/drawing/2014/main" id="{B7FC227C-93BA-45D5-4F5F-FA2CADF12293}"/>
              </a:ext>
            </a:extLst>
          </p:cNvPr>
          <p:cNvSpPr txBox="1">
            <a:spLocks noChangeArrowheads="1"/>
          </p:cNvSpPr>
          <p:nvPr/>
        </p:nvSpPr>
        <p:spPr bwMode="auto">
          <a:xfrm>
            <a:off x="2049463" y="5665788"/>
            <a:ext cx="8018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FFC000"/>
              </a:buClr>
              <a:buFont typeface="Wingdings" panose="05000000000000000000" pitchFamily="2" charset="2"/>
              <a:buChar char="v"/>
            </a:pPr>
            <a:r>
              <a:rPr lang="nn-NO" altLang="tr-TR">
                <a:latin typeface="Calibri" panose="020F0502020204030204" pitchFamily="34" charset="0"/>
                <a:cs typeface="Calibri" panose="020F0502020204030204" pitchFamily="34" charset="0"/>
              </a:rPr>
              <a:t>TÜRK SİLAHLI KUVVETLERİ İÇ HİZMET</a:t>
            </a:r>
            <a:r>
              <a:rPr lang="tr-TR" altLang="tr-TR">
                <a:latin typeface="Calibri" panose="020F0502020204030204" pitchFamily="34" charset="0"/>
                <a:cs typeface="Calibri" panose="020F0502020204030204" pitchFamily="34" charset="0"/>
              </a:rPr>
              <a:t> </a:t>
            </a:r>
            <a:r>
              <a:rPr lang="nn-NO" altLang="tr-TR">
                <a:latin typeface="Calibri" panose="020F0502020204030204" pitchFamily="34" charset="0"/>
                <a:cs typeface="Calibri" panose="020F0502020204030204" pitchFamily="34" charset="0"/>
              </a:rPr>
              <a:t>KANUNU</a:t>
            </a:r>
            <a:r>
              <a:rPr lang="tr-TR" altLang="tr-TR">
                <a:latin typeface="Calibri" panose="020F0502020204030204" pitchFamily="34" charset="0"/>
                <a:cs typeface="Calibri" panose="020F0502020204030204" pitchFamily="34" charset="0"/>
              </a:rPr>
              <a:t>, </a:t>
            </a:r>
            <a:r>
              <a:rPr lang="nn-NO" altLang="tr-TR">
                <a:latin typeface="Calibri" panose="020F0502020204030204" pitchFamily="34" charset="0"/>
                <a:cs typeface="Calibri" panose="020F0502020204030204" pitchFamily="34" charset="0"/>
              </a:rPr>
              <a:t>Madde 35 – (Değişik: 13/7/2013-6496/18 md.)</a:t>
            </a:r>
            <a:endParaRPr lang="tr-TR" altLang="tr-TR">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4">
            <a:extLst>
              <a:ext uri="{FF2B5EF4-FFF2-40B4-BE49-F238E27FC236}">
                <a16:creationId xmlns:a16="http://schemas.microsoft.com/office/drawing/2014/main" id="{6BDCED52-E1B3-335D-D719-F336F3E67D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CBBF64-F4BC-4165-B7BB-BD7F136EF937}" type="slidenum">
              <a:rPr lang="tr-TR" altLang="tr-TR" sz="1200" b="1">
                <a:latin typeface="Arial" panose="020B0604020202020204" pitchFamily="34" charset="0"/>
              </a:rPr>
              <a:pPr>
                <a:spcBef>
                  <a:spcPct val="0"/>
                </a:spcBef>
                <a:buFontTx/>
                <a:buNone/>
              </a:pPr>
              <a:t>3</a:t>
            </a:fld>
            <a:endParaRPr lang="tr-TR" altLang="tr-TR" sz="1200" b="1">
              <a:latin typeface="Arial" panose="020B0604020202020204" pitchFamily="34" charset="0"/>
            </a:endParaRPr>
          </a:p>
        </p:txBody>
      </p:sp>
      <p:sp>
        <p:nvSpPr>
          <p:cNvPr id="6147" name="AutoShape 3">
            <a:extLst>
              <a:ext uri="{FF2B5EF4-FFF2-40B4-BE49-F238E27FC236}">
                <a16:creationId xmlns:a16="http://schemas.microsoft.com/office/drawing/2014/main" id="{86AE26AB-E25E-A658-6EC3-44AC2B88EB52}"/>
              </a:ext>
            </a:extLst>
          </p:cNvPr>
          <p:cNvSpPr>
            <a:spLocks noChangeArrowheads="1"/>
          </p:cNvSpPr>
          <p:nvPr/>
        </p:nvSpPr>
        <p:spPr bwMode="auto">
          <a:xfrm>
            <a:off x="1889125" y="1889125"/>
            <a:ext cx="8497888" cy="1684338"/>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t>    Türk milletini son yüzyıllarda geri bırakmış kurumları yıkarak, yerlerine, milletin çağdaş kurallara göre ilerlemesini sağlayacak yeni kurumlar koymuş olmaktır. </a:t>
            </a:r>
          </a:p>
        </p:txBody>
      </p:sp>
      <p:sp>
        <p:nvSpPr>
          <p:cNvPr id="6148" name="AutoShape 6">
            <a:extLst>
              <a:ext uri="{FF2B5EF4-FFF2-40B4-BE49-F238E27FC236}">
                <a16:creationId xmlns:a16="http://schemas.microsoft.com/office/drawing/2014/main" id="{7F75815D-1798-0E06-45D8-0FD1C0F24BAC}"/>
              </a:ext>
            </a:extLst>
          </p:cNvPr>
          <p:cNvSpPr>
            <a:spLocks noChangeArrowheads="1"/>
          </p:cNvSpPr>
          <p:nvPr/>
        </p:nvSpPr>
        <p:spPr bwMode="auto">
          <a:xfrm>
            <a:off x="2711450" y="331788"/>
            <a:ext cx="6840538" cy="1009650"/>
          </a:xfrm>
          <a:prstGeom prst="ellipseRibbon2">
            <a:avLst>
              <a:gd name="adj1" fmla="val 20884"/>
              <a:gd name="adj2" fmla="val 49667"/>
              <a:gd name="adj3" fmla="val 12500"/>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latin typeface="Arial" panose="020B0604020202020204" pitchFamily="34" charset="0"/>
              </a:rPr>
              <a:t>Atatürk’e Göre İnkılâp</a:t>
            </a:r>
          </a:p>
        </p:txBody>
      </p:sp>
      <p:sp>
        <p:nvSpPr>
          <p:cNvPr id="6149" name="AutoShape 3">
            <a:extLst>
              <a:ext uri="{FF2B5EF4-FFF2-40B4-BE49-F238E27FC236}">
                <a16:creationId xmlns:a16="http://schemas.microsoft.com/office/drawing/2014/main" id="{05EFE907-5EEA-D338-D8B3-3A7E68599CCA}"/>
              </a:ext>
            </a:extLst>
          </p:cNvPr>
          <p:cNvSpPr>
            <a:spLocks noChangeArrowheads="1"/>
          </p:cNvSpPr>
          <p:nvPr/>
        </p:nvSpPr>
        <p:spPr bwMode="auto">
          <a:xfrm>
            <a:off x="1919289" y="4221164"/>
            <a:ext cx="8497887" cy="1684337"/>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t>    Atatürk inkılâplarının amacı, Türk Ulusu’nun çağdaş uygarlık düzeyine erişerek refah içinde mutlu olması ve yaşam sevincine kavuşmasıdır.   </a:t>
            </a:r>
          </a:p>
        </p:txBody>
      </p:sp>
      <p:sp>
        <p:nvSpPr>
          <p:cNvPr id="2" name="Footer Placeholder 1">
            <a:extLst>
              <a:ext uri="{FF2B5EF4-FFF2-40B4-BE49-F238E27FC236}">
                <a16:creationId xmlns:a16="http://schemas.microsoft.com/office/drawing/2014/main" id="{87887D61-D09C-E9BA-3F50-E1FDE4BF1C3D}"/>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4">
            <a:extLst>
              <a:ext uri="{FF2B5EF4-FFF2-40B4-BE49-F238E27FC236}">
                <a16:creationId xmlns:a16="http://schemas.microsoft.com/office/drawing/2014/main" id="{B899009D-4231-802F-C8A1-9AE13D735D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EFE9FC-F670-476E-84C9-BB8EBAA43A45}" type="slidenum">
              <a:rPr lang="tr-TR" altLang="tr-TR" sz="1200" b="1">
                <a:latin typeface="Arial" panose="020B0604020202020204" pitchFamily="34" charset="0"/>
              </a:rPr>
              <a:pPr>
                <a:spcBef>
                  <a:spcPct val="0"/>
                </a:spcBef>
                <a:buFontTx/>
                <a:buNone/>
              </a:pPr>
              <a:t>4</a:t>
            </a:fld>
            <a:endParaRPr lang="tr-TR" altLang="tr-TR" sz="1200" b="1">
              <a:latin typeface="Arial" panose="020B0604020202020204" pitchFamily="34" charset="0"/>
            </a:endParaRPr>
          </a:p>
        </p:txBody>
      </p:sp>
      <p:sp>
        <p:nvSpPr>
          <p:cNvPr id="7171" name="AutoShape 2">
            <a:extLst>
              <a:ext uri="{FF2B5EF4-FFF2-40B4-BE49-F238E27FC236}">
                <a16:creationId xmlns:a16="http://schemas.microsoft.com/office/drawing/2014/main" id="{8B689D54-195D-DC80-3576-BB6711680E6E}"/>
              </a:ext>
            </a:extLst>
          </p:cNvPr>
          <p:cNvSpPr>
            <a:spLocks noChangeArrowheads="1"/>
          </p:cNvSpPr>
          <p:nvPr/>
        </p:nvSpPr>
        <p:spPr bwMode="auto">
          <a:xfrm>
            <a:off x="1774825" y="115888"/>
            <a:ext cx="8642350" cy="8128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İnkılâbın Atatürk'ün Zihninde Şekillenmesi ve</a:t>
            </a:r>
            <a:br>
              <a:rPr lang="tr-TR" altLang="tr-TR" sz="2400" b="1">
                <a:solidFill>
                  <a:srgbClr val="FF0000"/>
                </a:solidFill>
                <a:latin typeface="Arial" panose="020B0604020202020204" pitchFamily="34" charset="0"/>
              </a:rPr>
            </a:br>
            <a:r>
              <a:rPr lang="tr-TR" altLang="tr-TR" sz="2400" b="1">
                <a:solidFill>
                  <a:srgbClr val="FF0000"/>
                </a:solidFill>
                <a:latin typeface="Arial" panose="020B0604020202020204" pitchFamily="34" charset="0"/>
              </a:rPr>
              <a:t>Karar Vermesi</a:t>
            </a:r>
          </a:p>
        </p:txBody>
      </p:sp>
      <p:sp>
        <p:nvSpPr>
          <p:cNvPr id="7172" name="Dikdörtgen 6">
            <a:extLst>
              <a:ext uri="{FF2B5EF4-FFF2-40B4-BE49-F238E27FC236}">
                <a16:creationId xmlns:a16="http://schemas.microsoft.com/office/drawing/2014/main" id="{B2FFE3B6-F611-5B22-276E-DFB2AA0D8A62}"/>
              </a:ext>
            </a:extLst>
          </p:cNvPr>
          <p:cNvSpPr>
            <a:spLocks noChangeArrowheads="1"/>
          </p:cNvSpPr>
          <p:nvPr/>
        </p:nvSpPr>
        <p:spPr bwMode="auto">
          <a:xfrm>
            <a:off x="1765300" y="1214438"/>
            <a:ext cx="8642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Devletin çöküntüye doğru gidişini yakından gören Mustafa Kemal, gizliden gizliye Yeni Osmanlıların yazdıklarını okuyarak, Fransızca bilgisinden yararlanıp, Fransız İhtilâli’nin ilkelerini öğrenerek, bilincini geliştirdi. Kafasında yeni yeni düşünceler oluştu. Bu düşünceleri eyleme koymak için örgütlenmenin zorunluluğuna inandı. </a:t>
            </a:r>
          </a:p>
          <a:p>
            <a:pPr algn="just" eaLnBrk="1" hangingPunct="1">
              <a:spcBef>
                <a:spcPct val="0"/>
              </a:spcBef>
              <a:buFontTx/>
              <a:buNone/>
            </a:pPr>
            <a:r>
              <a:rPr lang="tr-TR" altLang="tr-TR" sz="2400">
                <a:latin typeface="Arial" panose="020B0604020202020204" pitchFamily="34" charset="0"/>
              </a:rPr>
              <a:t>	</a:t>
            </a:r>
          </a:p>
        </p:txBody>
      </p:sp>
      <p:sp>
        <p:nvSpPr>
          <p:cNvPr id="7173" name="AutoShape 3">
            <a:extLst>
              <a:ext uri="{FF2B5EF4-FFF2-40B4-BE49-F238E27FC236}">
                <a16:creationId xmlns:a16="http://schemas.microsoft.com/office/drawing/2014/main" id="{49691ACD-EE48-111F-9F7F-9C474DDCBCFF}"/>
              </a:ext>
            </a:extLst>
          </p:cNvPr>
          <p:cNvSpPr>
            <a:spLocks noChangeArrowheads="1"/>
          </p:cNvSpPr>
          <p:nvPr/>
        </p:nvSpPr>
        <p:spPr bwMode="auto">
          <a:xfrm>
            <a:off x="3540126" y="5441951"/>
            <a:ext cx="4932363" cy="866775"/>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ctr" eaLnBrk="1" hangingPunct="1">
              <a:spcBef>
                <a:spcPct val="0"/>
              </a:spcBef>
              <a:buFontTx/>
              <a:buNone/>
            </a:pPr>
            <a:r>
              <a:rPr lang="tr-TR" altLang="tr-TR" sz="2200" b="1">
                <a:solidFill>
                  <a:srgbClr val="FF0000"/>
                </a:solidFill>
                <a:latin typeface="Arial" panose="020B0604020202020204" pitchFamily="34" charset="0"/>
              </a:rPr>
              <a:t>“Vatan ve Hürriyet Cemiyeti”</a:t>
            </a:r>
          </a:p>
          <a:p>
            <a:pPr algn="ctr" eaLnBrk="1" hangingPunct="1">
              <a:spcBef>
                <a:spcPct val="0"/>
              </a:spcBef>
              <a:buFontTx/>
              <a:buNone/>
            </a:pPr>
            <a:r>
              <a:rPr lang="tr-TR" altLang="tr-TR" sz="2200">
                <a:latin typeface="Arial" panose="020B0604020202020204" pitchFamily="34" charset="0"/>
              </a:rPr>
              <a:t>Ekim 1906 – Suriye </a:t>
            </a:r>
          </a:p>
        </p:txBody>
      </p:sp>
      <p:pic>
        <p:nvPicPr>
          <p:cNvPr id="7174" name="Picture 9" descr="https://upload.wikimedia.org/wikipedia/commons/d/d0/Mustafa_Kemal_Atat%C3%BCrk_1906_Damascus.jpg">
            <a:extLst>
              <a:ext uri="{FF2B5EF4-FFF2-40B4-BE49-F238E27FC236}">
                <a16:creationId xmlns:a16="http://schemas.microsoft.com/office/drawing/2014/main" id="{CA65ECF8-1C1E-9475-21A1-77D0946B2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3568701"/>
            <a:ext cx="11128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up 3">
            <a:extLst>
              <a:ext uri="{FF2B5EF4-FFF2-40B4-BE49-F238E27FC236}">
                <a16:creationId xmlns:a16="http://schemas.microsoft.com/office/drawing/2014/main" id="{7D1F6447-40E0-91AD-FC70-A64F3497F8BE}"/>
              </a:ext>
            </a:extLst>
          </p:cNvPr>
          <p:cNvGrpSpPr>
            <a:grpSpLocks/>
          </p:cNvGrpSpPr>
          <p:nvPr/>
        </p:nvGrpSpPr>
        <p:grpSpPr bwMode="auto">
          <a:xfrm>
            <a:off x="5132389" y="3636963"/>
            <a:ext cx="1468437" cy="1789112"/>
            <a:chOff x="4785137" y="5038385"/>
            <a:chExt cx="1467068" cy="1789332"/>
          </a:xfrm>
        </p:grpSpPr>
        <p:pic>
          <p:nvPicPr>
            <p:cNvPr id="7180" name="Picture 11" descr="https://upload.wikimedia.org/wikipedia/commons/thumb/3/38/Mustafa_Cantekin.jpg/91px-Mustafa_Cantekin.jpg">
              <a:extLst>
                <a:ext uri="{FF2B5EF4-FFF2-40B4-BE49-F238E27FC236}">
                  <a16:creationId xmlns:a16="http://schemas.microsoft.com/office/drawing/2014/main" id="{8D5BFE09-AF36-367F-562C-6A56B6BCD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716" y="5038385"/>
              <a:ext cx="86677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Dikdörtgen 2">
              <a:extLst>
                <a:ext uri="{FF2B5EF4-FFF2-40B4-BE49-F238E27FC236}">
                  <a16:creationId xmlns:a16="http://schemas.microsoft.com/office/drawing/2014/main" id="{ECA54966-52D8-8EE0-EDE3-25613FD1A79F}"/>
                </a:ext>
              </a:extLst>
            </p:cNvPr>
            <p:cNvSpPr>
              <a:spLocks noChangeArrowheads="1"/>
            </p:cNvSpPr>
            <p:nvPr/>
          </p:nvSpPr>
          <p:spPr bwMode="auto">
            <a:xfrm>
              <a:off x="4785137" y="6181386"/>
              <a:ext cx="1467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Arial" panose="020B0604020202020204" pitchFamily="34" charset="0"/>
                </a:rPr>
                <a:t>Mustafa Bey</a:t>
              </a:r>
            </a:p>
            <a:p>
              <a:pPr eaLnBrk="1" hangingPunct="1">
                <a:spcBef>
                  <a:spcPct val="0"/>
                </a:spcBef>
                <a:buFontTx/>
                <a:buNone/>
              </a:pPr>
              <a:r>
                <a:rPr lang="tr-TR" altLang="tr-TR" sz="1800">
                  <a:latin typeface="Arial" panose="020B0604020202020204" pitchFamily="34" charset="0"/>
                </a:rPr>
                <a:t> (Cantekin)</a:t>
              </a:r>
            </a:p>
          </p:txBody>
        </p:sp>
      </p:grpSp>
      <p:grpSp>
        <p:nvGrpSpPr>
          <p:cNvPr id="7176" name="Grup 5">
            <a:extLst>
              <a:ext uri="{FF2B5EF4-FFF2-40B4-BE49-F238E27FC236}">
                <a16:creationId xmlns:a16="http://schemas.microsoft.com/office/drawing/2014/main" id="{6BC49EBD-1130-80EA-61B5-56A9BE567636}"/>
              </a:ext>
            </a:extLst>
          </p:cNvPr>
          <p:cNvGrpSpPr>
            <a:grpSpLocks/>
          </p:cNvGrpSpPr>
          <p:nvPr/>
        </p:nvGrpSpPr>
        <p:grpSpPr bwMode="auto">
          <a:xfrm>
            <a:off x="7104061" y="3636964"/>
            <a:ext cx="1415772" cy="1629001"/>
            <a:chOff x="5436096" y="3636373"/>
            <a:chExt cx="1159432" cy="1489100"/>
          </a:xfrm>
        </p:grpSpPr>
        <p:pic>
          <p:nvPicPr>
            <p:cNvPr id="7178" name="Picture 13" descr="https://upload.wikimedia.org/wikipedia/commons/1/1c/M%C3%BCfit_%C3%96zde%C5%9F.jpg">
              <a:extLst>
                <a:ext uri="{FF2B5EF4-FFF2-40B4-BE49-F238E27FC236}">
                  <a16:creationId xmlns:a16="http://schemas.microsoft.com/office/drawing/2014/main" id="{8870BBEB-9505-9526-B57D-E6F6F5053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573" y="3636373"/>
              <a:ext cx="859651"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Dikdörtgen 4">
              <a:extLst>
                <a:ext uri="{FF2B5EF4-FFF2-40B4-BE49-F238E27FC236}">
                  <a16:creationId xmlns:a16="http://schemas.microsoft.com/office/drawing/2014/main" id="{F48D513C-47AB-1A93-7BB8-AFB43245BB12}"/>
                </a:ext>
              </a:extLst>
            </p:cNvPr>
            <p:cNvSpPr>
              <a:spLocks noChangeArrowheads="1"/>
            </p:cNvSpPr>
            <p:nvPr/>
          </p:nvSpPr>
          <p:spPr bwMode="auto">
            <a:xfrm>
              <a:off x="5436096" y="4787860"/>
              <a:ext cx="1159432" cy="33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Arial" panose="020B0604020202020204" pitchFamily="34" charset="0"/>
                </a:rPr>
                <a:t>Müfit Özdeş</a:t>
              </a:r>
            </a:p>
          </p:txBody>
        </p:sp>
      </p:grpSp>
      <p:sp>
        <p:nvSpPr>
          <p:cNvPr id="2" name="Footer Placeholder 1">
            <a:extLst>
              <a:ext uri="{FF2B5EF4-FFF2-40B4-BE49-F238E27FC236}">
                <a16:creationId xmlns:a16="http://schemas.microsoft.com/office/drawing/2014/main" id="{BC65DCFE-2335-1CF0-4B65-3CE0912043EC}"/>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Numarası Yer Tutucusu 3">
            <a:extLst>
              <a:ext uri="{FF2B5EF4-FFF2-40B4-BE49-F238E27FC236}">
                <a16:creationId xmlns:a16="http://schemas.microsoft.com/office/drawing/2014/main" id="{FCA6EF87-74BB-8178-49C9-2F21F6459F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2821FA-3BF0-4F7B-B02E-63CFED83D5B6}" type="slidenum">
              <a:rPr lang="tr-TR" altLang="tr-TR" sz="1200">
                <a:solidFill>
                  <a:srgbClr val="898989"/>
                </a:solidFill>
              </a:rPr>
              <a:pPr>
                <a:spcBef>
                  <a:spcPct val="0"/>
                </a:spcBef>
                <a:buFontTx/>
                <a:buNone/>
              </a:pPr>
              <a:t>5</a:t>
            </a:fld>
            <a:endParaRPr lang="tr-TR" altLang="tr-TR" sz="1200">
              <a:solidFill>
                <a:srgbClr val="898989"/>
              </a:solidFill>
            </a:endParaRPr>
          </a:p>
        </p:txBody>
      </p:sp>
      <p:sp>
        <p:nvSpPr>
          <p:cNvPr id="8195" name="AutoShape 3">
            <a:extLst>
              <a:ext uri="{FF2B5EF4-FFF2-40B4-BE49-F238E27FC236}">
                <a16:creationId xmlns:a16="http://schemas.microsoft.com/office/drawing/2014/main" id="{403C9179-9634-1974-0AE2-923E199718D8}"/>
              </a:ext>
            </a:extLst>
          </p:cNvPr>
          <p:cNvSpPr>
            <a:spLocks noChangeArrowheads="1"/>
          </p:cNvSpPr>
          <p:nvPr/>
        </p:nvSpPr>
        <p:spPr bwMode="auto">
          <a:xfrm>
            <a:off x="3503613" y="260351"/>
            <a:ext cx="4932362" cy="720725"/>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ctr" eaLnBrk="1" hangingPunct="1">
              <a:spcBef>
                <a:spcPct val="0"/>
              </a:spcBef>
              <a:buFontTx/>
              <a:buNone/>
            </a:pPr>
            <a:r>
              <a:rPr lang="tr-TR" altLang="tr-TR" sz="2200" b="1">
                <a:solidFill>
                  <a:srgbClr val="FF0000"/>
                </a:solidFill>
                <a:latin typeface="Arial" panose="020B0604020202020204" pitchFamily="34" charset="0"/>
              </a:rPr>
              <a:t>“Vatan ve Hürriyet Cemiyeti”</a:t>
            </a:r>
          </a:p>
          <a:p>
            <a:pPr algn="ctr" eaLnBrk="1" hangingPunct="1">
              <a:spcBef>
                <a:spcPct val="0"/>
              </a:spcBef>
              <a:buFontTx/>
              <a:buNone/>
            </a:pPr>
            <a:r>
              <a:rPr lang="tr-TR" altLang="tr-TR" sz="2200">
                <a:latin typeface="Arial" panose="020B0604020202020204" pitchFamily="34" charset="0"/>
              </a:rPr>
              <a:t>Ekim 1906 – Suriye </a:t>
            </a:r>
          </a:p>
        </p:txBody>
      </p:sp>
      <p:sp>
        <p:nvSpPr>
          <p:cNvPr id="2" name="Footer Placeholder 1">
            <a:extLst>
              <a:ext uri="{FF2B5EF4-FFF2-40B4-BE49-F238E27FC236}">
                <a16:creationId xmlns:a16="http://schemas.microsoft.com/office/drawing/2014/main" id="{0B411EBC-0A78-CC90-CA5A-FD7B3BA05E23}"/>
              </a:ext>
            </a:extLst>
          </p:cNvPr>
          <p:cNvSpPr>
            <a:spLocks noGrp="1"/>
          </p:cNvSpPr>
          <p:nvPr>
            <p:ph type="ftr" sz="quarter" idx="11"/>
          </p:nvPr>
        </p:nvSpPr>
        <p:spPr/>
        <p:txBody>
          <a:bodyPr/>
          <a:lstStyle/>
          <a:p>
            <a:pPr>
              <a:defRPr/>
            </a:pPr>
            <a:r>
              <a:rPr lang="tr-TR"/>
              <a:t>Dr. Öğr. Üyesi Ayhan CANKUT</a:t>
            </a:r>
          </a:p>
        </p:txBody>
      </p:sp>
      <p:pic>
        <p:nvPicPr>
          <p:cNvPr id="3" name="Mustafa Kemal_'in Vatan ve Hürriyet Cemiyeti_'ndeki Faaliyetleri">
            <a:hlinkClick r:id="" action="ppaction://media"/>
            <a:extLst>
              <a:ext uri="{FF2B5EF4-FFF2-40B4-BE49-F238E27FC236}">
                <a16:creationId xmlns:a16="http://schemas.microsoft.com/office/drawing/2014/main" id="{35404FDC-866D-1139-4A22-3E39E476C2D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57986" y="1019176"/>
            <a:ext cx="9352227" cy="5260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4">
            <a:extLst>
              <a:ext uri="{FF2B5EF4-FFF2-40B4-BE49-F238E27FC236}">
                <a16:creationId xmlns:a16="http://schemas.microsoft.com/office/drawing/2014/main" id="{2942B484-CAF3-CE45-303A-6A4CE7F172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0CFF47-ECB1-4DD0-A0F2-200B7934065F}" type="slidenum">
              <a:rPr lang="tr-TR" altLang="tr-TR" sz="1200" b="1">
                <a:latin typeface="Arial" panose="020B0604020202020204" pitchFamily="34" charset="0"/>
              </a:rPr>
              <a:pPr>
                <a:spcBef>
                  <a:spcPct val="0"/>
                </a:spcBef>
                <a:buFontTx/>
                <a:buNone/>
              </a:pPr>
              <a:t>6</a:t>
            </a:fld>
            <a:endParaRPr lang="tr-TR" altLang="tr-TR" sz="1200" b="1">
              <a:latin typeface="Arial" panose="020B0604020202020204" pitchFamily="34" charset="0"/>
            </a:endParaRPr>
          </a:p>
        </p:txBody>
      </p:sp>
      <p:sp>
        <p:nvSpPr>
          <p:cNvPr id="9219" name="AutoShape 2">
            <a:extLst>
              <a:ext uri="{FF2B5EF4-FFF2-40B4-BE49-F238E27FC236}">
                <a16:creationId xmlns:a16="http://schemas.microsoft.com/office/drawing/2014/main" id="{77C64597-EDF9-6870-E6A0-77709AFD8DD7}"/>
              </a:ext>
            </a:extLst>
          </p:cNvPr>
          <p:cNvSpPr>
            <a:spLocks noChangeArrowheads="1"/>
          </p:cNvSpPr>
          <p:nvPr/>
        </p:nvSpPr>
        <p:spPr bwMode="auto">
          <a:xfrm>
            <a:off x="1774825" y="115888"/>
            <a:ext cx="8642350" cy="8128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İnkılâbın Atatürk'ün Zihninde Şekillenmesi ve</a:t>
            </a:r>
            <a:br>
              <a:rPr lang="tr-TR" altLang="tr-TR" sz="2400" b="1">
                <a:solidFill>
                  <a:srgbClr val="FF0000"/>
                </a:solidFill>
                <a:latin typeface="Arial" panose="020B0604020202020204" pitchFamily="34" charset="0"/>
              </a:rPr>
            </a:br>
            <a:r>
              <a:rPr lang="tr-TR" altLang="tr-TR" sz="2400" b="1">
                <a:solidFill>
                  <a:srgbClr val="FF0000"/>
                </a:solidFill>
                <a:latin typeface="Arial" panose="020B0604020202020204" pitchFamily="34" charset="0"/>
              </a:rPr>
              <a:t>Karar Vermesi</a:t>
            </a:r>
          </a:p>
        </p:txBody>
      </p:sp>
      <p:sp>
        <p:nvSpPr>
          <p:cNvPr id="9220" name="Dikdörtgen 6">
            <a:extLst>
              <a:ext uri="{FF2B5EF4-FFF2-40B4-BE49-F238E27FC236}">
                <a16:creationId xmlns:a16="http://schemas.microsoft.com/office/drawing/2014/main" id="{8864501F-1C0A-FC03-2D51-31177CA8BC00}"/>
              </a:ext>
            </a:extLst>
          </p:cNvPr>
          <p:cNvSpPr>
            <a:spLocks noChangeArrowheads="1"/>
          </p:cNvSpPr>
          <p:nvPr/>
        </p:nvSpPr>
        <p:spPr bwMode="auto">
          <a:xfrm>
            <a:off x="1765300" y="981075"/>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Meşrutiyet’in ilanının yeterli görmeyen ve inkılâbın tamamlanmasını isteyen </a:t>
            </a:r>
            <a:r>
              <a:rPr lang="tr-TR" altLang="tr-TR" sz="2400" i="1">
                <a:latin typeface="Arial" panose="020B0604020202020204" pitchFamily="34" charset="0"/>
              </a:rPr>
              <a:t>Mustafa Kemal, </a:t>
            </a:r>
            <a:r>
              <a:rPr lang="tr-TR" altLang="tr-TR" sz="2400">
                <a:latin typeface="Arial" panose="020B0604020202020204" pitchFamily="34" charset="0"/>
              </a:rPr>
              <a:t>Meşrutiyet’in yeniden ilânından sonra, İttihatçılarla görüş ayrılığına düşmüştür.</a:t>
            </a:r>
          </a:p>
        </p:txBody>
      </p:sp>
      <p:pic>
        <p:nvPicPr>
          <p:cNvPr id="9221" name="Picture 6" descr="mustafa kemal picardie manevralarında ile ilgili görsel sonucu">
            <a:extLst>
              <a:ext uri="{FF2B5EF4-FFF2-40B4-BE49-F238E27FC236}">
                <a16:creationId xmlns:a16="http://schemas.microsoft.com/office/drawing/2014/main" id="{86A3580A-C86F-B0FA-F6C8-8831D1F3E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025" y="2163764"/>
            <a:ext cx="4457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Dikdörtgen 6">
            <a:extLst>
              <a:ext uri="{FF2B5EF4-FFF2-40B4-BE49-F238E27FC236}">
                <a16:creationId xmlns:a16="http://schemas.microsoft.com/office/drawing/2014/main" id="{60970036-1726-2328-50B0-AFD66C067BA8}"/>
              </a:ext>
            </a:extLst>
          </p:cNvPr>
          <p:cNvSpPr>
            <a:spLocks noChangeArrowheads="1"/>
          </p:cNvSpPr>
          <p:nvPr/>
        </p:nvSpPr>
        <p:spPr bwMode="auto">
          <a:xfrm>
            <a:off x="1765301" y="4432301"/>
            <a:ext cx="865187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Mustafa Kemal’de inkılâpçı düşüncelerin daha da kökleşmesine neden olan olay; 17-21 Eylül 1910 tarihlerinde Fransa, Picardie’de yapılan tatbikatlarda bir Fransız subayının, </a:t>
            </a:r>
            <a:r>
              <a:rPr lang="tr-TR" altLang="tr-TR" sz="2400" i="1">
                <a:solidFill>
                  <a:srgbClr val="0070C0"/>
                </a:solidFill>
                <a:latin typeface="Arial" panose="020B0604020202020204" pitchFamily="34" charset="0"/>
              </a:rPr>
              <a:t>“Görüşleriniz hep doğru çıkıyor, ama başınızda şu olduğu için hafife alınıyorsunuz"</a:t>
            </a:r>
            <a:r>
              <a:rPr lang="tr-TR" altLang="tr-TR" sz="2400">
                <a:latin typeface="Arial" panose="020B0604020202020204" pitchFamily="34" charset="0"/>
              </a:rPr>
              <a:t>, diyerek Osmanlı başlığını göstermesi olmuştur. </a:t>
            </a:r>
          </a:p>
        </p:txBody>
      </p:sp>
      <p:pic>
        <p:nvPicPr>
          <p:cNvPr id="9223" name="Picture 8" descr="mustafa kemal picardie manevralarında ile ilgili görsel sonucu">
            <a:extLst>
              <a:ext uri="{FF2B5EF4-FFF2-40B4-BE49-F238E27FC236}">
                <a16:creationId xmlns:a16="http://schemas.microsoft.com/office/drawing/2014/main" id="{1A67D2F7-BCAC-3B50-FC17-43D83688E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2181225"/>
            <a:ext cx="19939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CB0BE17-1CFA-0B50-36FD-CDE34B4792E3}"/>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4">
            <a:extLst>
              <a:ext uri="{FF2B5EF4-FFF2-40B4-BE49-F238E27FC236}">
                <a16:creationId xmlns:a16="http://schemas.microsoft.com/office/drawing/2014/main" id="{5E774F7B-7563-7733-A143-B3C6E996EF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B2E645-F8BA-4D2F-B869-D6A8553769CA}" type="slidenum">
              <a:rPr lang="tr-TR" altLang="tr-TR" sz="1200" b="1">
                <a:latin typeface="Arial" panose="020B0604020202020204" pitchFamily="34" charset="0"/>
              </a:rPr>
              <a:pPr>
                <a:spcBef>
                  <a:spcPct val="0"/>
                </a:spcBef>
                <a:buFontTx/>
                <a:buNone/>
              </a:pPr>
              <a:t>7</a:t>
            </a:fld>
            <a:endParaRPr lang="tr-TR" altLang="tr-TR" sz="1200" b="1">
              <a:latin typeface="Arial" panose="020B0604020202020204" pitchFamily="34" charset="0"/>
            </a:endParaRPr>
          </a:p>
        </p:txBody>
      </p:sp>
      <p:sp>
        <p:nvSpPr>
          <p:cNvPr id="10243" name="AutoShape 2">
            <a:extLst>
              <a:ext uri="{FF2B5EF4-FFF2-40B4-BE49-F238E27FC236}">
                <a16:creationId xmlns:a16="http://schemas.microsoft.com/office/drawing/2014/main" id="{800FE658-C6C2-63C7-0B39-7833B01C8969}"/>
              </a:ext>
            </a:extLst>
          </p:cNvPr>
          <p:cNvSpPr>
            <a:spLocks noChangeArrowheads="1"/>
          </p:cNvSpPr>
          <p:nvPr/>
        </p:nvSpPr>
        <p:spPr bwMode="auto">
          <a:xfrm>
            <a:off x="1703388" y="80963"/>
            <a:ext cx="8642350" cy="8128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İnkılâbın Atatürk'ün Zihninde Şekillenmesi ve</a:t>
            </a:r>
            <a:br>
              <a:rPr lang="tr-TR" altLang="tr-TR" sz="2400" b="1">
                <a:solidFill>
                  <a:srgbClr val="FF0000"/>
                </a:solidFill>
                <a:latin typeface="Arial" panose="020B0604020202020204" pitchFamily="34" charset="0"/>
              </a:rPr>
            </a:br>
            <a:r>
              <a:rPr lang="tr-TR" altLang="tr-TR" sz="2400" b="1">
                <a:solidFill>
                  <a:srgbClr val="FF0000"/>
                </a:solidFill>
                <a:latin typeface="Arial" panose="020B0604020202020204" pitchFamily="34" charset="0"/>
              </a:rPr>
              <a:t>Karar Vermesi</a:t>
            </a:r>
          </a:p>
        </p:txBody>
      </p:sp>
      <p:sp>
        <p:nvSpPr>
          <p:cNvPr id="10244" name="Dikdörtgen 6">
            <a:extLst>
              <a:ext uri="{FF2B5EF4-FFF2-40B4-BE49-F238E27FC236}">
                <a16:creationId xmlns:a16="http://schemas.microsoft.com/office/drawing/2014/main" id="{B9B181A6-DDAA-3C1E-2429-6A4D09175914}"/>
              </a:ext>
            </a:extLst>
          </p:cNvPr>
          <p:cNvSpPr>
            <a:spLocks noChangeArrowheads="1"/>
          </p:cNvSpPr>
          <p:nvPr/>
        </p:nvSpPr>
        <p:spPr bwMode="auto">
          <a:xfrm>
            <a:off x="1774826" y="3789363"/>
            <a:ext cx="8740775" cy="2984500"/>
          </a:xfrm>
          <a:prstGeom prst="rect">
            <a:avLst/>
          </a:prstGeom>
          <a:noFill/>
          <a:ln>
            <a:noFill/>
          </a:ln>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defRPr/>
            </a:pPr>
            <a:r>
              <a:rPr lang="tr-TR" altLang="tr-TR" sz="2400" i="1" dirty="0">
                <a:latin typeface="Arial" panose="020B0604020202020204" pitchFamily="34" charset="0"/>
              </a:rPr>
              <a:t>    </a:t>
            </a:r>
            <a:r>
              <a:rPr lang="tr-TR" altLang="tr-TR" sz="2100" i="1" dirty="0">
                <a:latin typeface="Arial" panose="020B0604020202020204" pitchFamily="34" charset="0"/>
              </a:rPr>
              <a:t>Atatürk,</a:t>
            </a:r>
            <a:r>
              <a:rPr lang="tr-TR" altLang="tr-TR" sz="2100" dirty="0">
                <a:latin typeface="Arial" panose="020B0604020202020204" pitchFamily="34" charset="0"/>
              </a:rPr>
              <a:t> Kurtuluş Savaşı’na başlamadan önce yapacakları inkılâpları kafasında tasarlamıştı. Mustafa Kemal, tedavi için gittiği </a:t>
            </a:r>
            <a:r>
              <a:rPr lang="tr-TR" altLang="tr-TR" sz="2100" dirty="0" err="1">
                <a:latin typeface="Arial" panose="020B0604020202020204" pitchFamily="34" charset="0"/>
              </a:rPr>
              <a:t>Karlsbad’da</a:t>
            </a:r>
            <a:r>
              <a:rPr lang="tr-TR" altLang="tr-TR" sz="2100" dirty="0">
                <a:latin typeface="Arial" panose="020B0604020202020204" pitchFamily="34" charset="0"/>
              </a:rPr>
              <a:t> </a:t>
            </a:r>
            <a:r>
              <a:rPr lang="tr-TR" altLang="tr-TR" sz="2000" dirty="0">
                <a:solidFill>
                  <a:srgbClr val="FF0000"/>
                </a:solidFill>
                <a:latin typeface="Arial" panose="020B0604020202020204" pitchFamily="34" charset="0"/>
              </a:rPr>
              <a:t>(</a:t>
            </a:r>
            <a:r>
              <a:rPr lang="tr-TR" sz="2000" b="1" dirty="0">
                <a:solidFill>
                  <a:srgbClr val="FF0000"/>
                </a:solidFill>
                <a:latin typeface="Arial" panose="020B0604020202020204" pitchFamily="34" charset="0"/>
              </a:rPr>
              <a:t>30 Haziran – 28 Temmuz)</a:t>
            </a:r>
            <a:r>
              <a:rPr lang="tr-TR" altLang="tr-TR" sz="2100" dirty="0">
                <a:latin typeface="Arial" panose="020B0604020202020204" pitchFamily="34" charset="0"/>
              </a:rPr>
              <a:t> hatıra defterine 6 Temmuz 1918’de </a:t>
            </a:r>
            <a:r>
              <a:rPr lang="tr-TR" altLang="tr-TR" sz="2100" i="1" dirty="0">
                <a:solidFill>
                  <a:srgbClr val="0070C0"/>
                </a:solidFill>
                <a:latin typeface="Arial" panose="020B0604020202020204" pitchFamily="34" charset="0"/>
              </a:rPr>
              <a:t>"benim elime büyük salahiyet ve kudret geçerse, ben toplumsal yapımızda arzu edilen inkılâbı bir anda bir </a:t>
            </a:r>
            <a:r>
              <a:rPr lang="tr-TR" altLang="tr-TR" sz="2100" i="1" dirty="0" err="1">
                <a:solidFill>
                  <a:srgbClr val="0070C0"/>
                </a:solidFill>
                <a:latin typeface="Arial" panose="020B0604020202020204" pitchFamily="34" charset="0"/>
              </a:rPr>
              <a:t>coup</a:t>
            </a:r>
            <a:r>
              <a:rPr lang="tr-TR" altLang="tr-TR" sz="2100" i="1" dirty="0">
                <a:solidFill>
                  <a:srgbClr val="0070C0"/>
                </a:solidFill>
                <a:latin typeface="Arial" panose="020B0604020202020204" pitchFamily="34" charset="0"/>
              </a:rPr>
              <a:t> (darbe) ile tatbik edeceğimi zannederim" </a:t>
            </a:r>
            <a:r>
              <a:rPr lang="tr-TR" altLang="tr-TR" sz="2100" dirty="0">
                <a:latin typeface="Arial" panose="020B0604020202020204" pitchFamily="34" charset="0"/>
              </a:rPr>
              <a:t>diye yazmıştı.</a:t>
            </a:r>
          </a:p>
          <a:p>
            <a:pPr algn="just" eaLnBrk="1" hangingPunct="1">
              <a:spcBef>
                <a:spcPct val="0"/>
              </a:spcBef>
              <a:buFontTx/>
              <a:buNone/>
              <a:defRPr/>
            </a:pPr>
            <a:endParaRPr lang="tr-TR" altLang="tr-TR" sz="1000" dirty="0">
              <a:latin typeface="Arial" panose="020B0604020202020204" pitchFamily="34" charset="0"/>
            </a:endParaRPr>
          </a:p>
          <a:p>
            <a:pPr marL="342900" indent="-342900" algn="just">
              <a:spcBef>
                <a:spcPct val="0"/>
              </a:spcBef>
              <a:buFont typeface="Wingdings" panose="05000000000000000000" pitchFamily="2" charset="2"/>
              <a:buChar char="v"/>
              <a:defRPr/>
            </a:pPr>
            <a:r>
              <a:rPr lang="tr-TR" sz="1400" dirty="0">
                <a:solidFill>
                  <a:srgbClr val="4D5156"/>
                </a:solidFill>
                <a:latin typeface="arial" panose="020B0604020202020204" pitchFamily="34" charset="0"/>
              </a:rPr>
              <a:t>Karlovy Vary (</a:t>
            </a:r>
            <a:r>
              <a:rPr lang="tr-TR" sz="1400" dirty="0">
                <a:solidFill>
                  <a:srgbClr val="202124"/>
                </a:solidFill>
                <a:latin typeface="arial" panose="020B0604020202020204" pitchFamily="34" charset="0"/>
              </a:rPr>
              <a:t>Kralın banyosu)</a:t>
            </a:r>
            <a:r>
              <a:rPr lang="tr-TR" sz="1400" dirty="0">
                <a:solidFill>
                  <a:srgbClr val="4D5156"/>
                </a:solidFill>
                <a:latin typeface="arial" panose="020B0604020202020204" pitchFamily="34" charset="0"/>
              </a:rPr>
              <a:t> (Almanca: </a:t>
            </a:r>
            <a:r>
              <a:rPr lang="tr-TR" sz="1400" b="1" dirty="0" err="1">
                <a:solidFill>
                  <a:srgbClr val="5F6368"/>
                </a:solidFill>
                <a:latin typeface="arial" panose="020B0604020202020204" pitchFamily="34" charset="0"/>
              </a:rPr>
              <a:t>Karlsbad</a:t>
            </a:r>
            <a:r>
              <a:rPr lang="tr-TR" sz="1400" dirty="0">
                <a:solidFill>
                  <a:srgbClr val="4D5156"/>
                </a:solidFill>
                <a:latin typeface="arial" panose="020B0604020202020204" pitchFamily="34" charset="0"/>
              </a:rPr>
              <a:t>), Çek Cumhuriyeti'nin Bohemya bölgesinde bulunan bir şehirdir. Batı Bohemya'da 1370'te İmparator IV. Karl tarafından kuruldu. </a:t>
            </a:r>
            <a:endParaRPr lang="tr-TR" altLang="tr-TR" sz="2100" dirty="0">
              <a:solidFill>
                <a:srgbClr val="FF0000"/>
              </a:solidFill>
              <a:latin typeface="Arial" panose="020B0604020202020204" pitchFamily="34" charset="0"/>
            </a:endParaRPr>
          </a:p>
          <a:p>
            <a:pPr algn="just" eaLnBrk="1" hangingPunct="1">
              <a:spcBef>
                <a:spcPct val="0"/>
              </a:spcBef>
              <a:buFontTx/>
              <a:buNone/>
              <a:defRPr/>
            </a:pPr>
            <a:endParaRPr lang="tr-TR" altLang="tr-TR" sz="2100" dirty="0">
              <a:latin typeface="Arial" panose="020B0604020202020204" pitchFamily="34" charset="0"/>
            </a:endParaRPr>
          </a:p>
        </p:txBody>
      </p:sp>
      <p:pic>
        <p:nvPicPr>
          <p:cNvPr id="10245" name="Picture 6" descr="mustafa kemal sofyada ate&amp;scedil;e ile ilgili görsel sonucu">
            <a:extLst>
              <a:ext uri="{FF2B5EF4-FFF2-40B4-BE49-F238E27FC236}">
                <a16:creationId xmlns:a16="http://schemas.microsoft.com/office/drawing/2014/main" id="{6B51CD84-FF2B-32A1-147F-209839A71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1052514"/>
            <a:ext cx="36195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Dikdörtgen 6">
            <a:extLst>
              <a:ext uri="{FF2B5EF4-FFF2-40B4-BE49-F238E27FC236}">
                <a16:creationId xmlns:a16="http://schemas.microsoft.com/office/drawing/2014/main" id="{B69DACC3-4F17-4512-93F1-D6082C062047}"/>
              </a:ext>
            </a:extLst>
          </p:cNvPr>
          <p:cNvSpPr>
            <a:spLocks noChangeArrowheads="1"/>
          </p:cNvSpPr>
          <p:nvPr/>
        </p:nvSpPr>
        <p:spPr bwMode="auto">
          <a:xfrm>
            <a:off x="5735639" y="908050"/>
            <a:ext cx="46815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a:t>
            </a:r>
            <a:r>
              <a:rPr lang="tr-TR" altLang="tr-TR" sz="2000">
                <a:latin typeface="Arial" panose="020B0604020202020204" pitchFamily="34" charset="0"/>
              </a:rPr>
              <a:t> </a:t>
            </a:r>
            <a:r>
              <a:rPr lang="tr-TR" altLang="tr-TR" sz="2200">
                <a:latin typeface="Arial" panose="020B0604020202020204" pitchFamily="34" charset="0"/>
              </a:rPr>
              <a:t>27 Ekim 1913'te Sofya'ya Askeri Ateşe olarak atanan</a:t>
            </a:r>
            <a:r>
              <a:rPr lang="tr-TR" altLang="tr-TR" sz="2200" i="1">
                <a:latin typeface="Arial" panose="020B0604020202020204" pitchFamily="34" charset="0"/>
              </a:rPr>
              <a:t> </a:t>
            </a:r>
            <a:r>
              <a:rPr lang="tr-TR" altLang="tr-TR" sz="2200">
                <a:latin typeface="Arial" panose="020B0604020202020204" pitchFamily="34" charset="0"/>
              </a:rPr>
              <a:t>Mustafa Kemal</a:t>
            </a:r>
            <a:r>
              <a:rPr lang="tr-TR" altLang="tr-TR" sz="2200" i="1">
                <a:latin typeface="Arial" panose="020B0604020202020204" pitchFamily="34" charset="0"/>
              </a:rPr>
              <a:t>,</a:t>
            </a:r>
            <a:r>
              <a:rPr lang="tr-TR" altLang="tr-TR" sz="2200">
                <a:latin typeface="Arial" panose="020B0604020202020204" pitchFamily="34" charset="0"/>
              </a:rPr>
              <a:t> burada geçirdiği günlerde</a:t>
            </a:r>
            <a:r>
              <a:rPr lang="tr-TR" altLang="tr-TR" sz="2200" i="1">
                <a:latin typeface="Arial" panose="020B0604020202020204" pitchFamily="34" charset="0"/>
              </a:rPr>
              <a:t> Bulgaristan’ın</a:t>
            </a:r>
            <a:r>
              <a:rPr lang="tr-TR" altLang="tr-TR" sz="2200">
                <a:latin typeface="Arial" panose="020B0604020202020204" pitchFamily="34" charset="0"/>
              </a:rPr>
              <a:t> kısa sürede nasıl kalkındığı üzerinde durmuş, Osmanlı Devleti'nin de kalkındırılması için nelerin yapılması gerektiğini tasarlamaya başlamıştır. </a:t>
            </a:r>
            <a:r>
              <a:rPr lang="tr-TR" altLang="tr-TR" sz="2000" i="1">
                <a:latin typeface="Arial" panose="020B0604020202020204" pitchFamily="34" charset="0"/>
              </a:rPr>
              <a:t>	</a:t>
            </a:r>
            <a:endParaRPr lang="tr-TR" altLang="tr-TR" sz="2000">
              <a:latin typeface="Arial" panose="020B0604020202020204" pitchFamily="34" charset="0"/>
            </a:endParaRPr>
          </a:p>
        </p:txBody>
      </p:sp>
      <p:sp>
        <p:nvSpPr>
          <p:cNvPr id="2" name="Footer Placeholder 1">
            <a:extLst>
              <a:ext uri="{FF2B5EF4-FFF2-40B4-BE49-F238E27FC236}">
                <a16:creationId xmlns:a16="http://schemas.microsoft.com/office/drawing/2014/main" id="{57507F54-766C-73DB-F5D1-CF0105BA3DC2}"/>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4">
            <a:extLst>
              <a:ext uri="{FF2B5EF4-FFF2-40B4-BE49-F238E27FC236}">
                <a16:creationId xmlns:a16="http://schemas.microsoft.com/office/drawing/2014/main" id="{E1BEF4BE-CB88-9503-B267-0765F0169E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EB65C5-5B18-4125-A27A-1F84709A970A}" type="slidenum">
              <a:rPr lang="tr-TR" altLang="tr-TR" sz="1200" b="1">
                <a:latin typeface="Arial" panose="020B0604020202020204" pitchFamily="34" charset="0"/>
              </a:rPr>
              <a:pPr>
                <a:spcBef>
                  <a:spcPct val="0"/>
                </a:spcBef>
                <a:buFontTx/>
                <a:buNone/>
              </a:pPr>
              <a:t>8</a:t>
            </a:fld>
            <a:endParaRPr lang="tr-TR" altLang="tr-TR" sz="1200" b="1">
              <a:latin typeface="Arial" panose="020B0604020202020204" pitchFamily="34" charset="0"/>
            </a:endParaRPr>
          </a:p>
        </p:txBody>
      </p:sp>
      <p:sp>
        <p:nvSpPr>
          <p:cNvPr id="11267" name="AutoShape 2">
            <a:extLst>
              <a:ext uri="{FF2B5EF4-FFF2-40B4-BE49-F238E27FC236}">
                <a16:creationId xmlns:a16="http://schemas.microsoft.com/office/drawing/2014/main" id="{F04FE235-1C2C-FF3D-13D1-0D47F638E5CB}"/>
              </a:ext>
            </a:extLst>
          </p:cNvPr>
          <p:cNvSpPr>
            <a:spLocks noChangeArrowheads="1"/>
          </p:cNvSpPr>
          <p:nvPr/>
        </p:nvSpPr>
        <p:spPr bwMode="auto">
          <a:xfrm>
            <a:off x="1774825" y="115888"/>
            <a:ext cx="8642350" cy="8128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1268" name="Dikdörtgen 6">
            <a:extLst>
              <a:ext uri="{FF2B5EF4-FFF2-40B4-BE49-F238E27FC236}">
                <a16:creationId xmlns:a16="http://schemas.microsoft.com/office/drawing/2014/main" id="{483C73BC-43A5-0063-B826-D7344B8E5E53}"/>
              </a:ext>
            </a:extLst>
          </p:cNvPr>
          <p:cNvSpPr>
            <a:spLocks noChangeArrowheads="1"/>
          </p:cNvSpPr>
          <p:nvPr/>
        </p:nvSpPr>
        <p:spPr bwMode="auto">
          <a:xfrm>
            <a:off x="1765300" y="1203326"/>
            <a:ext cx="86423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 pos="7159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solidFill>
                  <a:srgbClr val="0070C0"/>
                </a:solidFill>
                <a:latin typeface="Arial" panose="020B0604020202020204" pitchFamily="34" charset="0"/>
              </a:rPr>
              <a:t>	</a:t>
            </a:r>
            <a:r>
              <a:rPr lang="tr-TR" altLang="tr-TR" sz="2600">
                <a:solidFill>
                  <a:srgbClr val="0070C0"/>
                </a:solidFill>
                <a:latin typeface="Arial" panose="020B0604020202020204" pitchFamily="34" charset="0"/>
              </a:rPr>
              <a:t>-	</a:t>
            </a:r>
            <a:r>
              <a:rPr lang="tr-TR" altLang="tr-TR" sz="2600" i="1">
                <a:latin typeface="Arial" panose="020B0604020202020204" pitchFamily="34" charset="0"/>
              </a:rPr>
              <a:t>Atatürk,</a:t>
            </a:r>
            <a:r>
              <a:rPr lang="tr-TR" altLang="tr-TR" sz="2600">
                <a:latin typeface="Arial" panose="020B0604020202020204" pitchFamily="34" charset="0"/>
              </a:rPr>
              <a:t> bir inkılâpçı olarak </a:t>
            </a:r>
            <a:r>
              <a:rPr lang="tr-TR" altLang="tr-TR" sz="2600">
                <a:solidFill>
                  <a:srgbClr val="0070C0"/>
                </a:solidFill>
                <a:latin typeface="Arial" panose="020B0604020202020204" pitchFamily="34" charset="0"/>
              </a:rPr>
              <a:t>zamanı oldukça iyi kullanmıştır</a:t>
            </a:r>
            <a:r>
              <a:rPr lang="tr-TR" altLang="tr-TR" sz="2600">
                <a:latin typeface="Arial" panose="020B0604020202020204" pitchFamily="34" charset="0"/>
              </a:rPr>
              <a:t>. Dolayısıyla bir zamanlama ustası olarak tanınmıştır. </a:t>
            </a:r>
          </a:p>
          <a:p>
            <a:pPr algn="just" eaLnBrk="1" hangingPunct="1">
              <a:spcBef>
                <a:spcPct val="0"/>
              </a:spcBef>
              <a:buFontTx/>
              <a:buNone/>
            </a:pPr>
            <a:endParaRPr lang="tr-TR" altLang="tr-TR" sz="2600">
              <a:latin typeface="Arial" panose="020B0604020202020204" pitchFamily="34" charset="0"/>
            </a:endParaRPr>
          </a:p>
          <a:p>
            <a:pPr algn="just" eaLnBrk="1" hangingPunct="1">
              <a:spcBef>
                <a:spcPct val="0"/>
              </a:spcBef>
              <a:buFontTx/>
              <a:buNone/>
            </a:pPr>
            <a:r>
              <a:rPr lang="tr-TR" altLang="tr-TR" sz="2600" i="1">
                <a:latin typeface="Arial" panose="020B0604020202020204" pitchFamily="34" charset="0"/>
              </a:rPr>
              <a:t>	</a:t>
            </a:r>
            <a:r>
              <a:rPr lang="tr-TR" altLang="tr-TR" sz="2600" i="1">
                <a:solidFill>
                  <a:srgbClr val="0070C0"/>
                </a:solidFill>
                <a:latin typeface="Arial" panose="020B0604020202020204" pitchFamily="34" charset="0"/>
              </a:rPr>
              <a:t>-</a:t>
            </a:r>
            <a:r>
              <a:rPr lang="tr-TR" altLang="tr-TR" sz="2600" i="1">
                <a:latin typeface="Arial" panose="020B0604020202020204" pitchFamily="34" charset="0"/>
              </a:rPr>
              <a:t>	Atatürk,</a:t>
            </a:r>
            <a:r>
              <a:rPr lang="tr-TR" altLang="tr-TR" sz="2600">
                <a:latin typeface="Arial" panose="020B0604020202020204" pitchFamily="34" charset="0"/>
              </a:rPr>
              <a:t> kafasında belirlediği inkılâpları uygulamaya koyarken, bu </a:t>
            </a:r>
            <a:r>
              <a:rPr lang="tr-TR" altLang="tr-TR" sz="2600">
                <a:solidFill>
                  <a:srgbClr val="0070C0"/>
                </a:solidFill>
                <a:latin typeface="Arial" panose="020B0604020202020204" pitchFamily="34" charset="0"/>
              </a:rPr>
              <a:t>inkılâpların şartlarını da hazırlamaya özel bir dikkat göstermiştir.</a:t>
            </a:r>
            <a:r>
              <a:rPr lang="tr-TR" altLang="tr-TR" sz="2600">
                <a:latin typeface="Arial" panose="020B0604020202020204" pitchFamily="34" charset="0"/>
              </a:rPr>
              <a:t> Temel hedeflerden sapmalara izin vermemiştir. S</a:t>
            </a:r>
            <a:r>
              <a:rPr lang="tr-TR" altLang="tr-TR" sz="2600" i="1">
                <a:latin typeface="Arial" panose="020B0604020202020204" pitchFamily="34" charset="0"/>
              </a:rPr>
              <a:t>amsun’a </a:t>
            </a:r>
            <a:r>
              <a:rPr lang="tr-TR" altLang="tr-TR" sz="2600">
                <a:latin typeface="Arial" panose="020B0604020202020204" pitchFamily="34" charset="0"/>
              </a:rPr>
              <a:t>çıktığı zaman, </a:t>
            </a:r>
            <a:r>
              <a:rPr lang="tr-TR" altLang="tr-TR" sz="2600">
                <a:solidFill>
                  <a:srgbClr val="FF0000"/>
                </a:solidFill>
                <a:latin typeface="Arial" panose="020B0604020202020204" pitchFamily="34" charset="0"/>
              </a:rPr>
              <a:t>ulusal egemenliğe dayalı kayıtsız şartsız yeni bir Türk Devleti kurmayı </a:t>
            </a:r>
            <a:r>
              <a:rPr lang="tr-TR" altLang="tr-TR" sz="2600">
                <a:latin typeface="Arial" panose="020B0604020202020204" pitchFamily="34" charset="0"/>
              </a:rPr>
              <a:t>amaçladığı halde, şartlar oluşuncaya kadar bu düşünceyi açıkça ortaya koymamıştır. Çünkü yüzyıllardan beri halkın üzerinde etkin olan Osmanlı Devleti imajını yıkmak zordu.</a:t>
            </a:r>
            <a:r>
              <a:rPr lang="tr-TR" altLang="tr-TR" sz="2600" i="1">
                <a:latin typeface="Arial" panose="020B0604020202020204" pitchFamily="34" charset="0"/>
              </a:rPr>
              <a:t> </a:t>
            </a:r>
            <a:endParaRPr lang="tr-TR" altLang="tr-TR" sz="2600">
              <a:latin typeface="Arial" panose="020B0604020202020204" pitchFamily="34" charset="0"/>
            </a:endParaRPr>
          </a:p>
        </p:txBody>
      </p:sp>
      <p:sp>
        <p:nvSpPr>
          <p:cNvPr id="2" name="Footer Placeholder 1">
            <a:extLst>
              <a:ext uri="{FF2B5EF4-FFF2-40B4-BE49-F238E27FC236}">
                <a16:creationId xmlns:a16="http://schemas.microsoft.com/office/drawing/2014/main" id="{181737CE-880A-90C9-BAE6-B8B5877E1F64}"/>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Numarası Yer Tutucusu 4">
            <a:extLst>
              <a:ext uri="{FF2B5EF4-FFF2-40B4-BE49-F238E27FC236}">
                <a16:creationId xmlns:a16="http://schemas.microsoft.com/office/drawing/2014/main" id="{245F0457-29B6-4CB6-6272-19EB3F2956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DC21D5-F2F0-44DB-9E8E-954E2A02569C}" type="slidenum">
              <a:rPr lang="tr-TR" altLang="tr-TR" sz="1200" b="1">
                <a:latin typeface="Arial" panose="020B0604020202020204" pitchFamily="34" charset="0"/>
              </a:rPr>
              <a:pPr>
                <a:spcBef>
                  <a:spcPct val="0"/>
                </a:spcBef>
                <a:buFontTx/>
                <a:buNone/>
              </a:pPr>
              <a:t>9</a:t>
            </a:fld>
            <a:endParaRPr lang="tr-TR" altLang="tr-TR" sz="1200" b="1">
              <a:latin typeface="Arial" panose="020B0604020202020204" pitchFamily="34" charset="0"/>
            </a:endParaRPr>
          </a:p>
        </p:txBody>
      </p:sp>
      <p:sp>
        <p:nvSpPr>
          <p:cNvPr id="12291" name="AutoShape 2">
            <a:extLst>
              <a:ext uri="{FF2B5EF4-FFF2-40B4-BE49-F238E27FC236}">
                <a16:creationId xmlns:a16="http://schemas.microsoft.com/office/drawing/2014/main" id="{6620BFEB-82C5-A42C-C6E1-3BC9EE7C6B99}"/>
              </a:ext>
            </a:extLst>
          </p:cNvPr>
          <p:cNvSpPr>
            <a:spLocks noChangeArrowheads="1"/>
          </p:cNvSpPr>
          <p:nvPr/>
        </p:nvSpPr>
        <p:spPr bwMode="auto">
          <a:xfrm>
            <a:off x="1774825" y="115888"/>
            <a:ext cx="8642350" cy="8128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Arial" panose="020B0604020202020204" pitchFamily="34" charset="0"/>
              </a:rPr>
              <a:t>Atatürk'ün İnkılâbı Gerçekleştirme Stratejisi</a:t>
            </a:r>
          </a:p>
        </p:txBody>
      </p:sp>
      <p:sp>
        <p:nvSpPr>
          <p:cNvPr id="12292" name="Dikdörtgen 6">
            <a:extLst>
              <a:ext uri="{FF2B5EF4-FFF2-40B4-BE49-F238E27FC236}">
                <a16:creationId xmlns:a16="http://schemas.microsoft.com/office/drawing/2014/main" id="{83965C89-C10A-C2B9-DA41-6C1151929015}"/>
              </a:ext>
            </a:extLst>
          </p:cNvPr>
          <p:cNvSpPr>
            <a:spLocks noChangeArrowheads="1"/>
          </p:cNvSpPr>
          <p:nvPr/>
        </p:nvSpPr>
        <p:spPr bwMode="auto">
          <a:xfrm>
            <a:off x="1765300" y="1047751"/>
            <a:ext cx="86423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1325" algn="l"/>
                <a:tab pos="7159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1325" algn="l"/>
                <a:tab pos="7159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1325" algn="l"/>
                <a:tab pos="7159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1325" algn="l"/>
                <a:tab pos="715963"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solidFill>
                  <a:srgbClr val="0070C0"/>
                </a:solidFill>
                <a:latin typeface="Arial" panose="020B0604020202020204" pitchFamily="34" charset="0"/>
              </a:rPr>
              <a:t>	</a:t>
            </a:r>
            <a:r>
              <a:rPr lang="tr-TR" altLang="tr-TR" sz="2600">
                <a:latin typeface="Arial" panose="020B0604020202020204" pitchFamily="34" charset="0"/>
              </a:rPr>
              <a:t>Öncelikle bu sorunların çözümlenmesi, arkasından da eski saltanat sisteminin, çağdaş uygarlıkla bağdaşmayan Halifeliğin kaldırılması, toplumu çağdışı bırakan kurum ve kuralların atılması gerekiyordu. Bunun için de Osmanlı Hükümeti'ne, Osmanlı Padişahına ve Müslümanların Halifesine başkaldırmak ve bütün ulusu ve orduyu ayaklandırmak gerekiyordu.</a:t>
            </a:r>
            <a:r>
              <a:rPr lang="tr-TR" altLang="tr-TR" sz="2600" i="1">
                <a:latin typeface="Arial" panose="020B0604020202020204" pitchFamily="34" charset="0"/>
              </a:rPr>
              <a:t> </a:t>
            </a:r>
          </a:p>
          <a:p>
            <a:pPr algn="just" eaLnBrk="1" hangingPunct="1">
              <a:spcBef>
                <a:spcPct val="0"/>
              </a:spcBef>
              <a:buFontTx/>
              <a:buNone/>
            </a:pPr>
            <a:endParaRPr lang="tr-TR" altLang="tr-TR" sz="2600" i="1">
              <a:latin typeface="Arial" panose="020B0604020202020204" pitchFamily="34" charset="0"/>
            </a:endParaRPr>
          </a:p>
          <a:p>
            <a:pPr algn="just" eaLnBrk="1" hangingPunct="1">
              <a:spcBef>
                <a:spcPct val="0"/>
              </a:spcBef>
              <a:buFontTx/>
              <a:buNone/>
            </a:pPr>
            <a:r>
              <a:rPr lang="tr-TR" altLang="tr-TR" sz="2600" i="1">
                <a:latin typeface="Arial" panose="020B0604020202020204" pitchFamily="34" charset="0"/>
              </a:rPr>
              <a:t>	Atatürk, </a:t>
            </a:r>
            <a:r>
              <a:rPr lang="tr-TR" altLang="tr-TR" sz="2600">
                <a:latin typeface="Arial" panose="020B0604020202020204" pitchFamily="34" charset="0"/>
              </a:rPr>
              <a:t>yapmak istediği </a:t>
            </a:r>
            <a:r>
              <a:rPr lang="tr-TR" altLang="tr-TR" sz="2600">
                <a:solidFill>
                  <a:srgbClr val="0070C0"/>
                </a:solidFill>
                <a:latin typeface="Arial" panose="020B0604020202020204" pitchFamily="34" charset="0"/>
              </a:rPr>
              <a:t>inkılâpların ortamını hazırlamış, </a:t>
            </a:r>
            <a:r>
              <a:rPr lang="tr-TR" altLang="tr-TR" sz="2600">
                <a:latin typeface="Arial" panose="020B0604020202020204" pitchFamily="34" charset="0"/>
              </a:rPr>
              <a:t>ortamını hazır gördüğünde de son derece hızlı ve kararlı bir şekilde hareket ederek onları gerçekleştirmiştir.</a:t>
            </a:r>
          </a:p>
          <a:p>
            <a:pPr algn="just" eaLnBrk="1" hangingPunct="1">
              <a:spcBef>
                <a:spcPct val="0"/>
              </a:spcBef>
              <a:buFontTx/>
              <a:buNone/>
            </a:pPr>
            <a:endParaRPr lang="tr-TR" altLang="tr-TR" sz="2400">
              <a:latin typeface="Arial" panose="020B0604020202020204" pitchFamily="34" charset="0"/>
            </a:endParaRPr>
          </a:p>
        </p:txBody>
      </p:sp>
      <p:sp>
        <p:nvSpPr>
          <p:cNvPr id="2" name="Footer Placeholder 1">
            <a:extLst>
              <a:ext uri="{FF2B5EF4-FFF2-40B4-BE49-F238E27FC236}">
                <a16:creationId xmlns:a16="http://schemas.microsoft.com/office/drawing/2014/main" id="{9036DCC5-2BC8-7189-2AE5-1435CB764BE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2165</Words>
  <Application>Microsoft Office PowerPoint</Application>
  <PresentationFormat>Geniş ekran</PresentationFormat>
  <Paragraphs>153</Paragraphs>
  <Slides>25</Slides>
  <Notes>0</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cp:revision>
  <dcterms:created xsi:type="dcterms:W3CDTF">2026-02-09T08:33:32Z</dcterms:created>
  <dcterms:modified xsi:type="dcterms:W3CDTF">2026-02-09T08:36:48Z</dcterms:modified>
</cp:coreProperties>
</file>