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8" r:id="rId21"/>
    <p:sldId id="319" r:id="rId22"/>
    <p:sldId id="320" r:id="rId23"/>
    <p:sldId id="316" r:id="rId24"/>
    <p:sldId id="317"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4660"/>
  </p:normalViewPr>
  <p:slideViewPr>
    <p:cSldViewPr>
      <p:cViewPr varScale="1">
        <p:scale>
          <a:sx n="78" d="100"/>
          <a:sy n="78" d="100"/>
        </p:scale>
        <p:origin x="1445"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CD818-E9F4-4CBB-8802-8287CE921B6A}" type="datetimeFigureOut">
              <a:rPr lang="tr-TR" smtClean="0"/>
              <a:t>28.03.2025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4EB97-5F9A-4806-B200-BB70100FE12A}" type="slidenum">
              <a:rPr lang="tr-TR" smtClean="0"/>
              <a:t>‹#›</a:t>
            </a:fld>
            <a:endParaRPr lang="tr-TR"/>
          </a:p>
        </p:txBody>
      </p:sp>
    </p:spTree>
    <p:extLst>
      <p:ext uri="{BB962C8B-B14F-4D97-AF65-F5344CB8AC3E}">
        <p14:creationId xmlns:p14="http://schemas.microsoft.com/office/powerpoint/2010/main" val="412272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6DA41E4-7088-43B6-B2A4-F6424CC19344}" type="slidenum">
              <a:rPr lang="tr-TR" smtClean="0"/>
              <a:t>17</a:t>
            </a:fld>
            <a:endParaRPr lang="tr-TR"/>
          </a:p>
        </p:txBody>
      </p:sp>
    </p:spTree>
    <p:extLst>
      <p:ext uri="{BB962C8B-B14F-4D97-AF65-F5344CB8AC3E}">
        <p14:creationId xmlns:p14="http://schemas.microsoft.com/office/powerpoint/2010/main" val="177239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Dikdörtgen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Dikdörtgen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Dikdörtgen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Dikdörtgen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Dikdörtgen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Yuvarlatılmış Dikdörtgen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Yuvarlatılmış Dikdörtgen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Dikdörtgen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a:t>Asıl başlık stili için tıklatın</a:t>
            </a:r>
            <a:endParaRPr kumimoji="0" lang="en-US"/>
          </a:p>
        </p:txBody>
      </p:sp>
      <p:sp>
        <p:nvSpPr>
          <p:cNvPr id="9" name="Alt Başlık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a:xfrm>
            <a:off x="6705600" y="4206240"/>
            <a:ext cx="960120" cy="457200"/>
          </a:xfrm>
        </p:spPr>
        <p:txBody>
          <a:bodyPr/>
          <a:lstStyle/>
          <a:p>
            <a:fld id="{F6F5F7FF-ECC1-4BD6-93D1-1FFDCB053527}" type="datetimeFigureOut">
              <a:rPr lang="tr-TR" smtClean="0"/>
              <a:t>28.03.2025</a:t>
            </a:fld>
            <a:endParaRPr lang="tr-TR"/>
          </a:p>
        </p:txBody>
      </p:sp>
      <p:sp>
        <p:nvSpPr>
          <p:cNvPr id="17" name="Altbilgi Yer Tutucusu 16"/>
          <p:cNvSpPr>
            <a:spLocks noGrp="1"/>
          </p:cNvSpPr>
          <p:nvPr>
            <p:ph type="ftr" sz="quarter" idx="11"/>
          </p:nvPr>
        </p:nvSpPr>
        <p:spPr>
          <a:xfrm>
            <a:off x="5410200" y="4205288"/>
            <a:ext cx="1295400" cy="457200"/>
          </a:xfrm>
        </p:spPr>
        <p:txBody>
          <a:bodyPr/>
          <a:lstStyle/>
          <a:p>
            <a:endParaRPr lang="tr-TR"/>
          </a:p>
        </p:txBody>
      </p:sp>
      <p:sp>
        <p:nvSpPr>
          <p:cNvPr id="29" name="Slayt Numarası Yer Tutucus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6B2F517-D47A-4B65-8629-CCDBA2D71D2A}"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F6F5F7FF-ECC1-4BD6-93D1-1FFDCB053527}" type="datetimeFigureOut">
              <a:rPr lang="tr-TR" smtClean="0"/>
              <a:t>28.03.2025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B2F517-D47A-4B65-8629-CCDBA2D71D2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1143000"/>
            <a:ext cx="1905000" cy="5486400"/>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1143000"/>
            <a:ext cx="6248400" cy="5486400"/>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F6F5F7FF-ECC1-4BD6-93D1-1FFDCB053527}" type="datetimeFigureOut">
              <a:rPr lang="tr-TR" smtClean="0"/>
              <a:t>28.03.2025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B2F517-D47A-4B65-8629-CCDBA2D71D2A}"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F6F5F7FF-ECC1-4BD6-93D1-1FFDCB053527}" type="datetimeFigureOut">
              <a:rPr lang="tr-TR" smtClean="0"/>
              <a:t>28.03.2025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B2F517-D47A-4B65-8629-CCDBA2D71D2A}"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a:t>Asıl başlık stili için tıklatın</a:t>
            </a:r>
            <a:endParaRPr kumimoji="0" lang="en-US"/>
          </a:p>
        </p:txBody>
      </p:sp>
      <p:sp>
        <p:nvSpPr>
          <p:cNvPr id="3" name="Metin Yer Tutucusu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p:txBody>
          <a:bodyPr/>
          <a:lstStyle/>
          <a:p>
            <a:fld id="{F6F5F7FF-ECC1-4BD6-93D1-1FFDCB053527}" type="datetimeFigureOut">
              <a:rPr lang="tr-TR" smtClean="0"/>
              <a:t>28.03.2025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B2F517-D47A-4B65-8629-CCDBA2D71D2A}"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İçerik Yer Tutucus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İçerik Yer Tutucus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F6F5F7FF-ECC1-4BD6-93D1-1FFDCB053527}" type="datetimeFigureOut">
              <a:rPr lang="tr-TR" smtClean="0"/>
              <a:t>28.03.2025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B2F517-D47A-4B65-8629-CCDBA2D71D2A}"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381000" y="1143000"/>
            <a:ext cx="8382000" cy="1069848"/>
          </a:xfrm>
        </p:spPr>
        <p:txBody>
          <a:bodyPr anchor="ctr"/>
          <a:lstStyle>
            <a:lvl1pPr>
              <a:defRPr sz="4000" b="0" i="0" cap="none" baseline="0"/>
            </a:lvl1pPr>
          </a:lstStyle>
          <a:p>
            <a:r>
              <a:rPr kumimoji="0" lang="tr-TR"/>
              <a:t>Asıl başlık stili için tıklatın</a:t>
            </a:r>
            <a:endParaRPr kumimoji="0" lang="en-US"/>
          </a:p>
        </p:txBody>
      </p:sp>
      <p:sp>
        <p:nvSpPr>
          <p:cNvPr id="3" name="Metin Yer Tutucus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İçerik Yer Tutucus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İçerik Yer Tutucus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6" name="Veri Yer Tutucusu 25"/>
          <p:cNvSpPr>
            <a:spLocks noGrp="1"/>
          </p:cNvSpPr>
          <p:nvPr>
            <p:ph type="dt" sz="half" idx="10"/>
          </p:nvPr>
        </p:nvSpPr>
        <p:spPr/>
        <p:txBody>
          <a:bodyPr rtlCol="0"/>
          <a:lstStyle/>
          <a:p>
            <a:fld id="{F6F5F7FF-ECC1-4BD6-93D1-1FFDCB053527}" type="datetimeFigureOut">
              <a:rPr lang="tr-TR" smtClean="0"/>
              <a:t>28.03.2025</a:t>
            </a:fld>
            <a:endParaRPr lang="tr-TR"/>
          </a:p>
        </p:txBody>
      </p:sp>
      <p:sp>
        <p:nvSpPr>
          <p:cNvPr id="27" name="Slayt Numarası Yer Tutucusu 26"/>
          <p:cNvSpPr>
            <a:spLocks noGrp="1"/>
          </p:cNvSpPr>
          <p:nvPr>
            <p:ph type="sldNum" sz="quarter" idx="11"/>
          </p:nvPr>
        </p:nvSpPr>
        <p:spPr/>
        <p:txBody>
          <a:bodyPr rtlCol="0"/>
          <a:lstStyle/>
          <a:p>
            <a:fld id="{06B2F517-D47A-4B65-8629-CCDBA2D71D2A}" type="slidenum">
              <a:rPr lang="tr-TR" smtClean="0"/>
              <a:t>‹#›</a:t>
            </a:fld>
            <a:endParaRPr lang="tr-TR"/>
          </a:p>
        </p:txBody>
      </p:sp>
      <p:sp>
        <p:nvSpPr>
          <p:cNvPr id="28" name="Altbilgi Yer Tutucusu 27"/>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a:t>Asıl başlık stili için tıklatın</a:t>
            </a:r>
            <a:endParaRPr kumimoji="0" lang="en-US"/>
          </a:p>
        </p:txBody>
      </p:sp>
      <p:sp>
        <p:nvSpPr>
          <p:cNvPr id="3" name="Veri Yer Tutucusu 2"/>
          <p:cNvSpPr>
            <a:spLocks noGrp="1"/>
          </p:cNvSpPr>
          <p:nvPr>
            <p:ph type="dt" sz="half" idx="10"/>
          </p:nvPr>
        </p:nvSpPr>
        <p:spPr>
          <a:xfrm>
            <a:off x="6583680" y="612648"/>
            <a:ext cx="957264" cy="457200"/>
          </a:xfrm>
        </p:spPr>
        <p:txBody>
          <a:bodyPr/>
          <a:lstStyle/>
          <a:p>
            <a:fld id="{F6F5F7FF-ECC1-4BD6-93D1-1FFDCB053527}" type="datetimeFigureOut">
              <a:rPr lang="tr-TR" smtClean="0"/>
              <a:t>28.03.2025</a:t>
            </a:fld>
            <a:endParaRPr lang="tr-TR"/>
          </a:p>
        </p:txBody>
      </p:sp>
      <p:sp>
        <p:nvSpPr>
          <p:cNvPr id="4" name="Altbilgi Yer Tutucusu 3"/>
          <p:cNvSpPr>
            <a:spLocks noGrp="1"/>
          </p:cNvSpPr>
          <p:nvPr>
            <p:ph type="ftr" sz="quarter" idx="11"/>
          </p:nvPr>
        </p:nvSpPr>
        <p:spPr>
          <a:xfrm>
            <a:off x="5257800" y="612648"/>
            <a:ext cx="1325880" cy="457200"/>
          </a:xfrm>
        </p:spPr>
        <p:txBody>
          <a:bodyPr/>
          <a:lstStyle/>
          <a:p>
            <a:endParaRPr lang="tr-TR"/>
          </a:p>
        </p:txBody>
      </p:sp>
      <p:sp>
        <p:nvSpPr>
          <p:cNvPr id="5" name="Slayt Numarası Yer Tutucusu 4"/>
          <p:cNvSpPr>
            <a:spLocks noGrp="1"/>
          </p:cNvSpPr>
          <p:nvPr>
            <p:ph type="sldNum" sz="quarter" idx="12"/>
          </p:nvPr>
        </p:nvSpPr>
        <p:spPr>
          <a:xfrm>
            <a:off x="8174736" y="2272"/>
            <a:ext cx="762000" cy="365760"/>
          </a:xfrm>
        </p:spPr>
        <p:txBody>
          <a:bodyPr/>
          <a:lstStyle/>
          <a:p>
            <a:fld id="{06B2F517-D47A-4B65-8629-CCDBA2D71D2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6F5F7FF-ECC1-4BD6-93D1-1FFDCB053527}" type="datetimeFigureOut">
              <a:rPr lang="tr-TR" smtClean="0"/>
              <a:t>28.03.2025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6B2F517-D47A-4B65-8629-CCDBA2D71D2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353496" y="1101970"/>
            <a:ext cx="3383280" cy="877824"/>
          </a:xfrm>
        </p:spPr>
        <p:txBody>
          <a:bodyPr anchor="b"/>
          <a:lstStyle>
            <a:lvl1pPr algn="l">
              <a:buNone/>
              <a:defRPr sz="1800" b="1"/>
            </a:lvl1pPr>
          </a:lstStyle>
          <a:p>
            <a:r>
              <a:rPr kumimoji="0" lang="tr-TR"/>
              <a:t>Asıl başlık stili için tıklatın</a:t>
            </a:r>
            <a:endParaRPr kumimoji="0" lang="en-US"/>
          </a:p>
        </p:txBody>
      </p:sp>
      <p:sp>
        <p:nvSpPr>
          <p:cNvPr id="3" name="Metin Yer Tutucus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4" name="İçerik Yer Tutucus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F6F5F7FF-ECC1-4BD6-93D1-1FFDCB053527}" type="datetimeFigureOut">
              <a:rPr lang="tr-TR" smtClean="0"/>
              <a:t>28.03.2025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B2F517-D47A-4B65-8629-CCDBA2D71D2A}"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a:t>Asıl başlık stili için tıklatın</a:t>
            </a:r>
            <a:endParaRPr kumimoji="0" lang="en-US"/>
          </a:p>
        </p:txBody>
      </p:sp>
      <p:sp>
        <p:nvSpPr>
          <p:cNvPr id="3" name="Resim Yer Tutucusu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a:t>Resim eklemek için simgeyi tıklatın</a:t>
            </a:r>
            <a:endParaRPr kumimoji="0" lang="en-US" dirty="0"/>
          </a:p>
        </p:txBody>
      </p:sp>
      <p:sp>
        <p:nvSpPr>
          <p:cNvPr id="4" name="Metin Yer Tutucusu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a:t>Asıl metin stillerini düzenlemek için tıklatın</a:t>
            </a:r>
          </a:p>
        </p:txBody>
      </p:sp>
      <p:sp>
        <p:nvSpPr>
          <p:cNvPr id="5" name="Veri Yer Tutucusu 4"/>
          <p:cNvSpPr>
            <a:spLocks noGrp="1"/>
          </p:cNvSpPr>
          <p:nvPr>
            <p:ph type="dt" sz="half" idx="10"/>
          </p:nvPr>
        </p:nvSpPr>
        <p:spPr/>
        <p:txBody>
          <a:bodyPr/>
          <a:lstStyle/>
          <a:p>
            <a:fld id="{F6F5F7FF-ECC1-4BD6-93D1-1FFDCB053527}" type="datetimeFigureOut">
              <a:rPr lang="tr-TR" smtClean="0"/>
              <a:t>28.03.2025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B2F517-D47A-4B65-8629-CCDBA2D71D2A}"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ikdörtgen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Dikdörtgen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Dikdörtgen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Dikdörtgen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Dikdörtgen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Yuvarlatılmış Dikdörtgen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Yuvarlatılmış Dikdörtgen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Dikdörtgen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Dikdörtgen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Dikdörtgen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Dikdörtgen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Dikdörtgen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Dikdörtgen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Başlık Yer Tutucusu 21"/>
          <p:cNvSpPr>
            <a:spLocks noGrp="1"/>
          </p:cNvSpPr>
          <p:nvPr>
            <p:ph type="title"/>
          </p:nvPr>
        </p:nvSpPr>
        <p:spPr>
          <a:xfrm>
            <a:off x="457200" y="1143000"/>
            <a:ext cx="8229600" cy="1066800"/>
          </a:xfrm>
          <a:prstGeom prst="rect">
            <a:avLst/>
          </a:prstGeom>
        </p:spPr>
        <p:txBody>
          <a:bodyPr vert="horz" anchor="ctr">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Veri Yer Tutucusu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6F5F7FF-ECC1-4BD6-93D1-1FFDCB053527}" type="datetimeFigureOut">
              <a:rPr lang="tr-TR" smtClean="0"/>
              <a:t>28.03.2025</a:t>
            </a:fld>
            <a:endParaRPr lang="tr-TR"/>
          </a:p>
        </p:txBody>
      </p:sp>
      <p:sp>
        <p:nvSpPr>
          <p:cNvPr id="3" name="Altbilgi Yer Tutucusu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Slayt Numarası Yer Tutucus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6B2F517-D47A-4B65-8629-CCDBA2D71D2A}"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75645" y="3922197"/>
            <a:ext cx="7772400" cy="1470025"/>
          </a:xfrm>
        </p:spPr>
        <p:txBody>
          <a:bodyPr/>
          <a:lstStyle/>
          <a:p>
            <a:r>
              <a:rPr lang="tr-TR" dirty="0"/>
              <a:t>ADALET PSİKOLOJİSİ</a:t>
            </a:r>
          </a:p>
        </p:txBody>
      </p:sp>
      <p:sp>
        <p:nvSpPr>
          <p:cNvPr id="3" name="Alt Başlık 2"/>
          <p:cNvSpPr>
            <a:spLocks noGrp="1"/>
          </p:cNvSpPr>
          <p:nvPr>
            <p:ph type="subTitle" idx="1"/>
          </p:nvPr>
        </p:nvSpPr>
        <p:spPr>
          <a:xfrm>
            <a:off x="1439207" y="5445224"/>
            <a:ext cx="6400800" cy="766936"/>
          </a:xfrm>
        </p:spPr>
        <p:txBody>
          <a:bodyPr>
            <a:normAutofit fontScale="92500" lnSpcReduction="10000"/>
          </a:bodyPr>
          <a:lstStyle/>
          <a:p>
            <a:pPr algn="ctr"/>
            <a:r>
              <a:rPr lang="tr-TR" dirty="0">
                <a:solidFill>
                  <a:schemeClr val="tx1"/>
                </a:solidFill>
              </a:rPr>
              <a:t>2024- 2025 YILI BAHAR DÖNEMİ </a:t>
            </a:r>
          </a:p>
          <a:p>
            <a:pPr algn="ctr"/>
            <a:r>
              <a:rPr lang="tr-TR" dirty="0">
                <a:solidFill>
                  <a:schemeClr val="tx1"/>
                </a:solidFill>
              </a:rPr>
              <a:t>6. Ders</a:t>
            </a:r>
            <a:endParaRPr lang="tr-TR" dirty="0"/>
          </a:p>
        </p:txBody>
      </p:sp>
      <p:pic>
        <p:nvPicPr>
          <p:cNvPr id="1026" name="Picture 2" descr="ADAL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122" y="26609"/>
            <a:ext cx="60960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05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eier cümle tamamlama test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4" y="-24702"/>
            <a:ext cx="9983755" cy="7487817"/>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555776" y="332656"/>
            <a:ext cx="7395005" cy="707886"/>
          </a:xfrm>
          <a:prstGeom prst="rect">
            <a:avLst/>
          </a:prstGeom>
          <a:noFill/>
        </p:spPr>
        <p:txBody>
          <a:bodyPr wrap="square" rtlCol="0">
            <a:spAutoFit/>
          </a:bodyPr>
          <a:lstStyle/>
          <a:p>
            <a:r>
              <a:rPr lang="tr-TR" sz="4000" b="1" dirty="0"/>
              <a:t>BEİER CÜMLE TAMAMLAMA TESTİ</a:t>
            </a:r>
          </a:p>
        </p:txBody>
      </p:sp>
    </p:spTree>
    <p:extLst>
      <p:ext uri="{BB962C8B-B14F-4D97-AF65-F5344CB8AC3E}">
        <p14:creationId xmlns:p14="http://schemas.microsoft.com/office/powerpoint/2010/main" val="102121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908720"/>
            <a:ext cx="8566548" cy="1499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863" y="2553084"/>
            <a:ext cx="8005862" cy="803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734" y="3356992"/>
            <a:ext cx="7930199" cy="329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38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544068"/>
            <a:ext cx="9036496" cy="3405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593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933" y="1556792"/>
            <a:ext cx="8976719" cy="2445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104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72659"/>
            <a:ext cx="8964488" cy="292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73015"/>
            <a:ext cx="9131939" cy="188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59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49" y="1700808"/>
            <a:ext cx="9029651" cy="1954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97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640288"/>
          </a:xfrm>
        </p:spPr>
        <p:txBody>
          <a:bodyPr>
            <a:normAutofit fontScale="92500" lnSpcReduction="20000"/>
          </a:bodyPr>
          <a:lstStyle/>
          <a:p>
            <a:pPr algn="just"/>
            <a:r>
              <a:rPr lang="tr-TR" dirty="0"/>
              <a:t>Suçlu profili çıkarma, suçun işlendiği ortam, kurbanın durumu ve suç tipi var olan delillerin en ince ayrıntısına kadar ele alınıp değerlendirilmesini içerir.</a:t>
            </a:r>
          </a:p>
          <a:p>
            <a:pPr algn="just"/>
            <a:endParaRPr lang="tr-TR" dirty="0"/>
          </a:p>
          <a:p>
            <a:pPr algn="just"/>
            <a:r>
              <a:rPr lang="tr-TR" dirty="0"/>
              <a:t>Genel kabul olarak belli kişilik yapılarının benzer davranış kalıplarını sergileyebileceği ve bu kalıpların bilinmesi halinde suça karışanların veya potansiyel suçlu olabilecek kişilerin elenmesi ya da şüphenin yoğunlaşması ve nihayetinde suçun anlaşılmasına hizmet eder.</a:t>
            </a:r>
          </a:p>
          <a:p>
            <a:pPr algn="just"/>
            <a:endParaRPr lang="tr-TR" dirty="0"/>
          </a:p>
          <a:p>
            <a:pPr algn="just"/>
            <a:r>
              <a:rPr lang="tr-TR" dirty="0"/>
              <a:t>Özellikle suç işleyen kişinin bazı psikopatolojik durumlarının suça yansıması hallerinde, suçlanan kişi sayısının azalması sayesinde suçun daha kolay aydınlatılmasına hizmet etmektedir.</a:t>
            </a:r>
          </a:p>
        </p:txBody>
      </p:sp>
    </p:spTree>
    <p:extLst>
      <p:ext uri="{BB962C8B-B14F-4D97-AF65-F5344CB8AC3E}">
        <p14:creationId xmlns:p14="http://schemas.microsoft.com/office/powerpoint/2010/main" val="2087188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856312"/>
          </a:xfrm>
        </p:spPr>
        <p:txBody>
          <a:bodyPr/>
          <a:lstStyle/>
          <a:p>
            <a:pPr marL="0" indent="0" algn="just">
              <a:buNone/>
            </a:pPr>
            <a:r>
              <a:rPr lang="tr-TR" b="1" dirty="0"/>
              <a:t>b. Suç profili etkenleri</a:t>
            </a:r>
          </a:p>
          <a:p>
            <a:pPr marL="0" indent="0" algn="just">
              <a:buNone/>
            </a:pPr>
            <a:r>
              <a:rPr lang="tr-TR" b="1" dirty="0"/>
              <a:t>	</a:t>
            </a:r>
            <a:r>
              <a:rPr lang="tr-TR" dirty="0"/>
              <a:t>Suç profilinin çıkarılmasında olay yeri, saldırganın kişilik özellikleri ve yaşam öyküsü ile mağdurların hal ve durumları üzerinden yapılan çalışmaların arşivde toplanması zaman içinde gelişmiştir.</a:t>
            </a:r>
          </a:p>
          <a:p>
            <a:pPr marL="0" indent="0" algn="just">
              <a:buNone/>
            </a:pPr>
            <a:r>
              <a:rPr lang="tr-TR" b="1" dirty="0"/>
              <a:t>	</a:t>
            </a:r>
            <a:r>
              <a:rPr lang="tr-TR" dirty="0"/>
              <a:t>Suçlara ilişkin istatistiklerde suç işleme eğiliminde olanların oldukça genç yaşlarda küçük ölçekli de olsa şiddet suçları işledikleri görülmüştür. Bu da suç işleme eğilimini göstermektedir. (Adalet psikolojisi açısından davranışların birleşmesi)</a:t>
            </a:r>
            <a:endParaRPr lang="tr-TR" b="1" dirty="0"/>
          </a:p>
        </p:txBody>
      </p:sp>
    </p:spTree>
    <p:extLst>
      <p:ext uri="{BB962C8B-B14F-4D97-AF65-F5344CB8AC3E}">
        <p14:creationId xmlns:p14="http://schemas.microsoft.com/office/powerpoint/2010/main" val="716134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92696"/>
            <a:ext cx="8712968" cy="5976664"/>
          </a:xfrm>
        </p:spPr>
        <p:txBody>
          <a:bodyPr>
            <a:normAutofit fontScale="92500" lnSpcReduction="10000"/>
          </a:bodyPr>
          <a:lstStyle/>
          <a:p>
            <a:pPr marL="0" lvl="1" indent="722313" algn="just"/>
            <a:r>
              <a:rPr lang="tr-TR" sz="2400" dirty="0"/>
              <a:t>Bazı suçlular mahkumiyet deneyiminden sonra o davranışı bütünüyle terk ederler. Ancak bir kısım suçlu ise eylemlerini kronik hale getirir. Bu kişilerin yeniden suç işlemesini önlemek için hangi suçluların kronik suçlu halini alacağına ilişkin bilgi ve bu konudaki mücadele önemlidir.</a:t>
            </a:r>
          </a:p>
          <a:p>
            <a:pPr algn="just"/>
            <a:endParaRPr lang="tr-TR" dirty="0"/>
          </a:p>
          <a:p>
            <a:pPr algn="just"/>
            <a:r>
              <a:rPr lang="tr-TR" b="1" dirty="0"/>
              <a:t>Mükerrer suçlu: </a:t>
            </a:r>
            <a:r>
              <a:rPr lang="tr-TR" dirty="0"/>
              <a:t>Cezaevinden salınan suçlular içinde belirli zaman dilimi dikkate alınmaksızın yeniden suç işlenmesi</a:t>
            </a:r>
          </a:p>
          <a:p>
            <a:pPr algn="just"/>
            <a:endParaRPr lang="tr-TR" dirty="0"/>
          </a:p>
          <a:p>
            <a:pPr algn="just"/>
            <a:r>
              <a:rPr lang="tr-TR" b="1" dirty="0"/>
              <a:t>Kronik suçluluk: </a:t>
            </a:r>
            <a:r>
              <a:rPr lang="tr-TR" dirty="0"/>
              <a:t>Cezaevine 5 ya da daha fazla giren, suç işleme sıklığı yoğun olan suçlular</a:t>
            </a:r>
          </a:p>
          <a:p>
            <a:pPr algn="just"/>
            <a:endParaRPr lang="tr-TR" dirty="0"/>
          </a:p>
          <a:p>
            <a:pPr algn="just"/>
            <a:r>
              <a:rPr lang="tr-TR" dirty="0"/>
              <a:t>Mahkumiyetle ortaya çıkan etiketleme ve cezaevi kültürü ile bütünleme gibi etkenler de suç işlemeyi yaşam biçimine çevirmekte etkilidir.</a:t>
            </a:r>
          </a:p>
        </p:txBody>
      </p:sp>
    </p:spTree>
    <p:extLst>
      <p:ext uri="{BB962C8B-B14F-4D97-AF65-F5344CB8AC3E}">
        <p14:creationId xmlns:p14="http://schemas.microsoft.com/office/powerpoint/2010/main" val="158598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068960"/>
            <a:ext cx="9144000" cy="3408040"/>
          </a:xfrm>
        </p:spPr>
        <p:txBody>
          <a:bodyPr>
            <a:normAutofit fontScale="92500" lnSpcReduction="20000"/>
          </a:bodyPr>
          <a:lstStyle/>
          <a:p>
            <a:r>
              <a:rPr lang="tr-TR" dirty="0"/>
              <a:t>Yeniden suç işleme oranının genç suçlularda yüksek olması erken yaşlardaki suç eğiliminin daha kalıcı nitelikte olması ile açıklanabilir. Ayrıca olumsuz cezaevi koşulları, yargılama süreci ve damgalama da genç insanları etkiler.</a:t>
            </a:r>
          </a:p>
          <a:p>
            <a:pPr marL="0" indent="0">
              <a:buNone/>
            </a:pPr>
            <a:r>
              <a:rPr lang="tr-TR" dirty="0"/>
              <a:t>	</a:t>
            </a:r>
          </a:p>
          <a:p>
            <a:pPr marL="0" indent="0">
              <a:buNone/>
            </a:pPr>
            <a:endParaRPr lang="tr-TR" dirty="0"/>
          </a:p>
          <a:p>
            <a:pPr marL="0" indent="0">
              <a:buNone/>
            </a:pPr>
            <a:r>
              <a:rPr lang="tr-TR" dirty="0"/>
              <a:t>	Kadınlara oranla erkeklerin, genç yaşta suç işlemeye başlayanların, mala karşı suç işleyenlerin yeniden suç işleme olasılıkları yüksek</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5147"/>
            <a:ext cx="9165148" cy="234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610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33400"/>
            <a:ext cx="8229600" cy="591344"/>
          </a:xfrm>
        </p:spPr>
        <p:txBody>
          <a:bodyPr>
            <a:normAutofit fontScale="90000"/>
          </a:bodyPr>
          <a:lstStyle/>
          <a:p>
            <a:r>
              <a:rPr lang="tr-TR" dirty="0"/>
              <a:t>C. Sanık Psikolojisi</a:t>
            </a:r>
          </a:p>
        </p:txBody>
      </p:sp>
      <p:sp>
        <p:nvSpPr>
          <p:cNvPr id="3" name="İçerik Yer Tutucusu 2"/>
          <p:cNvSpPr>
            <a:spLocks noGrp="1"/>
          </p:cNvSpPr>
          <p:nvPr>
            <p:ph idx="1"/>
          </p:nvPr>
        </p:nvSpPr>
        <p:spPr>
          <a:xfrm>
            <a:off x="457200" y="1196752"/>
            <a:ext cx="8229600" cy="5280248"/>
          </a:xfrm>
        </p:spPr>
        <p:txBody>
          <a:bodyPr/>
          <a:lstStyle/>
          <a:p>
            <a:pPr algn="just"/>
            <a:r>
              <a:rPr lang="tr-TR" dirty="0"/>
              <a:t>Suçlu olup olmadığı henüz kesin olarak bilinmeyen ancak kuvvetli suç şüphesiyle yargılama süreci içinde bulunan kişi </a:t>
            </a:r>
            <a:r>
              <a:rPr lang="tr-TR" b="1" dirty="0"/>
              <a:t>sanık</a:t>
            </a:r>
          </a:p>
          <a:p>
            <a:pPr algn="just"/>
            <a:endParaRPr lang="tr-TR" b="1" dirty="0"/>
          </a:p>
          <a:p>
            <a:pPr algn="just"/>
            <a:r>
              <a:rPr lang="tr-TR" dirty="0"/>
              <a:t>Suç psikolojisi suç oluşturan eylemden başlar ve mahkumiyet alanını da kapsar.</a:t>
            </a:r>
          </a:p>
          <a:p>
            <a:pPr algn="just"/>
            <a:endParaRPr lang="tr-TR" dirty="0"/>
          </a:p>
          <a:p>
            <a:pPr algn="just"/>
            <a:r>
              <a:rPr lang="tr-TR" dirty="0"/>
              <a:t>Her sanığın suçlu olmamasından dolayı sanık psikolojisi ile suçlu psikolojisinin ayrıştırılması uygundur.</a:t>
            </a:r>
          </a:p>
        </p:txBody>
      </p:sp>
    </p:spTree>
    <p:extLst>
      <p:ext uri="{BB962C8B-B14F-4D97-AF65-F5344CB8AC3E}">
        <p14:creationId xmlns:p14="http://schemas.microsoft.com/office/powerpoint/2010/main" val="2406695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63A02E7-5EC6-A151-E12B-C25384F82589}"/>
              </a:ext>
            </a:extLst>
          </p:cNvPr>
          <p:cNvPicPr>
            <a:picLocks noChangeAspect="1"/>
          </p:cNvPicPr>
          <p:nvPr/>
        </p:nvPicPr>
        <p:blipFill>
          <a:blip r:embed="rId2"/>
          <a:stretch>
            <a:fillRect/>
          </a:stretch>
        </p:blipFill>
        <p:spPr>
          <a:xfrm>
            <a:off x="251520" y="480298"/>
            <a:ext cx="8352928" cy="5324966"/>
          </a:xfrm>
          <a:prstGeom prst="rect">
            <a:avLst/>
          </a:prstGeom>
        </p:spPr>
      </p:pic>
    </p:spTree>
    <p:extLst>
      <p:ext uri="{BB962C8B-B14F-4D97-AF65-F5344CB8AC3E}">
        <p14:creationId xmlns:p14="http://schemas.microsoft.com/office/powerpoint/2010/main" val="96965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a:extLst>
              <a:ext uri="{FF2B5EF4-FFF2-40B4-BE49-F238E27FC236}">
                <a16:creationId xmlns:a16="http://schemas.microsoft.com/office/drawing/2014/main" id="{66C8B65D-6865-97F6-D6E8-D3282652F4FE}"/>
              </a:ext>
            </a:extLst>
          </p:cNvPr>
          <p:cNvGraphicFramePr>
            <a:graphicFrameLocks noGrp="1"/>
          </p:cNvGraphicFramePr>
          <p:nvPr>
            <p:extLst>
              <p:ext uri="{D42A27DB-BD31-4B8C-83A1-F6EECF244321}">
                <p14:modId xmlns:p14="http://schemas.microsoft.com/office/powerpoint/2010/main" val="1678568439"/>
              </p:ext>
            </p:extLst>
          </p:nvPr>
        </p:nvGraphicFramePr>
        <p:xfrm>
          <a:off x="539552" y="1556792"/>
          <a:ext cx="8352928" cy="5017037"/>
        </p:xfrm>
        <a:graphic>
          <a:graphicData uri="http://schemas.openxmlformats.org/drawingml/2006/table">
            <a:tbl>
              <a:tblPr/>
              <a:tblGrid>
                <a:gridCol w="6012807">
                  <a:extLst>
                    <a:ext uri="{9D8B030D-6E8A-4147-A177-3AD203B41FA5}">
                      <a16:colId xmlns:a16="http://schemas.microsoft.com/office/drawing/2014/main" val="1101405943"/>
                    </a:ext>
                  </a:extLst>
                </a:gridCol>
                <a:gridCol w="812542">
                  <a:extLst>
                    <a:ext uri="{9D8B030D-6E8A-4147-A177-3AD203B41FA5}">
                      <a16:colId xmlns:a16="http://schemas.microsoft.com/office/drawing/2014/main" val="1408665758"/>
                    </a:ext>
                  </a:extLst>
                </a:gridCol>
                <a:gridCol w="812542">
                  <a:extLst>
                    <a:ext uri="{9D8B030D-6E8A-4147-A177-3AD203B41FA5}">
                      <a16:colId xmlns:a16="http://schemas.microsoft.com/office/drawing/2014/main" val="256173251"/>
                    </a:ext>
                  </a:extLst>
                </a:gridCol>
                <a:gridCol w="715037">
                  <a:extLst>
                    <a:ext uri="{9D8B030D-6E8A-4147-A177-3AD203B41FA5}">
                      <a16:colId xmlns:a16="http://schemas.microsoft.com/office/drawing/2014/main" val="2224408878"/>
                    </a:ext>
                  </a:extLst>
                </a:gridCol>
              </a:tblGrid>
              <a:tr h="197210">
                <a:tc>
                  <a:txBody>
                    <a:bodyPr/>
                    <a:lstStyle/>
                    <a:p>
                      <a:pPr algn="l" fontAlgn="b"/>
                      <a:r>
                        <a:rPr lang="tr-TR" sz="800" b="1" i="0" u="none" strike="noStrike">
                          <a:effectLst/>
                          <a:latin typeface="Arial" panose="020B0604020202020204" pitchFamily="34" charset="0"/>
                        </a:rPr>
                        <a:t>Suç türü</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Toplam</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Erkek</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Kadın</a:t>
                      </a:r>
                    </a:p>
                  </a:txBody>
                  <a:tcPr marL="6799" marR="6799" marT="6799" marB="0" anchor="b">
                    <a:lnL>
                      <a:noFill/>
                    </a:lnL>
                    <a:lnR>
                      <a:noFill/>
                    </a:lnR>
                    <a:lnT>
                      <a:noFill/>
                    </a:lnT>
                    <a:lnB>
                      <a:noFill/>
                    </a:lnB>
                    <a:noFill/>
                  </a:tcPr>
                </a:tc>
                <a:extLst>
                  <a:ext uri="{0D108BD9-81ED-4DB2-BD59-A6C34878D82A}">
                    <a16:rowId xmlns:a16="http://schemas.microsoft.com/office/drawing/2014/main" val="2390498469"/>
                  </a:ext>
                </a:extLst>
              </a:tr>
              <a:tr h="173544">
                <a:tc>
                  <a:txBody>
                    <a:bodyPr/>
                    <a:lstStyle/>
                    <a:p>
                      <a:pPr algn="l" fontAlgn="b"/>
                      <a:r>
                        <a:rPr lang="tr-TR" sz="800" b="0" i="0" u="none" strike="noStrike">
                          <a:effectLst/>
                          <a:latin typeface="Arial" panose="020B0604020202020204" pitchFamily="34" charset="0"/>
                        </a:rPr>
                        <a:t>Type of crime</a:t>
                      </a:r>
                    </a:p>
                  </a:txBody>
                  <a:tcPr marL="6799" marR="6799" marT="679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tr-TR" sz="800" b="0" i="0" u="none" strike="noStrike">
                          <a:effectLst/>
                          <a:latin typeface="Arial" panose="020B0604020202020204" pitchFamily="34" charset="0"/>
                        </a:rPr>
                        <a:t>Total</a:t>
                      </a:r>
                    </a:p>
                  </a:txBody>
                  <a:tcPr marL="6799" marR="6799" marT="679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tr-TR" sz="800" b="0" i="0" u="none" strike="noStrike">
                          <a:effectLst/>
                          <a:latin typeface="Arial" panose="020B0604020202020204" pitchFamily="34" charset="0"/>
                        </a:rPr>
                        <a:t>Males</a:t>
                      </a:r>
                    </a:p>
                  </a:txBody>
                  <a:tcPr marL="6799" marR="6799" marT="679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tr-TR" sz="800" b="0" i="0" u="none" strike="noStrike">
                          <a:effectLst/>
                          <a:latin typeface="Arial" panose="020B0604020202020204" pitchFamily="34" charset="0"/>
                        </a:rPr>
                        <a:t>Females</a:t>
                      </a:r>
                    </a:p>
                  </a:txBody>
                  <a:tcPr marL="6799" marR="6799" marT="6799"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619341"/>
                  </a:ext>
                </a:extLst>
              </a:tr>
              <a:tr h="224820">
                <a:tc>
                  <a:txBody>
                    <a:bodyPr/>
                    <a:lstStyle/>
                    <a:p>
                      <a:pPr algn="l" fontAlgn="b"/>
                      <a:r>
                        <a:rPr lang="tr-TR" sz="800" b="1" i="0" u="none" strike="noStrike">
                          <a:effectLst/>
                          <a:latin typeface="Arial" panose="020B0604020202020204" pitchFamily="34" charset="0"/>
                        </a:rPr>
                        <a:t>Hırsızlık - </a:t>
                      </a:r>
                      <a:r>
                        <a:rPr lang="tr-TR" sz="800" b="0" i="0" u="none" strike="noStrike">
                          <a:effectLst/>
                          <a:latin typeface="Arial" panose="020B0604020202020204" pitchFamily="34" charset="0"/>
                        </a:rPr>
                        <a:t>Theft</a:t>
                      </a:r>
                      <a:endParaRPr lang="tr-TR" sz="800" b="1" i="0" u="none" strike="noStrike">
                        <a:effectLst/>
                        <a:latin typeface="Arial" panose="020B0604020202020204" pitchFamily="34" charset="0"/>
                      </a:endParaRPr>
                    </a:p>
                  </a:txBody>
                  <a:tcPr marL="101989" marR="6799" marT="679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tr-TR" sz="800" b="1" i="0" u="none" strike="noStrike">
                          <a:effectLst/>
                          <a:latin typeface="Arial" panose="020B0604020202020204" pitchFamily="34" charset="0"/>
                        </a:rPr>
                        <a:t>271 930</a:t>
                      </a:r>
                    </a:p>
                  </a:txBody>
                  <a:tcPr marL="6799" marR="6799" marT="679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tr-TR" sz="800" b="1" i="0" u="none" strike="noStrike">
                          <a:effectLst/>
                          <a:latin typeface="Arial" panose="020B0604020202020204" pitchFamily="34" charset="0"/>
                        </a:rPr>
                        <a:t>258 619</a:t>
                      </a:r>
                    </a:p>
                  </a:txBody>
                  <a:tcPr marL="6799" marR="6799" marT="679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tr-TR" sz="800" b="1" i="0" u="none" strike="noStrike">
                          <a:effectLst/>
                          <a:latin typeface="Arial" panose="020B0604020202020204" pitchFamily="34" charset="0"/>
                        </a:rPr>
                        <a:t>13 311</a:t>
                      </a:r>
                    </a:p>
                  </a:txBody>
                  <a:tcPr marL="6799" marR="6799" marT="6799"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28236724"/>
                  </a:ext>
                </a:extLst>
              </a:tr>
              <a:tr h="224820">
                <a:tc>
                  <a:txBody>
                    <a:bodyPr/>
                    <a:lstStyle/>
                    <a:p>
                      <a:pPr algn="l" fontAlgn="b"/>
                      <a:r>
                        <a:rPr lang="tr-TR" sz="800" b="1" i="0" u="none" strike="noStrike">
                          <a:effectLst/>
                          <a:latin typeface="Arial" panose="020B0604020202020204" pitchFamily="34" charset="0"/>
                        </a:rPr>
                        <a:t>Kasten yaralama - </a:t>
                      </a:r>
                      <a:r>
                        <a:rPr lang="tr-TR" sz="800" b="0" i="0" u="none" strike="noStrike">
                          <a:effectLst/>
                          <a:latin typeface="Arial" panose="020B0604020202020204" pitchFamily="34" charset="0"/>
                        </a:rPr>
                        <a:t>Intentional injury</a:t>
                      </a:r>
                      <a:endParaRPr lang="tr-TR" sz="800" b="1" i="0" u="none" strike="noStrike">
                        <a:effectLst/>
                        <a:latin typeface="Arial" panose="020B0604020202020204" pitchFamily="34" charset="0"/>
                      </a:endParaRPr>
                    </a:p>
                  </a:txBody>
                  <a:tcPr marL="101989" marR="6799" marT="6799" marB="0" anchor="b">
                    <a:lnL>
                      <a:noFill/>
                    </a:lnL>
                    <a:lnR>
                      <a:noFill/>
                    </a:lnR>
                    <a:lnT>
                      <a:noFill/>
                    </a:lnT>
                    <a:lnB>
                      <a:noFill/>
                    </a:lnB>
                    <a:solidFill>
                      <a:srgbClr val="FFFFFF"/>
                    </a:solidFill>
                  </a:tcPr>
                </a:tc>
                <a:tc>
                  <a:txBody>
                    <a:bodyPr/>
                    <a:lstStyle/>
                    <a:p>
                      <a:pPr algn="r" fontAlgn="b"/>
                      <a:r>
                        <a:rPr lang="tr-TR" sz="800" b="1" i="0" u="none" strike="noStrike">
                          <a:effectLst/>
                          <a:latin typeface="Arial" panose="020B0604020202020204" pitchFamily="34" charset="0"/>
                        </a:rPr>
                        <a:t>81 106</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80 056</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1 050</a:t>
                      </a:r>
                    </a:p>
                  </a:txBody>
                  <a:tcPr marL="6799" marR="6799" marT="6799" marB="0" anchor="b">
                    <a:lnL>
                      <a:noFill/>
                    </a:lnL>
                    <a:lnR>
                      <a:noFill/>
                    </a:lnR>
                    <a:lnT>
                      <a:noFill/>
                    </a:lnT>
                    <a:lnB>
                      <a:noFill/>
                    </a:lnB>
                    <a:noFill/>
                  </a:tcPr>
                </a:tc>
                <a:extLst>
                  <a:ext uri="{0D108BD9-81ED-4DB2-BD59-A6C34878D82A}">
                    <a16:rowId xmlns:a16="http://schemas.microsoft.com/office/drawing/2014/main" val="1727214301"/>
                  </a:ext>
                </a:extLst>
              </a:tr>
              <a:tr h="394422">
                <a:tc>
                  <a:txBody>
                    <a:bodyPr/>
                    <a:lstStyle/>
                    <a:p>
                      <a:pPr algn="l" fontAlgn="b"/>
                      <a:r>
                        <a:rPr lang="tr-TR" sz="800" b="1" i="0" u="none" strike="noStrike">
                          <a:effectLst/>
                          <a:latin typeface="Arial" panose="020B0604020202020204" pitchFamily="34" charset="0"/>
                        </a:rPr>
                        <a:t>Uyuşturucu veya uyarıcı madde imal ve ticareti</a:t>
                      </a:r>
                      <a:br>
                        <a:rPr lang="tr-TR" sz="800" b="1" i="0" u="none" strike="noStrike">
                          <a:effectLst/>
                          <a:latin typeface="Arial" panose="020B0604020202020204" pitchFamily="34" charset="0"/>
                        </a:rPr>
                      </a:br>
                      <a:r>
                        <a:rPr lang="tr-TR" sz="800" b="0" i="0" u="none" strike="noStrike">
                          <a:effectLst/>
                          <a:latin typeface="Arial" panose="020B0604020202020204" pitchFamily="34" charset="0"/>
                        </a:rPr>
                        <a:t>Production and trade of narcotics and psychotropic substances</a:t>
                      </a:r>
                      <a:endParaRPr lang="tr-TR" sz="800" b="1" i="0" u="none" strike="noStrike">
                        <a:effectLst/>
                        <a:latin typeface="Arial" panose="020B0604020202020204" pitchFamily="34" charset="0"/>
                      </a:endParaRPr>
                    </a:p>
                  </a:txBody>
                  <a:tcPr marL="101989" marR="6799" marT="6799" marB="0" anchor="b">
                    <a:lnL>
                      <a:noFill/>
                    </a:lnL>
                    <a:lnR>
                      <a:noFill/>
                    </a:lnR>
                    <a:lnT>
                      <a:noFill/>
                    </a:lnT>
                    <a:lnB>
                      <a:noFill/>
                    </a:lnB>
                    <a:solidFill>
                      <a:srgbClr val="FFFFFF"/>
                    </a:solidFill>
                  </a:tcPr>
                </a:tc>
                <a:tc>
                  <a:txBody>
                    <a:bodyPr/>
                    <a:lstStyle/>
                    <a:p>
                      <a:pPr algn="r" fontAlgn="b"/>
                      <a:r>
                        <a:rPr lang="tr-TR" sz="800" b="1" i="0" u="none" strike="noStrike">
                          <a:effectLst/>
                          <a:latin typeface="Arial" panose="020B0604020202020204" pitchFamily="34" charset="0"/>
                        </a:rPr>
                        <a:t>74 196</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70 931</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3 265</a:t>
                      </a:r>
                    </a:p>
                  </a:txBody>
                  <a:tcPr marL="6799" marR="6799" marT="6799" marB="0" anchor="b">
                    <a:lnL>
                      <a:noFill/>
                    </a:lnL>
                    <a:lnR>
                      <a:noFill/>
                    </a:lnR>
                    <a:lnT>
                      <a:noFill/>
                    </a:lnT>
                    <a:lnB>
                      <a:noFill/>
                    </a:lnB>
                    <a:noFill/>
                  </a:tcPr>
                </a:tc>
                <a:extLst>
                  <a:ext uri="{0D108BD9-81ED-4DB2-BD59-A6C34878D82A}">
                    <a16:rowId xmlns:a16="http://schemas.microsoft.com/office/drawing/2014/main" val="854911775"/>
                  </a:ext>
                </a:extLst>
              </a:tr>
              <a:tr h="709959">
                <a:tc>
                  <a:txBody>
                    <a:bodyPr/>
                    <a:lstStyle/>
                    <a:p>
                      <a:pPr algn="l" fontAlgn="b"/>
                      <a:r>
                        <a:rPr lang="tr-TR" sz="800" b="1" i="0" u="none" strike="noStrike">
                          <a:effectLst/>
                          <a:latin typeface="Arial" panose="020B0604020202020204" pitchFamily="34" charset="0"/>
                        </a:rPr>
                        <a:t>Kullanmak için uyuşturucu veya uyarıcı madde satın almak, kabul etmek veya bulundurmak ya da uyuşturucu veya uyarıcı madde kullanmak</a:t>
                      </a:r>
                      <a:br>
                        <a:rPr lang="tr-TR" sz="800" b="1" i="0" u="none" strike="noStrike">
                          <a:effectLst/>
                          <a:latin typeface="Arial" panose="020B0604020202020204" pitchFamily="34" charset="0"/>
                        </a:rPr>
                      </a:br>
                      <a:r>
                        <a:rPr lang="tr-TR" sz="800" b="0" i="0" u="none" strike="noStrike">
                          <a:effectLst/>
                          <a:latin typeface="Arial" panose="020B0604020202020204" pitchFamily="34" charset="0"/>
                        </a:rPr>
                        <a:t>Purchase, receipt or possession of narcotics or psychotropic substances for personal use or use of narcotics or psychotropic substances</a:t>
                      </a:r>
                      <a:endParaRPr lang="tr-TR" sz="800" b="1" i="0" u="none" strike="noStrike">
                        <a:effectLst/>
                        <a:latin typeface="Arial" panose="020B0604020202020204" pitchFamily="34" charset="0"/>
                      </a:endParaRPr>
                    </a:p>
                  </a:txBody>
                  <a:tcPr marL="101989" marR="6799" marT="6799" marB="0" anchor="b">
                    <a:lnL>
                      <a:noFill/>
                    </a:lnL>
                    <a:lnR>
                      <a:noFill/>
                    </a:lnR>
                    <a:lnT>
                      <a:noFill/>
                    </a:lnT>
                    <a:lnB>
                      <a:noFill/>
                    </a:lnB>
                    <a:solidFill>
                      <a:srgbClr val="FFFFFF"/>
                    </a:solidFill>
                  </a:tcPr>
                </a:tc>
                <a:tc>
                  <a:txBody>
                    <a:bodyPr/>
                    <a:lstStyle/>
                    <a:p>
                      <a:pPr algn="r" fontAlgn="b"/>
                      <a:r>
                        <a:rPr lang="tr-TR" sz="800" b="1" i="0" u="none" strike="noStrike">
                          <a:effectLst/>
                          <a:latin typeface="Arial" panose="020B0604020202020204" pitchFamily="34" charset="0"/>
                        </a:rPr>
                        <a:t>60 258</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58 823</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1 435</a:t>
                      </a:r>
                    </a:p>
                  </a:txBody>
                  <a:tcPr marL="6799" marR="6799" marT="6799" marB="0" anchor="b">
                    <a:lnL>
                      <a:noFill/>
                    </a:lnL>
                    <a:lnR>
                      <a:noFill/>
                    </a:lnR>
                    <a:lnT>
                      <a:noFill/>
                    </a:lnT>
                    <a:lnB>
                      <a:noFill/>
                    </a:lnB>
                    <a:noFill/>
                  </a:tcPr>
                </a:tc>
                <a:extLst>
                  <a:ext uri="{0D108BD9-81ED-4DB2-BD59-A6C34878D82A}">
                    <a16:rowId xmlns:a16="http://schemas.microsoft.com/office/drawing/2014/main" val="724628304"/>
                  </a:ext>
                </a:extLst>
              </a:tr>
              <a:tr h="224820">
                <a:tc>
                  <a:txBody>
                    <a:bodyPr/>
                    <a:lstStyle/>
                    <a:p>
                      <a:pPr algn="l" fontAlgn="b"/>
                      <a:r>
                        <a:rPr lang="tr-TR" sz="800" b="1" i="0" u="none" strike="noStrike">
                          <a:effectLst/>
                          <a:latin typeface="Arial" panose="020B0604020202020204" pitchFamily="34" charset="0"/>
                        </a:rPr>
                        <a:t>Dolandırıcılık - </a:t>
                      </a:r>
                      <a:r>
                        <a:rPr lang="tr-TR" sz="800" b="0" i="0" u="none" strike="noStrike">
                          <a:effectLst/>
                          <a:latin typeface="Arial" panose="020B0604020202020204" pitchFamily="34" charset="0"/>
                        </a:rPr>
                        <a:t>Theft by deception</a:t>
                      </a:r>
                      <a:endParaRPr lang="tr-TR" sz="800" b="1" i="0" u="none" strike="noStrike">
                        <a:effectLst/>
                        <a:latin typeface="Arial" panose="020B0604020202020204" pitchFamily="34" charset="0"/>
                      </a:endParaRPr>
                    </a:p>
                  </a:txBody>
                  <a:tcPr marL="101989" marR="6799" marT="6799" marB="0" anchor="b">
                    <a:lnL>
                      <a:noFill/>
                    </a:lnL>
                    <a:lnR>
                      <a:noFill/>
                    </a:lnR>
                    <a:lnT>
                      <a:noFill/>
                    </a:lnT>
                    <a:lnB>
                      <a:noFill/>
                    </a:lnB>
                    <a:solidFill>
                      <a:srgbClr val="FFFFFF"/>
                    </a:solidFill>
                  </a:tcPr>
                </a:tc>
                <a:tc>
                  <a:txBody>
                    <a:bodyPr/>
                    <a:lstStyle/>
                    <a:p>
                      <a:pPr algn="r" fontAlgn="b"/>
                      <a:r>
                        <a:rPr lang="tr-TR" sz="800" b="1" i="0" u="none" strike="noStrike">
                          <a:effectLst/>
                          <a:latin typeface="Arial" panose="020B0604020202020204" pitchFamily="34" charset="0"/>
                        </a:rPr>
                        <a:t>50 714</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48 816</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1 898</a:t>
                      </a:r>
                    </a:p>
                  </a:txBody>
                  <a:tcPr marL="6799" marR="6799" marT="6799" marB="0" anchor="b">
                    <a:lnL>
                      <a:noFill/>
                    </a:lnL>
                    <a:lnR>
                      <a:noFill/>
                    </a:lnR>
                    <a:lnT>
                      <a:noFill/>
                    </a:lnT>
                    <a:lnB>
                      <a:noFill/>
                    </a:lnB>
                    <a:noFill/>
                  </a:tcPr>
                </a:tc>
                <a:extLst>
                  <a:ext uri="{0D108BD9-81ED-4DB2-BD59-A6C34878D82A}">
                    <a16:rowId xmlns:a16="http://schemas.microsoft.com/office/drawing/2014/main" val="716409519"/>
                  </a:ext>
                </a:extLst>
              </a:tr>
              <a:tr h="224820">
                <a:tc>
                  <a:txBody>
                    <a:bodyPr/>
                    <a:lstStyle/>
                    <a:p>
                      <a:pPr algn="l" fontAlgn="b"/>
                      <a:r>
                        <a:rPr lang="tr-TR" sz="800" b="1" i="0" u="none" strike="noStrike">
                          <a:effectLst/>
                          <a:latin typeface="Arial" panose="020B0604020202020204" pitchFamily="34" charset="0"/>
                        </a:rPr>
                        <a:t>Kasten öldürme - </a:t>
                      </a:r>
                      <a:r>
                        <a:rPr lang="tr-TR" sz="800" b="0" i="0" u="none" strike="noStrike">
                          <a:effectLst/>
                          <a:latin typeface="Arial" panose="020B0604020202020204" pitchFamily="34" charset="0"/>
                        </a:rPr>
                        <a:t>Intentional killing</a:t>
                      </a:r>
                      <a:endParaRPr lang="tr-TR" sz="800" b="1" i="0" u="none" strike="noStrike">
                        <a:effectLst/>
                        <a:latin typeface="Arial" panose="020B0604020202020204" pitchFamily="34" charset="0"/>
                      </a:endParaRPr>
                    </a:p>
                  </a:txBody>
                  <a:tcPr marL="101989" marR="6799" marT="6799" marB="0" anchor="b">
                    <a:lnL>
                      <a:noFill/>
                    </a:lnL>
                    <a:lnR>
                      <a:noFill/>
                    </a:lnR>
                    <a:lnT>
                      <a:noFill/>
                    </a:lnT>
                    <a:lnB>
                      <a:noFill/>
                    </a:lnB>
                    <a:solidFill>
                      <a:srgbClr val="FFFFFF"/>
                    </a:solidFill>
                  </a:tcPr>
                </a:tc>
                <a:tc>
                  <a:txBody>
                    <a:bodyPr/>
                    <a:lstStyle/>
                    <a:p>
                      <a:pPr algn="r" fontAlgn="b"/>
                      <a:r>
                        <a:rPr lang="tr-TR" sz="800" b="1" i="0" u="none" strike="noStrike">
                          <a:effectLst/>
                          <a:latin typeface="Arial" panose="020B0604020202020204" pitchFamily="34" charset="0"/>
                        </a:rPr>
                        <a:t>47 263</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45 917</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1 346</a:t>
                      </a:r>
                    </a:p>
                  </a:txBody>
                  <a:tcPr marL="6799" marR="6799" marT="6799" marB="0" anchor="b">
                    <a:lnL>
                      <a:noFill/>
                    </a:lnL>
                    <a:lnR>
                      <a:noFill/>
                    </a:lnR>
                    <a:lnT>
                      <a:noFill/>
                    </a:lnT>
                    <a:lnB>
                      <a:noFill/>
                    </a:lnB>
                    <a:noFill/>
                  </a:tcPr>
                </a:tc>
                <a:extLst>
                  <a:ext uri="{0D108BD9-81ED-4DB2-BD59-A6C34878D82A}">
                    <a16:rowId xmlns:a16="http://schemas.microsoft.com/office/drawing/2014/main" val="186496095"/>
                  </a:ext>
                </a:extLst>
              </a:tr>
              <a:tr h="224820">
                <a:tc>
                  <a:txBody>
                    <a:bodyPr/>
                    <a:lstStyle/>
                    <a:p>
                      <a:pPr algn="l" fontAlgn="b"/>
                      <a:r>
                        <a:rPr lang="tr-TR" sz="800" b="1" i="0" u="none" strike="noStrike">
                          <a:effectLst/>
                          <a:latin typeface="Arial" panose="020B0604020202020204" pitchFamily="34" charset="0"/>
                        </a:rPr>
                        <a:t>Nitelikli yağma - </a:t>
                      </a:r>
                      <a:r>
                        <a:rPr lang="tr-TR" sz="800" b="0" i="0" u="none" strike="noStrike">
                          <a:effectLst/>
                          <a:latin typeface="Arial" panose="020B0604020202020204" pitchFamily="34" charset="0"/>
                        </a:rPr>
                        <a:t>Qualified robbery</a:t>
                      </a:r>
                      <a:endParaRPr lang="tr-TR" sz="800" b="1" i="0" u="none" strike="noStrike">
                        <a:effectLst/>
                        <a:latin typeface="Arial" panose="020B0604020202020204" pitchFamily="34" charset="0"/>
                      </a:endParaRPr>
                    </a:p>
                  </a:txBody>
                  <a:tcPr marL="101989" marR="6799" marT="6799" marB="0" anchor="b">
                    <a:lnL>
                      <a:noFill/>
                    </a:lnL>
                    <a:lnR>
                      <a:noFill/>
                    </a:lnR>
                    <a:lnT>
                      <a:noFill/>
                    </a:lnT>
                    <a:lnB>
                      <a:noFill/>
                    </a:lnB>
                    <a:solidFill>
                      <a:srgbClr val="FFFFFF"/>
                    </a:solidFill>
                  </a:tcPr>
                </a:tc>
                <a:tc>
                  <a:txBody>
                    <a:bodyPr/>
                    <a:lstStyle/>
                    <a:p>
                      <a:pPr algn="r" fontAlgn="b"/>
                      <a:r>
                        <a:rPr lang="tr-TR" sz="800" b="1" i="0" u="none" strike="noStrike">
                          <a:effectLst/>
                          <a:latin typeface="Arial" panose="020B0604020202020204" pitchFamily="34" charset="0"/>
                        </a:rPr>
                        <a:t>43 640</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42 819</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 821</a:t>
                      </a:r>
                    </a:p>
                  </a:txBody>
                  <a:tcPr marL="6799" marR="6799" marT="6799" marB="0" anchor="b">
                    <a:lnL>
                      <a:noFill/>
                    </a:lnL>
                    <a:lnR>
                      <a:noFill/>
                    </a:lnR>
                    <a:lnT>
                      <a:noFill/>
                    </a:lnT>
                    <a:lnB>
                      <a:noFill/>
                    </a:lnB>
                    <a:noFill/>
                  </a:tcPr>
                </a:tc>
                <a:extLst>
                  <a:ext uri="{0D108BD9-81ED-4DB2-BD59-A6C34878D82A}">
                    <a16:rowId xmlns:a16="http://schemas.microsoft.com/office/drawing/2014/main" val="905289107"/>
                  </a:ext>
                </a:extLst>
              </a:tr>
              <a:tr h="224820">
                <a:tc>
                  <a:txBody>
                    <a:bodyPr/>
                    <a:lstStyle/>
                    <a:p>
                      <a:pPr algn="l" fontAlgn="b"/>
                      <a:r>
                        <a:rPr lang="tr-TR" sz="800" b="1" i="0" u="none" strike="noStrike">
                          <a:effectLst/>
                          <a:latin typeface="Arial" panose="020B0604020202020204" pitchFamily="34" charset="0"/>
                        </a:rPr>
                        <a:t>Tehdit - </a:t>
                      </a:r>
                      <a:r>
                        <a:rPr lang="tr-TR" sz="800" b="0" i="0" u="none" strike="noStrike">
                          <a:effectLst/>
                          <a:latin typeface="Arial" panose="020B0604020202020204" pitchFamily="34" charset="0"/>
                        </a:rPr>
                        <a:t>Threat</a:t>
                      </a:r>
                      <a:endParaRPr lang="tr-TR" sz="800" b="1" i="0" u="none" strike="noStrike">
                        <a:effectLst/>
                        <a:latin typeface="Arial" panose="020B0604020202020204" pitchFamily="34" charset="0"/>
                      </a:endParaRPr>
                    </a:p>
                  </a:txBody>
                  <a:tcPr marL="101989" marR="6799" marT="6799" marB="0" anchor="b">
                    <a:lnL>
                      <a:noFill/>
                    </a:lnL>
                    <a:lnR>
                      <a:noFill/>
                    </a:lnR>
                    <a:lnT>
                      <a:noFill/>
                    </a:lnT>
                    <a:lnB>
                      <a:noFill/>
                    </a:lnB>
                    <a:solidFill>
                      <a:srgbClr val="FFFFFF"/>
                    </a:solidFill>
                  </a:tcPr>
                </a:tc>
                <a:tc>
                  <a:txBody>
                    <a:bodyPr/>
                    <a:lstStyle/>
                    <a:p>
                      <a:pPr algn="r" fontAlgn="b"/>
                      <a:r>
                        <a:rPr lang="tr-TR" sz="800" b="1" i="0" u="none" strike="noStrike">
                          <a:effectLst/>
                          <a:latin typeface="Arial" panose="020B0604020202020204" pitchFamily="34" charset="0"/>
                        </a:rPr>
                        <a:t>32 753</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32 310</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 443</a:t>
                      </a:r>
                    </a:p>
                  </a:txBody>
                  <a:tcPr marL="6799" marR="6799" marT="6799" marB="0" anchor="b">
                    <a:lnL>
                      <a:noFill/>
                    </a:lnL>
                    <a:lnR>
                      <a:noFill/>
                    </a:lnR>
                    <a:lnT>
                      <a:noFill/>
                    </a:lnT>
                    <a:lnB>
                      <a:noFill/>
                    </a:lnB>
                    <a:noFill/>
                  </a:tcPr>
                </a:tc>
                <a:extLst>
                  <a:ext uri="{0D108BD9-81ED-4DB2-BD59-A6C34878D82A}">
                    <a16:rowId xmlns:a16="http://schemas.microsoft.com/office/drawing/2014/main" val="3753600649"/>
                  </a:ext>
                </a:extLst>
              </a:tr>
              <a:tr h="394422">
                <a:tc>
                  <a:txBody>
                    <a:bodyPr/>
                    <a:lstStyle/>
                    <a:p>
                      <a:pPr algn="l" fontAlgn="b"/>
                      <a:r>
                        <a:rPr lang="tr-TR" sz="800" b="1" i="0" u="none" strike="noStrike">
                          <a:effectLst/>
                          <a:latin typeface="Arial" panose="020B0604020202020204" pitchFamily="34" charset="0"/>
                        </a:rPr>
                        <a:t>Ateşli silahlar ve bıçaklar ile diğer aletler hakkında kanun</a:t>
                      </a:r>
                      <a:br>
                        <a:rPr lang="tr-TR" sz="800" b="1" i="0" u="none" strike="noStrike">
                          <a:effectLst/>
                          <a:latin typeface="Arial" panose="020B0604020202020204" pitchFamily="34" charset="0"/>
                        </a:rPr>
                      </a:br>
                      <a:r>
                        <a:rPr lang="tr-TR" sz="800" b="0" i="0" u="none" strike="noStrike">
                          <a:effectLst/>
                          <a:latin typeface="Arial" panose="020B0604020202020204" pitchFamily="34" charset="0"/>
                        </a:rPr>
                        <a:t>Law on firearms, knives and other tools</a:t>
                      </a:r>
                      <a:endParaRPr lang="tr-TR" sz="800" b="1" i="0" u="none" strike="noStrike">
                        <a:effectLst/>
                        <a:latin typeface="Arial" panose="020B0604020202020204" pitchFamily="34" charset="0"/>
                      </a:endParaRPr>
                    </a:p>
                  </a:txBody>
                  <a:tcPr marL="101989" marR="6799" marT="6799" marB="0" anchor="b">
                    <a:lnL>
                      <a:noFill/>
                    </a:lnL>
                    <a:lnR>
                      <a:noFill/>
                    </a:lnR>
                    <a:lnT>
                      <a:noFill/>
                    </a:lnT>
                    <a:lnB>
                      <a:noFill/>
                    </a:lnB>
                    <a:solidFill>
                      <a:srgbClr val="FFFFFF"/>
                    </a:solidFill>
                  </a:tcPr>
                </a:tc>
                <a:tc>
                  <a:txBody>
                    <a:bodyPr/>
                    <a:lstStyle/>
                    <a:p>
                      <a:pPr algn="r" fontAlgn="b"/>
                      <a:r>
                        <a:rPr lang="tr-TR" sz="800" b="1" i="0" u="none" strike="noStrike">
                          <a:effectLst/>
                          <a:latin typeface="Arial" panose="020B0604020202020204" pitchFamily="34" charset="0"/>
                        </a:rPr>
                        <a:t>28 280</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28 070</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 210</a:t>
                      </a:r>
                    </a:p>
                  </a:txBody>
                  <a:tcPr marL="6799" marR="6799" marT="6799" marB="0" anchor="b">
                    <a:lnL>
                      <a:noFill/>
                    </a:lnL>
                    <a:lnR>
                      <a:noFill/>
                    </a:lnR>
                    <a:lnT>
                      <a:noFill/>
                    </a:lnT>
                    <a:lnB>
                      <a:noFill/>
                    </a:lnB>
                    <a:noFill/>
                  </a:tcPr>
                </a:tc>
                <a:extLst>
                  <a:ext uri="{0D108BD9-81ED-4DB2-BD59-A6C34878D82A}">
                    <a16:rowId xmlns:a16="http://schemas.microsoft.com/office/drawing/2014/main" val="3495988323"/>
                  </a:ext>
                </a:extLst>
              </a:tr>
              <a:tr h="224820">
                <a:tc>
                  <a:txBody>
                    <a:bodyPr/>
                    <a:lstStyle/>
                    <a:p>
                      <a:pPr algn="l" fontAlgn="b"/>
                      <a:r>
                        <a:rPr lang="tr-TR" sz="800" b="1" i="0" u="none" strike="noStrike">
                          <a:effectLst/>
                          <a:latin typeface="Arial" panose="020B0604020202020204" pitchFamily="34" charset="0"/>
                        </a:rPr>
                        <a:t>Kişiyi hürriyetinden yoksun kılma -</a:t>
                      </a:r>
                      <a:r>
                        <a:rPr lang="tr-TR" sz="800" b="0" i="0" u="none" strike="noStrike">
                          <a:effectLst/>
                          <a:latin typeface="Arial" panose="020B0604020202020204" pitchFamily="34" charset="0"/>
                        </a:rPr>
                        <a:t> Deprivation of liberty</a:t>
                      </a:r>
                      <a:endParaRPr lang="tr-TR" sz="800" b="1" i="0" u="none" strike="noStrike">
                        <a:effectLst/>
                        <a:latin typeface="Arial" panose="020B0604020202020204" pitchFamily="34" charset="0"/>
                      </a:endParaRPr>
                    </a:p>
                  </a:txBody>
                  <a:tcPr marL="101989" marR="6799" marT="6799" marB="0" anchor="b">
                    <a:lnL>
                      <a:noFill/>
                    </a:lnL>
                    <a:lnR>
                      <a:noFill/>
                    </a:lnR>
                    <a:lnT>
                      <a:noFill/>
                    </a:lnT>
                    <a:lnB>
                      <a:noFill/>
                    </a:lnB>
                    <a:solidFill>
                      <a:srgbClr val="FFFFFF"/>
                    </a:solidFill>
                  </a:tcPr>
                </a:tc>
                <a:tc>
                  <a:txBody>
                    <a:bodyPr/>
                    <a:lstStyle/>
                    <a:p>
                      <a:pPr algn="r" fontAlgn="b"/>
                      <a:r>
                        <a:rPr lang="tr-TR" sz="800" b="1" i="0" u="none" strike="noStrike">
                          <a:effectLst/>
                          <a:latin typeface="Arial" panose="020B0604020202020204" pitchFamily="34" charset="0"/>
                        </a:rPr>
                        <a:t>22 006</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21 537</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 469</a:t>
                      </a:r>
                    </a:p>
                  </a:txBody>
                  <a:tcPr marL="6799" marR="6799" marT="6799" marB="0" anchor="b">
                    <a:lnL>
                      <a:noFill/>
                    </a:lnL>
                    <a:lnR>
                      <a:noFill/>
                    </a:lnR>
                    <a:lnT>
                      <a:noFill/>
                    </a:lnT>
                    <a:lnB>
                      <a:noFill/>
                    </a:lnB>
                    <a:noFill/>
                  </a:tcPr>
                </a:tc>
                <a:extLst>
                  <a:ext uri="{0D108BD9-81ED-4DB2-BD59-A6C34878D82A}">
                    <a16:rowId xmlns:a16="http://schemas.microsoft.com/office/drawing/2014/main" val="719715622"/>
                  </a:ext>
                </a:extLst>
              </a:tr>
              <a:tr h="224820">
                <a:tc>
                  <a:txBody>
                    <a:bodyPr/>
                    <a:lstStyle/>
                    <a:p>
                      <a:pPr algn="l" fontAlgn="b"/>
                      <a:r>
                        <a:rPr lang="tr-TR" sz="800" b="1" i="0" u="none" strike="noStrike">
                          <a:effectLst/>
                          <a:latin typeface="Arial" panose="020B0604020202020204" pitchFamily="34" charset="0"/>
                        </a:rPr>
                        <a:t>Hakaret - </a:t>
                      </a:r>
                      <a:r>
                        <a:rPr lang="tr-TR" sz="800" b="0" i="0" u="none" strike="noStrike">
                          <a:effectLst/>
                          <a:latin typeface="Arial" panose="020B0604020202020204" pitchFamily="34" charset="0"/>
                        </a:rPr>
                        <a:t>Insult</a:t>
                      </a:r>
                      <a:endParaRPr lang="tr-TR" sz="800" b="1" i="0" u="none" strike="noStrike">
                        <a:effectLst/>
                        <a:latin typeface="Arial" panose="020B0604020202020204" pitchFamily="34" charset="0"/>
                      </a:endParaRPr>
                    </a:p>
                  </a:txBody>
                  <a:tcPr marL="101989" marR="6799" marT="6799" marB="0" anchor="b">
                    <a:lnL>
                      <a:noFill/>
                    </a:lnL>
                    <a:lnR>
                      <a:noFill/>
                    </a:lnR>
                    <a:lnT>
                      <a:noFill/>
                    </a:lnT>
                    <a:lnB>
                      <a:noFill/>
                    </a:lnB>
                    <a:solidFill>
                      <a:srgbClr val="FFFFFF"/>
                    </a:solidFill>
                  </a:tcPr>
                </a:tc>
                <a:tc>
                  <a:txBody>
                    <a:bodyPr/>
                    <a:lstStyle/>
                    <a:p>
                      <a:pPr algn="r" fontAlgn="b"/>
                      <a:r>
                        <a:rPr lang="tr-TR" sz="800" b="1" i="0" u="none" strike="noStrike">
                          <a:effectLst/>
                          <a:latin typeface="Arial" panose="020B0604020202020204" pitchFamily="34" charset="0"/>
                        </a:rPr>
                        <a:t>20 851</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20 264</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 587</a:t>
                      </a:r>
                    </a:p>
                  </a:txBody>
                  <a:tcPr marL="6799" marR="6799" marT="6799" marB="0" anchor="b">
                    <a:lnL>
                      <a:noFill/>
                    </a:lnL>
                    <a:lnR>
                      <a:noFill/>
                    </a:lnR>
                    <a:lnT>
                      <a:noFill/>
                    </a:lnT>
                    <a:lnB>
                      <a:noFill/>
                    </a:lnB>
                    <a:noFill/>
                  </a:tcPr>
                </a:tc>
                <a:extLst>
                  <a:ext uri="{0D108BD9-81ED-4DB2-BD59-A6C34878D82A}">
                    <a16:rowId xmlns:a16="http://schemas.microsoft.com/office/drawing/2014/main" val="1984790546"/>
                  </a:ext>
                </a:extLst>
              </a:tr>
              <a:tr h="224820">
                <a:tc>
                  <a:txBody>
                    <a:bodyPr/>
                    <a:lstStyle/>
                    <a:p>
                      <a:pPr algn="l" fontAlgn="b"/>
                      <a:r>
                        <a:rPr lang="en-US" sz="800" b="1" i="0" u="none" strike="noStrike">
                          <a:effectLst/>
                          <a:latin typeface="Arial" panose="020B0604020202020204" pitchFamily="34" charset="0"/>
                        </a:rPr>
                        <a:t>Çocukların cinsel istismarı - </a:t>
                      </a:r>
                      <a:r>
                        <a:rPr lang="en-US" sz="800" b="0" i="0" u="none" strike="noStrike">
                          <a:effectLst/>
                          <a:latin typeface="Arial" panose="020B0604020202020204" pitchFamily="34" charset="0"/>
                        </a:rPr>
                        <a:t>Sexual abuse of children</a:t>
                      </a:r>
                      <a:endParaRPr lang="en-US" sz="800" b="1" i="0" u="none" strike="noStrike">
                        <a:effectLst/>
                        <a:latin typeface="Arial" panose="020B0604020202020204" pitchFamily="34" charset="0"/>
                      </a:endParaRPr>
                    </a:p>
                  </a:txBody>
                  <a:tcPr marL="101989" marR="6799" marT="6799" marB="0" anchor="b">
                    <a:lnL>
                      <a:noFill/>
                    </a:lnL>
                    <a:lnR>
                      <a:noFill/>
                    </a:lnR>
                    <a:lnT>
                      <a:noFill/>
                    </a:lnT>
                    <a:lnB>
                      <a:noFill/>
                    </a:lnB>
                    <a:solidFill>
                      <a:srgbClr val="FFFFFF"/>
                    </a:solidFill>
                  </a:tcPr>
                </a:tc>
                <a:tc>
                  <a:txBody>
                    <a:bodyPr/>
                    <a:lstStyle/>
                    <a:p>
                      <a:pPr algn="r" fontAlgn="b"/>
                      <a:r>
                        <a:rPr lang="tr-TR" sz="800" b="1" i="0" u="none" strike="noStrike">
                          <a:effectLst/>
                          <a:latin typeface="Arial" panose="020B0604020202020204" pitchFamily="34" charset="0"/>
                        </a:rPr>
                        <a:t>18 181</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18 045</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 136</a:t>
                      </a:r>
                    </a:p>
                  </a:txBody>
                  <a:tcPr marL="6799" marR="6799" marT="6799" marB="0" anchor="b">
                    <a:lnL>
                      <a:noFill/>
                    </a:lnL>
                    <a:lnR>
                      <a:noFill/>
                    </a:lnR>
                    <a:lnT>
                      <a:noFill/>
                    </a:lnT>
                    <a:lnB>
                      <a:noFill/>
                    </a:lnB>
                    <a:noFill/>
                  </a:tcPr>
                </a:tc>
                <a:extLst>
                  <a:ext uri="{0D108BD9-81ED-4DB2-BD59-A6C34878D82A}">
                    <a16:rowId xmlns:a16="http://schemas.microsoft.com/office/drawing/2014/main" val="707696216"/>
                  </a:ext>
                </a:extLst>
              </a:tr>
              <a:tr h="224820">
                <a:tc>
                  <a:txBody>
                    <a:bodyPr/>
                    <a:lstStyle/>
                    <a:p>
                      <a:pPr algn="l" fontAlgn="b"/>
                      <a:r>
                        <a:rPr lang="tr-TR" sz="800" b="1" i="0" u="none" strike="noStrike">
                          <a:effectLst/>
                          <a:latin typeface="Arial" panose="020B0604020202020204" pitchFamily="34" charset="0"/>
                        </a:rPr>
                        <a:t>Resmi belgede sahtecilik - </a:t>
                      </a:r>
                      <a:r>
                        <a:rPr lang="tr-TR" sz="800" b="0" i="0" u="none" strike="noStrike">
                          <a:effectLst/>
                          <a:latin typeface="Arial" panose="020B0604020202020204" pitchFamily="34" charset="0"/>
                        </a:rPr>
                        <a:t>Counterfeiting official documents</a:t>
                      </a:r>
                      <a:endParaRPr lang="tr-TR" sz="800" b="1" i="0" u="none" strike="noStrike">
                        <a:effectLst/>
                        <a:latin typeface="Arial" panose="020B0604020202020204" pitchFamily="34" charset="0"/>
                      </a:endParaRPr>
                    </a:p>
                  </a:txBody>
                  <a:tcPr marL="101989" marR="6799" marT="6799" marB="0" anchor="b">
                    <a:lnL>
                      <a:noFill/>
                    </a:lnL>
                    <a:lnR>
                      <a:noFill/>
                    </a:lnR>
                    <a:lnT>
                      <a:noFill/>
                    </a:lnT>
                    <a:lnB>
                      <a:noFill/>
                    </a:lnB>
                    <a:solidFill>
                      <a:srgbClr val="FFFFFF"/>
                    </a:solidFill>
                  </a:tcPr>
                </a:tc>
                <a:tc>
                  <a:txBody>
                    <a:bodyPr/>
                    <a:lstStyle/>
                    <a:p>
                      <a:pPr algn="r" fontAlgn="b"/>
                      <a:r>
                        <a:rPr lang="tr-TR" sz="800" b="1" i="0" u="none" strike="noStrike">
                          <a:effectLst/>
                          <a:latin typeface="Arial" panose="020B0604020202020204" pitchFamily="34" charset="0"/>
                        </a:rPr>
                        <a:t>18 076</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17 771</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 305</a:t>
                      </a:r>
                    </a:p>
                  </a:txBody>
                  <a:tcPr marL="6799" marR="6799" marT="6799" marB="0" anchor="b">
                    <a:lnL>
                      <a:noFill/>
                    </a:lnL>
                    <a:lnR>
                      <a:noFill/>
                    </a:lnR>
                    <a:lnT>
                      <a:noFill/>
                    </a:lnT>
                    <a:lnB>
                      <a:noFill/>
                    </a:lnB>
                    <a:noFill/>
                  </a:tcPr>
                </a:tc>
                <a:extLst>
                  <a:ext uri="{0D108BD9-81ED-4DB2-BD59-A6C34878D82A}">
                    <a16:rowId xmlns:a16="http://schemas.microsoft.com/office/drawing/2014/main" val="2722015667"/>
                  </a:ext>
                </a:extLst>
              </a:tr>
              <a:tr h="224820">
                <a:tc>
                  <a:txBody>
                    <a:bodyPr/>
                    <a:lstStyle/>
                    <a:p>
                      <a:pPr algn="l" fontAlgn="b"/>
                      <a:r>
                        <a:rPr lang="tr-TR" sz="800" b="1" i="0" u="none" strike="noStrike">
                          <a:effectLst/>
                          <a:latin typeface="Arial" panose="020B0604020202020204" pitchFamily="34" charset="0"/>
                        </a:rPr>
                        <a:t>Trafik güvenliğini tehlikeye sokma - </a:t>
                      </a:r>
                      <a:r>
                        <a:rPr lang="tr-TR" sz="800" b="0" i="0" u="none" strike="noStrike">
                          <a:effectLst/>
                          <a:latin typeface="Arial" panose="020B0604020202020204" pitchFamily="34" charset="0"/>
                        </a:rPr>
                        <a:t>Endangering traffic safety</a:t>
                      </a:r>
                      <a:endParaRPr lang="tr-TR" sz="800" b="1" i="0" u="none" strike="noStrike">
                        <a:effectLst/>
                        <a:latin typeface="Arial" panose="020B0604020202020204" pitchFamily="34" charset="0"/>
                      </a:endParaRPr>
                    </a:p>
                  </a:txBody>
                  <a:tcPr marL="101989" marR="6799" marT="6799" marB="0" anchor="b">
                    <a:lnL>
                      <a:noFill/>
                    </a:lnL>
                    <a:lnR>
                      <a:noFill/>
                    </a:lnR>
                    <a:lnT>
                      <a:noFill/>
                    </a:lnT>
                    <a:lnB>
                      <a:noFill/>
                    </a:lnB>
                    <a:solidFill>
                      <a:srgbClr val="FFFFFF"/>
                    </a:solidFill>
                  </a:tcPr>
                </a:tc>
                <a:tc>
                  <a:txBody>
                    <a:bodyPr/>
                    <a:lstStyle/>
                    <a:p>
                      <a:pPr algn="r" fontAlgn="b"/>
                      <a:r>
                        <a:rPr lang="tr-TR" sz="800" b="1" i="0" u="none" strike="noStrike">
                          <a:effectLst/>
                          <a:latin typeface="Arial" panose="020B0604020202020204" pitchFamily="34" charset="0"/>
                        </a:rPr>
                        <a:t>8 447</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8 389</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 58</a:t>
                      </a:r>
                    </a:p>
                  </a:txBody>
                  <a:tcPr marL="6799" marR="6799" marT="6799" marB="0" anchor="b">
                    <a:lnL>
                      <a:noFill/>
                    </a:lnL>
                    <a:lnR>
                      <a:noFill/>
                    </a:lnR>
                    <a:lnT>
                      <a:noFill/>
                    </a:lnT>
                    <a:lnB>
                      <a:noFill/>
                    </a:lnB>
                    <a:noFill/>
                  </a:tcPr>
                </a:tc>
                <a:extLst>
                  <a:ext uri="{0D108BD9-81ED-4DB2-BD59-A6C34878D82A}">
                    <a16:rowId xmlns:a16="http://schemas.microsoft.com/office/drawing/2014/main" val="3543632871"/>
                  </a:ext>
                </a:extLst>
              </a:tr>
              <a:tr h="224820">
                <a:tc>
                  <a:txBody>
                    <a:bodyPr/>
                    <a:lstStyle/>
                    <a:p>
                      <a:pPr algn="l" fontAlgn="b"/>
                      <a:r>
                        <a:rPr lang="tr-TR" sz="800" b="1" i="0" u="none" strike="noStrike">
                          <a:effectLst/>
                          <a:latin typeface="Arial" panose="020B0604020202020204" pitchFamily="34" charset="0"/>
                        </a:rPr>
                        <a:t>Fuhuş - </a:t>
                      </a:r>
                      <a:r>
                        <a:rPr lang="tr-TR" sz="800" b="0" i="0" u="none" strike="noStrike">
                          <a:effectLst/>
                          <a:latin typeface="Arial" panose="020B0604020202020204" pitchFamily="34" charset="0"/>
                        </a:rPr>
                        <a:t>Prostitution</a:t>
                      </a:r>
                      <a:endParaRPr lang="tr-TR" sz="800" b="1" i="0" u="none" strike="noStrike">
                        <a:effectLst/>
                        <a:latin typeface="Arial" panose="020B0604020202020204" pitchFamily="34" charset="0"/>
                      </a:endParaRPr>
                    </a:p>
                  </a:txBody>
                  <a:tcPr marL="101989" marR="6799" marT="6799" marB="0" anchor="b">
                    <a:lnL>
                      <a:noFill/>
                    </a:lnL>
                    <a:lnR>
                      <a:noFill/>
                    </a:lnR>
                    <a:lnT>
                      <a:noFill/>
                    </a:lnT>
                    <a:lnB>
                      <a:noFill/>
                    </a:lnB>
                    <a:solidFill>
                      <a:srgbClr val="FFFFFF"/>
                    </a:solidFill>
                  </a:tcPr>
                </a:tc>
                <a:tc>
                  <a:txBody>
                    <a:bodyPr/>
                    <a:lstStyle/>
                    <a:p>
                      <a:pPr algn="r" fontAlgn="b"/>
                      <a:r>
                        <a:rPr lang="tr-TR" sz="800" b="1" i="0" u="none" strike="noStrike">
                          <a:effectLst/>
                          <a:latin typeface="Arial" panose="020B0604020202020204" pitchFamily="34" charset="0"/>
                        </a:rPr>
                        <a:t>7 844</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6 632</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1 212</a:t>
                      </a:r>
                    </a:p>
                  </a:txBody>
                  <a:tcPr marL="6799" marR="6799" marT="6799" marB="0" anchor="b">
                    <a:lnL>
                      <a:noFill/>
                    </a:lnL>
                    <a:lnR>
                      <a:noFill/>
                    </a:lnR>
                    <a:lnT>
                      <a:noFill/>
                    </a:lnT>
                    <a:lnB>
                      <a:noFill/>
                    </a:lnB>
                    <a:noFill/>
                  </a:tcPr>
                </a:tc>
                <a:extLst>
                  <a:ext uri="{0D108BD9-81ED-4DB2-BD59-A6C34878D82A}">
                    <a16:rowId xmlns:a16="http://schemas.microsoft.com/office/drawing/2014/main" val="1180770438"/>
                  </a:ext>
                </a:extLst>
              </a:tr>
              <a:tr h="224820">
                <a:tc>
                  <a:txBody>
                    <a:bodyPr/>
                    <a:lstStyle/>
                    <a:p>
                      <a:pPr algn="l" fontAlgn="b"/>
                      <a:r>
                        <a:rPr lang="tr-TR" sz="800" b="1" i="0" u="none" strike="noStrike">
                          <a:effectLst/>
                          <a:latin typeface="Arial" panose="020B0604020202020204" pitchFamily="34" charset="0"/>
                        </a:rPr>
                        <a:t>Cinsel saldırı - </a:t>
                      </a:r>
                      <a:r>
                        <a:rPr lang="tr-TR" sz="800" b="0" i="0" u="none" strike="noStrike">
                          <a:effectLst/>
                          <a:latin typeface="Arial" panose="020B0604020202020204" pitchFamily="34" charset="0"/>
                        </a:rPr>
                        <a:t>Sexual assault</a:t>
                      </a:r>
                      <a:endParaRPr lang="tr-TR" sz="800" b="1" i="0" u="none" strike="noStrike">
                        <a:effectLst/>
                        <a:latin typeface="Arial" panose="020B0604020202020204" pitchFamily="34" charset="0"/>
                      </a:endParaRPr>
                    </a:p>
                  </a:txBody>
                  <a:tcPr marL="101989" marR="6799" marT="6799" marB="0" anchor="b">
                    <a:lnL>
                      <a:noFill/>
                    </a:lnL>
                    <a:lnR>
                      <a:noFill/>
                    </a:lnR>
                    <a:lnT>
                      <a:noFill/>
                    </a:lnT>
                    <a:lnB>
                      <a:noFill/>
                    </a:lnB>
                    <a:solidFill>
                      <a:srgbClr val="FFFFFF"/>
                    </a:solidFill>
                  </a:tcPr>
                </a:tc>
                <a:tc>
                  <a:txBody>
                    <a:bodyPr/>
                    <a:lstStyle/>
                    <a:p>
                      <a:pPr algn="r" fontAlgn="b"/>
                      <a:r>
                        <a:rPr lang="tr-TR" sz="800" b="1" i="0" u="none" strike="noStrike">
                          <a:effectLst/>
                          <a:latin typeface="Arial" panose="020B0604020202020204" pitchFamily="34" charset="0"/>
                        </a:rPr>
                        <a:t>6 058</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6 003</a:t>
                      </a:r>
                    </a:p>
                  </a:txBody>
                  <a:tcPr marL="6799" marR="6799" marT="6799" marB="0" anchor="b">
                    <a:lnL>
                      <a:noFill/>
                    </a:lnL>
                    <a:lnR>
                      <a:noFill/>
                    </a:lnR>
                    <a:lnT>
                      <a:noFill/>
                    </a:lnT>
                    <a:lnB>
                      <a:noFill/>
                    </a:lnB>
                    <a:noFill/>
                  </a:tcPr>
                </a:tc>
                <a:tc>
                  <a:txBody>
                    <a:bodyPr/>
                    <a:lstStyle/>
                    <a:p>
                      <a:pPr algn="r" fontAlgn="b"/>
                      <a:r>
                        <a:rPr lang="tr-TR" sz="800" b="1" i="0" u="none" strike="noStrike">
                          <a:effectLst/>
                          <a:latin typeface="Arial" panose="020B0604020202020204" pitchFamily="34" charset="0"/>
                        </a:rPr>
                        <a:t> 55</a:t>
                      </a:r>
                    </a:p>
                  </a:txBody>
                  <a:tcPr marL="6799" marR="6799" marT="6799" marB="0" anchor="b">
                    <a:lnL>
                      <a:noFill/>
                    </a:lnL>
                    <a:lnR>
                      <a:noFill/>
                    </a:lnR>
                    <a:lnT>
                      <a:noFill/>
                    </a:lnT>
                    <a:lnB>
                      <a:noFill/>
                    </a:lnB>
                    <a:noFill/>
                  </a:tcPr>
                </a:tc>
                <a:extLst>
                  <a:ext uri="{0D108BD9-81ED-4DB2-BD59-A6C34878D82A}">
                    <a16:rowId xmlns:a16="http://schemas.microsoft.com/office/drawing/2014/main" val="228683771"/>
                  </a:ext>
                </a:extLst>
              </a:tr>
              <a:tr h="224820">
                <a:tc>
                  <a:txBody>
                    <a:bodyPr/>
                    <a:lstStyle/>
                    <a:p>
                      <a:pPr algn="l" fontAlgn="b"/>
                      <a:r>
                        <a:rPr lang="tr-TR" sz="800" b="1" i="0" u="none" strike="noStrike">
                          <a:effectLst/>
                          <a:latin typeface="Arial" panose="020B0604020202020204" pitchFamily="34" charset="0"/>
                        </a:rPr>
                        <a:t>Diğer suçlar - </a:t>
                      </a:r>
                      <a:r>
                        <a:rPr lang="tr-TR" sz="800" b="0" i="0" u="none" strike="noStrike">
                          <a:effectLst/>
                          <a:latin typeface="Arial" panose="020B0604020202020204" pitchFamily="34" charset="0"/>
                        </a:rPr>
                        <a:t>Other crimes</a:t>
                      </a:r>
                      <a:endParaRPr lang="tr-TR" sz="800" b="1" i="0" u="none" strike="noStrike">
                        <a:effectLst/>
                        <a:latin typeface="Arial" panose="020B0604020202020204" pitchFamily="34" charset="0"/>
                      </a:endParaRPr>
                    </a:p>
                  </a:txBody>
                  <a:tcPr marL="101989" marR="6799" marT="679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800" b="1" i="0" u="none" strike="noStrike">
                          <a:effectLst/>
                          <a:latin typeface="Arial" panose="020B0604020202020204" pitchFamily="34" charset="0"/>
                        </a:rPr>
                        <a:t>77 111</a:t>
                      </a:r>
                    </a:p>
                  </a:txBody>
                  <a:tcPr marL="6799" marR="6799" marT="679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tr-TR" sz="800" b="1" i="0" u="none" strike="noStrike">
                          <a:effectLst/>
                          <a:latin typeface="Arial" panose="020B0604020202020204" pitchFamily="34" charset="0"/>
                        </a:rPr>
                        <a:t>75 008</a:t>
                      </a:r>
                    </a:p>
                  </a:txBody>
                  <a:tcPr marL="6799" marR="6799" marT="679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tr-TR" sz="800" b="1" i="0" u="none" strike="noStrike" dirty="0">
                          <a:effectLst/>
                          <a:latin typeface="Arial" panose="020B0604020202020204" pitchFamily="34" charset="0"/>
                        </a:rPr>
                        <a:t>2 103</a:t>
                      </a:r>
                    </a:p>
                  </a:txBody>
                  <a:tcPr marL="6799" marR="6799" marT="6799"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3262283"/>
                  </a:ext>
                </a:extLst>
              </a:tr>
            </a:tbl>
          </a:graphicData>
        </a:graphic>
      </p:graphicFrame>
      <p:sp>
        <p:nvSpPr>
          <p:cNvPr id="5" name="Metin kutusu 4">
            <a:extLst>
              <a:ext uri="{FF2B5EF4-FFF2-40B4-BE49-F238E27FC236}">
                <a16:creationId xmlns:a16="http://schemas.microsoft.com/office/drawing/2014/main" id="{8A8B0FE0-0BB7-B891-E1DC-8E833673E298}"/>
              </a:ext>
            </a:extLst>
          </p:cNvPr>
          <p:cNvSpPr txBox="1"/>
          <p:nvPr/>
        </p:nvSpPr>
        <p:spPr>
          <a:xfrm>
            <a:off x="1187624" y="764704"/>
            <a:ext cx="6624736" cy="707886"/>
          </a:xfrm>
          <a:prstGeom prst="rect">
            <a:avLst/>
          </a:prstGeom>
          <a:noFill/>
        </p:spPr>
        <p:txBody>
          <a:bodyPr wrap="square">
            <a:spAutoFit/>
          </a:bodyPr>
          <a:lstStyle/>
          <a:p>
            <a:r>
              <a:rPr lang="tr-TR" sz="2000" b="1" dirty="0"/>
              <a:t> suç kaydının suç türü ve cinsiyete göre dağılımı, 2022</a:t>
            </a:r>
          </a:p>
        </p:txBody>
      </p:sp>
    </p:spTree>
    <p:extLst>
      <p:ext uri="{BB962C8B-B14F-4D97-AF65-F5344CB8AC3E}">
        <p14:creationId xmlns:p14="http://schemas.microsoft.com/office/powerpoint/2010/main" val="2499216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yazı tipi, ekran görüntüsü, makbuz içeren bir resim&#10;&#10;Yapay zeka tarafından oluşturulan içerik yanlış olabilir.">
            <a:extLst>
              <a:ext uri="{FF2B5EF4-FFF2-40B4-BE49-F238E27FC236}">
                <a16:creationId xmlns:a16="http://schemas.microsoft.com/office/drawing/2014/main" id="{62CBC171-791C-F56B-F6F1-0D31826B6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4568"/>
            <a:ext cx="9144000" cy="1948864"/>
          </a:xfrm>
          <a:prstGeom prst="rect">
            <a:avLst/>
          </a:prstGeom>
        </p:spPr>
      </p:pic>
    </p:spTree>
    <p:extLst>
      <p:ext uri="{BB962C8B-B14F-4D97-AF65-F5344CB8AC3E}">
        <p14:creationId xmlns:p14="http://schemas.microsoft.com/office/powerpoint/2010/main" val="3724098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33400"/>
            <a:ext cx="8229600" cy="663352"/>
          </a:xfrm>
        </p:spPr>
        <p:txBody>
          <a:bodyPr>
            <a:normAutofit fontScale="90000"/>
          </a:bodyPr>
          <a:lstStyle/>
          <a:p>
            <a:r>
              <a:rPr lang="tr-TR" dirty="0"/>
              <a:t>d. Fail itiraf anketleri</a:t>
            </a:r>
          </a:p>
        </p:txBody>
      </p:sp>
      <p:sp>
        <p:nvSpPr>
          <p:cNvPr id="3" name="İçerik Yer Tutucusu 2"/>
          <p:cNvSpPr>
            <a:spLocks noGrp="1"/>
          </p:cNvSpPr>
          <p:nvPr>
            <p:ph idx="1"/>
          </p:nvPr>
        </p:nvSpPr>
        <p:spPr>
          <a:xfrm>
            <a:off x="395536" y="1268760"/>
            <a:ext cx="8229600" cy="5256584"/>
          </a:xfrm>
        </p:spPr>
        <p:txBody>
          <a:bodyPr>
            <a:normAutofit fontScale="92500" lnSpcReduction="20000"/>
          </a:bodyPr>
          <a:lstStyle/>
          <a:p>
            <a:pPr algn="just"/>
            <a:r>
              <a:rPr lang="tr-TR" dirty="0"/>
              <a:t>Bir çeşit kendiliğinden bildirim anketi ve kişisel raporlamadır.</a:t>
            </a:r>
          </a:p>
          <a:p>
            <a:pPr algn="just"/>
            <a:endParaRPr lang="tr-TR" dirty="0"/>
          </a:p>
          <a:p>
            <a:pPr algn="just"/>
            <a:r>
              <a:rPr lang="tr-TR" dirty="0"/>
              <a:t>Geçmişteki suçları gösterdiği kadar aynı zamanda suçun </a:t>
            </a:r>
            <a:r>
              <a:rPr lang="tr-TR" dirty="0" err="1"/>
              <a:t>sosyo</a:t>
            </a:r>
            <a:r>
              <a:rPr lang="tr-TR" dirty="0"/>
              <a:t>-kültürel alanı suçun etkileri, suç tipleri ve bağlantıları konusunda da yardım sağlamaktadır.</a:t>
            </a:r>
          </a:p>
          <a:p>
            <a:pPr algn="just"/>
            <a:endParaRPr lang="tr-TR" dirty="0"/>
          </a:p>
          <a:p>
            <a:pPr algn="just"/>
            <a:r>
              <a:rPr lang="tr-TR" dirty="0"/>
              <a:t>Gizlidir ve gönüllülük esasıyla yapılır. Başarılı soru oluşturma ve güvenilirlik anketin değerini arttırır.</a:t>
            </a:r>
          </a:p>
          <a:p>
            <a:pPr algn="just"/>
            <a:endParaRPr lang="tr-TR" dirty="0"/>
          </a:p>
          <a:p>
            <a:pPr algn="just"/>
            <a:r>
              <a:rPr lang="tr-TR" dirty="0"/>
              <a:t>Eylem olarak suç, suçlu ve mağdurlar açısından kapsamlı bilgi verebilir. Mahkumlar, uyuşturucu kullanıcıları, fuhuş yapanlar gibi suçla muhtemel ilişkileri olabilecek gruplarda daha verimlidir.</a:t>
            </a:r>
          </a:p>
        </p:txBody>
      </p:sp>
    </p:spTree>
    <p:extLst>
      <p:ext uri="{BB962C8B-B14F-4D97-AF65-F5344CB8AC3E}">
        <p14:creationId xmlns:p14="http://schemas.microsoft.com/office/powerpoint/2010/main" val="1782613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856312"/>
          </a:xfrm>
        </p:spPr>
        <p:txBody>
          <a:bodyPr>
            <a:normAutofit fontScale="92500"/>
          </a:bodyPr>
          <a:lstStyle/>
          <a:p>
            <a:pPr algn="just"/>
            <a:r>
              <a:rPr lang="tr-TR" dirty="0"/>
              <a:t>İçeriği daha çok suç coğrafyası, ilgili aletlerin elde edilme biçimleri, aynı suçun tekrarı, önleme tedbirlerinin caydırıcılığı, suç sonrası içsel tutum, suç çevresi ile olan ilişkiler, suç işlemekten vazgeçildiyse nedeni gibi daha çok karşılıklı mülakat veya uygun anket formları ile yapılır.</a:t>
            </a:r>
          </a:p>
          <a:p>
            <a:pPr algn="just"/>
            <a:endParaRPr lang="tr-TR" dirty="0"/>
          </a:p>
          <a:p>
            <a:pPr algn="just"/>
            <a:r>
              <a:rPr lang="tr-TR" dirty="0"/>
              <a:t>Geçerlilik ve güvenilir olma gibi bazı metodolojik problemlere rağmen diğer yöntemleri desteklemek ve konuları daha derinlemesine anlamak açısından yeni ve ilginç bir yöntemdir.</a:t>
            </a:r>
          </a:p>
          <a:p>
            <a:pPr algn="just"/>
            <a:endParaRPr lang="tr-TR" dirty="0"/>
          </a:p>
          <a:p>
            <a:pPr algn="just"/>
            <a:r>
              <a:rPr lang="tr-TR" dirty="0"/>
              <a:t>Tedbirler açısından suç ve suçun önlenmesine ilişkin konularda da yararlı olabilir.</a:t>
            </a:r>
          </a:p>
        </p:txBody>
      </p:sp>
    </p:spTree>
    <p:extLst>
      <p:ext uri="{BB962C8B-B14F-4D97-AF65-F5344CB8AC3E}">
        <p14:creationId xmlns:p14="http://schemas.microsoft.com/office/powerpoint/2010/main" val="285921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22555"/>
            <a:ext cx="8229600" cy="5554445"/>
          </a:xfrm>
        </p:spPr>
        <p:txBody>
          <a:bodyPr/>
          <a:lstStyle/>
          <a:p>
            <a:pPr marL="0" indent="0" algn="just">
              <a:buNone/>
            </a:pPr>
            <a:endParaRPr lang="tr-TR" dirty="0"/>
          </a:p>
          <a:p>
            <a:pPr marL="0" indent="0" algn="just">
              <a:buNone/>
            </a:pPr>
            <a:r>
              <a:rPr lang="tr-TR" dirty="0"/>
              <a:t>Ceza Muhakemesi Kanunu m.100: kişinin tutuklanması için kuvvetli şüphenin bulunması, kaçma tehlikesi veya delilleri karartma şüphesi ve muhakeme faaliyetine katılanlar üzerinde baskı kurması gerekmektedir.</a:t>
            </a:r>
          </a:p>
          <a:p>
            <a:pPr marL="0" indent="0" algn="just">
              <a:buNone/>
            </a:pPr>
            <a:endParaRPr lang="tr-TR"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440516"/>
            <a:ext cx="7558783" cy="482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89" y="3667822"/>
            <a:ext cx="9098897" cy="916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77" y="5013176"/>
            <a:ext cx="9113323" cy="1193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11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8053" y="842023"/>
            <a:ext cx="8229600" cy="2111896"/>
          </a:xfrm>
        </p:spPr>
        <p:txBody>
          <a:bodyPr>
            <a:normAutofit lnSpcReduction="10000"/>
          </a:bodyPr>
          <a:lstStyle/>
          <a:p>
            <a:pPr algn="just"/>
            <a:r>
              <a:rPr lang="tr-TR" dirty="0"/>
              <a:t>Anayasa M.36: sanığın adil, dürüst ve hakkaniyete  ve insan haklarına uygun yargılanması</a:t>
            </a:r>
          </a:p>
          <a:p>
            <a:pPr algn="just"/>
            <a:endParaRPr lang="tr-TR" dirty="0"/>
          </a:p>
          <a:p>
            <a:pPr algn="just"/>
            <a:r>
              <a:rPr lang="tr-TR" dirty="0"/>
              <a:t>M.13: temel hakların  sınırlandırılması</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786" y="3212976"/>
            <a:ext cx="8827568" cy="1111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786" y="4689319"/>
            <a:ext cx="8660543" cy="1326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263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52" y="1988840"/>
            <a:ext cx="9034935" cy="1627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sanı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6" y="3501008"/>
            <a:ext cx="9026030" cy="334097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13286" y="332656"/>
            <a:ext cx="9034935" cy="1631216"/>
          </a:xfrm>
          <a:prstGeom prst="rect">
            <a:avLst/>
          </a:prstGeom>
        </p:spPr>
        <p:txBody>
          <a:bodyPr wrap="square">
            <a:spAutoFit/>
          </a:bodyPr>
          <a:lstStyle/>
          <a:p>
            <a:pPr marL="0" lvl="1" indent="273050" algn="just">
              <a:buNone/>
            </a:pPr>
            <a:r>
              <a:rPr lang="tr-TR" sz="2000" dirty="0"/>
              <a:t>Savunma hakkı kapsamında ana çerçeveyi adil yargılanma hakkı oluştururken, müdafiden yararlanma, susma hakkı, soru sorma hakkı, tercümandan yararlanma hakkı, delillerin toplanmasını isteme hakkı, duruşmada hazır bulunma hakkı ve kendi aleyhindeki işlemlere katılmama hakkı da yer alır.</a:t>
            </a:r>
          </a:p>
        </p:txBody>
      </p:sp>
    </p:spTree>
    <p:extLst>
      <p:ext uri="{BB962C8B-B14F-4D97-AF65-F5344CB8AC3E}">
        <p14:creationId xmlns:p14="http://schemas.microsoft.com/office/powerpoint/2010/main" val="319043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699" y="818430"/>
            <a:ext cx="9001797" cy="2664296"/>
          </a:xfrm>
        </p:spPr>
        <p:txBody>
          <a:bodyPr>
            <a:normAutofit lnSpcReduction="10000"/>
          </a:bodyPr>
          <a:lstStyle/>
          <a:p>
            <a:pPr algn="just"/>
            <a:r>
              <a:rPr lang="tr-TR" dirty="0"/>
              <a:t>Aynı zamanda suç politikası</a:t>
            </a:r>
          </a:p>
          <a:p>
            <a:pPr algn="just"/>
            <a:r>
              <a:rPr lang="tr-TR" dirty="0"/>
              <a:t>Suç olarak kabul edilen ve cezalandırılacak eylemin yol açtığı zarar hem toplumsal düzeni bozmalı hem de tedbir almayı gerektirici özellikte olmalı. Bu saptama ile belirlenmiş olan eylemin ortaya çıkmasına neden olan kişi ise </a:t>
            </a:r>
            <a:r>
              <a:rPr lang="tr-TR" b="1" dirty="0"/>
              <a:t>sanık</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60416"/>
            <a:ext cx="8316094" cy="45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39" y="2708920"/>
            <a:ext cx="9153946" cy="2276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sorgu odası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499" y="4689372"/>
            <a:ext cx="4016501" cy="209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6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05" y="461988"/>
            <a:ext cx="6251892" cy="59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70" y="1395444"/>
            <a:ext cx="5129610" cy="56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505" y="2060848"/>
            <a:ext cx="8464702" cy="209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suçlu profili analizi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686" y="4005064"/>
            <a:ext cx="8679794" cy="281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5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orschach test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3593"/>
            <a:ext cx="9144000" cy="513029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411760" y="5949280"/>
            <a:ext cx="4392488" cy="369332"/>
          </a:xfrm>
          <a:prstGeom prst="rect">
            <a:avLst/>
          </a:prstGeom>
          <a:noFill/>
        </p:spPr>
        <p:txBody>
          <a:bodyPr wrap="square" rtlCol="0">
            <a:spAutoFit/>
          </a:bodyPr>
          <a:lstStyle/>
          <a:p>
            <a:pPr algn="ctr"/>
            <a:r>
              <a:rPr lang="tr-TR" b="1" dirty="0"/>
              <a:t>RORSCHACH MÜREKKEP TESTİ</a:t>
            </a:r>
          </a:p>
        </p:txBody>
      </p:sp>
    </p:spTree>
    <p:extLst>
      <p:ext uri="{BB962C8B-B14F-4D97-AF65-F5344CB8AC3E}">
        <p14:creationId xmlns:p14="http://schemas.microsoft.com/office/powerpoint/2010/main" val="1854581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ouisa duss testi örneğ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0"/>
            <a:ext cx="7776864" cy="6062781"/>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547664" y="6062781"/>
            <a:ext cx="5688632" cy="369332"/>
          </a:xfrm>
          <a:prstGeom prst="rect">
            <a:avLst/>
          </a:prstGeom>
          <a:noFill/>
        </p:spPr>
        <p:txBody>
          <a:bodyPr wrap="square" rtlCol="0">
            <a:spAutoFit/>
          </a:bodyPr>
          <a:lstStyle/>
          <a:p>
            <a:pPr algn="ctr"/>
            <a:r>
              <a:rPr lang="tr-TR" b="1" dirty="0"/>
              <a:t>LOUSİA DUSS PSİKO ANALİTİK HİKAYE TESTİ</a:t>
            </a:r>
          </a:p>
        </p:txBody>
      </p:sp>
    </p:spTree>
    <p:extLst>
      <p:ext uri="{BB962C8B-B14F-4D97-AF65-F5344CB8AC3E}">
        <p14:creationId xmlns:p14="http://schemas.microsoft.com/office/powerpoint/2010/main" val="20807718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entsel">
  <a:themeElements>
    <a:clrScheme name="Kentsel">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Kentsel">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sel">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Urban</Template>
  <TotalTime>526</TotalTime>
  <Words>932</Words>
  <Application>Microsoft Office PowerPoint</Application>
  <PresentationFormat>Ekran Gösterisi (4:3)</PresentationFormat>
  <Paragraphs>130</Paragraphs>
  <Slides>24</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Aptos</vt:lpstr>
      <vt:lpstr>Arial</vt:lpstr>
      <vt:lpstr>Georgia</vt:lpstr>
      <vt:lpstr>Trebuchet MS</vt:lpstr>
      <vt:lpstr>Wingdings 2</vt:lpstr>
      <vt:lpstr>Kentsel</vt:lpstr>
      <vt:lpstr>ADALET PSİKOLOJİSİ</vt:lpstr>
      <vt:lpstr>C. Sanık Psikolojisi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 Fail itiraf anketleri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ADALET PSİKOLOJİSİ</dc:title>
  <dc:creator>Puren DOGANAY</dc:creator>
  <cp:lastModifiedBy>Püren Doganay</cp:lastModifiedBy>
  <cp:revision>21</cp:revision>
  <dcterms:created xsi:type="dcterms:W3CDTF">2018-11-06T08:50:15Z</dcterms:created>
  <dcterms:modified xsi:type="dcterms:W3CDTF">2025-03-28T08:12:20Z</dcterms:modified>
</cp:coreProperties>
</file>