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9" r:id="rId2"/>
    <p:sldId id="257" r:id="rId3"/>
    <p:sldId id="261" r:id="rId4"/>
    <p:sldId id="262" r:id="rId5"/>
    <p:sldId id="260" r:id="rId6"/>
    <p:sldId id="268" r:id="rId7"/>
    <p:sldId id="267" r:id="rId8"/>
    <p:sldId id="266" r:id="rId9"/>
    <p:sldId id="265" r:id="rId10"/>
    <p:sldId id="259" r:id="rId11"/>
    <p:sldId id="287" r:id="rId12"/>
    <p:sldId id="286" r:id="rId13"/>
    <p:sldId id="285" r:id="rId14"/>
    <p:sldId id="284" r:id="rId15"/>
    <p:sldId id="283" r:id="rId16"/>
    <p:sldId id="282" r:id="rId17"/>
    <p:sldId id="281" r:id="rId18"/>
    <p:sldId id="280" r:id="rId19"/>
    <p:sldId id="279" r:id="rId20"/>
    <p:sldId id="277" r:id="rId21"/>
    <p:sldId id="278" r:id="rId22"/>
    <p:sldId id="276" r:id="rId23"/>
    <p:sldId id="275" r:id="rId24"/>
    <p:sldId id="274" r:id="rId25"/>
    <p:sldId id="263" r:id="rId26"/>
    <p:sldId id="273" r:id="rId27"/>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tr-T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tr-TR"/>
          </a:p>
        </p:txBody>
      </p:sp>
      <p:sp>
        <p:nvSpPr>
          <p:cNvPr id="4" name="Date Placeholder 3"/>
          <p:cNvSpPr>
            <a:spLocks noGrp="1"/>
          </p:cNvSpPr>
          <p:nvPr>
            <p:ph type="dt" sz="half" idx="10"/>
          </p:nvPr>
        </p:nvSpPr>
        <p:spPr/>
        <p:txBody>
          <a:bodyPr/>
          <a:lstStyle/>
          <a:p>
            <a:fld id="{38CFC84C-19C9-46D1-ACE5-043C50D4BE23}" type="datetimeFigureOut">
              <a:rPr lang="tr-TR" smtClean="0"/>
              <a:t>26.10.2018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7B963DD5-E7B9-4854-A1C8-7CC4E52244DE}" type="slidenum">
              <a:rPr lang="tr-TR" smtClean="0"/>
              <a:t>‹#›</a:t>
            </a:fld>
            <a:endParaRPr lang="tr-TR"/>
          </a:p>
        </p:txBody>
      </p:sp>
    </p:spTree>
    <p:extLst>
      <p:ext uri="{BB962C8B-B14F-4D97-AF65-F5344CB8AC3E}">
        <p14:creationId xmlns:p14="http://schemas.microsoft.com/office/powerpoint/2010/main" val="14306971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38CFC84C-19C9-46D1-ACE5-043C50D4BE23}" type="datetimeFigureOut">
              <a:rPr lang="tr-TR" smtClean="0"/>
              <a:t>26.10.2018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7B963DD5-E7B9-4854-A1C8-7CC4E52244DE}" type="slidenum">
              <a:rPr lang="tr-TR" smtClean="0"/>
              <a:t>‹#›</a:t>
            </a:fld>
            <a:endParaRPr lang="tr-TR"/>
          </a:p>
        </p:txBody>
      </p:sp>
    </p:spTree>
    <p:extLst>
      <p:ext uri="{BB962C8B-B14F-4D97-AF65-F5344CB8AC3E}">
        <p14:creationId xmlns:p14="http://schemas.microsoft.com/office/powerpoint/2010/main" val="348641137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tr-T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38CFC84C-19C9-46D1-ACE5-043C50D4BE23}" type="datetimeFigureOut">
              <a:rPr lang="tr-TR" smtClean="0"/>
              <a:t>26.10.2018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7B963DD5-E7B9-4854-A1C8-7CC4E52244DE}" type="slidenum">
              <a:rPr lang="tr-TR" smtClean="0"/>
              <a:t>‹#›</a:t>
            </a:fld>
            <a:endParaRPr lang="tr-TR"/>
          </a:p>
        </p:txBody>
      </p:sp>
    </p:spTree>
    <p:extLst>
      <p:ext uri="{BB962C8B-B14F-4D97-AF65-F5344CB8AC3E}">
        <p14:creationId xmlns:p14="http://schemas.microsoft.com/office/powerpoint/2010/main" val="20790787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38CFC84C-19C9-46D1-ACE5-043C50D4BE23}" type="datetimeFigureOut">
              <a:rPr lang="tr-TR" smtClean="0"/>
              <a:t>26.10.2018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7B963DD5-E7B9-4854-A1C8-7CC4E52244DE}" type="slidenum">
              <a:rPr lang="tr-TR" smtClean="0"/>
              <a:t>‹#›</a:t>
            </a:fld>
            <a:endParaRPr lang="tr-TR"/>
          </a:p>
        </p:txBody>
      </p:sp>
    </p:spTree>
    <p:extLst>
      <p:ext uri="{BB962C8B-B14F-4D97-AF65-F5344CB8AC3E}">
        <p14:creationId xmlns:p14="http://schemas.microsoft.com/office/powerpoint/2010/main" val="322384464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tr-T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8CFC84C-19C9-46D1-ACE5-043C50D4BE23}" type="datetimeFigureOut">
              <a:rPr lang="tr-TR" smtClean="0"/>
              <a:t>26.10.2018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7B963DD5-E7B9-4854-A1C8-7CC4E52244DE}" type="slidenum">
              <a:rPr lang="tr-TR" smtClean="0"/>
              <a:t>‹#›</a:t>
            </a:fld>
            <a:endParaRPr lang="tr-TR"/>
          </a:p>
        </p:txBody>
      </p:sp>
    </p:spTree>
    <p:extLst>
      <p:ext uri="{BB962C8B-B14F-4D97-AF65-F5344CB8AC3E}">
        <p14:creationId xmlns:p14="http://schemas.microsoft.com/office/powerpoint/2010/main" val="24673569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5" name="Date Placeholder 4"/>
          <p:cNvSpPr>
            <a:spLocks noGrp="1"/>
          </p:cNvSpPr>
          <p:nvPr>
            <p:ph type="dt" sz="half" idx="10"/>
          </p:nvPr>
        </p:nvSpPr>
        <p:spPr/>
        <p:txBody>
          <a:bodyPr/>
          <a:lstStyle/>
          <a:p>
            <a:fld id="{38CFC84C-19C9-46D1-ACE5-043C50D4BE23}" type="datetimeFigureOut">
              <a:rPr lang="tr-TR" smtClean="0"/>
              <a:t>26.10.2018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7B963DD5-E7B9-4854-A1C8-7CC4E52244DE}" type="slidenum">
              <a:rPr lang="tr-TR" smtClean="0"/>
              <a:t>‹#›</a:t>
            </a:fld>
            <a:endParaRPr lang="tr-TR"/>
          </a:p>
        </p:txBody>
      </p:sp>
    </p:spTree>
    <p:extLst>
      <p:ext uri="{BB962C8B-B14F-4D97-AF65-F5344CB8AC3E}">
        <p14:creationId xmlns:p14="http://schemas.microsoft.com/office/powerpoint/2010/main" val="385633463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tr-T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7" name="Date Placeholder 6"/>
          <p:cNvSpPr>
            <a:spLocks noGrp="1"/>
          </p:cNvSpPr>
          <p:nvPr>
            <p:ph type="dt" sz="half" idx="10"/>
          </p:nvPr>
        </p:nvSpPr>
        <p:spPr/>
        <p:txBody>
          <a:bodyPr/>
          <a:lstStyle/>
          <a:p>
            <a:fld id="{38CFC84C-19C9-46D1-ACE5-043C50D4BE23}" type="datetimeFigureOut">
              <a:rPr lang="tr-TR" smtClean="0"/>
              <a:t>26.10.2018</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7B963DD5-E7B9-4854-A1C8-7CC4E52244DE}" type="slidenum">
              <a:rPr lang="tr-TR" smtClean="0"/>
              <a:t>‹#›</a:t>
            </a:fld>
            <a:endParaRPr lang="tr-TR"/>
          </a:p>
        </p:txBody>
      </p:sp>
    </p:spTree>
    <p:extLst>
      <p:ext uri="{BB962C8B-B14F-4D97-AF65-F5344CB8AC3E}">
        <p14:creationId xmlns:p14="http://schemas.microsoft.com/office/powerpoint/2010/main" val="243263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Date Placeholder 2"/>
          <p:cNvSpPr>
            <a:spLocks noGrp="1"/>
          </p:cNvSpPr>
          <p:nvPr>
            <p:ph type="dt" sz="half" idx="10"/>
          </p:nvPr>
        </p:nvSpPr>
        <p:spPr/>
        <p:txBody>
          <a:bodyPr/>
          <a:lstStyle/>
          <a:p>
            <a:fld id="{38CFC84C-19C9-46D1-ACE5-043C50D4BE23}" type="datetimeFigureOut">
              <a:rPr lang="tr-TR" smtClean="0"/>
              <a:t>26.10.2018</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7B963DD5-E7B9-4854-A1C8-7CC4E52244DE}" type="slidenum">
              <a:rPr lang="tr-TR" smtClean="0"/>
              <a:t>‹#›</a:t>
            </a:fld>
            <a:endParaRPr lang="tr-TR"/>
          </a:p>
        </p:txBody>
      </p:sp>
    </p:spTree>
    <p:extLst>
      <p:ext uri="{BB962C8B-B14F-4D97-AF65-F5344CB8AC3E}">
        <p14:creationId xmlns:p14="http://schemas.microsoft.com/office/powerpoint/2010/main" val="207505460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8CFC84C-19C9-46D1-ACE5-043C50D4BE23}" type="datetimeFigureOut">
              <a:rPr lang="tr-TR" smtClean="0"/>
              <a:t>26.10.2018</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7B963DD5-E7B9-4854-A1C8-7CC4E52244DE}" type="slidenum">
              <a:rPr lang="tr-TR" smtClean="0"/>
              <a:t>‹#›</a:t>
            </a:fld>
            <a:endParaRPr lang="tr-TR"/>
          </a:p>
        </p:txBody>
      </p:sp>
    </p:spTree>
    <p:extLst>
      <p:ext uri="{BB962C8B-B14F-4D97-AF65-F5344CB8AC3E}">
        <p14:creationId xmlns:p14="http://schemas.microsoft.com/office/powerpoint/2010/main" val="17346637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tr-T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8CFC84C-19C9-46D1-ACE5-043C50D4BE23}" type="datetimeFigureOut">
              <a:rPr lang="tr-TR" smtClean="0"/>
              <a:t>26.10.2018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7B963DD5-E7B9-4854-A1C8-7CC4E52244DE}" type="slidenum">
              <a:rPr lang="tr-TR" smtClean="0"/>
              <a:t>‹#›</a:t>
            </a:fld>
            <a:endParaRPr lang="tr-TR"/>
          </a:p>
        </p:txBody>
      </p:sp>
    </p:spTree>
    <p:extLst>
      <p:ext uri="{BB962C8B-B14F-4D97-AF65-F5344CB8AC3E}">
        <p14:creationId xmlns:p14="http://schemas.microsoft.com/office/powerpoint/2010/main" val="29786659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tr-T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8CFC84C-19C9-46D1-ACE5-043C50D4BE23}" type="datetimeFigureOut">
              <a:rPr lang="tr-TR" smtClean="0"/>
              <a:t>26.10.2018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7B963DD5-E7B9-4854-A1C8-7CC4E52244DE}" type="slidenum">
              <a:rPr lang="tr-TR" smtClean="0"/>
              <a:t>‹#›</a:t>
            </a:fld>
            <a:endParaRPr lang="tr-TR"/>
          </a:p>
        </p:txBody>
      </p:sp>
    </p:spTree>
    <p:extLst>
      <p:ext uri="{BB962C8B-B14F-4D97-AF65-F5344CB8AC3E}">
        <p14:creationId xmlns:p14="http://schemas.microsoft.com/office/powerpoint/2010/main" val="167297743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tr-T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8CFC84C-19C9-46D1-ACE5-043C50D4BE23}" type="datetimeFigureOut">
              <a:rPr lang="tr-TR" smtClean="0"/>
              <a:t>26.10.2018</a:t>
            </a:fld>
            <a:endParaRPr lang="tr-T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B963DD5-E7B9-4854-A1C8-7CC4E52244DE}" type="slidenum">
              <a:rPr lang="tr-TR" smtClean="0"/>
              <a:t>‹#›</a:t>
            </a:fld>
            <a:endParaRPr lang="tr-TR"/>
          </a:p>
        </p:txBody>
      </p:sp>
    </p:spTree>
    <p:extLst>
      <p:ext uri="{BB962C8B-B14F-4D97-AF65-F5344CB8AC3E}">
        <p14:creationId xmlns:p14="http://schemas.microsoft.com/office/powerpoint/2010/main" val="241590754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21804" y="2636912"/>
            <a:ext cx="8170676" cy="3530823"/>
          </a:xfrm>
        </p:spPr>
        <p:txBody>
          <a:bodyPr>
            <a:normAutofit fontScale="90000"/>
          </a:bodyPr>
          <a:lstStyle/>
          <a:p>
            <a:r>
              <a:rPr lang="tr-TR" b="1" dirty="0">
                <a:latin typeface="Times New Roman" panose="02020603050405020304" pitchFamily="18" charset="0"/>
                <a:cs typeface="Times New Roman" panose="02020603050405020304" pitchFamily="18" charset="0"/>
              </a:rPr>
              <a:t>CAG UNIVERSITY</a:t>
            </a:r>
            <a:r>
              <a:rPr lang="tr-TR" dirty="0">
                <a:latin typeface="Times New Roman" panose="02020603050405020304" pitchFamily="18" charset="0"/>
                <a:cs typeface="Times New Roman" panose="02020603050405020304" pitchFamily="18" charset="0"/>
              </a:rPr>
              <a:t/>
            </a:r>
            <a:br>
              <a:rPr lang="tr-TR" dirty="0">
                <a:latin typeface="Times New Roman" panose="02020603050405020304" pitchFamily="18" charset="0"/>
                <a:cs typeface="Times New Roman" panose="02020603050405020304" pitchFamily="18" charset="0"/>
              </a:rPr>
            </a:br>
            <a:r>
              <a:rPr lang="tr-TR" b="1" dirty="0">
                <a:latin typeface="Times New Roman" panose="02020603050405020304" pitchFamily="18" charset="0"/>
                <a:cs typeface="Times New Roman" panose="02020603050405020304" pitchFamily="18" charset="0"/>
              </a:rPr>
              <a:t>2018 – 2019 FALL </a:t>
            </a:r>
            <a:r>
              <a:rPr lang="tr-TR" b="1" dirty="0" smtClean="0">
                <a:latin typeface="Times New Roman" panose="02020603050405020304" pitchFamily="18" charset="0"/>
                <a:cs typeface="Times New Roman" panose="02020603050405020304" pitchFamily="18" charset="0"/>
              </a:rPr>
              <a:t>SEMESTER</a:t>
            </a:r>
            <a:br>
              <a:rPr lang="tr-TR" b="1" dirty="0" smtClean="0">
                <a:latin typeface="Times New Roman" panose="02020603050405020304" pitchFamily="18" charset="0"/>
                <a:cs typeface="Times New Roman" panose="02020603050405020304" pitchFamily="18" charset="0"/>
              </a:rPr>
            </a:br>
            <a:r>
              <a:rPr lang="tr-TR" dirty="0">
                <a:latin typeface="Times New Roman" panose="02020603050405020304" pitchFamily="18" charset="0"/>
                <a:cs typeface="Times New Roman" panose="02020603050405020304" pitchFamily="18" charset="0"/>
              </a:rPr>
              <a:t/>
            </a:r>
            <a:br>
              <a:rPr lang="tr-TR" dirty="0">
                <a:latin typeface="Times New Roman" panose="02020603050405020304" pitchFamily="18" charset="0"/>
                <a:cs typeface="Times New Roman" panose="02020603050405020304" pitchFamily="18" charset="0"/>
              </a:rPr>
            </a:br>
            <a:r>
              <a:rPr lang="tr-TR" b="1" dirty="0">
                <a:latin typeface="Times New Roman" panose="02020603050405020304" pitchFamily="18" charset="0"/>
                <a:cs typeface="Times New Roman" panose="02020603050405020304" pitchFamily="18" charset="0"/>
              </a:rPr>
              <a:t>MAN 429  </a:t>
            </a:r>
            <a:r>
              <a:rPr lang="tr-TR" b="1" dirty="0" smtClean="0">
                <a:latin typeface="Times New Roman" panose="02020603050405020304" pitchFamily="18" charset="0"/>
                <a:cs typeface="Times New Roman" panose="02020603050405020304" pitchFamily="18" charset="0"/>
              </a:rPr>
              <a:t/>
            </a:r>
            <a:br>
              <a:rPr lang="tr-TR" b="1" dirty="0" smtClean="0">
                <a:latin typeface="Times New Roman" panose="02020603050405020304" pitchFamily="18" charset="0"/>
                <a:cs typeface="Times New Roman" panose="02020603050405020304" pitchFamily="18" charset="0"/>
              </a:rPr>
            </a:br>
            <a:r>
              <a:rPr lang="tr-TR" b="1" dirty="0" smtClean="0">
                <a:latin typeface="Times New Roman" panose="02020603050405020304" pitchFamily="18" charset="0"/>
                <a:cs typeface="Times New Roman" panose="02020603050405020304" pitchFamily="18" charset="0"/>
              </a:rPr>
              <a:t>HEALTH CARE MANAGEMENT</a:t>
            </a:r>
            <a:r>
              <a:rPr lang="tr-TR" dirty="0"/>
              <a:t/>
            </a:r>
            <a:br>
              <a:rPr lang="tr-TR" dirty="0"/>
            </a:br>
            <a:endParaRPr lang="tr-TR" dirty="0"/>
          </a:p>
        </p:txBody>
      </p:sp>
      <p:pic>
        <p:nvPicPr>
          <p:cNvPr id="4" name="Picture 3" descr="çağ üniversitesi logo ile ilgili görsel sonucu"/>
          <p:cNvPicPr/>
          <p:nvPr/>
        </p:nvPicPr>
        <p:blipFill>
          <a:blip r:embed="rId2">
            <a:extLst>
              <a:ext uri="{28A0092B-C50C-407E-A947-70E740481C1C}">
                <a14:useLocalDpi xmlns:a14="http://schemas.microsoft.com/office/drawing/2010/main" val="0"/>
              </a:ext>
            </a:extLst>
          </a:blip>
          <a:srcRect/>
          <a:stretch>
            <a:fillRect/>
          </a:stretch>
        </p:blipFill>
        <p:spPr bwMode="auto">
          <a:xfrm>
            <a:off x="3563888" y="404664"/>
            <a:ext cx="1656184" cy="1656184"/>
          </a:xfrm>
          <a:prstGeom prst="rect">
            <a:avLst/>
          </a:prstGeom>
          <a:noFill/>
          <a:extLst/>
        </p:spPr>
      </p:pic>
    </p:spTree>
    <p:extLst>
      <p:ext uri="{BB962C8B-B14F-4D97-AF65-F5344CB8AC3E}">
        <p14:creationId xmlns:p14="http://schemas.microsoft.com/office/powerpoint/2010/main" val="46698437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04664"/>
            <a:ext cx="8229600" cy="5760640"/>
          </a:xfrm>
        </p:spPr>
        <p:txBody>
          <a:bodyPr>
            <a:normAutofit/>
          </a:bodyPr>
          <a:lstStyle/>
          <a:p>
            <a:pPr marL="0" indent="0">
              <a:buNone/>
            </a:pPr>
            <a:r>
              <a:rPr lang="tr-TR" b="1" dirty="0" smtClean="0"/>
              <a:t>3. Herzberg’s </a:t>
            </a:r>
            <a:r>
              <a:rPr lang="tr-TR" b="1" dirty="0"/>
              <a:t>Two-Factor Theory</a:t>
            </a:r>
            <a:r>
              <a:rPr lang="tr-TR" dirty="0"/>
              <a:t>  </a:t>
            </a:r>
            <a:endParaRPr lang="tr-TR" dirty="0" smtClean="0"/>
          </a:p>
          <a:p>
            <a:pPr marL="0" indent="0">
              <a:buNone/>
            </a:pPr>
            <a:r>
              <a:rPr lang="tr-TR" sz="3000" dirty="0" smtClean="0"/>
              <a:t>This theory consolidated </a:t>
            </a:r>
            <a:r>
              <a:rPr lang="tr-TR" sz="3000" dirty="0"/>
              <a:t>it dowm to two areas of needs that motivated employees. </a:t>
            </a:r>
            <a:endParaRPr lang="tr-TR" sz="3000" dirty="0" smtClean="0"/>
          </a:p>
          <a:p>
            <a:pPr marL="0" indent="0">
              <a:buNone/>
            </a:pPr>
            <a:endParaRPr lang="tr-TR" sz="3000" dirty="0"/>
          </a:p>
          <a:p>
            <a:r>
              <a:rPr lang="tr-TR" sz="3000" b="1" dirty="0" smtClean="0"/>
              <a:t>Hygienes</a:t>
            </a:r>
            <a:r>
              <a:rPr lang="tr-TR" sz="3000" dirty="0" smtClean="0"/>
              <a:t> </a:t>
            </a:r>
            <a:r>
              <a:rPr lang="tr-TR" sz="3000" dirty="0"/>
              <a:t>which is characterized as lower-level motivators, such as supervision or working condition</a:t>
            </a:r>
            <a:r>
              <a:rPr lang="tr-TR" sz="3000" dirty="0" smtClean="0"/>
              <a:t>.</a:t>
            </a:r>
            <a:endParaRPr lang="tr-TR" sz="3000" b="1" dirty="0"/>
          </a:p>
          <a:p>
            <a:r>
              <a:rPr lang="tr-TR" sz="3000" b="1" dirty="0" smtClean="0"/>
              <a:t>Motivators</a:t>
            </a:r>
            <a:r>
              <a:rPr lang="tr-TR" sz="3000" dirty="0" smtClean="0"/>
              <a:t> </a:t>
            </a:r>
            <a:r>
              <a:rPr lang="tr-TR" sz="3000" dirty="0"/>
              <a:t> these are higher-level factors that impact aspects of work, such as achievement.</a:t>
            </a:r>
            <a:br>
              <a:rPr lang="tr-TR" sz="3000" dirty="0"/>
            </a:br>
            <a:endParaRPr lang="tr-TR" sz="3000" dirty="0"/>
          </a:p>
        </p:txBody>
      </p:sp>
    </p:spTree>
    <p:extLst>
      <p:ext uri="{BB962C8B-B14F-4D97-AF65-F5344CB8AC3E}">
        <p14:creationId xmlns:p14="http://schemas.microsoft.com/office/powerpoint/2010/main" val="180965360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76672"/>
            <a:ext cx="8229600" cy="6984776"/>
          </a:xfrm>
        </p:spPr>
        <p:txBody>
          <a:bodyPr>
            <a:normAutofit fontScale="92500" lnSpcReduction="20000"/>
          </a:bodyPr>
          <a:lstStyle/>
          <a:p>
            <a:pPr marL="0" indent="0">
              <a:buNone/>
            </a:pPr>
            <a:r>
              <a:rPr lang="tr-TR" b="1" dirty="0" smtClean="0"/>
              <a:t>4. McClelland’s </a:t>
            </a:r>
            <a:r>
              <a:rPr lang="tr-TR" b="1" dirty="0"/>
              <a:t>Acquired Needs Theory</a:t>
            </a:r>
            <a:r>
              <a:rPr lang="tr-TR" dirty="0"/>
              <a:t> </a:t>
            </a:r>
            <a:endParaRPr lang="tr-TR" dirty="0" smtClean="0"/>
          </a:p>
          <a:p>
            <a:pPr marL="0" indent="0">
              <a:buNone/>
            </a:pPr>
            <a:endParaRPr lang="tr-TR" dirty="0" smtClean="0"/>
          </a:p>
          <a:p>
            <a:pPr marL="0" indent="0">
              <a:buNone/>
            </a:pPr>
            <a:r>
              <a:rPr lang="tr-TR" dirty="0" smtClean="0"/>
              <a:t>Needs </a:t>
            </a:r>
            <a:r>
              <a:rPr lang="tr-TR" dirty="0"/>
              <a:t>are acquired throughout life. That is, needs are not innate but are learned or developed as a result of one’s life experiencs. This theory focused on three types of needs </a:t>
            </a:r>
            <a:r>
              <a:rPr lang="tr-TR" dirty="0" smtClean="0"/>
              <a:t>:</a:t>
            </a:r>
          </a:p>
          <a:p>
            <a:r>
              <a:rPr lang="tr-TR" dirty="0" smtClean="0"/>
              <a:t> </a:t>
            </a:r>
            <a:r>
              <a:rPr lang="tr-TR" b="1" dirty="0" smtClean="0"/>
              <a:t>Need for achievement</a:t>
            </a:r>
            <a:r>
              <a:rPr lang="tr-TR" dirty="0" smtClean="0"/>
              <a:t>- which </a:t>
            </a:r>
            <a:r>
              <a:rPr lang="tr-TR" dirty="0"/>
              <a:t>emphasizes the desire for success, mastering tasks, and for attaining </a:t>
            </a:r>
            <a:r>
              <a:rPr lang="tr-TR" dirty="0" smtClean="0"/>
              <a:t>goals.</a:t>
            </a:r>
          </a:p>
          <a:p>
            <a:r>
              <a:rPr lang="tr-TR" b="1" dirty="0" smtClean="0"/>
              <a:t>Need </a:t>
            </a:r>
            <a:r>
              <a:rPr lang="tr-TR" b="1" dirty="0"/>
              <a:t>for affiliation</a:t>
            </a:r>
            <a:r>
              <a:rPr lang="tr-TR" dirty="0"/>
              <a:t>- which focuses on the desire for relationships and association with </a:t>
            </a:r>
            <a:r>
              <a:rPr lang="tr-TR" dirty="0" smtClean="0"/>
              <a:t>other.</a:t>
            </a:r>
          </a:p>
          <a:p>
            <a:r>
              <a:rPr lang="tr-TR" dirty="0" smtClean="0"/>
              <a:t> </a:t>
            </a:r>
            <a:r>
              <a:rPr lang="tr-TR" b="1" dirty="0" smtClean="0"/>
              <a:t>Need for </a:t>
            </a:r>
            <a:r>
              <a:rPr lang="tr-TR" b="1" dirty="0"/>
              <a:t>power</a:t>
            </a:r>
            <a:r>
              <a:rPr lang="tr-TR" dirty="0"/>
              <a:t>- which relates to the desire for responsibility for, control of, and authority over others</a:t>
            </a:r>
            <a:r>
              <a:rPr lang="tr-TR" dirty="0" smtClean="0"/>
              <a:t>.</a:t>
            </a:r>
          </a:p>
          <a:p>
            <a:pPr marL="0" indent="0" algn="just">
              <a:buNone/>
            </a:pPr>
            <a:r>
              <a:rPr lang="tr-TR" dirty="0"/>
              <a:t/>
            </a:r>
            <a:br>
              <a:rPr lang="tr-TR" dirty="0"/>
            </a:br>
            <a:endParaRPr lang="tr-TR" b="1" dirty="0"/>
          </a:p>
        </p:txBody>
      </p:sp>
    </p:spTree>
    <p:extLst>
      <p:ext uri="{BB962C8B-B14F-4D97-AF65-F5344CB8AC3E}">
        <p14:creationId xmlns:p14="http://schemas.microsoft.com/office/powerpoint/2010/main" val="111168152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521" y="116632"/>
            <a:ext cx="8928992" cy="864096"/>
          </a:xfrm>
        </p:spPr>
        <p:txBody>
          <a:bodyPr>
            <a:noAutofit/>
          </a:bodyPr>
          <a:lstStyle/>
          <a:p>
            <a:pPr algn="l"/>
            <a:r>
              <a:rPr lang="tr-TR" sz="3600" b="1" dirty="0" smtClean="0"/>
              <a:t>EXTRINSIC FACTOR THEORIES OF MOTIVATION</a:t>
            </a:r>
            <a:endParaRPr lang="tr-TR" sz="3600" b="1" dirty="0"/>
          </a:p>
        </p:txBody>
      </p:sp>
      <p:sp>
        <p:nvSpPr>
          <p:cNvPr id="3" name="Content Placeholder 2"/>
          <p:cNvSpPr>
            <a:spLocks noGrp="1"/>
          </p:cNvSpPr>
          <p:nvPr>
            <p:ph idx="1"/>
          </p:nvPr>
        </p:nvSpPr>
        <p:spPr>
          <a:xfrm>
            <a:off x="179512" y="980728"/>
            <a:ext cx="8702624" cy="5760640"/>
          </a:xfrm>
        </p:spPr>
        <p:txBody>
          <a:bodyPr>
            <a:normAutofit fontScale="92500" lnSpcReduction="20000"/>
          </a:bodyPr>
          <a:lstStyle/>
          <a:p>
            <a:pPr marL="514350" indent="-514350">
              <a:buAutoNum type="arabicPeriod"/>
            </a:pPr>
            <a:r>
              <a:rPr lang="tr-TR" b="1" dirty="0" smtClean="0"/>
              <a:t>Reinforcement Theory  </a:t>
            </a:r>
            <a:r>
              <a:rPr lang="tr-TR" sz="3000" dirty="0" smtClean="0"/>
              <a:t>B.F. Skinner (1953) </a:t>
            </a:r>
          </a:p>
          <a:p>
            <a:pPr marL="514350" indent="-514350">
              <a:buAutoNum type="arabicPeriod"/>
            </a:pPr>
            <a:endParaRPr lang="tr-TR" sz="3000" dirty="0" smtClean="0"/>
          </a:p>
          <a:p>
            <a:r>
              <a:rPr lang="tr-TR" sz="3000" b="1" dirty="0" smtClean="0"/>
              <a:t>Positive reinforcement</a:t>
            </a:r>
            <a:r>
              <a:rPr lang="tr-TR" sz="3000" dirty="0" smtClean="0"/>
              <a:t>-</a:t>
            </a:r>
            <a:r>
              <a:rPr lang="tr-TR" sz="3000" b="1" dirty="0" smtClean="0"/>
              <a:t> </a:t>
            </a:r>
            <a:r>
              <a:rPr lang="tr-TR" sz="3000" dirty="0" smtClean="0"/>
              <a:t>relates to taking action that rewards positive behaviors. </a:t>
            </a:r>
          </a:p>
          <a:p>
            <a:r>
              <a:rPr lang="tr-TR" sz="3000" b="1" dirty="0" smtClean="0"/>
              <a:t>Avodiance learning</a:t>
            </a:r>
            <a:r>
              <a:rPr lang="tr-TR" sz="3000" dirty="0" smtClean="0"/>
              <a:t>- occurs when actions are taken to reward behavors that avoid undesirable or negative behaviors. This sometimes referred to as negative reinforcement. </a:t>
            </a:r>
          </a:p>
          <a:p>
            <a:r>
              <a:rPr lang="tr-TR" sz="3000" b="1" dirty="0" smtClean="0"/>
              <a:t>Punishment</a:t>
            </a:r>
            <a:r>
              <a:rPr lang="tr-TR" sz="3000" dirty="0" smtClean="0"/>
              <a:t>- includes actions designed to reduce undesirable behaviors by creating negative consequences for the individual. </a:t>
            </a:r>
          </a:p>
          <a:p>
            <a:r>
              <a:rPr lang="tr-TR" sz="3000" b="1" dirty="0" smtClean="0"/>
              <a:t>Extinction</a:t>
            </a:r>
            <a:r>
              <a:rPr lang="tr-TR" sz="3000" dirty="0" smtClean="0"/>
              <a:t>- represents the removal of positive rewards for undesirable behaviors. Likewise, if the rewards for desirable behaviors cease, those actions can be impacted as well.</a:t>
            </a:r>
            <a:endParaRPr lang="tr-TR" sz="3000" dirty="0"/>
          </a:p>
        </p:txBody>
      </p:sp>
    </p:spTree>
    <p:extLst>
      <p:ext uri="{BB962C8B-B14F-4D97-AF65-F5344CB8AC3E}">
        <p14:creationId xmlns:p14="http://schemas.microsoft.com/office/powerpoint/2010/main" val="79118338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9512" y="27856"/>
            <a:ext cx="8964488" cy="1143000"/>
          </a:xfrm>
        </p:spPr>
        <p:txBody>
          <a:bodyPr>
            <a:noAutofit/>
          </a:bodyPr>
          <a:lstStyle/>
          <a:p>
            <a:pPr algn="l"/>
            <a:r>
              <a:rPr lang="tr-TR" sz="3600" b="1" dirty="0" smtClean="0"/>
              <a:t>INTRINSIC FACTOR THEORIES OF MOTIVATION</a:t>
            </a:r>
            <a:endParaRPr lang="tr-TR" sz="3600" b="1" dirty="0"/>
          </a:p>
        </p:txBody>
      </p:sp>
      <p:sp>
        <p:nvSpPr>
          <p:cNvPr id="3" name="Content Placeholder 2"/>
          <p:cNvSpPr>
            <a:spLocks noGrp="1"/>
          </p:cNvSpPr>
          <p:nvPr>
            <p:ph idx="1"/>
          </p:nvPr>
        </p:nvSpPr>
        <p:spPr>
          <a:xfrm>
            <a:off x="457200" y="1124744"/>
            <a:ext cx="8229600" cy="5733256"/>
          </a:xfrm>
        </p:spPr>
        <p:txBody>
          <a:bodyPr>
            <a:normAutofit fontScale="92500" lnSpcReduction="10000"/>
          </a:bodyPr>
          <a:lstStyle/>
          <a:p>
            <a:r>
              <a:rPr lang="tr-TR" b="1" dirty="0" smtClean="0"/>
              <a:t>Adams’ Equity Theory- </a:t>
            </a:r>
            <a:r>
              <a:rPr lang="tr-TR" dirty="0" smtClean="0"/>
              <a:t>propose individuals are motivated when they perceive they treated equitably in comparison to others within the organization(Adams,1963).</a:t>
            </a:r>
          </a:p>
          <a:p>
            <a:r>
              <a:rPr lang="tr-TR" b="1" dirty="0" smtClean="0"/>
              <a:t>Vroom’s Expectancy Theory-  </a:t>
            </a:r>
            <a:r>
              <a:rPr lang="tr-TR" dirty="0" smtClean="0"/>
              <a:t>addresses the expectations of individuals and hypothesizes they are motivated by performance and the expected outcomes of their own behaviors (Vroom,1964). </a:t>
            </a:r>
          </a:p>
          <a:p>
            <a:r>
              <a:rPr lang="tr-TR" b="1" dirty="0" smtClean="0"/>
              <a:t>Locke’s Goal-Setting Theory- </a:t>
            </a:r>
            <a:r>
              <a:rPr lang="tr-TR" dirty="0" smtClean="0"/>
              <a:t>hypothesizes establishing goals motivates individuals to take action to achieve those goals (Locke&amp;Latham, 1990).  </a:t>
            </a:r>
            <a:endParaRPr lang="tr-TR" dirty="0"/>
          </a:p>
        </p:txBody>
      </p:sp>
    </p:spTree>
    <p:extLst>
      <p:ext uri="{BB962C8B-B14F-4D97-AF65-F5344CB8AC3E}">
        <p14:creationId xmlns:p14="http://schemas.microsoft.com/office/powerpoint/2010/main" val="194747563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507288" cy="1143000"/>
          </a:xfrm>
        </p:spPr>
        <p:txBody>
          <a:bodyPr>
            <a:normAutofit/>
          </a:bodyPr>
          <a:lstStyle/>
          <a:p>
            <a:pPr algn="l"/>
            <a:r>
              <a:rPr lang="tr-TR" sz="3600" b="1" dirty="0" smtClean="0"/>
              <a:t>MANAGEMENT THEORIES OF MOTIVATION</a:t>
            </a:r>
            <a:endParaRPr lang="tr-TR" sz="3600" b="1" dirty="0"/>
          </a:p>
        </p:txBody>
      </p:sp>
      <p:sp>
        <p:nvSpPr>
          <p:cNvPr id="3" name="Content Placeholder 2"/>
          <p:cNvSpPr>
            <a:spLocks noGrp="1"/>
          </p:cNvSpPr>
          <p:nvPr>
            <p:ph idx="1"/>
          </p:nvPr>
        </p:nvSpPr>
        <p:spPr/>
        <p:txBody>
          <a:bodyPr>
            <a:normAutofit/>
          </a:bodyPr>
          <a:lstStyle/>
          <a:p>
            <a:r>
              <a:rPr lang="tr-TR" sz="2800" b="1" dirty="0" smtClean="0"/>
              <a:t>Scientific Management Theory- </a:t>
            </a:r>
            <a:r>
              <a:rPr lang="tr-TR" sz="2800" dirty="0" smtClean="0"/>
              <a:t>Frederick Taylor’s ideas, put into practice by the Gilbreths in the film Cheaper by the Dozen, focused on studying job processes, determining the most efficient means of performing them, and in turn rewarding employees for their productivity and hard work. This theory assumes people are motivated and able to continually work harder and more efficiently and that employee pay should be based on the amount and quality of the work performed. </a:t>
            </a:r>
            <a:endParaRPr lang="tr-TR" sz="2800" dirty="0"/>
          </a:p>
        </p:txBody>
      </p:sp>
    </p:spTree>
    <p:extLst>
      <p:ext uri="{BB962C8B-B14F-4D97-AF65-F5344CB8AC3E}">
        <p14:creationId xmlns:p14="http://schemas.microsoft.com/office/powerpoint/2010/main" val="208552586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51520" y="404664"/>
            <a:ext cx="8507288" cy="5865515"/>
          </a:xfrm>
        </p:spPr>
        <p:txBody>
          <a:bodyPr>
            <a:normAutofit fontScale="92500"/>
          </a:bodyPr>
          <a:lstStyle/>
          <a:p>
            <a:r>
              <a:rPr lang="tr-TR" b="1" dirty="0" smtClean="0"/>
              <a:t>McGregors’s Theory X and Theory </a:t>
            </a:r>
            <a:r>
              <a:rPr lang="tr-TR" b="1" dirty="0" smtClean="0"/>
              <a:t>Y</a:t>
            </a:r>
          </a:p>
          <a:p>
            <a:pPr marL="0" indent="0" algn="just">
              <a:buNone/>
            </a:pPr>
            <a:r>
              <a:rPr lang="tr-TR" sz="2600" b="1" dirty="0" smtClean="0"/>
              <a:t>Theory </a:t>
            </a:r>
            <a:r>
              <a:rPr lang="tr-TR" sz="2600" b="1" dirty="0" smtClean="0"/>
              <a:t>X </a:t>
            </a:r>
            <a:r>
              <a:rPr lang="tr-TR" sz="2600" dirty="0" smtClean="0"/>
              <a:t>managers view employees as unmotivated and disliking work. Under the Theory X approach, the manager’s role is to focus on the hygienes and to control and direct employees; it assumes employees are mainly concerned about safety. </a:t>
            </a:r>
            <a:endParaRPr lang="tr-TR" sz="2600" dirty="0" smtClean="0"/>
          </a:p>
          <a:p>
            <a:pPr marL="0" indent="0" algn="just">
              <a:buNone/>
            </a:pPr>
            <a:endParaRPr lang="tr-TR" sz="2600" dirty="0" smtClean="0"/>
          </a:p>
          <a:p>
            <a:pPr marL="0" indent="0" algn="just">
              <a:buNone/>
            </a:pPr>
            <a:r>
              <a:rPr lang="tr-TR" sz="2600" b="1" dirty="0" smtClean="0"/>
              <a:t>Theory Y </a:t>
            </a:r>
            <a:r>
              <a:rPr lang="tr-TR" sz="2600" dirty="0" smtClean="0"/>
              <a:t>managers focus on Herzberg’s motivators and work to assist employees in achieving these higher levels. In assessing this theory, researchers have found approaching motivation from this either/or perspective is short-sighted</a:t>
            </a:r>
            <a:r>
              <a:rPr lang="tr-TR" sz="2600" dirty="0" smtClean="0"/>
              <a:t>.</a:t>
            </a:r>
          </a:p>
          <a:p>
            <a:pPr marL="0" indent="0" algn="just">
              <a:buNone/>
            </a:pPr>
            <a:endParaRPr lang="tr-TR" sz="2600" dirty="0" smtClean="0"/>
          </a:p>
          <a:p>
            <a:pPr marL="0" indent="0" algn="just">
              <a:buNone/>
            </a:pPr>
            <a:r>
              <a:rPr lang="tr-TR" sz="2600" b="1" dirty="0" smtClean="0"/>
              <a:t>Ouchi’s Theory Z </a:t>
            </a:r>
            <a:r>
              <a:rPr lang="tr-TR" sz="2600" dirty="0" smtClean="0"/>
              <a:t>managers providers rewards, such as long-term employment, promotion from within, participatory management, and other techniques to angage and motivate employees.</a:t>
            </a:r>
            <a:endParaRPr lang="tr-TR" sz="2600" dirty="0"/>
          </a:p>
        </p:txBody>
      </p:sp>
    </p:spTree>
    <p:extLst>
      <p:ext uri="{BB962C8B-B14F-4D97-AF65-F5344CB8AC3E}">
        <p14:creationId xmlns:p14="http://schemas.microsoft.com/office/powerpoint/2010/main" val="392074336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116632"/>
            <a:ext cx="8229600" cy="634082"/>
          </a:xfrm>
        </p:spPr>
        <p:txBody>
          <a:bodyPr>
            <a:noAutofit/>
          </a:bodyPr>
          <a:lstStyle/>
          <a:p>
            <a:pPr algn="l"/>
            <a:r>
              <a:rPr lang="tr-TR" sz="3600" b="1" dirty="0" smtClean="0"/>
              <a:t>Extrinsic Rewards</a:t>
            </a:r>
            <a:endParaRPr lang="tr-TR" sz="3600" b="1" dirty="0"/>
          </a:p>
        </p:txBody>
      </p:sp>
      <p:sp>
        <p:nvSpPr>
          <p:cNvPr id="3" name="Content Placeholder 2"/>
          <p:cNvSpPr>
            <a:spLocks noGrp="1"/>
          </p:cNvSpPr>
          <p:nvPr>
            <p:ph idx="1"/>
          </p:nvPr>
        </p:nvSpPr>
        <p:spPr>
          <a:xfrm>
            <a:off x="395536" y="764704"/>
            <a:ext cx="8229600" cy="5949280"/>
          </a:xfrm>
        </p:spPr>
        <p:txBody>
          <a:bodyPr>
            <a:normAutofit fontScale="70000" lnSpcReduction="20000"/>
          </a:bodyPr>
          <a:lstStyle/>
          <a:p>
            <a:pPr marL="0" indent="0">
              <a:buNone/>
            </a:pPr>
            <a:r>
              <a:rPr lang="en-US" sz="3400" dirty="0"/>
              <a:t>There are a host of external things that managers can provide that may serve as incentives for employees to increase their </a:t>
            </a:r>
            <a:r>
              <a:rPr lang="en-US" sz="3400" dirty="0" smtClean="0"/>
              <a:t>productivity</a:t>
            </a:r>
            <a:r>
              <a:rPr lang="tr-TR" sz="3400" dirty="0" smtClean="0"/>
              <a:t>. </a:t>
            </a:r>
            <a:r>
              <a:rPr lang="en-US" sz="3400" dirty="0" smtClean="0"/>
              <a:t>These include</a:t>
            </a:r>
            <a:r>
              <a:rPr lang="tr-TR" sz="3400" dirty="0" smtClean="0"/>
              <a:t> tangible rewards such as</a:t>
            </a:r>
            <a:r>
              <a:rPr lang="en-US" sz="3400" dirty="0" smtClean="0"/>
              <a:t>:</a:t>
            </a:r>
            <a:endParaRPr lang="tr-TR" sz="3400" dirty="0"/>
          </a:p>
          <a:p>
            <a:pPr lvl="0" fontAlgn="base"/>
            <a:r>
              <a:rPr lang="en-US" sz="3400" dirty="0" smtClean="0"/>
              <a:t>Money—pay</a:t>
            </a:r>
            <a:r>
              <a:rPr lang="en-US" sz="3400" dirty="0"/>
              <a:t>, bonuses, stock options, etc.</a:t>
            </a:r>
            <a:endParaRPr lang="tr-TR" sz="3400" dirty="0"/>
          </a:p>
          <a:p>
            <a:pPr lvl="0" fontAlgn="base"/>
            <a:r>
              <a:rPr lang="en-US" sz="3400" dirty="0"/>
              <a:t>Benefits—also in many different forms, including health insurance, vacation, sick leave, retirement accounts, etc</a:t>
            </a:r>
            <a:r>
              <a:rPr lang="en-US" sz="3400" dirty="0" smtClean="0"/>
              <a:t>.</a:t>
            </a:r>
            <a:endParaRPr lang="tr-TR" sz="3400" dirty="0" smtClean="0"/>
          </a:p>
          <a:p>
            <a:pPr lvl="0" fontAlgn="base"/>
            <a:r>
              <a:rPr lang="en-US" sz="3400" dirty="0" smtClean="0"/>
              <a:t>Flexible </a:t>
            </a:r>
            <a:r>
              <a:rPr lang="en-US" sz="3400" dirty="0"/>
              <a:t>schedules.</a:t>
            </a:r>
            <a:endParaRPr lang="tr-TR" sz="3400" dirty="0"/>
          </a:p>
          <a:p>
            <a:pPr lvl="0" fontAlgn="base"/>
            <a:r>
              <a:rPr lang="en-US" sz="3400" dirty="0"/>
              <a:t>Job responsibilities and duties.</a:t>
            </a:r>
            <a:endParaRPr lang="tr-TR" sz="3400" dirty="0"/>
          </a:p>
          <a:p>
            <a:pPr lvl="0" fontAlgn="base"/>
            <a:r>
              <a:rPr lang="en-US" sz="3400" dirty="0"/>
              <a:t>Promotions.</a:t>
            </a:r>
            <a:endParaRPr lang="tr-TR" sz="3400" dirty="0"/>
          </a:p>
          <a:p>
            <a:pPr lvl="0" fontAlgn="base"/>
            <a:r>
              <a:rPr lang="en-US" sz="3400" dirty="0"/>
              <a:t>Changes in status—conveyed either by changes in job titles or in new and different job responsibilities.</a:t>
            </a:r>
            <a:endParaRPr lang="tr-TR" sz="3400" dirty="0"/>
          </a:p>
          <a:p>
            <a:pPr lvl="0" fontAlgn="base"/>
            <a:r>
              <a:rPr lang="en-US" sz="3400" dirty="0"/>
              <a:t>Supervision of others.</a:t>
            </a:r>
            <a:endParaRPr lang="tr-TR" sz="3400" dirty="0"/>
          </a:p>
          <a:p>
            <a:pPr lvl="0" fontAlgn="base"/>
            <a:r>
              <a:rPr lang="en-US" sz="3400" dirty="0"/>
              <a:t>Praise and feedback.</a:t>
            </a:r>
            <a:endParaRPr lang="tr-TR" sz="3400" dirty="0"/>
          </a:p>
          <a:p>
            <a:pPr lvl="0" fontAlgn="base"/>
            <a:r>
              <a:rPr lang="en-US" sz="3400" dirty="0"/>
              <a:t>A good boss.</a:t>
            </a:r>
            <a:endParaRPr lang="tr-TR" sz="3400" dirty="0"/>
          </a:p>
          <a:p>
            <a:pPr lvl="0" fontAlgn="base"/>
            <a:r>
              <a:rPr lang="en-US" sz="3400" dirty="0"/>
              <a:t>A strong leader.</a:t>
            </a:r>
            <a:endParaRPr lang="tr-TR" sz="3400" dirty="0"/>
          </a:p>
          <a:p>
            <a:pPr lvl="0" fontAlgn="base"/>
            <a:r>
              <a:rPr lang="en-US" sz="3400" dirty="0"/>
              <a:t>Other inspirational people.</a:t>
            </a:r>
            <a:endParaRPr lang="tr-TR" sz="3400" dirty="0"/>
          </a:p>
          <a:p>
            <a:pPr lvl="0" fontAlgn="base"/>
            <a:r>
              <a:rPr lang="en-US" sz="3400" dirty="0"/>
              <a:t>A nurturing organizational culture.</a:t>
            </a:r>
            <a:endParaRPr lang="tr-TR" sz="3400" dirty="0"/>
          </a:p>
          <a:p>
            <a:endParaRPr lang="tr-TR" dirty="0"/>
          </a:p>
        </p:txBody>
      </p:sp>
    </p:spTree>
    <p:extLst>
      <p:ext uri="{BB962C8B-B14F-4D97-AF65-F5344CB8AC3E}">
        <p14:creationId xmlns:p14="http://schemas.microsoft.com/office/powerpoint/2010/main" val="64754214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06090"/>
          </a:xfrm>
        </p:spPr>
        <p:txBody>
          <a:bodyPr>
            <a:normAutofit fontScale="90000"/>
          </a:bodyPr>
          <a:lstStyle/>
          <a:p>
            <a:pPr algn="l"/>
            <a:r>
              <a:rPr lang="en-US" b="1" dirty="0"/>
              <a:t>Intrinsic Rewards</a:t>
            </a:r>
            <a:endParaRPr lang="tr-TR" dirty="0"/>
          </a:p>
        </p:txBody>
      </p:sp>
      <p:sp>
        <p:nvSpPr>
          <p:cNvPr id="3" name="Content Placeholder 2"/>
          <p:cNvSpPr>
            <a:spLocks noGrp="1"/>
          </p:cNvSpPr>
          <p:nvPr>
            <p:ph idx="1"/>
          </p:nvPr>
        </p:nvSpPr>
        <p:spPr>
          <a:xfrm>
            <a:off x="467544" y="1052736"/>
            <a:ext cx="8229600" cy="5328592"/>
          </a:xfrm>
        </p:spPr>
        <p:txBody>
          <a:bodyPr>
            <a:normAutofit fontScale="92500" lnSpcReduction="10000"/>
          </a:bodyPr>
          <a:lstStyle/>
          <a:p>
            <a:pPr marL="0" indent="0">
              <a:buNone/>
            </a:pPr>
            <a:r>
              <a:rPr lang="en-US" dirty="0" smtClean="0"/>
              <a:t>Five </a:t>
            </a:r>
            <a:r>
              <a:rPr lang="en-US" dirty="0"/>
              <a:t>types of in­trinsic rewards that have been summarized by </a:t>
            </a:r>
            <a:r>
              <a:rPr lang="en-US" dirty="0" err="1"/>
              <a:t>Manion</a:t>
            </a:r>
            <a:r>
              <a:rPr lang="en-US" dirty="0"/>
              <a:t> (2005) include</a:t>
            </a:r>
            <a:r>
              <a:rPr lang="en-US" dirty="0" smtClean="0"/>
              <a:t>:</a:t>
            </a:r>
            <a:endParaRPr lang="tr-TR" dirty="0" smtClean="0"/>
          </a:p>
          <a:p>
            <a:pPr lvl="0" fontAlgn="base"/>
            <a:r>
              <a:rPr lang="en-US" i="1" dirty="0"/>
              <a:t>Healthy </a:t>
            </a:r>
            <a:r>
              <a:rPr lang="en-US" i="1" dirty="0" smtClean="0"/>
              <a:t>relationships</a:t>
            </a:r>
            <a:endParaRPr lang="tr-TR" i="1" dirty="0" smtClean="0"/>
          </a:p>
          <a:p>
            <a:pPr lvl="0" fontAlgn="base"/>
            <a:r>
              <a:rPr lang="en-US" i="1" dirty="0" smtClean="0"/>
              <a:t>Meaningful </a:t>
            </a:r>
            <a:endParaRPr lang="tr-TR" i="1" dirty="0" smtClean="0"/>
          </a:p>
          <a:p>
            <a:pPr lvl="0" fontAlgn="base"/>
            <a:r>
              <a:rPr lang="en-US" i="1" dirty="0" smtClean="0"/>
              <a:t>Competence</a:t>
            </a:r>
            <a:endParaRPr lang="tr-TR" i="1" dirty="0" smtClean="0"/>
          </a:p>
          <a:p>
            <a:pPr lvl="0" fontAlgn="base"/>
            <a:r>
              <a:rPr lang="en-US" i="1" dirty="0" smtClean="0"/>
              <a:t>Choice</a:t>
            </a:r>
            <a:endParaRPr lang="tr-TR" i="1" dirty="0" smtClean="0"/>
          </a:p>
          <a:p>
            <a:pPr lvl="0" fontAlgn="base"/>
            <a:r>
              <a:rPr lang="en-US" i="1" dirty="0" smtClean="0"/>
              <a:t>Progress</a:t>
            </a:r>
            <a:endParaRPr lang="tr-TR" i="1" dirty="0"/>
          </a:p>
          <a:p>
            <a:pPr lvl="0" fontAlgn="base"/>
            <a:endParaRPr lang="tr-TR" i="1" dirty="0" smtClean="0"/>
          </a:p>
          <a:p>
            <a:pPr marL="0" lvl="0" indent="0" fontAlgn="base">
              <a:buNone/>
            </a:pPr>
            <a:r>
              <a:rPr lang="en-US" dirty="0" smtClean="0"/>
              <a:t>Intrinsic </a:t>
            </a:r>
            <a:r>
              <a:rPr lang="en-US" dirty="0"/>
              <a:t>rewards, coupled with extrinsic ones, lead to high personal satisfaction and serve as motivators for most employees.</a:t>
            </a:r>
            <a:endParaRPr lang="tr-TR" dirty="0"/>
          </a:p>
          <a:p>
            <a:pPr lvl="0" fontAlgn="base"/>
            <a:endParaRPr lang="tr-TR" i="1" dirty="0"/>
          </a:p>
          <a:p>
            <a:endParaRPr lang="tr-TR" dirty="0"/>
          </a:p>
        </p:txBody>
      </p:sp>
    </p:spTree>
    <p:extLst>
      <p:ext uri="{BB962C8B-B14F-4D97-AF65-F5344CB8AC3E}">
        <p14:creationId xmlns:p14="http://schemas.microsoft.com/office/powerpoint/2010/main" val="7812298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3528" y="116632"/>
            <a:ext cx="8229600" cy="634082"/>
          </a:xfrm>
        </p:spPr>
        <p:txBody>
          <a:bodyPr>
            <a:normAutofit fontScale="90000"/>
          </a:bodyPr>
          <a:lstStyle/>
          <a:p>
            <a:pPr algn="l"/>
            <a:r>
              <a:rPr lang="tr-TR" sz="3600" b="1" dirty="0" smtClean="0"/>
              <a:t>WHY MOTIVATION MATTERS</a:t>
            </a:r>
            <a:endParaRPr lang="tr-TR" sz="3600" b="1" dirty="0"/>
          </a:p>
        </p:txBody>
      </p:sp>
      <p:sp>
        <p:nvSpPr>
          <p:cNvPr id="3" name="Content Placeholder 2"/>
          <p:cNvSpPr>
            <a:spLocks noGrp="1"/>
          </p:cNvSpPr>
          <p:nvPr>
            <p:ph idx="1"/>
          </p:nvPr>
        </p:nvSpPr>
        <p:spPr>
          <a:xfrm>
            <a:off x="467544" y="980728"/>
            <a:ext cx="8229600" cy="5688632"/>
          </a:xfrm>
        </p:spPr>
        <p:txBody>
          <a:bodyPr>
            <a:normAutofit lnSpcReduction="10000"/>
          </a:bodyPr>
          <a:lstStyle/>
          <a:p>
            <a:pPr algn="just"/>
            <a:r>
              <a:rPr lang="tr-TR" sz="2600" dirty="0" smtClean="0"/>
              <a:t>Employees who are motivated feel invested in the organization are happier, work harder, are more productive, and typically stay longer with an organization.</a:t>
            </a:r>
          </a:p>
          <a:p>
            <a:pPr algn="just"/>
            <a:r>
              <a:rPr lang="tr-TR" sz="2600" dirty="0" smtClean="0"/>
              <a:t>Managers play important roles in the engagement process particularly with respect to providing recognition</a:t>
            </a:r>
          </a:p>
          <a:p>
            <a:pPr algn="just"/>
            <a:r>
              <a:rPr lang="tr-TR" sz="2600" dirty="0" smtClean="0"/>
              <a:t>Managers who understand employees’ job-related needs experience a higher level of motivated behavior from their employees</a:t>
            </a:r>
          </a:p>
          <a:p>
            <a:pPr algn="just"/>
            <a:r>
              <a:rPr lang="tr-TR" sz="2600" dirty="0" smtClean="0"/>
              <a:t>All behavior is needs oriented. Even irrational behavior stems from a motivator of some sort. Once a need is satisfied, its impact as a motivator lessens. This basic foundational understanding of motivation is essential to succesful motivation and management of employees.</a:t>
            </a:r>
          </a:p>
          <a:p>
            <a:pPr marL="0" indent="0">
              <a:buNone/>
            </a:pPr>
            <a:endParaRPr lang="tr-TR" dirty="0"/>
          </a:p>
        </p:txBody>
      </p:sp>
    </p:spTree>
    <p:extLst>
      <p:ext uri="{BB962C8B-B14F-4D97-AF65-F5344CB8AC3E}">
        <p14:creationId xmlns:p14="http://schemas.microsoft.com/office/powerpoint/2010/main" val="117366895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23528" y="764704"/>
            <a:ext cx="8229600" cy="5616624"/>
          </a:xfrm>
        </p:spPr>
        <p:txBody>
          <a:bodyPr>
            <a:normAutofit/>
          </a:bodyPr>
          <a:lstStyle/>
          <a:p>
            <a:pPr algn="just"/>
            <a:r>
              <a:rPr lang="tr-TR" sz="2600" dirty="0"/>
              <a:t>Managers need to draw upon different strategies in order to engage different types of workers, such as Baby Boomers, Millenials, women, etc.</a:t>
            </a:r>
          </a:p>
          <a:p>
            <a:pPr algn="just"/>
            <a:r>
              <a:rPr lang="tr-TR" sz="2600" dirty="0"/>
              <a:t>Disengaged employees, as mentioned, have significant financial impacts on an organization’s bottom line. They can also act as ‘’Debby Downers’’ who pull other employees down, decrease morale, and increase turnover. </a:t>
            </a:r>
            <a:endParaRPr lang="tr-TR" sz="2600" dirty="0" smtClean="0"/>
          </a:p>
          <a:p>
            <a:pPr algn="just"/>
            <a:r>
              <a:rPr lang="tr-TR" sz="2600" dirty="0" smtClean="0"/>
              <a:t>A motivated and engaged workforce experiences better outcomes and provides and organization with a competitive edge to succesfully compete and be viewed as a dominant force in the market. </a:t>
            </a:r>
            <a:endParaRPr lang="tr-TR" sz="2600" dirty="0"/>
          </a:p>
        </p:txBody>
      </p:sp>
    </p:spTree>
    <p:extLst>
      <p:ext uri="{BB962C8B-B14F-4D97-AF65-F5344CB8AC3E}">
        <p14:creationId xmlns:p14="http://schemas.microsoft.com/office/powerpoint/2010/main" val="372333827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188640"/>
            <a:ext cx="8229600" cy="1143000"/>
          </a:xfrm>
        </p:spPr>
        <p:txBody>
          <a:bodyPr>
            <a:normAutofit/>
          </a:bodyPr>
          <a:lstStyle/>
          <a:p>
            <a:pPr algn="l"/>
            <a:r>
              <a:rPr lang="tr-TR" sz="3600" b="1" dirty="0" smtClean="0"/>
              <a:t>Chapter 3 </a:t>
            </a:r>
            <a:r>
              <a:rPr lang="tr-TR" sz="3600" b="1" dirty="0" smtClean="0"/>
              <a:t>  Management </a:t>
            </a:r>
            <a:r>
              <a:rPr lang="tr-TR" sz="3600" b="1" dirty="0" smtClean="0"/>
              <a:t>and Motivation </a:t>
            </a:r>
            <a:endParaRPr lang="tr-TR" sz="3600" b="1" dirty="0"/>
          </a:p>
        </p:txBody>
      </p:sp>
      <p:sp>
        <p:nvSpPr>
          <p:cNvPr id="3" name="Content Placeholder 2"/>
          <p:cNvSpPr>
            <a:spLocks noGrp="1"/>
          </p:cNvSpPr>
          <p:nvPr>
            <p:ph idx="1"/>
          </p:nvPr>
        </p:nvSpPr>
        <p:spPr>
          <a:xfrm>
            <a:off x="395536" y="1268760"/>
            <a:ext cx="8229600" cy="5069160"/>
          </a:xfrm>
        </p:spPr>
        <p:txBody>
          <a:bodyPr>
            <a:normAutofit/>
          </a:bodyPr>
          <a:lstStyle/>
          <a:p>
            <a:pPr algn="just"/>
            <a:r>
              <a:rPr lang="tr-TR" sz="2400" dirty="0" smtClean="0"/>
              <a:t>Managers are continually challenged to motivate a workforce to do two things. The first is to motivate employees to work toward helping the organization achieve its goals. </a:t>
            </a:r>
          </a:p>
          <a:p>
            <a:pPr algn="just"/>
            <a:r>
              <a:rPr lang="tr-TR" sz="2400" dirty="0" smtClean="0"/>
              <a:t>The second is to motivate employees to work toward achieving their own personal goals. </a:t>
            </a:r>
          </a:p>
          <a:p>
            <a:pPr algn="just"/>
            <a:r>
              <a:rPr lang="tr-TR" sz="2400" dirty="0" smtClean="0"/>
              <a:t>Meeting the needs and achieving the goals of both the employer and the employee is often difficult for managers in all types of organizations. </a:t>
            </a:r>
          </a:p>
          <a:p>
            <a:pPr algn="just"/>
            <a:r>
              <a:rPr lang="tr-TR" sz="2400" dirty="0" smtClean="0"/>
              <a:t>In health care, however, this  is often more difficult, in part as a result of the complexity of health care organizations, but also as a function of the wide array of employees who are employed by or work colaboratively with health care providers in delivering and paying for care. </a:t>
            </a:r>
          </a:p>
        </p:txBody>
      </p:sp>
    </p:spTree>
    <p:extLst>
      <p:ext uri="{BB962C8B-B14F-4D97-AF65-F5344CB8AC3E}">
        <p14:creationId xmlns:p14="http://schemas.microsoft.com/office/powerpoint/2010/main" val="121157989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tr-TR" sz="3800" b="1" dirty="0" smtClean="0"/>
              <a:t>Motivated vs. Engaged</a:t>
            </a:r>
            <a:endParaRPr lang="tr-TR" sz="3800" b="1" dirty="0"/>
          </a:p>
        </p:txBody>
      </p:sp>
      <p:sp>
        <p:nvSpPr>
          <p:cNvPr id="3" name="Content Placeholder 2"/>
          <p:cNvSpPr>
            <a:spLocks noGrp="1"/>
          </p:cNvSpPr>
          <p:nvPr>
            <p:ph idx="1"/>
          </p:nvPr>
        </p:nvSpPr>
        <p:spPr/>
        <p:txBody>
          <a:bodyPr>
            <a:normAutofit lnSpcReduction="10000"/>
          </a:bodyPr>
          <a:lstStyle/>
          <a:p>
            <a:pPr marL="0" indent="0">
              <a:buNone/>
            </a:pPr>
            <a:r>
              <a:rPr lang="tr-TR" dirty="0" smtClean="0"/>
              <a:t>In order to be motivated, employees must be engaged- and in order to be engaged, they must be motivated. </a:t>
            </a:r>
          </a:p>
          <a:p>
            <a:r>
              <a:rPr lang="tr-TR" b="1" dirty="0" smtClean="0"/>
              <a:t>Rational- </a:t>
            </a:r>
            <a:r>
              <a:rPr lang="tr-TR" dirty="0" smtClean="0"/>
              <a:t>How well employees understand their roles and responsibilities</a:t>
            </a:r>
          </a:p>
          <a:p>
            <a:r>
              <a:rPr lang="tr-TR" b="1" dirty="0" smtClean="0"/>
              <a:t>Emotional-</a:t>
            </a:r>
            <a:r>
              <a:rPr lang="tr-TR" dirty="0" smtClean="0"/>
              <a:t> How much passion they bring to their work and their organization</a:t>
            </a:r>
          </a:p>
          <a:p>
            <a:r>
              <a:rPr lang="tr-TR" b="1" dirty="0" smtClean="0"/>
              <a:t>Motivational-</a:t>
            </a:r>
            <a:r>
              <a:rPr lang="tr-TR" dirty="0" smtClean="0"/>
              <a:t> How willing they are to invest discretionary effort to perform their roles well</a:t>
            </a:r>
            <a:endParaRPr lang="tr-TR" dirty="0"/>
          </a:p>
        </p:txBody>
      </p:sp>
    </p:spTree>
    <p:extLst>
      <p:ext uri="{BB962C8B-B14F-4D97-AF65-F5344CB8AC3E}">
        <p14:creationId xmlns:p14="http://schemas.microsoft.com/office/powerpoint/2010/main" val="398878478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95536" y="992485"/>
            <a:ext cx="8229600" cy="5865515"/>
          </a:xfrm>
        </p:spPr>
        <p:txBody>
          <a:bodyPr/>
          <a:lstStyle/>
          <a:p>
            <a:pPr marL="0" indent="0">
              <a:buNone/>
            </a:pPr>
            <a:r>
              <a:rPr lang="tr-TR" dirty="0" smtClean="0"/>
              <a:t>Gallup studies show that engaged health care ‘’employees are more;</a:t>
            </a:r>
          </a:p>
          <a:p>
            <a:r>
              <a:rPr lang="tr-TR" dirty="0" smtClean="0"/>
              <a:t>loyal to organization,</a:t>
            </a:r>
          </a:p>
          <a:p>
            <a:r>
              <a:rPr lang="tr-TR" dirty="0" smtClean="0"/>
              <a:t>willing to put forth discretionary effort,</a:t>
            </a:r>
          </a:p>
          <a:p>
            <a:r>
              <a:rPr lang="tr-TR" dirty="0" smtClean="0"/>
              <a:t>willing to trust and cooperate with others,</a:t>
            </a:r>
          </a:p>
          <a:p>
            <a:r>
              <a:rPr lang="tr-TR" dirty="0" smtClean="0"/>
              <a:t>willing to work through challenges,</a:t>
            </a:r>
          </a:p>
          <a:p>
            <a:r>
              <a:rPr lang="tr-TR" dirty="0" smtClean="0"/>
              <a:t>willing to speak out about problems and offer constructive suggestions for improvements.</a:t>
            </a:r>
          </a:p>
          <a:p>
            <a:pPr marL="0" indent="0">
              <a:buNone/>
            </a:pPr>
            <a:endParaRPr lang="tr-TR" dirty="0"/>
          </a:p>
        </p:txBody>
      </p:sp>
    </p:spTree>
    <p:extLst>
      <p:ext uri="{BB962C8B-B14F-4D97-AF65-F5344CB8AC3E}">
        <p14:creationId xmlns:p14="http://schemas.microsoft.com/office/powerpoint/2010/main" val="300610530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1124744"/>
            <a:ext cx="8856984" cy="130026"/>
          </a:xfrm>
        </p:spPr>
        <p:txBody>
          <a:bodyPr>
            <a:noAutofit/>
          </a:bodyPr>
          <a:lstStyle/>
          <a:p>
            <a:pPr algn="l"/>
            <a:r>
              <a:rPr lang="en-US" sz="3200" b="1" dirty="0" smtClean="0"/>
              <a:t>MOTIVATIONAL</a:t>
            </a:r>
            <a:r>
              <a:rPr lang="tr-TR" sz="3200" b="1" dirty="0" smtClean="0"/>
              <a:t> and ENGAGEMENT</a:t>
            </a:r>
            <a:r>
              <a:rPr lang="en-US" sz="3200" b="1" dirty="0" smtClean="0"/>
              <a:t> </a:t>
            </a:r>
            <a:r>
              <a:rPr lang="en-US" sz="3200" b="1" dirty="0"/>
              <a:t>STRATEGIES</a:t>
            </a:r>
            <a:r>
              <a:rPr lang="tr-TR" sz="3600" dirty="0"/>
              <a:t/>
            </a:r>
            <a:br>
              <a:rPr lang="tr-TR" sz="3600" dirty="0"/>
            </a:br>
            <a:endParaRPr lang="tr-TR" sz="3600" dirty="0"/>
          </a:p>
        </p:txBody>
      </p:sp>
      <p:sp>
        <p:nvSpPr>
          <p:cNvPr id="3" name="Content Placeholder 2"/>
          <p:cNvSpPr>
            <a:spLocks noGrp="1"/>
          </p:cNvSpPr>
          <p:nvPr>
            <p:ph idx="1"/>
          </p:nvPr>
        </p:nvSpPr>
        <p:spPr>
          <a:xfrm>
            <a:off x="395536" y="1340768"/>
            <a:ext cx="8229600" cy="5112568"/>
          </a:xfrm>
        </p:spPr>
        <p:txBody>
          <a:bodyPr>
            <a:normAutofit lnSpcReduction="10000"/>
          </a:bodyPr>
          <a:lstStyle/>
          <a:p>
            <a:pPr lvl="0" algn="just"/>
            <a:r>
              <a:rPr lang="en-US" sz="2400" i="1" dirty="0"/>
              <a:t>Expect the best. </a:t>
            </a:r>
            <a:r>
              <a:rPr lang="en-US" sz="2400" dirty="0"/>
              <a:t>People live up to the expectations they and others have of them. Henry Ford said it best: "Whether you think you can or you think you can't, you're right!'" (</a:t>
            </a:r>
            <a:r>
              <a:rPr lang="en-US" sz="2400" dirty="0" err="1"/>
              <a:t>Manion</a:t>
            </a:r>
            <a:r>
              <a:rPr lang="en-US" sz="2400" dirty="0"/>
              <a:t>, </a:t>
            </a:r>
            <a:r>
              <a:rPr lang="en-US" sz="2400" dirty="0" smtClean="0"/>
              <a:t>2005).</a:t>
            </a:r>
            <a:endParaRPr lang="tr-TR" sz="2400" dirty="0" smtClean="0"/>
          </a:p>
          <a:p>
            <a:pPr lvl="0" algn="just"/>
            <a:r>
              <a:rPr lang="tr-TR" sz="2400" i="1" dirty="0" smtClean="0"/>
              <a:t>Communicate and address the big picture. </a:t>
            </a:r>
            <a:r>
              <a:rPr lang="tr-TR" sz="2400" dirty="0" smtClean="0"/>
              <a:t>Employees are more engaged when their bosses communicate regularly, keep them apprised of what is happening, and what the collective purpose is of the organization.</a:t>
            </a:r>
          </a:p>
          <a:p>
            <a:pPr algn="just"/>
            <a:r>
              <a:rPr lang="en-US" sz="2400" i="1" dirty="0"/>
              <a:t>Reward the desired behavior. </a:t>
            </a:r>
            <a:r>
              <a:rPr lang="en-US" sz="2400" dirty="0"/>
              <a:t>Make sure that rewards are not given for undesirable behaviors and be sure to use many different types of re­wards to achieve the desired </a:t>
            </a:r>
            <a:r>
              <a:rPr lang="en-US" sz="2400" dirty="0" smtClean="0"/>
              <a:t>outcomes</a:t>
            </a:r>
            <a:r>
              <a:rPr lang="tr-TR" sz="2400" dirty="0" smtClean="0"/>
              <a:t>. Do something special to recognize desired behavior; examples suggested by Studer include sending a written than you note to an employee’s home or using a WOW card. </a:t>
            </a:r>
            <a:endParaRPr lang="tr-TR" dirty="0"/>
          </a:p>
          <a:p>
            <a:endParaRPr lang="tr-TR" dirty="0"/>
          </a:p>
        </p:txBody>
      </p:sp>
    </p:spTree>
    <p:extLst>
      <p:ext uri="{BB962C8B-B14F-4D97-AF65-F5344CB8AC3E}">
        <p14:creationId xmlns:p14="http://schemas.microsoft.com/office/powerpoint/2010/main" val="319379865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95536" y="188640"/>
            <a:ext cx="8229600" cy="5400600"/>
          </a:xfrm>
        </p:spPr>
        <p:txBody>
          <a:bodyPr>
            <a:noAutofit/>
          </a:bodyPr>
          <a:lstStyle/>
          <a:p>
            <a:r>
              <a:rPr lang="en-US" sz="2200" i="1" dirty="0"/>
              <a:t>Create a "FUN (Focused, Unpredictable, and Novel) approach. </a:t>
            </a:r>
            <a:endParaRPr lang="tr-TR" sz="2200" i="1" dirty="0" smtClean="0"/>
          </a:p>
          <a:p>
            <a:r>
              <a:rPr lang="tr-TR" sz="2200" i="1" dirty="0" smtClean="0"/>
              <a:t>Celebration. Suggest using celebration to communicate the importance of completed projects or progress made.</a:t>
            </a:r>
          </a:p>
          <a:p>
            <a:r>
              <a:rPr lang="en-US" sz="2200" i="1" dirty="0"/>
              <a:t>Reward employees in ways that enhance performance and motivate them. </a:t>
            </a:r>
            <a:endParaRPr lang="tr-TR" sz="2200" i="1" dirty="0" smtClean="0"/>
          </a:p>
          <a:p>
            <a:r>
              <a:rPr lang="tr-TR" sz="2200" i="1" dirty="0" smtClean="0"/>
              <a:t>Tailor rewards.</a:t>
            </a:r>
          </a:p>
          <a:p>
            <a:r>
              <a:rPr lang="tr-TR" sz="2200" i="1" dirty="0" smtClean="0"/>
              <a:t>Focus on revitalizing employees. </a:t>
            </a:r>
          </a:p>
          <a:p>
            <a:r>
              <a:rPr lang="tr-TR" sz="2200" i="1" dirty="0" smtClean="0"/>
              <a:t>Find creative ways to obtain information and recognize excellence in employees.</a:t>
            </a:r>
          </a:p>
          <a:p>
            <a:r>
              <a:rPr lang="en-US" sz="2200" i="1" dirty="0"/>
              <a:t>Get subordinates to take responsibility for their own motivation. </a:t>
            </a:r>
            <a:endParaRPr lang="tr-TR" sz="2200" i="1" dirty="0" smtClean="0"/>
          </a:p>
          <a:p>
            <a:r>
              <a:rPr lang="tr-TR" sz="2200" i="1" dirty="0" smtClean="0"/>
              <a:t>Do unto others as you would have done unto you.</a:t>
            </a:r>
          </a:p>
          <a:p>
            <a:r>
              <a:rPr lang="tr-TR" sz="2200" i="1" dirty="0" smtClean="0"/>
              <a:t>Focus on collaboration instead of competition.</a:t>
            </a:r>
          </a:p>
          <a:p>
            <a:r>
              <a:rPr lang="tr-TR" sz="2200" i="1" dirty="0" smtClean="0"/>
              <a:t>Play to employees’ strengths, promote high performance, and focus on how they learn.</a:t>
            </a:r>
          </a:p>
          <a:p>
            <a:r>
              <a:rPr lang="tr-TR" sz="2200" i="1" dirty="0" smtClean="0"/>
              <a:t>Give amployees three compliments for every criticism.</a:t>
            </a:r>
          </a:p>
          <a:p>
            <a:r>
              <a:rPr lang="tr-TR" sz="2200" i="1" dirty="0" smtClean="0"/>
              <a:t>Acknowledge the importance of work-life balance and employee well-being.</a:t>
            </a:r>
            <a:endParaRPr lang="tr-TR" sz="2200" dirty="0"/>
          </a:p>
        </p:txBody>
      </p:sp>
    </p:spTree>
    <p:extLst>
      <p:ext uri="{BB962C8B-B14F-4D97-AF65-F5344CB8AC3E}">
        <p14:creationId xmlns:p14="http://schemas.microsoft.com/office/powerpoint/2010/main" val="321814999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06090"/>
          </a:xfrm>
        </p:spPr>
        <p:txBody>
          <a:bodyPr>
            <a:normAutofit/>
          </a:bodyPr>
          <a:lstStyle/>
          <a:p>
            <a:pPr algn="l"/>
            <a:r>
              <a:rPr lang="tr-TR" sz="3600" b="1" dirty="0" smtClean="0"/>
              <a:t>MOTIVATING ACROSS GENERATION</a:t>
            </a:r>
            <a:endParaRPr lang="tr-TR" sz="3600" b="1" dirty="0"/>
          </a:p>
        </p:txBody>
      </p:sp>
      <p:sp>
        <p:nvSpPr>
          <p:cNvPr id="3" name="Content Placeholder 2"/>
          <p:cNvSpPr>
            <a:spLocks noGrp="1"/>
          </p:cNvSpPr>
          <p:nvPr>
            <p:ph idx="1"/>
          </p:nvPr>
        </p:nvSpPr>
        <p:spPr>
          <a:xfrm>
            <a:off x="395536" y="1124744"/>
            <a:ext cx="8229600" cy="5616624"/>
          </a:xfrm>
        </p:spPr>
        <p:txBody>
          <a:bodyPr>
            <a:normAutofit fontScale="85000" lnSpcReduction="10000"/>
          </a:bodyPr>
          <a:lstStyle/>
          <a:p>
            <a:pPr algn="just"/>
            <a:r>
              <a:rPr lang="tr-TR" dirty="0" smtClean="0"/>
              <a:t>Baby Boomers are only one of four generations that comprise today’s labor force. A generation is a group of individuals born and living contemporaneously who have common knowledge and experiences that affect their thoughts, attitudes, values, beliefs and behaviors. </a:t>
            </a:r>
          </a:p>
          <a:p>
            <a:pPr algn="just"/>
            <a:r>
              <a:rPr lang="tr-TR" dirty="0" smtClean="0"/>
              <a:t>Members of the four main generations </a:t>
            </a:r>
            <a:r>
              <a:rPr lang="tr-TR" b="1" dirty="0" smtClean="0"/>
              <a:t>include the traditionalists, the Baby Boomers, Generation X, </a:t>
            </a:r>
            <a:r>
              <a:rPr lang="tr-TR" dirty="0" smtClean="0"/>
              <a:t>and</a:t>
            </a:r>
            <a:r>
              <a:rPr lang="tr-TR" b="1" dirty="0" smtClean="0"/>
              <a:t> the Millennials (Generation Y).</a:t>
            </a:r>
            <a:r>
              <a:rPr lang="tr-TR" dirty="0" smtClean="0"/>
              <a:t> One consideration not previously, Generation Z, making five generatios working alongside each other in the workplace.</a:t>
            </a:r>
          </a:p>
          <a:p>
            <a:pPr algn="just"/>
            <a:r>
              <a:rPr lang="tr-TR" dirty="0" smtClean="0"/>
              <a:t>Table 3-1 illustrate an overview of generational differences among workplace characteristics and motivational preferences.  </a:t>
            </a:r>
            <a:endParaRPr lang="tr-TR" dirty="0"/>
          </a:p>
        </p:txBody>
      </p:sp>
    </p:spTree>
    <p:extLst>
      <p:ext uri="{BB962C8B-B14F-4D97-AF65-F5344CB8AC3E}">
        <p14:creationId xmlns:p14="http://schemas.microsoft.com/office/powerpoint/2010/main" val="351195022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9512" y="188640"/>
            <a:ext cx="8568952" cy="648072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10944391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52023" y="-14957"/>
            <a:ext cx="7245990" cy="687096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68484042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tr-TR" b="1" dirty="0" smtClean="0"/>
              <a:t>Motivation – The Concept</a:t>
            </a:r>
            <a:endParaRPr lang="tr-TR" b="1" dirty="0"/>
          </a:p>
        </p:txBody>
      </p:sp>
      <p:sp>
        <p:nvSpPr>
          <p:cNvPr id="3" name="Content Placeholder 2"/>
          <p:cNvSpPr>
            <a:spLocks noGrp="1"/>
          </p:cNvSpPr>
          <p:nvPr>
            <p:ph idx="1"/>
          </p:nvPr>
        </p:nvSpPr>
        <p:spPr>
          <a:xfrm>
            <a:off x="251520" y="1196752"/>
            <a:ext cx="8507288" cy="4925144"/>
          </a:xfrm>
        </p:spPr>
        <p:txBody>
          <a:bodyPr>
            <a:noAutofit/>
          </a:bodyPr>
          <a:lstStyle/>
          <a:p>
            <a:pPr algn="just"/>
            <a:r>
              <a:rPr lang="tr-TR" sz="2800" dirty="0" smtClean="0"/>
              <a:t>According to Webster’s New Collegiate Dictionary, a </a:t>
            </a:r>
            <a:r>
              <a:rPr lang="tr-TR" sz="2800" b="1" dirty="0" smtClean="0"/>
              <a:t>motive</a:t>
            </a:r>
            <a:r>
              <a:rPr lang="tr-TR" sz="2800" dirty="0" smtClean="0"/>
              <a:t> is ‘‘something (a need or desire) that causes a person to act.’’ </a:t>
            </a:r>
          </a:p>
          <a:p>
            <a:pPr algn="just"/>
            <a:r>
              <a:rPr lang="tr-TR" sz="2800" dirty="0" smtClean="0"/>
              <a:t>Motivate, in turn, means ‘‘to provide with a motive,’’ and motivation is defined as ‘‘the act or process of motivating.’’ Thus motivation is the act or process of providing a motive that causes a person to take some action. </a:t>
            </a:r>
          </a:p>
          <a:p>
            <a:pPr algn="just"/>
            <a:r>
              <a:rPr lang="tr-TR" sz="2800" dirty="0" smtClean="0"/>
              <a:t>Motivation comes from some need that leads to behavior which, in turn, results in some type of reward when the need is fulfilled. This definition raises a couple of </a:t>
            </a:r>
            <a:r>
              <a:rPr lang="tr-TR" sz="2800" dirty="0" smtClean="0"/>
              <a:t>basic </a:t>
            </a:r>
            <a:r>
              <a:rPr lang="tr-TR" sz="2800" dirty="0" smtClean="0"/>
              <a:t>questions. </a:t>
            </a:r>
            <a:endParaRPr lang="tr-TR" sz="2800" dirty="0"/>
          </a:p>
        </p:txBody>
      </p:sp>
    </p:spTree>
    <p:extLst>
      <p:ext uri="{BB962C8B-B14F-4D97-AF65-F5344CB8AC3E}">
        <p14:creationId xmlns:p14="http://schemas.microsoft.com/office/powerpoint/2010/main" val="198419843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16632"/>
            <a:ext cx="8229600" cy="6009531"/>
          </a:xfrm>
        </p:spPr>
        <p:txBody>
          <a:bodyPr>
            <a:normAutofit fontScale="92500"/>
          </a:bodyPr>
          <a:lstStyle/>
          <a:p>
            <a:r>
              <a:rPr lang="tr-TR" dirty="0" smtClean="0"/>
              <a:t>What Are Rewards? </a:t>
            </a:r>
          </a:p>
          <a:p>
            <a:r>
              <a:rPr lang="tr-TR" dirty="0" smtClean="0"/>
              <a:t>Rewards can take two forms,</a:t>
            </a:r>
          </a:p>
          <a:p>
            <a:r>
              <a:rPr lang="tr-TR" b="1" dirty="0" smtClean="0"/>
              <a:t>Intrinsic rewards </a:t>
            </a:r>
            <a:r>
              <a:rPr lang="tr-TR" dirty="0" smtClean="0"/>
              <a:t>are derived from within the individual. For a health care employee, this could mean taking pride and feeling good about a job well done (e.g., providing excellent patient care). </a:t>
            </a:r>
          </a:p>
          <a:p>
            <a:r>
              <a:rPr lang="tr-TR" b="1" dirty="0" smtClean="0"/>
              <a:t>Extrinsic rewards </a:t>
            </a:r>
            <a:r>
              <a:rPr lang="tr-TR" dirty="0" smtClean="0"/>
              <a:t>pertain to those reinforcements that are given by another person, such as a health care organization giving bonuses to teams of workers when quality and patient satisfaction are demonstrated to be exceptional. </a:t>
            </a:r>
          </a:p>
          <a:p>
            <a:endParaRPr lang="tr-TR" dirty="0"/>
          </a:p>
        </p:txBody>
      </p:sp>
    </p:spTree>
    <p:extLst>
      <p:ext uri="{BB962C8B-B14F-4D97-AF65-F5344CB8AC3E}">
        <p14:creationId xmlns:p14="http://schemas.microsoft.com/office/powerpoint/2010/main" val="353614320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32656"/>
            <a:ext cx="8229600" cy="5793507"/>
          </a:xfrm>
        </p:spPr>
        <p:txBody>
          <a:bodyPr>
            <a:normAutofit fontScale="92500" lnSpcReduction="10000"/>
          </a:bodyPr>
          <a:lstStyle/>
          <a:p>
            <a:r>
              <a:rPr lang="tr-TR" b="1" dirty="0" smtClean="0"/>
              <a:t>Who Motivates Employees?</a:t>
            </a:r>
          </a:p>
          <a:p>
            <a:pPr algn="just"/>
            <a:r>
              <a:rPr lang="tr-TR" dirty="0" smtClean="0"/>
              <a:t>Managers do exert a significant amount of influence over employees, but they do not have the power to force a person to act. They can work to provide various types of </a:t>
            </a:r>
            <a:r>
              <a:rPr lang="tr-TR" b="1" dirty="0" smtClean="0"/>
              <a:t>incentives </a:t>
            </a:r>
            <a:r>
              <a:rPr lang="tr-TR" dirty="0" smtClean="0"/>
              <a:t>in an effort to influence an employee in any number of ways, such as by changing job descriptions, rearranging work schedules, improving working conditions, reconfiguring teams, and a host of other activities.</a:t>
            </a:r>
          </a:p>
          <a:p>
            <a:pPr algn="just"/>
            <a:r>
              <a:rPr lang="tr-TR" dirty="0" smtClean="0"/>
              <a:t>As managers, we often assume that employees are motivated or will respond to inducements from managers.</a:t>
            </a:r>
            <a:endParaRPr lang="tr-TR" dirty="0"/>
          </a:p>
        </p:txBody>
      </p:sp>
    </p:spTree>
    <p:extLst>
      <p:ext uri="{BB962C8B-B14F-4D97-AF65-F5344CB8AC3E}">
        <p14:creationId xmlns:p14="http://schemas.microsoft.com/office/powerpoint/2010/main" val="225628265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268761"/>
            <a:ext cx="8229600" cy="2736304"/>
          </a:xfrm>
        </p:spPr>
        <p:txBody>
          <a:bodyPr/>
          <a:lstStyle/>
          <a:p>
            <a:r>
              <a:rPr lang="tr-TR" b="1" dirty="0" smtClean="0"/>
              <a:t>THEORIES OF MOTIVATION</a:t>
            </a:r>
          </a:p>
          <a:p>
            <a:pPr algn="just"/>
            <a:r>
              <a:rPr lang="tr-TR" dirty="0" smtClean="0"/>
              <a:t>Theories focus on motivation being a function of (1) employee needs of various types, (2) extrinsic factors, and (3) intrinsic factors. Each set of theories follows. </a:t>
            </a:r>
          </a:p>
          <a:p>
            <a:pPr algn="just"/>
            <a:endParaRPr lang="tr-TR" dirty="0" smtClean="0"/>
          </a:p>
          <a:p>
            <a:endParaRPr lang="tr-TR" dirty="0"/>
          </a:p>
        </p:txBody>
      </p:sp>
    </p:spTree>
    <p:extLst>
      <p:ext uri="{BB962C8B-B14F-4D97-AF65-F5344CB8AC3E}">
        <p14:creationId xmlns:p14="http://schemas.microsoft.com/office/powerpoint/2010/main" val="232392461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78098"/>
          </a:xfrm>
        </p:spPr>
        <p:txBody>
          <a:bodyPr>
            <a:normAutofit/>
          </a:bodyPr>
          <a:lstStyle/>
          <a:p>
            <a:pPr algn="l"/>
            <a:r>
              <a:rPr lang="tr-TR" sz="3600" b="1" dirty="0" smtClean="0"/>
              <a:t>NEEDS-BASED THEORIES OF MOTIVATION</a:t>
            </a:r>
            <a:endParaRPr lang="tr-TR" sz="3600" b="1" dirty="0"/>
          </a:p>
        </p:txBody>
      </p:sp>
      <p:sp>
        <p:nvSpPr>
          <p:cNvPr id="3" name="Content Placeholder 2"/>
          <p:cNvSpPr>
            <a:spLocks noGrp="1"/>
          </p:cNvSpPr>
          <p:nvPr>
            <p:ph idx="1"/>
          </p:nvPr>
        </p:nvSpPr>
        <p:spPr>
          <a:xfrm>
            <a:off x="395536" y="1196752"/>
            <a:ext cx="8229600" cy="5328592"/>
          </a:xfrm>
        </p:spPr>
        <p:txBody>
          <a:bodyPr>
            <a:normAutofit fontScale="92500"/>
          </a:bodyPr>
          <a:lstStyle/>
          <a:p>
            <a:pPr marL="0" indent="0">
              <a:buNone/>
            </a:pPr>
            <a:r>
              <a:rPr lang="tr-TR" sz="3500" b="1" dirty="0" smtClean="0"/>
              <a:t>1. Maslow’s </a:t>
            </a:r>
            <a:r>
              <a:rPr lang="tr-TR" sz="3500" b="1" dirty="0"/>
              <a:t>Hierarchy Of </a:t>
            </a:r>
            <a:r>
              <a:rPr lang="tr-TR" sz="3500" b="1" dirty="0" smtClean="0"/>
              <a:t>Needs</a:t>
            </a:r>
          </a:p>
          <a:p>
            <a:pPr marL="0" indent="0">
              <a:buNone/>
            </a:pPr>
            <a:r>
              <a:rPr lang="tr-TR" dirty="0"/>
              <a:t/>
            </a:r>
            <a:br>
              <a:rPr lang="tr-TR" dirty="0"/>
            </a:br>
            <a:r>
              <a:rPr lang="tr-TR" b="1" dirty="0"/>
              <a:t>Physiological needs</a:t>
            </a:r>
            <a:r>
              <a:rPr lang="tr-TR" dirty="0"/>
              <a:t>- food, water, sexual drive, etc.</a:t>
            </a:r>
            <a:br>
              <a:rPr lang="tr-TR" dirty="0"/>
            </a:br>
            <a:r>
              <a:rPr lang="tr-TR" b="1" dirty="0"/>
              <a:t>Safety needs</a:t>
            </a:r>
            <a:r>
              <a:rPr lang="tr-TR" dirty="0"/>
              <a:t>- shelter, employment, money, access to health care.</a:t>
            </a:r>
            <a:br>
              <a:rPr lang="tr-TR" dirty="0"/>
            </a:br>
            <a:r>
              <a:rPr lang="tr-TR" b="1" dirty="0"/>
              <a:t>Belonging needs</a:t>
            </a:r>
            <a:r>
              <a:rPr lang="tr-TR" dirty="0"/>
              <a:t>- desire for social contact and interaction.</a:t>
            </a:r>
            <a:br>
              <a:rPr lang="tr-TR" dirty="0"/>
            </a:br>
            <a:r>
              <a:rPr lang="tr-TR" b="1" dirty="0"/>
              <a:t>Esteem needs</a:t>
            </a:r>
            <a:r>
              <a:rPr lang="tr-TR" dirty="0"/>
              <a:t>- Status, recognition, positive regard</a:t>
            </a:r>
            <a:br>
              <a:rPr lang="tr-TR" dirty="0"/>
            </a:br>
            <a:r>
              <a:rPr lang="tr-TR" b="1" dirty="0"/>
              <a:t>Self- actualization needs</a:t>
            </a:r>
            <a:r>
              <a:rPr lang="tr-TR" dirty="0"/>
              <a:t>- desire for achievement, personal growth, development</a:t>
            </a:r>
            <a:br>
              <a:rPr lang="tr-TR" dirty="0"/>
            </a:br>
            <a:endParaRPr lang="tr-TR" dirty="0"/>
          </a:p>
        </p:txBody>
      </p:sp>
    </p:spTree>
    <p:extLst>
      <p:ext uri="{BB962C8B-B14F-4D97-AF65-F5344CB8AC3E}">
        <p14:creationId xmlns:p14="http://schemas.microsoft.com/office/powerpoint/2010/main" val="363088350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utoShape 2" descr="maslow needs hierarchy ile ilgili gÃ¶rsel sonucu"/>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tr-TR"/>
          </a:p>
        </p:txBody>
      </p:sp>
      <p:pic>
        <p:nvPicPr>
          <p:cNvPr id="1028" name="Picture 4" descr="maslow needs hierarchy ile ilgili gÃ¶rsel sonucu"/>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41050" y="0"/>
            <a:ext cx="8572500" cy="6381751"/>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p:cNvSpPr txBox="1"/>
          <p:nvPr/>
        </p:nvSpPr>
        <p:spPr>
          <a:xfrm>
            <a:off x="2776869" y="6381751"/>
            <a:ext cx="3900861" cy="261610"/>
          </a:xfrm>
          <a:prstGeom prst="rect">
            <a:avLst/>
          </a:prstGeom>
          <a:noFill/>
        </p:spPr>
        <p:txBody>
          <a:bodyPr wrap="square" rtlCol="0">
            <a:spAutoFit/>
          </a:bodyPr>
          <a:lstStyle/>
          <a:p>
            <a:r>
              <a:rPr lang="tr-TR" sz="1100" i="1" dirty="0"/>
              <a:t>https://</a:t>
            </a:r>
            <a:r>
              <a:rPr lang="tr-TR" sz="1100" i="1" dirty="0" smtClean="0"/>
              <a:t>www.simplypsychology.org/maslow.html,20/10/2018</a:t>
            </a:r>
            <a:endParaRPr lang="tr-TR" sz="1100" i="1" dirty="0"/>
          </a:p>
        </p:txBody>
      </p:sp>
    </p:spTree>
    <p:extLst>
      <p:ext uri="{BB962C8B-B14F-4D97-AF65-F5344CB8AC3E}">
        <p14:creationId xmlns:p14="http://schemas.microsoft.com/office/powerpoint/2010/main" val="424665028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tr-TR" sz="3200" b="1" dirty="0" smtClean="0"/>
              <a:t>2. Alderfer’s </a:t>
            </a:r>
            <a:r>
              <a:rPr lang="tr-TR" sz="3200" b="1" dirty="0"/>
              <a:t>ERG Theory</a:t>
            </a:r>
            <a:endParaRPr lang="tr-TR" sz="3200" dirty="0"/>
          </a:p>
        </p:txBody>
      </p:sp>
      <p:sp>
        <p:nvSpPr>
          <p:cNvPr id="3" name="Content Placeholder 2"/>
          <p:cNvSpPr>
            <a:spLocks noGrp="1"/>
          </p:cNvSpPr>
          <p:nvPr>
            <p:ph idx="1"/>
          </p:nvPr>
        </p:nvSpPr>
        <p:spPr>
          <a:xfrm>
            <a:off x="323528" y="1340768"/>
            <a:ext cx="8579296" cy="4525963"/>
          </a:xfrm>
        </p:spPr>
        <p:txBody>
          <a:bodyPr>
            <a:normAutofit fontScale="92500"/>
          </a:bodyPr>
          <a:lstStyle/>
          <a:p>
            <a:pPr marL="0" indent="0">
              <a:buNone/>
            </a:pPr>
            <a:r>
              <a:rPr lang="tr-TR" dirty="0" smtClean="0"/>
              <a:t>The three components identified by Alderfer (1972) </a:t>
            </a:r>
          </a:p>
          <a:p>
            <a:r>
              <a:rPr lang="tr-TR" b="1" dirty="0" smtClean="0"/>
              <a:t>Existence- </a:t>
            </a:r>
            <a:r>
              <a:rPr lang="tr-TR" dirty="0" smtClean="0"/>
              <a:t>which related to Maslow’s first two needs, thus combining the physiological and safety needs into one level.</a:t>
            </a:r>
          </a:p>
          <a:p>
            <a:r>
              <a:rPr lang="tr-TR" b="1" dirty="0" smtClean="0"/>
              <a:t>Relatedness-</a:t>
            </a:r>
            <a:r>
              <a:rPr lang="tr-TR" dirty="0" smtClean="0"/>
              <a:t>which addressed the belonging needs.</a:t>
            </a:r>
          </a:p>
          <a:p>
            <a:r>
              <a:rPr lang="tr-TR" b="1" dirty="0" smtClean="0"/>
              <a:t>Growth- </a:t>
            </a:r>
            <a:r>
              <a:rPr lang="tr-TR" dirty="0" smtClean="0"/>
              <a:t>which pertained to the last two needs, thereby combining esteem and self-actualization. </a:t>
            </a:r>
            <a:br>
              <a:rPr lang="tr-TR" dirty="0" smtClean="0"/>
            </a:br>
            <a:endParaRPr lang="tr-TR" dirty="0"/>
          </a:p>
        </p:txBody>
      </p:sp>
    </p:spTree>
    <p:extLst>
      <p:ext uri="{BB962C8B-B14F-4D97-AF65-F5344CB8AC3E}">
        <p14:creationId xmlns:p14="http://schemas.microsoft.com/office/powerpoint/2010/main" val="343307009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371</TotalTime>
  <Words>1858</Words>
  <Application>Microsoft Office PowerPoint</Application>
  <PresentationFormat>On-screen Show (4:3)</PresentationFormat>
  <Paragraphs>121</Paragraphs>
  <Slides>26</Slides>
  <Notes>0</Notes>
  <HiddenSlides>0</HiddenSlides>
  <MMClips>0</MMClips>
  <ScaleCrop>false</ScaleCrop>
  <HeadingPairs>
    <vt:vector size="4" baseType="variant">
      <vt:variant>
        <vt:lpstr>Theme</vt:lpstr>
      </vt:variant>
      <vt:variant>
        <vt:i4>1</vt:i4>
      </vt:variant>
      <vt:variant>
        <vt:lpstr>Slide Titles</vt:lpstr>
      </vt:variant>
      <vt:variant>
        <vt:i4>26</vt:i4>
      </vt:variant>
    </vt:vector>
  </HeadingPairs>
  <TitlesOfParts>
    <vt:vector size="27" baseType="lpstr">
      <vt:lpstr>Office Theme</vt:lpstr>
      <vt:lpstr>CAG UNIVERSITY 2018 – 2019 FALL SEMESTER  MAN 429   HEALTH CARE MANAGEMENT </vt:lpstr>
      <vt:lpstr>Chapter 3   Management and Motivation </vt:lpstr>
      <vt:lpstr>Motivation – The Concept</vt:lpstr>
      <vt:lpstr>PowerPoint Presentation</vt:lpstr>
      <vt:lpstr>PowerPoint Presentation</vt:lpstr>
      <vt:lpstr>PowerPoint Presentation</vt:lpstr>
      <vt:lpstr>NEEDS-BASED THEORIES OF MOTIVATION</vt:lpstr>
      <vt:lpstr>PowerPoint Presentation</vt:lpstr>
      <vt:lpstr>2. Alderfer’s ERG Theory</vt:lpstr>
      <vt:lpstr>PowerPoint Presentation</vt:lpstr>
      <vt:lpstr>PowerPoint Presentation</vt:lpstr>
      <vt:lpstr>EXTRINSIC FACTOR THEORIES OF MOTIVATION</vt:lpstr>
      <vt:lpstr>INTRINSIC FACTOR THEORIES OF MOTIVATION</vt:lpstr>
      <vt:lpstr>MANAGEMENT THEORIES OF MOTIVATION</vt:lpstr>
      <vt:lpstr>PowerPoint Presentation</vt:lpstr>
      <vt:lpstr>Extrinsic Rewards</vt:lpstr>
      <vt:lpstr>Intrinsic Rewards</vt:lpstr>
      <vt:lpstr>WHY MOTIVATION MATTERS</vt:lpstr>
      <vt:lpstr>PowerPoint Presentation</vt:lpstr>
      <vt:lpstr>Motivated vs. Engaged</vt:lpstr>
      <vt:lpstr>PowerPoint Presentation</vt:lpstr>
      <vt:lpstr>MOTIVATIONAL and ENGAGEMENT STRATEGIES </vt:lpstr>
      <vt:lpstr>PowerPoint Presentation</vt:lpstr>
      <vt:lpstr>MOTIVATING ACROSS GENERATION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CAG UNIVERSITY 2018 – 2019 FALL SEMESTER  MAN 429   HEALTH CARE MANAGEMENT</dc:title>
  <dc:creator>Gizem ARI</dc:creator>
  <cp:lastModifiedBy>Gizem ARI</cp:lastModifiedBy>
  <cp:revision>25</cp:revision>
  <dcterms:created xsi:type="dcterms:W3CDTF">2018-10-24T12:24:36Z</dcterms:created>
  <dcterms:modified xsi:type="dcterms:W3CDTF">2018-10-26T10:18:39Z</dcterms:modified>
</cp:coreProperties>
</file>