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57" r:id="rId2"/>
    <p:sldId id="311" r:id="rId3"/>
    <p:sldId id="289" r:id="rId4"/>
    <p:sldId id="290" r:id="rId5"/>
    <p:sldId id="288" r:id="rId6"/>
    <p:sldId id="291" r:id="rId7"/>
    <p:sldId id="292" r:id="rId8"/>
    <p:sldId id="293" r:id="rId9"/>
    <p:sldId id="312" r:id="rId10"/>
    <p:sldId id="294" r:id="rId11"/>
    <p:sldId id="295" r:id="rId12"/>
    <p:sldId id="296" r:id="rId13"/>
    <p:sldId id="297" r:id="rId14"/>
    <p:sldId id="325" r:id="rId15"/>
    <p:sldId id="326" r:id="rId16"/>
    <p:sldId id="329" r:id="rId17"/>
    <p:sldId id="323" r:id="rId18"/>
    <p:sldId id="324" r:id="rId19"/>
    <p:sldId id="327" r:id="rId20"/>
    <p:sldId id="328" r:id="rId21"/>
    <p:sldId id="298" r:id="rId22"/>
    <p:sldId id="314" r:id="rId23"/>
    <p:sldId id="315" r:id="rId24"/>
    <p:sldId id="316" r:id="rId25"/>
    <p:sldId id="302" r:id="rId26"/>
    <p:sldId id="313" r:id="rId27"/>
    <p:sldId id="322" r:id="rId28"/>
    <p:sldId id="330" r:id="rId29"/>
    <p:sldId id="299" r:id="rId30"/>
    <p:sldId id="300" r:id="rId31"/>
    <p:sldId id="303" r:id="rId32"/>
    <p:sldId id="304" r:id="rId33"/>
    <p:sldId id="305" r:id="rId34"/>
    <p:sldId id="317" r:id="rId35"/>
    <p:sldId id="318" r:id="rId36"/>
    <p:sldId id="319" r:id="rId37"/>
    <p:sldId id="320" r:id="rId38"/>
    <p:sldId id="306" r:id="rId39"/>
    <p:sldId id="307" r:id="rId40"/>
    <p:sldId id="308" r:id="rId41"/>
    <p:sldId id="309" r:id="rId42"/>
    <p:sldId id="310"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5382" autoAdjust="0"/>
  </p:normalViewPr>
  <p:slideViewPr>
    <p:cSldViewPr>
      <p:cViewPr>
        <p:scale>
          <a:sx n="70" d="100"/>
          <a:sy n="70" d="100"/>
        </p:scale>
        <p:origin x="-1380" y="-102"/>
      </p:cViewPr>
      <p:guideLst>
        <p:guide orient="horz" pos="2160"/>
        <p:guide pos="2880"/>
      </p:guideLst>
    </p:cSldViewPr>
  </p:slideViewPr>
  <p:outlineViewPr>
    <p:cViewPr>
      <p:scale>
        <a:sx n="33" d="100"/>
        <a:sy n="33" d="100"/>
      </p:scale>
      <p:origin x="42" y="70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DAD5B-B244-4B64-98AD-699040169A25}" type="datetimeFigureOut">
              <a:rPr lang="tr-TR" smtClean="0"/>
              <a:pPr/>
              <a:t>17.10.2019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A728C-FC37-4D8F-9331-99F0E93B73D5}" type="slidenum">
              <a:rPr lang="tr-TR" smtClean="0"/>
              <a:pPr/>
              <a:t>‹#›</a:t>
            </a:fld>
            <a:endParaRPr lang="tr-TR"/>
          </a:p>
        </p:txBody>
      </p:sp>
    </p:spTree>
    <p:extLst>
      <p:ext uri="{BB962C8B-B14F-4D97-AF65-F5344CB8AC3E}">
        <p14:creationId xmlns:p14="http://schemas.microsoft.com/office/powerpoint/2010/main" val="224363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13</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14</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15</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16</a:t>
            </a:fld>
            <a:endParaRPr lang="tr-TR"/>
          </a:p>
        </p:txBody>
      </p:sp>
    </p:spTree>
    <p:extLst>
      <p:ext uri="{BB962C8B-B14F-4D97-AF65-F5344CB8AC3E}">
        <p14:creationId xmlns:p14="http://schemas.microsoft.com/office/powerpoint/2010/main" val="2583300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17</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18</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19</a:t>
            </a:fld>
            <a:endParaRPr lang="tr-TR"/>
          </a:p>
        </p:txBody>
      </p:sp>
    </p:spTree>
    <p:extLst>
      <p:ext uri="{BB962C8B-B14F-4D97-AF65-F5344CB8AC3E}">
        <p14:creationId xmlns:p14="http://schemas.microsoft.com/office/powerpoint/2010/main" val="109153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20</a:t>
            </a:fld>
            <a:endParaRPr lang="tr-TR"/>
          </a:p>
        </p:txBody>
      </p:sp>
    </p:spTree>
    <p:extLst>
      <p:ext uri="{BB962C8B-B14F-4D97-AF65-F5344CB8AC3E}">
        <p14:creationId xmlns:p14="http://schemas.microsoft.com/office/powerpoint/2010/main" val="2583300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4</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22</a:t>
            </a:fld>
            <a:endParaRPr lang="tr-TR"/>
          </a:p>
        </p:txBody>
      </p:sp>
    </p:spTree>
    <p:extLst>
      <p:ext uri="{BB962C8B-B14F-4D97-AF65-F5344CB8AC3E}">
        <p14:creationId xmlns:p14="http://schemas.microsoft.com/office/powerpoint/2010/main" val="1375234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23</a:t>
            </a:fld>
            <a:endParaRPr lang="tr-TR"/>
          </a:p>
        </p:txBody>
      </p:sp>
    </p:spTree>
    <p:extLst>
      <p:ext uri="{BB962C8B-B14F-4D97-AF65-F5344CB8AC3E}">
        <p14:creationId xmlns:p14="http://schemas.microsoft.com/office/powerpoint/2010/main" val="3670251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24</a:t>
            </a:fld>
            <a:endParaRPr lang="tr-TR"/>
          </a:p>
        </p:txBody>
      </p:sp>
    </p:spTree>
    <p:extLst>
      <p:ext uri="{BB962C8B-B14F-4D97-AF65-F5344CB8AC3E}">
        <p14:creationId xmlns:p14="http://schemas.microsoft.com/office/powerpoint/2010/main" val="3104008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25</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a typeface="ＭＳ Ｐゴシック" panose="020B0600070205080204" pitchFamily="34" charset="-128"/>
            </a:endParaRPr>
          </a:p>
        </p:txBody>
      </p:sp>
      <p:sp>
        <p:nvSpPr>
          <p:cNvPr id="4" name="3 Slayt Numarası Yer Tutucusu"/>
          <p:cNvSpPr>
            <a:spLocks noGrp="1"/>
          </p:cNvSpPr>
          <p:nvPr>
            <p:ph type="sldNum" sz="quarter" idx="10"/>
          </p:nvPr>
        </p:nvSpPr>
        <p:spPr/>
        <p:txBody>
          <a:bodyPr/>
          <a:lstStyle/>
          <a:p>
            <a:fld id="{DE7A728C-FC37-4D8F-9331-99F0E93B73D5}" type="slidenum">
              <a:rPr lang="tr-TR" smtClean="0"/>
              <a:pPr/>
              <a:t>26</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27</a:t>
            </a:fld>
            <a:endParaRPr lang="tr-TR"/>
          </a:p>
        </p:txBody>
      </p:sp>
    </p:spTree>
    <p:extLst>
      <p:ext uri="{BB962C8B-B14F-4D97-AF65-F5344CB8AC3E}">
        <p14:creationId xmlns:p14="http://schemas.microsoft.com/office/powerpoint/2010/main" val="4196553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29</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30</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31</a:t>
            </a:fld>
            <a:endParaRPr lang="tr-TR"/>
          </a:p>
        </p:txBody>
      </p:sp>
    </p:spTree>
    <p:extLst>
      <p:ext uri="{BB962C8B-B14F-4D97-AF65-F5344CB8AC3E}">
        <p14:creationId xmlns:p14="http://schemas.microsoft.com/office/powerpoint/2010/main" val="2136203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32</a:t>
            </a:fld>
            <a:endParaRPr lang="tr-TR"/>
          </a:p>
        </p:txBody>
      </p:sp>
    </p:spTree>
    <p:extLst>
      <p:ext uri="{BB962C8B-B14F-4D97-AF65-F5344CB8AC3E}">
        <p14:creationId xmlns:p14="http://schemas.microsoft.com/office/powerpoint/2010/main" val="334880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5</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33</a:t>
            </a:fld>
            <a:endParaRPr lang="tr-TR"/>
          </a:p>
        </p:txBody>
      </p:sp>
    </p:spTree>
    <p:extLst>
      <p:ext uri="{BB962C8B-B14F-4D97-AF65-F5344CB8AC3E}">
        <p14:creationId xmlns:p14="http://schemas.microsoft.com/office/powerpoint/2010/main" val="2415112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34</a:t>
            </a:fld>
            <a:endParaRPr lang="tr-TR"/>
          </a:p>
        </p:txBody>
      </p:sp>
    </p:spTree>
    <p:extLst>
      <p:ext uri="{BB962C8B-B14F-4D97-AF65-F5344CB8AC3E}">
        <p14:creationId xmlns:p14="http://schemas.microsoft.com/office/powerpoint/2010/main" val="2415112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35</a:t>
            </a:fld>
            <a:endParaRPr lang="tr-TR"/>
          </a:p>
        </p:txBody>
      </p:sp>
    </p:spTree>
    <p:extLst>
      <p:ext uri="{BB962C8B-B14F-4D97-AF65-F5344CB8AC3E}">
        <p14:creationId xmlns:p14="http://schemas.microsoft.com/office/powerpoint/2010/main" val="2415112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36</a:t>
            </a:fld>
            <a:endParaRPr lang="tr-TR"/>
          </a:p>
        </p:txBody>
      </p:sp>
    </p:spTree>
    <p:extLst>
      <p:ext uri="{BB962C8B-B14F-4D97-AF65-F5344CB8AC3E}">
        <p14:creationId xmlns:p14="http://schemas.microsoft.com/office/powerpoint/2010/main" val="2415112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37</a:t>
            </a:fld>
            <a:endParaRPr lang="tr-TR"/>
          </a:p>
        </p:txBody>
      </p:sp>
    </p:spTree>
    <p:extLst>
      <p:ext uri="{BB962C8B-B14F-4D97-AF65-F5344CB8AC3E}">
        <p14:creationId xmlns:p14="http://schemas.microsoft.com/office/powerpoint/2010/main" val="2415112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38</a:t>
            </a:fld>
            <a:endParaRPr lang="tr-TR"/>
          </a:p>
        </p:txBody>
      </p:sp>
    </p:spTree>
    <p:extLst>
      <p:ext uri="{BB962C8B-B14F-4D97-AF65-F5344CB8AC3E}">
        <p14:creationId xmlns:p14="http://schemas.microsoft.com/office/powerpoint/2010/main" val="2997681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39</a:t>
            </a:fld>
            <a:endParaRPr lang="tr-TR"/>
          </a:p>
        </p:txBody>
      </p:sp>
    </p:spTree>
    <p:extLst>
      <p:ext uri="{BB962C8B-B14F-4D97-AF65-F5344CB8AC3E}">
        <p14:creationId xmlns:p14="http://schemas.microsoft.com/office/powerpoint/2010/main" val="3124726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40</a:t>
            </a:fld>
            <a:endParaRPr lang="tr-TR"/>
          </a:p>
        </p:txBody>
      </p:sp>
    </p:spTree>
    <p:extLst>
      <p:ext uri="{BB962C8B-B14F-4D97-AF65-F5344CB8AC3E}">
        <p14:creationId xmlns:p14="http://schemas.microsoft.com/office/powerpoint/2010/main" val="2223002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41</a:t>
            </a:fld>
            <a:endParaRPr lang="tr-TR"/>
          </a:p>
        </p:txBody>
      </p:sp>
    </p:spTree>
    <p:extLst>
      <p:ext uri="{BB962C8B-B14F-4D97-AF65-F5344CB8AC3E}">
        <p14:creationId xmlns:p14="http://schemas.microsoft.com/office/powerpoint/2010/main" val="183108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E7A728C-FC37-4D8F-9331-99F0E93B73D5}" type="slidenum">
              <a:rPr lang="tr-TR" smtClean="0"/>
              <a:pPr/>
              <a:t>42</a:t>
            </a:fld>
            <a:endParaRPr lang="tr-TR"/>
          </a:p>
        </p:txBody>
      </p:sp>
    </p:spTree>
    <p:extLst>
      <p:ext uri="{BB962C8B-B14F-4D97-AF65-F5344CB8AC3E}">
        <p14:creationId xmlns:p14="http://schemas.microsoft.com/office/powerpoint/2010/main" val="225318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6</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8</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ea typeface="ＭＳ Ｐゴシック" panose="020B0600070205080204" pitchFamily="34" charset="-128"/>
            </a:endParaRPr>
          </a:p>
        </p:txBody>
      </p:sp>
      <p:sp>
        <p:nvSpPr>
          <p:cNvPr id="4" name="3 Slayt Numarası Yer Tutucusu"/>
          <p:cNvSpPr>
            <a:spLocks noGrp="1"/>
          </p:cNvSpPr>
          <p:nvPr>
            <p:ph type="sldNum" sz="quarter" idx="10"/>
          </p:nvPr>
        </p:nvSpPr>
        <p:spPr/>
        <p:txBody>
          <a:bodyPr/>
          <a:lstStyle/>
          <a:p>
            <a:fld id="{DE7A728C-FC37-4D8F-9331-99F0E93B73D5}" type="slidenum">
              <a:rPr lang="tr-TR" smtClean="0"/>
              <a:pPr/>
              <a:t>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10</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E7A728C-FC37-4D8F-9331-99F0E93B73D5}" type="slidenum">
              <a:rPr lang="tr-TR" smtClean="0"/>
              <a:pPr/>
              <a:t>11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6F65A03-7111-4637-B8DA-F50402FC6B74}" type="datetimeFigureOut">
              <a:rPr lang="tr-TR" smtClean="0"/>
              <a:pPr/>
              <a:t>17.10.2019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80148267-BF5E-469F-A693-4BF44DC6A46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65A03-7111-4637-B8DA-F50402FC6B74}" type="datetimeFigureOut">
              <a:rPr lang="tr-TR" smtClean="0"/>
              <a:pPr/>
              <a:t>17.10.2019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65A03-7111-4637-B8DA-F50402FC6B74}" type="datetimeFigureOut">
              <a:rPr lang="tr-TR" smtClean="0"/>
              <a:pPr/>
              <a:t>17.10.2019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65A03-7111-4637-B8DA-F50402FC6B74}" type="datetimeFigureOut">
              <a:rPr lang="tr-TR" smtClean="0"/>
              <a:pPr/>
              <a:t>17.10.2019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F65A03-7111-4637-B8DA-F50402FC6B74}" type="datetimeFigureOut">
              <a:rPr lang="tr-TR" smtClean="0"/>
              <a:pPr/>
              <a:t>17.10.2019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0148267-BF5E-469F-A693-4BF44DC6A462}"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F65A03-7111-4637-B8DA-F50402FC6B74}" type="datetimeFigureOut">
              <a:rPr lang="tr-TR" smtClean="0"/>
              <a:pPr/>
              <a:t>17.10.2019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6F65A03-7111-4637-B8DA-F50402FC6B74}" type="datetimeFigureOut">
              <a:rPr lang="tr-TR" smtClean="0"/>
              <a:pPr/>
              <a:t>17.10.2019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F65A03-7111-4637-B8DA-F50402FC6B74}" type="datetimeFigureOut">
              <a:rPr lang="tr-TR" smtClean="0"/>
              <a:pPr/>
              <a:t>17.10.2019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65A03-7111-4637-B8DA-F50402FC6B74}" type="datetimeFigureOut">
              <a:rPr lang="tr-TR" smtClean="0"/>
              <a:pPr/>
              <a:t>17.10.2019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F65A03-7111-4637-B8DA-F50402FC6B74}" type="datetimeFigureOut">
              <a:rPr lang="tr-TR" smtClean="0"/>
              <a:pPr/>
              <a:t>17.10.2019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0148267-BF5E-469F-A693-4BF44DC6A46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F65A03-7111-4637-B8DA-F50402FC6B74}" type="datetimeFigureOut">
              <a:rPr lang="tr-TR" smtClean="0"/>
              <a:pPr/>
              <a:t>17.10.2019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80148267-BF5E-469F-A693-4BF44DC6A462}"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6F65A03-7111-4637-B8DA-F50402FC6B74}" type="datetimeFigureOut">
              <a:rPr lang="tr-TR" smtClean="0"/>
              <a:pPr/>
              <a:t>17.10.2019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148267-BF5E-469F-A693-4BF44DC6A462}"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5.w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424936" cy="5976664"/>
          </a:xfrm>
        </p:spPr>
        <p:txBody>
          <a:bodyPr>
            <a:normAutofit lnSpcReduction="10000"/>
          </a:bodyPr>
          <a:lstStyle/>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endParaRPr lang="tr-TR" sz="2800" b="1" dirty="0" smtClean="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Course Title</a:t>
            </a:r>
          </a:p>
          <a:p>
            <a:pPr marL="0" indent="0" algn="ctr">
              <a:buNone/>
            </a:pPr>
            <a:r>
              <a:rPr lang="tr-TR" dirty="0" smtClean="0">
                <a:latin typeface="Times New Roman" panose="02020603050405020304" pitchFamily="18" charset="0"/>
                <a:cs typeface="Times New Roman" panose="02020603050405020304" pitchFamily="18" charset="0"/>
              </a:rPr>
              <a:t>Investment Analysis</a:t>
            </a:r>
          </a:p>
          <a:p>
            <a:pPr marL="0" indent="0" algn="ctr">
              <a:buNone/>
            </a:pPr>
            <a:endParaRPr lang="tr-TR" b="1" dirty="0" smtClean="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Course Coordinator</a:t>
            </a:r>
          </a:p>
          <a:p>
            <a:pPr marL="0" indent="0" algn="ctr">
              <a:buNone/>
            </a:pPr>
            <a:r>
              <a:rPr lang="tr-TR" dirty="0" smtClean="0">
                <a:latin typeface="Times New Roman" panose="02020603050405020304" pitchFamily="18" charset="0"/>
                <a:cs typeface="Times New Roman" panose="02020603050405020304" pitchFamily="18" charset="0"/>
              </a:rPr>
              <a:t>Assist.Prof.Dr. Gökhan Sökmen</a:t>
            </a:r>
          </a:p>
          <a:p>
            <a:pPr marL="0" indent="0" algn="ctr">
              <a:buNone/>
            </a:pPr>
            <a:endParaRPr lang="tr-TR" dirty="0">
              <a:latin typeface="Times New Roman" panose="02020603050405020304" pitchFamily="18" charset="0"/>
              <a:cs typeface="Times New Roman" panose="02020603050405020304" pitchFamily="18" charset="0"/>
            </a:endParaRPr>
          </a:p>
          <a:p>
            <a:pPr marL="0" indent="0" algn="ctr">
              <a:buNone/>
            </a:pPr>
            <a:r>
              <a:rPr lang="tr-TR" b="1" dirty="0" smtClean="0"/>
              <a:t>Research Assistant</a:t>
            </a:r>
          </a:p>
          <a:p>
            <a:pPr marL="0" indent="0" algn="ctr">
              <a:buNone/>
            </a:pPr>
            <a:r>
              <a:rPr lang="tr-TR" dirty="0" smtClean="0"/>
              <a:t> </a:t>
            </a:r>
            <a:r>
              <a:rPr lang="tr-TR" dirty="0"/>
              <a:t>Gözde Elbir</a:t>
            </a:r>
            <a:endParaRPr lang="tr-TR"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83" t="8460" r="58701" b="84046"/>
          <a:stretch/>
        </p:blipFill>
        <p:spPr bwMode="auto">
          <a:xfrm>
            <a:off x="0" y="-11555"/>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finanslab10\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870502"/>
            <a:ext cx="2304256" cy="205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65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Preferred</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Stock</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lnSpcReduction="10000"/>
          </a:bodyPr>
          <a:lstStyle/>
          <a:p>
            <a:pPr>
              <a:lnSpc>
                <a:spcPct val="150000"/>
              </a:lnSpc>
              <a:defRPr/>
            </a:pPr>
            <a:r>
              <a:rPr lang="en-US" dirty="0">
                <a:latin typeface="Times New Roman" panose="02020603050405020304" pitchFamily="18" charset="0"/>
                <a:cs typeface="Times New Roman" panose="02020603050405020304" pitchFamily="18" charset="0"/>
              </a:rPr>
              <a:t>Constant annual payment with no maturity date for principal payment</a:t>
            </a:r>
          </a:p>
          <a:p>
            <a:pPr lvl="1">
              <a:lnSpc>
                <a:spcPct val="150000"/>
              </a:lnSpc>
              <a:defRPr/>
            </a:pPr>
            <a:r>
              <a:rPr lang="en-US" dirty="0">
                <a:latin typeface="Times New Roman" panose="02020603050405020304" pitchFamily="18" charset="0"/>
                <a:cs typeface="Times New Roman" panose="02020603050405020304" pitchFamily="18" charset="0"/>
              </a:rPr>
              <a:t>Divide annual dividend by current price</a:t>
            </a:r>
          </a:p>
          <a:p>
            <a:pPr lvl="1">
              <a:lnSpc>
                <a:spcPct val="150000"/>
              </a:lnSpc>
              <a:defRPr/>
            </a:pPr>
            <a:r>
              <a:rPr lang="en-US" sz="2800" dirty="0">
                <a:latin typeface="Times New Roman" panose="02020603050405020304" pitchFamily="18" charset="0"/>
                <a:cs typeface="Times New Roman" panose="02020603050405020304" pitchFamily="18" charset="0"/>
              </a:rPr>
              <a:t>Represents rate of return to preferred stockholders and annual cost to corporation for preferred stock issue</a:t>
            </a:r>
          </a:p>
          <a:p>
            <a:pPr>
              <a:lnSpc>
                <a:spcPct val="150000"/>
              </a:lnSpc>
              <a:defRPr/>
            </a:pPr>
            <a:r>
              <a:rPr lang="en-US" dirty="0">
                <a:latin typeface="Times New Roman" panose="02020603050405020304" pitchFamily="18" charset="0"/>
                <a:cs typeface="Times New Roman" panose="02020603050405020304" pitchFamily="18" charset="0"/>
              </a:rPr>
              <a:t>Proceeds to firm are equal to selling price in market minus flotation cost</a:t>
            </a:r>
          </a:p>
          <a:p>
            <a:pPr algn="just"/>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4"/>
          <a:srcRect/>
          <a:stretch>
            <a:fillRect/>
          </a:stretch>
        </p:blipFill>
        <p:spPr bwMode="auto">
          <a:xfrm>
            <a:off x="7236296" y="5517232"/>
            <a:ext cx="1377950" cy="1073944"/>
          </a:xfrm>
          <a:prstGeom prst="rect">
            <a:avLst/>
          </a:prstGeom>
          <a:noFill/>
          <a:ln w="9525">
            <a:noFill/>
            <a:miter lim="800000"/>
            <a:headEnd/>
            <a:tailEnd/>
          </a:ln>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Preferred</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Stock</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1560" y="1484784"/>
            <a:ext cx="7941568" cy="4857403"/>
          </a:xfrm>
        </p:spPr>
        <p:txBody>
          <a:bodyPr>
            <a:normAutofit/>
          </a:bodyPr>
          <a:lstStyle/>
          <a:p>
            <a:pPr>
              <a:lnSpc>
                <a:spcPct val="150000"/>
              </a:lnSpc>
              <a:defRPr/>
            </a:pPr>
            <a:r>
              <a:rPr lang="en-US" sz="2400" dirty="0">
                <a:latin typeface="Times New Roman" panose="02020603050405020304" pitchFamily="18" charset="0"/>
                <a:cs typeface="Times New Roman" panose="02020603050405020304" pitchFamily="18" charset="0"/>
              </a:rPr>
              <a:t>The cost of preferred stock is as follows</a:t>
            </a:r>
          </a:p>
          <a:p>
            <a:pPr marL="457200" lvl="1" indent="0">
              <a:lnSpc>
                <a:spcPct val="150000"/>
              </a:lnSpc>
              <a:buNone/>
              <a:defRPr/>
            </a:pPr>
            <a:r>
              <a:rPr lang="en-US"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p</a:t>
            </a:r>
            <a:r>
              <a:rPr lang="en-US" i="1"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(Cost of preferred stock) = </a:t>
            </a:r>
            <a:r>
              <a:rPr lang="en-US" i="1" dirty="0" err="1">
                <a:latin typeface="Times New Roman" panose="02020603050405020304" pitchFamily="18" charset="0"/>
                <a:cs typeface="Times New Roman" panose="02020603050405020304" pitchFamily="18" charset="0"/>
              </a:rPr>
              <a:t>D</a:t>
            </a:r>
            <a:r>
              <a:rPr lang="en-US" i="1" baseline="-25000" dirty="0" err="1">
                <a:latin typeface="Times New Roman" panose="02020603050405020304" pitchFamily="18" charset="0"/>
                <a:cs typeface="Times New Roman" panose="02020603050405020304" pitchFamily="18" charset="0"/>
              </a:rPr>
              <a:t>p</a:t>
            </a:r>
            <a:r>
              <a:rPr lang="en-US" i="1" baseline="-25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a:t>
            </a:r>
            <a:r>
              <a:rPr lang="en-US" i="1"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p>
          <a:p>
            <a:pPr marL="457200" lvl="1" indent="0">
              <a:lnSpc>
                <a:spcPct val="150000"/>
              </a:lnSpc>
              <a:buNone/>
              <a:defRPr/>
            </a:pPr>
            <a:endParaRPr lang="en-US" i="1" dirty="0">
              <a:latin typeface="Times New Roman" panose="02020603050405020304" pitchFamily="18" charset="0"/>
              <a:cs typeface="Times New Roman" panose="02020603050405020304" pitchFamily="18" charset="0"/>
            </a:endParaRPr>
          </a:p>
          <a:p>
            <a:pPr marL="0" indent="0">
              <a:lnSpc>
                <a:spcPct val="150000"/>
              </a:lnSpc>
              <a:buNone/>
              <a:defRPr/>
            </a:pP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p</a:t>
            </a:r>
            <a:r>
              <a:rPr lang="en-US" sz="2400" i="1" baseline="-250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Cost of preferred </a:t>
            </a:r>
            <a:r>
              <a:rPr lang="en-US" sz="2400" dirty="0" smtClean="0">
                <a:latin typeface="Times New Roman" panose="02020603050405020304" pitchFamily="18" charset="0"/>
                <a:cs typeface="Times New Roman" panose="02020603050405020304" pitchFamily="18" charset="0"/>
              </a:rPr>
              <a:t>stock</a:t>
            </a:r>
            <a:endParaRPr lang="tr-TR" sz="2400" dirty="0" smtClean="0">
              <a:latin typeface="Times New Roman" panose="02020603050405020304" pitchFamily="18" charset="0"/>
              <a:cs typeface="Times New Roman" panose="02020603050405020304" pitchFamily="18" charset="0"/>
            </a:endParaRPr>
          </a:p>
          <a:p>
            <a:pPr marL="0" indent="0">
              <a:lnSpc>
                <a:spcPct val="150000"/>
              </a:lnSpc>
              <a:buNone/>
              <a:defRPr/>
            </a:pPr>
            <a:r>
              <a:rPr lang="en-US" sz="2400" i="1" dirty="0" err="1" smtClean="0">
                <a:latin typeface="Times New Roman" panose="02020603050405020304" pitchFamily="18" charset="0"/>
                <a:cs typeface="Times New Roman" panose="02020603050405020304" pitchFamily="18" charset="0"/>
              </a:rPr>
              <a:t>D</a:t>
            </a:r>
            <a:r>
              <a:rPr lang="en-US" sz="2400" i="1" baseline="-25000" dirty="0" err="1"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Annual dividend on preferred </a:t>
            </a:r>
            <a:r>
              <a:rPr lang="en-US" sz="2400" dirty="0" smtClean="0">
                <a:latin typeface="Times New Roman" panose="02020603050405020304" pitchFamily="18" charset="0"/>
                <a:cs typeface="Times New Roman" panose="02020603050405020304" pitchFamily="18" charset="0"/>
              </a:rPr>
              <a:t>stock</a:t>
            </a:r>
            <a:endParaRPr lang="tr-TR" sz="2400" dirty="0" smtClean="0">
              <a:latin typeface="Times New Roman" panose="02020603050405020304" pitchFamily="18" charset="0"/>
              <a:cs typeface="Times New Roman" panose="02020603050405020304" pitchFamily="18" charset="0"/>
            </a:endParaRPr>
          </a:p>
          <a:p>
            <a:pPr marL="0" indent="0">
              <a:lnSpc>
                <a:spcPct val="150000"/>
              </a:lnSpc>
              <a:buNone/>
              <a:defRPr/>
            </a:pPr>
            <a:r>
              <a:rPr lang="en-US" sz="2400" i="1" dirty="0" err="1" smtClean="0">
                <a:latin typeface="Times New Roman" panose="02020603050405020304" pitchFamily="18" charset="0"/>
                <a:cs typeface="Times New Roman" panose="02020603050405020304" pitchFamily="18" charset="0"/>
              </a:rPr>
              <a:t>P</a:t>
            </a:r>
            <a:r>
              <a:rPr lang="en-US" sz="2400" i="1" baseline="-25000" dirty="0" err="1"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Price of preferred </a:t>
            </a:r>
            <a:r>
              <a:rPr lang="en-US" sz="2400" dirty="0" smtClean="0">
                <a:latin typeface="Times New Roman" panose="02020603050405020304" pitchFamily="18" charset="0"/>
                <a:cs typeface="Times New Roman" panose="02020603050405020304" pitchFamily="18" charset="0"/>
              </a:rPr>
              <a:t>stock</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 Flotation, or selling cost</a:t>
            </a:r>
          </a:p>
          <a:p>
            <a:pPr algn="just"/>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descr="cemzowvd[1]"/>
          <p:cNvPicPr>
            <a:picLocks noChangeAspect="1" noChangeArrowheads="1"/>
          </p:cNvPicPr>
          <p:nvPr/>
        </p:nvPicPr>
        <p:blipFill>
          <a:blip r:embed="rId4" cstate="print"/>
          <a:srcRect/>
          <a:stretch>
            <a:fillRect/>
          </a:stretch>
        </p:blipFill>
        <p:spPr bwMode="auto">
          <a:xfrm>
            <a:off x="6732240" y="4797152"/>
            <a:ext cx="1740362" cy="1737643"/>
          </a:xfrm>
          <a:prstGeom prst="rect">
            <a:avLst/>
          </a:prstGeom>
          <a:noFill/>
          <a:ln w="9525">
            <a:noFill/>
            <a:miter lim="800000"/>
            <a:headEnd/>
            <a:tailEnd/>
          </a:ln>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3</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marL="0" indent="0">
              <a:lnSpc>
                <a:spcPct val="150000"/>
              </a:lnSpc>
              <a:buNone/>
              <a:defRPr/>
            </a:pPr>
            <a:r>
              <a:rPr lang="en-US" sz="2800" dirty="0">
                <a:latin typeface="Times New Roman" panose="02020603050405020304" pitchFamily="18" charset="0"/>
                <a:cs typeface="Times New Roman" panose="02020603050405020304" pitchFamily="18" charset="0"/>
              </a:rPr>
              <a:t>Assume annual dividend $10.50; preferred stock $100; flotation or selling cost $4</a:t>
            </a:r>
          </a:p>
          <a:p>
            <a:pPr>
              <a:lnSpc>
                <a:spcPct val="150000"/>
              </a:lnSpc>
              <a:buFont typeface="Arial"/>
              <a:buChar char="•"/>
              <a:defRPr/>
            </a:pPr>
            <a:endParaRPr lang="en-US" sz="2800" dirty="0">
              <a:latin typeface="Times New Roman" panose="02020603050405020304" pitchFamily="18" charset="0"/>
              <a:cs typeface="Times New Roman" panose="02020603050405020304" pitchFamily="18" charset="0"/>
            </a:endParaRPr>
          </a:p>
          <a:p>
            <a:pPr marL="400050" lvl="2" indent="0">
              <a:lnSpc>
                <a:spcPct val="150000"/>
              </a:lnSpc>
              <a:buNone/>
              <a:defRPr/>
            </a:pPr>
            <a:r>
              <a:rPr lang="en-US" sz="2800" i="1" dirty="0" err="1">
                <a:latin typeface="Times New Roman" panose="02020603050405020304" pitchFamily="18" charset="0"/>
                <a:cs typeface="Times New Roman" panose="02020603050405020304" pitchFamily="18" charset="0"/>
              </a:rPr>
              <a:t>K</a:t>
            </a:r>
            <a:r>
              <a:rPr lang="en-US" sz="2800" i="1" baseline="-25000" dirty="0" err="1">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D</a:t>
            </a:r>
            <a:r>
              <a:rPr lang="en-US" sz="2800" i="1" baseline="-25000" dirty="0" err="1">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P</a:t>
            </a:r>
            <a:r>
              <a:rPr lang="en-US" sz="2800" i="1" baseline="-25000" dirty="0" err="1">
                <a:latin typeface="Times New Roman" panose="02020603050405020304" pitchFamily="18" charset="0"/>
                <a:cs typeface="Times New Roman" panose="02020603050405020304" pitchFamily="18" charset="0"/>
              </a:rPr>
              <a:t>p</a:t>
            </a: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 $10.50 / ($100 – 4) </a:t>
            </a:r>
            <a:endParaRPr lang="tr-TR" sz="2800" dirty="0" smtClean="0">
              <a:latin typeface="Times New Roman" panose="02020603050405020304" pitchFamily="18" charset="0"/>
              <a:cs typeface="Times New Roman" panose="02020603050405020304" pitchFamily="18" charset="0"/>
            </a:endParaRPr>
          </a:p>
          <a:p>
            <a:pPr marL="400050" lvl="2" indent="0">
              <a:lnSpc>
                <a:spcPct val="150000"/>
              </a:lnSpc>
              <a:buNone/>
              <a:defRPr/>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$10.50 / $96  = $10.94%</a:t>
            </a:r>
          </a:p>
          <a:p>
            <a:pPr algn="just"/>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a:srcRect/>
          <a:stretch>
            <a:fillRect/>
          </a:stretch>
        </p:blipFill>
        <p:spPr bwMode="auto">
          <a:xfrm>
            <a:off x="6660232" y="5085184"/>
            <a:ext cx="1937792" cy="1412973"/>
          </a:xfrm>
          <a:prstGeom prst="rect">
            <a:avLst/>
          </a:prstGeom>
          <a:noFill/>
          <a:ln w="9525">
            <a:noFill/>
            <a:miter lim="800000"/>
            <a:headEnd/>
            <a:tailEnd/>
          </a:ln>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Common</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Equity</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algn="just">
              <a:spcBef>
                <a:spcPts val="1200"/>
              </a:spcBef>
              <a:buClr>
                <a:srgbClr val="638FCF"/>
              </a:buClr>
              <a:buFont typeface="Arial" pitchFamily="34" charset="0"/>
              <a:buChar char="•"/>
              <a:defRPr/>
            </a:pPr>
            <a:r>
              <a:rPr lang="en-US" sz="2400" dirty="0">
                <a:latin typeface="Times New Roman" panose="02020603050405020304" pitchFamily="18" charset="0"/>
                <a:cs typeface="Times New Roman" panose="02020603050405020304" pitchFamily="18" charset="0"/>
              </a:rPr>
              <a:t>To determine cost of common stock, the firm must be sensitive to pricing and performance demands of current and future stockholders</a:t>
            </a:r>
          </a:p>
          <a:p>
            <a:pPr algn="just">
              <a:spcBef>
                <a:spcPts val="1200"/>
              </a:spcBef>
              <a:buClr>
                <a:srgbClr val="638FCF"/>
              </a:buClr>
              <a:buFont typeface="Arial" pitchFamily="34" charset="0"/>
              <a:buChar char="•"/>
              <a:defRPr/>
            </a:pPr>
            <a:r>
              <a:rPr lang="en-US" sz="2400" dirty="0">
                <a:latin typeface="Times New Roman" panose="02020603050405020304" pitchFamily="18" charset="0"/>
                <a:cs typeface="Times New Roman" panose="02020603050405020304" pitchFamily="18" charset="0"/>
              </a:rPr>
              <a:t>Dividend valuation model:</a:t>
            </a:r>
          </a:p>
          <a:p>
            <a:pPr marL="0" indent="0" algn="just">
              <a:buClr>
                <a:schemeClr val="tx2">
                  <a:lumMod val="75000"/>
                </a:schemeClr>
              </a:buClr>
              <a:buNone/>
              <a:defRPr/>
            </a:pPr>
            <a:r>
              <a:rPr lang="en-US" sz="2400" i="1" dirty="0">
                <a:latin typeface="Times New Roman" panose="02020603050405020304" pitchFamily="18" charset="0"/>
                <a:cs typeface="Times New Roman" panose="02020603050405020304" pitchFamily="18" charset="0"/>
              </a:rPr>
              <a:t>	P</a:t>
            </a:r>
            <a:r>
              <a:rPr lang="en-US" sz="2400" i="1"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D</a:t>
            </a:r>
            <a:r>
              <a:rPr lang="en-US" sz="2400" i="1"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a:t>
            </a:r>
          </a:p>
          <a:p>
            <a:pPr marL="0" indent="0" algn="just">
              <a:buClr>
                <a:schemeClr val="tx2">
                  <a:lumMod val="75000"/>
                </a:schemeClr>
              </a:buClr>
              <a:buNone/>
              <a:defRPr/>
            </a:pPr>
            <a:endParaRPr lang="en-US" sz="2400" i="1" dirty="0">
              <a:latin typeface="Times New Roman" panose="02020603050405020304" pitchFamily="18" charset="0"/>
              <a:cs typeface="Times New Roman" panose="02020603050405020304" pitchFamily="18" charset="0"/>
            </a:endParaRPr>
          </a:p>
          <a:p>
            <a:pPr marL="411480" indent="0" algn="just">
              <a:buClr>
                <a:schemeClr val="tx2">
                  <a:lumMod val="60000"/>
                  <a:lumOff val="40000"/>
                </a:schemeClr>
              </a:buClr>
              <a:buNone/>
              <a:defRPr/>
            </a:pPr>
            <a:r>
              <a:rPr lang="en-US" sz="2400" i="1"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0</a:t>
            </a:r>
            <a:r>
              <a:rPr lang="en-US" sz="2400" i="1"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Price of the stock today</a:t>
            </a:r>
          </a:p>
          <a:p>
            <a:pPr marL="411480" indent="0" algn="just">
              <a:buClr>
                <a:schemeClr val="tx2">
                  <a:lumMod val="60000"/>
                  <a:lumOff val="40000"/>
                </a:schemeClr>
              </a:buClr>
              <a:buNone/>
              <a:defRPr/>
            </a:pPr>
            <a:r>
              <a:rPr lang="en-US" sz="2400" i="1" dirty="0">
                <a:latin typeface="Times New Roman" panose="02020603050405020304" pitchFamily="18" charset="0"/>
                <a:cs typeface="Times New Roman" panose="02020603050405020304" pitchFamily="18" charset="0"/>
              </a:rPr>
              <a:t>D</a:t>
            </a:r>
            <a:r>
              <a:rPr lang="en-US" sz="2400" baseline="-25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 Dividend at the end of the year (or period)</a:t>
            </a:r>
          </a:p>
          <a:p>
            <a:pPr marL="411480" indent="0" algn="just">
              <a:buClr>
                <a:schemeClr val="tx2">
                  <a:lumMod val="60000"/>
                  <a:lumOff val="40000"/>
                </a:schemeClr>
              </a:buClr>
              <a:buNone/>
              <a:defRPr/>
            </a:pP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Required rate of return</a:t>
            </a:r>
          </a:p>
          <a:p>
            <a:pPr marL="411480" indent="0" algn="just">
              <a:buClr>
                <a:schemeClr val="tx2">
                  <a:lumMod val="60000"/>
                  <a:lumOff val="40000"/>
                </a:schemeClr>
              </a:buClr>
              <a:buNone/>
              <a:defRPr/>
            </a:pPr>
            <a:r>
              <a:rPr lang="en-US" sz="2400" i="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 Constant growth rate in </a:t>
            </a:r>
            <a:r>
              <a:rPr lang="en-US" sz="2400" dirty="0" smtClean="0">
                <a:latin typeface="Times New Roman" panose="02020603050405020304" pitchFamily="18" charset="0"/>
                <a:cs typeface="Times New Roman" panose="02020603050405020304" pitchFamily="18" charset="0"/>
              </a:rPr>
              <a:t>dividends</a:t>
            </a: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descr="C:\Users\luann\AppData\Local\Microsoft\Windows\Temporary Internet Files\Content.IE5\K7765AD5\MC900413654[1].wmf"/>
          <p:cNvPicPr>
            <a:picLocks noChangeAspect="1" noChangeArrowheads="1"/>
          </p:cNvPicPr>
          <p:nvPr/>
        </p:nvPicPr>
        <p:blipFill>
          <a:blip r:embed="rId4"/>
          <a:srcRect/>
          <a:stretch>
            <a:fillRect/>
          </a:stretch>
        </p:blipFill>
        <p:spPr bwMode="auto">
          <a:xfrm>
            <a:off x="7164288" y="5085184"/>
            <a:ext cx="1487280" cy="1440159"/>
          </a:xfrm>
          <a:prstGeom prst="rect">
            <a:avLst/>
          </a:prstGeom>
          <a:noFill/>
          <a:ln w="9525">
            <a:noFill/>
            <a:miter lim="800000"/>
            <a:headEnd/>
            <a:tailEnd/>
          </a:ln>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4</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9592" y="1285860"/>
            <a:ext cx="7653536" cy="5056327"/>
          </a:xfrm>
        </p:spPr>
        <p:txBody>
          <a:bodyPr>
            <a:normAutofit/>
          </a:bodyPr>
          <a:lstStyle/>
          <a:p>
            <a:pPr marL="0" indent="0" algn="just">
              <a:buClr>
                <a:schemeClr val="tx2">
                  <a:lumMod val="60000"/>
                  <a:lumOff val="40000"/>
                </a:schemeClr>
              </a:buClr>
              <a:buNone/>
              <a:defRPr/>
            </a:pPr>
            <a:r>
              <a:rPr lang="en-US" sz="2800" dirty="0" err="1" smtClean="0">
                <a:latin typeface="Times New Roman" panose="02020603050405020304" pitchFamily="18" charset="0"/>
                <a:cs typeface="Times New Roman" panose="02020603050405020304" pitchFamily="18" charset="0"/>
              </a:rPr>
              <a:t>Assum</a:t>
            </a:r>
            <a:r>
              <a:rPr lang="tr-TR" sz="2800" dirty="0" smtClean="0">
                <a:latin typeface="Times New Roman" panose="02020603050405020304" pitchFamily="18" charset="0"/>
                <a:cs typeface="Times New Roman" panose="02020603050405020304" pitchFamily="18" charset="0"/>
              </a:rPr>
              <a:t>e </a:t>
            </a:r>
            <a:r>
              <a:rPr lang="tr-TR" sz="2800" dirty="0" err="1" smtClean="0">
                <a:latin typeface="Times New Roman" panose="02020603050405020304" pitchFamily="18" charset="0"/>
                <a:cs typeface="Times New Roman" panose="02020603050405020304" pitchFamily="18" charset="0"/>
              </a:rPr>
              <a:t>that</a:t>
            </a:r>
            <a:r>
              <a:rPr lang="tr-TR" sz="2800" dirty="0" smtClean="0">
                <a:latin typeface="Times New Roman" panose="02020603050405020304" pitchFamily="18" charset="0"/>
                <a:cs typeface="Times New Roman" panose="02020603050405020304" pitchFamily="18" charset="0"/>
              </a:rPr>
              <a:t>:</a:t>
            </a:r>
          </a:p>
          <a:p>
            <a:pPr marL="0" indent="0" algn="just">
              <a:buClr>
                <a:schemeClr val="tx2">
                  <a:lumMod val="60000"/>
                  <a:lumOff val="40000"/>
                </a:schemeClr>
              </a:buClr>
              <a:buNone/>
              <a:defRPr/>
            </a:pPr>
            <a:r>
              <a:rPr lang="en-US" sz="2800" dirty="0" smtClean="0">
                <a:latin typeface="Times New Roman" panose="02020603050405020304" pitchFamily="18" charset="0"/>
                <a:cs typeface="Times New Roman" panose="02020603050405020304" pitchFamily="18" charset="0"/>
              </a:rPr>
              <a:t>D</a:t>
            </a:r>
            <a:r>
              <a:rPr lang="en-US" sz="2800" baseline="-250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  $2, </a:t>
            </a:r>
            <a:endParaRPr lang="tr-TR" sz="2800" dirty="0" smtClean="0">
              <a:latin typeface="Times New Roman" panose="02020603050405020304" pitchFamily="18" charset="0"/>
              <a:cs typeface="Times New Roman" panose="02020603050405020304" pitchFamily="18" charset="0"/>
            </a:endParaRPr>
          </a:p>
          <a:p>
            <a:pPr marL="0" indent="0" algn="just">
              <a:buClr>
                <a:schemeClr val="tx2">
                  <a:lumMod val="60000"/>
                  <a:lumOff val="40000"/>
                </a:schemeClr>
              </a:buClr>
              <a:buNone/>
              <a:defRPr/>
            </a:pPr>
            <a:r>
              <a:rPr lang="en-US" sz="2800" dirty="0" smtClean="0">
                <a:latin typeface="Times New Roman" panose="02020603050405020304" pitchFamily="18" charset="0"/>
                <a:cs typeface="Times New Roman" panose="02020603050405020304" pitchFamily="18" charset="0"/>
              </a:rPr>
              <a:t>P</a:t>
            </a:r>
            <a:r>
              <a:rPr lang="en-US" sz="2800" baseline="-25000" dirty="0" smtClean="0">
                <a:latin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cs typeface="Times New Roman" panose="02020603050405020304" pitchFamily="18" charset="0"/>
              </a:rPr>
              <a:t>=  $40, and </a:t>
            </a:r>
            <a:endParaRPr lang="tr-TR" sz="2800" dirty="0" smtClean="0">
              <a:latin typeface="Times New Roman" panose="02020603050405020304" pitchFamily="18" charset="0"/>
              <a:cs typeface="Times New Roman" panose="02020603050405020304" pitchFamily="18" charset="0"/>
            </a:endParaRPr>
          </a:p>
          <a:p>
            <a:pPr marL="0" indent="0" algn="just">
              <a:buClr>
                <a:schemeClr val="tx2">
                  <a:lumMod val="60000"/>
                  <a:lumOff val="40000"/>
                </a:schemeClr>
              </a:buClr>
              <a:buNone/>
              <a:defRPr/>
            </a:pPr>
            <a:r>
              <a:rPr lang="en-US" sz="2800" dirty="0" smtClean="0">
                <a:latin typeface="Times New Roman" panose="02020603050405020304" pitchFamily="18" charset="0"/>
                <a:cs typeface="Times New Roman" panose="02020603050405020304" pitchFamily="18" charset="0"/>
              </a:rPr>
              <a:t>g </a:t>
            </a:r>
            <a:r>
              <a:rPr lang="en-US" sz="2800" dirty="0">
                <a:latin typeface="Times New Roman" panose="02020603050405020304" pitchFamily="18" charset="0"/>
                <a:cs typeface="Times New Roman" panose="02020603050405020304" pitchFamily="18" charset="0"/>
              </a:rPr>
              <a:t>= 7%, </a:t>
            </a:r>
            <a:endParaRPr lang="tr-TR" sz="2800" dirty="0" smtClean="0">
              <a:latin typeface="Times New Roman" panose="02020603050405020304" pitchFamily="18" charset="0"/>
              <a:cs typeface="Times New Roman" panose="02020603050405020304" pitchFamily="18" charset="0"/>
            </a:endParaRPr>
          </a:p>
          <a:p>
            <a:pPr marL="0" indent="0" algn="just">
              <a:buClr>
                <a:schemeClr val="tx2">
                  <a:lumMod val="60000"/>
                  <a:lumOff val="40000"/>
                </a:schemeClr>
              </a:buClr>
              <a:buNone/>
              <a:defRPr/>
            </a:pPr>
            <a:r>
              <a:rPr lang="en-US" sz="2800" dirty="0" err="1" smtClean="0">
                <a:latin typeface="Times New Roman" panose="02020603050405020304" pitchFamily="18" charset="0"/>
                <a:cs typeface="Times New Roman" panose="02020603050405020304" pitchFamily="18" charset="0"/>
              </a:rPr>
              <a:t>K</a:t>
            </a:r>
            <a:r>
              <a:rPr lang="en-US" sz="2800" baseline="-25000" dirty="0" err="1" smtClean="0">
                <a:latin typeface="Times New Roman" panose="02020603050405020304" pitchFamily="18" charset="0"/>
                <a:cs typeface="Times New Roman" panose="02020603050405020304" pitchFamily="18" charset="0"/>
              </a:rPr>
              <a:t>e</a:t>
            </a:r>
            <a:r>
              <a:rPr lang="tr-TR" sz="2800" baseline="-25000" dirty="0" smtClean="0">
                <a:latin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a:t>
            </a:r>
          </a:p>
          <a:p>
            <a:pPr marL="0" indent="0" algn="just">
              <a:buClr>
                <a:schemeClr val="tx2">
                  <a:lumMod val="60000"/>
                  <a:lumOff val="40000"/>
                </a:schemeClr>
              </a:buClr>
              <a:buNone/>
              <a:defRPr/>
            </a:pPr>
            <a:endParaRPr lang="tr-TR" sz="2800" dirty="0">
              <a:latin typeface="Times New Roman" panose="02020603050405020304" pitchFamily="18" charset="0"/>
              <a:cs typeface="Times New Roman" panose="02020603050405020304" pitchFamily="18" charset="0"/>
            </a:endParaRPr>
          </a:p>
          <a:p>
            <a:pPr marL="0" indent="0" algn="just">
              <a:buClr>
                <a:schemeClr val="tx2">
                  <a:lumMod val="60000"/>
                  <a:lumOff val="40000"/>
                </a:schemeClr>
              </a:buClr>
              <a:buNone/>
              <a:defRPr/>
            </a:pPr>
            <a:r>
              <a:rPr lang="en-US" sz="2800" dirty="0" err="1" smtClean="0">
                <a:latin typeface="Times New Roman" panose="02020603050405020304" pitchFamily="18" charset="0"/>
                <a:cs typeface="Times New Roman" panose="02020603050405020304" pitchFamily="18" charset="0"/>
              </a:rPr>
              <a:t>K</a:t>
            </a:r>
            <a:r>
              <a:rPr lang="en-US" sz="2800" baseline="-25000" dirty="0" err="1" smtClean="0">
                <a:latin typeface="Times New Roman" panose="02020603050405020304" pitchFamily="18" charset="0"/>
                <a:cs typeface="Times New Roman" panose="02020603050405020304" pitchFamily="18" charset="0"/>
              </a:rPr>
              <a:t>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(D</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P</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 g </a:t>
            </a:r>
            <a:endParaRPr lang="tr-TR" sz="2800" dirty="0">
              <a:latin typeface="Times New Roman" panose="02020603050405020304" pitchFamily="18" charset="0"/>
              <a:cs typeface="Times New Roman" panose="02020603050405020304" pitchFamily="18" charset="0"/>
            </a:endParaRPr>
          </a:p>
          <a:p>
            <a:pPr marL="0" indent="0" algn="just">
              <a:buClr>
                <a:schemeClr val="tx2">
                  <a:lumMod val="60000"/>
                  <a:lumOff val="40000"/>
                </a:schemeClr>
              </a:buClr>
              <a:buNone/>
              <a:defRPr/>
            </a:pPr>
            <a:r>
              <a:rPr lang="tr-TR"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($2 / $40) + 7% = 5% +7% = 12%</a:t>
            </a:r>
          </a:p>
          <a:p>
            <a:pPr algn="just"/>
            <a:endParaRPr lang="tr-TR" sz="2800" dirty="0">
              <a:latin typeface="Times New Roman" panose="02020603050405020304" pitchFamily="18" charset="0"/>
              <a:cs typeface="Times New Roman" panose="02020603050405020304" pitchFamily="18" charset="0"/>
            </a:endParaRPr>
          </a:p>
          <a:p>
            <a:pPr algn="just"/>
            <a:endParaRPr lang="tr-TR" sz="28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Documents and Settings\brownmg\Local Settings\Temporary Internet Files\Content.IE5\4PEJ8TI7\MCBS01111_0000[1].wmf"/>
          <p:cNvPicPr>
            <a:picLocks noChangeAspect="1" noChangeArrowheads="1"/>
          </p:cNvPicPr>
          <p:nvPr/>
        </p:nvPicPr>
        <p:blipFill>
          <a:blip r:embed="rId4"/>
          <a:srcRect/>
          <a:stretch>
            <a:fillRect/>
          </a:stretch>
        </p:blipFill>
        <p:spPr bwMode="auto">
          <a:xfrm>
            <a:off x="6804248" y="4941168"/>
            <a:ext cx="1892300" cy="1444625"/>
          </a:xfrm>
          <a:prstGeom prst="rect">
            <a:avLst/>
          </a:prstGeom>
          <a:noFill/>
          <a:ln w="9525">
            <a:noFill/>
            <a:miter lim="800000"/>
            <a:headEnd/>
            <a:tailEnd/>
          </a:ln>
        </p:spPr>
      </p:pic>
    </p:spTree>
    <p:extLst>
      <p:ext uri="{BB962C8B-B14F-4D97-AF65-F5344CB8AC3E}">
        <p14:creationId xmlns:p14="http://schemas.microsoft.com/office/powerpoint/2010/main" val="4124778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5 </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556792"/>
            <a:ext cx="8085584" cy="4785395"/>
          </a:xfrm>
        </p:spPr>
        <p:txBody>
          <a:bodyPr>
            <a:normAutofit/>
          </a:bodyPr>
          <a:lstStyle/>
          <a:p>
            <a:pPr marL="0" indent="0" algn="just">
              <a:lnSpc>
                <a:spcPct val="150000"/>
              </a:lnSpc>
              <a:buNone/>
            </a:pPr>
            <a:r>
              <a:rPr lang="en-US" altLang="tr-TR" sz="2400" dirty="0" smtClean="0">
                <a:latin typeface="Times New Roman" panose="02020603050405020304" pitchFamily="18" charset="0"/>
                <a:cs typeface="Times New Roman" panose="02020603050405020304" pitchFamily="18" charset="0"/>
              </a:rPr>
              <a:t>Your </a:t>
            </a:r>
            <a:r>
              <a:rPr lang="en-US" altLang="tr-TR" sz="2400" dirty="0">
                <a:latin typeface="Times New Roman" panose="02020603050405020304" pitchFamily="18" charset="0"/>
                <a:cs typeface="Times New Roman" panose="02020603050405020304" pitchFamily="18" charset="0"/>
              </a:rPr>
              <a:t>company is expected to pay a dividend of $4.40 per share next </a:t>
            </a:r>
            <a:r>
              <a:rPr lang="en-US" altLang="tr-TR" sz="2400" dirty="0" smtClean="0">
                <a:latin typeface="Times New Roman" panose="02020603050405020304" pitchFamily="18" charset="0"/>
                <a:cs typeface="Times New Roman" panose="02020603050405020304" pitchFamily="18" charset="0"/>
              </a:rPr>
              <a:t>year </a:t>
            </a:r>
            <a:r>
              <a:rPr lang="en-US" altLang="tr-TR" sz="2400" dirty="0">
                <a:latin typeface="Times New Roman" panose="02020603050405020304" pitchFamily="18" charset="0"/>
                <a:cs typeface="Times New Roman" panose="02020603050405020304" pitchFamily="18" charset="0"/>
              </a:rPr>
              <a:t>(</a:t>
            </a:r>
            <a:r>
              <a:rPr lang="en-US" altLang="tr-TR" sz="2400" dirty="0" smtClean="0">
                <a:latin typeface="Times New Roman" panose="02020603050405020304" pitchFamily="18" charset="0"/>
                <a:cs typeface="Times New Roman" panose="02020603050405020304" pitchFamily="18" charset="0"/>
              </a:rPr>
              <a:t>D</a:t>
            </a:r>
            <a:r>
              <a:rPr lang="en-US" altLang="tr-TR" sz="2400" baseline="-25000" dirty="0" smtClean="0">
                <a:latin typeface="Times New Roman" panose="02020603050405020304" pitchFamily="18" charset="0"/>
                <a:cs typeface="Times New Roman" panose="02020603050405020304" pitchFamily="18" charset="0"/>
              </a:rPr>
              <a:t>1</a:t>
            </a:r>
            <a:r>
              <a:rPr lang="en-US" altLang="tr-TR" sz="2400" dirty="0" smtClean="0">
                <a:latin typeface="Times New Roman" panose="02020603050405020304" pitchFamily="18" charset="0"/>
                <a:cs typeface="Times New Roman" panose="02020603050405020304" pitchFamily="18" charset="0"/>
              </a:rPr>
              <a:t>)</a:t>
            </a:r>
            <a:r>
              <a:rPr lang="tr-TR" altLang="tr-TR" sz="2400" dirty="0" smtClean="0">
                <a:latin typeface="Times New Roman" panose="02020603050405020304" pitchFamily="18" charset="0"/>
                <a:cs typeface="Times New Roman" panose="02020603050405020304" pitchFamily="18" charset="0"/>
              </a:rPr>
              <a:t>. </a:t>
            </a:r>
            <a:r>
              <a:rPr lang="en-US" altLang="tr-TR" sz="2400" dirty="0" smtClean="0">
                <a:latin typeface="Times New Roman" panose="02020603050405020304" pitchFamily="18" charset="0"/>
                <a:cs typeface="Times New Roman" panose="02020603050405020304" pitchFamily="18" charset="0"/>
              </a:rPr>
              <a:t>Dividends </a:t>
            </a:r>
            <a:r>
              <a:rPr lang="en-US" altLang="tr-TR" sz="2400" dirty="0">
                <a:latin typeface="Times New Roman" panose="02020603050405020304" pitchFamily="18" charset="0"/>
                <a:cs typeface="Times New Roman" panose="02020603050405020304" pitchFamily="18" charset="0"/>
              </a:rPr>
              <a:t>have grown at a steady rate of 5.1% per year and the market expects that to </a:t>
            </a:r>
            <a:r>
              <a:rPr lang="en-US" altLang="tr-TR" sz="2400" dirty="0" smtClean="0">
                <a:latin typeface="Times New Roman" panose="02020603050405020304" pitchFamily="18" charset="0"/>
                <a:cs typeface="Times New Roman" panose="02020603050405020304" pitchFamily="18" charset="0"/>
              </a:rPr>
              <a:t>continue </a:t>
            </a:r>
            <a:r>
              <a:rPr lang="en-US" altLang="tr-TR" sz="2400" dirty="0">
                <a:latin typeface="Times New Roman" panose="02020603050405020304" pitchFamily="18" charset="0"/>
                <a:cs typeface="Times New Roman" panose="02020603050405020304" pitchFamily="18" charset="0"/>
              </a:rPr>
              <a:t>(</a:t>
            </a:r>
            <a:r>
              <a:rPr lang="en-US" altLang="tr-TR" sz="2400" dirty="0" smtClean="0">
                <a:latin typeface="Times New Roman" panose="02020603050405020304" pitchFamily="18" charset="0"/>
                <a:cs typeface="Times New Roman" panose="02020603050405020304" pitchFamily="18" charset="0"/>
              </a:rPr>
              <a:t>g)</a:t>
            </a:r>
            <a:r>
              <a:rPr lang="tr-TR" altLang="tr-TR" sz="2400" dirty="0" smtClean="0">
                <a:latin typeface="Times New Roman" panose="02020603050405020304" pitchFamily="18" charset="0"/>
                <a:cs typeface="Times New Roman" panose="02020603050405020304" pitchFamily="18" charset="0"/>
              </a:rPr>
              <a:t>. </a:t>
            </a:r>
            <a:r>
              <a:rPr lang="en-US" altLang="tr-TR" sz="2400" dirty="0" smtClean="0">
                <a:latin typeface="Times New Roman" panose="02020603050405020304" pitchFamily="18" charset="0"/>
                <a:cs typeface="Times New Roman" panose="02020603050405020304" pitchFamily="18" charset="0"/>
              </a:rPr>
              <a:t>The </a:t>
            </a:r>
            <a:r>
              <a:rPr lang="en-US" altLang="tr-TR" sz="2400" dirty="0">
                <a:latin typeface="Times New Roman" panose="02020603050405020304" pitchFamily="18" charset="0"/>
                <a:cs typeface="Times New Roman" panose="02020603050405020304" pitchFamily="18" charset="0"/>
              </a:rPr>
              <a:t>current stock price is $</a:t>
            </a:r>
            <a:r>
              <a:rPr lang="en-US" altLang="tr-TR" sz="2400" dirty="0" smtClean="0">
                <a:latin typeface="Times New Roman" panose="02020603050405020304" pitchFamily="18" charset="0"/>
                <a:cs typeface="Times New Roman" panose="02020603050405020304" pitchFamily="18" charset="0"/>
              </a:rPr>
              <a:t>50</a:t>
            </a:r>
            <a:r>
              <a:rPr lang="tr-TR" altLang="tr-TR" sz="2400" dirty="0">
                <a:latin typeface="Times New Roman" panose="02020603050405020304" pitchFamily="18" charset="0"/>
                <a:cs typeface="Times New Roman" panose="02020603050405020304" pitchFamily="18" charset="0"/>
              </a:rPr>
              <a:t> </a:t>
            </a:r>
            <a:r>
              <a:rPr lang="en-US" altLang="tr-TR" sz="2400" dirty="0" smtClean="0">
                <a:latin typeface="Times New Roman" panose="02020603050405020304" pitchFamily="18" charset="0"/>
                <a:cs typeface="Times New Roman" panose="02020603050405020304" pitchFamily="18" charset="0"/>
              </a:rPr>
              <a:t>(P</a:t>
            </a:r>
            <a:r>
              <a:rPr lang="en-US" altLang="tr-TR" sz="2400" baseline="-25000" dirty="0" smtClean="0">
                <a:latin typeface="Times New Roman" panose="02020603050405020304" pitchFamily="18" charset="0"/>
                <a:cs typeface="Times New Roman" panose="02020603050405020304" pitchFamily="18" charset="0"/>
              </a:rPr>
              <a:t>0</a:t>
            </a:r>
            <a:r>
              <a:rPr lang="en-US" altLang="tr-TR" sz="2400" dirty="0" smtClean="0">
                <a:latin typeface="Times New Roman" panose="02020603050405020304" pitchFamily="18" charset="0"/>
                <a:cs typeface="Times New Roman" panose="02020603050405020304" pitchFamily="18" charset="0"/>
              </a:rPr>
              <a:t>)</a:t>
            </a:r>
            <a:r>
              <a:rPr lang="tr-TR" altLang="tr-TR" sz="2400" dirty="0" smtClean="0">
                <a:latin typeface="Times New Roman" panose="02020603050405020304" pitchFamily="18" charset="0"/>
                <a:cs typeface="Times New Roman" panose="02020603050405020304" pitchFamily="18" charset="0"/>
              </a:rPr>
              <a:t>. </a:t>
            </a:r>
            <a:r>
              <a:rPr lang="en-US" altLang="tr-TR" sz="2400" dirty="0" smtClean="0">
                <a:latin typeface="Times New Roman" panose="02020603050405020304" pitchFamily="18" charset="0"/>
                <a:cs typeface="Times New Roman" panose="02020603050405020304" pitchFamily="18" charset="0"/>
              </a:rPr>
              <a:t>What </a:t>
            </a:r>
            <a:r>
              <a:rPr lang="en-US" altLang="tr-TR" sz="2400" dirty="0">
                <a:latin typeface="Times New Roman" panose="02020603050405020304" pitchFamily="18" charset="0"/>
                <a:cs typeface="Times New Roman" panose="02020603050405020304" pitchFamily="18" charset="0"/>
              </a:rPr>
              <a:t>is the cost of equity</a:t>
            </a:r>
            <a:r>
              <a:rPr lang="en-US" altLang="tr-TR" sz="2400" dirty="0" smtClean="0">
                <a:latin typeface="Times New Roman" panose="02020603050405020304" pitchFamily="18" charset="0"/>
                <a:cs typeface="Times New Roman" panose="02020603050405020304" pitchFamily="18" charset="0"/>
              </a:rPr>
              <a:t>?</a:t>
            </a:r>
            <a:endParaRPr lang="tr-TR" altLang="tr-TR" sz="2400"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tr-TR" altLang="tr-TR" sz="2400" dirty="0" smtClean="0">
              <a:latin typeface="Times New Roman" panose="02020603050405020304" pitchFamily="18" charset="0"/>
              <a:cs typeface="Times New Roman" panose="02020603050405020304" pitchFamily="18" charset="0"/>
            </a:endParaRPr>
          </a:p>
          <a:p>
            <a:pPr marL="0" indent="0" algn="just">
              <a:lnSpc>
                <a:spcPct val="150000"/>
              </a:lnSpc>
              <a:buClr>
                <a:schemeClr val="tx2">
                  <a:lumMod val="60000"/>
                  <a:lumOff val="40000"/>
                </a:schemeClr>
              </a:buClr>
              <a:buNone/>
              <a:defRPr/>
            </a:pPr>
            <a:r>
              <a:rPr lang="tr-TR"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a:t>
            </a:r>
            <a:r>
              <a:rPr lang="en-US" sz="2400" baseline="-25000" dirty="0" err="1"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(D</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P</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g </a:t>
            </a:r>
            <a:endParaRPr lang="tr-TR" sz="2400" dirty="0">
              <a:latin typeface="Times New Roman" panose="02020603050405020304" pitchFamily="18" charset="0"/>
              <a:cs typeface="Times New Roman" panose="02020603050405020304" pitchFamily="18" charset="0"/>
            </a:endParaRPr>
          </a:p>
          <a:p>
            <a:pPr marL="0" indent="0" algn="just">
              <a:lnSpc>
                <a:spcPct val="150000"/>
              </a:lnSpc>
              <a:buNone/>
            </a:pPr>
            <a:r>
              <a:rPr lang="tr-TR"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a:t>
            </a:r>
            <a:r>
              <a:rPr lang="en-US" sz="2400" baseline="-25000" dirty="0" err="1"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4.40</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50</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0.051 = 0.139</a:t>
            </a:r>
            <a:endParaRPr lang="tr-TR" sz="2400" dirty="0">
              <a:latin typeface="Times New Roman" panose="02020603050405020304" pitchFamily="18" charset="0"/>
              <a:cs typeface="Times New Roman" panose="02020603050405020304" pitchFamily="18" charset="0"/>
            </a:endParaRPr>
          </a:p>
          <a:p>
            <a:pPr marL="0" indent="0" algn="just">
              <a:lnSpc>
                <a:spcPct val="150000"/>
              </a:lnSpc>
              <a:buNone/>
            </a:pPr>
            <a:endParaRPr lang="tr-TR" sz="2400" dirty="0">
              <a:latin typeface="Times New Roman" panose="02020603050405020304" pitchFamily="18" charset="0"/>
              <a:cs typeface="Times New Roman" panose="02020603050405020304" pitchFamily="18" charset="0"/>
            </a:endParaRPr>
          </a:p>
          <a:p>
            <a:pPr algn="just">
              <a:lnSpc>
                <a:spcPct val="150000"/>
              </a:lnSpc>
            </a:pPr>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srcRect/>
          <a:stretch>
            <a:fillRect/>
          </a:stretch>
        </p:blipFill>
        <p:spPr bwMode="auto">
          <a:xfrm>
            <a:off x="7020272" y="5229200"/>
            <a:ext cx="1552280" cy="1152128"/>
          </a:xfrm>
          <a:prstGeom prst="rect">
            <a:avLst/>
          </a:prstGeom>
          <a:noFill/>
          <a:ln w="9525">
            <a:noFill/>
            <a:miter lim="800000"/>
            <a:headEnd/>
            <a:tailEnd/>
          </a:ln>
        </p:spPr>
      </p:pic>
    </p:spTree>
    <p:extLst>
      <p:ext uri="{BB962C8B-B14F-4D97-AF65-F5344CB8AC3E}">
        <p14:creationId xmlns:p14="http://schemas.microsoft.com/office/powerpoint/2010/main" val="86301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63668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6</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229600" cy="4839816"/>
          </a:xfrm>
        </p:spPr>
        <p:txBody>
          <a:bodyPr>
            <a:normAutofit/>
          </a:bodyPr>
          <a:lstStyle/>
          <a:p>
            <a:pPr algn="just"/>
            <a:r>
              <a:rPr lang="en-US" altLang="tr-TR" sz="2800" dirty="0">
                <a:latin typeface="Times New Roman" panose="02020603050405020304" pitchFamily="18" charset="0"/>
                <a:cs typeface="Times New Roman" panose="02020603050405020304" pitchFamily="18" charset="0"/>
              </a:rPr>
              <a:t>Suppose TB Pirates, Inc. is expected to pay a $2 dividend in one year. If the dividend is expected to grow at 5% per year and the required return is 20%, what is the price?</a:t>
            </a:r>
          </a:p>
          <a:p>
            <a:pPr marL="393192" lvl="1" indent="0" algn="just">
              <a:lnSpc>
                <a:spcPct val="110000"/>
              </a:lnSpc>
              <a:buNone/>
            </a:pPr>
            <a:r>
              <a:rPr lang="en-US" altLang="tr-TR" dirty="0">
                <a:latin typeface="Times New Roman" panose="02020603050405020304" pitchFamily="18" charset="0"/>
                <a:cs typeface="Times New Roman" panose="02020603050405020304" pitchFamily="18" charset="0"/>
              </a:rPr>
              <a:t>D</a:t>
            </a:r>
            <a:r>
              <a:rPr lang="en-US" altLang="tr-TR" baseline="-25000" dirty="0">
                <a:latin typeface="Times New Roman" panose="02020603050405020304" pitchFamily="18" charset="0"/>
                <a:cs typeface="Times New Roman" panose="02020603050405020304" pitchFamily="18" charset="0"/>
              </a:rPr>
              <a:t>1</a:t>
            </a:r>
            <a:r>
              <a:rPr lang="en-US" altLang="tr-TR" dirty="0">
                <a:latin typeface="Times New Roman" panose="02020603050405020304" pitchFamily="18" charset="0"/>
                <a:cs typeface="Times New Roman" panose="02020603050405020304" pitchFamily="18" charset="0"/>
              </a:rPr>
              <a:t> = $2.00</a:t>
            </a:r>
          </a:p>
          <a:p>
            <a:pPr marL="393192" lvl="1" indent="0" algn="just">
              <a:lnSpc>
                <a:spcPct val="110000"/>
              </a:lnSpc>
              <a:buNone/>
            </a:pPr>
            <a:r>
              <a:rPr lang="en-US" altLang="tr-TR" dirty="0">
                <a:latin typeface="Times New Roman" panose="02020603050405020304" pitchFamily="18" charset="0"/>
                <a:cs typeface="Times New Roman" panose="02020603050405020304" pitchFamily="18" charset="0"/>
              </a:rPr>
              <a:t>g = 5%</a:t>
            </a:r>
          </a:p>
          <a:p>
            <a:pPr marL="393192" lvl="1" indent="0" algn="just">
              <a:lnSpc>
                <a:spcPct val="110000"/>
              </a:lnSpc>
              <a:buNone/>
            </a:pPr>
            <a:r>
              <a:rPr lang="tr-TR" altLang="tr-TR" dirty="0">
                <a:latin typeface="Times New Roman" panose="02020603050405020304" pitchFamily="18" charset="0"/>
                <a:cs typeface="Times New Roman" panose="02020603050405020304" pitchFamily="18" charset="0"/>
              </a:rPr>
              <a:t>K</a:t>
            </a:r>
            <a:r>
              <a:rPr lang="tr-TR" altLang="tr-TR" baseline="-25000" dirty="0">
                <a:latin typeface="Times New Roman" panose="02020603050405020304" pitchFamily="18" charset="0"/>
                <a:cs typeface="Times New Roman" panose="02020603050405020304" pitchFamily="18" charset="0"/>
              </a:rPr>
              <a:t>e</a:t>
            </a:r>
            <a:r>
              <a:rPr lang="en-US" altLang="tr-TR" dirty="0" smtClean="0">
                <a:latin typeface="Times New Roman" panose="02020603050405020304" pitchFamily="18" charset="0"/>
                <a:cs typeface="Times New Roman" panose="02020603050405020304" pitchFamily="18" charset="0"/>
              </a:rPr>
              <a:t> </a:t>
            </a:r>
            <a:r>
              <a:rPr lang="en-US" altLang="tr-TR" dirty="0">
                <a:latin typeface="Times New Roman" panose="02020603050405020304" pitchFamily="18" charset="0"/>
                <a:cs typeface="Times New Roman" panose="02020603050405020304" pitchFamily="18" charset="0"/>
              </a:rPr>
              <a:t>= 20%</a:t>
            </a:r>
          </a:p>
          <a:p>
            <a:pPr algn="just"/>
            <a:endParaRPr lang="tr-TR" sz="2800" dirty="0">
              <a:latin typeface="Times New Roman" panose="02020603050405020304" pitchFamily="18" charset="0"/>
              <a:cs typeface="Times New Roman" panose="02020603050405020304" pitchFamily="18" charset="0"/>
            </a:endParaRPr>
          </a:p>
        </p:txBody>
      </p:sp>
      <p:graphicFrame>
        <p:nvGraphicFramePr>
          <p:cNvPr id="5" name="Nesne 4"/>
          <p:cNvGraphicFramePr>
            <a:graphicFrameLocks noChangeAspect="1"/>
          </p:cNvGraphicFramePr>
          <p:nvPr>
            <p:extLst>
              <p:ext uri="{D42A27DB-BD31-4B8C-83A1-F6EECF244321}">
                <p14:modId xmlns:p14="http://schemas.microsoft.com/office/powerpoint/2010/main" val="1223301284"/>
              </p:ext>
            </p:extLst>
          </p:nvPr>
        </p:nvGraphicFramePr>
        <p:xfrm>
          <a:off x="3707904" y="3212976"/>
          <a:ext cx="3824288" cy="2600325"/>
        </p:xfrm>
        <a:graphic>
          <a:graphicData uri="http://schemas.openxmlformats.org/presentationml/2006/ole">
            <mc:AlternateContent xmlns:mc="http://schemas.openxmlformats.org/markup-compatibility/2006">
              <mc:Choice xmlns:v="urn:schemas-microsoft-com:vml" Requires="v">
                <p:oleObj spid="_x0000_s8203" name="Denklem" r:id="rId4" imgW="1587240" imgH="1079280" progId="Equation.3">
                  <p:embed/>
                </p:oleObj>
              </mc:Choice>
              <mc:Fallback>
                <p:oleObj name="Denklem" r:id="rId4" imgW="1587240" imgH="1079280" progId="Equation.3">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212976"/>
                        <a:ext cx="3824288" cy="2600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4775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Common</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Equity</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eaLnBrk="0" hangingPunct="0"/>
            <a:r>
              <a:rPr lang="en-US" altLang="tr-TR" sz="2400" dirty="0">
                <a:latin typeface="Times New Roman" panose="02020603050405020304" pitchFamily="18" charset="0"/>
                <a:cs typeface="Times New Roman" panose="02020603050405020304" pitchFamily="18" charset="0"/>
              </a:rPr>
              <a:t>One whose dividends are expected </a:t>
            </a:r>
            <a:r>
              <a:rPr lang="en-US" altLang="tr-TR" sz="2400" dirty="0" smtClean="0">
                <a:latin typeface="Times New Roman" panose="02020603050405020304" pitchFamily="18" charset="0"/>
                <a:cs typeface="Times New Roman" panose="02020603050405020304" pitchFamily="18" charset="0"/>
              </a:rPr>
              <a:t>to</a:t>
            </a:r>
            <a:r>
              <a:rPr lang="tr-TR" altLang="tr-TR" sz="2400" dirty="0" smtClean="0">
                <a:latin typeface="Times New Roman" panose="02020603050405020304" pitchFamily="18" charset="0"/>
                <a:cs typeface="Times New Roman" panose="02020603050405020304" pitchFamily="18" charset="0"/>
              </a:rPr>
              <a:t> </a:t>
            </a:r>
            <a:r>
              <a:rPr lang="en-US" altLang="tr-TR" sz="2400" dirty="0" smtClean="0">
                <a:latin typeface="Times New Roman" panose="02020603050405020304" pitchFamily="18" charset="0"/>
                <a:cs typeface="Times New Roman" panose="02020603050405020304" pitchFamily="18" charset="0"/>
              </a:rPr>
              <a:t>grow </a:t>
            </a:r>
            <a:r>
              <a:rPr lang="en-US" altLang="tr-TR" sz="2400" dirty="0">
                <a:latin typeface="Times New Roman" panose="02020603050405020304" pitchFamily="18" charset="0"/>
                <a:cs typeface="Times New Roman" panose="02020603050405020304" pitchFamily="18" charset="0"/>
              </a:rPr>
              <a:t>forever at a constant rate, g.</a:t>
            </a:r>
          </a:p>
          <a:p>
            <a:pPr marL="0" indent="0" algn="ctr" eaLnBrk="0" hangingPunct="0">
              <a:spcBef>
                <a:spcPct val="50000"/>
              </a:spcBef>
              <a:buNone/>
            </a:pPr>
            <a:r>
              <a:rPr lang="en-US" altLang="tr-TR" sz="2400" dirty="0">
                <a:latin typeface="Times New Roman" panose="02020603050405020304" pitchFamily="18" charset="0"/>
                <a:cs typeface="Times New Roman" panose="02020603050405020304" pitchFamily="18" charset="0"/>
              </a:rPr>
              <a:t>D</a:t>
            </a:r>
            <a:r>
              <a:rPr lang="en-US" altLang="tr-TR" sz="2400" baseline="-25000" dirty="0">
                <a:latin typeface="Times New Roman" panose="02020603050405020304" pitchFamily="18" charset="0"/>
                <a:cs typeface="Times New Roman" panose="02020603050405020304" pitchFamily="18" charset="0"/>
              </a:rPr>
              <a:t>1</a:t>
            </a:r>
            <a:r>
              <a:rPr lang="en-US" altLang="tr-TR" sz="2400" dirty="0">
                <a:latin typeface="Times New Roman" panose="02020603050405020304" pitchFamily="18" charset="0"/>
                <a:cs typeface="Times New Roman" panose="02020603050405020304" pitchFamily="18" charset="0"/>
              </a:rPr>
              <a:t> = D</a:t>
            </a:r>
            <a:r>
              <a:rPr lang="en-US" altLang="tr-TR" sz="2400" baseline="-25000" dirty="0">
                <a:latin typeface="Times New Roman" panose="02020603050405020304" pitchFamily="18" charset="0"/>
                <a:cs typeface="Times New Roman" panose="02020603050405020304" pitchFamily="18" charset="0"/>
              </a:rPr>
              <a:t>0</a:t>
            </a:r>
            <a:r>
              <a:rPr lang="en-US" altLang="tr-TR" sz="2400" dirty="0">
                <a:latin typeface="Times New Roman" panose="02020603050405020304" pitchFamily="18" charset="0"/>
                <a:cs typeface="Times New Roman" panose="02020603050405020304" pitchFamily="18" charset="0"/>
              </a:rPr>
              <a:t>(1+g)</a:t>
            </a:r>
            <a:r>
              <a:rPr lang="en-US" altLang="tr-TR" sz="2400" baseline="30000" dirty="0">
                <a:latin typeface="Times New Roman" panose="02020603050405020304" pitchFamily="18" charset="0"/>
                <a:cs typeface="Times New Roman" panose="02020603050405020304" pitchFamily="18" charset="0"/>
              </a:rPr>
              <a:t>1</a:t>
            </a:r>
          </a:p>
          <a:p>
            <a:pPr marL="0" indent="0" algn="ctr" eaLnBrk="0" hangingPunct="0">
              <a:spcBef>
                <a:spcPct val="50000"/>
              </a:spcBef>
              <a:buNone/>
            </a:pPr>
            <a:r>
              <a:rPr lang="en-US" altLang="tr-TR" sz="2400" dirty="0">
                <a:latin typeface="Times New Roman" panose="02020603050405020304" pitchFamily="18" charset="0"/>
                <a:cs typeface="Times New Roman" panose="02020603050405020304" pitchFamily="18" charset="0"/>
              </a:rPr>
              <a:t>D</a:t>
            </a:r>
            <a:r>
              <a:rPr lang="en-US" altLang="tr-TR" sz="2400" baseline="-25000" dirty="0">
                <a:latin typeface="Times New Roman" panose="02020603050405020304" pitchFamily="18" charset="0"/>
                <a:cs typeface="Times New Roman" panose="02020603050405020304" pitchFamily="18" charset="0"/>
              </a:rPr>
              <a:t>2</a:t>
            </a:r>
            <a:r>
              <a:rPr lang="en-US" altLang="tr-TR" sz="2400" dirty="0">
                <a:latin typeface="Times New Roman" panose="02020603050405020304" pitchFamily="18" charset="0"/>
                <a:cs typeface="Times New Roman" panose="02020603050405020304" pitchFamily="18" charset="0"/>
              </a:rPr>
              <a:t> = D</a:t>
            </a:r>
            <a:r>
              <a:rPr lang="en-US" altLang="tr-TR" sz="2400" baseline="-25000" dirty="0">
                <a:latin typeface="Times New Roman" panose="02020603050405020304" pitchFamily="18" charset="0"/>
                <a:cs typeface="Times New Roman" panose="02020603050405020304" pitchFamily="18" charset="0"/>
              </a:rPr>
              <a:t>0</a:t>
            </a:r>
            <a:r>
              <a:rPr lang="en-US" altLang="tr-TR" sz="2400" dirty="0">
                <a:latin typeface="Times New Roman" panose="02020603050405020304" pitchFamily="18" charset="0"/>
                <a:cs typeface="Times New Roman" panose="02020603050405020304" pitchFamily="18" charset="0"/>
              </a:rPr>
              <a:t>(1+g)</a:t>
            </a:r>
            <a:r>
              <a:rPr lang="en-US" altLang="tr-TR" sz="2400" baseline="30000" dirty="0">
                <a:latin typeface="Times New Roman" panose="02020603050405020304" pitchFamily="18" charset="0"/>
                <a:cs typeface="Times New Roman" panose="02020603050405020304" pitchFamily="18" charset="0"/>
              </a:rPr>
              <a:t>2</a:t>
            </a:r>
          </a:p>
          <a:p>
            <a:pPr marL="0" indent="0" algn="ctr" eaLnBrk="0" hangingPunct="0">
              <a:spcBef>
                <a:spcPct val="50000"/>
              </a:spcBef>
              <a:buNone/>
            </a:pPr>
            <a:r>
              <a:rPr lang="en-US" altLang="tr-TR" sz="2400" dirty="0" err="1">
                <a:latin typeface="Times New Roman" panose="02020603050405020304" pitchFamily="18" charset="0"/>
                <a:cs typeface="Times New Roman" panose="02020603050405020304" pitchFamily="18" charset="0"/>
              </a:rPr>
              <a:t>D</a:t>
            </a:r>
            <a:r>
              <a:rPr lang="en-US" altLang="tr-TR" sz="2400" baseline="-25000" dirty="0" err="1">
                <a:latin typeface="Times New Roman" panose="02020603050405020304" pitchFamily="18" charset="0"/>
                <a:cs typeface="Times New Roman" panose="02020603050405020304" pitchFamily="18" charset="0"/>
              </a:rPr>
              <a:t>t</a:t>
            </a:r>
            <a:r>
              <a:rPr lang="en-US" altLang="tr-TR" sz="2400" dirty="0">
                <a:latin typeface="Times New Roman" panose="02020603050405020304" pitchFamily="18" charset="0"/>
                <a:cs typeface="Times New Roman" panose="02020603050405020304" pitchFamily="18" charset="0"/>
              </a:rPr>
              <a:t> =  </a:t>
            </a:r>
            <a:r>
              <a:rPr lang="en-US" altLang="tr-TR" sz="2400" dirty="0" err="1" smtClean="0">
                <a:latin typeface="Times New Roman" panose="02020603050405020304" pitchFamily="18" charset="0"/>
                <a:cs typeface="Times New Roman" panose="02020603050405020304" pitchFamily="18" charset="0"/>
              </a:rPr>
              <a:t>D</a:t>
            </a:r>
            <a:r>
              <a:rPr lang="en-US" altLang="tr-TR" sz="2400" baseline="-25000" dirty="0" err="1" smtClean="0">
                <a:latin typeface="Times New Roman" panose="02020603050405020304" pitchFamily="18" charset="0"/>
                <a:cs typeface="Times New Roman" panose="02020603050405020304" pitchFamily="18" charset="0"/>
              </a:rPr>
              <a:t>t</a:t>
            </a:r>
            <a:r>
              <a:rPr lang="en-US" altLang="tr-TR" sz="2400" dirty="0" smtClean="0">
                <a:latin typeface="Times New Roman" panose="02020603050405020304" pitchFamily="18" charset="0"/>
                <a:cs typeface="Times New Roman" panose="02020603050405020304" pitchFamily="18" charset="0"/>
              </a:rPr>
              <a:t>(1+g)</a:t>
            </a:r>
            <a:r>
              <a:rPr lang="en-US" altLang="tr-TR" sz="2400" baseline="30000" dirty="0" smtClean="0">
                <a:latin typeface="Times New Roman" panose="02020603050405020304" pitchFamily="18" charset="0"/>
                <a:cs typeface="Times New Roman" panose="02020603050405020304" pitchFamily="18" charset="0"/>
              </a:rPr>
              <a:t>t</a:t>
            </a:r>
            <a:endParaRPr lang="tr-TR" altLang="tr-TR" sz="2400" baseline="30000" dirty="0" smtClean="0">
              <a:latin typeface="Times New Roman" panose="02020603050405020304" pitchFamily="18" charset="0"/>
              <a:cs typeface="Times New Roman" panose="02020603050405020304" pitchFamily="18" charset="0"/>
            </a:endParaRPr>
          </a:p>
          <a:p>
            <a:pPr marL="0" indent="0" algn="ctr" eaLnBrk="0" hangingPunct="0">
              <a:spcBef>
                <a:spcPct val="50000"/>
              </a:spcBef>
              <a:buNone/>
            </a:pPr>
            <a:endParaRPr lang="en-US" altLang="tr-TR" sz="2400" baseline="30000" dirty="0">
              <a:latin typeface="Times New Roman" panose="02020603050405020304" pitchFamily="18" charset="0"/>
              <a:cs typeface="Times New Roman" panose="02020603050405020304" pitchFamily="18" charset="0"/>
            </a:endParaRPr>
          </a:p>
          <a:p>
            <a:pPr eaLnBrk="0" hangingPunct="0">
              <a:spcBef>
                <a:spcPct val="50000"/>
              </a:spcBef>
            </a:pPr>
            <a:r>
              <a:rPr lang="en-US" altLang="tr-TR" sz="2400" dirty="0">
                <a:latin typeface="Times New Roman" panose="02020603050405020304" pitchFamily="18" charset="0"/>
                <a:cs typeface="Times New Roman" panose="02020603050405020304" pitchFamily="18" charset="0"/>
              </a:rPr>
              <a:t>D</a:t>
            </a:r>
            <a:r>
              <a:rPr lang="en-US" altLang="tr-TR" sz="2400" baseline="-25000" dirty="0">
                <a:latin typeface="Times New Roman" panose="02020603050405020304" pitchFamily="18" charset="0"/>
                <a:cs typeface="Times New Roman" panose="02020603050405020304" pitchFamily="18" charset="0"/>
              </a:rPr>
              <a:t>0</a:t>
            </a:r>
            <a:r>
              <a:rPr lang="en-US" altLang="tr-TR" sz="2400" dirty="0">
                <a:latin typeface="Times New Roman" panose="02020603050405020304" pitchFamily="18" charset="0"/>
                <a:cs typeface="Times New Roman" panose="02020603050405020304" pitchFamily="18" charset="0"/>
              </a:rPr>
              <a:t> = Dividend JUST PAID</a:t>
            </a:r>
          </a:p>
          <a:p>
            <a:pPr eaLnBrk="0" hangingPunct="0">
              <a:spcBef>
                <a:spcPct val="50000"/>
              </a:spcBef>
            </a:pPr>
            <a:r>
              <a:rPr lang="en-US" altLang="tr-TR" sz="2400" dirty="0">
                <a:latin typeface="Times New Roman" panose="02020603050405020304" pitchFamily="18" charset="0"/>
                <a:cs typeface="Times New Roman" panose="02020603050405020304" pitchFamily="18" charset="0"/>
              </a:rPr>
              <a:t>D</a:t>
            </a:r>
            <a:r>
              <a:rPr lang="en-US" altLang="tr-TR" sz="2400" baseline="-25000" dirty="0">
                <a:latin typeface="Times New Roman" panose="02020603050405020304" pitchFamily="18" charset="0"/>
                <a:cs typeface="Times New Roman" panose="02020603050405020304" pitchFamily="18" charset="0"/>
              </a:rPr>
              <a:t>1</a:t>
            </a:r>
            <a:r>
              <a:rPr lang="en-US" altLang="tr-TR" sz="2400" dirty="0">
                <a:latin typeface="Times New Roman" panose="02020603050405020304" pitchFamily="18" charset="0"/>
                <a:cs typeface="Times New Roman" panose="02020603050405020304" pitchFamily="18" charset="0"/>
              </a:rPr>
              <a:t> – </a:t>
            </a:r>
            <a:r>
              <a:rPr lang="en-US" altLang="tr-TR" sz="2400" dirty="0" err="1">
                <a:latin typeface="Times New Roman" panose="02020603050405020304" pitchFamily="18" charset="0"/>
                <a:cs typeface="Times New Roman" panose="02020603050405020304" pitchFamily="18" charset="0"/>
              </a:rPr>
              <a:t>D</a:t>
            </a:r>
            <a:r>
              <a:rPr lang="en-US" altLang="tr-TR" sz="2400" baseline="-25000" dirty="0" err="1">
                <a:latin typeface="Times New Roman" panose="02020603050405020304" pitchFamily="18" charset="0"/>
                <a:cs typeface="Times New Roman" panose="02020603050405020304" pitchFamily="18" charset="0"/>
              </a:rPr>
              <a:t>t</a:t>
            </a:r>
            <a:r>
              <a:rPr lang="en-US" altLang="tr-TR" sz="2400" dirty="0">
                <a:latin typeface="Times New Roman" panose="02020603050405020304" pitchFamily="18" charset="0"/>
                <a:cs typeface="Times New Roman" panose="02020603050405020304" pitchFamily="18" charset="0"/>
              </a:rPr>
              <a:t> = Expected dividends</a:t>
            </a:r>
          </a:p>
          <a:p>
            <a:pPr marL="0" indent="0" algn="just">
              <a:buClr>
                <a:schemeClr val="tx2">
                  <a:lumMod val="75000"/>
                </a:schemeClr>
              </a:buClr>
              <a:buNone/>
              <a:defRPr/>
            </a:pPr>
            <a:endParaRPr lang="tr-TR" sz="2400" i="1"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C:\Users\12829327442\Desktop\money-2696219_960_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644" y="4957441"/>
            <a:ext cx="205167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974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7</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628800"/>
            <a:ext cx="8053094" cy="4713387"/>
          </a:xfrm>
        </p:spPr>
        <p:txBody>
          <a:bodyPr>
            <a:normAutofit/>
          </a:bodyPr>
          <a:lstStyle/>
          <a:p>
            <a:r>
              <a:rPr lang="en-US" altLang="tr-TR" sz="2800" dirty="0">
                <a:latin typeface="Times New Roman" panose="02020603050405020304" pitchFamily="18" charset="0"/>
                <a:cs typeface="Times New Roman" panose="02020603050405020304" pitchFamily="18" charset="0"/>
              </a:rPr>
              <a:t>D</a:t>
            </a:r>
            <a:r>
              <a:rPr lang="en-US" altLang="tr-TR" sz="2800" baseline="-25000" dirty="0">
                <a:latin typeface="Times New Roman" panose="02020603050405020304" pitchFamily="18" charset="0"/>
                <a:cs typeface="Times New Roman" panose="02020603050405020304" pitchFamily="18" charset="0"/>
              </a:rPr>
              <a:t>0</a:t>
            </a:r>
            <a:r>
              <a:rPr lang="en-US" altLang="tr-TR" sz="2800" dirty="0">
                <a:latin typeface="Times New Roman" panose="02020603050405020304" pitchFamily="18" charset="0"/>
                <a:cs typeface="Times New Roman" panose="02020603050405020304" pitchFamily="18" charset="0"/>
              </a:rPr>
              <a:t> = $2.00 and constant g = 6</a:t>
            </a:r>
            <a:r>
              <a:rPr lang="en-US" altLang="tr-TR" sz="2800" dirty="0" smtClean="0">
                <a:latin typeface="Times New Roman" panose="02020603050405020304" pitchFamily="18" charset="0"/>
                <a:cs typeface="Times New Roman" panose="02020603050405020304" pitchFamily="18" charset="0"/>
              </a:rPr>
              <a:t>%</a:t>
            </a:r>
            <a:endParaRPr lang="tr-TR" altLang="tr-TR" sz="2800" dirty="0" smtClean="0">
              <a:latin typeface="Times New Roman" panose="02020603050405020304" pitchFamily="18" charset="0"/>
              <a:cs typeface="Times New Roman" panose="02020603050405020304" pitchFamily="18" charset="0"/>
            </a:endParaRPr>
          </a:p>
          <a:p>
            <a:r>
              <a:rPr lang="en-US" altLang="tr-TR" sz="2800" dirty="0" smtClean="0">
                <a:latin typeface="Times New Roman" panose="02020603050405020304" pitchFamily="18" charset="0"/>
                <a:cs typeface="Times New Roman" panose="02020603050405020304" pitchFamily="18" charset="0"/>
              </a:rPr>
              <a:t>D</a:t>
            </a:r>
            <a:r>
              <a:rPr lang="en-US" altLang="tr-TR" sz="2800" baseline="-25000" dirty="0" smtClean="0">
                <a:latin typeface="Times New Roman" panose="02020603050405020304" pitchFamily="18" charset="0"/>
                <a:cs typeface="Times New Roman" panose="02020603050405020304" pitchFamily="18" charset="0"/>
              </a:rPr>
              <a:t>3</a:t>
            </a:r>
            <a:r>
              <a:rPr lang="tr-TR" altLang="tr-TR" sz="2800" dirty="0" smtClean="0">
                <a:latin typeface="Times New Roman" panose="02020603050405020304" pitchFamily="18" charset="0"/>
                <a:cs typeface="Times New Roman" panose="02020603050405020304" pitchFamily="18" charset="0"/>
              </a:rPr>
              <a:t> = ?</a:t>
            </a:r>
          </a:p>
          <a:p>
            <a:endParaRPr lang="en-US" altLang="tr-TR" sz="2800" dirty="0">
              <a:latin typeface="Times New Roman" panose="02020603050405020304" pitchFamily="18" charset="0"/>
              <a:cs typeface="Times New Roman" panose="02020603050405020304" pitchFamily="18" charset="0"/>
            </a:endParaRPr>
          </a:p>
          <a:p>
            <a:endParaRPr lang="tr-TR" altLang="tr-TR" sz="2800" dirty="0" smtClean="0">
              <a:latin typeface="Times New Roman" panose="02020603050405020304" pitchFamily="18" charset="0"/>
              <a:cs typeface="Times New Roman" panose="02020603050405020304" pitchFamily="18" charset="0"/>
            </a:endParaRPr>
          </a:p>
          <a:p>
            <a:pPr marL="0" indent="0" algn="just">
              <a:buClr>
                <a:schemeClr val="tx2">
                  <a:lumMod val="75000"/>
                </a:schemeClr>
              </a:buClr>
              <a:buNone/>
              <a:defRPr/>
            </a:pPr>
            <a:endParaRPr lang="tr-TR" sz="2800" i="1"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o 3"/>
          <p:cNvGraphicFramePr>
            <a:graphicFrameLocks noGrp="1"/>
          </p:cNvGraphicFramePr>
          <p:nvPr>
            <p:extLst>
              <p:ext uri="{D42A27DB-BD31-4B8C-83A1-F6EECF244321}">
                <p14:modId xmlns:p14="http://schemas.microsoft.com/office/powerpoint/2010/main" val="2080805222"/>
              </p:ext>
            </p:extLst>
          </p:nvPr>
        </p:nvGraphicFramePr>
        <p:xfrm>
          <a:off x="857224" y="3214686"/>
          <a:ext cx="7344816" cy="1953383"/>
        </p:xfrm>
        <a:graphic>
          <a:graphicData uri="http://schemas.openxmlformats.org/drawingml/2006/table">
            <a:tbl>
              <a:tblPr firstRow="1" bandRow="1">
                <a:tableStyleId>{5940675A-B579-460E-94D1-54222C63F5DA}</a:tableStyleId>
              </a:tblPr>
              <a:tblGrid>
                <a:gridCol w="1512168"/>
                <a:gridCol w="1872208"/>
                <a:gridCol w="2124236"/>
                <a:gridCol w="1836204"/>
              </a:tblGrid>
              <a:tr h="514048">
                <a:tc>
                  <a:txBody>
                    <a:bodyPr/>
                    <a:lstStyle/>
                    <a:p>
                      <a:r>
                        <a:rPr lang="en-US" altLang="tr-TR" sz="2400" dirty="0" smtClean="0">
                          <a:latin typeface="Times New Roman" panose="02020603050405020304" pitchFamily="18" charset="0"/>
                          <a:cs typeface="Times New Roman" panose="02020603050405020304" pitchFamily="18" charset="0"/>
                        </a:rPr>
                        <a:t>D</a:t>
                      </a:r>
                      <a:r>
                        <a:rPr lang="en-US" altLang="tr-TR" sz="2400" baseline="-25000" dirty="0" smtClean="0">
                          <a:latin typeface="Times New Roman" panose="02020603050405020304" pitchFamily="18" charset="0"/>
                          <a:cs typeface="Times New Roman" panose="02020603050405020304" pitchFamily="18" charset="0"/>
                        </a:rPr>
                        <a:t>1</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D</a:t>
                      </a:r>
                      <a:r>
                        <a:rPr lang="en-US" altLang="tr-TR" sz="2400" baseline="-25000" dirty="0" smtClean="0">
                          <a:latin typeface="Times New Roman" panose="02020603050405020304" pitchFamily="18" charset="0"/>
                          <a:cs typeface="Times New Roman" panose="02020603050405020304" pitchFamily="18" charset="0"/>
                        </a:rPr>
                        <a:t>0</a:t>
                      </a:r>
                      <a:r>
                        <a:rPr lang="en-US" altLang="tr-TR" sz="2400" dirty="0" smtClean="0">
                          <a:latin typeface="Times New Roman" panose="02020603050405020304" pitchFamily="18" charset="0"/>
                          <a:cs typeface="Times New Roman" panose="02020603050405020304" pitchFamily="18" charset="0"/>
                        </a:rPr>
                        <a:t>(1+g) </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2(1.06) </a:t>
                      </a:r>
                      <a:endParaRPr lang="tr-T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tr-TR" sz="2400" dirty="0" smtClean="0">
                          <a:latin typeface="Times New Roman" panose="02020603050405020304" pitchFamily="18" charset="0"/>
                          <a:cs typeface="Times New Roman" panose="02020603050405020304" pitchFamily="18" charset="0"/>
                        </a:rPr>
                        <a:t>= $2.12</a:t>
                      </a:r>
                    </a:p>
                  </a:txBody>
                  <a:tcPr/>
                </a:tc>
              </a:tr>
              <a:tr h="514048">
                <a:tc>
                  <a:txBody>
                    <a:bodyPr/>
                    <a:lstStyle/>
                    <a:p>
                      <a:r>
                        <a:rPr lang="en-US" altLang="tr-TR" sz="2400" dirty="0" smtClean="0">
                          <a:latin typeface="Times New Roman" panose="02020603050405020304" pitchFamily="18" charset="0"/>
                          <a:cs typeface="Times New Roman" panose="02020603050405020304" pitchFamily="18" charset="0"/>
                        </a:rPr>
                        <a:t>D</a:t>
                      </a:r>
                      <a:r>
                        <a:rPr lang="en-US" altLang="tr-TR" sz="2400" baseline="-25000" dirty="0" smtClean="0">
                          <a:latin typeface="Times New Roman" panose="02020603050405020304" pitchFamily="18" charset="0"/>
                          <a:cs typeface="Times New Roman" panose="02020603050405020304" pitchFamily="18" charset="0"/>
                        </a:rPr>
                        <a:t>2</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D</a:t>
                      </a:r>
                      <a:r>
                        <a:rPr lang="en-US" altLang="tr-TR" sz="2400" baseline="-25000" dirty="0" smtClean="0">
                          <a:latin typeface="Times New Roman" panose="02020603050405020304" pitchFamily="18" charset="0"/>
                          <a:cs typeface="Times New Roman" panose="02020603050405020304" pitchFamily="18" charset="0"/>
                        </a:rPr>
                        <a:t>1</a:t>
                      </a:r>
                      <a:r>
                        <a:rPr lang="en-US" altLang="tr-TR" sz="2400" dirty="0" smtClean="0">
                          <a:latin typeface="Times New Roman" panose="02020603050405020304" pitchFamily="18" charset="0"/>
                          <a:cs typeface="Times New Roman" panose="02020603050405020304" pitchFamily="18" charset="0"/>
                        </a:rPr>
                        <a:t>(1+g) </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2.12(1.06) </a:t>
                      </a:r>
                      <a:endParaRPr lang="tr-T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tr-TR" sz="2400" dirty="0" smtClean="0">
                          <a:latin typeface="Times New Roman" panose="02020603050405020304" pitchFamily="18" charset="0"/>
                          <a:cs typeface="Times New Roman" panose="02020603050405020304" pitchFamily="18" charset="0"/>
                        </a:rPr>
                        <a:t>= $2.2472</a:t>
                      </a:r>
                    </a:p>
                  </a:txBody>
                  <a:tcPr/>
                </a:tc>
              </a:tr>
              <a:tr h="925287">
                <a:tc>
                  <a:txBody>
                    <a:bodyPr/>
                    <a:lstStyle/>
                    <a:p>
                      <a:r>
                        <a:rPr lang="en-US" altLang="tr-TR" sz="2400" dirty="0" smtClean="0">
                          <a:latin typeface="Times New Roman" panose="02020603050405020304" pitchFamily="18" charset="0"/>
                          <a:cs typeface="Times New Roman" panose="02020603050405020304" pitchFamily="18" charset="0"/>
                        </a:rPr>
                        <a:t>D</a:t>
                      </a:r>
                      <a:r>
                        <a:rPr lang="en-US" altLang="tr-TR" sz="2400" baseline="-25000" dirty="0" smtClean="0">
                          <a:latin typeface="Times New Roman" panose="02020603050405020304" pitchFamily="18" charset="0"/>
                          <a:cs typeface="Times New Roman" panose="02020603050405020304" pitchFamily="18" charset="0"/>
                        </a:rPr>
                        <a:t>3</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D</a:t>
                      </a:r>
                      <a:r>
                        <a:rPr lang="en-US" altLang="tr-TR" sz="2400" baseline="-25000" dirty="0" smtClean="0">
                          <a:latin typeface="Times New Roman" panose="02020603050405020304" pitchFamily="18" charset="0"/>
                          <a:cs typeface="Times New Roman" panose="02020603050405020304" pitchFamily="18" charset="0"/>
                        </a:rPr>
                        <a:t>2</a:t>
                      </a:r>
                      <a:r>
                        <a:rPr lang="en-US" altLang="tr-TR" sz="2400" dirty="0" smtClean="0">
                          <a:latin typeface="Times New Roman" panose="02020603050405020304" pitchFamily="18" charset="0"/>
                          <a:cs typeface="Times New Roman" panose="02020603050405020304" pitchFamily="18" charset="0"/>
                        </a:rPr>
                        <a:t>(1+g) </a:t>
                      </a:r>
                      <a:endParaRPr lang="tr-TR" sz="2400" dirty="0"/>
                    </a:p>
                  </a:txBody>
                  <a:tcPr/>
                </a:tc>
                <a:tc>
                  <a:txBody>
                    <a:bodyPr/>
                    <a:lstStyle/>
                    <a:p>
                      <a:r>
                        <a:rPr lang="en-US" altLang="tr-TR" sz="2400" dirty="0" smtClean="0">
                          <a:latin typeface="Times New Roman" panose="02020603050405020304" pitchFamily="18" charset="0"/>
                          <a:cs typeface="Times New Roman" panose="02020603050405020304" pitchFamily="18" charset="0"/>
                        </a:rPr>
                        <a:t>= 2.2472(1.06) </a:t>
                      </a:r>
                      <a:endParaRPr lang="tr-T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tr-TR" sz="2400" dirty="0" smtClean="0">
                          <a:latin typeface="Times New Roman" panose="02020603050405020304" pitchFamily="18" charset="0"/>
                          <a:cs typeface="Times New Roman" panose="02020603050405020304" pitchFamily="18" charset="0"/>
                        </a:rPr>
                        <a:t>= $2.</a:t>
                      </a:r>
                      <a:r>
                        <a:rPr lang="tr-TR" altLang="tr-TR" sz="2400" dirty="0" smtClean="0">
                          <a:latin typeface="Times New Roman" panose="02020603050405020304" pitchFamily="18" charset="0"/>
                          <a:cs typeface="Times New Roman" panose="02020603050405020304" pitchFamily="18" charset="0"/>
                        </a:rPr>
                        <a:t>3820</a:t>
                      </a:r>
                      <a:endParaRPr lang="en-US" altLang="tr-TR" sz="2400" dirty="0" smtClean="0">
                        <a:latin typeface="Times New Roman" panose="02020603050405020304" pitchFamily="18" charset="0"/>
                        <a:cs typeface="Times New Roman" panose="02020603050405020304" pitchFamily="18" charset="0"/>
                      </a:endParaRPr>
                    </a:p>
                    <a:p>
                      <a:endParaRPr lang="tr-TR" sz="2400" dirty="0"/>
                    </a:p>
                  </a:txBody>
                  <a:tcPr/>
                </a:tc>
              </a:tr>
            </a:tbl>
          </a:graphicData>
        </a:graphic>
      </p:graphicFrame>
    </p:spTree>
    <p:extLst>
      <p:ext uri="{BB962C8B-B14F-4D97-AF65-F5344CB8AC3E}">
        <p14:creationId xmlns:p14="http://schemas.microsoft.com/office/powerpoint/2010/main" val="1656879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636680"/>
          </a:xfrm>
        </p:spPr>
        <p:txBody>
          <a:bodyPr>
            <a:normAutofit/>
          </a:bodyPr>
          <a:lstStyle/>
          <a:p>
            <a:pPr algn="ctr"/>
            <a:r>
              <a:rPr lang="en-US" altLang="tr-TR" sz="3200" b="1" dirty="0">
                <a:latin typeface="Times New Roman" panose="02020603050405020304" pitchFamily="18" charset="0"/>
                <a:cs typeface="Times New Roman" panose="02020603050405020304" pitchFamily="18" charset="0"/>
              </a:rPr>
              <a:t>Gordon Growth </a:t>
            </a:r>
            <a:r>
              <a:rPr lang="en-US" altLang="tr-TR" sz="3200" b="1" dirty="0" smtClean="0">
                <a:latin typeface="Times New Roman" panose="02020603050405020304" pitchFamily="18" charset="0"/>
                <a:cs typeface="Times New Roman" panose="02020603050405020304" pitchFamily="18" charset="0"/>
              </a:rPr>
              <a:t>Mode</a:t>
            </a:r>
            <a:r>
              <a:rPr lang="tr-TR" altLang="tr-TR" sz="3200" b="1" dirty="0" smtClean="0">
                <a:latin typeface="Times New Roman" panose="02020603050405020304" pitchFamily="18" charset="0"/>
                <a:cs typeface="Times New Roman" panose="02020603050405020304" pitchFamily="18" charset="0"/>
              </a:rPr>
              <a:t>l</a:t>
            </a:r>
            <a:endParaRPr lang="tr-TR" sz="3200" b="1" dirty="0">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noChangeAspect="1"/>
          </p:cNvGraphicFramePr>
          <p:nvPr>
            <p:ph idx="1"/>
            <p:extLst>
              <p:ext uri="{D42A27DB-BD31-4B8C-83A1-F6EECF244321}">
                <p14:modId xmlns:p14="http://schemas.microsoft.com/office/powerpoint/2010/main" val="3219568040"/>
              </p:ext>
            </p:extLst>
          </p:nvPr>
        </p:nvGraphicFramePr>
        <p:xfrm>
          <a:off x="2494192" y="1700808"/>
          <a:ext cx="4208463" cy="1706116"/>
        </p:xfrm>
        <a:graphic>
          <a:graphicData uri="http://schemas.openxmlformats.org/presentationml/2006/ole">
            <mc:AlternateContent xmlns:mc="http://schemas.openxmlformats.org/markup-compatibility/2006">
              <mc:Choice xmlns:v="urn:schemas-microsoft-com:vml" Requires="v">
                <p:oleObj spid="_x0000_s5134" name="Denklem" r:id="rId4" imgW="1231560" imgH="457200" progId="Equation.3">
                  <p:embed/>
                </p:oleObj>
              </mc:Choice>
              <mc:Fallback>
                <p:oleObj name="Denklem" r:id="rId4" imgW="1231560" imgH="457200" progId="Equation.3">
                  <p:embed/>
                  <p:pic>
                    <p:nvPicPr>
                      <p:cNvPr id="0" name="Picture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4192" y="1700808"/>
                        <a:ext cx="4208463" cy="170611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2"/>
          <p:cNvGrpSpPr>
            <a:grpSpLocks/>
          </p:cNvGrpSpPr>
          <p:nvPr/>
        </p:nvGrpSpPr>
        <p:grpSpPr bwMode="auto">
          <a:xfrm>
            <a:off x="1893324" y="3951648"/>
            <a:ext cx="5410200" cy="1222375"/>
            <a:chOff x="1008" y="2976"/>
            <a:chExt cx="2976" cy="607"/>
          </a:xfrm>
        </p:grpSpPr>
        <p:sp>
          <p:nvSpPr>
            <p:cNvPr id="6" name="Text Box 3"/>
            <p:cNvSpPr txBox="1">
              <a:spLocks noChangeArrowheads="1"/>
            </p:cNvSpPr>
            <p:nvPr/>
          </p:nvSpPr>
          <p:spPr bwMode="auto">
            <a:xfrm>
              <a:off x="1008" y="3120"/>
              <a:ext cx="768"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tr-TR" sz="3600"/>
                <a:t>P</a:t>
              </a:r>
              <a:r>
                <a:rPr lang="en-US" altLang="tr-TR" sz="3600" baseline="-25000"/>
                <a:t>0</a:t>
              </a:r>
              <a:r>
                <a:rPr lang="en-US" altLang="tr-TR" sz="3600" b="1"/>
                <a:t> =</a:t>
              </a:r>
              <a:r>
                <a:rPr lang="en-US" altLang="tr-TR" sz="2400" b="1"/>
                <a:t> </a:t>
              </a:r>
            </a:p>
          </p:txBody>
        </p:sp>
        <p:sp>
          <p:nvSpPr>
            <p:cNvPr id="8" name="Text Box 5"/>
            <p:cNvSpPr txBox="1">
              <a:spLocks noChangeArrowheads="1"/>
            </p:cNvSpPr>
            <p:nvPr/>
          </p:nvSpPr>
          <p:spPr bwMode="auto">
            <a:xfrm>
              <a:off x="1632" y="2976"/>
              <a:ext cx="1200"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tr-TR" sz="3600" dirty="0"/>
                <a:t>D</a:t>
              </a:r>
              <a:r>
                <a:rPr lang="en-US" altLang="tr-TR" sz="3600" baseline="-25000" dirty="0"/>
                <a:t>0</a:t>
              </a:r>
              <a:r>
                <a:rPr lang="en-US" altLang="tr-TR" sz="3600" dirty="0"/>
                <a:t>(1+g)</a:t>
              </a:r>
            </a:p>
          </p:txBody>
        </p:sp>
        <p:sp>
          <p:nvSpPr>
            <p:cNvPr id="9" name="Text Box 6"/>
            <p:cNvSpPr txBox="1">
              <a:spLocks noChangeArrowheads="1"/>
            </p:cNvSpPr>
            <p:nvPr/>
          </p:nvSpPr>
          <p:spPr bwMode="auto">
            <a:xfrm>
              <a:off x="1728" y="3264"/>
              <a:ext cx="1056"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tr-TR" altLang="tr-TR" sz="3600" dirty="0" smtClean="0"/>
                <a:t>K</a:t>
              </a:r>
              <a:r>
                <a:rPr lang="tr-TR" altLang="tr-TR" sz="3600" baseline="-25000" dirty="0" smtClean="0"/>
                <a:t>e</a:t>
              </a:r>
              <a:r>
                <a:rPr lang="en-US" altLang="tr-TR" sz="3600" dirty="0" smtClean="0"/>
                <a:t> </a:t>
              </a:r>
              <a:r>
                <a:rPr lang="en-US" altLang="tr-TR" sz="3600" dirty="0"/>
                <a:t>- g</a:t>
              </a:r>
            </a:p>
          </p:txBody>
        </p:sp>
        <p:sp>
          <p:nvSpPr>
            <p:cNvPr id="10" name="Line 7"/>
            <p:cNvSpPr>
              <a:spLocks noChangeShapeType="1"/>
            </p:cNvSpPr>
            <p:nvPr/>
          </p:nvSpPr>
          <p:spPr bwMode="auto">
            <a:xfrm>
              <a:off x="1632" y="3312"/>
              <a:ext cx="100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 name="Text Box 8"/>
            <p:cNvSpPr txBox="1">
              <a:spLocks noChangeArrowheads="1"/>
            </p:cNvSpPr>
            <p:nvPr/>
          </p:nvSpPr>
          <p:spPr bwMode="auto">
            <a:xfrm>
              <a:off x="2784" y="3120"/>
              <a:ext cx="48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tr-TR" sz="3600" dirty="0"/>
                <a:t>=</a:t>
              </a:r>
            </a:p>
          </p:txBody>
        </p:sp>
        <p:sp>
          <p:nvSpPr>
            <p:cNvPr id="12" name="Text Box 9"/>
            <p:cNvSpPr txBox="1">
              <a:spLocks noChangeArrowheads="1"/>
            </p:cNvSpPr>
            <p:nvPr/>
          </p:nvSpPr>
          <p:spPr bwMode="auto">
            <a:xfrm>
              <a:off x="3168" y="2976"/>
              <a:ext cx="480"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tr-TR" sz="3600" dirty="0"/>
                <a:t>D</a:t>
              </a:r>
              <a:r>
                <a:rPr lang="en-US" altLang="tr-TR" sz="3600" baseline="-25000" dirty="0"/>
                <a:t>1</a:t>
              </a:r>
            </a:p>
          </p:txBody>
        </p:sp>
        <p:sp>
          <p:nvSpPr>
            <p:cNvPr id="13" name="Line 10"/>
            <p:cNvSpPr>
              <a:spLocks noChangeShapeType="1"/>
            </p:cNvSpPr>
            <p:nvPr/>
          </p:nvSpPr>
          <p:spPr bwMode="auto">
            <a:xfrm>
              <a:off x="3120" y="3312"/>
              <a:ext cx="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4" name="Text Box 11"/>
            <p:cNvSpPr txBox="1">
              <a:spLocks noChangeArrowheads="1"/>
            </p:cNvSpPr>
            <p:nvPr/>
          </p:nvSpPr>
          <p:spPr bwMode="auto">
            <a:xfrm>
              <a:off x="3072" y="3265"/>
              <a:ext cx="912"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r-TR" altLang="tr-TR" sz="3600" dirty="0"/>
                <a:t>K</a:t>
              </a:r>
              <a:r>
                <a:rPr lang="tr-TR" altLang="tr-TR" sz="3600" baseline="-25000" dirty="0"/>
                <a:t>e</a:t>
              </a:r>
              <a:r>
                <a:rPr lang="en-US" altLang="tr-TR" sz="3600" dirty="0" smtClean="0"/>
                <a:t> </a:t>
              </a:r>
              <a:r>
                <a:rPr lang="en-US" altLang="tr-TR" sz="3600" dirty="0"/>
                <a:t>- g</a:t>
              </a:r>
            </a:p>
          </p:txBody>
        </p:sp>
      </p:grpSp>
    </p:spTree>
    <p:extLst>
      <p:ext uri="{BB962C8B-B14F-4D97-AF65-F5344CB8AC3E}">
        <p14:creationId xmlns:p14="http://schemas.microsoft.com/office/powerpoint/2010/main" val="1498789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algn="ctr"/>
            <a:r>
              <a:rPr lang="tr-TR" sz="2800" b="1" dirty="0" smtClean="0">
                <a:latin typeface="Times New Roman" panose="02020603050405020304" pitchFamily="18" charset="0"/>
                <a:cs typeface="Times New Roman" panose="02020603050405020304" pitchFamily="18" charset="0"/>
              </a:rPr>
              <a:t>Learning </a:t>
            </a:r>
            <a:r>
              <a:rPr lang="tr-TR" sz="2800" b="1" dirty="0" err="1" smtClean="0">
                <a:latin typeface="Times New Roman" panose="02020603050405020304" pitchFamily="18" charset="0"/>
                <a:cs typeface="Times New Roman" panose="02020603050405020304" pitchFamily="18" charset="0"/>
              </a:rPr>
              <a:t>Objectives</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229600" cy="4839816"/>
          </a:xfrm>
        </p:spPr>
        <p:txBody>
          <a:bodyPr>
            <a:normAutofit fontScale="92500" lnSpcReduction="20000"/>
          </a:bodyPr>
          <a:lstStyle/>
          <a:p>
            <a:pPr marL="0" indent="0" algn="just">
              <a:lnSpc>
                <a:spcPct val="150000"/>
              </a:lnSpc>
              <a:buNone/>
            </a:pPr>
            <a:r>
              <a:rPr lang="tr-TR" altLang="en-US" dirty="0" err="1">
                <a:latin typeface="Times New Roman" panose="02020603050405020304" pitchFamily="18" charset="0"/>
                <a:cs typeface="Times New Roman" panose="02020603050405020304" pitchFamily="18" charset="0"/>
              </a:rPr>
              <a:t>After</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studying</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this</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chapter</a:t>
            </a:r>
            <a:r>
              <a:rPr lang="tr-TR" altLang="en-US" dirty="0">
                <a:latin typeface="Times New Roman" panose="02020603050405020304" pitchFamily="18" charset="0"/>
                <a:cs typeface="Times New Roman" panose="02020603050405020304" pitchFamily="18" charset="0"/>
              </a:rPr>
              <a:t>;</a:t>
            </a:r>
          </a:p>
          <a:p>
            <a:pPr algn="just">
              <a:lnSpc>
                <a:spcPct val="150000"/>
              </a:lnSpc>
            </a:pPr>
            <a:r>
              <a:rPr lang="tr-TR" altLang="en-US" dirty="0" err="1">
                <a:latin typeface="Times New Roman" panose="02020603050405020304" pitchFamily="18" charset="0"/>
                <a:cs typeface="Times New Roman" panose="02020603050405020304" pitchFamily="18" charset="0"/>
              </a:rPr>
              <a:t>You</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will</a:t>
            </a:r>
            <a:r>
              <a:rPr lang="tr-TR" altLang="en-US" dirty="0">
                <a:latin typeface="Times New Roman" panose="02020603050405020304" pitchFamily="18" charset="0"/>
                <a:cs typeface="Times New Roman" panose="02020603050405020304" pitchFamily="18" charset="0"/>
              </a:rPr>
              <a:t> be </a:t>
            </a:r>
            <a:r>
              <a:rPr lang="tr-TR" altLang="en-US" dirty="0" err="1">
                <a:latin typeface="Times New Roman" panose="02020603050405020304" pitchFamily="18" charset="0"/>
                <a:cs typeface="Times New Roman" panose="02020603050405020304" pitchFamily="18" charset="0"/>
              </a:rPr>
              <a:t>able</a:t>
            </a:r>
            <a:r>
              <a:rPr lang="tr-TR" altLang="en-US" dirty="0">
                <a:latin typeface="Times New Roman" panose="02020603050405020304" pitchFamily="18" charset="0"/>
                <a:cs typeface="Times New Roman" panose="02020603050405020304" pitchFamily="18" charset="0"/>
              </a:rPr>
              <a:t> </a:t>
            </a:r>
            <a:r>
              <a:rPr lang="tr-TR" altLang="en-US" dirty="0" err="1" smtClean="0">
                <a:latin typeface="Times New Roman" panose="02020603050405020304" pitchFamily="18" charset="0"/>
                <a:cs typeface="Times New Roman" panose="02020603050405020304" pitchFamily="18" charset="0"/>
              </a:rPr>
              <a:t>to</a:t>
            </a:r>
            <a:r>
              <a:rPr lang="tr-TR" altLang="en-US" dirty="0">
                <a:latin typeface="Times New Roman" panose="02020603050405020304" pitchFamily="18" charset="0"/>
                <a:ea typeface="ＭＳ Ｐゴシック" panose="020B0600070205080204" pitchFamily="34" charset="-128"/>
              </a:rPr>
              <a:t> </a:t>
            </a:r>
            <a:r>
              <a:rPr lang="tr-TR" altLang="en-US" dirty="0" smtClean="0">
                <a:latin typeface="Times New Roman" panose="02020603050405020304" pitchFamily="18" charset="0"/>
                <a:ea typeface="ＭＳ Ｐゴシック" panose="020B0600070205080204" pitchFamily="34" charset="-128"/>
              </a:rPr>
              <a:t>k</a:t>
            </a:r>
            <a:r>
              <a:rPr lang="en-US" altLang="en-US" dirty="0" smtClean="0">
                <a:latin typeface="Times New Roman" panose="02020603050405020304" pitchFamily="18" charset="0"/>
                <a:ea typeface="ＭＳ Ｐゴシック" panose="020B0600070205080204" pitchFamily="34" charset="-128"/>
              </a:rPr>
              <a:t>now </a:t>
            </a:r>
            <a:r>
              <a:rPr lang="en-US" altLang="en-US" dirty="0">
                <a:latin typeface="Times New Roman" panose="02020603050405020304" pitchFamily="18" charset="0"/>
                <a:ea typeface="ＭＳ Ｐゴシック" panose="020B0600070205080204" pitchFamily="34" charset="-128"/>
              </a:rPr>
              <a:t>how to determine a firm’s cost of equity capital</a:t>
            </a:r>
          </a:p>
          <a:p>
            <a:pPr marL="342900" indent="-342900" algn="just">
              <a:lnSpc>
                <a:spcPct val="150000"/>
              </a:lnSpc>
            </a:pPr>
            <a:r>
              <a:rPr lang="tr-TR" altLang="en-US" dirty="0" err="1">
                <a:latin typeface="Times New Roman" panose="02020603050405020304" pitchFamily="18" charset="0"/>
                <a:cs typeface="Times New Roman" panose="02020603050405020304" pitchFamily="18" charset="0"/>
              </a:rPr>
              <a:t>You</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will</a:t>
            </a:r>
            <a:r>
              <a:rPr lang="tr-TR" altLang="en-US" dirty="0">
                <a:latin typeface="Times New Roman" panose="02020603050405020304" pitchFamily="18" charset="0"/>
                <a:cs typeface="Times New Roman" panose="02020603050405020304" pitchFamily="18" charset="0"/>
              </a:rPr>
              <a:t> be </a:t>
            </a:r>
            <a:r>
              <a:rPr lang="tr-TR" altLang="en-US" dirty="0" err="1">
                <a:latin typeface="Times New Roman" panose="02020603050405020304" pitchFamily="18" charset="0"/>
                <a:cs typeface="Times New Roman" panose="02020603050405020304" pitchFamily="18" charset="0"/>
              </a:rPr>
              <a:t>able</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to</a:t>
            </a:r>
            <a:r>
              <a:rPr lang="tr-TR" altLang="en-US" dirty="0">
                <a:latin typeface="Times New Roman" panose="02020603050405020304" pitchFamily="18" charset="0"/>
                <a:ea typeface="ＭＳ Ｐゴシック" panose="020B0600070205080204" pitchFamily="34" charset="-128"/>
              </a:rPr>
              <a:t> </a:t>
            </a:r>
            <a:r>
              <a:rPr lang="tr-TR" altLang="en-US" dirty="0" smtClean="0">
                <a:latin typeface="Times New Roman" panose="02020603050405020304" pitchFamily="18" charset="0"/>
                <a:ea typeface="ＭＳ Ｐゴシック" panose="020B0600070205080204" pitchFamily="34" charset="-128"/>
              </a:rPr>
              <a:t>u</a:t>
            </a:r>
            <a:r>
              <a:rPr lang="en-US" altLang="en-US" dirty="0" err="1" smtClean="0">
                <a:latin typeface="Times New Roman" panose="02020603050405020304" pitchFamily="18" charset="0"/>
                <a:ea typeface="ＭＳ Ｐゴシック" panose="020B0600070205080204" pitchFamily="34" charset="-128"/>
              </a:rPr>
              <a:t>nderstand</a:t>
            </a:r>
            <a:r>
              <a:rPr lang="en-US" altLang="en-US" dirty="0" smtClean="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the impact of beta in determining the firm’s cost of equity capital</a:t>
            </a:r>
          </a:p>
          <a:p>
            <a:pPr marL="342900" indent="-342900" algn="just">
              <a:lnSpc>
                <a:spcPct val="150000"/>
              </a:lnSpc>
            </a:pPr>
            <a:r>
              <a:rPr lang="tr-TR" altLang="en-US" dirty="0" err="1">
                <a:latin typeface="Times New Roman" panose="02020603050405020304" pitchFamily="18" charset="0"/>
                <a:cs typeface="Times New Roman" panose="02020603050405020304" pitchFamily="18" charset="0"/>
              </a:rPr>
              <a:t>You</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will</a:t>
            </a:r>
            <a:r>
              <a:rPr lang="tr-TR" altLang="en-US" dirty="0">
                <a:latin typeface="Times New Roman" panose="02020603050405020304" pitchFamily="18" charset="0"/>
                <a:cs typeface="Times New Roman" panose="02020603050405020304" pitchFamily="18" charset="0"/>
              </a:rPr>
              <a:t> be </a:t>
            </a:r>
            <a:r>
              <a:rPr lang="tr-TR" altLang="en-US" dirty="0" err="1">
                <a:latin typeface="Times New Roman" panose="02020603050405020304" pitchFamily="18" charset="0"/>
                <a:cs typeface="Times New Roman" panose="02020603050405020304" pitchFamily="18" charset="0"/>
              </a:rPr>
              <a:t>able</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to</a:t>
            </a:r>
            <a:r>
              <a:rPr lang="tr-TR" altLang="en-US" dirty="0">
                <a:latin typeface="Times New Roman" panose="02020603050405020304" pitchFamily="18" charset="0"/>
                <a:ea typeface="ＭＳ Ｐゴシック" panose="020B0600070205080204" pitchFamily="34" charset="-128"/>
              </a:rPr>
              <a:t> </a:t>
            </a:r>
            <a:r>
              <a:rPr lang="tr-TR" altLang="en-US" dirty="0" smtClean="0">
                <a:latin typeface="Times New Roman" panose="02020603050405020304" pitchFamily="18" charset="0"/>
                <a:ea typeface="ＭＳ Ｐゴシック" panose="020B0600070205080204" pitchFamily="34" charset="-128"/>
              </a:rPr>
              <a:t>k</a:t>
            </a:r>
            <a:r>
              <a:rPr lang="en-US" altLang="en-US" dirty="0" smtClean="0">
                <a:latin typeface="Times New Roman" panose="02020603050405020304" pitchFamily="18" charset="0"/>
                <a:ea typeface="ＭＳ Ｐゴシック" panose="020B0600070205080204" pitchFamily="34" charset="-128"/>
              </a:rPr>
              <a:t>now </a:t>
            </a:r>
            <a:r>
              <a:rPr lang="en-US" altLang="en-US" dirty="0">
                <a:latin typeface="Times New Roman" panose="02020603050405020304" pitchFamily="18" charset="0"/>
                <a:ea typeface="ＭＳ Ｐゴシック" panose="020B0600070205080204" pitchFamily="34" charset="-128"/>
              </a:rPr>
              <a:t>how to determine the firm’s overall cost of capital</a:t>
            </a:r>
          </a:p>
          <a:p>
            <a:pPr marL="342900" indent="-342900" algn="just">
              <a:lnSpc>
                <a:spcPct val="150000"/>
              </a:lnSpc>
            </a:pPr>
            <a:r>
              <a:rPr lang="tr-TR" altLang="en-US" dirty="0" err="1">
                <a:latin typeface="Times New Roman" panose="02020603050405020304" pitchFamily="18" charset="0"/>
                <a:cs typeface="Times New Roman" panose="02020603050405020304" pitchFamily="18" charset="0"/>
              </a:rPr>
              <a:t>You</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will</a:t>
            </a:r>
            <a:r>
              <a:rPr lang="tr-TR" altLang="en-US" dirty="0">
                <a:latin typeface="Times New Roman" panose="02020603050405020304" pitchFamily="18" charset="0"/>
                <a:cs typeface="Times New Roman" panose="02020603050405020304" pitchFamily="18" charset="0"/>
              </a:rPr>
              <a:t> be </a:t>
            </a:r>
            <a:r>
              <a:rPr lang="tr-TR" altLang="en-US" dirty="0" err="1">
                <a:latin typeface="Times New Roman" panose="02020603050405020304" pitchFamily="18" charset="0"/>
                <a:cs typeface="Times New Roman" panose="02020603050405020304" pitchFamily="18" charset="0"/>
              </a:rPr>
              <a:t>able</a:t>
            </a:r>
            <a:r>
              <a:rPr lang="tr-TR" altLang="en-US" dirty="0">
                <a:latin typeface="Times New Roman" panose="02020603050405020304" pitchFamily="18" charset="0"/>
                <a:cs typeface="Times New Roman" panose="02020603050405020304" pitchFamily="18" charset="0"/>
              </a:rPr>
              <a:t> </a:t>
            </a:r>
            <a:r>
              <a:rPr lang="tr-TR" altLang="en-US" dirty="0" err="1">
                <a:latin typeface="Times New Roman" panose="02020603050405020304" pitchFamily="18" charset="0"/>
                <a:cs typeface="Times New Roman" panose="02020603050405020304" pitchFamily="18" charset="0"/>
              </a:rPr>
              <a:t>to</a:t>
            </a:r>
            <a:r>
              <a:rPr lang="tr-TR" altLang="en-US" dirty="0">
                <a:latin typeface="Times New Roman" panose="02020603050405020304" pitchFamily="18" charset="0"/>
                <a:ea typeface="ＭＳ Ｐゴシック" panose="020B0600070205080204" pitchFamily="34" charset="-128"/>
              </a:rPr>
              <a:t> </a:t>
            </a:r>
            <a:r>
              <a:rPr lang="tr-TR" altLang="en-US" dirty="0" smtClean="0">
                <a:latin typeface="Times New Roman" panose="02020603050405020304" pitchFamily="18" charset="0"/>
                <a:ea typeface="ＭＳ Ｐゴシック" panose="020B0600070205080204" pitchFamily="34" charset="-128"/>
              </a:rPr>
              <a:t>u</a:t>
            </a:r>
            <a:r>
              <a:rPr lang="en-US" altLang="en-US" dirty="0" err="1" smtClean="0">
                <a:latin typeface="Times New Roman" panose="02020603050405020304" pitchFamily="18" charset="0"/>
                <a:ea typeface="ＭＳ Ｐゴシック" panose="020B0600070205080204" pitchFamily="34" charset="-128"/>
              </a:rPr>
              <a:t>nderstand</a:t>
            </a:r>
            <a:r>
              <a:rPr lang="en-US" altLang="en-US" dirty="0" smtClean="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the impact of flotation costs on capital budgeting</a:t>
            </a:r>
          </a:p>
          <a:p>
            <a:pPr>
              <a:lnSpc>
                <a:spcPct val="150000"/>
              </a:lnSpc>
            </a:pPr>
            <a:endParaRPr lang="tr-TR" dirty="0"/>
          </a:p>
        </p:txBody>
      </p:sp>
    </p:spTree>
    <p:extLst>
      <p:ext uri="{BB962C8B-B14F-4D97-AF65-F5344CB8AC3E}">
        <p14:creationId xmlns:p14="http://schemas.microsoft.com/office/powerpoint/2010/main" val="2312105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63668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8</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229600" cy="4839816"/>
          </a:xfrm>
        </p:spPr>
        <p:txBody>
          <a:bodyPr>
            <a:normAutofit/>
          </a:bodyPr>
          <a:lstStyle/>
          <a:p>
            <a:r>
              <a:rPr lang="en-US" altLang="tr-TR" sz="2800" dirty="0">
                <a:latin typeface="Times New Roman" panose="02020603050405020304" pitchFamily="18" charset="0"/>
                <a:cs typeface="Times New Roman" panose="02020603050405020304" pitchFamily="18" charset="0"/>
              </a:rPr>
              <a:t>Suppose Big D, Inc. </a:t>
            </a:r>
            <a:r>
              <a:rPr lang="en-US" altLang="tr-TR" sz="2800" u="sng" dirty="0">
                <a:latin typeface="Times New Roman" panose="02020603050405020304" pitchFamily="18" charset="0"/>
                <a:cs typeface="Times New Roman" panose="02020603050405020304" pitchFamily="18" charset="0"/>
              </a:rPr>
              <a:t>just paid</a:t>
            </a:r>
            <a:r>
              <a:rPr lang="en-US" altLang="tr-TR" sz="2800" dirty="0">
                <a:latin typeface="Times New Roman" panose="02020603050405020304" pitchFamily="18" charset="0"/>
                <a:cs typeface="Times New Roman" panose="02020603050405020304" pitchFamily="18" charset="0"/>
              </a:rPr>
              <a:t> a dividend of </a:t>
            </a:r>
            <a:r>
              <a:rPr lang="en-US" altLang="tr-TR" sz="2800" dirty="0" smtClean="0">
                <a:latin typeface="Times New Roman" panose="02020603050405020304" pitchFamily="18" charset="0"/>
                <a:cs typeface="Times New Roman" panose="02020603050405020304" pitchFamily="18" charset="0"/>
              </a:rPr>
              <a:t>$</a:t>
            </a:r>
            <a:r>
              <a:rPr lang="tr-TR" altLang="tr-TR" sz="2800" dirty="0" smtClean="0">
                <a:latin typeface="Times New Roman" panose="02020603050405020304" pitchFamily="18" charset="0"/>
                <a:cs typeface="Times New Roman" panose="02020603050405020304" pitchFamily="18" charset="0"/>
              </a:rPr>
              <a:t>0</a:t>
            </a:r>
            <a:r>
              <a:rPr lang="en-US" altLang="tr-TR" sz="2800" dirty="0" smtClean="0">
                <a:latin typeface="Times New Roman" panose="02020603050405020304" pitchFamily="18" charset="0"/>
                <a:cs typeface="Times New Roman" panose="02020603050405020304" pitchFamily="18" charset="0"/>
              </a:rPr>
              <a:t>.50</a:t>
            </a:r>
            <a:r>
              <a:rPr lang="en-US" altLang="tr-TR" sz="2800" dirty="0">
                <a:latin typeface="Times New Roman" panose="02020603050405020304" pitchFamily="18" charset="0"/>
                <a:cs typeface="Times New Roman" panose="02020603050405020304" pitchFamily="18" charset="0"/>
              </a:rPr>
              <a:t>. It is expected to increase its dividend by 2% per year. If the market requires a return of 15% on assets of this risk, how much should the stock be selling for?</a:t>
            </a:r>
          </a:p>
          <a:p>
            <a:endParaRPr lang="tr-TR" sz="2800" dirty="0" smtClean="0">
              <a:latin typeface="Times New Roman" panose="02020603050405020304" pitchFamily="18" charset="0"/>
              <a:cs typeface="Times New Roman" panose="02020603050405020304" pitchFamily="18" charset="0"/>
            </a:endParaRPr>
          </a:p>
          <a:p>
            <a:pPr marL="0" indent="0">
              <a:lnSpc>
                <a:spcPct val="110000"/>
              </a:lnSpc>
              <a:buNone/>
            </a:pPr>
            <a:r>
              <a:rPr lang="tr-TR" altLang="tr-TR" sz="2800" dirty="0">
                <a:latin typeface="Times New Roman" panose="02020603050405020304" pitchFamily="18" charset="0"/>
                <a:cs typeface="Times New Roman" panose="02020603050405020304" pitchFamily="18" charset="0"/>
              </a:rPr>
              <a:t> </a:t>
            </a:r>
            <a:r>
              <a:rPr lang="tr-TR" altLang="tr-TR" sz="2800" dirty="0" smtClean="0">
                <a:latin typeface="Times New Roman" panose="02020603050405020304" pitchFamily="18" charset="0"/>
                <a:cs typeface="Times New Roman" panose="02020603050405020304" pitchFamily="18" charset="0"/>
              </a:rPr>
              <a:t>  </a:t>
            </a:r>
            <a:r>
              <a:rPr lang="en-US" altLang="tr-TR" sz="2800" dirty="0" smtClean="0">
                <a:latin typeface="Times New Roman" panose="02020603050405020304" pitchFamily="18" charset="0"/>
                <a:cs typeface="Times New Roman" panose="02020603050405020304" pitchFamily="18" charset="0"/>
              </a:rPr>
              <a:t>D</a:t>
            </a:r>
            <a:r>
              <a:rPr lang="en-US" altLang="tr-TR" sz="2800" baseline="-25000" dirty="0" smtClean="0">
                <a:latin typeface="Times New Roman" panose="02020603050405020304" pitchFamily="18" charset="0"/>
                <a:cs typeface="Times New Roman" panose="02020603050405020304" pitchFamily="18" charset="0"/>
              </a:rPr>
              <a:t>0</a:t>
            </a:r>
            <a:r>
              <a:rPr lang="en-US" altLang="tr-TR" sz="2800" dirty="0">
                <a:latin typeface="Times New Roman" panose="02020603050405020304" pitchFamily="18" charset="0"/>
                <a:cs typeface="Times New Roman" panose="02020603050405020304" pitchFamily="18" charset="0"/>
              </a:rPr>
              <a:t>= $0.50</a:t>
            </a:r>
          </a:p>
          <a:p>
            <a:pPr marL="0" indent="0">
              <a:lnSpc>
                <a:spcPct val="110000"/>
              </a:lnSpc>
              <a:buNone/>
            </a:pPr>
            <a:r>
              <a:rPr lang="tr-TR" altLang="tr-TR" sz="2800" dirty="0" smtClean="0">
                <a:latin typeface="Times New Roman" panose="02020603050405020304" pitchFamily="18" charset="0"/>
                <a:cs typeface="Times New Roman" panose="02020603050405020304" pitchFamily="18" charset="0"/>
              </a:rPr>
              <a:t>   </a:t>
            </a:r>
            <a:r>
              <a:rPr lang="en-US" altLang="tr-TR" sz="2800" dirty="0" smtClean="0">
                <a:latin typeface="Times New Roman" panose="02020603050405020304" pitchFamily="18" charset="0"/>
                <a:cs typeface="Times New Roman" panose="02020603050405020304" pitchFamily="18" charset="0"/>
              </a:rPr>
              <a:t>g  </a:t>
            </a:r>
            <a:r>
              <a:rPr lang="en-US" altLang="tr-TR" sz="2800" dirty="0">
                <a:latin typeface="Times New Roman" panose="02020603050405020304" pitchFamily="18" charset="0"/>
                <a:cs typeface="Times New Roman" panose="02020603050405020304" pitchFamily="18" charset="0"/>
              </a:rPr>
              <a:t>= 2%</a:t>
            </a:r>
          </a:p>
          <a:p>
            <a:pPr marL="0" indent="0">
              <a:lnSpc>
                <a:spcPct val="110000"/>
              </a:lnSpc>
              <a:buNone/>
            </a:pPr>
            <a:r>
              <a:rPr lang="tr-TR" altLang="tr-TR" sz="2800" dirty="0" smtClean="0"/>
              <a:t>   K</a:t>
            </a:r>
            <a:r>
              <a:rPr lang="tr-TR" altLang="tr-TR" sz="2800" baseline="-25000" dirty="0" smtClean="0"/>
              <a:t>e</a:t>
            </a:r>
            <a:r>
              <a:rPr lang="en-US" altLang="tr-TR" sz="2800" dirty="0" smtClean="0">
                <a:latin typeface="Times New Roman" panose="02020603050405020304" pitchFamily="18" charset="0"/>
                <a:cs typeface="Times New Roman" panose="02020603050405020304" pitchFamily="18" charset="0"/>
              </a:rPr>
              <a:t> </a:t>
            </a:r>
            <a:r>
              <a:rPr lang="en-US" altLang="tr-TR" sz="2800" dirty="0">
                <a:latin typeface="Times New Roman" panose="02020603050405020304" pitchFamily="18" charset="0"/>
                <a:cs typeface="Times New Roman" panose="02020603050405020304" pitchFamily="18" charset="0"/>
              </a:rPr>
              <a:t>= 15%</a:t>
            </a:r>
          </a:p>
          <a:p>
            <a:endParaRPr lang="tr-TR" sz="2800" dirty="0">
              <a:latin typeface="Times New Roman" panose="02020603050405020304" pitchFamily="18" charset="0"/>
              <a:cs typeface="Times New Roman" panose="02020603050405020304" pitchFamily="18" charset="0"/>
            </a:endParaRPr>
          </a:p>
        </p:txBody>
      </p:sp>
      <p:graphicFrame>
        <p:nvGraphicFramePr>
          <p:cNvPr id="4" name="Nesne 3"/>
          <p:cNvGraphicFramePr>
            <a:graphicFrameLocks noChangeAspect="1"/>
          </p:cNvGraphicFramePr>
          <p:nvPr>
            <p:extLst>
              <p:ext uri="{D42A27DB-BD31-4B8C-83A1-F6EECF244321}">
                <p14:modId xmlns:p14="http://schemas.microsoft.com/office/powerpoint/2010/main" val="1985569328"/>
              </p:ext>
            </p:extLst>
          </p:nvPr>
        </p:nvGraphicFramePr>
        <p:xfrm>
          <a:off x="3563888" y="3645024"/>
          <a:ext cx="3625850" cy="2335213"/>
        </p:xfrm>
        <a:graphic>
          <a:graphicData uri="http://schemas.openxmlformats.org/presentationml/2006/ole">
            <mc:AlternateContent xmlns:mc="http://schemas.openxmlformats.org/markup-compatibility/2006">
              <mc:Choice xmlns:v="urn:schemas-microsoft-com:vml" Requires="v">
                <p:oleObj spid="_x0000_s6157" name="Denklem" r:id="rId4" imgW="1676160" imgH="1079280" progId="Equation.3">
                  <p:embed/>
                </p:oleObj>
              </mc:Choice>
              <mc:Fallback>
                <p:oleObj name="Denklem" r:id="rId4" imgW="1676160" imgH="107928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645024"/>
                        <a:ext cx="3625850" cy="2335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7370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11" y="942834"/>
            <a:ext cx="8229600" cy="735470"/>
          </a:xfrm>
        </p:spPr>
        <p:txBody>
          <a:bodyPr>
            <a:normAutofit fontScale="90000"/>
          </a:bodyPr>
          <a:lstStyle/>
          <a:p>
            <a:pPr algn="ctr"/>
            <a:r>
              <a:rPr lang="en-US" sz="2800" b="1" dirty="0">
                <a:latin typeface="Times New Roman" panose="02020603050405020304" pitchFamily="18" charset="0"/>
                <a:cs typeface="Times New Roman" panose="02020603050405020304" pitchFamily="18" charset="0"/>
              </a:rPr>
              <a:t>Required Return on Common Stock Using the Capital Asset Pricing </a:t>
            </a:r>
            <a:r>
              <a:rPr lang="en-US" sz="2800" b="1" dirty="0" smtClean="0">
                <a:latin typeface="Times New Roman" panose="02020603050405020304" pitchFamily="18" charset="0"/>
                <a:cs typeface="Times New Roman" panose="02020603050405020304" pitchFamily="18" charset="0"/>
              </a:rPr>
              <a:t>Model</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988840"/>
            <a:ext cx="8053094" cy="4353347"/>
          </a:xfrm>
        </p:spPr>
        <p:txBody>
          <a:bodyPr>
            <a:normAutofit/>
          </a:bodyPr>
          <a:lstStyle/>
          <a:p>
            <a:pPr>
              <a:spcBef>
                <a:spcPts val="1200"/>
              </a:spcBef>
              <a:buClr>
                <a:srgbClr val="638FCF"/>
              </a:buClr>
              <a:buFont typeface="Arial" pitchFamily="34" charset="0"/>
              <a:buChar char="•"/>
              <a:defRPr/>
            </a:pPr>
            <a:r>
              <a:rPr lang="en-US" sz="2400" dirty="0">
                <a:latin typeface="Times New Roman" panose="02020603050405020304" pitchFamily="18" charset="0"/>
                <a:cs typeface="Times New Roman" panose="02020603050405020304" pitchFamily="18" charset="0"/>
              </a:rPr>
              <a:t>Capital Asset Pricing Model (CAPM)</a:t>
            </a:r>
          </a:p>
          <a:p>
            <a:pPr marL="977900" indent="0">
              <a:spcBef>
                <a:spcPts val="1200"/>
              </a:spcBef>
              <a:buClr>
                <a:srgbClr val="638FCF"/>
              </a:buClr>
              <a:buNone/>
              <a:defRPr/>
            </a:pPr>
            <a:r>
              <a:rPr lang="tr-TR" sz="2400" dirty="0" err="1" smtClean="0">
                <a:latin typeface="Times New Roman" panose="02020603050405020304" pitchFamily="18" charset="0"/>
                <a:cs typeface="Times New Roman" panose="02020603050405020304" pitchFamily="18" charset="0"/>
              </a:rPr>
              <a:t>R</a:t>
            </a:r>
            <a:r>
              <a:rPr lang="tr-TR" sz="2400" baseline="-25000"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 </a:t>
            </a:r>
            <a:r>
              <a:rPr lang="el-GR" sz="2400" dirty="0" smtClean="0">
                <a:latin typeface="Times New Roman" panose="02020603050405020304" pitchFamily="18" charset="0"/>
                <a:cs typeface="Times New Roman" panose="02020603050405020304" pitchFamily="18" charset="0"/>
              </a:rPr>
              <a:t>β</a:t>
            </a:r>
            <a:r>
              <a:rPr lang="tr-TR" sz="2400" baseline="-25000" dirty="0" smtClean="0">
                <a:latin typeface="Times New Roman" panose="02020603050405020304" pitchFamily="18" charset="0"/>
                <a:cs typeface="Times New Roman" panose="02020603050405020304" pitchFamily="18" charset="0"/>
              </a:rPr>
              <a:t>i </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R</a:t>
            </a:r>
            <a:r>
              <a:rPr lang="en-US" sz="2400" baseline="-25000" dirty="0" smtClean="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p>
          <a:p>
            <a:pPr marL="411480" indent="0">
              <a:buClr>
                <a:schemeClr val="tx2">
                  <a:lumMod val="60000"/>
                  <a:lumOff val="40000"/>
                </a:schemeClr>
              </a:buClr>
              <a:buNone/>
              <a:defRPr/>
            </a:pPr>
            <a:r>
              <a:rPr lang="tr-TR" sz="2400" dirty="0" err="1">
                <a:latin typeface="Times New Roman" panose="02020603050405020304" pitchFamily="18" charset="0"/>
                <a:cs typeface="Times New Roman" panose="02020603050405020304" pitchFamily="18" charset="0"/>
              </a:rPr>
              <a:t>R</a:t>
            </a:r>
            <a:r>
              <a:rPr lang="tr-TR" sz="2400" baseline="-25000" dirty="0" err="1">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Required return on common stock</a:t>
            </a:r>
          </a:p>
          <a:p>
            <a:pPr marL="411480" indent="0">
              <a:buClr>
                <a:schemeClr val="tx2">
                  <a:lumMod val="60000"/>
                  <a:lumOff val="40000"/>
                </a:schemeClr>
              </a:buClr>
              <a:buNone/>
              <a:defRPr/>
            </a:pP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Risk-free rate of return, usually the current rate on Treasury bill securities</a:t>
            </a:r>
          </a:p>
          <a:p>
            <a:pPr marL="411480" indent="0">
              <a:buClr>
                <a:schemeClr val="tx2">
                  <a:lumMod val="60000"/>
                  <a:lumOff val="40000"/>
                </a:schemeClr>
              </a:buClr>
              <a:buNone/>
              <a:defRPr/>
            </a:pPr>
            <a:r>
              <a:rPr lang="el-GR" sz="2400" dirty="0">
                <a:latin typeface="Times New Roman" panose="02020603050405020304" pitchFamily="18" charset="0"/>
                <a:cs typeface="Times New Roman" panose="02020603050405020304" pitchFamily="18" charset="0"/>
              </a:rPr>
              <a:t>β</a:t>
            </a:r>
            <a:r>
              <a:rPr lang="tr-TR" sz="2400" baseline="-25000" dirty="0">
                <a:latin typeface="Times New Roman" panose="02020603050405020304" pitchFamily="18" charset="0"/>
                <a:cs typeface="Times New Roman" panose="02020603050405020304" pitchFamily="18" charset="0"/>
              </a:rPr>
              <a:t>i</a:t>
            </a:r>
            <a:r>
              <a:rPr lang="el-G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Beta coefficient (measures the historical volatility of an individual stock’s return relative to a stock market index)</a:t>
            </a:r>
          </a:p>
          <a:p>
            <a:pPr marL="411480" indent="0">
              <a:buClr>
                <a:schemeClr val="tx2">
                  <a:lumMod val="60000"/>
                  <a:lumOff val="40000"/>
                </a:schemeClr>
              </a:buClr>
              <a:buNone/>
              <a:defRPr/>
            </a:pPr>
            <a:r>
              <a:rPr lang="tr-TR" sz="2400" dirty="0">
                <a:latin typeface="Times New Roman" panose="02020603050405020304" pitchFamily="18" charset="0"/>
                <a:cs typeface="Times New Roman" panose="02020603050405020304" pitchFamily="18" charset="0"/>
              </a:rPr>
              <a:t>R</a:t>
            </a:r>
            <a:r>
              <a:rPr lang="en-US" sz="2400" baseline="-25000" dirty="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Return expected in the market as measured by an approximate </a:t>
            </a:r>
            <a:r>
              <a:rPr lang="en-US" sz="2400" dirty="0" smtClean="0">
                <a:latin typeface="Times New Roman" panose="02020603050405020304" pitchFamily="18" charset="0"/>
                <a:cs typeface="Times New Roman" panose="02020603050405020304" pitchFamily="18" charset="0"/>
              </a:rPr>
              <a:t>index</a:t>
            </a:r>
            <a:endParaRPr lang="tr-TR" sz="2400" dirty="0" smtClean="0">
              <a:latin typeface="Times New Roman" panose="02020603050405020304" pitchFamily="18" charset="0"/>
              <a:cs typeface="Times New Roman" panose="02020603050405020304" pitchFamily="18" charset="0"/>
            </a:endParaRPr>
          </a:p>
          <a:p>
            <a:pPr marL="411480" indent="0">
              <a:buClr>
                <a:schemeClr val="tx2">
                  <a:lumMod val="60000"/>
                  <a:lumOff val="40000"/>
                </a:schemeClr>
              </a:buClr>
              <a:buNone/>
              <a:defRPr/>
            </a:pPr>
            <a:r>
              <a:rPr lang="en-US" altLang="tr-TR" sz="2400" dirty="0" smtClean="0">
                <a:latin typeface="Times New Roman" panose="02020603050405020304" pitchFamily="18" charset="0"/>
                <a:cs typeface="Times New Roman" panose="02020603050405020304" pitchFamily="18" charset="0"/>
              </a:rPr>
              <a:t>Market </a:t>
            </a:r>
            <a:r>
              <a:rPr lang="en-US" altLang="tr-TR" sz="2400" dirty="0">
                <a:latin typeface="Times New Roman" panose="02020603050405020304" pitchFamily="18" charset="0"/>
                <a:cs typeface="Times New Roman" panose="02020603050405020304" pitchFamily="18" charset="0"/>
              </a:rPr>
              <a:t>risk </a:t>
            </a:r>
            <a:r>
              <a:rPr lang="en-US" altLang="tr-TR" sz="2400" dirty="0" smtClean="0">
                <a:latin typeface="Times New Roman" panose="02020603050405020304" pitchFamily="18" charset="0"/>
                <a:cs typeface="Times New Roman" panose="02020603050405020304" pitchFamily="18" charset="0"/>
              </a:rPr>
              <a:t>premium</a:t>
            </a:r>
            <a:r>
              <a:rPr lang="tr-TR" altLang="tr-TR" sz="2400" dirty="0" smtClean="0">
                <a:latin typeface="Times New Roman" panose="02020603050405020304" pitchFamily="18" charset="0"/>
                <a:cs typeface="Times New Roman" panose="02020603050405020304" pitchFamily="18" charset="0"/>
              </a:rPr>
              <a:t> = </a:t>
            </a:r>
            <a:r>
              <a:rPr lang="tr-TR" sz="2400" dirty="0">
                <a:latin typeface="Times New Roman" panose="02020603050405020304" pitchFamily="18" charset="0"/>
                <a:cs typeface="Times New Roman" panose="02020603050405020304" pitchFamily="18" charset="0"/>
              </a:rPr>
              <a:t>R</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a:bodyPr>
          <a:lstStyle/>
          <a:p>
            <a:pPr algn="ctr"/>
            <a:r>
              <a:rPr lang="en-US" altLang="en-US" sz="2800" b="1" dirty="0">
                <a:latin typeface="Times New Roman" panose="02020603050405020304" pitchFamily="18" charset="0"/>
                <a:cs typeface="Times New Roman" panose="02020603050405020304" pitchFamily="18" charset="0"/>
              </a:rPr>
              <a:t>Estimation of </a:t>
            </a:r>
            <a:r>
              <a:rPr lang="en-US" altLang="en-US" sz="2800" b="1" dirty="0" smtClean="0">
                <a:latin typeface="Times New Roman" panose="02020603050405020304" pitchFamily="18" charset="0"/>
                <a:cs typeface="Times New Roman" panose="02020603050405020304" pitchFamily="18" charset="0"/>
              </a:rPr>
              <a:t>B</a:t>
            </a:r>
            <a:r>
              <a:rPr lang="tr-TR" altLang="en-US" sz="2800" b="1" dirty="0" smtClean="0">
                <a:latin typeface="Times New Roman" panose="02020603050405020304" pitchFamily="18" charset="0"/>
                <a:cs typeface="Times New Roman" panose="02020603050405020304" pitchFamily="18" charset="0"/>
              </a:rPr>
              <a:t>ETA</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12776"/>
            <a:ext cx="8229600" cy="4911824"/>
          </a:xfrm>
        </p:spPr>
        <p:txBody>
          <a:bodyPr>
            <a:normAutofit/>
          </a:bodyPr>
          <a:lstStyle/>
          <a:p>
            <a:pPr marL="452437" indent="-342900">
              <a:lnSpc>
                <a:spcPct val="150000"/>
              </a:lnSpc>
            </a:pPr>
            <a:r>
              <a:rPr lang="en-US" altLang="en-US" sz="2400" u="sng" dirty="0">
                <a:latin typeface="Times New Roman" panose="02020603050405020304" pitchFamily="18" charset="0"/>
                <a:cs typeface="Times New Roman" panose="02020603050405020304" pitchFamily="18" charset="0"/>
              </a:rPr>
              <a:t>Market Portfolio</a:t>
            </a:r>
            <a:r>
              <a:rPr lang="en-US" altLang="en-US" sz="2400" dirty="0">
                <a:latin typeface="Times New Roman" panose="02020603050405020304" pitchFamily="18" charset="0"/>
                <a:cs typeface="Times New Roman" panose="02020603050405020304" pitchFamily="18" charset="0"/>
              </a:rPr>
              <a:t> – Portfolio of all assets in the economy. In practice, a broad stock market index, such as the S&amp;P 500, is used to </a:t>
            </a:r>
            <a:r>
              <a:rPr lang="en-US" altLang="en-US" sz="2400" i="1" dirty="0">
                <a:latin typeface="Times New Roman" panose="02020603050405020304" pitchFamily="18" charset="0"/>
                <a:cs typeface="Times New Roman" panose="02020603050405020304" pitchFamily="18" charset="0"/>
              </a:rPr>
              <a:t>represent</a:t>
            </a:r>
            <a:r>
              <a:rPr lang="en-US" altLang="en-US" sz="2400" dirty="0">
                <a:latin typeface="Times New Roman" panose="02020603050405020304" pitchFamily="18" charset="0"/>
                <a:cs typeface="Times New Roman" panose="02020603050405020304" pitchFamily="18" charset="0"/>
              </a:rPr>
              <a:t> the market.</a:t>
            </a:r>
          </a:p>
          <a:p>
            <a:pPr marL="452437" indent="-342900">
              <a:lnSpc>
                <a:spcPct val="150000"/>
              </a:lnSpc>
            </a:pPr>
            <a:r>
              <a:rPr lang="en-US" altLang="en-US" sz="2400" u="sng" dirty="0" smtClean="0">
                <a:latin typeface="Times New Roman" panose="02020603050405020304" pitchFamily="18" charset="0"/>
                <a:cs typeface="Times New Roman" panose="02020603050405020304" pitchFamily="18" charset="0"/>
              </a:rPr>
              <a:t>Beta</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Sensitivity of a stock’s return to the return on the market portfolio</a:t>
            </a:r>
            <a:r>
              <a:rPr lang="en-US" altLang="en-US" sz="2400" dirty="0" smtClean="0">
                <a:latin typeface="Times New Roman" panose="02020603050405020304" pitchFamily="18" charset="0"/>
                <a:cs typeface="Times New Roman" panose="02020603050405020304" pitchFamily="18" charset="0"/>
              </a:rPr>
              <a:t>.</a:t>
            </a:r>
            <a:endParaRPr lang="tr-TR" altLang="en-US" sz="2400" dirty="0" smtClean="0">
              <a:latin typeface="Times New Roman" panose="02020603050405020304" pitchFamily="18" charset="0"/>
              <a:cs typeface="Times New Roman" panose="02020603050405020304" pitchFamily="18" charset="0"/>
            </a:endParaRPr>
          </a:p>
          <a:p>
            <a:pPr marL="1097280" lvl="2" indent="-457200">
              <a:lnSpc>
                <a:spcPct val="90000"/>
              </a:lnSpc>
              <a:spcBef>
                <a:spcPts val="600"/>
              </a:spcBef>
              <a:buFont typeface="+mj-lt"/>
              <a:buAutoNum type="arabicPeriod"/>
            </a:pPr>
            <a:r>
              <a:rPr lang="en-US" altLang="en-US" sz="2400" dirty="0">
                <a:latin typeface="Times New Roman" panose="02020603050405020304" pitchFamily="18" charset="0"/>
                <a:cs typeface="Times New Roman" panose="02020603050405020304" pitchFamily="18" charset="0"/>
              </a:rPr>
              <a:t>Betas may vary over time.</a:t>
            </a:r>
          </a:p>
          <a:p>
            <a:pPr marL="1097280" lvl="2" indent="-457200">
              <a:lnSpc>
                <a:spcPct val="90000"/>
              </a:lnSpc>
              <a:spcBef>
                <a:spcPts val="600"/>
              </a:spcBef>
              <a:buFont typeface="+mj-lt"/>
              <a:buAutoNum type="arabicPeriod"/>
            </a:pPr>
            <a:r>
              <a:rPr lang="en-US" altLang="en-US" sz="2400" dirty="0">
                <a:latin typeface="Times New Roman" panose="02020603050405020304" pitchFamily="18" charset="0"/>
                <a:cs typeface="Times New Roman" panose="02020603050405020304" pitchFamily="18" charset="0"/>
              </a:rPr>
              <a:t>The sample size may be inadequate.</a:t>
            </a:r>
          </a:p>
          <a:p>
            <a:pPr marL="1097280" lvl="2" indent="-457200">
              <a:lnSpc>
                <a:spcPct val="90000"/>
              </a:lnSpc>
              <a:spcBef>
                <a:spcPts val="600"/>
              </a:spcBef>
              <a:buFont typeface="+mj-lt"/>
              <a:buAutoNum type="arabicPeriod"/>
            </a:pPr>
            <a:r>
              <a:rPr lang="en-US" altLang="en-US" sz="2400" dirty="0">
                <a:latin typeface="Times New Roman" panose="02020603050405020304" pitchFamily="18" charset="0"/>
                <a:cs typeface="Times New Roman" panose="02020603050405020304" pitchFamily="18" charset="0"/>
              </a:rPr>
              <a:t>Betas are influenced by changing financial leverage and business risk.</a:t>
            </a:r>
          </a:p>
          <a:p>
            <a:pPr>
              <a:lnSpc>
                <a:spcPct val="150000"/>
              </a:lnSpc>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151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Stability</a:t>
            </a:r>
            <a:r>
              <a:rPr lang="tr-TR" sz="2800" b="1" dirty="0" smtClean="0">
                <a:latin typeface="Times New Roman" panose="02020603050405020304" pitchFamily="18" charset="0"/>
                <a:cs typeface="Times New Roman" panose="02020603050405020304" pitchFamily="18" charset="0"/>
              </a:rPr>
              <a:t> of BETA</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39552" y="1412776"/>
            <a:ext cx="8229600" cy="4824536"/>
          </a:xfrm>
        </p:spPr>
        <p:txBody>
          <a:bodyPr>
            <a:normAutofit/>
          </a:bodyPr>
          <a:lstStyle/>
          <a:p>
            <a:pPr algn="just">
              <a:lnSpc>
                <a:spcPct val="150000"/>
              </a:lnSpc>
            </a:pPr>
            <a:r>
              <a:rPr lang="en-US" altLang="en-US" sz="2400" dirty="0">
                <a:latin typeface="Times New Roman" panose="02020603050405020304" pitchFamily="18" charset="0"/>
                <a:cs typeface="Times New Roman" panose="02020603050405020304" pitchFamily="18" charset="0"/>
              </a:rPr>
              <a:t>Most analysts argue that betas are generally stable for firms remaining in the same industry.</a:t>
            </a:r>
          </a:p>
          <a:p>
            <a:pPr algn="just">
              <a:lnSpc>
                <a:spcPct val="150000"/>
              </a:lnSpc>
            </a:pPr>
            <a:r>
              <a:rPr lang="en-US" altLang="en-US" sz="2400" dirty="0">
                <a:latin typeface="Times New Roman" panose="02020603050405020304" pitchFamily="18" charset="0"/>
                <a:cs typeface="Times New Roman" panose="02020603050405020304" pitchFamily="18" charset="0"/>
              </a:rPr>
              <a:t>That is not to say that a firm’s beta cannot change.</a:t>
            </a:r>
          </a:p>
          <a:p>
            <a:pPr lvl="1" algn="just">
              <a:lnSpc>
                <a:spcPct val="150000"/>
              </a:lnSpc>
            </a:pPr>
            <a:r>
              <a:rPr lang="en-US" altLang="en-US" dirty="0">
                <a:latin typeface="Times New Roman" panose="02020603050405020304" pitchFamily="18" charset="0"/>
                <a:cs typeface="Times New Roman" panose="02020603050405020304" pitchFamily="18" charset="0"/>
              </a:rPr>
              <a:t>Changes in product line</a:t>
            </a:r>
          </a:p>
          <a:p>
            <a:pPr lvl="1" algn="just">
              <a:lnSpc>
                <a:spcPct val="150000"/>
              </a:lnSpc>
            </a:pPr>
            <a:r>
              <a:rPr lang="en-US" altLang="en-US" dirty="0">
                <a:latin typeface="Times New Roman" panose="02020603050405020304" pitchFamily="18" charset="0"/>
                <a:cs typeface="Times New Roman" panose="02020603050405020304" pitchFamily="18" charset="0"/>
              </a:rPr>
              <a:t>Changes in technology</a:t>
            </a:r>
          </a:p>
          <a:p>
            <a:pPr lvl="1" algn="just">
              <a:lnSpc>
                <a:spcPct val="150000"/>
              </a:lnSpc>
            </a:pPr>
            <a:r>
              <a:rPr lang="en-US" altLang="en-US" dirty="0">
                <a:latin typeface="Times New Roman" panose="02020603050405020304" pitchFamily="18" charset="0"/>
                <a:cs typeface="Times New Roman" panose="02020603050405020304" pitchFamily="18" charset="0"/>
              </a:rPr>
              <a:t>Deregulation</a:t>
            </a:r>
          </a:p>
          <a:p>
            <a:pPr lvl="1" algn="just">
              <a:lnSpc>
                <a:spcPct val="150000"/>
              </a:lnSpc>
            </a:pPr>
            <a:r>
              <a:rPr lang="en-US" altLang="en-US" dirty="0">
                <a:latin typeface="Times New Roman" panose="02020603050405020304" pitchFamily="18" charset="0"/>
                <a:cs typeface="Times New Roman" panose="02020603050405020304" pitchFamily="18" charset="0"/>
              </a:rPr>
              <a:t>Changes in financial leverage</a:t>
            </a:r>
          </a:p>
          <a:p>
            <a:pPr algn="just">
              <a:lnSpc>
                <a:spcPct val="150000"/>
              </a:lnSpc>
            </a:pPr>
            <a:endParaRPr lang="tr-TR" sz="2400" dirty="0">
              <a:latin typeface="Times New Roman" panose="02020603050405020304" pitchFamily="18" charset="0"/>
              <a:cs typeface="Times New Roman" panose="02020603050405020304" pitchFamily="18" charset="0"/>
            </a:endParaRPr>
          </a:p>
        </p:txBody>
      </p:sp>
      <p:pic>
        <p:nvPicPr>
          <p:cNvPr id="10243" name="Picture 3" descr="C:\Users\12829327442\Desktop\business-163501__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643024"/>
            <a:ext cx="2704284" cy="152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74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a:bodyPr>
          <a:lstStyle/>
          <a:p>
            <a:pPr algn="ctr"/>
            <a:r>
              <a:rPr lang="tr-TR" sz="2800" b="1" dirty="0" smtClean="0">
                <a:latin typeface="Times New Roman" panose="02020603050405020304" pitchFamily="18" charset="0"/>
                <a:cs typeface="Times New Roman" panose="02020603050405020304" pitchFamily="18" charset="0"/>
              </a:rPr>
              <a:t>Using an </a:t>
            </a:r>
            <a:r>
              <a:rPr lang="tr-TR" sz="2800" b="1" dirty="0" err="1" smtClean="0">
                <a:latin typeface="Times New Roman" panose="02020603050405020304" pitchFamily="18" charset="0"/>
                <a:cs typeface="Times New Roman" panose="02020603050405020304" pitchFamily="18" charset="0"/>
              </a:rPr>
              <a:t>Industry</a:t>
            </a:r>
            <a:r>
              <a:rPr lang="tr-TR" sz="2800" b="1" dirty="0" smtClean="0">
                <a:latin typeface="Times New Roman" panose="02020603050405020304" pitchFamily="18" charset="0"/>
                <a:cs typeface="Times New Roman" panose="02020603050405020304" pitchFamily="18" charset="0"/>
              </a:rPr>
              <a:t> BETA</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67544" y="1340768"/>
            <a:ext cx="8229600" cy="5127848"/>
          </a:xfrm>
        </p:spPr>
        <p:txBody>
          <a:bodyPr>
            <a:normAutofit lnSpcReduction="10000"/>
          </a:bodyPr>
          <a:lstStyle/>
          <a:p>
            <a:pPr algn="just">
              <a:lnSpc>
                <a:spcPct val="150000"/>
              </a:lnSpc>
            </a:pPr>
            <a:r>
              <a:rPr lang="en-US" altLang="en-US" sz="2400" dirty="0">
                <a:latin typeface="Times New Roman" panose="02020603050405020304" pitchFamily="18" charset="0"/>
                <a:cs typeface="Times New Roman" panose="02020603050405020304" pitchFamily="18" charset="0"/>
              </a:rPr>
              <a:t>It is frequently argued that one can better estimate a firm’s beta by involving the whole industry.</a:t>
            </a:r>
          </a:p>
          <a:p>
            <a:pPr algn="just">
              <a:lnSpc>
                <a:spcPct val="150000"/>
              </a:lnSpc>
            </a:pPr>
            <a:r>
              <a:rPr lang="en-US" altLang="en-US" sz="2400" dirty="0">
                <a:latin typeface="Times New Roman" panose="02020603050405020304" pitchFamily="18" charset="0"/>
                <a:cs typeface="Times New Roman" panose="02020603050405020304" pitchFamily="18" charset="0"/>
              </a:rPr>
              <a:t>If you believe that the operations of the firm are similar to the operations of the rest of the industry, you should use the industry beta.</a:t>
            </a:r>
          </a:p>
          <a:p>
            <a:pPr algn="just">
              <a:lnSpc>
                <a:spcPct val="150000"/>
              </a:lnSpc>
            </a:pPr>
            <a:r>
              <a:rPr lang="en-US" altLang="en-US" sz="2400" dirty="0">
                <a:latin typeface="Times New Roman" panose="02020603050405020304" pitchFamily="18" charset="0"/>
                <a:cs typeface="Times New Roman" panose="02020603050405020304" pitchFamily="18" charset="0"/>
              </a:rPr>
              <a:t>If you believe that the operations of the firm are fundamentally different from the operations of the rest of the industry, you should use the firm’s beta.</a:t>
            </a:r>
          </a:p>
          <a:p>
            <a:pPr algn="just">
              <a:lnSpc>
                <a:spcPct val="150000"/>
              </a:lnSpc>
            </a:pPr>
            <a:r>
              <a:rPr lang="en-US" altLang="en-US" sz="2400" dirty="0">
                <a:latin typeface="Times New Roman" panose="02020603050405020304" pitchFamily="18" charset="0"/>
                <a:cs typeface="Times New Roman" panose="02020603050405020304" pitchFamily="18" charset="0"/>
              </a:rPr>
              <a:t>Do not forget about adjustments for financial leverage.</a:t>
            </a:r>
          </a:p>
          <a:p>
            <a:pPr algn="just">
              <a:lnSpc>
                <a:spcPct val="150000"/>
              </a:lnSpc>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464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9</a:t>
            </a:r>
          </a:p>
        </p:txBody>
      </p:sp>
      <p:sp>
        <p:nvSpPr>
          <p:cNvPr id="3" name="Content Placeholder 2"/>
          <p:cNvSpPr>
            <a:spLocks noGrp="1"/>
          </p:cNvSpPr>
          <p:nvPr>
            <p:ph idx="1"/>
          </p:nvPr>
        </p:nvSpPr>
        <p:spPr>
          <a:xfrm>
            <a:off x="1043608" y="1285860"/>
            <a:ext cx="7509520" cy="5056327"/>
          </a:xfrm>
        </p:spPr>
        <p:txBody>
          <a:bodyPr>
            <a:normAutofit/>
          </a:bodyPr>
          <a:lstStyle/>
          <a:p>
            <a:pPr>
              <a:spcBef>
                <a:spcPts val="1200"/>
              </a:spcBef>
              <a:buClr>
                <a:srgbClr val="638FCF"/>
              </a:buClr>
              <a:buFont typeface="Arial" pitchFamily="34" charset="0"/>
              <a:buChar char="•"/>
              <a:defRPr/>
            </a:pPr>
            <a:r>
              <a:rPr lang="en-US" sz="2800" dirty="0" err="1" smtClean="0">
                <a:latin typeface="Times New Roman" panose="02020603050405020304" pitchFamily="18" charset="0"/>
                <a:cs typeface="Times New Roman" panose="02020603050405020304" pitchFamily="18" charset="0"/>
              </a:rPr>
              <a:t>Assum</a:t>
            </a:r>
            <a:r>
              <a:rPr lang="tr-TR" sz="2800" dirty="0" smtClean="0">
                <a:latin typeface="Times New Roman" panose="02020603050405020304" pitchFamily="18" charset="0"/>
                <a:cs typeface="Times New Roman" panose="02020603050405020304" pitchFamily="18" charset="0"/>
              </a:rPr>
              <a:t>e </a:t>
            </a:r>
            <a:r>
              <a:rPr lang="tr-TR" sz="2800" dirty="0" err="1" smtClean="0">
                <a:latin typeface="Times New Roman" panose="02020603050405020304" pitchFamily="18" charset="0"/>
                <a:cs typeface="Times New Roman" panose="02020603050405020304" pitchFamily="18" charset="0"/>
              </a:rPr>
              <a:t>that</a:t>
            </a:r>
            <a:r>
              <a:rPr lang="tr-TR" sz="2800" dirty="0" smtClean="0">
                <a:latin typeface="Times New Roman" panose="02020603050405020304" pitchFamily="18" charset="0"/>
                <a:cs typeface="Times New Roman" panose="02020603050405020304" pitchFamily="18" charset="0"/>
              </a:rPr>
              <a:t>:</a:t>
            </a:r>
          </a:p>
          <a:p>
            <a:pPr marL="0" indent="0">
              <a:spcBef>
                <a:spcPts val="1200"/>
              </a:spcBef>
              <a:buClr>
                <a:srgbClr val="638FCF"/>
              </a:buClr>
              <a:buNone/>
              <a:defRPr/>
            </a:pPr>
            <a:r>
              <a:rPr lang="en-US" sz="2800" i="1" dirty="0" err="1" smtClean="0">
                <a:latin typeface="Times New Roman" panose="02020603050405020304" pitchFamily="18" charset="0"/>
                <a:cs typeface="Times New Roman" panose="02020603050405020304" pitchFamily="18" charset="0"/>
              </a:rPr>
              <a:t>R</a:t>
            </a:r>
            <a:r>
              <a:rPr lang="en-US" sz="2800" i="1" baseline="-25000" dirty="0" err="1" smtClean="0">
                <a:latin typeface="Times New Roman" panose="02020603050405020304" pitchFamily="18" charset="0"/>
                <a:cs typeface="Times New Roman" panose="02020603050405020304" pitchFamily="18" charset="0"/>
              </a:rPr>
              <a:t>f</a:t>
            </a:r>
            <a:r>
              <a:rPr lang="en-US" sz="2800" i="1" baseline="-250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5.5%, </a:t>
            </a:r>
            <a:endParaRPr lang="tr-TR" sz="2800" dirty="0" smtClean="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tr-TR" sz="2800" i="1" dirty="0">
                <a:latin typeface="Times New Roman" panose="02020603050405020304" pitchFamily="18" charset="0"/>
                <a:cs typeface="Times New Roman" panose="02020603050405020304" pitchFamily="18" charset="0"/>
              </a:rPr>
              <a:t>R</a:t>
            </a:r>
            <a:r>
              <a:rPr lang="en-US" sz="2800" i="1" baseline="-25000" dirty="0">
                <a:latin typeface="Times New Roman" panose="02020603050405020304" pitchFamily="18" charset="0"/>
                <a:cs typeface="Times New Roman" panose="02020603050405020304" pitchFamily="18" charset="0"/>
              </a:rPr>
              <a:t>m </a:t>
            </a:r>
            <a:r>
              <a:rPr lang="en-US" sz="2800" dirty="0">
                <a:latin typeface="Times New Roman" panose="02020603050405020304" pitchFamily="18" charset="0"/>
                <a:cs typeface="Times New Roman" panose="02020603050405020304" pitchFamily="18" charset="0"/>
              </a:rPr>
              <a:t>= 12%,</a:t>
            </a:r>
            <a:r>
              <a:rPr lang="el-GR"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endParaRPr lang="tr-TR" sz="2800" dirty="0" smtClean="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el-GR" sz="2800" dirty="0" smtClean="0">
                <a:latin typeface="Times New Roman" panose="02020603050405020304" pitchFamily="18" charset="0"/>
                <a:cs typeface="Times New Roman" panose="02020603050405020304" pitchFamily="18" charset="0"/>
              </a:rPr>
              <a:t>β</a:t>
            </a:r>
            <a:r>
              <a:rPr lang="tr-TR" sz="2800" baseline="-25000" dirty="0">
                <a:latin typeface="Times New Roman" panose="02020603050405020304" pitchFamily="18" charset="0"/>
                <a:cs typeface="Times New Roman" panose="02020603050405020304" pitchFamily="18" charset="0"/>
              </a:rPr>
              <a:t>i</a:t>
            </a:r>
            <a:r>
              <a:rPr lang="el-GR"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1.0</a:t>
            </a:r>
            <a:endParaRPr lang="tr-TR" sz="2800" i="1" dirty="0" smtClean="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tr-TR" sz="2800" i="1" dirty="0" err="1">
                <a:latin typeface="Times New Roman" panose="02020603050405020304" pitchFamily="18" charset="0"/>
                <a:cs typeface="Times New Roman" panose="02020603050405020304" pitchFamily="18" charset="0"/>
              </a:rPr>
              <a:t>R</a:t>
            </a:r>
            <a:r>
              <a:rPr lang="tr-TR" sz="2800" i="1" baseline="-25000" dirty="0" err="1">
                <a:latin typeface="Times New Roman" panose="02020603050405020304" pitchFamily="18" charset="0"/>
                <a:cs typeface="Times New Roman" panose="02020603050405020304" pitchFamily="18" charset="0"/>
              </a:rPr>
              <a:t>i</a:t>
            </a:r>
            <a:r>
              <a:rPr lang="en-US" sz="2800" i="1" baseline="-250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would </a:t>
            </a:r>
            <a:r>
              <a:rPr lang="en-US" sz="2800" dirty="0" smtClean="0">
                <a:latin typeface="Times New Roman" panose="02020603050405020304" pitchFamily="18" charset="0"/>
                <a:cs typeface="Times New Roman" panose="02020603050405020304" pitchFamily="18" charset="0"/>
              </a:rPr>
              <a:t>be:</a:t>
            </a:r>
            <a:endParaRPr lang="tr-TR" sz="2800" dirty="0" smtClean="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tr-TR" sz="2800" i="1" dirty="0" err="1">
                <a:latin typeface="Times New Roman" panose="02020603050405020304" pitchFamily="18" charset="0"/>
                <a:cs typeface="Times New Roman" panose="02020603050405020304" pitchFamily="18" charset="0"/>
              </a:rPr>
              <a:t>R</a:t>
            </a:r>
            <a:r>
              <a:rPr lang="tr-TR" sz="2800" i="1" baseline="-25000" dirty="0" err="1">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5.5%  +  1.0 (12% – 5.5%)  </a:t>
            </a:r>
            <a:endParaRPr lang="tr-TR" sz="2800" dirty="0" smtClean="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tr-TR"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5.5%  +  1.0 (6.5</a:t>
            </a:r>
            <a:r>
              <a:rPr lang="en-US" sz="2800" dirty="0" smtClean="0">
                <a:latin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cs typeface="Times New Roman" panose="02020603050405020304" pitchFamily="18" charset="0"/>
            </a:endParaRPr>
          </a:p>
          <a:p>
            <a:pPr marL="0" indent="0">
              <a:spcBef>
                <a:spcPts val="1200"/>
              </a:spcBef>
              <a:buClr>
                <a:srgbClr val="638FCF"/>
              </a:buClr>
              <a:buNone/>
              <a:defRPr/>
            </a:pPr>
            <a:r>
              <a:rPr lang="tr-TR" sz="2800" i="1" dirty="0" err="1">
                <a:latin typeface="Times New Roman" panose="02020603050405020304" pitchFamily="18" charset="0"/>
                <a:cs typeface="Times New Roman" panose="02020603050405020304" pitchFamily="18" charset="0"/>
              </a:rPr>
              <a:t>R</a:t>
            </a:r>
            <a:r>
              <a:rPr lang="tr-TR" sz="2800" i="1" baseline="-25000" dirty="0" err="1">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5.5%  +  6.5%  =  12% </a:t>
            </a:r>
          </a:p>
          <a:p>
            <a:pPr algn="just"/>
            <a:endParaRPr lang="tr-TR" sz="28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0" descr="j0233785"/>
          <p:cNvPicPr>
            <a:picLocks noChangeAspect="1" noChangeArrowheads="1"/>
          </p:cNvPicPr>
          <p:nvPr/>
        </p:nvPicPr>
        <p:blipFill>
          <a:blip r:embed="rId4"/>
          <a:srcRect/>
          <a:stretch>
            <a:fillRect/>
          </a:stretch>
        </p:blipFill>
        <p:spPr bwMode="auto">
          <a:xfrm>
            <a:off x="7236296" y="4797152"/>
            <a:ext cx="1157391" cy="1357077"/>
          </a:xfrm>
          <a:prstGeom prst="rect">
            <a:avLst/>
          </a:prstGeom>
          <a:noFill/>
          <a:ln w="9525">
            <a:noFill/>
            <a:miter lim="800000"/>
            <a:headEnd/>
            <a:tailEnd/>
          </a:ln>
        </p:spPr>
      </p:pic>
    </p:spTree>
    <p:extLst>
      <p:ext uri="{BB962C8B-B14F-4D97-AF65-F5344CB8AC3E}">
        <p14:creationId xmlns:p14="http://schemas.microsoft.com/office/powerpoint/2010/main" val="3016867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10</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43608" y="1285860"/>
            <a:ext cx="7509520" cy="5056327"/>
          </a:xfrm>
        </p:spPr>
        <p:txBody>
          <a:bodyPr>
            <a:normAutofit/>
          </a:bodyPr>
          <a:lstStyle/>
          <a:p>
            <a:pPr marL="0" indent="0" algn="just">
              <a:lnSpc>
                <a:spcPct val="150000"/>
              </a:lnSpc>
              <a:buNone/>
            </a:pPr>
            <a:r>
              <a:rPr lang="en-US" altLang="en-US" sz="2400" dirty="0">
                <a:latin typeface="Times New Roman" panose="02020603050405020304" pitchFamily="18" charset="0"/>
                <a:ea typeface="ＭＳ Ｐゴシック" panose="020B0600070205080204" pitchFamily="34" charset="-128"/>
              </a:rPr>
              <a:t>Suppose the stock of </a:t>
            </a:r>
            <a:r>
              <a:rPr lang="en-US" altLang="en-US" sz="2400" dirty="0" err="1">
                <a:latin typeface="Times New Roman" panose="02020603050405020304" pitchFamily="18" charset="0"/>
                <a:ea typeface="ＭＳ Ｐゴシック" panose="020B0600070205080204" pitchFamily="34" charset="-128"/>
              </a:rPr>
              <a:t>Stansfield</a:t>
            </a:r>
            <a:r>
              <a:rPr lang="en-US" altLang="en-US" sz="2400" dirty="0">
                <a:latin typeface="Times New Roman" panose="02020603050405020304" pitchFamily="18" charset="0"/>
                <a:ea typeface="ＭＳ Ｐゴシック" panose="020B0600070205080204" pitchFamily="34" charset="-128"/>
              </a:rPr>
              <a:t> Enterprises, a publisher of online presentations, has a beta of 1.5. The firm is 100% equity financed. </a:t>
            </a:r>
            <a:r>
              <a:rPr lang="en-US" altLang="en-US" sz="2400" dirty="0" smtClean="0">
                <a:latin typeface="Times New Roman" panose="02020603050405020304" pitchFamily="18" charset="0"/>
                <a:ea typeface="ＭＳ Ｐゴシック" panose="020B0600070205080204" pitchFamily="34" charset="-128"/>
              </a:rPr>
              <a:t>Assume </a:t>
            </a:r>
            <a:r>
              <a:rPr lang="en-US" altLang="en-US" sz="2400" dirty="0">
                <a:latin typeface="Times New Roman" panose="02020603050405020304" pitchFamily="18" charset="0"/>
                <a:ea typeface="ＭＳ Ｐゴシック" panose="020B0600070205080204" pitchFamily="34" charset="-128"/>
              </a:rPr>
              <a:t>a risk-free rate of 3% and a market risk premium of 7</a:t>
            </a:r>
            <a:r>
              <a:rPr lang="en-US" altLang="en-US" sz="2400" dirty="0" smtClean="0">
                <a:latin typeface="Times New Roman" panose="02020603050405020304" pitchFamily="18" charset="0"/>
                <a:ea typeface="ＭＳ Ｐゴシック" panose="020B0600070205080204" pitchFamily="34" charset="-128"/>
              </a:rPr>
              <a:t>%.</a:t>
            </a:r>
            <a:r>
              <a:rPr lang="tr-TR" altLang="en-US" sz="2400" dirty="0" smtClean="0">
                <a:latin typeface="Times New Roman" panose="02020603050405020304" pitchFamily="18" charset="0"/>
                <a:ea typeface="ＭＳ Ｐゴシック" panose="020B0600070205080204" pitchFamily="34" charset="-128"/>
              </a:rPr>
              <a:t> </a:t>
            </a:r>
            <a:r>
              <a:rPr lang="en-US" altLang="en-US" sz="2400" dirty="0" smtClean="0">
                <a:latin typeface="Times New Roman" panose="02020603050405020304" pitchFamily="18" charset="0"/>
                <a:ea typeface="ＭＳ Ｐゴシック" panose="020B0600070205080204" pitchFamily="34" charset="-128"/>
              </a:rPr>
              <a:t>What </a:t>
            </a:r>
            <a:r>
              <a:rPr lang="en-US" altLang="en-US" sz="2400" dirty="0">
                <a:latin typeface="Times New Roman" panose="02020603050405020304" pitchFamily="18" charset="0"/>
                <a:ea typeface="ＭＳ Ｐゴシック" panose="020B0600070205080204" pitchFamily="34" charset="-128"/>
              </a:rPr>
              <a:t>is the appropriate discount rate for an expansion of this firm</a:t>
            </a:r>
            <a:r>
              <a:rPr lang="en-US" altLang="en-US" sz="2400" dirty="0" smtClean="0">
                <a:latin typeface="Times New Roman" panose="02020603050405020304" pitchFamily="18" charset="0"/>
                <a:ea typeface="ＭＳ Ｐゴシック" panose="020B0600070205080204" pitchFamily="34" charset="-128"/>
              </a:rPr>
              <a:t>?</a:t>
            </a:r>
            <a:endParaRPr lang="tr-TR" altLang="en-US" sz="2400" dirty="0" smtClean="0">
              <a:latin typeface="Times New Roman" panose="02020603050405020304" pitchFamily="18" charset="0"/>
              <a:ea typeface="ＭＳ Ｐゴシック" panose="020B0600070205080204" pitchFamily="34" charset="-128"/>
            </a:endParaRPr>
          </a:p>
          <a:p>
            <a:pPr marL="0" indent="0" algn="just">
              <a:lnSpc>
                <a:spcPct val="150000"/>
              </a:lnSpc>
              <a:buNone/>
            </a:pPr>
            <a:endParaRPr lang="en-US" altLang="en-US" sz="2400" dirty="0">
              <a:latin typeface="Times New Roman" panose="02020603050405020304" pitchFamily="18" charset="0"/>
              <a:ea typeface="ＭＳ Ｐゴシック" panose="020B0600070205080204" pitchFamily="34"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
          <p:cNvSpPr txBox="1"/>
          <p:nvPr/>
        </p:nvSpPr>
        <p:spPr>
          <a:xfrm>
            <a:off x="1691680" y="4293096"/>
            <a:ext cx="3663951" cy="523220"/>
          </a:xfrm>
          <a:prstGeom prst="rect">
            <a:avLst/>
          </a:prstGeom>
          <a:noFill/>
        </p:spPr>
        <p:txBody>
          <a:bodyPr wrap="square" rtlCol="0">
            <a:spAutoFit/>
          </a:bodyPr>
          <a:lstStyle/>
          <a:p>
            <a:pPr>
              <a:spcBef>
                <a:spcPts val="1200"/>
              </a:spcBef>
              <a:buClr>
                <a:srgbClr val="638FCF"/>
              </a:buClr>
              <a:defRPr/>
            </a:pPr>
            <a:r>
              <a:rPr lang="tr-TR" sz="2800" dirty="0" err="1">
                <a:latin typeface="Times New Roman" panose="02020603050405020304" pitchFamily="18" charset="0"/>
                <a:cs typeface="Times New Roman" panose="02020603050405020304" pitchFamily="18" charset="0"/>
              </a:rPr>
              <a:t>R</a:t>
            </a:r>
            <a:r>
              <a:rPr lang="tr-TR" sz="2800" baseline="-250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R</a:t>
            </a:r>
            <a:r>
              <a:rPr lang="en-US" sz="2800" baseline="-25000" dirty="0" err="1">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 + </a:t>
            </a:r>
            <a:r>
              <a:rPr lang="el-GR" sz="2800" dirty="0">
                <a:latin typeface="Times New Roman" panose="02020603050405020304" pitchFamily="18" charset="0"/>
                <a:cs typeface="Times New Roman" panose="02020603050405020304" pitchFamily="18" charset="0"/>
              </a:rPr>
              <a:t>β</a:t>
            </a:r>
            <a:r>
              <a:rPr lang="tr-TR" sz="2800" baseline="-25000" dirty="0">
                <a:latin typeface="Times New Roman" panose="02020603050405020304" pitchFamily="18" charset="0"/>
                <a:cs typeface="Times New Roman" panose="02020603050405020304" pitchFamily="18" charset="0"/>
              </a:rPr>
              <a:t>i </a:t>
            </a:r>
            <a:r>
              <a:rPr lang="en-US" sz="2800" dirty="0">
                <a:latin typeface="Times New Roman" panose="02020603050405020304" pitchFamily="18" charset="0"/>
                <a:cs typeface="Times New Roman" panose="02020603050405020304" pitchFamily="18" charset="0"/>
              </a:rPr>
              <a:t>(</a:t>
            </a:r>
            <a:r>
              <a:rPr lang="tr-TR" sz="2800" dirty="0">
                <a:latin typeface="Times New Roman" panose="02020603050405020304" pitchFamily="18" charset="0"/>
                <a:cs typeface="Times New Roman" panose="02020603050405020304" pitchFamily="18" charset="0"/>
              </a:rPr>
              <a:t>R</a:t>
            </a:r>
            <a:r>
              <a:rPr lang="en-US" sz="2800" baseline="-25000"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R</a:t>
            </a:r>
            <a:r>
              <a:rPr lang="en-US" sz="2800" baseline="-25000" dirty="0" err="1">
                <a:latin typeface="Times New Roman" panose="02020603050405020304" pitchFamily="18" charset="0"/>
                <a:cs typeface="Times New Roman" panose="02020603050405020304" pitchFamily="18" charset="0"/>
              </a:rPr>
              <a:t>f</a:t>
            </a:r>
            <a:r>
              <a:rPr lang="en-US" sz="2800" dirty="0">
                <a:latin typeface="Times New Roman" panose="02020603050405020304" pitchFamily="18" charset="0"/>
                <a:cs typeface="Times New Roman" panose="02020603050405020304" pitchFamily="18" charset="0"/>
              </a:rPr>
              <a:t>)</a:t>
            </a:r>
          </a:p>
        </p:txBody>
      </p:sp>
      <p:sp>
        <p:nvSpPr>
          <p:cNvPr id="6" name="TextBox 7"/>
          <p:cNvSpPr txBox="1"/>
          <p:nvPr/>
        </p:nvSpPr>
        <p:spPr>
          <a:xfrm>
            <a:off x="1868922" y="5085184"/>
            <a:ext cx="3663951" cy="523220"/>
          </a:xfrm>
          <a:prstGeom prst="rect">
            <a:avLst/>
          </a:prstGeom>
          <a:noFill/>
        </p:spPr>
        <p:txBody>
          <a:bodyPr wrap="square" rtlCol="0">
            <a:spAutoFit/>
          </a:bodyPr>
          <a:lstStyle/>
          <a:p>
            <a:r>
              <a:rPr lang="tr-TR" sz="2800" i="1" dirty="0" err="1">
                <a:latin typeface="Times New Roman" panose="02020603050405020304" pitchFamily="18" charset="0"/>
                <a:cs typeface="Times New Roman" panose="02020603050405020304" pitchFamily="18" charset="0"/>
              </a:rPr>
              <a:t>R</a:t>
            </a:r>
            <a:r>
              <a:rPr lang="tr-TR" sz="2800" i="1" baseline="-25000" dirty="0" err="1">
                <a:latin typeface="Times New Roman" panose="02020603050405020304" pitchFamily="18" charset="0"/>
                <a:cs typeface="Times New Roman" panose="02020603050405020304" pitchFamily="18" charset="0"/>
              </a:rPr>
              <a:t>i</a:t>
            </a:r>
            <a:r>
              <a:rPr lang="en-US" sz="2800" i="1" dirty="0" smtClean="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3% + </a:t>
            </a:r>
            <a:r>
              <a:rPr lang="tr-TR"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1.5 ×</a:t>
            </a:r>
            <a:r>
              <a:rPr lang="en-US" sz="2800" dirty="0" smtClean="0">
                <a:latin typeface="Times New Roman" panose="02020603050405020304" pitchFamily="18" charset="0"/>
                <a:cs typeface="Times New Roman" panose="02020603050405020304" pitchFamily="18" charset="0"/>
              </a:rPr>
              <a:t> 7%</a:t>
            </a:r>
            <a:r>
              <a:rPr lang="tr-TR" sz="280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TextBox 8"/>
          <p:cNvSpPr txBox="1"/>
          <p:nvPr/>
        </p:nvSpPr>
        <p:spPr>
          <a:xfrm>
            <a:off x="1902814" y="5805264"/>
            <a:ext cx="3663951" cy="523220"/>
          </a:xfrm>
          <a:prstGeom prst="rect">
            <a:avLst/>
          </a:prstGeom>
          <a:noFill/>
        </p:spPr>
        <p:txBody>
          <a:bodyPr wrap="square" rtlCol="0">
            <a:spAutoFit/>
          </a:bodyPr>
          <a:lstStyle/>
          <a:p>
            <a:r>
              <a:rPr lang="tr-TR" sz="2800" i="1" dirty="0" err="1">
                <a:latin typeface="Times New Roman" panose="02020603050405020304" pitchFamily="18" charset="0"/>
                <a:cs typeface="Times New Roman" panose="02020603050405020304" pitchFamily="18" charset="0"/>
              </a:rPr>
              <a:t>R</a:t>
            </a:r>
            <a:r>
              <a:rPr lang="tr-TR" sz="2800" i="1" baseline="-25000" dirty="0" err="1">
                <a:latin typeface="Times New Roman" panose="02020603050405020304" pitchFamily="18" charset="0"/>
                <a:cs typeface="Times New Roman" panose="02020603050405020304" pitchFamily="18" charset="0"/>
              </a:rPr>
              <a:t>i</a:t>
            </a:r>
            <a:r>
              <a:rPr lang="tr-TR" sz="2800" i="1" baseline="-25000"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13.5%</a:t>
            </a:r>
          </a:p>
        </p:txBody>
      </p:sp>
      <p:pic>
        <p:nvPicPr>
          <p:cNvPr id="11266" name="Picture 2" descr="C:\Users\12829327442\Desktop\money-1015277__3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2869" y="5157192"/>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7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636680"/>
          </a:xfrm>
        </p:spPr>
        <p:txBody>
          <a:bodyPr>
            <a:normAutofit/>
          </a:bodyPr>
          <a:lstStyle/>
          <a:p>
            <a:pPr algn="ctr"/>
            <a:r>
              <a:rPr lang="tr-TR" sz="3200" b="1" dirty="0" err="1" smtClean="0">
                <a:latin typeface="Times New Roman" panose="02020603050405020304" pitchFamily="18" charset="0"/>
                <a:cs typeface="Times New Roman" panose="02020603050405020304" pitchFamily="18" charset="0"/>
              </a:rPr>
              <a:t>Example</a:t>
            </a:r>
            <a:r>
              <a:rPr lang="tr-TR" sz="3200" b="1" dirty="0" smtClean="0">
                <a:latin typeface="Times New Roman" panose="02020603050405020304" pitchFamily="18" charset="0"/>
                <a:cs typeface="Times New Roman" panose="02020603050405020304" pitchFamily="18" charset="0"/>
              </a:rPr>
              <a:t> 11</a:t>
            </a:r>
            <a:endParaRPr lang="tr-TR" sz="3200" dirty="0"/>
          </a:p>
        </p:txBody>
      </p:sp>
      <p:sp>
        <p:nvSpPr>
          <p:cNvPr id="3" name="İçerik Yer Tutucusu 2"/>
          <p:cNvSpPr>
            <a:spLocks noGrp="1"/>
          </p:cNvSpPr>
          <p:nvPr>
            <p:ph idx="1"/>
          </p:nvPr>
        </p:nvSpPr>
        <p:spPr>
          <a:xfrm>
            <a:off x="539552" y="1340768"/>
            <a:ext cx="8085584" cy="5112568"/>
          </a:xfrm>
        </p:spPr>
        <p:txBody>
          <a:bodyPr/>
          <a:lstStyle/>
          <a:p>
            <a:pPr marL="0" indent="0">
              <a:lnSpc>
                <a:spcPct val="150000"/>
              </a:lnSpc>
              <a:buNone/>
            </a:pPr>
            <a:r>
              <a:rPr lang="en-US" altLang="tr-TR" sz="2400" dirty="0">
                <a:latin typeface="Times New Roman" panose="02020603050405020304" pitchFamily="18" charset="0"/>
                <a:cs typeface="Times New Roman" panose="02020603050405020304" pitchFamily="18" charset="0"/>
              </a:rPr>
              <a:t>Company’s equity beta =  1.2 </a:t>
            </a:r>
          </a:p>
          <a:p>
            <a:pPr marL="0" indent="0">
              <a:lnSpc>
                <a:spcPct val="150000"/>
              </a:lnSpc>
              <a:buNone/>
            </a:pPr>
            <a:r>
              <a:rPr lang="en-US" altLang="tr-TR" sz="2400" dirty="0">
                <a:latin typeface="Times New Roman" panose="02020603050405020304" pitchFamily="18" charset="0"/>
                <a:cs typeface="Times New Roman" panose="02020603050405020304" pitchFamily="18" charset="0"/>
              </a:rPr>
              <a:t>Current risk-free rate = 7% </a:t>
            </a:r>
          </a:p>
          <a:p>
            <a:pPr marL="0" indent="0">
              <a:lnSpc>
                <a:spcPct val="150000"/>
              </a:lnSpc>
              <a:buNone/>
            </a:pPr>
            <a:r>
              <a:rPr lang="en-US" altLang="tr-TR" sz="2400" dirty="0">
                <a:latin typeface="Times New Roman" panose="02020603050405020304" pitchFamily="18" charset="0"/>
                <a:cs typeface="Times New Roman" panose="02020603050405020304" pitchFamily="18" charset="0"/>
              </a:rPr>
              <a:t>Expected market risk premium = 6% </a:t>
            </a:r>
          </a:p>
          <a:p>
            <a:pPr marL="0" indent="0">
              <a:lnSpc>
                <a:spcPct val="150000"/>
              </a:lnSpc>
              <a:buNone/>
            </a:pPr>
            <a:r>
              <a:rPr lang="en-US" altLang="tr-TR" sz="2400" dirty="0">
                <a:latin typeface="Times New Roman" panose="02020603050405020304" pitchFamily="18" charset="0"/>
                <a:cs typeface="Times New Roman" panose="02020603050405020304" pitchFamily="18" charset="0"/>
              </a:rPr>
              <a:t>What is the cost of equity capital</a:t>
            </a:r>
            <a:r>
              <a:rPr lang="en-US" altLang="tr-TR" sz="2400" dirty="0" smtClean="0">
                <a:latin typeface="Times New Roman" panose="02020603050405020304" pitchFamily="18" charset="0"/>
                <a:cs typeface="Times New Roman" panose="02020603050405020304" pitchFamily="18" charset="0"/>
              </a:rPr>
              <a:t>?</a:t>
            </a:r>
            <a:endParaRPr lang="tr-TR" altLang="tr-TR"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tr-TR" sz="2400" dirty="0" smtClean="0">
              <a:latin typeface="Times New Roman" panose="02020603050405020304" pitchFamily="18" charset="0"/>
              <a:cs typeface="Times New Roman" panose="02020603050405020304" pitchFamily="18" charset="0"/>
            </a:endParaRPr>
          </a:p>
          <a:p>
            <a:pPr marL="0" indent="0" algn="ctr">
              <a:lnSpc>
                <a:spcPct val="150000"/>
              </a:lnSpc>
              <a:buNone/>
            </a:pPr>
            <a:r>
              <a:rPr lang="tr-TR" sz="2400" dirty="0" err="1" smtClean="0">
                <a:latin typeface="Times New Roman" panose="02020603050405020304" pitchFamily="18" charset="0"/>
                <a:cs typeface="Times New Roman" panose="02020603050405020304" pitchFamily="18" charset="0"/>
              </a:rPr>
              <a:t>R</a:t>
            </a:r>
            <a:r>
              <a:rPr lang="tr-TR" sz="2400" baseline="-25000" dirty="0" err="1"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β</a:t>
            </a:r>
            <a:r>
              <a:rPr lang="tr-TR" sz="2400" baseline="-25000"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R</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R</a:t>
            </a:r>
            <a:r>
              <a:rPr lang="en-US" sz="2400" baseline="-25000" dirty="0" err="1">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p>
          <a:p>
            <a:pPr marL="0" indent="0" algn="ctr">
              <a:lnSpc>
                <a:spcPct val="150000"/>
              </a:lnSpc>
              <a:buNone/>
            </a:pPr>
            <a:r>
              <a:rPr lang="tr-TR" sz="2400" dirty="0" err="1" smtClean="0">
                <a:latin typeface="Times New Roman" panose="02020603050405020304" pitchFamily="18" charset="0"/>
                <a:cs typeface="Times New Roman" panose="02020603050405020304" pitchFamily="18" charset="0"/>
              </a:rPr>
              <a:t>R</a:t>
            </a:r>
            <a:r>
              <a:rPr lang="tr-TR" sz="2400" baseline="-25000" dirty="0" err="1" smtClean="0">
                <a:latin typeface="Times New Roman" panose="02020603050405020304" pitchFamily="18" charset="0"/>
                <a:cs typeface="Times New Roman" panose="02020603050405020304" pitchFamily="18" charset="0"/>
              </a:rPr>
              <a:t>i</a:t>
            </a:r>
            <a:r>
              <a:rPr lang="tr-TR" sz="2400" baseline="-250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 0.07+1.2 (0.06) = 14.2 %</a:t>
            </a:r>
            <a:endParaRPr lang="tr-TR" altLang="tr-TR"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tr-TR" altLang="tr-TR" dirty="0">
              <a:latin typeface="Times New Roman" panose="02020603050405020304" pitchFamily="18" charset="0"/>
              <a:cs typeface="Times New Roman" panose="02020603050405020304" pitchFamily="18" charset="0"/>
            </a:endParaRPr>
          </a:p>
          <a:p>
            <a:pPr marL="0" indent="0">
              <a:lnSpc>
                <a:spcPct val="150000"/>
              </a:lnSpc>
              <a:buNone/>
            </a:pPr>
            <a:endParaRPr lang="en-US" alt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20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0148" y="404664"/>
            <a:ext cx="8229600" cy="648072"/>
          </a:xfrm>
        </p:spPr>
        <p:txBody>
          <a:bodyPr>
            <a:normAutofit/>
          </a:bodyPr>
          <a:lstStyle/>
          <a:p>
            <a:pPr algn="ctr"/>
            <a:r>
              <a:rPr lang="tr-TR" sz="3200" b="1" dirty="0" smtClean="0"/>
              <a:t>Bond </a:t>
            </a:r>
            <a:r>
              <a:rPr lang="tr-TR" sz="3200" b="1" dirty="0" err="1" smtClean="0"/>
              <a:t>yield</a:t>
            </a:r>
            <a:r>
              <a:rPr lang="tr-TR" sz="3200" b="1" dirty="0" smtClean="0"/>
              <a:t> + risk </a:t>
            </a:r>
            <a:r>
              <a:rPr lang="tr-TR" sz="3200" b="1" dirty="0" err="1" smtClean="0"/>
              <a:t>premium</a:t>
            </a:r>
            <a:endParaRPr lang="tr-TR" sz="3200" b="1" dirty="0"/>
          </a:p>
        </p:txBody>
      </p:sp>
      <p:sp>
        <p:nvSpPr>
          <p:cNvPr id="3" name="İçerik Yer Tutucusu 2"/>
          <p:cNvSpPr>
            <a:spLocks noGrp="1"/>
          </p:cNvSpPr>
          <p:nvPr>
            <p:ph idx="1"/>
          </p:nvPr>
        </p:nvSpPr>
        <p:spPr>
          <a:xfrm>
            <a:off x="457200" y="1052736"/>
            <a:ext cx="8229600" cy="5271864"/>
          </a:xfrm>
        </p:spPr>
        <p:txBody>
          <a:bodyPr>
            <a:noAutofit/>
          </a:bodyPr>
          <a:lstStyle/>
          <a:p>
            <a:pPr algn="just">
              <a:lnSpc>
                <a:spcPct val="150000"/>
              </a:lnSpc>
            </a:pPr>
            <a:r>
              <a:rPr lang="en-US" sz="2200" dirty="0">
                <a:latin typeface="Times New Roman" panose="02020603050405020304" pitchFamily="18" charset="0"/>
                <a:cs typeface="Times New Roman" panose="02020603050405020304" pitchFamily="18" charset="0"/>
              </a:rPr>
              <a:t>The bond yield plus risk premium </a:t>
            </a:r>
            <a:r>
              <a:rPr lang="en-US" sz="2200" dirty="0" smtClean="0">
                <a:latin typeface="Times New Roman" panose="02020603050405020304" pitchFamily="18" charset="0"/>
                <a:cs typeface="Times New Roman" panose="02020603050405020304" pitchFamily="18" charset="0"/>
              </a:rPr>
              <a:t>approach </a:t>
            </a:r>
            <a:r>
              <a:rPr lang="en-US" sz="2200" dirty="0">
                <a:latin typeface="Times New Roman" panose="02020603050405020304" pitchFamily="18" charset="0"/>
                <a:cs typeface="Times New Roman" panose="02020603050405020304" pitchFamily="18" charset="0"/>
              </a:rPr>
              <a:t>is another method we can use to determine the value of an asset, specifically, a company’s publicly traded equity. </a:t>
            </a:r>
            <a:endParaRPr lang="tr-TR" sz="2200" dirty="0" smtClean="0">
              <a:latin typeface="Times New Roman" panose="02020603050405020304" pitchFamily="18" charset="0"/>
              <a:cs typeface="Times New Roman" panose="02020603050405020304" pitchFamily="18" charset="0"/>
            </a:endParaRPr>
          </a:p>
          <a:p>
            <a:pPr algn="just">
              <a:lnSpc>
                <a:spcPct val="150000"/>
              </a:lnSpc>
            </a:pPr>
            <a:r>
              <a:rPr lang="tr-TR" sz="2200" dirty="0" err="1" smtClean="0">
                <a:latin typeface="Times New Roman" panose="02020603050405020304" pitchFamily="18" charset="0"/>
                <a:cs typeface="Times New Roman" panose="02020603050405020304" pitchFamily="18" charset="0"/>
              </a:rPr>
              <a:t>The</a:t>
            </a:r>
            <a:r>
              <a:rPr lang="tr-TR" sz="2200" dirty="0" smtClean="0">
                <a:latin typeface="Times New Roman" panose="02020603050405020304" pitchFamily="18" charset="0"/>
                <a:cs typeface="Times New Roman" panose="02020603050405020304" pitchFamily="18" charset="0"/>
              </a:rPr>
              <a:t> </a:t>
            </a:r>
            <a:r>
              <a:rPr lang="tr-TR" sz="2200" dirty="0" err="1" smtClean="0">
                <a:latin typeface="Times New Roman" panose="02020603050405020304" pitchFamily="18" charset="0"/>
                <a:cs typeface="Times New Roman" panose="02020603050405020304" pitchFamily="18" charset="0"/>
              </a:rPr>
              <a:t>method</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allows us to estimate the required return on an equity by adding the equity’s risk premium to the yield to maturity on company’s long-term debt</a:t>
            </a:r>
            <a:r>
              <a:rPr lang="en-US" sz="2200" dirty="0" smtClean="0">
                <a:latin typeface="Times New Roman" panose="02020603050405020304" pitchFamily="18" charset="0"/>
                <a:cs typeface="Times New Roman" panose="02020603050405020304" pitchFamily="18" charset="0"/>
              </a:rPr>
              <a:t>.</a:t>
            </a:r>
            <a:endParaRPr lang="tr-TR" sz="2200" dirty="0" smtClean="0">
              <a:latin typeface="Times New Roman" panose="02020603050405020304" pitchFamily="18" charset="0"/>
              <a:cs typeface="Times New Roman" panose="02020603050405020304" pitchFamily="18" charset="0"/>
            </a:endParaRPr>
          </a:p>
          <a:p>
            <a:pPr algn="just">
              <a:lnSpc>
                <a:spcPct val="150000"/>
              </a:lnSpc>
            </a:pPr>
            <a:r>
              <a:rPr lang="tr-TR" sz="2200" dirty="0" err="1" smtClean="0">
                <a:latin typeface="Times New Roman" panose="02020603050405020304" pitchFamily="18" charset="0"/>
                <a:cs typeface="Times New Roman" panose="02020603050405020304" pitchFamily="18" charset="0"/>
              </a:rPr>
              <a:t>Cost</a:t>
            </a:r>
            <a:r>
              <a:rPr lang="tr-TR" sz="2200" dirty="0" smtClean="0">
                <a:latin typeface="Times New Roman" panose="02020603050405020304" pitchFamily="18" charset="0"/>
                <a:cs typeface="Times New Roman" panose="02020603050405020304" pitchFamily="18" charset="0"/>
              </a:rPr>
              <a:t> of </a:t>
            </a:r>
            <a:r>
              <a:rPr lang="tr-TR" sz="2200" dirty="0" err="1" smtClean="0">
                <a:latin typeface="Times New Roman" panose="02020603050405020304" pitchFamily="18" charset="0"/>
                <a:cs typeface="Times New Roman" panose="02020603050405020304" pitchFamily="18" charset="0"/>
              </a:rPr>
              <a:t>equity</a:t>
            </a:r>
            <a:r>
              <a:rPr lang="tr-TR" sz="2200" dirty="0" smtClean="0">
                <a:latin typeface="Times New Roman" panose="02020603050405020304" pitchFamily="18" charset="0"/>
                <a:cs typeface="Times New Roman" panose="02020603050405020304" pitchFamily="18" charset="0"/>
              </a:rPr>
              <a:t> = B</a:t>
            </a:r>
            <a:r>
              <a:rPr lang="en-US" sz="2200" dirty="0" err="1" smtClean="0">
                <a:latin typeface="Times New Roman" panose="02020603050405020304" pitchFamily="18" charset="0"/>
                <a:cs typeface="Times New Roman" panose="02020603050405020304" pitchFamily="18" charset="0"/>
              </a:rPr>
              <a:t>ond</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yield </a:t>
            </a:r>
            <a:r>
              <a:rPr lang="tr-TR" sz="2200" dirty="0" smtClean="0">
                <a:latin typeface="Times New Roman" panose="02020603050405020304" pitchFamily="18" charset="0"/>
                <a:cs typeface="Times New Roman" panose="02020603050405020304" pitchFamily="18" charset="0"/>
              </a:rPr>
              <a:t>+ Risk </a:t>
            </a:r>
            <a:r>
              <a:rPr lang="tr-TR" sz="2200" dirty="0" err="1" smtClean="0">
                <a:latin typeface="Times New Roman" panose="02020603050405020304" pitchFamily="18" charset="0"/>
                <a:cs typeface="Times New Roman" panose="02020603050405020304" pitchFamily="18" charset="0"/>
              </a:rPr>
              <a:t>premium</a:t>
            </a:r>
            <a:endParaRPr lang="tr-TR" sz="2200" dirty="0" smtClean="0">
              <a:latin typeface="Times New Roman" panose="02020603050405020304" pitchFamily="18" charset="0"/>
              <a:cs typeface="Times New Roman" panose="02020603050405020304" pitchFamily="18" charset="0"/>
            </a:endParaRPr>
          </a:p>
          <a:p>
            <a:pPr algn="just">
              <a:lnSpc>
                <a:spcPct val="150000"/>
              </a:lnSpc>
            </a:pPr>
            <a:r>
              <a:rPr lang="en-US" sz="2200" dirty="0">
                <a:latin typeface="Times New Roman" panose="02020603050405020304" pitchFamily="18" charset="0"/>
                <a:cs typeface="Times New Roman" panose="02020603050405020304" pitchFamily="18" charset="0"/>
              </a:rPr>
              <a:t> We can only utilize the </a:t>
            </a:r>
            <a:r>
              <a:rPr lang="en-US" sz="2200" dirty="0" smtClean="0">
                <a:latin typeface="Times New Roman" panose="02020603050405020304" pitchFamily="18" charset="0"/>
                <a:cs typeface="Times New Roman" panose="02020603050405020304" pitchFamily="18" charset="0"/>
              </a:rPr>
              <a:t>approach </a:t>
            </a:r>
            <a:r>
              <a:rPr lang="en-US" sz="2200" dirty="0">
                <a:latin typeface="Times New Roman" panose="02020603050405020304" pitchFamily="18" charset="0"/>
                <a:cs typeface="Times New Roman" panose="02020603050405020304" pitchFamily="18" charset="0"/>
              </a:rPr>
              <a:t>if the entity has publicly traded debt, and it does not produce as accurate an estimate as the capital asset pricing model or discounted cash flow analysis.</a:t>
            </a:r>
            <a:endParaRPr lang="tr-TR" sz="2200" dirty="0">
              <a:latin typeface="Times New Roman" panose="02020603050405020304" pitchFamily="18" charset="0"/>
              <a:cs typeface="Times New Roman" panose="02020603050405020304" pitchFamily="18" charset="0"/>
            </a:endParaRPr>
          </a:p>
        </p:txBody>
      </p:sp>
      <p:pic>
        <p:nvPicPr>
          <p:cNvPr id="6" name="Picture 10" descr="j0251503[1]"/>
          <p:cNvPicPr>
            <a:picLocks noChangeAspect="1" noChangeArrowheads="1"/>
          </p:cNvPicPr>
          <p:nvPr/>
        </p:nvPicPr>
        <p:blipFill>
          <a:blip r:embed="rId2"/>
          <a:srcRect/>
          <a:stretch>
            <a:fillRect/>
          </a:stretch>
        </p:blipFill>
        <p:spPr bwMode="auto">
          <a:xfrm>
            <a:off x="7668344" y="5733256"/>
            <a:ext cx="1008112" cy="975190"/>
          </a:xfrm>
          <a:prstGeom prst="rect">
            <a:avLst/>
          </a:prstGeom>
          <a:noFill/>
          <a:ln w="9525">
            <a:noFill/>
            <a:miter lim="800000"/>
            <a:headEnd/>
            <a:tailEnd/>
          </a:ln>
        </p:spPr>
      </p:pic>
    </p:spTree>
    <p:extLst>
      <p:ext uri="{BB962C8B-B14F-4D97-AF65-F5344CB8AC3E}">
        <p14:creationId xmlns:p14="http://schemas.microsoft.com/office/powerpoint/2010/main" val="450800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Retained</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Earnings</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484784"/>
            <a:ext cx="8053094" cy="5056327"/>
          </a:xfrm>
        </p:spPr>
        <p:txBody>
          <a:bodyPr>
            <a:normAutofit/>
          </a:bodyPr>
          <a:lstStyle/>
          <a:p>
            <a:pPr>
              <a:buFont typeface="Arial" charset="0"/>
              <a:buChar char="•"/>
            </a:pPr>
            <a:r>
              <a:rPr lang="en-US" sz="2400" dirty="0">
                <a:latin typeface="Times New Roman" panose="02020603050405020304" pitchFamily="18" charset="0"/>
                <a:cs typeface="Times New Roman" panose="02020603050405020304" pitchFamily="18" charset="0"/>
              </a:rPr>
              <a:t>Sources of capital for common stock equity </a:t>
            </a:r>
          </a:p>
          <a:p>
            <a:pPr lvl="1">
              <a:buFont typeface="Arial" charset="0"/>
              <a:buChar char="•"/>
            </a:pPr>
            <a:r>
              <a:rPr lang="en-US" dirty="0">
                <a:latin typeface="Times New Roman" panose="02020603050405020304" pitchFamily="18" charset="0"/>
                <a:cs typeface="Times New Roman" panose="02020603050405020304" pitchFamily="18" charset="0"/>
              </a:rPr>
              <a:t>Purchaser of new shares—external source</a:t>
            </a:r>
          </a:p>
          <a:p>
            <a:pPr lvl="1">
              <a:buFont typeface="Arial" charset="0"/>
              <a:buChar char="•"/>
            </a:pPr>
            <a:r>
              <a:rPr lang="en-US" dirty="0">
                <a:latin typeface="Times New Roman" panose="02020603050405020304" pitchFamily="18" charset="0"/>
                <a:cs typeface="Times New Roman" panose="02020603050405020304" pitchFamily="18" charset="0"/>
              </a:rPr>
              <a:t>Retained earnings—internal source</a:t>
            </a:r>
          </a:p>
          <a:p>
            <a:pPr lvl="2">
              <a:buFont typeface="Arial" charset="0"/>
              <a:buChar char="•"/>
            </a:pPr>
            <a:r>
              <a:rPr lang="en-US" sz="2400" dirty="0">
                <a:latin typeface="Times New Roman" panose="02020603050405020304" pitchFamily="18" charset="0"/>
                <a:cs typeface="Times New Roman" panose="02020603050405020304" pitchFamily="18" charset="0"/>
              </a:rPr>
              <a:t>Represent present and past earnings of firm minus previously distributed dividends</a:t>
            </a:r>
          </a:p>
          <a:p>
            <a:pPr lvl="2">
              <a:buFont typeface="Arial" charset="0"/>
              <a:buChar char="•"/>
            </a:pPr>
            <a:r>
              <a:rPr lang="en-US" sz="2400" dirty="0">
                <a:latin typeface="Times New Roman" panose="02020603050405020304" pitchFamily="18" charset="0"/>
                <a:cs typeface="Times New Roman" panose="02020603050405020304" pitchFamily="18" charset="0"/>
              </a:rPr>
              <a:t>Belong to current stockholders—paid as dividends or reinvested in firm</a:t>
            </a:r>
          </a:p>
          <a:p>
            <a:pPr lvl="2">
              <a:buFont typeface="Arial" charset="0"/>
              <a:buChar char="•"/>
            </a:pPr>
            <a:r>
              <a:rPr lang="en-US" sz="2400" dirty="0">
                <a:latin typeface="Times New Roman" panose="02020603050405020304" pitchFamily="18" charset="0"/>
                <a:cs typeface="Times New Roman" panose="02020603050405020304" pitchFamily="18" charset="0"/>
              </a:rPr>
              <a:t>Reinvestments represent source of equity capital supplied by current stockholders</a:t>
            </a:r>
          </a:p>
          <a:p>
            <a:pPr lvl="2">
              <a:buFont typeface="Arial" charset="0"/>
              <a:buChar char="•"/>
            </a:pPr>
            <a:r>
              <a:rPr lang="en-US" sz="2400" dirty="0">
                <a:latin typeface="Times New Roman" panose="02020603050405020304" pitchFamily="18" charset="0"/>
                <a:cs typeface="Times New Roman" panose="02020603050405020304" pitchFamily="18" charset="0"/>
              </a:rPr>
              <a:t>Opportunity cost </a:t>
            </a:r>
            <a:r>
              <a:rPr lang="en-US" sz="2400" dirty="0" smtClean="0">
                <a:latin typeface="Times New Roman" panose="02020603050405020304" pitchFamily="18" charset="0"/>
                <a:cs typeface="Times New Roman" panose="02020603050405020304" pitchFamily="18" charset="0"/>
              </a:rPr>
              <a:t>involved</a:t>
            </a: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C:\Users\12829327442\Desktop\bag-147782__3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352" y="5229200"/>
            <a:ext cx="835899" cy="126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smtClean="0">
                <a:latin typeface="Times New Roman" panose="02020603050405020304" pitchFamily="18" charset="0"/>
                <a:cs typeface="Times New Roman" panose="02020603050405020304" pitchFamily="18" charset="0"/>
              </a:rPr>
              <a:t>The Cost of Capital</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algn="just"/>
            <a:r>
              <a:rPr lang="tr-TR" sz="2400" dirty="0" smtClean="0">
                <a:latin typeface="Times New Roman" panose="02020603050405020304" pitchFamily="18" charset="0"/>
                <a:cs typeface="Times New Roman" panose="02020603050405020304" pitchFamily="18" charset="0"/>
              </a:rPr>
              <a:t>Whenever a firm has extra cash, it can take one of two actions:</a:t>
            </a:r>
          </a:p>
          <a:p>
            <a:pPr marL="0" indent="0" algn="just">
              <a:buNone/>
            </a:pPr>
            <a:r>
              <a:rPr lang="tr-TR" sz="2400" dirty="0" smtClean="0">
                <a:latin typeface="Times New Roman" panose="02020603050405020304" pitchFamily="18" charset="0"/>
                <a:cs typeface="Times New Roman" panose="02020603050405020304" pitchFamily="18" charset="0"/>
              </a:rPr>
              <a:t>1. It can pay out the cash directly to its investors</a:t>
            </a:r>
          </a:p>
          <a:p>
            <a:pPr marL="0" indent="0" algn="ctr">
              <a:buNone/>
            </a:pPr>
            <a:r>
              <a:rPr lang="tr-TR" sz="2400" dirty="0" smtClean="0">
                <a:latin typeface="Times New Roman" panose="02020603050405020304" pitchFamily="18" charset="0"/>
                <a:cs typeface="Times New Roman" panose="02020603050405020304" pitchFamily="18" charset="0"/>
              </a:rPr>
              <a:t>or</a:t>
            </a:r>
          </a:p>
          <a:p>
            <a:pPr marL="0" indent="0" algn="just">
              <a:buNone/>
            </a:pPr>
            <a:r>
              <a:rPr lang="tr-TR" sz="2400" dirty="0" smtClean="0">
                <a:latin typeface="Times New Roman" panose="02020603050405020304" pitchFamily="18" charset="0"/>
                <a:cs typeface="Times New Roman" panose="02020603050405020304" pitchFamily="18" charset="0"/>
              </a:rPr>
              <a:t>2. It can invest the extra cash in a project, paying out the future cash flows of the project.</a:t>
            </a:r>
          </a:p>
          <a:p>
            <a:pPr algn="just"/>
            <a:r>
              <a:rPr lang="tr-TR" sz="2400" dirty="0" smtClean="0">
                <a:latin typeface="Times New Roman" panose="02020603050405020304" pitchFamily="18" charset="0"/>
                <a:cs typeface="Times New Roman" panose="02020603050405020304" pitchFamily="18" charset="0"/>
              </a:rPr>
              <a:t>Which action would the investors prefer?</a:t>
            </a:r>
          </a:p>
          <a:p>
            <a:pPr marL="0" indent="0" algn="just">
              <a:buNone/>
            </a:pPr>
            <a:r>
              <a:rPr lang="tr-TR" sz="2400" dirty="0" smtClean="0">
                <a:latin typeface="Times New Roman" panose="02020603050405020304" pitchFamily="18" charset="0"/>
                <a:cs typeface="Times New Roman" panose="02020603050405020304" pitchFamily="18" charset="0"/>
              </a:rPr>
              <a:t>If investors can reinvest the cash in a financial asset (a stock or bond) with the same risk as that of the project, the investors would desire the alternative with the higher expected return. The idea is illustrated in the Figure: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3riy3ajl[1]"/>
          <p:cNvPicPr>
            <a:picLocks noChangeAspect="1" noChangeArrowheads="1"/>
          </p:cNvPicPr>
          <p:nvPr/>
        </p:nvPicPr>
        <p:blipFill>
          <a:blip r:embed="rId4"/>
          <a:srcRect/>
          <a:stretch>
            <a:fillRect/>
          </a:stretch>
        </p:blipFill>
        <p:spPr bwMode="auto">
          <a:xfrm>
            <a:off x="6948264" y="5373216"/>
            <a:ext cx="1557948" cy="1298972"/>
          </a:xfrm>
          <a:prstGeom prst="rect">
            <a:avLst/>
          </a:prstGeom>
          <a:noFill/>
          <a:ln w="9525">
            <a:noFill/>
            <a:miter lim="800000"/>
            <a:headEnd/>
            <a:tailEnd/>
          </a:ln>
        </p:spPr>
      </p:pic>
    </p:spTree>
    <p:extLst>
      <p:ext uri="{BB962C8B-B14F-4D97-AF65-F5344CB8AC3E}">
        <p14:creationId xmlns:p14="http://schemas.microsoft.com/office/powerpoint/2010/main" val="629896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Retained</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Earnings</a:t>
            </a:r>
            <a:endParaRPr lang="tr-TR" sz="2800" b="1" dirty="0"/>
          </a:p>
        </p:txBody>
      </p:sp>
      <p:sp>
        <p:nvSpPr>
          <p:cNvPr id="3" name="Content Placeholder 2"/>
          <p:cNvSpPr>
            <a:spLocks noGrp="1"/>
          </p:cNvSpPr>
          <p:nvPr>
            <p:ph idx="1"/>
          </p:nvPr>
        </p:nvSpPr>
        <p:spPr>
          <a:xfrm>
            <a:off x="500034" y="1285860"/>
            <a:ext cx="8053094" cy="5056327"/>
          </a:xfrm>
        </p:spPr>
        <p:txBody>
          <a:bodyPr>
            <a:normAutofit lnSpcReduction="10000"/>
          </a:bodyPr>
          <a:lstStyle/>
          <a:p>
            <a:pPr algn="just">
              <a:buFont typeface="Arial" charset="0"/>
              <a:buChar char="•"/>
            </a:pPr>
            <a:r>
              <a:rPr lang="en-US" sz="2800" dirty="0">
                <a:latin typeface="Times New Roman" panose="02020603050405020304" pitchFamily="18" charset="0"/>
                <a:cs typeface="Times New Roman" panose="02020603050405020304" pitchFamily="18" charset="0"/>
              </a:rPr>
              <a:t>The cost of retained earnings is equivalent to the rate of return on the firm’s common cost, representing the opportunity cost</a:t>
            </a:r>
          </a:p>
          <a:p>
            <a:pPr algn="just">
              <a:buFont typeface="Arial" charset="0"/>
              <a:buChar char="•"/>
            </a:pPr>
            <a:r>
              <a:rPr lang="en-US" sz="2800" i="1" dirty="0" err="1">
                <a:latin typeface="Times New Roman" panose="02020603050405020304" pitchFamily="18" charset="0"/>
                <a:cs typeface="Times New Roman" panose="02020603050405020304" pitchFamily="18" charset="0"/>
              </a:rPr>
              <a:t>K</a:t>
            </a:r>
            <a:r>
              <a:rPr lang="en-US" sz="2800" i="1" baseline="-25000" dirty="0" err="1">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represents both the required rate of return on common stock and the cost of equity in the form of retained earnings</a:t>
            </a:r>
          </a:p>
          <a:p>
            <a:pPr marL="0" indent="0" algn="just">
              <a:buNone/>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D</a:t>
            </a:r>
            <a:r>
              <a:rPr lang="en-US" sz="2400" i="1"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P</a:t>
            </a:r>
            <a:r>
              <a:rPr lang="en-US" sz="2400" i="1"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g</a:t>
            </a:r>
          </a:p>
          <a:p>
            <a:pPr lvl="1" algn="just"/>
            <a:r>
              <a:rPr lang="en-US" sz="2000" i="1" dirty="0" err="1">
                <a:latin typeface="Times New Roman" panose="02020603050405020304" pitchFamily="18" charset="0"/>
                <a:cs typeface="Times New Roman" panose="02020603050405020304" pitchFamily="18" charset="0"/>
              </a:rPr>
              <a:t>K</a:t>
            </a:r>
            <a:r>
              <a:rPr lang="en-US" sz="2000" i="1" baseline="-25000" dirty="0" err="1">
                <a:latin typeface="Times New Roman" panose="02020603050405020304" pitchFamily="18" charset="0"/>
                <a:cs typeface="Times New Roman" panose="02020603050405020304" pitchFamily="18" charset="0"/>
              </a:rPr>
              <a:t>e</a:t>
            </a:r>
            <a:r>
              <a:rPr lang="en-US" sz="2000" i="1" baseline="-25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Cost of common equity in the form of retained earnings</a:t>
            </a:r>
          </a:p>
          <a:p>
            <a:pPr lvl="1" algn="just"/>
            <a:r>
              <a:rPr lang="en-US" sz="2000" i="1" dirty="0">
                <a:latin typeface="Times New Roman" panose="02020603050405020304" pitchFamily="18" charset="0"/>
                <a:cs typeface="Times New Roman" panose="02020603050405020304" pitchFamily="18" charset="0"/>
              </a:rPr>
              <a:t>D</a:t>
            </a:r>
            <a:r>
              <a:rPr lang="en-US" sz="2000" i="1" baseline="-25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 Dividend at the end of the first year, $2</a:t>
            </a:r>
          </a:p>
          <a:p>
            <a:pPr lvl="1" algn="just"/>
            <a:r>
              <a:rPr lang="en-US" sz="2000" i="1" dirty="0">
                <a:latin typeface="Times New Roman" panose="02020603050405020304" pitchFamily="18" charset="0"/>
                <a:cs typeface="Times New Roman" panose="02020603050405020304" pitchFamily="18" charset="0"/>
              </a:rPr>
              <a:t>P</a:t>
            </a:r>
            <a:r>
              <a:rPr lang="en-US" sz="2000" i="1" baseline="-25000" dirty="0">
                <a:latin typeface="Times New Roman" panose="02020603050405020304" pitchFamily="18" charset="0"/>
                <a:cs typeface="Times New Roman" panose="02020603050405020304" pitchFamily="18" charset="0"/>
              </a:rPr>
              <a:t>0</a:t>
            </a:r>
            <a:r>
              <a:rPr lang="en-US" sz="2000" dirty="0">
                <a:latin typeface="Times New Roman" panose="02020603050405020304" pitchFamily="18" charset="0"/>
                <a:cs typeface="Times New Roman" panose="02020603050405020304" pitchFamily="18" charset="0"/>
              </a:rPr>
              <a:t> = Price of stock today, $40</a:t>
            </a:r>
          </a:p>
          <a:p>
            <a:pPr lvl="1" algn="just"/>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 = Constant growth rate in dividends, 7%</a:t>
            </a:r>
          </a:p>
          <a:p>
            <a:pPr marL="344488" lvl="1" indent="0" algn="just">
              <a:buNone/>
            </a:pPr>
            <a:r>
              <a:rPr lang="en-US"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D</a:t>
            </a:r>
            <a:r>
              <a:rPr lang="en-US" i="1"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P</a:t>
            </a:r>
            <a:r>
              <a:rPr lang="en-US" i="1"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 ($2 / $40) + 7% = 5% + 7% = 12%</a:t>
            </a:r>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20656"/>
          </a:xfrm>
        </p:spPr>
        <p:txBody>
          <a:bodyPr>
            <a:normAutofit fontScale="90000"/>
          </a:bodyPr>
          <a:lstStyle/>
          <a:p>
            <a:pPr algn="ctr"/>
            <a:r>
              <a:rPr lang="en-US" sz="2800" b="1" dirty="0">
                <a:latin typeface="Times New Roman" panose="02020603050405020304" pitchFamily="18" charset="0"/>
                <a:cs typeface="Times New Roman" panose="02020603050405020304" pitchFamily="18" charset="0"/>
              </a:rPr>
              <a:t>Cost of New Common Stock</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340768"/>
            <a:ext cx="8229600" cy="4983832"/>
          </a:xfrm>
        </p:spPr>
        <p:txBody>
          <a:bodyPr>
            <a:normAutofit/>
          </a:bodyPr>
          <a:lstStyle/>
          <a:p>
            <a:pPr>
              <a:buFont typeface="Arial" charset="0"/>
              <a:buChar char="•"/>
            </a:pPr>
            <a:r>
              <a:rPr lang="en-US" sz="2400" dirty="0">
                <a:latin typeface="Times New Roman" panose="02020603050405020304" pitchFamily="18" charset="0"/>
                <a:cs typeface="Times New Roman" panose="02020603050405020304" pitchFamily="18" charset="0"/>
              </a:rPr>
              <a:t>Slightly higher return than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e</a:t>
            </a:r>
            <a:r>
              <a:rPr lang="en-US" sz="2400" i="1"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expected</a:t>
            </a:r>
          </a:p>
          <a:p>
            <a:pPr lvl="1">
              <a:buFont typeface="Arial" charset="0"/>
              <a:buChar char="•"/>
            </a:pPr>
            <a:r>
              <a:rPr lang="en-US" dirty="0">
                <a:latin typeface="Times New Roman" panose="02020603050405020304" pitchFamily="18" charset="0"/>
                <a:cs typeface="Times New Roman" panose="02020603050405020304" pitchFamily="18" charset="0"/>
              </a:rPr>
              <a:t>Represents required rate of return of </a:t>
            </a:r>
            <a:r>
              <a:rPr lang="en-US" i="1" dirty="0">
                <a:latin typeface="Times New Roman" panose="02020603050405020304" pitchFamily="18" charset="0"/>
                <a:cs typeface="Times New Roman" panose="02020603050405020304" pitchFamily="18" charset="0"/>
              </a:rPr>
              <a:t>present</a:t>
            </a:r>
            <a:r>
              <a:rPr lang="en-US" dirty="0">
                <a:latin typeface="Times New Roman" panose="02020603050405020304" pitchFamily="18" charset="0"/>
                <a:cs typeface="Times New Roman" panose="02020603050405020304" pitchFamily="18" charset="0"/>
              </a:rPr>
              <a:t> stockholders</a:t>
            </a:r>
          </a:p>
          <a:p>
            <a:pPr lvl="1">
              <a:buFont typeface="Arial" charset="0"/>
              <a:buChar char="•"/>
            </a:pPr>
            <a:r>
              <a:rPr lang="en-US" dirty="0">
                <a:latin typeface="Times New Roman" panose="02020603050405020304" pitchFamily="18" charset="0"/>
                <a:cs typeface="Times New Roman" panose="02020603050405020304" pitchFamily="18" charset="0"/>
              </a:rPr>
              <a:t>Needed to cover distribution costs of new securities</a:t>
            </a:r>
          </a:p>
          <a:p>
            <a:pPr>
              <a:buNone/>
            </a:pPr>
            <a:r>
              <a:rPr lang="en-US" sz="2400" dirty="0">
                <a:latin typeface="Times New Roman" panose="02020603050405020304" pitchFamily="18" charset="0"/>
                <a:cs typeface="Times New Roman" panose="02020603050405020304" pitchFamily="18" charset="0"/>
              </a:rPr>
              <a:t>      Common Stock</a:t>
            </a:r>
          </a:p>
          <a:p>
            <a:pPr>
              <a:buFont typeface="Arial" charset="0"/>
              <a:buChar char="•"/>
            </a:pP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New common stock</a:t>
            </a:r>
          </a:p>
          <a:p>
            <a:endParaRPr lang="tr-TR" sz="2400" dirty="0">
              <a:latin typeface="Times New Roman" panose="02020603050405020304" pitchFamily="18" charset="0"/>
              <a:cs typeface="Times New Roman" panose="02020603050405020304" pitchFamily="18" charset="0"/>
            </a:endParaRPr>
          </a:p>
        </p:txBody>
      </p:sp>
      <p:sp>
        <p:nvSpPr>
          <p:cNvPr id="4" name="TextBox 4"/>
          <p:cNvSpPr txBox="1"/>
          <p:nvPr/>
        </p:nvSpPr>
        <p:spPr>
          <a:xfrm>
            <a:off x="3203848" y="3284984"/>
            <a:ext cx="1749103" cy="369332"/>
          </a:xfrm>
          <a:prstGeom prst="rect">
            <a:avLst/>
          </a:prstGeom>
          <a:noFill/>
        </p:spPr>
        <p:txBody>
          <a:bodyPr wrap="none" rtlCol="0">
            <a:spAutoFit/>
          </a:bodyPr>
          <a:lstStyle/>
          <a:p>
            <a:r>
              <a:rPr lang="en-US" i="1" dirty="0" err="1" smtClean="0"/>
              <a:t>K</a:t>
            </a:r>
            <a:r>
              <a:rPr lang="en-US" i="1" baseline="-25000" dirty="0" err="1" smtClean="0"/>
              <a:t>e</a:t>
            </a:r>
            <a:r>
              <a:rPr lang="en-US" dirty="0" smtClean="0"/>
              <a:t> = (</a:t>
            </a:r>
            <a:r>
              <a:rPr lang="en-US" i="1" dirty="0" smtClean="0"/>
              <a:t>D</a:t>
            </a:r>
            <a:r>
              <a:rPr lang="en-US" i="1" baseline="-25000" dirty="0" smtClean="0"/>
              <a:t>1</a:t>
            </a:r>
            <a:r>
              <a:rPr lang="en-US" dirty="0" smtClean="0"/>
              <a:t> / </a:t>
            </a:r>
            <a:r>
              <a:rPr lang="en-US" i="1" dirty="0" smtClean="0"/>
              <a:t>P</a:t>
            </a:r>
            <a:r>
              <a:rPr lang="en-US" i="1" baseline="-25000" dirty="0" smtClean="0"/>
              <a:t>0</a:t>
            </a:r>
            <a:r>
              <a:rPr lang="en-US" dirty="0" smtClean="0"/>
              <a:t>) + </a:t>
            </a:r>
            <a:r>
              <a:rPr lang="en-US" i="1" dirty="0" smtClean="0"/>
              <a:t>g</a:t>
            </a:r>
            <a:endParaRPr lang="en-US" i="1" dirty="0"/>
          </a:p>
        </p:txBody>
      </p:sp>
      <p:sp>
        <p:nvSpPr>
          <p:cNvPr id="5" name="TextBox 5"/>
          <p:cNvSpPr txBox="1"/>
          <p:nvPr/>
        </p:nvSpPr>
        <p:spPr>
          <a:xfrm>
            <a:off x="3347864" y="5301208"/>
            <a:ext cx="2221701" cy="369332"/>
          </a:xfrm>
          <a:prstGeom prst="rect">
            <a:avLst/>
          </a:prstGeom>
          <a:noFill/>
        </p:spPr>
        <p:txBody>
          <a:bodyPr wrap="none" rtlCol="0">
            <a:spAutoFit/>
          </a:bodyPr>
          <a:lstStyle/>
          <a:p>
            <a:r>
              <a:rPr lang="en-US" i="1" dirty="0" err="1" smtClean="0"/>
              <a:t>K</a:t>
            </a:r>
            <a:r>
              <a:rPr lang="en-US" i="1" baseline="-25000" dirty="0" err="1" smtClean="0"/>
              <a:t>n</a:t>
            </a:r>
            <a:r>
              <a:rPr lang="en-US" dirty="0" smtClean="0"/>
              <a:t> = [</a:t>
            </a:r>
            <a:r>
              <a:rPr lang="en-US" i="1" dirty="0" smtClean="0"/>
              <a:t>D</a:t>
            </a:r>
            <a:r>
              <a:rPr lang="en-US" i="1" baseline="-25000" dirty="0" smtClean="0"/>
              <a:t>1</a:t>
            </a:r>
            <a:r>
              <a:rPr lang="en-US" dirty="0" smtClean="0"/>
              <a:t> / (</a:t>
            </a:r>
            <a:r>
              <a:rPr lang="en-US" i="1" dirty="0" smtClean="0"/>
              <a:t>P</a:t>
            </a:r>
            <a:r>
              <a:rPr lang="en-US" i="1" baseline="-25000" dirty="0" smtClean="0"/>
              <a:t>0</a:t>
            </a:r>
            <a:r>
              <a:rPr lang="en-US" dirty="0" smtClean="0"/>
              <a:t> – </a:t>
            </a:r>
            <a:r>
              <a:rPr lang="en-US" i="1" dirty="0" smtClean="0"/>
              <a:t>F</a:t>
            </a:r>
            <a:r>
              <a:rPr lang="en-US" dirty="0" smtClean="0"/>
              <a:t>)] + </a:t>
            </a:r>
            <a:r>
              <a:rPr lang="en-US" i="1" dirty="0" smtClean="0"/>
              <a:t>g</a:t>
            </a:r>
            <a:endParaRPr lang="en-US" i="1" dirty="0"/>
          </a:p>
        </p:txBody>
      </p:sp>
      <p:cxnSp>
        <p:nvCxnSpPr>
          <p:cNvPr id="7" name="Düz Ok Bağlayıcısı 6"/>
          <p:cNvCxnSpPr/>
          <p:nvPr/>
        </p:nvCxnSpPr>
        <p:spPr>
          <a:xfrm>
            <a:off x="1619672" y="3140968"/>
            <a:ext cx="1008112" cy="129614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aphicFrame>
        <p:nvGraphicFramePr>
          <p:cNvPr id="8" name="Nesne 7"/>
          <p:cNvGraphicFramePr>
            <a:graphicFrameLocks/>
          </p:cNvGraphicFramePr>
          <p:nvPr>
            <p:extLst>
              <p:ext uri="{D42A27DB-BD31-4B8C-83A1-F6EECF244321}">
                <p14:modId xmlns:p14="http://schemas.microsoft.com/office/powerpoint/2010/main" val="518794045"/>
              </p:ext>
            </p:extLst>
          </p:nvPr>
        </p:nvGraphicFramePr>
        <p:xfrm>
          <a:off x="6732240" y="5683670"/>
          <a:ext cx="1584176" cy="605412"/>
        </p:xfrm>
        <a:graphic>
          <a:graphicData uri="http://schemas.openxmlformats.org/presentationml/2006/ole">
            <mc:AlternateContent xmlns:mc="http://schemas.openxmlformats.org/markup-compatibility/2006">
              <mc:Choice xmlns:v="urn:schemas-microsoft-com:vml" Requires="v">
                <p:oleObj spid="_x0000_s4121" name="Clip" r:id="rId4" imgW="2285301" imgH="983609" progId="">
                  <p:embed/>
                </p:oleObj>
              </mc:Choice>
              <mc:Fallback>
                <p:oleObj name="Clip" r:id="rId4" imgW="2285301" imgH="983609" progId="">
                  <p:embed/>
                  <p:pic>
                    <p:nvPicPr>
                      <p:cNvPr id="0"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683670"/>
                        <a:ext cx="1584176" cy="605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765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708688"/>
          </a:xfrm>
        </p:spPr>
        <p:txBody>
          <a:bodyPr>
            <a:normAutofit/>
          </a:bodyPr>
          <a:lstStyle/>
          <a:p>
            <a:pPr algn="ctr"/>
            <a:r>
              <a:rPr lang="en-US" sz="2800" b="1" dirty="0">
                <a:latin typeface="Times New Roman" panose="02020603050405020304" pitchFamily="18" charset="0"/>
                <a:cs typeface="Times New Roman" panose="02020603050405020304" pitchFamily="18" charset="0"/>
              </a:rPr>
              <a:t>Optimum Capital </a:t>
            </a:r>
            <a:r>
              <a:rPr lang="en-US" sz="2800" b="1" dirty="0" smtClean="0">
                <a:latin typeface="Times New Roman" panose="02020603050405020304" pitchFamily="18" charset="0"/>
                <a:cs typeface="Times New Roman" panose="02020603050405020304" pitchFamily="18" charset="0"/>
              </a:rPr>
              <a:t>Structure—Weighting </a:t>
            </a:r>
            <a:r>
              <a:rPr lang="en-US" sz="2800" b="1" dirty="0">
                <a:latin typeface="Times New Roman" panose="02020603050405020304" pitchFamily="18" charset="0"/>
                <a:cs typeface="Times New Roman" panose="02020603050405020304" pitchFamily="18" charset="0"/>
              </a:rPr>
              <a:t>Costs</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229600" cy="4839816"/>
          </a:xfrm>
        </p:spPr>
        <p:txBody>
          <a:bodyPr>
            <a:normAutofit/>
          </a:bodyPr>
          <a:lstStyle/>
          <a:p>
            <a:pPr>
              <a:defRPr/>
            </a:pPr>
            <a:r>
              <a:rPr lang="en-US" sz="2400" dirty="0">
                <a:latin typeface="Times New Roman" panose="02020603050405020304" pitchFamily="18" charset="0"/>
                <a:cs typeface="Times New Roman" panose="02020603050405020304" pitchFamily="18" charset="0"/>
              </a:rPr>
              <a:t>Desire to achieve minimum overall cost of capital</a:t>
            </a:r>
          </a:p>
          <a:p>
            <a:pPr lvl="1">
              <a:defRPr/>
            </a:pPr>
            <a:r>
              <a:rPr lang="en-US" dirty="0">
                <a:latin typeface="Times New Roman" panose="02020603050405020304" pitchFamily="18" charset="0"/>
                <a:cs typeface="Times New Roman" panose="02020603050405020304" pitchFamily="18" charset="0"/>
              </a:rPr>
              <a:t>Calculated decisions required on appropriate weights for</a:t>
            </a:r>
          </a:p>
          <a:p>
            <a:pPr lvl="2">
              <a:defRPr/>
            </a:pPr>
            <a:r>
              <a:rPr lang="en-US" sz="2400" dirty="0">
                <a:latin typeface="Times New Roman" panose="02020603050405020304" pitchFamily="18" charset="0"/>
                <a:cs typeface="Times New Roman" panose="02020603050405020304" pitchFamily="18" charset="0"/>
              </a:rPr>
              <a:t>Debt</a:t>
            </a:r>
          </a:p>
          <a:p>
            <a:pPr lvl="2">
              <a:defRPr/>
            </a:pPr>
            <a:r>
              <a:rPr lang="en-US" sz="2400" dirty="0">
                <a:latin typeface="Times New Roman" panose="02020603050405020304" pitchFamily="18" charset="0"/>
                <a:cs typeface="Times New Roman" panose="02020603050405020304" pitchFamily="18" charset="0"/>
              </a:rPr>
              <a:t>Preferred stock</a:t>
            </a:r>
          </a:p>
          <a:p>
            <a:pPr lvl="2">
              <a:defRPr/>
            </a:pPr>
            <a:r>
              <a:rPr lang="en-US" sz="2400" dirty="0">
                <a:latin typeface="Times New Roman" panose="02020603050405020304" pitchFamily="18" charset="0"/>
                <a:cs typeface="Times New Roman" panose="02020603050405020304" pitchFamily="18" charset="0"/>
              </a:rPr>
              <a:t>Common stock </a:t>
            </a:r>
            <a:r>
              <a:rPr lang="en-US" sz="2400" dirty="0" smtClean="0">
                <a:latin typeface="Times New Roman" panose="02020603050405020304" pitchFamily="18" charset="0"/>
                <a:cs typeface="Times New Roman" panose="02020603050405020304" pitchFamily="18" charset="0"/>
              </a:rPr>
              <a:t>financing</a:t>
            </a:r>
            <a:endParaRPr lang="tr-TR" sz="2400" dirty="0" smtClean="0">
              <a:latin typeface="Times New Roman" panose="02020603050405020304" pitchFamily="18" charset="0"/>
              <a:cs typeface="Times New Roman" panose="02020603050405020304" pitchFamily="18" charset="0"/>
            </a:endParaRPr>
          </a:p>
          <a:p>
            <a:pPr marL="667512" lvl="2" indent="0">
              <a:buNone/>
              <a:defRPr/>
            </a:pPr>
            <a:endParaRPr lang="en-US" sz="2400" dirty="0">
              <a:latin typeface="Times New Roman" panose="02020603050405020304" pitchFamily="18" charset="0"/>
              <a:cs typeface="Times New Roman" panose="02020603050405020304" pitchFamily="18" charset="0"/>
            </a:endParaRPr>
          </a:p>
          <a:p>
            <a:pPr lvl="1">
              <a:defRPr/>
            </a:pPr>
            <a:r>
              <a:rPr lang="en-US" dirty="0">
                <a:latin typeface="Times New Roman" panose="02020603050405020304" pitchFamily="18" charset="0"/>
                <a:cs typeface="Times New Roman" panose="02020603050405020304" pitchFamily="18" charset="0"/>
              </a:rPr>
              <a:t>Capital mix determined by</a:t>
            </a:r>
          </a:p>
          <a:p>
            <a:pPr lvl="2">
              <a:defRPr/>
            </a:pPr>
            <a:r>
              <a:rPr lang="en-US" sz="2400" dirty="0">
                <a:latin typeface="Times New Roman" panose="02020603050405020304" pitchFamily="18" charset="0"/>
                <a:cs typeface="Times New Roman" panose="02020603050405020304" pitchFamily="18" charset="0"/>
              </a:rPr>
              <a:t>Considering present capital structure</a:t>
            </a:r>
          </a:p>
          <a:p>
            <a:pPr lvl="2">
              <a:defRPr/>
            </a:pPr>
            <a:r>
              <a:rPr lang="en-US" sz="2400" dirty="0">
                <a:latin typeface="Times New Roman" panose="02020603050405020304" pitchFamily="18" charset="0"/>
                <a:cs typeface="Times New Roman" panose="02020603050405020304" pitchFamily="18" charset="0"/>
              </a:rPr>
              <a:t>Ascertaining if current position optimal</a:t>
            </a:r>
          </a:p>
          <a:p>
            <a:endParaRPr lang="tr-TR" sz="2400" dirty="0">
              <a:latin typeface="Times New Roman" panose="02020603050405020304" pitchFamily="18" charset="0"/>
              <a:cs typeface="Times New Roman" panose="02020603050405020304" pitchFamily="18" charset="0"/>
            </a:endParaRPr>
          </a:p>
        </p:txBody>
      </p:sp>
      <p:graphicFrame>
        <p:nvGraphicFramePr>
          <p:cNvPr id="4" name="Nesne 3"/>
          <p:cNvGraphicFramePr>
            <a:graphicFrameLocks/>
          </p:cNvGraphicFramePr>
          <p:nvPr>
            <p:extLst>
              <p:ext uri="{D42A27DB-BD31-4B8C-83A1-F6EECF244321}">
                <p14:modId xmlns:p14="http://schemas.microsoft.com/office/powerpoint/2010/main" val="1788962917"/>
              </p:ext>
            </p:extLst>
          </p:nvPr>
        </p:nvGraphicFramePr>
        <p:xfrm>
          <a:off x="6588224" y="5229200"/>
          <a:ext cx="1872208" cy="1224136"/>
        </p:xfrm>
        <a:graphic>
          <a:graphicData uri="http://schemas.openxmlformats.org/presentationml/2006/ole">
            <mc:AlternateContent xmlns:mc="http://schemas.openxmlformats.org/markup-compatibility/2006">
              <mc:Choice xmlns:v="urn:schemas-microsoft-com:vml" Requires="v">
                <p:oleObj spid="_x0000_s3097" name="Clip" r:id="rId4" imgW="4054475" imgH="2538413" progId="">
                  <p:embed/>
                </p:oleObj>
              </mc:Choice>
              <mc:Fallback>
                <p:oleObj name="Clip" r:id="rId4" imgW="4054475" imgH="2538413" progId="">
                  <p:embed/>
                  <p:pic>
                    <p:nvPicPr>
                      <p:cNvPr id="0"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229200"/>
                        <a:ext cx="1872208"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22216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8229600" cy="936104"/>
          </a:xfrm>
        </p:spPr>
        <p:txBody>
          <a:bodyPr>
            <a:normAutofit/>
          </a:bodyPr>
          <a:lstStyle/>
          <a:p>
            <a:r>
              <a:rPr lang="en-US" sz="2800" b="1" dirty="0">
                <a:latin typeface="Times New Roman" panose="02020603050405020304" pitchFamily="18" charset="0"/>
                <a:cs typeface="Times New Roman" panose="02020603050405020304" pitchFamily="18" charset="0"/>
              </a:rPr>
              <a:t>Optimum Capital Structure—Weighting Costs</a:t>
            </a:r>
            <a:endParaRPr lang="tr-TR" sz="2800" dirty="0"/>
          </a:p>
        </p:txBody>
      </p:sp>
      <p:sp>
        <p:nvSpPr>
          <p:cNvPr id="3" name="İçerik Yer Tutucusu 2"/>
          <p:cNvSpPr>
            <a:spLocks noGrp="1"/>
          </p:cNvSpPr>
          <p:nvPr>
            <p:ph idx="1"/>
          </p:nvPr>
        </p:nvSpPr>
        <p:spPr>
          <a:xfrm>
            <a:off x="457200" y="1484784"/>
            <a:ext cx="8229600" cy="4839816"/>
          </a:xfrm>
        </p:spPr>
        <p:txBody>
          <a:bodyPr>
            <a:normAutofit/>
          </a:bodyPr>
          <a:lstStyle/>
          <a:p>
            <a:pPr>
              <a:lnSpc>
                <a:spcPct val="90000"/>
              </a:lnSpc>
              <a:buFont typeface="Arial" charset="0"/>
              <a:buChar char="•"/>
            </a:pPr>
            <a:r>
              <a:rPr lang="en-US" sz="2400" dirty="0">
                <a:latin typeface="Times New Roman" panose="02020603050405020304" pitchFamily="18" charset="0"/>
                <a:cs typeface="Times New Roman" panose="02020603050405020304" pitchFamily="18" charset="0"/>
              </a:rPr>
              <a:t>Assessment of different plans:</a:t>
            </a:r>
          </a:p>
          <a:p>
            <a:pPr lvl="1">
              <a:lnSpc>
                <a:spcPct val="90000"/>
              </a:lnSpc>
              <a:buFont typeface="Arial" charset="0"/>
              <a:buChar char="•"/>
            </a:pPr>
            <a:r>
              <a:rPr lang="en-US" dirty="0">
                <a:latin typeface="Times New Roman" panose="02020603050405020304" pitchFamily="18" charset="0"/>
                <a:cs typeface="Times New Roman" panose="02020603050405020304" pitchFamily="18" charset="0"/>
              </a:rPr>
              <a:t>Firm able to initially reduce weighted average cost of capital with debt financing</a:t>
            </a:r>
          </a:p>
          <a:p>
            <a:pPr lvl="1">
              <a:lnSpc>
                <a:spcPct val="90000"/>
              </a:lnSpc>
              <a:buFont typeface="Arial" charset="0"/>
              <a:buChar char="•"/>
            </a:pPr>
            <a:r>
              <a:rPr lang="en-US" dirty="0">
                <a:latin typeface="Times New Roman" panose="02020603050405020304" pitchFamily="18" charset="0"/>
                <a:cs typeface="Times New Roman" panose="02020603050405020304" pitchFamily="18" charset="0"/>
              </a:rPr>
              <a:t>Beyond Plan B, continued use of debt becomes unattractive and greatly increases costs of sources of financing</a:t>
            </a:r>
          </a:p>
          <a:p>
            <a:endParaRPr lang="tr-TR" sz="24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429000"/>
            <a:ext cx="4421753" cy="301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71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8229600" cy="864096"/>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12</a:t>
            </a:r>
            <a:endParaRPr lang="tr-TR" sz="2800" dirty="0"/>
          </a:p>
        </p:txBody>
      </p:sp>
      <p:sp>
        <p:nvSpPr>
          <p:cNvPr id="3" name="İçerik Yer Tutucusu 2"/>
          <p:cNvSpPr>
            <a:spLocks noGrp="1"/>
          </p:cNvSpPr>
          <p:nvPr>
            <p:ph idx="1"/>
          </p:nvPr>
        </p:nvSpPr>
        <p:spPr>
          <a:xfrm>
            <a:off x="457200" y="980728"/>
            <a:ext cx="8229600" cy="5343872"/>
          </a:xfrm>
        </p:spPr>
        <p:txBody>
          <a:bodyPr>
            <a:normAutofit/>
          </a:bodyPr>
          <a:lstStyle/>
          <a:p>
            <a:pPr marL="0" indent="0">
              <a:buNone/>
            </a:pPr>
            <a:r>
              <a:rPr lang="tr-TR" sz="1800" dirty="0" err="1" smtClean="0">
                <a:latin typeface="Times New Roman" panose="02020603050405020304" pitchFamily="18" charset="0"/>
                <a:cs typeface="Times New Roman" panose="02020603050405020304" pitchFamily="18" charset="0"/>
              </a:rPr>
              <a:t>Assume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the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capital</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structure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for</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the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company</a:t>
            </a:r>
            <a:r>
              <a:rPr lang="tr-TR" sz="1800" dirty="0" smtClean="0">
                <a:latin typeface="Times New Roman" panose="02020603050405020304" pitchFamily="18" charset="0"/>
                <a:cs typeface="Times New Roman" panose="02020603050405020304" pitchFamily="18" charset="0"/>
              </a:rPr>
              <a:t>:</a:t>
            </a: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r>
              <a:rPr lang="tr-TR" sz="1800" dirty="0" err="1" smtClean="0">
                <a:latin typeface="Times New Roman" panose="02020603050405020304" pitchFamily="18" charset="0"/>
                <a:cs typeface="Times New Roman" panose="02020603050405020304" pitchFamily="18" charset="0"/>
              </a:rPr>
              <a:t>The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following</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facts</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are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also</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provided</a:t>
            </a:r>
            <a:r>
              <a:rPr lang="tr-TR" sz="1800" dirty="0" smtClean="0">
                <a:latin typeface="Times New Roman" panose="02020603050405020304" pitchFamily="18" charset="0"/>
                <a:cs typeface="Times New Roman" panose="02020603050405020304" pitchFamily="18" charset="0"/>
              </a:rPr>
              <a:t>:</a:t>
            </a: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r>
              <a:rPr lang="tr-TR" sz="1800" dirty="0" err="1" smtClean="0">
                <a:latin typeface="Times New Roman" panose="02020603050405020304" pitchFamily="18" charset="0"/>
                <a:cs typeface="Times New Roman" panose="02020603050405020304" pitchFamily="18" charset="0"/>
              </a:rPr>
              <a:t>Compute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the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weighted</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average</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cost</a:t>
            </a:r>
            <a:r>
              <a:rPr lang="tr-TR" sz="1800" dirty="0" smtClean="0">
                <a:latin typeface="Times New Roman" panose="02020603050405020304" pitchFamily="18" charset="0"/>
                <a:cs typeface="Times New Roman" panose="02020603050405020304" pitchFamily="18" charset="0"/>
              </a:rPr>
              <a:t> of </a:t>
            </a:r>
            <a:r>
              <a:rPr lang="tr-TR" sz="1800" dirty="0" err="1" smtClean="0">
                <a:latin typeface="Times New Roman" panose="02020603050405020304" pitchFamily="18" charset="0"/>
                <a:cs typeface="Times New Roman" panose="02020603050405020304" pitchFamily="18" charset="0"/>
              </a:rPr>
              <a:t>capital</a:t>
            </a:r>
            <a:r>
              <a:rPr lang="tr-TR" sz="1800" dirty="0" smtClean="0">
                <a:latin typeface="Times New Roman" panose="02020603050405020304" pitchFamily="18" charset="0"/>
                <a:cs typeface="Times New Roman" panose="02020603050405020304" pitchFamily="18" charset="0"/>
              </a:rPr>
              <a:t>.</a:t>
            </a: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smtClean="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a:p>
            <a:pPr marL="0" indent="0">
              <a:buNone/>
            </a:pPr>
            <a:endParaRPr lang="tr-TR" sz="1800" dirty="0">
              <a:latin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421542700"/>
              </p:ext>
            </p:extLst>
          </p:nvPr>
        </p:nvGraphicFramePr>
        <p:xfrm>
          <a:off x="2843808" y="1556792"/>
          <a:ext cx="4032448" cy="914400"/>
        </p:xfrm>
        <a:graphic>
          <a:graphicData uri="http://schemas.openxmlformats.org/drawingml/2006/table">
            <a:tbl>
              <a:tblPr firstRow="1" bandRow="1">
                <a:tableStyleId>{5940675A-B579-460E-94D1-54222C63F5DA}</a:tableStyleId>
              </a:tblPr>
              <a:tblGrid>
                <a:gridCol w="2016224"/>
                <a:gridCol w="2016224"/>
              </a:tblGrid>
              <a:tr h="168019">
                <a:tc>
                  <a:txBody>
                    <a:bodyPr/>
                    <a:lstStyle/>
                    <a:p>
                      <a:r>
                        <a:rPr lang="tr-TR" sz="1400" dirty="0" err="1" smtClean="0">
                          <a:latin typeface="Times New Roman" panose="02020603050405020304" pitchFamily="18" charset="0"/>
                          <a:cs typeface="Times New Roman" panose="02020603050405020304" pitchFamily="18" charset="0"/>
                        </a:rPr>
                        <a:t>Debt</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35%</a:t>
                      </a:r>
                      <a:endParaRPr lang="tr-TR" sz="1400" dirty="0">
                        <a:latin typeface="Times New Roman" panose="02020603050405020304" pitchFamily="18" charset="0"/>
                        <a:cs typeface="Times New Roman" panose="02020603050405020304" pitchFamily="18" charset="0"/>
                      </a:endParaRPr>
                    </a:p>
                  </a:txBody>
                  <a:tcPr/>
                </a:tc>
              </a:tr>
              <a:tr h="168019">
                <a:tc>
                  <a:txBody>
                    <a:bodyPr/>
                    <a:lstStyle/>
                    <a:p>
                      <a:r>
                        <a:rPr lang="tr-TR" sz="1400" dirty="0" err="1" smtClean="0">
                          <a:latin typeface="Times New Roman" panose="02020603050405020304" pitchFamily="18" charset="0"/>
                          <a:cs typeface="Times New Roman" panose="02020603050405020304" pitchFamily="18" charset="0"/>
                        </a:rPr>
                        <a:t>Preferred</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15%</a:t>
                      </a:r>
                      <a:endParaRPr lang="tr-TR" sz="1400" dirty="0">
                        <a:latin typeface="Times New Roman" panose="02020603050405020304" pitchFamily="18" charset="0"/>
                        <a:cs typeface="Times New Roman" panose="02020603050405020304" pitchFamily="18" charset="0"/>
                      </a:endParaRPr>
                    </a:p>
                  </a:txBody>
                  <a:tcPr/>
                </a:tc>
              </a:tr>
              <a:tr h="168019">
                <a:tc>
                  <a:txBody>
                    <a:bodyPr/>
                    <a:lstStyle/>
                    <a:p>
                      <a:r>
                        <a:rPr lang="tr-TR" sz="1400" dirty="0" err="1" smtClean="0">
                          <a:latin typeface="Times New Roman" panose="02020603050405020304" pitchFamily="18" charset="0"/>
                          <a:cs typeface="Times New Roman" panose="02020603050405020304" pitchFamily="18" charset="0"/>
                        </a:rPr>
                        <a:t>Common</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equity</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50%</a:t>
                      </a:r>
                      <a:endParaRPr lang="tr-TR" sz="1400"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604127522"/>
              </p:ext>
            </p:extLst>
          </p:nvPr>
        </p:nvGraphicFramePr>
        <p:xfrm>
          <a:off x="2051720" y="3140968"/>
          <a:ext cx="5616624" cy="2592288"/>
        </p:xfrm>
        <a:graphic>
          <a:graphicData uri="http://schemas.openxmlformats.org/drawingml/2006/table">
            <a:tbl>
              <a:tblPr firstRow="1" bandRow="1">
                <a:tableStyleId>{5940675A-B579-460E-94D1-54222C63F5DA}</a:tableStyleId>
              </a:tblPr>
              <a:tblGrid>
                <a:gridCol w="2439544"/>
                <a:gridCol w="3177080"/>
              </a:tblGrid>
              <a:tr h="324036">
                <a:tc>
                  <a:txBody>
                    <a:bodyPr/>
                    <a:lstStyle/>
                    <a:p>
                      <a:r>
                        <a:rPr lang="tr-TR" sz="1400" dirty="0" smtClean="0">
                          <a:latin typeface="Times New Roman" panose="02020603050405020304" pitchFamily="18" charset="0"/>
                          <a:cs typeface="Times New Roman" panose="02020603050405020304" pitchFamily="18" charset="0"/>
                        </a:rPr>
                        <a:t>Bond </a:t>
                      </a:r>
                      <a:r>
                        <a:rPr lang="tr-TR" sz="1400" dirty="0" err="1" smtClean="0">
                          <a:latin typeface="Times New Roman" panose="02020603050405020304" pitchFamily="18" charset="0"/>
                          <a:cs typeface="Times New Roman" panose="02020603050405020304" pitchFamily="18" charset="0"/>
                        </a:rPr>
                        <a:t>yield</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to</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maturity</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9%</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Corporate</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tax</a:t>
                      </a:r>
                      <a:r>
                        <a:rPr lang="tr-TR" sz="1400" dirty="0" smtClean="0">
                          <a:latin typeface="Times New Roman" panose="02020603050405020304" pitchFamily="18" charset="0"/>
                          <a:cs typeface="Times New Roman" panose="02020603050405020304" pitchFamily="18" charset="0"/>
                        </a:rPr>
                        <a:t> rate</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25%</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Dividend</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preferred</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a:t>
                      </a:r>
                      <a:r>
                        <a:rPr lang="tr-TR" sz="1400" baseline="0" dirty="0" smtClean="0">
                          <a:latin typeface="Times New Roman" panose="02020603050405020304" pitchFamily="18" charset="0"/>
                          <a:cs typeface="Times New Roman" panose="02020603050405020304" pitchFamily="18" charset="0"/>
                        </a:rPr>
                        <a:t> 8.50</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Price</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preferred</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$ 100.00</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Flotation</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cost</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preferred</a:t>
                      </a:r>
                      <a:r>
                        <a:rPr lang="tr-TR" sz="1400" baseline="0" dirty="0" smtClean="0">
                          <a:latin typeface="Times New Roman" panose="02020603050405020304" pitchFamily="18" charset="0"/>
                          <a:cs typeface="Times New Roman" panose="02020603050405020304" pitchFamily="18" charset="0"/>
                        </a:rPr>
                        <a:t> </a:t>
                      </a:r>
                      <a:r>
                        <a:rPr lang="tr-TR" sz="1400" baseline="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$ 2.00</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Dividend</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common</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$ 1.20</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Price</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common</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$ 30.00</a:t>
                      </a:r>
                      <a:endParaRPr lang="tr-TR" sz="1400" dirty="0">
                        <a:latin typeface="Times New Roman" panose="02020603050405020304" pitchFamily="18" charset="0"/>
                        <a:cs typeface="Times New Roman" panose="02020603050405020304" pitchFamily="18" charset="0"/>
                      </a:endParaRPr>
                    </a:p>
                  </a:txBody>
                  <a:tcPr/>
                </a:tc>
              </a:tr>
              <a:tr h="324036">
                <a:tc>
                  <a:txBody>
                    <a:bodyPr/>
                    <a:lstStyle/>
                    <a:p>
                      <a:r>
                        <a:rPr lang="tr-TR" sz="1400" dirty="0" err="1" smtClean="0">
                          <a:latin typeface="Times New Roman" panose="02020603050405020304" pitchFamily="18" charset="0"/>
                          <a:cs typeface="Times New Roman" panose="02020603050405020304" pitchFamily="18" charset="0"/>
                        </a:rPr>
                        <a:t>Growth</a:t>
                      </a:r>
                      <a:r>
                        <a:rPr lang="tr-TR" sz="1400" dirty="0" smtClean="0">
                          <a:latin typeface="Times New Roman" panose="02020603050405020304" pitchFamily="18" charset="0"/>
                          <a:cs typeface="Times New Roman" panose="02020603050405020304" pitchFamily="18" charset="0"/>
                        </a:rPr>
                        <a:t> rate, </a:t>
                      </a:r>
                      <a:r>
                        <a:rPr lang="tr-TR" sz="1400" dirty="0" err="1" smtClean="0">
                          <a:latin typeface="Times New Roman" panose="02020603050405020304" pitchFamily="18" charset="0"/>
                          <a:cs typeface="Times New Roman" panose="02020603050405020304" pitchFamily="18" charset="0"/>
                        </a:rPr>
                        <a:t>common</a:t>
                      </a:r>
                      <a:r>
                        <a:rPr lang="tr-TR" sz="1400" dirty="0" smtClean="0">
                          <a:latin typeface="Times New Roman" panose="02020603050405020304" pitchFamily="18" charset="0"/>
                          <a:cs typeface="Times New Roman" panose="02020603050405020304" pitchFamily="18" charset="0"/>
                        </a:rPr>
                        <a:t> </a:t>
                      </a:r>
                      <a:r>
                        <a:rPr lang="tr-TR" sz="1400" dirty="0" err="1" smtClean="0">
                          <a:latin typeface="Times New Roman" panose="02020603050405020304" pitchFamily="18" charset="0"/>
                          <a:cs typeface="Times New Roman" panose="02020603050405020304" pitchFamily="18" charset="0"/>
                        </a:rPr>
                        <a:t>stock</a:t>
                      </a:r>
                      <a:endParaRPr lang="tr-TR" sz="1400" dirty="0">
                        <a:latin typeface="Times New Roman" panose="02020603050405020304" pitchFamily="18" charset="0"/>
                        <a:cs typeface="Times New Roman" panose="02020603050405020304" pitchFamily="18" charset="0"/>
                      </a:endParaRPr>
                    </a:p>
                  </a:txBody>
                  <a:tcPr/>
                </a:tc>
                <a:tc>
                  <a:txBody>
                    <a:bodyPr/>
                    <a:lstStyle/>
                    <a:p>
                      <a:r>
                        <a:rPr lang="tr-TR" sz="1400" dirty="0" smtClean="0">
                          <a:latin typeface="Times New Roman" panose="02020603050405020304" pitchFamily="18" charset="0"/>
                          <a:cs typeface="Times New Roman" panose="02020603050405020304" pitchFamily="18" charset="0"/>
                        </a:rPr>
                        <a:t>9%</a:t>
                      </a:r>
                      <a:endParaRPr lang="tr-TR"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826066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8229600" cy="864096"/>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13</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11560" y="1124744"/>
                <a:ext cx="8075240" cy="5343872"/>
              </a:xfrm>
            </p:spPr>
            <p:txBody>
              <a:bodyPr>
                <a:normAutofit/>
              </a:bodyPr>
              <a:lstStyle/>
              <a:p>
                <a:pPr marL="0" indent="0">
                  <a:buNone/>
                </a:pPr>
                <a:r>
                  <a:rPr lang="tr-TR" sz="2400" dirty="0" smtClean="0">
                    <a:latin typeface="Times New Roman" panose="02020603050405020304" pitchFamily="18" charset="0"/>
                    <a:cs typeface="Times New Roman" panose="02020603050405020304" pitchFamily="18" charset="0"/>
                  </a:rPr>
                  <a:t>First </a:t>
                </a:r>
                <a:r>
                  <a:rPr lang="tr-TR" sz="2400" dirty="0" err="1" smtClean="0">
                    <a:latin typeface="Times New Roman" panose="02020603050405020304" pitchFamily="18" charset="0"/>
                    <a:cs typeface="Times New Roman" panose="02020603050405020304" pitchFamily="18" charset="0"/>
                  </a:rPr>
                  <a:t>computethecost</a:t>
                </a:r>
                <a:r>
                  <a:rPr lang="tr-TR" sz="2400" dirty="0" smtClean="0">
                    <a:latin typeface="Times New Roman" panose="02020603050405020304" pitchFamily="18" charset="0"/>
                    <a:cs typeface="Times New Roman" panose="02020603050405020304" pitchFamily="18" charset="0"/>
                  </a:rPr>
                  <a:t> of </a:t>
                </a:r>
                <a:r>
                  <a:rPr lang="tr-TR" sz="2400" dirty="0" err="1" smtClean="0">
                    <a:latin typeface="Times New Roman" panose="02020603050405020304" pitchFamily="18" charset="0"/>
                    <a:cs typeface="Times New Roman" panose="02020603050405020304" pitchFamily="18" charset="0"/>
                  </a:rPr>
                  <a:t>components</a:t>
                </a:r>
                <a:r>
                  <a:rPr lang="tr-TR" sz="2400" dirty="0" smtClean="0">
                    <a:latin typeface="Times New Roman" panose="02020603050405020304" pitchFamily="18" charset="0"/>
                    <a:cs typeface="Times New Roman" panose="02020603050405020304" pitchFamily="18" charset="0"/>
                  </a:rPr>
                  <a:t> in </a:t>
                </a:r>
                <a:r>
                  <a:rPr lang="tr-TR" sz="2400" dirty="0" err="1" smtClean="0">
                    <a:latin typeface="Times New Roman" panose="02020603050405020304" pitchFamily="18" charset="0"/>
                    <a:cs typeface="Times New Roman" panose="02020603050405020304" pitchFamily="18" charset="0"/>
                  </a:rPr>
                  <a:t>thecapitalstructure</a:t>
                </a:r>
                <a:r>
                  <a:rPr lang="tr-TR" sz="2400" dirty="0" smtClean="0">
                    <a:latin typeface="Times New Roman" panose="02020603050405020304" pitchFamily="18" charset="0"/>
                    <a:cs typeface="Times New Roman" panose="02020603050405020304" pitchFamily="18" charset="0"/>
                  </a:rPr>
                  <a:t>.</a:t>
                </a:r>
              </a:p>
              <a:p>
                <a:pPr marL="0" indent="0">
                  <a:buNone/>
                </a:pPr>
                <a:r>
                  <a:rPr lang="tr-TR" sz="2400" dirty="0" err="1" smtClean="0">
                    <a:latin typeface="Times New Roman" panose="02020603050405020304" pitchFamily="18" charset="0"/>
                    <a:cs typeface="Times New Roman" panose="02020603050405020304" pitchFamily="18" charset="0"/>
                  </a:rPr>
                  <a:t>K</a:t>
                </a:r>
                <a:r>
                  <a:rPr lang="tr-TR" sz="2400" baseline="-25000" dirty="0" err="1" smtClean="0">
                    <a:latin typeface="Times New Roman" panose="02020603050405020304" pitchFamily="18" charset="0"/>
                    <a:cs typeface="Times New Roman" panose="02020603050405020304" pitchFamily="18" charset="0"/>
                  </a:rPr>
                  <a:t>d</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aftertaxcost</a:t>
                </a:r>
                <a:r>
                  <a:rPr lang="tr-TR" sz="2400" dirty="0" smtClean="0">
                    <a:latin typeface="Times New Roman" panose="02020603050405020304" pitchFamily="18" charset="0"/>
                    <a:cs typeface="Times New Roman" panose="02020603050405020304" pitchFamily="18" charset="0"/>
                  </a:rPr>
                  <a:t> of </a:t>
                </a:r>
                <a:r>
                  <a:rPr lang="tr-TR" sz="2400" dirty="0" err="1" smtClean="0">
                    <a:latin typeface="Times New Roman" panose="02020603050405020304" pitchFamily="18" charset="0"/>
                    <a:cs typeface="Times New Roman" panose="02020603050405020304" pitchFamily="18" charset="0"/>
                  </a:rPr>
                  <a:t>debt</a:t>
                </a:r>
                <a:r>
                  <a:rPr lang="tr-TR" sz="2400" dirty="0" smtClean="0">
                    <a:latin typeface="Times New Roman" panose="02020603050405020304" pitchFamily="18" charset="0"/>
                    <a:cs typeface="Times New Roman" panose="02020603050405020304" pitchFamily="18" charset="0"/>
                  </a:rPr>
                  <a:t>) = </a:t>
                </a:r>
                <a:r>
                  <a:rPr lang="tr-TR" sz="2400" dirty="0" err="1" smtClean="0">
                    <a:latin typeface="Times New Roman" panose="02020603050405020304" pitchFamily="18" charset="0"/>
                    <a:cs typeface="Times New Roman" panose="02020603050405020304" pitchFamily="18" charset="0"/>
                  </a:rPr>
                  <a:t>Yield</a:t>
                </a:r>
                <a:r>
                  <a:rPr lang="tr-TR" sz="2400" dirty="0" smtClean="0">
                    <a:latin typeface="Times New Roman" panose="02020603050405020304" pitchFamily="18" charset="0"/>
                    <a:cs typeface="Times New Roman" panose="02020603050405020304" pitchFamily="18" charset="0"/>
                  </a:rPr>
                  <a:t> (1-T)</a:t>
                </a:r>
              </a:p>
              <a:p>
                <a:pPr marL="0" indent="0">
                  <a:buNone/>
                </a:pPr>
                <a:r>
                  <a:rPr lang="tr-TR" sz="2400" dirty="0" smtClean="0">
                    <a:latin typeface="Times New Roman" panose="02020603050405020304" pitchFamily="18" charset="0"/>
                    <a:cs typeface="Times New Roman" panose="02020603050405020304" pitchFamily="18" charset="0"/>
                  </a:rPr>
                  <a:t>                                        = 9% (1-0.25) = 6.75%    </a:t>
                </a:r>
              </a:p>
              <a:p>
                <a:pPr marL="0" indent="0">
                  <a:buNone/>
                </a:pPr>
                <a:endParaRPr lang="tr-TR" sz="2400" baseline="-25000" dirty="0">
                  <a:latin typeface="Times New Roman" panose="02020603050405020304" pitchFamily="18" charset="0"/>
                  <a:cs typeface="Times New Roman" panose="02020603050405020304" pitchFamily="18" charset="0"/>
                </a:endParaRPr>
              </a:p>
              <a:p>
                <a:pPr marL="0" lvl="1" indent="0">
                  <a:buClr>
                    <a:schemeClr val="accent3"/>
                  </a:buClr>
                  <a:buSzPct val="95000"/>
                  <a:buNone/>
                </a:pPr>
                <a:r>
                  <a:rPr lang="tr-TR" dirty="0" err="1" smtClean="0">
                    <a:latin typeface="Times New Roman" panose="02020603050405020304" pitchFamily="18" charset="0"/>
                    <a:cs typeface="Times New Roman" panose="02020603050405020304" pitchFamily="18" charset="0"/>
                  </a:rPr>
                  <a:t>K</a:t>
                </a:r>
                <a:r>
                  <a:rPr lang="tr-TR" baseline="-25000" dirty="0" err="1" smtClean="0">
                    <a:latin typeface="Times New Roman" panose="02020603050405020304" pitchFamily="18" charset="0"/>
                    <a:cs typeface="Times New Roman" panose="02020603050405020304" pitchFamily="18" charset="0"/>
                  </a:rPr>
                  <a:t>p</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cost</a:t>
                </a:r>
                <a:r>
                  <a:rPr lang="tr-TR" dirty="0">
                    <a:latin typeface="Times New Roman" panose="02020603050405020304" pitchFamily="18" charset="0"/>
                    <a:cs typeface="Times New Roman" panose="02020603050405020304" pitchFamily="18" charset="0"/>
                  </a:rPr>
                  <a:t>of </a:t>
                </a:r>
                <a:r>
                  <a:rPr lang="tr-TR" dirty="0" err="1" smtClean="0">
                    <a:latin typeface="Times New Roman" panose="02020603050405020304" pitchFamily="18" charset="0"/>
                    <a:cs typeface="Times New Roman" panose="02020603050405020304" pitchFamily="18" charset="0"/>
                  </a:rPr>
                  <a:t>preferredstock</a:t>
                </a:r>
                <a:r>
                  <a:rPr lang="tr-TR" dirty="0" smtClean="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F)</a:t>
                </a:r>
              </a:p>
              <a:p>
                <a:pPr marL="0" indent="0">
                  <a:buNone/>
                </a:pPr>
                <a:endParaRPr lang="tr-TR" sz="2400" baseline="-25000" dirty="0" smtClean="0">
                  <a:latin typeface="Times New Roman" panose="02020603050405020304" pitchFamily="18" charset="0"/>
                  <a:cs typeface="Times New Roman" panose="02020603050405020304" pitchFamily="18" charset="0"/>
                </a:endParaRPr>
              </a:p>
              <a:p>
                <a:pPr marL="0" indent="0">
                  <a:buNone/>
                </a:pPr>
                <a:r>
                  <a:rPr lang="en-US" sz="2400" dirty="0" err="1" smtClean="0">
                    <a:latin typeface="Times New Roman" panose="02020603050405020304" pitchFamily="18" charset="0"/>
                    <a:cs typeface="Times New Roman" panose="02020603050405020304" pitchFamily="18" charset="0"/>
                  </a:rPr>
                  <a:t>D</a:t>
                </a:r>
                <a:r>
                  <a:rPr lang="en-US" sz="2400" baseline="-25000" dirty="0" err="1" smtClean="0">
                    <a:latin typeface="Times New Roman" panose="02020603050405020304" pitchFamily="18" charset="0"/>
                    <a:cs typeface="Times New Roman" panose="02020603050405020304" pitchFamily="18" charset="0"/>
                  </a:rPr>
                  <a:t>p</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Dividend</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preferredstock</a:t>
                </a:r>
                <a:r>
                  <a:rPr lang="tr-TR" sz="2400" dirty="0" smtClean="0">
                    <a:latin typeface="Times New Roman" panose="02020603050405020304" pitchFamily="18" charset="0"/>
                    <a:cs typeface="Times New Roman" panose="02020603050405020304" pitchFamily="18" charset="0"/>
                  </a:rPr>
                  <a:t> = $ 8.50</a:t>
                </a:r>
              </a:p>
              <a:p>
                <a:pPr marL="0" indent="0">
                  <a:buNone/>
                </a:pPr>
                <a:r>
                  <a:rPr lang="tr-TR" sz="2400" dirty="0" err="1"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p</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Price</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preferredstock</a:t>
                </a:r>
                <a:r>
                  <a:rPr lang="tr-TR" sz="2400" dirty="0">
                    <a:latin typeface="Times New Roman" panose="02020603050405020304" pitchFamily="18" charset="0"/>
                    <a:cs typeface="Times New Roman" panose="02020603050405020304" pitchFamily="18" charset="0"/>
                  </a:rPr>
                  <a:t> = $ </a:t>
                </a:r>
                <a:r>
                  <a:rPr lang="tr-TR" sz="2400" dirty="0" smtClean="0">
                    <a:latin typeface="Times New Roman" panose="02020603050405020304" pitchFamily="18" charset="0"/>
                    <a:cs typeface="Times New Roman" panose="02020603050405020304" pitchFamily="18" charset="0"/>
                  </a:rPr>
                  <a:t>100</a:t>
                </a:r>
              </a:p>
              <a:p>
                <a:pPr marL="0" indent="0">
                  <a:buNone/>
                </a:pPr>
                <a:r>
                  <a:rPr lang="tr-TR" sz="2400" dirty="0" smtClean="0">
                    <a:latin typeface="Times New Roman" panose="02020603050405020304" pitchFamily="18" charset="0"/>
                    <a:cs typeface="Times New Roman" panose="02020603050405020304" pitchFamily="18" charset="0"/>
                  </a:rPr>
                  <a:t>F = </a:t>
                </a:r>
                <a:r>
                  <a:rPr lang="tr-TR" sz="2400" dirty="0" err="1" smtClean="0">
                    <a:latin typeface="Times New Roman" panose="02020603050405020304" pitchFamily="18" charset="0"/>
                    <a:cs typeface="Times New Roman" panose="02020603050405020304" pitchFamily="18" charset="0"/>
                  </a:rPr>
                  <a:t>Flotationcost</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preferredstock</a:t>
                </a:r>
                <a:r>
                  <a:rPr lang="tr-TR" sz="2400" dirty="0">
                    <a:latin typeface="Times New Roman" panose="02020603050405020304" pitchFamily="18" charset="0"/>
                    <a:cs typeface="Times New Roman" panose="02020603050405020304" pitchFamily="18" charset="0"/>
                  </a:rPr>
                  <a:t> = $ </a:t>
                </a:r>
                <a:r>
                  <a:rPr lang="tr-TR" sz="2400" dirty="0" smtClean="0">
                    <a:latin typeface="Times New Roman" panose="02020603050405020304" pitchFamily="18" charset="0"/>
                    <a:cs typeface="Times New Roman" panose="02020603050405020304" pitchFamily="18" charset="0"/>
                  </a:rPr>
                  <a:t>2</a:t>
                </a:r>
              </a:p>
              <a:p>
                <a:pPr marL="0" indent="0">
                  <a:buNone/>
                </a:pPr>
                <a:endParaRPr lang="tr-TR" sz="2400" dirty="0">
                  <a:latin typeface="Times New Roman" panose="02020603050405020304" pitchFamily="18" charset="0"/>
                  <a:cs typeface="Times New Roman" panose="02020603050405020304" pitchFamily="18" charset="0"/>
                </a:endParaRPr>
              </a:p>
              <a:p>
                <a:pPr marL="0" lvl="1" indent="0">
                  <a:buClr>
                    <a:schemeClr val="accent3"/>
                  </a:buClr>
                  <a:buSzPct val="95000"/>
                  <a:buNone/>
                </a:pPr>
                <a:r>
                  <a:rPr lang="tr-TR" dirty="0" err="1">
                    <a:latin typeface="Times New Roman" panose="02020603050405020304" pitchFamily="18" charset="0"/>
                    <a:cs typeface="Times New Roman" panose="02020603050405020304" pitchFamily="18" charset="0"/>
                  </a:rPr>
                  <a:t>K</a:t>
                </a:r>
                <a:r>
                  <a:rPr lang="tr-TR" baseline="-25000" dirty="0" err="1">
                    <a:latin typeface="Times New Roman" panose="02020603050405020304" pitchFamily="18" charset="0"/>
                    <a:cs typeface="Times New Roman" panose="02020603050405020304" pitchFamily="18" charset="0"/>
                  </a:rPr>
                  <a:t>p</a:t>
                </a:r>
                <a:r>
                  <a:rPr lang="tr-TR"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tr-TR" i="1" smtClean="0">
                            <a:latin typeface="Cambria Math"/>
                            <a:cs typeface="Times New Roman" panose="02020603050405020304" pitchFamily="18" charset="0"/>
                          </a:rPr>
                        </m:ctrlPr>
                      </m:fPr>
                      <m:num>
                        <m:r>
                          <a:rPr lang="tr-TR" b="0" i="0" smtClean="0">
                            <a:latin typeface="Cambria Math"/>
                            <a:cs typeface="Times New Roman" panose="02020603050405020304" pitchFamily="18" charset="0"/>
                          </a:rPr>
                          <m:t>$ 8.50</m:t>
                        </m:r>
                      </m:num>
                      <m:den>
                        <m:r>
                          <a:rPr lang="tr-TR" b="0" i="0" smtClean="0">
                            <a:latin typeface="Cambria Math"/>
                            <a:cs typeface="Times New Roman" panose="02020603050405020304" pitchFamily="18" charset="0"/>
                          </a:rPr>
                          <m:t>$ 100 −$ 2</m:t>
                        </m:r>
                      </m:den>
                    </m:f>
                    <m:r>
                      <a:rPr lang="tr-TR" b="0" i="0" smtClean="0">
                        <a:latin typeface="Cambria Math"/>
                        <a:cs typeface="Times New Roman" panose="02020603050405020304" pitchFamily="18" charset="0"/>
                      </a:rPr>
                      <m:t>= </m:t>
                    </m:r>
                    <m:f>
                      <m:fPr>
                        <m:ctrlPr>
                          <a:rPr lang="tr-TR" b="0" i="1" smtClean="0">
                            <a:latin typeface="Cambria Math"/>
                            <a:cs typeface="Times New Roman" panose="02020603050405020304" pitchFamily="18" charset="0"/>
                          </a:rPr>
                        </m:ctrlPr>
                      </m:fPr>
                      <m:num>
                        <m:r>
                          <a:rPr lang="tr-TR" b="0" i="0" smtClean="0">
                            <a:latin typeface="Cambria Math"/>
                            <a:cs typeface="Times New Roman" panose="02020603050405020304" pitchFamily="18" charset="0"/>
                          </a:rPr>
                          <m:t>$</m:t>
                        </m:r>
                        <m:r>
                          <a:rPr lang="tr-TR" i="0">
                            <a:latin typeface="Cambria Math"/>
                            <a:cs typeface="Times New Roman" panose="02020603050405020304" pitchFamily="18" charset="0"/>
                          </a:rPr>
                          <m:t>8.50</m:t>
                        </m:r>
                      </m:num>
                      <m:den>
                        <m:r>
                          <a:rPr lang="tr-TR" b="0" i="0" smtClean="0">
                            <a:latin typeface="Cambria Math"/>
                            <a:cs typeface="Times New Roman" panose="02020603050405020304" pitchFamily="18" charset="0"/>
                          </a:rPr>
                          <m:t>$ 98</m:t>
                        </m:r>
                      </m:den>
                    </m:f>
                    <m:r>
                      <a:rPr lang="tr-TR" b="0" i="0" smtClean="0">
                        <a:latin typeface="Cambria Math"/>
                        <a:cs typeface="Times New Roman" panose="02020603050405020304" pitchFamily="18" charset="0"/>
                      </a:rPr>
                      <m:t>=8.67 %</m:t>
                    </m:r>
                  </m:oMath>
                </a14:m>
                <a:endParaRPr lang="tr-TR" dirty="0" smtClean="0">
                  <a:latin typeface="Times New Roman" panose="02020603050405020304" pitchFamily="18" charset="0"/>
                  <a:cs typeface="Times New Roman" panose="02020603050405020304" pitchFamily="18" charset="0"/>
                </a:endParaRPr>
              </a:p>
              <a:p>
                <a:pPr marL="0" lvl="1" indent="0">
                  <a:buClr>
                    <a:schemeClr val="accent3"/>
                  </a:buClr>
                  <a:buSzPct val="95000"/>
                  <a:buNone/>
                </a:pPr>
                <a:endParaRPr lang="tr-TR" dirty="0">
                  <a:latin typeface="Times New Roman" panose="02020603050405020304" pitchFamily="18" charset="0"/>
                  <a:cs typeface="Times New Roman" panose="02020603050405020304" pitchFamily="18" charset="0"/>
                </a:endParaRPr>
              </a:p>
              <a:p>
                <a:pPr marL="0" lvl="1" indent="0">
                  <a:buClr>
                    <a:schemeClr val="accent3"/>
                  </a:buClr>
                  <a:buSzPct val="95000"/>
                  <a:buNone/>
                </a:pPr>
                <a:endParaRPr lang="tr-TR"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11560" y="1124744"/>
                <a:ext cx="8075240" cy="5343872"/>
              </a:xfrm>
              <a:blipFill rotWithShape="1">
                <a:blip r:embed="rId3"/>
                <a:stretch>
                  <a:fillRect l="-1132" t="-913"/>
                </a:stretch>
              </a:blipFill>
            </p:spPr>
            <p:txBody>
              <a:bodyPr/>
              <a:lstStyle/>
              <a:p>
                <a:r>
                  <a:rPr lang="tr-TR" dirty="0">
                    <a:noFill/>
                  </a:rPr>
                  <a:t> </a:t>
                </a:r>
              </a:p>
            </p:txBody>
          </p:sp>
        </mc:Fallback>
      </mc:AlternateContent>
      <p:pic>
        <p:nvPicPr>
          <p:cNvPr id="9218" name="Picture 2" descr="C:\Users\12829327442\Desktop\money-2696234_960_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725144"/>
            <a:ext cx="2477181" cy="158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96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8229600" cy="864096"/>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14</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11560" y="1124744"/>
                <a:ext cx="8075240" cy="5343872"/>
              </a:xfrm>
            </p:spPr>
            <p:txBody>
              <a:bodyPr>
                <a:normAutofit/>
              </a:bodyPr>
              <a:lstStyle/>
              <a:p>
                <a:pPr marL="0" indent="0">
                  <a:lnSpc>
                    <a:spcPct val="150000"/>
                  </a:lnSpc>
                  <a:buNone/>
                </a:pPr>
                <a:r>
                  <a:rPr lang="tr-TR" sz="2400" dirty="0" smtClean="0">
                    <a:latin typeface="Times New Roman" panose="02020603050405020304" pitchFamily="18" charset="0"/>
                    <a:cs typeface="Times New Roman" panose="02020603050405020304" pitchFamily="18" charset="0"/>
                  </a:rPr>
                  <a:t>K</a:t>
                </a:r>
                <a:r>
                  <a:rPr lang="tr-TR" sz="2400" baseline="-25000" dirty="0" smtClean="0">
                    <a:latin typeface="Times New Roman" panose="02020603050405020304" pitchFamily="18" charset="0"/>
                    <a:cs typeface="Times New Roman" panose="02020603050405020304" pitchFamily="18" charset="0"/>
                  </a:rPr>
                  <a:t>e </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cost</a:t>
                </a:r>
                <a:r>
                  <a:rPr lang="tr-TR" sz="2400" dirty="0" smtClean="0">
                    <a:latin typeface="Times New Roman" panose="02020603050405020304" pitchFamily="18" charset="0"/>
                    <a:cs typeface="Times New Roman" panose="02020603050405020304" pitchFamily="18" charset="0"/>
                  </a:rPr>
                  <a:t> of </a:t>
                </a:r>
                <a:r>
                  <a:rPr lang="tr-TR" sz="2400" dirty="0" err="1" smtClean="0">
                    <a:latin typeface="Times New Roman" panose="02020603050405020304" pitchFamily="18" charset="0"/>
                    <a:cs typeface="Times New Roman" panose="02020603050405020304" pitchFamily="18" charset="0"/>
                  </a:rPr>
                  <a:t>commonequity</a:t>
                </a:r>
                <a:r>
                  <a:rPr lang="tr-TR" sz="2400" dirty="0" smtClean="0">
                    <a:latin typeface="Times New Roman" panose="02020603050405020304" pitchFamily="18" charset="0"/>
                    <a:cs typeface="Times New Roman" panose="02020603050405020304" pitchFamily="18" charset="0"/>
                  </a:rPr>
                  <a:t> in </a:t>
                </a:r>
                <a:r>
                  <a:rPr lang="tr-TR" sz="2400" dirty="0" err="1" smtClean="0">
                    <a:latin typeface="Times New Roman" panose="02020603050405020304" pitchFamily="18" charset="0"/>
                    <a:cs typeface="Times New Roman" panose="02020603050405020304" pitchFamily="18" charset="0"/>
                  </a:rPr>
                  <a:t>the</a:t>
                </a:r>
                <a:r>
                  <a:rPr lang="tr-TR" sz="2400" dirty="0" smtClean="0">
                    <a:latin typeface="Times New Roman" panose="02020603050405020304" pitchFamily="18" charset="0"/>
                    <a:cs typeface="Times New Roman" panose="02020603050405020304" pitchFamily="18" charset="0"/>
                  </a:rPr>
                  <a:t> form of </a:t>
                </a:r>
                <a:r>
                  <a:rPr lang="tr-TR" sz="2400" dirty="0" err="1" smtClean="0">
                    <a:latin typeface="Times New Roman" panose="02020603050405020304" pitchFamily="18" charset="0"/>
                    <a:cs typeface="Times New Roman" panose="02020603050405020304" pitchFamily="18" charset="0"/>
                  </a:rPr>
                  <a:t>retainedearnings</a:t>
                </a:r>
                <a:r>
                  <a:rPr lang="tr-TR"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 (D</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P</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g</a:t>
                </a:r>
                <a:endParaRPr lang="tr-TR"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tr-TR" sz="2400" baseline="-250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D</a:t>
                </a:r>
                <a:r>
                  <a:rPr lang="tr-TR" sz="2400" baseline="-25000" dirty="0">
                    <a:latin typeface="Times New Roman" panose="02020603050405020304" pitchFamily="18" charset="0"/>
                    <a:cs typeface="Times New Roman" panose="02020603050405020304" pitchFamily="18" charset="0"/>
                  </a:rPr>
                  <a:t>1</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Dividend</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commonstock</a:t>
                </a:r>
                <a:r>
                  <a:rPr lang="tr-TR" sz="2400" dirty="0" smtClean="0">
                    <a:latin typeface="Times New Roman" panose="02020603050405020304" pitchFamily="18" charset="0"/>
                    <a:cs typeface="Times New Roman" panose="02020603050405020304" pitchFamily="18" charset="0"/>
                  </a:rPr>
                  <a:t> = $ 1.20</a:t>
                </a:r>
              </a:p>
              <a:p>
                <a:pPr marL="0" indent="0">
                  <a:buNone/>
                </a:pPr>
                <a:r>
                  <a:rPr lang="tr-TR" sz="2400" dirty="0" smtClean="0">
                    <a:latin typeface="Times New Roman" panose="02020603050405020304" pitchFamily="18" charset="0"/>
                    <a:cs typeface="Times New Roman" panose="02020603050405020304" pitchFamily="18" charset="0"/>
                  </a:rPr>
                  <a:t>P</a:t>
                </a:r>
                <a:r>
                  <a:rPr lang="tr-TR" sz="2400" baseline="-25000" dirty="0">
                    <a:latin typeface="Times New Roman" panose="02020603050405020304" pitchFamily="18" charset="0"/>
                    <a:cs typeface="Times New Roman" panose="02020603050405020304" pitchFamily="18" charset="0"/>
                  </a:rPr>
                  <a:t>0</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Price</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common</a:t>
                </a:r>
                <a:r>
                  <a:rPr lang="tr-TR" sz="2400" dirty="0" err="1">
                    <a:latin typeface="Times New Roman" panose="02020603050405020304" pitchFamily="18" charset="0"/>
                    <a:cs typeface="Times New Roman" panose="02020603050405020304" pitchFamily="18" charset="0"/>
                  </a:rPr>
                  <a:t>stock</a:t>
                </a:r>
                <a:r>
                  <a:rPr lang="tr-TR" sz="2400" dirty="0">
                    <a:latin typeface="Times New Roman" panose="02020603050405020304" pitchFamily="18" charset="0"/>
                    <a:cs typeface="Times New Roman" panose="02020603050405020304" pitchFamily="18" charset="0"/>
                  </a:rPr>
                  <a:t> = $ </a:t>
                </a:r>
                <a:r>
                  <a:rPr lang="tr-TR" sz="2400" dirty="0" smtClean="0">
                    <a:latin typeface="Times New Roman" panose="02020603050405020304" pitchFamily="18" charset="0"/>
                    <a:cs typeface="Times New Roman" panose="02020603050405020304" pitchFamily="18" charset="0"/>
                  </a:rPr>
                  <a:t>30</a:t>
                </a:r>
              </a:p>
              <a:p>
                <a:pPr marL="0" indent="0">
                  <a:buNone/>
                </a:pPr>
                <a:r>
                  <a:rPr lang="tr-TR" sz="2400" dirty="0" smtClean="0">
                    <a:latin typeface="Times New Roman" panose="02020603050405020304" pitchFamily="18" charset="0"/>
                    <a:cs typeface="Times New Roman" panose="02020603050405020304" pitchFamily="18" charset="0"/>
                  </a:rPr>
                  <a:t>g = </a:t>
                </a:r>
                <a:r>
                  <a:rPr lang="tr-TR" sz="2400" dirty="0" err="1" smtClean="0">
                    <a:latin typeface="Times New Roman" panose="02020603050405020304" pitchFamily="18" charset="0"/>
                    <a:cs typeface="Times New Roman" panose="02020603050405020304" pitchFamily="18" charset="0"/>
                  </a:rPr>
                  <a:t>Growtg</a:t>
                </a:r>
                <a:r>
                  <a:rPr lang="tr-TR" sz="2400" dirty="0" smtClean="0">
                    <a:latin typeface="Times New Roman" panose="02020603050405020304" pitchFamily="18" charset="0"/>
                    <a:cs typeface="Times New Roman" panose="02020603050405020304" pitchFamily="18" charset="0"/>
                  </a:rPr>
                  <a:t> rate, </a:t>
                </a:r>
                <a:r>
                  <a:rPr lang="tr-TR" sz="2400" dirty="0" err="1" smtClean="0">
                    <a:latin typeface="Times New Roman" panose="02020603050405020304" pitchFamily="18" charset="0"/>
                    <a:cs typeface="Times New Roman" panose="02020603050405020304" pitchFamily="18" charset="0"/>
                  </a:rPr>
                  <a:t>commonstock</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9 %</a:t>
                </a:r>
              </a:p>
              <a:p>
                <a:pPr marL="0" indent="0">
                  <a:lnSpc>
                    <a:spcPct val="150000"/>
                  </a:lnSpc>
                  <a:buNone/>
                </a:pPr>
                <a:r>
                  <a:rPr lang="en-US" sz="2400" dirty="0" err="1" smtClean="0">
                    <a:latin typeface="Times New Roman" panose="02020603050405020304" pitchFamily="18" charset="0"/>
                    <a:cs typeface="Times New Roman" panose="02020603050405020304" pitchFamily="18" charset="0"/>
                  </a:rPr>
                  <a:t>K</a:t>
                </a:r>
                <a:r>
                  <a:rPr lang="en-US" sz="2400" baseline="-25000" dirty="0" err="1"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a:cs typeface="Times New Roman" panose="02020603050405020304" pitchFamily="18" charset="0"/>
                          </a:rPr>
                        </m:ctrlPr>
                      </m:fPr>
                      <m:num>
                        <m:r>
                          <a:rPr lang="tr-TR" sz="2400" b="0" i="0" smtClean="0">
                            <a:latin typeface="Cambria Math"/>
                            <a:cs typeface="Times New Roman" panose="02020603050405020304" pitchFamily="18" charset="0"/>
                          </a:rPr>
                          <m:t>$1.20</m:t>
                        </m:r>
                      </m:num>
                      <m:den>
                        <m:r>
                          <a:rPr lang="tr-TR" sz="2400" b="0" i="0" smtClean="0">
                            <a:latin typeface="Cambria Math"/>
                            <a:cs typeface="Times New Roman" panose="02020603050405020304" pitchFamily="18" charset="0"/>
                          </a:rPr>
                          <m:t>$30</m:t>
                        </m:r>
                      </m:den>
                    </m:f>
                    <m:r>
                      <a:rPr lang="tr-TR" sz="2400" b="0" i="0" smtClean="0">
                        <a:latin typeface="Cambria Math"/>
                        <a:cs typeface="Times New Roman" panose="02020603050405020304" pitchFamily="18" charset="0"/>
                      </a:rPr>
                      <m:t>+9%=4%+9%=13%</m:t>
                    </m:r>
                  </m:oMath>
                </a14:m>
                <a:endParaRPr lang="tr-TR" sz="2400" dirty="0">
                  <a:latin typeface="Times New Roman" panose="02020603050405020304" pitchFamily="18" charset="0"/>
                  <a:cs typeface="Times New Roman" panose="02020603050405020304" pitchFamily="18" charset="0"/>
                </a:endParaRPr>
              </a:p>
              <a:p>
                <a:pPr marL="0" lvl="1" indent="0">
                  <a:lnSpc>
                    <a:spcPct val="150000"/>
                  </a:lnSpc>
                  <a:buClr>
                    <a:schemeClr val="accent3"/>
                  </a:buClr>
                  <a:buSzPct val="95000"/>
                  <a:buNone/>
                </a:pPr>
                <a:endParaRPr lang="tr-TR" dirty="0">
                  <a:latin typeface="Times New Roman" panose="02020603050405020304" pitchFamily="18" charset="0"/>
                  <a:cs typeface="Times New Roman" panose="02020603050405020304" pitchFamily="18" charset="0"/>
                </a:endParaRPr>
              </a:p>
              <a:p>
                <a:pPr marL="0" lvl="1" indent="0">
                  <a:lnSpc>
                    <a:spcPct val="150000"/>
                  </a:lnSpc>
                  <a:buClr>
                    <a:schemeClr val="accent3"/>
                  </a:buClr>
                  <a:buSzPct val="95000"/>
                  <a:buNone/>
                </a:pPr>
                <a:endParaRPr lang="tr-TR" dirty="0">
                  <a:latin typeface="Times New Roman" panose="02020603050405020304" pitchFamily="18" charset="0"/>
                  <a:cs typeface="Times New Roman" panose="02020603050405020304" pitchFamily="18" charset="0"/>
                </a:endParaRP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a:p>
                <a:pPr marL="0" indent="0">
                  <a:lnSpc>
                    <a:spcPct val="150000"/>
                  </a:lnSpc>
                  <a:buNone/>
                </a:pPr>
                <a:endParaRPr lang="tr-TR" sz="2400" dirty="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11560" y="1124744"/>
                <a:ext cx="8075240" cy="5343872"/>
              </a:xfrm>
              <a:blipFill rotWithShape="1">
                <a:blip r:embed="rId3"/>
                <a:stretch>
                  <a:fillRect l="-1132"/>
                </a:stretch>
              </a:blipFill>
            </p:spPr>
            <p:txBody>
              <a:bodyPr/>
              <a:lstStyle/>
              <a:p>
                <a:r>
                  <a:rPr lang="tr-TR">
                    <a:noFill/>
                  </a:rPr>
                  <a:t> </a:t>
                </a:r>
              </a:p>
            </p:txBody>
          </p:sp>
        </mc:Fallback>
      </mc:AlternateContent>
      <p:pic>
        <p:nvPicPr>
          <p:cNvPr id="4" name="Picture 5"/>
          <p:cNvPicPr>
            <a:picLocks noChangeAspect="1" noChangeArrowheads="1"/>
          </p:cNvPicPr>
          <p:nvPr/>
        </p:nvPicPr>
        <p:blipFill>
          <a:blip r:embed="rId4"/>
          <a:srcRect/>
          <a:stretch>
            <a:fillRect/>
          </a:stretch>
        </p:blipFill>
        <p:spPr bwMode="auto">
          <a:xfrm>
            <a:off x="6732240" y="5157192"/>
            <a:ext cx="1843663" cy="1368152"/>
          </a:xfrm>
          <a:prstGeom prst="rect">
            <a:avLst/>
          </a:prstGeom>
          <a:noFill/>
          <a:ln w="9525">
            <a:noFill/>
            <a:miter lim="800000"/>
            <a:headEnd/>
            <a:tailEnd/>
          </a:ln>
        </p:spPr>
      </p:pic>
    </p:spTree>
    <p:extLst>
      <p:ext uri="{BB962C8B-B14F-4D97-AF65-F5344CB8AC3E}">
        <p14:creationId xmlns:p14="http://schemas.microsoft.com/office/powerpoint/2010/main" val="2687124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6632"/>
            <a:ext cx="8229600" cy="864096"/>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15</a:t>
            </a:r>
            <a:endParaRPr lang="tr-TR" sz="2800" dirty="0"/>
          </a:p>
        </p:txBody>
      </p:sp>
      <p:sp>
        <p:nvSpPr>
          <p:cNvPr id="3" name="İçerik Yer Tutucusu 2"/>
          <p:cNvSpPr>
            <a:spLocks noGrp="1"/>
          </p:cNvSpPr>
          <p:nvPr>
            <p:ph idx="1"/>
          </p:nvPr>
        </p:nvSpPr>
        <p:spPr>
          <a:xfrm>
            <a:off x="611560" y="1124744"/>
            <a:ext cx="8075240" cy="5343872"/>
          </a:xfrm>
        </p:spPr>
        <p:txBody>
          <a:bodyPr>
            <a:normAutofit/>
          </a:bodyPr>
          <a:lstStyle/>
          <a:p>
            <a:pPr marL="0" indent="0">
              <a:lnSpc>
                <a:spcPct val="150000"/>
              </a:lnSpc>
              <a:buNone/>
            </a:pPr>
            <a:r>
              <a:rPr lang="tr-TR" sz="2000" dirty="0" err="1" smtClean="0">
                <a:latin typeface="Times New Roman" panose="02020603050405020304" pitchFamily="18" charset="0"/>
                <a:cs typeface="Times New Roman" panose="02020603050405020304" pitchFamily="18" charset="0"/>
              </a:rPr>
              <a:t>Now</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combine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these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with</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weights</a:t>
            </a:r>
            <a:r>
              <a:rPr lang="tr-TR" sz="2000" dirty="0" smtClean="0">
                <a:latin typeface="Times New Roman" panose="02020603050405020304" pitchFamily="18" charset="0"/>
                <a:cs typeface="Times New Roman" panose="02020603050405020304" pitchFamily="18" charset="0"/>
              </a:rPr>
              <a:t> in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capital</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structure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to</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compute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weighted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average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cost</a:t>
            </a:r>
            <a:r>
              <a:rPr lang="tr-TR" sz="2000" dirty="0" smtClean="0">
                <a:latin typeface="Times New Roman" panose="02020603050405020304" pitchFamily="18" charset="0"/>
                <a:cs typeface="Times New Roman" panose="02020603050405020304" pitchFamily="18" charset="0"/>
              </a:rPr>
              <a:t> of </a:t>
            </a:r>
            <a:r>
              <a:rPr lang="tr-TR" sz="2000" dirty="0" err="1" smtClean="0">
                <a:latin typeface="Times New Roman" panose="02020603050405020304" pitchFamily="18" charset="0"/>
                <a:cs typeface="Times New Roman" panose="02020603050405020304" pitchFamily="18" charset="0"/>
              </a:rPr>
              <a:t>capital</a:t>
            </a:r>
            <a:r>
              <a:rPr lang="tr-TR" sz="2000" dirty="0" smtClean="0">
                <a:latin typeface="Times New Roman" panose="02020603050405020304" pitchFamily="18" charset="0"/>
                <a:cs typeface="Times New Roman" panose="02020603050405020304" pitchFamily="18" charset="0"/>
              </a:rPr>
              <a:t>.</a:t>
            </a:r>
          </a:p>
          <a:p>
            <a:pPr marL="0" indent="0">
              <a:lnSpc>
                <a:spcPct val="150000"/>
              </a:lnSpc>
              <a:buNone/>
            </a:pPr>
            <a:endParaRPr lang="tr-TR" sz="2000" dirty="0">
              <a:latin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719782421"/>
              </p:ext>
            </p:extLst>
          </p:nvPr>
        </p:nvGraphicFramePr>
        <p:xfrm>
          <a:off x="827584" y="2276872"/>
          <a:ext cx="7488830" cy="3700102"/>
        </p:xfrm>
        <a:graphic>
          <a:graphicData uri="http://schemas.openxmlformats.org/drawingml/2006/table">
            <a:tbl>
              <a:tblPr firstRow="1" bandRow="1">
                <a:tableStyleId>{5940675A-B579-460E-94D1-54222C63F5DA}</a:tableStyleId>
              </a:tblPr>
              <a:tblGrid>
                <a:gridCol w="3312368"/>
                <a:gridCol w="720080"/>
                <a:gridCol w="864096"/>
                <a:gridCol w="1094520"/>
                <a:gridCol w="1497766"/>
              </a:tblGrid>
              <a:tr h="583510">
                <a:tc>
                  <a:txBody>
                    <a:bodyPr/>
                    <a:lstStyle/>
                    <a:p>
                      <a:endParaRPr lang="tr-TR" dirty="0">
                        <a:latin typeface="Times New Roman" panose="02020603050405020304" pitchFamily="18" charset="0"/>
                        <a:cs typeface="Times New Roman" panose="02020603050405020304" pitchFamily="18" charset="0"/>
                      </a:endParaRPr>
                    </a:p>
                  </a:txBody>
                  <a:tcPr/>
                </a:tc>
                <a:tc>
                  <a:txBody>
                    <a:bodyPr/>
                    <a:lstStyle/>
                    <a:p>
                      <a:endParaRPr lang="tr-TR">
                        <a:latin typeface="Times New Roman" panose="02020603050405020304" pitchFamily="18" charset="0"/>
                        <a:cs typeface="Times New Roman" panose="02020603050405020304" pitchFamily="18" charset="0"/>
                      </a:endParaRPr>
                    </a:p>
                  </a:txBody>
                  <a:tcPr/>
                </a:tc>
                <a:tc>
                  <a:txBody>
                    <a:bodyPr/>
                    <a:lstStyle/>
                    <a:p>
                      <a:r>
                        <a:rPr lang="tr-TR" dirty="0" err="1" smtClean="0">
                          <a:latin typeface="Times New Roman" panose="02020603050405020304" pitchFamily="18" charset="0"/>
                          <a:cs typeface="Times New Roman" panose="02020603050405020304" pitchFamily="18" charset="0"/>
                        </a:rPr>
                        <a:t>Cost</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err="1" smtClean="0">
                          <a:latin typeface="Times New Roman" panose="02020603050405020304" pitchFamily="18" charset="0"/>
                          <a:cs typeface="Times New Roman" panose="02020603050405020304" pitchFamily="18" charset="0"/>
                        </a:rPr>
                        <a:t>Weights</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err="1" smtClean="0">
                          <a:latin typeface="Times New Roman" panose="02020603050405020304" pitchFamily="18" charset="0"/>
                          <a:cs typeface="Times New Roman" panose="02020603050405020304" pitchFamily="18" charset="0"/>
                        </a:rPr>
                        <a:t>Weighted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cost</a:t>
                      </a:r>
                      <a:endParaRPr lang="tr-TR" dirty="0">
                        <a:latin typeface="Times New Roman" panose="02020603050405020304" pitchFamily="18" charset="0"/>
                        <a:cs typeface="Times New Roman" panose="02020603050405020304" pitchFamily="18" charset="0"/>
                      </a:endParaRPr>
                    </a:p>
                  </a:txBody>
                  <a:tcPr/>
                </a:tc>
              </a:tr>
              <a:tr h="338065">
                <a:tc>
                  <a:txBody>
                    <a:bodyPr/>
                    <a:lstStyle/>
                    <a:p>
                      <a:r>
                        <a:rPr lang="tr-TR" dirty="0" err="1" smtClean="0">
                          <a:latin typeface="Times New Roman" panose="02020603050405020304" pitchFamily="18" charset="0"/>
                          <a:cs typeface="Times New Roman" panose="02020603050405020304" pitchFamily="18" charset="0"/>
                        </a:rPr>
                        <a:t>Debt</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err="1" smtClean="0">
                          <a:latin typeface="Times New Roman" panose="02020603050405020304" pitchFamily="18" charset="0"/>
                          <a:cs typeface="Times New Roman" panose="02020603050405020304" pitchFamily="18" charset="0"/>
                        </a:rPr>
                        <a:t>K</a:t>
                      </a:r>
                      <a:r>
                        <a:rPr lang="tr-TR" baseline="-25000" dirty="0" err="1" smtClean="0">
                          <a:latin typeface="Times New Roman" panose="02020603050405020304" pitchFamily="18" charset="0"/>
                          <a:cs typeface="Times New Roman" panose="02020603050405020304" pitchFamily="18" charset="0"/>
                        </a:rPr>
                        <a:t>d</a:t>
                      </a:r>
                      <a:endParaRPr lang="tr-TR" baseline="-25000"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6.75%</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35%</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2.36%</a:t>
                      </a:r>
                      <a:endParaRPr lang="tr-TR" dirty="0">
                        <a:latin typeface="Times New Roman" panose="02020603050405020304" pitchFamily="18" charset="0"/>
                        <a:cs typeface="Times New Roman" panose="02020603050405020304" pitchFamily="18" charset="0"/>
                      </a:endParaRPr>
                    </a:p>
                  </a:txBody>
                  <a:tcPr/>
                </a:tc>
              </a:tr>
              <a:tr h="583510">
                <a:tc>
                  <a:txBody>
                    <a:bodyPr/>
                    <a:lstStyle/>
                    <a:p>
                      <a:r>
                        <a:rPr lang="tr-TR" dirty="0" err="1" smtClean="0">
                          <a:latin typeface="Times New Roman" panose="02020603050405020304" pitchFamily="18" charset="0"/>
                          <a:cs typeface="Times New Roman" panose="02020603050405020304" pitchFamily="18" charset="0"/>
                        </a:rPr>
                        <a:t>Preferred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stock</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err="1" smtClean="0">
                          <a:latin typeface="Times New Roman" panose="02020603050405020304" pitchFamily="18" charset="0"/>
                          <a:cs typeface="Times New Roman" panose="02020603050405020304" pitchFamily="18" charset="0"/>
                        </a:rPr>
                        <a:t>K</a:t>
                      </a:r>
                      <a:r>
                        <a:rPr lang="tr-TR" baseline="-25000" dirty="0" err="1" smtClean="0">
                          <a:latin typeface="Times New Roman" panose="02020603050405020304" pitchFamily="18" charset="0"/>
                          <a:cs typeface="Times New Roman" panose="02020603050405020304" pitchFamily="18" charset="0"/>
                        </a:rPr>
                        <a:t>p</a:t>
                      </a:r>
                      <a:endParaRPr lang="tr-TR" baseline="-25000"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8.67%</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15%</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1.30%</a:t>
                      </a:r>
                      <a:endParaRPr lang="tr-TR" dirty="0">
                        <a:latin typeface="Times New Roman" panose="02020603050405020304" pitchFamily="18" charset="0"/>
                        <a:cs typeface="Times New Roman" panose="02020603050405020304" pitchFamily="18" charset="0"/>
                      </a:endParaRPr>
                    </a:p>
                  </a:txBody>
                  <a:tcPr/>
                </a:tc>
              </a:tr>
              <a:tr h="1083661">
                <a:tc>
                  <a:txBody>
                    <a:bodyPr/>
                    <a:lstStyle/>
                    <a:p>
                      <a:r>
                        <a:rPr lang="tr-TR" dirty="0" err="1" smtClean="0">
                          <a:latin typeface="Times New Roman" panose="02020603050405020304" pitchFamily="18" charset="0"/>
                          <a:cs typeface="Times New Roman" panose="02020603050405020304" pitchFamily="18" charset="0"/>
                        </a:rPr>
                        <a:t>Common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equity</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retained</a:t>
                      </a:r>
                      <a:r>
                        <a:rPr lang="tr-TR" baseline="0" dirty="0" smtClean="0">
                          <a:latin typeface="Times New Roman" panose="02020603050405020304" pitchFamily="18" charset="0"/>
                          <a:cs typeface="Times New Roman" panose="02020603050405020304" pitchFamily="18" charset="0"/>
                        </a:rPr>
                        <a:t> </a:t>
                      </a:r>
                      <a:r>
                        <a:rPr lang="tr-TR" baseline="0" dirty="0" err="1" smtClean="0">
                          <a:latin typeface="Times New Roman" panose="02020603050405020304" pitchFamily="18" charset="0"/>
                          <a:cs typeface="Times New Roman" panose="02020603050405020304" pitchFamily="18" charset="0"/>
                        </a:rPr>
                        <a:t>earnings</a:t>
                      </a:r>
                      <a:r>
                        <a:rPr lang="tr-TR" baseline="0"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K</a:t>
                      </a:r>
                      <a:r>
                        <a:rPr lang="tr-TR" baseline="-25000" dirty="0" smtClean="0">
                          <a:latin typeface="Times New Roman" panose="02020603050405020304" pitchFamily="18" charset="0"/>
                          <a:cs typeface="Times New Roman" panose="02020603050405020304" pitchFamily="18" charset="0"/>
                        </a:rPr>
                        <a:t>e</a:t>
                      </a:r>
                      <a:endParaRPr lang="tr-TR" baseline="-25000"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13%</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50%</a:t>
                      </a:r>
                      <a:endParaRPr lang="tr-TR" dirty="0">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6.50%</a:t>
                      </a:r>
                      <a:endParaRPr lang="tr-TR" dirty="0">
                        <a:latin typeface="Times New Roman" panose="02020603050405020304" pitchFamily="18" charset="0"/>
                        <a:cs typeface="Times New Roman" panose="02020603050405020304" pitchFamily="18" charset="0"/>
                      </a:endParaRPr>
                    </a:p>
                  </a:txBody>
                  <a:tcPr/>
                </a:tc>
              </a:tr>
              <a:tr h="1083661">
                <a:tc>
                  <a:txBody>
                    <a:bodyPr/>
                    <a:lstStyle/>
                    <a:p>
                      <a:r>
                        <a:rPr lang="tr-TR" dirty="0" err="1" smtClean="0">
                          <a:latin typeface="Times New Roman" panose="02020603050405020304" pitchFamily="18" charset="0"/>
                          <a:cs typeface="Times New Roman" panose="02020603050405020304" pitchFamily="18" charset="0"/>
                        </a:rPr>
                        <a:t>Weighted</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average</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cost</a:t>
                      </a:r>
                      <a:r>
                        <a:rPr lang="tr-TR" dirty="0" smtClean="0">
                          <a:latin typeface="Times New Roman" panose="02020603050405020304" pitchFamily="18" charset="0"/>
                          <a:cs typeface="Times New Roman" panose="02020603050405020304" pitchFamily="18" charset="0"/>
                        </a:rPr>
                        <a:t> of </a:t>
                      </a:r>
                      <a:r>
                        <a:rPr lang="tr-TR" dirty="0" err="1" smtClean="0">
                          <a:latin typeface="Times New Roman" panose="02020603050405020304" pitchFamily="18" charset="0"/>
                          <a:cs typeface="Times New Roman" panose="02020603050405020304" pitchFamily="18" charset="0"/>
                        </a:rPr>
                        <a:t>capital</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txBody>
                  <a:tcPr/>
                </a:tc>
                <a:tc>
                  <a:txBody>
                    <a:bodyPr/>
                    <a:lstStyle/>
                    <a:p>
                      <a:endParaRPr lang="tr-TR" dirty="0">
                        <a:latin typeface="Times New Roman" panose="02020603050405020304" pitchFamily="18" charset="0"/>
                        <a:cs typeface="Times New Roman" panose="02020603050405020304" pitchFamily="18" charset="0"/>
                      </a:endParaRPr>
                    </a:p>
                  </a:txBody>
                  <a:tcPr/>
                </a:tc>
                <a:tc>
                  <a:txBody>
                    <a:bodyPr/>
                    <a:lstStyle/>
                    <a:p>
                      <a:endParaRPr lang="tr-TR">
                        <a:latin typeface="Times New Roman" panose="02020603050405020304" pitchFamily="18" charset="0"/>
                        <a:cs typeface="Times New Roman" panose="02020603050405020304" pitchFamily="18" charset="0"/>
                      </a:endParaRPr>
                    </a:p>
                  </a:txBody>
                  <a:tcPr/>
                </a:tc>
                <a:tc>
                  <a:txBody>
                    <a:bodyPr/>
                    <a:lstStyle/>
                    <a:p>
                      <a:endParaRPr lang="tr-TR">
                        <a:latin typeface="Times New Roman" panose="02020603050405020304" pitchFamily="18" charset="0"/>
                        <a:cs typeface="Times New Roman" panose="02020603050405020304" pitchFamily="18" charset="0"/>
                      </a:endParaRPr>
                    </a:p>
                  </a:txBody>
                  <a:tcPr/>
                </a:tc>
                <a:tc>
                  <a:txBody>
                    <a:bodyPr/>
                    <a:lstStyle/>
                    <a:p>
                      <a:r>
                        <a:rPr lang="tr-TR" dirty="0" smtClean="0">
                          <a:latin typeface="Times New Roman" panose="02020603050405020304" pitchFamily="18" charset="0"/>
                          <a:cs typeface="Times New Roman" panose="02020603050405020304" pitchFamily="18" charset="0"/>
                        </a:rPr>
                        <a:t>10.16%</a:t>
                      </a:r>
                      <a:endParaRPr lang="tr-TR"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873366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a:bodyPr>
          <a:lstStyle/>
          <a:p>
            <a:pPr algn="ctr"/>
            <a:r>
              <a:rPr lang="tr-TR" sz="2800" b="1" dirty="0" err="1">
                <a:latin typeface="Times New Roman" panose="02020603050405020304" pitchFamily="18" charset="0"/>
                <a:cs typeface="Times New Roman" panose="02020603050405020304" pitchFamily="18" charset="0"/>
              </a:rPr>
              <a:t>Cost</a:t>
            </a:r>
            <a:r>
              <a:rPr lang="tr-TR" sz="2800" b="1" dirty="0">
                <a:latin typeface="Times New Roman" panose="02020603050405020304" pitchFamily="18" charset="0"/>
                <a:cs typeface="Times New Roman" panose="02020603050405020304" pitchFamily="18" charset="0"/>
              </a:rPr>
              <a:t> of </a:t>
            </a:r>
            <a:r>
              <a:rPr lang="tr-TR" sz="2800" b="1" dirty="0" err="1">
                <a:latin typeface="Times New Roman" panose="02020603050405020304" pitchFamily="18" charset="0"/>
                <a:cs typeface="Times New Roman" panose="02020603050405020304" pitchFamily="18" charset="0"/>
              </a:rPr>
              <a:t>Capital</a:t>
            </a:r>
            <a:r>
              <a:rPr lang="tr-TR" sz="2800" b="1" dirty="0">
                <a:latin typeface="Times New Roman" panose="02020603050405020304" pitchFamily="18" charset="0"/>
                <a:cs typeface="Times New Roman" panose="02020603050405020304" pitchFamily="18" charset="0"/>
              </a:rPr>
              <a:t> </a:t>
            </a:r>
            <a:r>
              <a:rPr lang="tr-TR" sz="2800" b="1" dirty="0" err="1">
                <a:latin typeface="Times New Roman" panose="02020603050405020304" pitchFamily="18" charset="0"/>
                <a:cs typeface="Times New Roman" panose="02020603050405020304" pitchFamily="18" charset="0"/>
              </a:rPr>
              <a:t>Curve</a:t>
            </a:r>
            <a:endParaRPr lang="tr-TR" sz="2800" b="1" dirty="0">
              <a:latin typeface="Times New Roman" panose="02020603050405020304" pitchFamily="18" charset="0"/>
              <a:cs typeface="Times New Roman" panose="02020603050405020304" pitchFamily="18" charset="0"/>
            </a:endParaRPr>
          </a:p>
        </p:txBody>
      </p:sp>
      <p:pic>
        <p:nvPicPr>
          <p:cNvPr id="5" name="Picture 1" descr="Screen Shot 2018-05-31 at 1.08.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371599"/>
            <a:ext cx="6336704" cy="5153113"/>
          </a:xfrm>
          <a:prstGeom prst="rect">
            <a:avLst/>
          </a:prstGeom>
        </p:spPr>
      </p:pic>
    </p:spTree>
    <p:extLst>
      <p:ext uri="{BB962C8B-B14F-4D97-AF65-F5344CB8AC3E}">
        <p14:creationId xmlns:p14="http://schemas.microsoft.com/office/powerpoint/2010/main" val="114279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92664"/>
          </a:xfrm>
        </p:spPr>
        <p:txBody>
          <a:bodyPr>
            <a:normAutofit/>
          </a:bodyPr>
          <a:lstStyle/>
          <a:p>
            <a:pPr algn="ctr"/>
            <a:r>
              <a:rPr lang="en-US" sz="2800" b="1" dirty="0">
                <a:latin typeface="Times New Roman" panose="02020603050405020304" pitchFamily="18" charset="0"/>
                <a:cs typeface="Times New Roman" panose="02020603050405020304" pitchFamily="18" charset="0"/>
              </a:rPr>
              <a:t>Cost of Capital in the </a:t>
            </a:r>
            <a:r>
              <a:rPr lang="en-US" sz="2800" b="1" dirty="0" smtClean="0">
                <a:latin typeface="Times New Roman" panose="02020603050405020304" pitchFamily="18" charset="0"/>
                <a:cs typeface="Times New Roman" panose="02020603050405020304" pitchFamily="18" charset="0"/>
              </a:rPr>
              <a:t>Capital</a:t>
            </a:r>
            <a:r>
              <a:rPr lang="tr-TR"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Budgeting </a:t>
            </a:r>
            <a:r>
              <a:rPr lang="en-US" sz="2800" b="1" dirty="0">
                <a:latin typeface="Times New Roman" panose="02020603050405020304" pitchFamily="18" charset="0"/>
                <a:cs typeface="Times New Roman" panose="02020603050405020304" pitchFamily="18" charset="0"/>
              </a:rPr>
              <a:t>Decision</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12776"/>
            <a:ext cx="8229600" cy="4911824"/>
          </a:xfrm>
        </p:spPr>
        <p:txBody>
          <a:bodyPr>
            <a:normAutofit/>
          </a:bodyPr>
          <a:lstStyle/>
          <a:p>
            <a:pPr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Current cost of capital for each source of funds important for capital budgeting decision</a:t>
            </a:r>
          </a:p>
          <a:p>
            <a:pPr lvl="1"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Required rate of return, or discount rate, will be weighted average cost of capital</a:t>
            </a:r>
          </a:p>
          <a:p>
            <a:pPr lvl="1"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Common stock value of firm will stay same or increase as long as firm earns cost of capital</a:t>
            </a:r>
          </a:p>
          <a:p>
            <a:pPr lvl="2"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Stockholders’ expectations being met</a:t>
            </a:r>
          </a:p>
          <a:p>
            <a:pPr algn="just">
              <a:lnSpc>
                <a:spcPct val="150000"/>
              </a:lnSpc>
            </a:pP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731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251520" y="415683"/>
            <a:ext cx="8229600" cy="735470"/>
          </a:xfrm>
        </p:spPr>
        <p:txBody>
          <a:bodyPr>
            <a:normAutofit/>
          </a:bodyPr>
          <a:lstStyle/>
          <a:p>
            <a:pPr algn="ctr"/>
            <a:r>
              <a:rPr lang="tr-TR" sz="2800" b="1" dirty="0" smtClean="0">
                <a:latin typeface="Times New Roman" panose="02020603050405020304" pitchFamily="18" charset="0"/>
                <a:cs typeface="Times New Roman" panose="02020603050405020304" pitchFamily="18" charset="0"/>
              </a:rPr>
              <a:t>The Cost of Capital</a:t>
            </a:r>
            <a:endParaRPr lang="tr-TR" sz="28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780" t="36595" r="29154" b="9300"/>
          <a:stretch/>
        </p:blipFill>
        <p:spPr bwMode="auto">
          <a:xfrm>
            <a:off x="323528" y="1124744"/>
            <a:ext cx="799288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8965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algn="ctr"/>
            <a:r>
              <a:rPr lang="en-US" sz="2800" b="1" dirty="0">
                <a:latin typeface="Times New Roman" panose="02020603050405020304" pitchFamily="18" charset="0"/>
                <a:cs typeface="Times New Roman" panose="02020603050405020304" pitchFamily="18" charset="0"/>
              </a:rPr>
              <a:t>The Marginal Cost of Capital</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147248" cy="4839816"/>
          </a:xfrm>
        </p:spPr>
        <p:txBody>
          <a:bodyPr>
            <a:normAutofit fontScale="92500" lnSpcReduction="10000"/>
          </a:bodyPr>
          <a:lstStyle/>
          <a:p>
            <a:pPr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Market may demand higher cost of capital for each </a:t>
            </a:r>
            <a:r>
              <a:rPr lang="en-US" sz="2800" dirty="0" err="1">
                <a:latin typeface="Times New Roman" panose="02020603050405020304" pitchFamily="18" charset="0"/>
                <a:cs typeface="Times New Roman" panose="02020603050405020304" pitchFamily="18" charset="0"/>
              </a:rPr>
              <a:t>each</a:t>
            </a:r>
            <a:r>
              <a:rPr lang="en-US" sz="2800" dirty="0">
                <a:latin typeface="Times New Roman" panose="02020603050405020304" pitchFamily="18" charset="0"/>
                <a:cs typeface="Times New Roman" panose="02020603050405020304" pitchFamily="18" charset="0"/>
              </a:rPr>
              <a:t> amount of funds if large amount of financing required</a:t>
            </a:r>
          </a:p>
          <a:p>
            <a:pPr lvl="1"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Equity (ownership) capital represented by retained earnings</a:t>
            </a:r>
          </a:p>
          <a:p>
            <a:pPr lvl="2"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Retained earnings cannot grow indefinitely, as firm’s capital must expand</a:t>
            </a:r>
          </a:p>
          <a:p>
            <a:pPr lvl="2" algn="just">
              <a:lnSpc>
                <a:spcPct val="150000"/>
              </a:lnSpc>
              <a:buFont typeface="Arial" charset="0"/>
              <a:buChar char="•"/>
            </a:pPr>
            <a:r>
              <a:rPr lang="en-US" sz="2800" dirty="0">
                <a:latin typeface="Times New Roman" panose="02020603050405020304" pitchFamily="18" charset="0"/>
                <a:cs typeface="Times New Roman" panose="02020603050405020304" pitchFamily="18" charset="0"/>
              </a:rPr>
              <a:t>Retained earnings limited to past and present earnings that can be redeployed into </a:t>
            </a:r>
            <a:r>
              <a:rPr lang="en-US" sz="2800" dirty="0" smtClean="0">
                <a:latin typeface="Times New Roman" panose="02020603050405020304" pitchFamily="18" charset="0"/>
                <a:cs typeface="Times New Roman" panose="02020603050405020304" pitchFamily="18" charset="0"/>
              </a:rPr>
              <a:t>investments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072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564672"/>
          </a:xfrm>
        </p:spPr>
        <p:txBody>
          <a:bodyPr>
            <a:normAutofit/>
          </a:bodyPr>
          <a:lstStyle/>
          <a:p>
            <a:pPr algn="ctr"/>
            <a:r>
              <a:rPr lang="en-US" sz="2800" b="1" dirty="0">
                <a:latin typeface="Times New Roman" panose="02020603050405020304" pitchFamily="18" charset="0"/>
                <a:cs typeface="Times New Roman" panose="02020603050405020304" pitchFamily="18" charset="0"/>
              </a:rPr>
              <a:t>The Marginal Cost of Capital</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1484784"/>
            <a:ext cx="8147248" cy="4839816"/>
          </a:xfrm>
        </p:spPr>
        <p:txBody>
          <a:bodyPr>
            <a:noAutofit/>
          </a:bodyPr>
          <a:lstStyle/>
          <a:p>
            <a:pPr algn="just">
              <a:buFont typeface="Arial" charset="0"/>
              <a:buChar char="•"/>
            </a:pPr>
            <a:r>
              <a:rPr lang="en-US" sz="2400" dirty="0">
                <a:latin typeface="Times New Roman" panose="02020603050405020304" pitchFamily="18" charset="0"/>
                <a:cs typeface="Times New Roman" panose="02020603050405020304" pitchFamily="18" charset="0"/>
              </a:rPr>
              <a:t>Assumptions:</a:t>
            </a:r>
          </a:p>
          <a:p>
            <a:pPr lvl="1" algn="just">
              <a:buFont typeface="Arial" charset="0"/>
              <a:buChar char="•"/>
            </a:pPr>
            <a:r>
              <a:rPr lang="en-US" dirty="0">
                <a:latin typeface="Times New Roman" panose="02020603050405020304" pitchFamily="18" charset="0"/>
                <a:cs typeface="Times New Roman" panose="02020603050405020304" pitchFamily="18" charset="0"/>
              </a:rPr>
              <a:t>Firm has $23.40 million of retained earnings available for investment</a:t>
            </a:r>
          </a:p>
          <a:p>
            <a:pPr lvl="1" algn="just">
              <a:buFont typeface="Arial" charset="0"/>
              <a:buChar char="•"/>
            </a:pPr>
            <a:r>
              <a:rPr lang="en-US" dirty="0">
                <a:latin typeface="Times New Roman" panose="02020603050405020304" pitchFamily="18" charset="0"/>
                <a:cs typeface="Times New Roman" panose="02020603050405020304" pitchFamily="18" charset="0"/>
              </a:rPr>
              <a:t>Since retained earnings are 60 percent of the capital structure, there are adequate retained earnings to support up to $39 million</a:t>
            </a:r>
          </a:p>
          <a:p>
            <a:pPr algn="just">
              <a:buFont typeface="Arial" charset="0"/>
              <a:buChar char="•"/>
            </a:pPr>
            <a:r>
              <a:rPr lang="en-US" sz="2400" dirty="0">
                <a:latin typeface="Times New Roman" panose="02020603050405020304" pitchFamily="18" charset="0"/>
                <a:cs typeface="Times New Roman" panose="02020603050405020304" pitchFamily="18" charset="0"/>
              </a:rPr>
              <a:t>Adequate retained earnings to support capital structure</a:t>
            </a:r>
          </a:p>
          <a:p>
            <a:pPr marL="0" indent="0" algn="just">
              <a:buNone/>
            </a:pP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Retained earnings / Percent of retained earnings in the capital structure</a:t>
            </a:r>
          </a:p>
          <a:p>
            <a:pPr lvl="1" algn="just">
              <a:buFont typeface="Arial"/>
              <a:buChar char="•"/>
            </a:pPr>
            <a:r>
              <a:rPr lang="en-US" dirty="0">
                <a:latin typeface="Times New Roman" panose="02020603050405020304" pitchFamily="18" charset="0"/>
                <a:cs typeface="Times New Roman" panose="02020603050405020304" pitchFamily="18" charset="0"/>
              </a:rPr>
              <a:t>Where </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represents size of capital structure that retained earnings will support</a:t>
            </a:r>
          </a:p>
          <a:p>
            <a:pPr marL="457200" lvl="1" indent="-457200" algn="just">
              <a:buNone/>
            </a:pP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$23.40 million / 0.60 = $39 </a:t>
            </a:r>
            <a:r>
              <a:rPr lang="en-US" dirty="0" smtClean="0">
                <a:latin typeface="Times New Roman" panose="02020603050405020304" pitchFamily="18" charset="0"/>
                <a:cs typeface="Times New Roman" panose="02020603050405020304" pitchFamily="18" charset="0"/>
              </a:rPr>
              <a:t>million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2099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2309" y="980728"/>
            <a:ext cx="8229600" cy="492664"/>
          </a:xfrm>
        </p:spPr>
        <p:txBody>
          <a:bodyPr>
            <a:normAutofit/>
          </a:bodyPr>
          <a:lstStyle/>
          <a:p>
            <a:pPr algn="ctr"/>
            <a:r>
              <a:rPr lang="en-US" sz="2800" b="1" dirty="0">
                <a:latin typeface="Times New Roman" panose="02020603050405020304" pitchFamily="18" charset="0"/>
                <a:cs typeface="Times New Roman" panose="02020603050405020304" pitchFamily="18" charset="0"/>
              </a:rPr>
              <a:t>Cost of </a:t>
            </a:r>
            <a:r>
              <a:rPr lang="en-US" sz="2800" b="1" dirty="0" smtClean="0">
                <a:latin typeface="Times New Roman" panose="02020603050405020304" pitchFamily="18" charset="0"/>
                <a:cs typeface="Times New Roman" panose="02020603050405020304" pitchFamily="18" charset="0"/>
              </a:rPr>
              <a:t>Components</a:t>
            </a:r>
            <a:r>
              <a:rPr lang="tr-TR"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in </a:t>
            </a:r>
            <a:r>
              <a:rPr lang="en-US" sz="2800" b="1" dirty="0">
                <a:latin typeface="Times New Roman" panose="02020603050405020304" pitchFamily="18" charset="0"/>
                <a:cs typeface="Times New Roman" panose="02020603050405020304" pitchFamily="18" charset="0"/>
              </a:rPr>
              <a:t>the Capital Structure</a:t>
            </a:r>
            <a:endParaRPr lang="tr-TR" sz="2800" b="1"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7" y="2286000"/>
            <a:ext cx="8808984" cy="25399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srcRect/>
          <a:stretch>
            <a:fillRect/>
          </a:stretch>
        </p:blipFill>
        <p:spPr bwMode="auto">
          <a:xfrm>
            <a:off x="6876256" y="5170322"/>
            <a:ext cx="1800200" cy="1387654"/>
          </a:xfrm>
          <a:prstGeom prst="rect">
            <a:avLst/>
          </a:prstGeom>
          <a:noFill/>
          <a:ln w="9525">
            <a:noFill/>
            <a:miter lim="800000"/>
            <a:headEnd/>
            <a:tailEnd/>
          </a:ln>
        </p:spPr>
      </p:pic>
    </p:spTree>
    <p:extLst>
      <p:ext uri="{BB962C8B-B14F-4D97-AF65-F5344CB8AC3E}">
        <p14:creationId xmlns:p14="http://schemas.microsoft.com/office/powerpoint/2010/main" val="834808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88" y="439433"/>
            <a:ext cx="8229600" cy="735470"/>
          </a:xfrm>
        </p:spPr>
        <p:txBody>
          <a:bodyPr>
            <a:noAutofit/>
          </a:bodyPr>
          <a:lstStyle/>
          <a:p>
            <a:pPr algn="ctr"/>
            <a:r>
              <a:rPr lang="tr-TR" sz="2400" b="1" dirty="0" smtClean="0">
                <a:latin typeface="Times New Roman" panose="02020603050405020304" pitchFamily="18" charset="0"/>
                <a:cs typeface="Times New Roman" panose="02020603050405020304" pitchFamily="18" charset="0"/>
              </a:rPr>
              <a:t>What is the difference equity financing and debt financing?</a:t>
            </a:r>
            <a:endParaRPr lang="tr-TR" sz="24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241567256"/>
              </p:ext>
            </p:extLst>
          </p:nvPr>
        </p:nvGraphicFramePr>
        <p:xfrm>
          <a:off x="467544" y="1340769"/>
          <a:ext cx="8136904" cy="4995708"/>
        </p:xfrm>
        <a:graphic>
          <a:graphicData uri="http://schemas.openxmlformats.org/drawingml/2006/table">
            <a:tbl>
              <a:tblPr firstRow="1" bandRow="1">
                <a:tableStyleId>{F5AB1C69-6EDB-4FF4-983F-18BD219EF322}</a:tableStyleId>
              </a:tblPr>
              <a:tblGrid>
                <a:gridCol w="4068452"/>
                <a:gridCol w="4068452"/>
              </a:tblGrid>
              <a:tr h="326146">
                <a:tc>
                  <a:txBody>
                    <a:bodyPr/>
                    <a:lstStyle/>
                    <a:p>
                      <a:pPr algn="ctr"/>
                      <a:r>
                        <a:rPr lang="tr-TR" sz="1800" dirty="0" smtClean="0">
                          <a:solidFill>
                            <a:schemeClr val="tx1"/>
                          </a:solidFill>
                          <a:latin typeface="Times New Roman" panose="02020603050405020304" pitchFamily="18" charset="0"/>
                          <a:cs typeface="Times New Roman" panose="02020603050405020304" pitchFamily="18" charset="0"/>
                        </a:rPr>
                        <a:t>DEBT FINANCING</a:t>
                      </a:r>
                      <a:endParaRPr lang="tr-TR" sz="1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tr-TR" sz="1800" dirty="0" smtClean="0">
                          <a:solidFill>
                            <a:schemeClr val="tx1"/>
                          </a:solidFill>
                          <a:latin typeface="Times New Roman" panose="02020603050405020304" pitchFamily="18" charset="0"/>
                          <a:cs typeface="Times New Roman" panose="02020603050405020304" pitchFamily="18" charset="0"/>
                        </a:rPr>
                        <a:t>EQUITY FINANCING</a:t>
                      </a:r>
                      <a:endParaRPr lang="tr-TR" sz="1800" dirty="0">
                        <a:solidFill>
                          <a:schemeClr val="tx1"/>
                        </a:solidFill>
                        <a:latin typeface="Times New Roman" panose="02020603050405020304" pitchFamily="18" charset="0"/>
                        <a:cs typeface="Times New Roman" panose="02020603050405020304" pitchFamily="18" charset="0"/>
                      </a:endParaRPr>
                    </a:p>
                  </a:txBody>
                  <a:tcPr/>
                </a:tc>
              </a:tr>
              <a:tr h="326146">
                <a:tc gridSpan="2">
                  <a:txBody>
                    <a:bodyPr/>
                    <a:lstStyle/>
                    <a:p>
                      <a:pPr algn="ctr"/>
                      <a:r>
                        <a:rPr lang="tr-TR" sz="1800" b="1" dirty="0" smtClean="0">
                          <a:solidFill>
                            <a:schemeClr val="tx1"/>
                          </a:solidFill>
                          <a:latin typeface="Times New Roman" panose="02020603050405020304" pitchFamily="18" charset="0"/>
                          <a:cs typeface="Times New Roman" panose="02020603050405020304" pitchFamily="18" charset="0"/>
                        </a:rPr>
                        <a:t>ADVANTAGES</a:t>
                      </a:r>
                      <a:endParaRPr lang="tr-TR" sz="18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tr-TR" dirty="0"/>
                    </a:p>
                  </a:txBody>
                  <a:tcPr/>
                </a:tc>
              </a:tr>
              <a:tr h="326146">
                <a:tc>
                  <a:txBody>
                    <a:bodyPr/>
                    <a:lstStyle/>
                    <a:p>
                      <a:r>
                        <a:rPr lang="tr-TR" sz="1800" dirty="0" smtClean="0">
                          <a:latin typeface="Times New Roman" panose="02020603050405020304" pitchFamily="18" charset="0"/>
                          <a:cs typeface="Times New Roman" panose="02020603050405020304" pitchFamily="18" charset="0"/>
                        </a:rPr>
                        <a:t>Keep</a:t>
                      </a:r>
                      <a:r>
                        <a:rPr lang="tr-TR" sz="1800" baseline="0" dirty="0" smtClean="0">
                          <a:latin typeface="Times New Roman" panose="02020603050405020304" pitchFamily="18" charset="0"/>
                          <a:cs typeface="Times New Roman" panose="02020603050405020304" pitchFamily="18" charset="0"/>
                        </a:rPr>
                        <a:t> full ownership</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Less risk than debt</a:t>
                      </a:r>
                      <a:endParaRPr lang="tr-TR" sz="1800" dirty="0">
                        <a:latin typeface="Times New Roman" panose="02020603050405020304" pitchFamily="18" charset="0"/>
                        <a:cs typeface="Times New Roman" panose="02020603050405020304" pitchFamily="18" charset="0"/>
                      </a:endParaRPr>
                    </a:p>
                  </a:txBody>
                  <a:tcPr/>
                </a:tc>
              </a:tr>
              <a:tr h="440454">
                <a:tc>
                  <a:txBody>
                    <a:bodyPr/>
                    <a:lstStyle/>
                    <a:p>
                      <a:r>
                        <a:rPr lang="tr-TR" sz="1800" dirty="0" smtClean="0">
                          <a:latin typeface="Times New Roman" panose="02020603050405020304" pitchFamily="18" charset="0"/>
                          <a:cs typeface="Times New Roman" panose="02020603050405020304" pitchFamily="18" charset="0"/>
                        </a:rPr>
                        <a:t>No</a:t>
                      </a:r>
                      <a:r>
                        <a:rPr lang="tr-TR" sz="1800" baseline="0" dirty="0" smtClean="0">
                          <a:latin typeface="Times New Roman" panose="02020603050405020304" pitchFamily="18" charset="0"/>
                          <a:cs typeface="Times New Roman" panose="02020603050405020304" pitchFamily="18" charset="0"/>
                        </a:rPr>
                        <a:t> obligations after paying debt</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No paying back</a:t>
                      </a:r>
                      <a:r>
                        <a:rPr lang="tr-TR" sz="1800" baseline="0" dirty="0" smtClean="0">
                          <a:latin typeface="Times New Roman" panose="02020603050405020304" pitchFamily="18" charset="0"/>
                          <a:cs typeface="Times New Roman" panose="02020603050405020304" pitchFamily="18" charset="0"/>
                        </a:rPr>
                        <a:t> funds</a:t>
                      </a:r>
                      <a:endParaRPr lang="tr-TR" sz="1800" dirty="0">
                        <a:latin typeface="Times New Roman" panose="02020603050405020304" pitchFamily="18" charset="0"/>
                        <a:cs typeface="Times New Roman" panose="02020603050405020304" pitchFamily="18" charset="0"/>
                      </a:endParaRPr>
                    </a:p>
                  </a:txBody>
                  <a:tcPr/>
                </a:tc>
              </a:tr>
              <a:tr h="570755">
                <a:tc>
                  <a:txBody>
                    <a:bodyPr/>
                    <a:lstStyle/>
                    <a:p>
                      <a:r>
                        <a:rPr lang="tr-TR" sz="1800" dirty="0" smtClean="0">
                          <a:latin typeface="Times New Roman" panose="02020603050405020304" pitchFamily="18" charset="0"/>
                          <a:cs typeface="Times New Roman" panose="02020603050405020304" pitchFamily="18" charset="0"/>
                        </a:rPr>
                        <a:t>Interest</a:t>
                      </a:r>
                      <a:r>
                        <a:rPr lang="tr-TR" sz="1800" baseline="0" dirty="0" smtClean="0">
                          <a:latin typeface="Times New Roman" panose="02020603050405020304" pitchFamily="18" charset="0"/>
                          <a:cs typeface="Times New Roman" panose="02020603050405020304" pitchFamily="18" charset="0"/>
                        </a:rPr>
                        <a:t> is tax deductible</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Gain credibility</a:t>
                      </a:r>
                      <a:r>
                        <a:rPr lang="tr-TR" sz="1800" baseline="0" dirty="0" smtClean="0">
                          <a:latin typeface="Times New Roman" panose="02020603050405020304" pitchFamily="18" charset="0"/>
                          <a:cs typeface="Times New Roman" panose="02020603050405020304" pitchFamily="18" charset="0"/>
                        </a:rPr>
                        <a:t> through investor networks</a:t>
                      </a:r>
                      <a:endParaRPr lang="tr-TR" sz="1800" dirty="0">
                        <a:latin typeface="Times New Roman" panose="02020603050405020304" pitchFamily="18" charset="0"/>
                        <a:cs typeface="Times New Roman" panose="02020603050405020304" pitchFamily="18" charset="0"/>
                      </a:endParaRPr>
                    </a:p>
                  </a:txBody>
                  <a:tcPr/>
                </a:tc>
              </a:tr>
              <a:tr h="629220">
                <a:tc>
                  <a:txBody>
                    <a:bodyPr/>
                    <a:lstStyle/>
                    <a:p>
                      <a:r>
                        <a:rPr lang="tr-TR" sz="1800" dirty="0" smtClean="0">
                          <a:latin typeface="Times New Roman" panose="02020603050405020304" pitchFamily="18" charset="0"/>
                          <a:cs typeface="Times New Roman" panose="02020603050405020304" pitchFamily="18" charset="0"/>
                        </a:rPr>
                        <a:t>Short and long term</a:t>
                      </a:r>
                      <a:r>
                        <a:rPr lang="tr-TR" sz="1800" baseline="0" dirty="0" smtClean="0">
                          <a:latin typeface="Times New Roman" panose="02020603050405020304" pitchFamily="18" charset="0"/>
                          <a:cs typeface="Times New Roman" panose="02020603050405020304" pitchFamily="18" charset="0"/>
                        </a:rPr>
                        <a:t> options</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Investors don’t expect immediate return</a:t>
                      </a:r>
                      <a:r>
                        <a:rPr lang="tr-TR" sz="1800" baseline="0" dirty="0" smtClean="0">
                          <a:latin typeface="Times New Roman" panose="02020603050405020304" pitchFamily="18" charset="0"/>
                          <a:cs typeface="Times New Roman" panose="02020603050405020304" pitchFamily="18" charset="0"/>
                        </a:rPr>
                        <a:t> on investment</a:t>
                      </a:r>
                      <a:endParaRPr lang="tr-TR" sz="1800" dirty="0">
                        <a:latin typeface="Times New Roman" panose="02020603050405020304" pitchFamily="18" charset="0"/>
                        <a:cs typeface="Times New Roman" panose="02020603050405020304" pitchFamily="18" charset="0"/>
                      </a:endParaRPr>
                    </a:p>
                  </a:txBody>
                  <a:tcPr/>
                </a:tc>
              </a:tr>
              <a:tr h="440454">
                <a:tc>
                  <a:txBody>
                    <a:bodyPr/>
                    <a:lstStyle/>
                    <a:p>
                      <a:r>
                        <a:rPr lang="tr-TR" sz="1800" dirty="0" smtClean="0">
                          <a:latin typeface="Times New Roman" panose="02020603050405020304" pitchFamily="18" charset="0"/>
                          <a:cs typeface="Times New Roman" panose="02020603050405020304" pitchFamily="18" charset="0"/>
                        </a:rPr>
                        <a:t>More cash on hand</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Fixed</a:t>
                      </a:r>
                      <a:r>
                        <a:rPr lang="tr-TR" sz="1800" baseline="0" dirty="0" smtClean="0">
                          <a:latin typeface="Times New Roman" panose="02020603050405020304" pitchFamily="18" charset="0"/>
                          <a:cs typeface="Times New Roman" panose="02020603050405020304" pitchFamily="18" charset="0"/>
                        </a:rPr>
                        <a:t> payments for better budgeting</a:t>
                      </a:r>
                      <a:endParaRPr lang="tr-TR" sz="1800" dirty="0">
                        <a:latin typeface="Times New Roman" panose="02020603050405020304" pitchFamily="18" charset="0"/>
                        <a:cs typeface="Times New Roman" panose="02020603050405020304" pitchFamily="18" charset="0"/>
                      </a:endParaRPr>
                    </a:p>
                  </a:txBody>
                  <a:tcPr/>
                </a:tc>
              </a:tr>
              <a:tr h="326146">
                <a:tc gridSpan="2">
                  <a:txBody>
                    <a:bodyPr/>
                    <a:lstStyle/>
                    <a:p>
                      <a:pPr algn="ctr"/>
                      <a:r>
                        <a:rPr lang="tr-TR" sz="1800" b="1" dirty="0" smtClean="0">
                          <a:latin typeface="Times New Roman" panose="02020603050405020304" pitchFamily="18" charset="0"/>
                          <a:cs typeface="Times New Roman" panose="02020603050405020304" pitchFamily="18" charset="0"/>
                        </a:rPr>
                        <a:t>DISADVANTAGES</a:t>
                      </a:r>
                      <a:endParaRPr lang="tr-TR" sz="1800" b="1" dirty="0">
                        <a:latin typeface="Times New Roman" panose="02020603050405020304" pitchFamily="18" charset="0"/>
                        <a:cs typeface="Times New Roman" panose="02020603050405020304" pitchFamily="18" charset="0"/>
                      </a:endParaRPr>
                    </a:p>
                  </a:txBody>
                  <a:tcPr/>
                </a:tc>
                <a:tc hMerge="1">
                  <a:txBody>
                    <a:bodyPr/>
                    <a:lstStyle/>
                    <a:p>
                      <a:endParaRPr lang="tr-TR" sz="1800" dirty="0">
                        <a:latin typeface="Times New Roman" panose="02020603050405020304" pitchFamily="18" charset="0"/>
                        <a:cs typeface="Times New Roman" panose="02020603050405020304" pitchFamily="18" charset="0"/>
                      </a:endParaRPr>
                    </a:p>
                  </a:txBody>
                  <a:tcPr/>
                </a:tc>
              </a:tr>
              <a:tr h="570755">
                <a:tc>
                  <a:txBody>
                    <a:bodyPr/>
                    <a:lstStyle/>
                    <a:p>
                      <a:r>
                        <a:rPr lang="tr-TR" sz="1800" dirty="0" smtClean="0">
                          <a:latin typeface="Times New Roman" panose="02020603050405020304" pitchFamily="18" charset="0"/>
                          <a:cs typeface="Times New Roman" panose="02020603050405020304" pitchFamily="18" charset="0"/>
                        </a:rPr>
                        <a:t>Must</a:t>
                      </a:r>
                      <a:r>
                        <a:rPr lang="tr-TR" sz="1800" baseline="0" dirty="0" smtClean="0">
                          <a:latin typeface="Times New Roman" panose="02020603050405020304" pitchFamily="18" charset="0"/>
                          <a:cs typeface="Times New Roman" panose="02020603050405020304" pitchFamily="18" charset="0"/>
                        </a:rPr>
                        <a:t> pay back</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Investor returns could</a:t>
                      </a:r>
                      <a:r>
                        <a:rPr lang="tr-TR" sz="1800" baseline="0" dirty="0" smtClean="0">
                          <a:latin typeface="Times New Roman" panose="02020603050405020304" pitchFamily="18" charset="0"/>
                          <a:cs typeface="Times New Roman" panose="02020603050405020304" pitchFamily="18" charset="0"/>
                        </a:rPr>
                        <a:t> be more than debt payments</a:t>
                      </a:r>
                      <a:endParaRPr lang="tr-TR" sz="1800" dirty="0">
                        <a:latin typeface="Times New Roman" panose="02020603050405020304" pitchFamily="18" charset="0"/>
                        <a:cs typeface="Times New Roman" panose="02020603050405020304" pitchFamily="18" charset="0"/>
                      </a:endParaRPr>
                    </a:p>
                  </a:txBody>
                  <a:tcPr/>
                </a:tc>
              </a:tr>
              <a:tr h="326146">
                <a:tc>
                  <a:txBody>
                    <a:bodyPr/>
                    <a:lstStyle/>
                    <a:p>
                      <a:r>
                        <a:rPr lang="tr-TR" sz="1800" dirty="0" smtClean="0">
                          <a:latin typeface="Times New Roman" panose="02020603050405020304" pitchFamily="18" charset="0"/>
                          <a:cs typeface="Times New Roman" panose="02020603050405020304" pitchFamily="18" charset="0"/>
                        </a:rPr>
                        <a:t>Could cause cash flow</a:t>
                      </a:r>
                      <a:r>
                        <a:rPr lang="tr-TR" sz="1800" baseline="0" dirty="0" smtClean="0">
                          <a:latin typeface="Times New Roman" panose="02020603050405020304" pitchFamily="18" charset="0"/>
                          <a:cs typeface="Times New Roman" panose="02020603050405020304" pitchFamily="18" charset="0"/>
                        </a:rPr>
                        <a:t> issues</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Investor gets some ownership</a:t>
                      </a:r>
                      <a:endParaRPr lang="tr-TR" sz="1800" dirty="0">
                        <a:latin typeface="Times New Roman" panose="02020603050405020304" pitchFamily="18" charset="0"/>
                        <a:cs typeface="Times New Roman" panose="02020603050405020304" pitchFamily="18" charset="0"/>
                      </a:endParaRPr>
                    </a:p>
                  </a:txBody>
                  <a:tcPr/>
                </a:tc>
              </a:tr>
              <a:tr h="326146">
                <a:tc>
                  <a:txBody>
                    <a:bodyPr/>
                    <a:lstStyle/>
                    <a:p>
                      <a:r>
                        <a:rPr lang="tr-TR" sz="1800" dirty="0" smtClean="0">
                          <a:latin typeface="Times New Roman" panose="02020603050405020304" pitchFamily="18" charset="0"/>
                          <a:cs typeface="Times New Roman" panose="02020603050405020304" pitchFamily="18" charset="0"/>
                        </a:rPr>
                        <a:t>Usually need collateral</a:t>
                      </a:r>
                      <a:endParaRPr lang="tr-TR" sz="1800" dirty="0">
                        <a:latin typeface="Times New Roman" panose="02020603050405020304" pitchFamily="18" charset="0"/>
                        <a:cs typeface="Times New Roman" panose="02020603050405020304" pitchFamily="18" charset="0"/>
                      </a:endParaRPr>
                    </a:p>
                  </a:txBody>
                  <a:tcPr/>
                </a:tc>
                <a:tc>
                  <a:txBody>
                    <a:bodyPr/>
                    <a:lstStyle/>
                    <a:p>
                      <a:r>
                        <a:rPr lang="tr-TR" sz="1800" dirty="0" smtClean="0">
                          <a:latin typeface="Times New Roman" panose="02020603050405020304" pitchFamily="18" charset="0"/>
                          <a:cs typeface="Times New Roman" panose="02020603050405020304" pitchFamily="18" charset="0"/>
                        </a:rPr>
                        <a:t>Must consult investor</a:t>
                      </a:r>
                      <a:r>
                        <a:rPr lang="tr-TR" sz="1800" baseline="0" dirty="0" smtClean="0">
                          <a:latin typeface="Times New Roman" panose="02020603050405020304" pitchFamily="18" charset="0"/>
                          <a:cs typeface="Times New Roman" panose="02020603050405020304" pitchFamily="18" charset="0"/>
                        </a:rPr>
                        <a:t> for decisions</a:t>
                      </a:r>
                      <a:endParaRPr lang="tr-TR" sz="1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629896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3200" b="1" dirty="0" smtClean="0">
                <a:latin typeface="Times New Roman" panose="02020603050405020304" pitchFamily="18" charset="0"/>
                <a:cs typeface="Times New Roman" panose="02020603050405020304" pitchFamily="18" charset="0"/>
              </a:rPr>
              <a:t>Cost of Debt</a:t>
            </a:r>
            <a:endParaRPr lang="tr-TR"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0034" y="1285860"/>
                <a:ext cx="8053094" cy="5056327"/>
              </a:xfrm>
            </p:spPr>
            <p:txBody>
              <a:bodyPr>
                <a:normAutofit fontScale="92500" lnSpcReduction="10000"/>
              </a:bodyPr>
              <a:lstStyle/>
              <a:p>
                <a:pPr algn="just">
                  <a:lnSpc>
                    <a:spcPct val="150000"/>
                  </a:lnSpc>
                </a:pPr>
                <a:r>
                  <a:rPr lang="tr-TR" sz="2800" dirty="0" smtClean="0">
                    <a:latin typeface="Times New Roman" panose="02020603050405020304" pitchFamily="18" charset="0"/>
                    <a:cs typeface="Times New Roman" panose="02020603050405020304" pitchFamily="18" charset="0"/>
                  </a:rPr>
                  <a:t>The cost of debt is measured by the interest rate at which a company can raise new capital.</a:t>
                </a:r>
              </a:p>
              <a:p>
                <a:pPr algn="just">
                  <a:lnSpc>
                    <a:spcPct val="150000"/>
                  </a:lnSpc>
                </a:pPr>
                <a:r>
                  <a:rPr lang="tr-TR" sz="2800" dirty="0" smtClean="0">
                    <a:latin typeface="Times New Roman" panose="02020603050405020304" pitchFamily="18" charset="0"/>
                    <a:cs typeface="Times New Roman" panose="02020603050405020304" pitchFamily="18" charset="0"/>
                  </a:rPr>
                  <a:t>Yield to maturity indicates how much the corporation has to pay on a before-tax basis.</a:t>
                </a:r>
              </a:p>
              <a:p>
                <a:pPr algn="just">
                  <a:lnSpc>
                    <a:spcPct val="150000"/>
                  </a:lnSpc>
                </a:pPr>
                <a:r>
                  <a:rPr lang="tr-TR" sz="2800" dirty="0" smtClean="0">
                    <a:latin typeface="Times New Roman" panose="02020603050405020304" pitchFamily="18" charset="0"/>
                    <a:cs typeface="Times New Roman" panose="02020603050405020304" pitchFamily="18" charset="0"/>
                  </a:rPr>
                  <a:t>The aftertax cost of debt is actually the yield to maturity times 1 minus the tax rate. </a:t>
                </a:r>
              </a:p>
              <a:p>
                <a:pPr algn="just">
                  <a:lnSpc>
                    <a:spcPct val="150000"/>
                  </a:lnSpc>
                </a:pPr>
                <a:r>
                  <a:rPr lang="tr-TR" sz="2800" dirty="0" smtClean="0">
                    <a:latin typeface="Times New Roman" panose="02020603050405020304" pitchFamily="18" charset="0"/>
                    <a:cs typeface="Times New Roman" panose="02020603050405020304" pitchFamily="18" charset="0"/>
                  </a:rPr>
                  <a:t>This is presented as formula:</a:t>
                </a:r>
              </a:p>
              <a:p>
                <a:pPr marL="0" indent="0" algn="just">
                  <a:lnSpc>
                    <a:spcPct val="150000"/>
                  </a:lnSpc>
                  <a:buNone/>
                </a:pPr>
                <a14:m>
                  <m:oMathPara xmlns:m="http://schemas.openxmlformats.org/officeDocument/2006/math">
                    <m:oMathParaPr>
                      <m:jc m:val="centerGroup"/>
                    </m:oMathParaPr>
                    <m:oMath xmlns:m="http://schemas.openxmlformats.org/officeDocument/2006/math">
                      <m:sSub>
                        <m:sSubPr>
                          <m:ctrlPr>
                            <a:rPr lang="tr-TR" sz="2800" i="1" smtClean="0">
                              <a:latin typeface="Cambria Math"/>
                              <a:cs typeface="Times New Roman" panose="02020603050405020304" pitchFamily="18" charset="0"/>
                            </a:rPr>
                          </m:ctrlPr>
                        </m:sSubPr>
                        <m:e>
                          <m:r>
                            <m:rPr>
                              <m:sty m:val="p"/>
                            </m:rPr>
                            <a:rPr lang="tr-TR" sz="2800" b="0" i="0" smtClean="0">
                              <a:latin typeface="Cambria Math"/>
                              <a:cs typeface="Times New Roman" panose="02020603050405020304" pitchFamily="18" charset="0"/>
                            </a:rPr>
                            <m:t>K</m:t>
                          </m:r>
                        </m:e>
                        <m:sub>
                          <m:r>
                            <m:rPr>
                              <m:sty m:val="p"/>
                            </m:rPr>
                            <a:rPr lang="tr-TR" sz="2800" b="0" i="0" smtClean="0">
                              <a:latin typeface="Cambria Math"/>
                              <a:cs typeface="Times New Roman" panose="02020603050405020304" pitchFamily="18" charset="0"/>
                            </a:rPr>
                            <m:t>d</m:t>
                          </m:r>
                        </m:sub>
                      </m:sSub>
                      <m:d>
                        <m:dPr>
                          <m:ctrlPr>
                            <a:rPr lang="tr-TR" sz="2800" i="1" smtClean="0">
                              <a:latin typeface="Cambria Math"/>
                              <a:cs typeface="Times New Roman" panose="02020603050405020304" pitchFamily="18" charset="0"/>
                            </a:rPr>
                          </m:ctrlPr>
                        </m:dPr>
                        <m:e>
                          <m:r>
                            <m:rPr>
                              <m:sty m:val="p"/>
                            </m:rPr>
                            <a:rPr lang="tr-TR" sz="2800" b="0" i="0" smtClean="0">
                              <a:latin typeface="Cambria Math"/>
                              <a:cs typeface="Times New Roman" panose="02020603050405020304" pitchFamily="18" charset="0"/>
                            </a:rPr>
                            <m:t>Cost</m:t>
                          </m:r>
                          <m:r>
                            <a:rPr lang="tr-TR" sz="2800" b="0" i="0" smtClean="0">
                              <a:latin typeface="Cambria Math"/>
                              <a:cs typeface="Times New Roman" panose="02020603050405020304" pitchFamily="18" charset="0"/>
                            </a:rPr>
                            <m:t> </m:t>
                          </m:r>
                          <m:r>
                            <m:rPr>
                              <m:sty m:val="p"/>
                            </m:rPr>
                            <a:rPr lang="tr-TR" sz="2800" b="0" i="0" smtClean="0">
                              <a:latin typeface="Cambria Math"/>
                              <a:cs typeface="Times New Roman" panose="02020603050405020304" pitchFamily="18" charset="0"/>
                            </a:rPr>
                            <m:t>of</m:t>
                          </m:r>
                          <m:r>
                            <a:rPr lang="tr-TR" sz="2800" b="0" i="0" smtClean="0">
                              <a:latin typeface="Cambria Math"/>
                              <a:cs typeface="Times New Roman" panose="02020603050405020304" pitchFamily="18" charset="0"/>
                            </a:rPr>
                            <m:t> </m:t>
                          </m:r>
                          <m:r>
                            <m:rPr>
                              <m:sty m:val="p"/>
                            </m:rPr>
                            <a:rPr lang="tr-TR" sz="2800" b="0" i="0" smtClean="0">
                              <a:latin typeface="Cambria Math"/>
                              <a:cs typeface="Times New Roman" panose="02020603050405020304" pitchFamily="18" charset="0"/>
                            </a:rPr>
                            <m:t>debt</m:t>
                          </m:r>
                        </m:e>
                      </m:d>
                      <m:r>
                        <a:rPr lang="tr-TR" sz="2800" b="0" i="0" smtClean="0">
                          <a:latin typeface="Cambria Math"/>
                          <a:cs typeface="Times New Roman" panose="02020603050405020304" pitchFamily="18" charset="0"/>
                        </a:rPr>
                        <m:t>=</m:t>
                      </m:r>
                      <m:r>
                        <m:rPr>
                          <m:sty m:val="p"/>
                        </m:rPr>
                        <a:rPr lang="tr-TR" sz="2800" b="0" i="0" smtClean="0">
                          <a:latin typeface="Cambria Math"/>
                          <a:cs typeface="Times New Roman" panose="02020603050405020304" pitchFamily="18" charset="0"/>
                        </a:rPr>
                        <m:t>Y</m:t>
                      </m:r>
                      <m:d>
                        <m:dPr>
                          <m:ctrlPr>
                            <a:rPr lang="tr-TR" sz="2800" b="0" i="1" smtClean="0">
                              <a:latin typeface="Cambria Math"/>
                              <a:cs typeface="Times New Roman" panose="02020603050405020304" pitchFamily="18" charset="0"/>
                            </a:rPr>
                          </m:ctrlPr>
                        </m:dPr>
                        <m:e>
                          <m:r>
                            <a:rPr lang="tr-TR" sz="2800" b="0" i="0" smtClean="0">
                              <a:latin typeface="Cambria Math"/>
                              <a:cs typeface="Times New Roman" panose="02020603050405020304" pitchFamily="18" charset="0"/>
                            </a:rPr>
                            <m:t>1−</m:t>
                          </m:r>
                          <m:r>
                            <m:rPr>
                              <m:sty m:val="p"/>
                            </m:rPr>
                            <a:rPr lang="tr-TR" sz="2800" b="0" i="0" smtClean="0">
                              <a:latin typeface="Cambria Math"/>
                              <a:cs typeface="Times New Roman" panose="02020603050405020304" pitchFamily="18" charset="0"/>
                            </a:rPr>
                            <m:t>T</m:t>
                          </m:r>
                        </m:e>
                      </m:d>
                    </m:oMath>
                  </m:oMathPara>
                </a14:m>
                <a:endParaRPr lang="tr-TR" sz="2800"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0034" y="1285860"/>
                <a:ext cx="8053094" cy="5056327"/>
              </a:xfrm>
              <a:blipFill rotWithShape="1">
                <a:blip r:embed="rId4"/>
                <a:stretch>
                  <a:fillRect l="-908" r="-1438"/>
                </a:stretch>
              </a:blipFill>
            </p:spPr>
            <p:txBody>
              <a:bodyPr/>
              <a:lstStyle/>
              <a:p>
                <a:r>
                  <a:rPr lang="tr-TR">
                    <a:noFill/>
                  </a:rPr>
                  <a:t> </a:t>
                </a:r>
              </a:p>
            </p:txBody>
          </p:sp>
        </mc:Fallback>
      </mc:AlternateContent>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Nesne 3"/>
          <p:cNvGraphicFramePr>
            <a:graphicFrameLocks/>
          </p:cNvGraphicFramePr>
          <p:nvPr>
            <p:extLst>
              <p:ext uri="{D42A27DB-BD31-4B8C-83A1-F6EECF244321}">
                <p14:modId xmlns:p14="http://schemas.microsoft.com/office/powerpoint/2010/main" val="4193778443"/>
              </p:ext>
            </p:extLst>
          </p:nvPr>
        </p:nvGraphicFramePr>
        <p:xfrm>
          <a:off x="7740352" y="5157192"/>
          <a:ext cx="648072" cy="1080120"/>
        </p:xfrm>
        <a:graphic>
          <a:graphicData uri="http://schemas.openxmlformats.org/presentationml/2006/ole">
            <mc:AlternateContent xmlns:mc="http://schemas.openxmlformats.org/markup-compatibility/2006">
              <mc:Choice xmlns:v="urn:schemas-microsoft-com:vml" Requires="v">
                <p:oleObj spid="_x0000_s2075" name="Clip" r:id="rId6" imgW="36410400" imgH="60891480" progId="">
                  <p:embed/>
                </p:oleObj>
              </mc:Choice>
              <mc:Fallback>
                <p:oleObj name="Clip" r:id="rId6" imgW="36410400" imgH="60891480" progId="">
                  <p:embed/>
                  <p:pic>
                    <p:nvPicPr>
                      <p:cNvPr id="0" name="Picture 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52" y="5157192"/>
                        <a:ext cx="648072"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1568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1</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marL="0" indent="0" algn="just">
              <a:buNone/>
            </a:pPr>
            <a:r>
              <a:rPr lang="tr-TR" sz="2800" dirty="0" smtClean="0">
                <a:latin typeface="Times New Roman" panose="02020603050405020304" pitchFamily="18" charset="0"/>
                <a:cs typeface="Times New Roman" panose="02020603050405020304" pitchFamily="18" charset="0"/>
              </a:rPr>
              <a:t>The existing yield on the debt was 9,40 percent. We shall assume new debt can be issued at the same going market rate and that the firm is paying a 25 percent tax. What is the cost of debt?</a:t>
            </a:r>
          </a:p>
          <a:p>
            <a:pPr marL="0" indent="0" algn="just">
              <a:buNone/>
            </a:pPr>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Rectangle 3"/>
              <p:cNvSpPr/>
              <p:nvPr/>
            </p:nvSpPr>
            <p:spPr>
              <a:xfrm>
                <a:off x="1527004" y="3175085"/>
                <a:ext cx="6090000" cy="1953868"/>
              </a:xfrm>
              <a:prstGeom prst="rect">
                <a:avLst/>
              </a:prstGeom>
            </p:spPr>
            <p:txBody>
              <a:bodyPr wrap="none">
                <a:spAutoFit/>
              </a:bodyPr>
              <a:lstStyle/>
              <a:p>
                <a:pPr algn="just">
                  <a:lnSpc>
                    <a:spcPct val="150000"/>
                  </a:lnSpc>
                </a:pPr>
                <a14:m>
                  <m:oMathPara xmlns:m="http://schemas.openxmlformats.org/officeDocument/2006/math">
                    <m:oMathParaPr>
                      <m:jc m:val="centerGroup"/>
                    </m:oMathParaPr>
                    <m:oMath xmlns:m="http://schemas.openxmlformats.org/officeDocument/2006/math">
                      <m:sSub>
                        <m:sSubPr>
                          <m:ctrlPr>
                            <a:rPr lang="tr-TR" sz="2800" i="1" smtClean="0">
                              <a:solidFill>
                                <a:schemeClr val="tx1"/>
                              </a:solidFill>
                              <a:latin typeface="Cambria Math"/>
                              <a:cs typeface="Times New Roman" panose="02020603050405020304" pitchFamily="18" charset="0"/>
                            </a:rPr>
                          </m:ctrlPr>
                        </m:sSubPr>
                        <m:e>
                          <m:r>
                            <m:rPr>
                              <m:sty m:val="p"/>
                            </m:rPr>
                            <a:rPr lang="tr-TR" sz="2800">
                              <a:solidFill>
                                <a:schemeClr val="tx1"/>
                              </a:solidFill>
                              <a:latin typeface="Cambria Math"/>
                              <a:cs typeface="Times New Roman" panose="02020603050405020304" pitchFamily="18" charset="0"/>
                            </a:rPr>
                            <m:t>K</m:t>
                          </m:r>
                        </m:e>
                        <m:sub>
                          <m:r>
                            <m:rPr>
                              <m:sty m:val="p"/>
                            </m:rPr>
                            <a:rPr lang="tr-TR" sz="2800">
                              <a:solidFill>
                                <a:schemeClr val="tx1"/>
                              </a:solidFill>
                              <a:latin typeface="Cambria Math"/>
                              <a:cs typeface="Times New Roman" panose="02020603050405020304" pitchFamily="18" charset="0"/>
                            </a:rPr>
                            <m:t>d</m:t>
                          </m:r>
                        </m:sub>
                      </m:sSub>
                      <m:d>
                        <m:dPr>
                          <m:ctrlPr>
                            <a:rPr lang="tr-TR" sz="2800" i="1">
                              <a:solidFill>
                                <a:schemeClr val="tx1"/>
                              </a:solidFill>
                              <a:latin typeface="Cambria Math"/>
                              <a:cs typeface="Times New Roman" panose="02020603050405020304" pitchFamily="18" charset="0"/>
                            </a:rPr>
                          </m:ctrlPr>
                        </m:dPr>
                        <m:e>
                          <m:r>
                            <m:rPr>
                              <m:sty m:val="p"/>
                            </m:rPr>
                            <a:rPr lang="tr-TR" sz="2800">
                              <a:solidFill>
                                <a:schemeClr val="tx1"/>
                              </a:solidFill>
                              <a:latin typeface="Cambria Math"/>
                              <a:cs typeface="Times New Roman" panose="02020603050405020304" pitchFamily="18" charset="0"/>
                            </a:rPr>
                            <m:t>Cost</m:t>
                          </m:r>
                          <m:r>
                            <a:rPr lang="tr-TR" sz="2800">
                              <a:solidFill>
                                <a:schemeClr val="tx1"/>
                              </a:solidFill>
                              <a:latin typeface="Cambria Math"/>
                              <a:cs typeface="Times New Roman" panose="02020603050405020304" pitchFamily="18" charset="0"/>
                            </a:rPr>
                            <m:t> </m:t>
                          </m:r>
                          <m:r>
                            <m:rPr>
                              <m:sty m:val="p"/>
                            </m:rPr>
                            <a:rPr lang="tr-TR" sz="2800">
                              <a:solidFill>
                                <a:schemeClr val="tx1"/>
                              </a:solidFill>
                              <a:latin typeface="Cambria Math"/>
                              <a:cs typeface="Times New Roman" panose="02020603050405020304" pitchFamily="18" charset="0"/>
                            </a:rPr>
                            <m:t>of</m:t>
                          </m:r>
                          <m:r>
                            <a:rPr lang="tr-TR" sz="2800">
                              <a:solidFill>
                                <a:schemeClr val="tx1"/>
                              </a:solidFill>
                              <a:latin typeface="Cambria Math"/>
                              <a:cs typeface="Times New Roman" panose="02020603050405020304" pitchFamily="18" charset="0"/>
                            </a:rPr>
                            <m:t> </m:t>
                          </m:r>
                          <m:r>
                            <m:rPr>
                              <m:sty m:val="p"/>
                            </m:rPr>
                            <a:rPr lang="tr-TR" sz="2800">
                              <a:solidFill>
                                <a:schemeClr val="tx1"/>
                              </a:solidFill>
                              <a:latin typeface="Cambria Math"/>
                              <a:cs typeface="Times New Roman" panose="02020603050405020304" pitchFamily="18" charset="0"/>
                            </a:rPr>
                            <m:t>debt</m:t>
                          </m:r>
                        </m:e>
                      </m:d>
                      <m:r>
                        <a:rPr lang="tr-TR" sz="2800">
                          <a:solidFill>
                            <a:schemeClr val="tx1"/>
                          </a:solidFill>
                          <a:latin typeface="Cambria Math"/>
                          <a:cs typeface="Times New Roman" panose="02020603050405020304" pitchFamily="18" charset="0"/>
                        </a:rPr>
                        <m:t>=</m:t>
                      </m:r>
                      <m:r>
                        <a:rPr lang="tr-TR" sz="2800" b="0" i="1" smtClean="0">
                          <a:solidFill>
                            <a:schemeClr val="tx1"/>
                          </a:solidFill>
                          <a:latin typeface="Cambria Math"/>
                          <a:cs typeface="Times New Roman" panose="02020603050405020304" pitchFamily="18" charset="0"/>
                        </a:rPr>
                        <m:t>9,40 % </m:t>
                      </m:r>
                      <m:d>
                        <m:dPr>
                          <m:ctrlPr>
                            <a:rPr lang="tr-TR" sz="2800" i="1">
                              <a:solidFill>
                                <a:schemeClr val="tx1"/>
                              </a:solidFill>
                              <a:latin typeface="Cambria Math"/>
                              <a:cs typeface="Times New Roman" panose="02020603050405020304" pitchFamily="18" charset="0"/>
                            </a:rPr>
                          </m:ctrlPr>
                        </m:dPr>
                        <m:e>
                          <m:r>
                            <a:rPr lang="tr-TR" sz="2800">
                              <a:solidFill>
                                <a:schemeClr val="tx1"/>
                              </a:solidFill>
                              <a:latin typeface="Cambria Math"/>
                              <a:cs typeface="Times New Roman" panose="02020603050405020304" pitchFamily="18" charset="0"/>
                            </a:rPr>
                            <m:t>1−</m:t>
                          </m:r>
                          <m:r>
                            <a:rPr lang="tr-TR" sz="2800" b="0" i="1" smtClean="0">
                              <a:solidFill>
                                <a:schemeClr val="tx1"/>
                              </a:solidFill>
                              <a:latin typeface="Cambria Math"/>
                              <a:cs typeface="Times New Roman" panose="02020603050405020304" pitchFamily="18" charset="0"/>
                            </a:rPr>
                            <m:t>0,25</m:t>
                          </m:r>
                        </m:e>
                      </m:d>
                    </m:oMath>
                  </m:oMathPara>
                </a14:m>
                <a:endParaRPr lang="tr-TR" sz="2800" dirty="0" smtClean="0">
                  <a:solidFill>
                    <a:schemeClr val="tx1"/>
                  </a:solidFill>
                  <a:latin typeface="Times New Roman" panose="02020603050405020304" pitchFamily="18" charset="0"/>
                  <a:cs typeface="Times New Roman" panose="02020603050405020304" pitchFamily="18" charset="0"/>
                </a:endParaRPr>
              </a:p>
              <a:p>
                <a:pPr algn="just">
                  <a:lnSpc>
                    <a:spcPct val="150000"/>
                  </a:lnSpc>
                </a:pPr>
                <a:r>
                  <a:rPr lang="tr-TR" sz="2800" dirty="0" smtClean="0">
                    <a:solidFill>
                      <a:schemeClr val="tx1"/>
                    </a:solidFill>
                    <a:latin typeface="Times New Roman" panose="02020603050405020304" pitchFamily="18" charset="0"/>
                    <a:cs typeface="Times New Roman" panose="02020603050405020304" pitchFamily="18" charset="0"/>
                  </a:rPr>
                  <a:t>                               = 9,40 % (0,75)</a:t>
                </a:r>
              </a:p>
              <a:p>
                <a:pPr algn="just">
                  <a:lnSpc>
                    <a:spcPct val="150000"/>
                  </a:lnSpc>
                </a:pPr>
                <a:r>
                  <a:rPr lang="tr-TR" sz="2800" dirty="0" smtClean="0">
                    <a:solidFill>
                      <a:schemeClr val="tx1"/>
                    </a:solidFill>
                    <a:latin typeface="Times New Roman" panose="02020603050405020304" pitchFamily="18" charset="0"/>
                    <a:cs typeface="Times New Roman" panose="02020603050405020304" pitchFamily="18" charset="0"/>
                  </a:rPr>
                  <a:t>                              = 7,05 %</a:t>
                </a:r>
                <a:endParaRPr lang="tr-TR"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527004" y="3175085"/>
                <a:ext cx="6090000" cy="1953868"/>
              </a:xfrm>
              <a:prstGeom prst="rect">
                <a:avLst/>
              </a:prstGeom>
              <a:blipFill rotWithShape="1">
                <a:blip r:embed="rId5"/>
                <a:stretch>
                  <a:fillRect b="-8125"/>
                </a:stretch>
              </a:blipFill>
            </p:spPr>
            <p:txBody>
              <a:bodyPr/>
              <a:lstStyle/>
              <a:p>
                <a:r>
                  <a:rPr lang="tr-TR">
                    <a:noFill/>
                  </a:rPr>
                  <a:t> </a:t>
                </a:r>
              </a:p>
            </p:txBody>
          </p:sp>
        </mc:Fallback>
      </mc:AlternateContent>
      <p:graphicFrame>
        <p:nvGraphicFramePr>
          <p:cNvPr id="5" name="Nesne 4"/>
          <p:cNvGraphicFramePr>
            <a:graphicFrameLocks/>
          </p:cNvGraphicFramePr>
          <p:nvPr>
            <p:extLst>
              <p:ext uri="{D42A27DB-BD31-4B8C-83A1-F6EECF244321}">
                <p14:modId xmlns:p14="http://schemas.microsoft.com/office/powerpoint/2010/main" val="873595411"/>
              </p:ext>
            </p:extLst>
          </p:nvPr>
        </p:nvGraphicFramePr>
        <p:xfrm>
          <a:off x="7452320" y="5661248"/>
          <a:ext cx="1080120" cy="792088"/>
        </p:xfrm>
        <a:graphic>
          <a:graphicData uri="http://schemas.openxmlformats.org/presentationml/2006/ole">
            <mc:AlternateContent xmlns:mc="http://schemas.openxmlformats.org/markup-compatibility/2006">
              <mc:Choice xmlns:v="urn:schemas-microsoft-com:vml" Requires="v">
                <p:oleObj spid="_x0000_s1051" name="Microsoft ClipArt Gallery" r:id="rId6" imgW="47775240" imgH="56201760" progId="">
                  <p:embed/>
                </p:oleObj>
              </mc:Choice>
              <mc:Fallback>
                <p:oleObj name="Microsoft ClipArt Gallery" r:id="rId6" imgW="47775240" imgH="56201760" progId="">
                  <p:embed/>
                  <p:pic>
                    <p:nvPicPr>
                      <p:cNvPr id="0" name="Picture 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20" y="5661248"/>
                        <a:ext cx="1080120"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tr-TR" sz="2800" b="1" dirty="0" err="1" smtClean="0">
                <a:latin typeface="Times New Roman" panose="02020603050405020304" pitchFamily="18" charset="0"/>
                <a:cs typeface="Times New Roman" panose="02020603050405020304" pitchFamily="18" charset="0"/>
              </a:rPr>
              <a:t>Example</a:t>
            </a:r>
            <a:r>
              <a:rPr lang="tr-TR" sz="2800" b="1" dirty="0" smtClean="0">
                <a:latin typeface="Times New Roman" panose="02020603050405020304" pitchFamily="18" charset="0"/>
                <a:cs typeface="Times New Roman" panose="02020603050405020304" pitchFamily="18" charset="0"/>
              </a:rPr>
              <a:t> 2</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1285860"/>
            <a:ext cx="8053094" cy="5056327"/>
          </a:xfrm>
        </p:spPr>
        <p:txBody>
          <a:bodyPr>
            <a:normAutofit/>
          </a:bodyPr>
          <a:lstStyle/>
          <a:p>
            <a:pPr marL="0" indent="0">
              <a:buNone/>
            </a:pP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existing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yield</a:t>
            </a:r>
            <a:r>
              <a:rPr lang="tr-TR" sz="2400" dirty="0">
                <a:latin typeface="Times New Roman" panose="02020603050405020304" pitchFamily="18" charset="0"/>
                <a:cs typeface="Times New Roman" panose="02020603050405020304" pitchFamily="18" charset="0"/>
              </a:rPr>
              <a:t> on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debt</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was</a:t>
            </a:r>
            <a:r>
              <a:rPr lang="tr-TR"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10.84%</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and</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tax</a:t>
            </a:r>
            <a:r>
              <a:rPr lang="tr-TR" sz="2400" dirty="0" smtClean="0">
                <a:latin typeface="Times New Roman" panose="02020603050405020304" pitchFamily="18" charset="0"/>
                <a:cs typeface="Times New Roman" panose="02020603050405020304" pitchFamily="18" charset="0"/>
              </a:rPr>
              <a:t> rate is 40</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buNone/>
            </a:pPr>
            <a:r>
              <a:rPr lang="tr-TR" sz="2400" dirty="0" err="1" smtClean="0">
                <a:latin typeface="Times New Roman" panose="02020603050405020304" pitchFamily="18" charset="0"/>
                <a:cs typeface="Times New Roman" panose="02020603050405020304" pitchFamily="18" charset="0"/>
              </a:rPr>
              <a:t>What</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is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cost</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debt</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0" indent="0">
              <a:buNone/>
            </a:pPr>
            <a:endParaRPr lang="tr-TR"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Yield =</a:t>
            </a:r>
            <a:r>
              <a:rPr lang="en-US" sz="2400" dirty="0">
                <a:latin typeface="Times New Roman" panose="02020603050405020304" pitchFamily="18" charset="0"/>
                <a:cs typeface="Times New Roman" panose="02020603050405020304" pitchFamily="18" charset="0"/>
              </a:rPr>
              <a:t> 10.84%</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Tax rate = </a:t>
            </a:r>
            <a:r>
              <a:rPr lang="tr-TR" sz="2400" dirty="0" smtClean="0">
                <a:latin typeface="Times New Roman" panose="02020603050405020304" pitchFamily="18" charset="0"/>
                <a:cs typeface="Times New Roman" panose="02020603050405020304" pitchFamily="18" charset="0"/>
              </a:rPr>
              <a:t>40</a:t>
            </a:r>
            <a:r>
              <a:rPr lang="en-US" sz="2400" dirty="0" smtClean="0">
                <a:latin typeface="Times New Roman" panose="02020603050405020304" pitchFamily="18" charset="0"/>
                <a:cs typeface="Times New Roman" panose="02020603050405020304" pitchFamily="18" charset="0"/>
              </a:rPr>
              <a:t>% </a:t>
            </a:r>
            <a:endParaRPr lang="tr-TR"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(Cost of debt) =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(1 –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a:t>
            </a:r>
          </a:p>
          <a:p>
            <a:pPr>
              <a:buNone/>
            </a:pP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i="1" baseline="-25000" dirty="0" err="1">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(Cost of debt) = 10.84% (1 – </a:t>
            </a:r>
            <a:r>
              <a:rPr lang="en-US" sz="2400" dirty="0" smtClean="0">
                <a:latin typeface="Times New Roman" panose="02020603050405020304" pitchFamily="18" charset="0"/>
                <a:cs typeface="Times New Roman" panose="02020603050405020304" pitchFamily="18" charset="0"/>
              </a:rPr>
              <a:t>0.</a:t>
            </a:r>
            <a:r>
              <a:rPr lang="tr-TR" sz="2400" dirty="0" smtClean="0">
                <a:latin typeface="Times New Roman" panose="02020603050405020304" pitchFamily="18" charset="0"/>
                <a:cs typeface="Times New Roman" panose="02020603050405020304" pitchFamily="18" charset="0"/>
              </a:rPr>
              <a:t>40</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					        = 10.84% × 0.65</a:t>
            </a:r>
          </a:p>
          <a:p>
            <a:pPr>
              <a:buNone/>
            </a:pPr>
            <a:r>
              <a:rPr lang="en-US" sz="2400" dirty="0">
                <a:latin typeface="Times New Roman" panose="02020603050405020304" pitchFamily="18" charset="0"/>
                <a:cs typeface="Times New Roman" panose="02020603050405020304" pitchFamily="18" charset="0"/>
              </a:rPr>
              <a:t>					        = </a:t>
            </a:r>
            <a:r>
              <a:rPr lang="tr-TR" sz="2400" dirty="0" smtClean="0">
                <a:latin typeface="Times New Roman" panose="02020603050405020304" pitchFamily="18" charset="0"/>
                <a:cs typeface="Times New Roman" panose="02020603050405020304" pitchFamily="18" charset="0"/>
              </a:rPr>
              <a:t>6</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5</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srcRect/>
          <a:stretch>
            <a:fillRect/>
          </a:stretch>
        </p:blipFill>
        <p:spPr bwMode="auto">
          <a:xfrm>
            <a:off x="6156176" y="4509120"/>
            <a:ext cx="2520280" cy="1942716"/>
          </a:xfrm>
          <a:prstGeom prst="rect">
            <a:avLst/>
          </a:prstGeom>
          <a:noFill/>
          <a:ln w="9525">
            <a:noFill/>
            <a:miter lim="800000"/>
            <a:headEnd/>
            <a:tailEnd/>
          </a:ln>
        </p:spPr>
      </p:pic>
    </p:spTree>
    <p:extLst>
      <p:ext uri="{BB962C8B-B14F-4D97-AF65-F5344CB8AC3E}">
        <p14:creationId xmlns:p14="http://schemas.microsoft.com/office/powerpoint/2010/main" val="169945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5683"/>
            <a:ext cx="8229600" cy="735470"/>
          </a:xfrm>
        </p:spPr>
        <p:txBody>
          <a:bodyPr>
            <a:normAutofit/>
          </a:bodyPr>
          <a:lstStyle/>
          <a:p>
            <a:pPr algn="ctr"/>
            <a:r>
              <a:rPr lang="en-US" altLang="en-US" sz="2800" b="1" dirty="0" smtClean="0">
                <a:latin typeface="Times New Roman" panose="02020603050405020304" pitchFamily="18" charset="0"/>
                <a:cs typeface="Times New Roman" panose="02020603050405020304" pitchFamily="18" charset="0"/>
              </a:rPr>
              <a:t>Cost </a:t>
            </a:r>
            <a:r>
              <a:rPr lang="en-US" altLang="en-US" sz="2800" b="1" dirty="0">
                <a:latin typeface="Times New Roman" panose="02020603050405020304" pitchFamily="18" charset="0"/>
                <a:cs typeface="Times New Roman" panose="02020603050405020304" pitchFamily="18" charset="0"/>
              </a:rPr>
              <a:t>of Equity Capital</a:t>
            </a:r>
            <a:endParaRPr lang="tr-TR"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0034" y="5157192"/>
            <a:ext cx="8053094" cy="1184995"/>
          </a:xfrm>
        </p:spPr>
        <p:txBody>
          <a:bodyPr>
            <a:noAutofit/>
          </a:bodyPr>
          <a:lstStyle/>
          <a:p>
            <a:pPr algn="just">
              <a:lnSpc>
                <a:spcPct val="150000"/>
              </a:lnSpc>
            </a:pPr>
            <a:r>
              <a:rPr lang="en-US" altLang="en-US" sz="2000" dirty="0">
                <a:latin typeface="Times New Roman" panose="02020603050405020304" pitchFamily="18" charset="0"/>
                <a:cs typeface="Times New Roman" panose="02020603050405020304" pitchFamily="18" charset="0"/>
              </a:rPr>
              <a:t>Because stockholders can reinvest the dividend in risky financial assets, the expected return on a capital-budgeting project should be at least as great as the expected return on a financial asset of comparable risk</a:t>
            </a:r>
            <a:r>
              <a:rPr lang="en-US" altLang="en-US" sz="2000" dirty="0" smtClean="0">
                <a:latin typeface="Times New Roman" panose="02020603050405020304" pitchFamily="18" charset="0"/>
                <a:cs typeface="Times New Roman" panose="02020603050405020304" pitchFamily="18" charset="0"/>
              </a:rPr>
              <a:t>.</a:t>
            </a:r>
            <a:r>
              <a:rPr lang="tr-TR" altLang="en-US" sz="2000" dirty="0" smtClean="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a:p>
            <a:pPr algn="just">
              <a:lnSpc>
                <a:spcPct val="150000"/>
              </a:lnSpc>
            </a:pPr>
            <a:endParaRPr lang="tr-TR" sz="2000" dirty="0" smtClean="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83" t="8460" r="58701" b="84046"/>
          <a:stretch/>
        </p:blipFill>
        <p:spPr bwMode="auto">
          <a:xfrm>
            <a:off x="0" y="0"/>
            <a:ext cx="2843808" cy="4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1"/>
          <p:cNvGrpSpPr/>
          <p:nvPr/>
        </p:nvGrpSpPr>
        <p:grpSpPr>
          <a:xfrm>
            <a:off x="762000" y="1253415"/>
            <a:ext cx="7410400" cy="3831769"/>
            <a:chOff x="762000" y="1253415"/>
            <a:chExt cx="7543800" cy="3860006"/>
          </a:xfrm>
        </p:grpSpPr>
        <p:sp>
          <p:nvSpPr>
            <p:cNvPr id="7" name="AutoShape 2"/>
            <p:cNvSpPr>
              <a:spLocks noChangeArrowheads="1"/>
            </p:cNvSpPr>
            <p:nvPr/>
          </p:nvSpPr>
          <p:spPr bwMode="auto">
            <a:xfrm rot="16200000" flipH="1">
              <a:off x="5589587" y="2854409"/>
              <a:ext cx="2232025" cy="1981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328 h 21600"/>
                <a:gd name="T20" fmla="*/ 1848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29" y="0"/>
                  </a:moveTo>
                  <a:lnTo>
                    <a:pt x="10858" y="5189"/>
                  </a:lnTo>
                  <a:lnTo>
                    <a:pt x="13973" y="5189"/>
                  </a:lnTo>
                  <a:lnTo>
                    <a:pt x="13973" y="16328"/>
                  </a:lnTo>
                  <a:lnTo>
                    <a:pt x="0" y="16328"/>
                  </a:lnTo>
                  <a:lnTo>
                    <a:pt x="0" y="21600"/>
                  </a:lnTo>
                  <a:lnTo>
                    <a:pt x="18485" y="21600"/>
                  </a:lnTo>
                  <a:lnTo>
                    <a:pt x="18485" y="5189"/>
                  </a:lnTo>
                  <a:lnTo>
                    <a:pt x="21600" y="5189"/>
                  </a:lnTo>
                  <a:lnTo>
                    <a:pt x="16229" y="0"/>
                  </a:lnTo>
                  <a:close/>
                </a:path>
              </a:pathLst>
            </a:custGeom>
            <a:solidFill>
              <a:srgbClr val="808080"/>
            </a:solidFill>
            <a:ln w="9525">
              <a:solidFill>
                <a:schemeClr val="tx1"/>
              </a:solidFill>
              <a:miter lim="800000"/>
              <a:headEnd/>
              <a:tailEnd/>
            </a:ln>
          </p:spPr>
          <p:txBody>
            <a:bodyPr wrap="none" anchor="ctr"/>
            <a:lstStyle/>
            <a:p>
              <a:endParaRPr lang="en-US" dirty="0"/>
            </a:p>
          </p:txBody>
        </p:sp>
        <p:sp>
          <p:nvSpPr>
            <p:cNvPr id="8" name="AutoShape 4"/>
            <p:cNvSpPr>
              <a:spLocks noChangeArrowheads="1"/>
            </p:cNvSpPr>
            <p:nvPr/>
          </p:nvSpPr>
          <p:spPr bwMode="auto">
            <a:xfrm rot="5400000">
              <a:off x="1257300" y="2636921"/>
              <a:ext cx="2514600" cy="2438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6237 h 21600"/>
                <a:gd name="T20" fmla="*/ 186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317" y="0"/>
                  </a:moveTo>
                  <a:lnTo>
                    <a:pt x="11033" y="5315"/>
                  </a:lnTo>
                  <a:lnTo>
                    <a:pt x="14004" y="5315"/>
                  </a:lnTo>
                  <a:lnTo>
                    <a:pt x="14004" y="16237"/>
                  </a:lnTo>
                  <a:lnTo>
                    <a:pt x="0" y="16237"/>
                  </a:lnTo>
                  <a:lnTo>
                    <a:pt x="0" y="21600"/>
                  </a:lnTo>
                  <a:lnTo>
                    <a:pt x="18629" y="21600"/>
                  </a:lnTo>
                  <a:lnTo>
                    <a:pt x="18629" y="5315"/>
                  </a:lnTo>
                  <a:lnTo>
                    <a:pt x="21600" y="5315"/>
                  </a:lnTo>
                  <a:lnTo>
                    <a:pt x="16317" y="0"/>
                  </a:lnTo>
                  <a:close/>
                </a:path>
              </a:pathLst>
            </a:custGeom>
            <a:solidFill>
              <a:srgbClr val="808080"/>
            </a:solidFill>
            <a:ln w="9525">
              <a:solidFill>
                <a:schemeClr val="tx1"/>
              </a:solidFill>
              <a:miter lim="800000"/>
              <a:headEnd/>
              <a:tailEnd/>
            </a:ln>
          </p:spPr>
          <p:txBody>
            <a:bodyPr wrap="none" anchor="ctr"/>
            <a:lstStyle/>
            <a:p>
              <a:endParaRPr lang="en-US" dirty="0"/>
            </a:p>
          </p:txBody>
        </p:sp>
        <p:sp>
          <p:nvSpPr>
            <p:cNvPr id="9" name="Text Box 5"/>
            <p:cNvSpPr txBox="1">
              <a:spLocks noChangeArrowheads="1"/>
            </p:cNvSpPr>
            <p:nvPr/>
          </p:nvSpPr>
          <p:spPr bwMode="auto">
            <a:xfrm>
              <a:off x="1295400" y="4275221"/>
              <a:ext cx="2209800" cy="4572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2400" dirty="0"/>
                <a:t>Invest in project</a:t>
              </a:r>
            </a:p>
          </p:txBody>
        </p:sp>
        <p:sp>
          <p:nvSpPr>
            <p:cNvPr id="10" name="Text Box 8"/>
            <p:cNvSpPr txBox="1">
              <a:spLocks noChangeArrowheads="1"/>
            </p:cNvSpPr>
            <p:nvPr/>
          </p:nvSpPr>
          <p:spPr bwMode="auto">
            <a:xfrm>
              <a:off x="3733800" y="3871996"/>
              <a:ext cx="1981200" cy="1200329"/>
            </a:xfrm>
            <a:prstGeom prst="rect">
              <a:avLst/>
            </a:prstGeom>
            <a:gradFill rotWithShape="0">
              <a:gsLst>
                <a:gs pos="0">
                  <a:schemeClr val="bg2"/>
                </a:gs>
                <a:gs pos="100000">
                  <a:schemeClr val="accent1"/>
                </a:gs>
              </a:gsLst>
              <a:path path="shape">
                <a:fillToRect l="50000" t="50000" r="50000" b="50000"/>
              </a:path>
            </a:gradFill>
            <a:ln>
              <a:noFill/>
            </a:ln>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2400" dirty="0"/>
                <a:t>Shareholder’s Terminal Value</a:t>
              </a:r>
            </a:p>
          </p:txBody>
        </p:sp>
        <p:sp>
          <p:nvSpPr>
            <p:cNvPr id="11" name="Text Box 11"/>
            <p:cNvSpPr txBox="1">
              <a:spLocks noChangeArrowheads="1"/>
            </p:cNvSpPr>
            <p:nvPr/>
          </p:nvSpPr>
          <p:spPr bwMode="auto">
            <a:xfrm>
              <a:off x="3218234" y="2006684"/>
              <a:ext cx="2819400" cy="4572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2400" dirty="0"/>
                <a:t>Pay cash dividend</a:t>
              </a:r>
            </a:p>
          </p:txBody>
        </p:sp>
        <p:sp>
          <p:nvSpPr>
            <p:cNvPr id="12" name="Text Box 12"/>
            <p:cNvSpPr txBox="1">
              <a:spLocks noChangeArrowheads="1"/>
            </p:cNvSpPr>
            <p:nvPr/>
          </p:nvSpPr>
          <p:spPr bwMode="auto">
            <a:xfrm>
              <a:off x="6477000" y="1253415"/>
              <a:ext cx="1828800" cy="1562100"/>
            </a:xfrm>
            <a:prstGeom prst="rect">
              <a:avLst/>
            </a:prstGeom>
            <a:gradFill rotWithShape="0">
              <a:gsLst>
                <a:gs pos="0">
                  <a:srgbClr val="FFFFCC"/>
                </a:gs>
                <a:gs pos="100000">
                  <a:srgbClr val="CC0000"/>
                </a:gs>
              </a:gsLst>
              <a:path path="shape">
                <a:fillToRect l="50000" t="50000" r="50000" b="50000"/>
              </a:path>
            </a:gradFill>
            <a:ln w="9525">
              <a:solidFill>
                <a:srgbClr val="336600"/>
              </a:solidFill>
              <a:miter lim="800000"/>
              <a:headEnd/>
              <a:tailEnd/>
            </a:ln>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2400" dirty="0"/>
                <a:t>Shareholder invests in financial asset</a:t>
              </a:r>
            </a:p>
          </p:txBody>
        </p:sp>
        <p:sp>
          <p:nvSpPr>
            <p:cNvPr id="13" name="Rectangle 14"/>
            <p:cNvSpPr>
              <a:spLocks noChangeArrowheads="1"/>
            </p:cNvSpPr>
            <p:nvPr/>
          </p:nvSpPr>
          <p:spPr bwMode="auto">
            <a:xfrm>
              <a:off x="1828800" y="2916321"/>
              <a:ext cx="53340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lnSpc>
                  <a:spcPct val="90000"/>
                </a:lnSpc>
                <a:spcBef>
                  <a:spcPct val="50000"/>
                </a:spcBef>
                <a:spcAft>
                  <a:spcPts val="600"/>
                </a:spcAft>
              </a:pPr>
              <a:r>
                <a:rPr lang="en-US" altLang="en-US" sz="2400" dirty="0"/>
                <a:t>A firm with excess cash can either pay a dividend </a:t>
              </a:r>
              <a:r>
                <a:rPr lang="en-US" altLang="en-US" sz="2400" i="1" dirty="0"/>
                <a:t>or </a:t>
              </a:r>
              <a:r>
                <a:rPr lang="en-US" altLang="en-US" sz="2400" dirty="0"/>
                <a:t>make a capital investment</a:t>
              </a:r>
            </a:p>
          </p:txBody>
        </p:sp>
        <p:sp>
          <p:nvSpPr>
            <p:cNvPr id="14" name="Text Box 7"/>
            <p:cNvSpPr txBox="1">
              <a:spLocks noChangeArrowheads="1"/>
            </p:cNvSpPr>
            <p:nvPr/>
          </p:nvSpPr>
          <p:spPr bwMode="auto">
            <a:xfrm>
              <a:off x="762000" y="1776496"/>
              <a:ext cx="2514600" cy="830997"/>
            </a:xfrm>
            <a:prstGeom prst="rect">
              <a:avLst/>
            </a:prstGeom>
            <a:gradFill rotWithShape="0">
              <a:gsLst>
                <a:gs pos="0">
                  <a:srgbClr val="FFFFCC"/>
                </a:gs>
                <a:gs pos="100000">
                  <a:srgbClr val="CC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37931725" indent="-37474525">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50000"/>
                </a:spcBef>
              </a:pPr>
              <a:r>
                <a:rPr lang="en-US" altLang="en-US" sz="2400" dirty="0"/>
                <a:t>Firm with</a:t>
              </a:r>
              <a:br>
                <a:rPr lang="en-US" altLang="en-US" sz="2400" dirty="0"/>
              </a:br>
              <a:r>
                <a:rPr lang="en-US" altLang="en-US" sz="2400" dirty="0"/>
                <a:t>excess cash</a:t>
              </a:r>
            </a:p>
          </p:txBody>
        </p:sp>
      </p:grpSp>
    </p:spTree>
    <p:extLst>
      <p:ext uri="{BB962C8B-B14F-4D97-AF65-F5344CB8AC3E}">
        <p14:creationId xmlns:p14="http://schemas.microsoft.com/office/powerpoint/2010/main" val="23526396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1173</TotalTime>
  <Words>2473</Words>
  <Application>Microsoft Office PowerPoint</Application>
  <PresentationFormat>Ekran Gösterisi (4:3)</PresentationFormat>
  <Paragraphs>399</Paragraphs>
  <Slides>42</Slides>
  <Notes>39</Notes>
  <HiddenSlides>0</HiddenSlides>
  <MMClips>0</MMClips>
  <ScaleCrop>false</ScaleCrop>
  <HeadingPairs>
    <vt:vector size="6" baseType="variant">
      <vt:variant>
        <vt:lpstr>Tema</vt:lpstr>
      </vt:variant>
      <vt:variant>
        <vt:i4>1</vt:i4>
      </vt:variant>
      <vt:variant>
        <vt:lpstr>Katıştırılmış OLE Hizmet Programları</vt:lpstr>
      </vt:variant>
      <vt:variant>
        <vt:i4>3</vt:i4>
      </vt:variant>
      <vt:variant>
        <vt:lpstr>Slayt Başlıkları</vt:lpstr>
      </vt:variant>
      <vt:variant>
        <vt:i4>42</vt:i4>
      </vt:variant>
    </vt:vector>
  </HeadingPairs>
  <TitlesOfParts>
    <vt:vector size="46" baseType="lpstr">
      <vt:lpstr>Flow</vt:lpstr>
      <vt:lpstr>Clip</vt:lpstr>
      <vt:lpstr>Microsoft ClipArt Gallery</vt:lpstr>
      <vt:lpstr>Denklem</vt:lpstr>
      <vt:lpstr>PowerPoint Sunusu</vt:lpstr>
      <vt:lpstr>Learning Objectives</vt:lpstr>
      <vt:lpstr>The Cost of Capital</vt:lpstr>
      <vt:lpstr>The Cost of Capital</vt:lpstr>
      <vt:lpstr>What is the difference equity financing and debt financing?</vt:lpstr>
      <vt:lpstr>Cost of Debt</vt:lpstr>
      <vt:lpstr>Example 1</vt:lpstr>
      <vt:lpstr>Example 2</vt:lpstr>
      <vt:lpstr>Cost of Equity Capital</vt:lpstr>
      <vt:lpstr>Cost of Preferred Stock</vt:lpstr>
      <vt:lpstr>Cost of Preferred Stock</vt:lpstr>
      <vt:lpstr>Example 3</vt:lpstr>
      <vt:lpstr>Cost of Common Equity</vt:lpstr>
      <vt:lpstr>Example 4</vt:lpstr>
      <vt:lpstr>Example 5 </vt:lpstr>
      <vt:lpstr>Example 6</vt:lpstr>
      <vt:lpstr>Cost of Common Equity</vt:lpstr>
      <vt:lpstr>Example 7</vt:lpstr>
      <vt:lpstr>Gordon Growth Model</vt:lpstr>
      <vt:lpstr>Example 8</vt:lpstr>
      <vt:lpstr>Required Return on Common Stock Using the Capital Asset Pricing Model</vt:lpstr>
      <vt:lpstr>Estimation of BETA</vt:lpstr>
      <vt:lpstr>Stability of BETA</vt:lpstr>
      <vt:lpstr>Using an Industry BETA</vt:lpstr>
      <vt:lpstr>Example 9</vt:lpstr>
      <vt:lpstr>Example 10</vt:lpstr>
      <vt:lpstr>Example 11</vt:lpstr>
      <vt:lpstr>Bond yield + risk premium</vt:lpstr>
      <vt:lpstr>Cost of Retained Earnings</vt:lpstr>
      <vt:lpstr>Cost of Retained Earnings</vt:lpstr>
      <vt:lpstr>Cost of New Common Stock</vt:lpstr>
      <vt:lpstr>Optimum Capital Structure—Weighting Costs</vt:lpstr>
      <vt:lpstr>Optimum Capital Structure—Weighting Costs</vt:lpstr>
      <vt:lpstr>Example 12</vt:lpstr>
      <vt:lpstr>Example 13</vt:lpstr>
      <vt:lpstr>Example 14</vt:lpstr>
      <vt:lpstr>Example 15</vt:lpstr>
      <vt:lpstr>Cost of Capital Curve</vt:lpstr>
      <vt:lpstr>Cost of Capital in the Capital Budgeting Decision</vt:lpstr>
      <vt:lpstr>The Marginal Cost of Capital</vt:lpstr>
      <vt:lpstr>The Marginal Cost of Capital</vt:lpstr>
      <vt:lpstr>Cost of Components in the Capital Structure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finanslab10</dc:creator>
  <cp:lastModifiedBy>Gözde Elbir</cp:lastModifiedBy>
  <cp:revision>84</cp:revision>
  <dcterms:created xsi:type="dcterms:W3CDTF">2019-09-11T13:45:13Z</dcterms:created>
  <dcterms:modified xsi:type="dcterms:W3CDTF">2019-10-17T08:02:41Z</dcterms:modified>
</cp:coreProperties>
</file>