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81" r:id="rId3"/>
    <p:sldId id="282" r:id="rId4"/>
    <p:sldId id="257" r:id="rId5"/>
    <p:sldId id="258" r:id="rId6"/>
    <p:sldId id="259" r:id="rId7"/>
    <p:sldId id="260" r:id="rId8"/>
    <p:sldId id="261" r:id="rId9"/>
    <p:sldId id="262" r:id="rId10"/>
    <p:sldId id="263" r:id="rId11"/>
    <p:sldId id="283" r:id="rId12"/>
    <p:sldId id="284" r:id="rId13"/>
    <p:sldId id="268" r:id="rId14"/>
    <p:sldId id="269" r:id="rId15"/>
    <p:sldId id="270" r:id="rId16"/>
    <p:sldId id="271" r:id="rId17"/>
    <p:sldId id="272" r:id="rId18"/>
    <p:sldId id="275" r:id="rId19"/>
    <p:sldId id="276" r:id="rId20"/>
    <p:sldId id="277" r:id="rId21"/>
    <p:sldId id="278" r:id="rId22"/>
    <p:sldId id="279" r:id="rId23"/>
    <p:sldId id="286" r:id="rId24"/>
    <p:sldId id="287" r:id="rId25"/>
    <p:sldId id="285" r:id="rId26"/>
    <p:sldId id="288" r:id="rId27"/>
    <p:sldId id="289" r:id="rId28"/>
    <p:sldId id="290" r:id="rId29"/>
    <p:sldId id="291" r:id="rId30"/>
    <p:sldId id="292"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93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ED4A1B-76AF-45B1-B2CE-01FAFCE74225}" type="datetimeFigureOut">
              <a:rPr lang="tr-TR" smtClean="0"/>
              <a:t>8.05.2025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27263199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ED4A1B-76AF-45B1-B2CE-01FAFCE74225}" type="datetimeFigureOut">
              <a:rPr lang="tr-TR" smtClean="0"/>
              <a:t>8.05.2025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39247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ED4A1B-76AF-45B1-B2CE-01FAFCE74225}" type="datetimeFigureOut">
              <a:rPr lang="tr-TR" smtClean="0"/>
              <a:t>8.05.2025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205956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ED4A1B-76AF-45B1-B2CE-01FAFCE74225}" type="datetimeFigureOut">
              <a:rPr lang="tr-TR" smtClean="0"/>
              <a:t>8.05.2025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118185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9EED4A1B-76AF-45B1-B2CE-01FAFCE74225}" type="datetimeFigureOut">
              <a:rPr lang="tr-TR" smtClean="0"/>
              <a:t>8.05.2025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42373415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EED4A1B-76AF-45B1-B2CE-01FAFCE74225}" type="datetimeFigureOut">
              <a:rPr lang="tr-TR" smtClean="0"/>
              <a:t>8.05.2025</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367212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EED4A1B-76AF-45B1-B2CE-01FAFCE74225}" type="datetimeFigureOut">
              <a:rPr lang="tr-TR" smtClean="0"/>
              <a:t>8.05.2025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6D496C7-FEF6-4D74-BE3F-B49CE5A89E4C}" type="slidenum">
              <a:rPr lang="tr-TR" smtClean="0"/>
              <a:t>‹#›</a:t>
            </a:fld>
            <a:endParaRPr lang="tr-T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6115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ED4A1B-76AF-45B1-B2CE-01FAFCE74225}" type="datetimeFigureOut">
              <a:rPr lang="tr-TR" smtClean="0"/>
              <a:t>8.05.2025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14814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D4A1B-76AF-45B1-B2CE-01FAFCE74225}" type="datetimeFigureOut">
              <a:rPr lang="tr-TR" smtClean="0"/>
              <a:t>8.05.2025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3335685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9EED4A1B-76AF-45B1-B2CE-01FAFCE74225}" type="datetimeFigureOut">
              <a:rPr lang="tr-TR" smtClean="0"/>
              <a:t>8.05.2025</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25350385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ED4A1B-76AF-45B1-B2CE-01FAFCE74225}" type="datetimeFigureOut">
              <a:rPr lang="tr-TR" smtClean="0"/>
              <a:t>8.05.2025</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86D496C7-FEF6-4D74-BE3F-B49CE5A89E4C}" type="slidenum">
              <a:rPr lang="tr-TR" smtClean="0"/>
              <a:t>‹#›</a:t>
            </a:fld>
            <a:endParaRPr lang="tr-TR"/>
          </a:p>
        </p:txBody>
      </p:sp>
    </p:spTree>
    <p:extLst>
      <p:ext uri="{BB962C8B-B14F-4D97-AF65-F5344CB8AC3E}">
        <p14:creationId xmlns:p14="http://schemas.microsoft.com/office/powerpoint/2010/main" val="285408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EED4A1B-76AF-45B1-B2CE-01FAFCE74225}" type="datetimeFigureOut">
              <a:rPr lang="tr-TR" smtClean="0"/>
              <a:t>8.05.2025</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6D496C7-FEF6-4D74-BE3F-B49CE5A89E4C}" type="slidenum">
              <a:rPr lang="tr-TR" smtClean="0"/>
              <a:t>‹#›</a:t>
            </a:fld>
            <a:endParaRPr lang="tr-TR"/>
          </a:p>
        </p:txBody>
      </p:sp>
    </p:spTree>
    <p:extLst>
      <p:ext uri="{BB962C8B-B14F-4D97-AF65-F5344CB8AC3E}">
        <p14:creationId xmlns:p14="http://schemas.microsoft.com/office/powerpoint/2010/main" val="2634485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99645" y="3922198"/>
            <a:ext cx="7772400" cy="1470025"/>
          </a:xfrm>
        </p:spPr>
        <p:txBody>
          <a:bodyPr/>
          <a:lstStyle/>
          <a:p>
            <a:r>
              <a:rPr lang="tr-TR" dirty="0"/>
              <a:t>ADALET PSİKOLOJİSİ</a:t>
            </a:r>
          </a:p>
        </p:txBody>
      </p:sp>
      <p:sp>
        <p:nvSpPr>
          <p:cNvPr id="3" name="Alt Başlık 2"/>
          <p:cNvSpPr>
            <a:spLocks noGrp="1"/>
          </p:cNvSpPr>
          <p:nvPr>
            <p:ph type="subTitle" idx="1"/>
          </p:nvPr>
        </p:nvSpPr>
        <p:spPr>
          <a:xfrm>
            <a:off x="2963207" y="5445224"/>
            <a:ext cx="6400800" cy="766936"/>
          </a:xfrm>
        </p:spPr>
        <p:txBody>
          <a:bodyPr>
            <a:normAutofit fontScale="92500" lnSpcReduction="10000"/>
          </a:bodyPr>
          <a:lstStyle/>
          <a:p>
            <a:r>
              <a:rPr lang="tr-TR" dirty="0">
                <a:solidFill>
                  <a:schemeClr val="tx1"/>
                </a:solidFill>
              </a:rPr>
              <a:t>2024- 2025 YILI BAHAR DÖNEMİ </a:t>
            </a:r>
          </a:p>
          <a:p>
            <a:r>
              <a:rPr lang="tr-TR" dirty="0"/>
              <a:t>9. Hafta</a:t>
            </a:r>
            <a:endParaRPr lang="tr-TR" dirty="0">
              <a:solidFill>
                <a:schemeClr val="tx1"/>
              </a:solidFill>
            </a:endParaRPr>
          </a:p>
          <a:p>
            <a:endParaRPr lang="tr-TR" dirty="0"/>
          </a:p>
        </p:txBody>
      </p:sp>
      <p:pic>
        <p:nvPicPr>
          <p:cNvPr id="102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122" y="188641"/>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5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556454"/>
            <a:ext cx="12151785" cy="2981877"/>
          </a:xfrm>
          <a:prstGeom prst="rect">
            <a:avLst/>
          </a:prstGeom>
        </p:spPr>
      </p:pic>
    </p:spTree>
    <p:extLst>
      <p:ext uri="{BB962C8B-B14F-4D97-AF65-F5344CB8AC3E}">
        <p14:creationId xmlns:p14="http://schemas.microsoft.com/office/powerpoint/2010/main" val="124725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3B32-1C76-45FE-ACC3-B1F6E9BC2C9E}"/>
              </a:ext>
            </a:extLst>
          </p:cNvPr>
          <p:cNvSpPr>
            <a:spLocks noGrp="1"/>
          </p:cNvSpPr>
          <p:nvPr>
            <p:ph idx="1"/>
          </p:nvPr>
        </p:nvSpPr>
        <p:spPr>
          <a:xfrm>
            <a:off x="323849" y="3305175"/>
            <a:ext cx="11210925" cy="2434852"/>
          </a:xfrm>
        </p:spPr>
        <p:txBody>
          <a:bodyPr>
            <a:normAutofit lnSpcReduction="10000"/>
          </a:bodyPr>
          <a:lstStyle/>
          <a:p>
            <a:pPr marL="0" indent="0" algn="just">
              <a:buNone/>
            </a:pPr>
            <a:r>
              <a:rPr lang="tr-TR" sz="2400" dirty="0"/>
              <a:t>kişinin topluma tekrar döndüğünde rehabilite olarak uyum gösterebildiği gözönünde tutulduğunda diğer cezalara göre daha insancıl sayılabilir.</a:t>
            </a:r>
          </a:p>
          <a:p>
            <a:pPr marL="0" indent="0" algn="just">
              <a:buNone/>
            </a:pPr>
            <a:endParaRPr lang="tr-TR" sz="2400" dirty="0"/>
          </a:p>
          <a:p>
            <a:pPr marL="0" indent="0" algn="just">
              <a:buNone/>
            </a:pPr>
            <a:r>
              <a:rPr lang="tr-TR" sz="2400" dirty="0"/>
              <a:t>Ancak dikkat çeken başka durum ise, cezaevlerinin suçluları namuslu insanlar haline getirmediği, aksine yeni suçlular hatta profesyonel suçlular üreten bir yer haline getirdiğidir.(cezaevlerinin sakıncalı olanı stratejik kullanımları)</a:t>
            </a:r>
          </a:p>
        </p:txBody>
      </p:sp>
      <p:pic>
        <p:nvPicPr>
          <p:cNvPr id="4" name="Resim 1">
            <a:extLst>
              <a:ext uri="{FF2B5EF4-FFF2-40B4-BE49-F238E27FC236}">
                <a16:creationId xmlns:a16="http://schemas.microsoft.com/office/drawing/2014/main" id="{9A82B5E0-2CC8-45A2-A79C-37E64027EB97}"/>
              </a:ext>
            </a:extLst>
          </p:cNvPr>
          <p:cNvPicPr>
            <a:picLocks noChangeAspect="1"/>
          </p:cNvPicPr>
          <p:nvPr/>
        </p:nvPicPr>
        <p:blipFill>
          <a:blip r:embed="rId2"/>
          <a:stretch>
            <a:fillRect/>
          </a:stretch>
        </p:blipFill>
        <p:spPr>
          <a:xfrm>
            <a:off x="219505" y="1527145"/>
            <a:ext cx="11752990" cy="1603633"/>
          </a:xfrm>
          <a:prstGeom prst="rect">
            <a:avLst/>
          </a:prstGeom>
        </p:spPr>
      </p:pic>
    </p:spTree>
    <p:extLst>
      <p:ext uri="{BB962C8B-B14F-4D97-AF65-F5344CB8AC3E}">
        <p14:creationId xmlns:p14="http://schemas.microsoft.com/office/powerpoint/2010/main" val="401779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11F51-BA72-4556-8F86-E3CBD11B81F8}"/>
              </a:ext>
            </a:extLst>
          </p:cNvPr>
          <p:cNvSpPr>
            <a:spLocks noGrp="1"/>
          </p:cNvSpPr>
          <p:nvPr>
            <p:ph idx="1"/>
          </p:nvPr>
        </p:nvSpPr>
        <p:spPr>
          <a:xfrm>
            <a:off x="619125" y="571500"/>
            <a:ext cx="11096625" cy="5168527"/>
          </a:xfrm>
        </p:spPr>
        <p:txBody>
          <a:bodyPr>
            <a:normAutofit/>
          </a:bodyPr>
          <a:lstStyle/>
          <a:p>
            <a:pPr algn="just"/>
            <a:r>
              <a:rPr lang="tr-TR" sz="2400" dirty="0"/>
              <a:t>İnfaz hukuku uygulamalarının suçu azaltmaya yetmediği, rehabilitasyonu sağlayamadığı da aşikardır.  </a:t>
            </a:r>
          </a:p>
          <a:p>
            <a:pPr algn="just"/>
            <a:endParaRPr lang="tr-TR" sz="2400" dirty="0"/>
          </a:p>
          <a:p>
            <a:pPr algn="just"/>
            <a:r>
              <a:rPr lang="tr-TR" sz="2400" dirty="0"/>
              <a:t>Bu nedenle batı ülkelerinde hapishanelerinin sistem içi denetiminin dışında yeni mekanizma arayışlarında ciddi artış vardır.  Sivil toplum örgütleri, adli konseyler, insan hakları ulusal ve uluslararası kuruluşları, gizlilik, disiplin, ayrıştırma cezası ile çalışan infaz kurumlarının artan birşekilde denetlemektedir. </a:t>
            </a:r>
          </a:p>
          <a:p>
            <a:pPr algn="just"/>
            <a:endParaRPr lang="tr-TR" sz="2400" dirty="0"/>
          </a:p>
          <a:p>
            <a:pPr algn="just"/>
            <a:r>
              <a:rPr lang="tr-TR" sz="2400" dirty="0"/>
              <a:t>Alternatif olarak düşünülen toplumsal cezalandırma uygulamaları önerilmektedir. Kişilerin kamu mekanlarında üniformalı olarak çalıştırılması esasına dayanan bu yöntemde kişi toplumdan soyutlanmaz ve utanma duygusu ile kefaretini ödemei beklenir. Ancak bu suçlunun rızasına bağlıdır ve her suç tipi için uygulanamaz.</a:t>
            </a:r>
          </a:p>
        </p:txBody>
      </p:sp>
      <p:pic>
        <p:nvPicPr>
          <p:cNvPr id="4" name="Resim 1">
            <a:extLst>
              <a:ext uri="{FF2B5EF4-FFF2-40B4-BE49-F238E27FC236}">
                <a16:creationId xmlns:a16="http://schemas.microsoft.com/office/drawing/2014/main" id="{59CA03AB-2B91-4FCA-84E2-1EC21C76A779}"/>
              </a:ext>
            </a:extLst>
          </p:cNvPr>
          <p:cNvPicPr>
            <a:picLocks noChangeAspect="1"/>
          </p:cNvPicPr>
          <p:nvPr/>
        </p:nvPicPr>
        <p:blipFill>
          <a:blip r:embed="rId2"/>
          <a:stretch>
            <a:fillRect/>
          </a:stretch>
        </p:blipFill>
        <p:spPr>
          <a:xfrm>
            <a:off x="169679" y="689113"/>
            <a:ext cx="12022321" cy="5013570"/>
          </a:xfrm>
          <a:prstGeom prst="rect">
            <a:avLst/>
          </a:prstGeom>
        </p:spPr>
      </p:pic>
    </p:spTree>
    <p:extLst>
      <p:ext uri="{BB962C8B-B14F-4D97-AF65-F5344CB8AC3E}">
        <p14:creationId xmlns:p14="http://schemas.microsoft.com/office/powerpoint/2010/main" val="67326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6922" y="456669"/>
            <a:ext cx="11959060" cy="5870594"/>
          </a:xfrm>
          <a:prstGeom prst="rect">
            <a:avLst/>
          </a:prstGeom>
        </p:spPr>
      </p:pic>
    </p:spTree>
    <p:extLst>
      <p:ext uri="{BB962C8B-B14F-4D97-AF65-F5344CB8AC3E}">
        <p14:creationId xmlns:p14="http://schemas.microsoft.com/office/powerpoint/2010/main" val="178239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42" y="503582"/>
            <a:ext cx="12175861" cy="5539409"/>
          </a:xfrm>
          <a:prstGeom prst="rect">
            <a:avLst/>
          </a:prstGeom>
        </p:spPr>
      </p:pic>
    </p:spTree>
    <p:extLst>
      <p:ext uri="{BB962C8B-B14F-4D97-AF65-F5344CB8AC3E}">
        <p14:creationId xmlns:p14="http://schemas.microsoft.com/office/powerpoint/2010/main" val="174541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1898" y="291547"/>
            <a:ext cx="11830410" cy="6009419"/>
          </a:xfrm>
          <a:prstGeom prst="rect">
            <a:avLst/>
          </a:prstGeom>
        </p:spPr>
      </p:pic>
    </p:spTree>
    <p:extLst>
      <p:ext uri="{BB962C8B-B14F-4D97-AF65-F5344CB8AC3E}">
        <p14:creationId xmlns:p14="http://schemas.microsoft.com/office/powerpoint/2010/main" val="353527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56662" y="0"/>
            <a:ext cx="10044392" cy="6761018"/>
          </a:xfrm>
          <a:prstGeom prst="rect">
            <a:avLst/>
          </a:prstGeom>
        </p:spPr>
      </p:pic>
    </p:spTree>
    <p:extLst>
      <p:ext uri="{BB962C8B-B14F-4D97-AF65-F5344CB8AC3E}">
        <p14:creationId xmlns:p14="http://schemas.microsoft.com/office/powerpoint/2010/main" val="87845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8782" y="689031"/>
            <a:ext cx="11647716" cy="4833541"/>
          </a:xfrm>
          <a:prstGeom prst="rect">
            <a:avLst/>
          </a:prstGeom>
        </p:spPr>
      </p:pic>
    </p:spTree>
    <p:extLst>
      <p:ext uri="{BB962C8B-B14F-4D97-AF65-F5344CB8AC3E}">
        <p14:creationId xmlns:p14="http://schemas.microsoft.com/office/powerpoint/2010/main" val="166479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98764" y="446025"/>
            <a:ext cx="10883526" cy="2233166"/>
          </a:xfrm>
          <a:prstGeom prst="rect">
            <a:avLst/>
          </a:prstGeom>
        </p:spPr>
      </p:pic>
      <p:pic>
        <p:nvPicPr>
          <p:cNvPr id="3" name="Resim 2"/>
          <p:cNvPicPr>
            <a:picLocks noChangeAspect="1"/>
          </p:cNvPicPr>
          <p:nvPr/>
        </p:nvPicPr>
        <p:blipFill>
          <a:blip r:embed="rId3"/>
          <a:stretch>
            <a:fillRect/>
          </a:stretch>
        </p:blipFill>
        <p:spPr>
          <a:xfrm>
            <a:off x="1391478" y="2828836"/>
            <a:ext cx="10800522" cy="2823917"/>
          </a:xfrm>
          <a:prstGeom prst="rect">
            <a:avLst/>
          </a:prstGeom>
        </p:spPr>
      </p:pic>
    </p:spTree>
    <p:extLst>
      <p:ext uri="{BB962C8B-B14F-4D97-AF65-F5344CB8AC3E}">
        <p14:creationId xmlns:p14="http://schemas.microsoft.com/office/powerpoint/2010/main" val="2572461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1499" y="265044"/>
            <a:ext cx="11914727" cy="3639328"/>
          </a:xfrm>
          <a:prstGeom prst="rect">
            <a:avLst/>
          </a:prstGeom>
        </p:spPr>
      </p:pic>
      <p:pic>
        <p:nvPicPr>
          <p:cNvPr id="3" name="Resim 2"/>
          <p:cNvPicPr>
            <a:picLocks noChangeAspect="1"/>
          </p:cNvPicPr>
          <p:nvPr/>
        </p:nvPicPr>
        <p:blipFill>
          <a:blip r:embed="rId3"/>
          <a:stretch>
            <a:fillRect/>
          </a:stretch>
        </p:blipFill>
        <p:spPr>
          <a:xfrm>
            <a:off x="728267" y="4136810"/>
            <a:ext cx="10931002" cy="2542286"/>
          </a:xfrm>
          <a:prstGeom prst="rect">
            <a:avLst/>
          </a:prstGeom>
        </p:spPr>
      </p:pic>
    </p:spTree>
    <p:extLst>
      <p:ext uri="{BB962C8B-B14F-4D97-AF65-F5344CB8AC3E}">
        <p14:creationId xmlns:p14="http://schemas.microsoft.com/office/powerpoint/2010/main" val="69608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E44A2-38AB-4394-9FC8-91D9532E6611}"/>
              </a:ext>
            </a:extLst>
          </p:cNvPr>
          <p:cNvSpPr>
            <a:spLocks noGrp="1"/>
          </p:cNvSpPr>
          <p:nvPr>
            <p:ph idx="1"/>
          </p:nvPr>
        </p:nvSpPr>
        <p:spPr>
          <a:xfrm>
            <a:off x="200907" y="1138688"/>
            <a:ext cx="11384368" cy="5313870"/>
          </a:xfrm>
        </p:spPr>
        <p:txBody>
          <a:bodyPr>
            <a:normAutofit/>
          </a:bodyPr>
          <a:lstStyle/>
          <a:p>
            <a:r>
              <a:rPr lang="tr-TR" sz="2400" dirty="0"/>
              <a:t>İnfazın amacı;</a:t>
            </a:r>
          </a:p>
          <a:p>
            <a:pPr marL="457200" lvl="2" indent="0">
              <a:buNone/>
            </a:pPr>
            <a:r>
              <a:rPr lang="tr-TR" sz="2400" dirty="0"/>
              <a:t>Toplumun suçludan ve suçlunun da toplumun öfkesinden korunması, herhangi bir toplumsal düzeni bozan ve kanunların sınırlarını aşan kimsenin çağdaş yöntemlerle rehabilite edierek topluma yeniden kazandırılması</a:t>
            </a:r>
          </a:p>
          <a:p>
            <a:pPr marL="0" lvl="2" indent="0">
              <a:buNone/>
            </a:pPr>
            <a:r>
              <a:rPr lang="tr-TR" sz="2400" dirty="0"/>
              <a:t>Ceza çeşitli amaçları temel alabilir;</a:t>
            </a:r>
          </a:p>
          <a:p>
            <a:pPr marL="0" lvl="2" indent="0">
              <a:buNone/>
            </a:pPr>
            <a:r>
              <a:rPr lang="tr-TR" sz="2400" dirty="0"/>
              <a:t>		kefaret, caydırma, ıslah, engelleme ve onarıcı cezalandırma</a:t>
            </a:r>
          </a:p>
          <a:p>
            <a:pPr marL="0" lvl="2" indent="0">
              <a:buNone/>
            </a:pPr>
            <a:endParaRPr lang="tr-TR" sz="2400" dirty="0"/>
          </a:p>
          <a:p>
            <a:pPr marL="0" lvl="2" indent="0">
              <a:buNone/>
            </a:pPr>
            <a:r>
              <a:rPr lang="tr-TR" sz="2400" dirty="0"/>
              <a:t>Engelleme: suçlunun yeniden suç işlemesini önleme, toplumdan ayrıştırma, belirli bir yerde muhafazasını sağlama</a:t>
            </a:r>
          </a:p>
          <a:p>
            <a:pPr marL="0" lvl="2" indent="0">
              <a:buNone/>
            </a:pPr>
            <a:r>
              <a:rPr lang="tr-TR" sz="2400" dirty="0"/>
              <a:t>Onarıcı cezalandırma: mağduru merkez alarak zararı tüm sonuçlarıyla ortadan kaldırma (tazminat, uzlaştırma)</a:t>
            </a:r>
          </a:p>
        </p:txBody>
      </p:sp>
      <p:pic>
        <p:nvPicPr>
          <p:cNvPr id="4" name="Resim 3">
            <a:extLst>
              <a:ext uri="{FF2B5EF4-FFF2-40B4-BE49-F238E27FC236}">
                <a16:creationId xmlns:a16="http://schemas.microsoft.com/office/drawing/2014/main" id="{5B4F84D7-D42C-46E2-9E03-33E7480A0A50}"/>
              </a:ext>
            </a:extLst>
          </p:cNvPr>
          <p:cNvPicPr>
            <a:picLocks noChangeAspect="1"/>
          </p:cNvPicPr>
          <p:nvPr/>
        </p:nvPicPr>
        <p:blipFill>
          <a:blip r:embed="rId2"/>
          <a:stretch>
            <a:fillRect/>
          </a:stretch>
        </p:blipFill>
        <p:spPr>
          <a:xfrm>
            <a:off x="200907" y="182611"/>
            <a:ext cx="4903305" cy="782081"/>
          </a:xfrm>
          <a:prstGeom prst="rect">
            <a:avLst/>
          </a:prstGeom>
        </p:spPr>
      </p:pic>
    </p:spTree>
    <p:extLst>
      <p:ext uri="{BB962C8B-B14F-4D97-AF65-F5344CB8AC3E}">
        <p14:creationId xmlns:p14="http://schemas.microsoft.com/office/powerpoint/2010/main" val="2726880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9446" y="177314"/>
            <a:ext cx="12082554" cy="6698974"/>
          </a:xfrm>
          <a:prstGeom prst="rect">
            <a:avLst/>
          </a:prstGeom>
        </p:spPr>
      </p:pic>
    </p:spTree>
    <p:extLst>
      <p:ext uri="{BB962C8B-B14F-4D97-AF65-F5344CB8AC3E}">
        <p14:creationId xmlns:p14="http://schemas.microsoft.com/office/powerpoint/2010/main" val="109982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5043" y="146340"/>
            <a:ext cx="11709690" cy="4772802"/>
          </a:xfrm>
          <a:prstGeom prst="rect">
            <a:avLst/>
          </a:prstGeom>
        </p:spPr>
      </p:pic>
      <p:pic>
        <p:nvPicPr>
          <p:cNvPr id="3" name="Resim 2"/>
          <p:cNvPicPr>
            <a:picLocks noChangeAspect="1"/>
          </p:cNvPicPr>
          <p:nvPr/>
        </p:nvPicPr>
        <p:blipFill>
          <a:blip r:embed="rId3"/>
          <a:stretch>
            <a:fillRect/>
          </a:stretch>
        </p:blipFill>
        <p:spPr>
          <a:xfrm>
            <a:off x="570035" y="4919142"/>
            <a:ext cx="11404698" cy="1510356"/>
          </a:xfrm>
          <a:prstGeom prst="rect">
            <a:avLst/>
          </a:prstGeom>
        </p:spPr>
      </p:pic>
    </p:spTree>
    <p:extLst>
      <p:ext uri="{BB962C8B-B14F-4D97-AF65-F5344CB8AC3E}">
        <p14:creationId xmlns:p14="http://schemas.microsoft.com/office/powerpoint/2010/main" val="3872938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0137" y="185530"/>
            <a:ext cx="11421775" cy="6360392"/>
          </a:xfrm>
          <a:prstGeom prst="rect">
            <a:avLst/>
          </a:prstGeom>
        </p:spPr>
      </p:pic>
    </p:spTree>
    <p:extLst>
      <p:ext uri="{BB962C8B-B14F-4D97-AF65-F5344CB8AC3E}">
        <p14:creationId xmlns:p14="http://schemas.microsoft.com/office/powerpoint/2010/main" val="50290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8907" y="212035"/>
            <a:ext cx="11821738" cy="3172089"/>
          </a:xfrm>
          <a:prstGeom prst="rect">
            <a:avLst/>
          </a:prstGeom>
        </p:spPr>
      </p:pic>
      <p:pic>
        <p:nvPicPr>
          <p:cNvPr id="3" name="Resim 2"/>
          <p:cNvPicPr>
            <a:picLocks noChangeAspect="1"/>
          </p:cNvPicPr>
          <p:nvPr/>
        </p:nvPicPr>
        <p:blipFill>
          <a:blip r:embed="rId3"/>
          <a:stretch>
            <a:fillRect/>
          </a:stretch>
        </p:blipFill>
        <p:spPr>
          <a:xfrm>
            <a:off x="426236" y="3551583"/>
            <a:ext cx="11294060" cy="2877445"/>
          </a:xfrm>
          <a:prstGeom prst="rect">
            <a:avLst/>
          </a:prstGeom>
        </p:spPr>
      </p:pic>
    </p:spTree>
    <p:extLst>
      <p:ext uri="{BB962C8B-B14F-4D97-AF65-F5344CB8AC3E}">
        <p14:creationId xmlns:p14="http://schemas.microsoft.com/office/powerpoint/2010/main" val="2226425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08393"/>
            <a:ext cx="11997978" cy="2839952"/>
          </a:xfrm>
          <a:prstGeom prst="rect">
            <a:avLst/>
          </a:prstGeom>
        </p:spPr>
      </p:pic>
      <p:pic>
        <p:nvPicPr>
          <p:cNvPr id="3" name="Resim 2"/>
          <p:cNvPicPr>
            <a:picLocks noChangeAspect="1"/>
          </p:cNvPicPr>
          <p:nvPr/>
        </p:nvPicPr>
        <p:blipFill>
          <a:blip r:embed="rId3"/>
          <a:stretch>
            <a:fillRect/>
          </a:stretch>
        </p:blipFill>
        <p:spPr>
          <a:xfrm>
            <a:off x="134010" y="2948345"/>
            <a:ext cx="11729957" cy="1648777"/>
          </a:xfrm>
          <a:prstGeom prst="rect">
            <a:avLst/>
          </a:prstGeom>
        </p:spPr>
      </p:pic>
    </p:spTree>
    <p:extLst>
      <p:ext uri="{BB962C8B-B14F-4D97-AF65-F5344CB8AC3E}">
        <p14:creationId xmlns:p14="http://schemas.microsoft.com/office/powerpoint/2010/main" val="371054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F3582-E2B8-45CB-A6F0-1A2974563474}"/>
              </a:ext>
            </a:extLst>
          </p:cNvPr>
          <p:cNvSpPr>
            <a:spLocks noGrp="1"/>
          </p:cNvSpPr>
          <p:nvPr>
            <p:ph idx="1"/>
          </p:nvPr>
        </p:nvSpPr>
        <p:spPr/>
        <p:txBody>
          <a:bodyPr/>
          <a:lstStyle/>
          <a:p>
            <a:endParaRPr lang="tr-TR"/>
          </a:p>
        </p:txBody>
      </p:sp>
      <p:pic>
        <p:nvPicPr>
          <p:cNvPr id="4" name="Resim 1">
            <a:extLst>
              <a:ext uri="{FF2B5EF4-FFF2-40B4-BE49-F238E27FC236}">
                <a16:creationId xmlns:a16="http://schemas.microsoft.com/office/drawing/2014/main" id="{93FDAC35-CBB6-4972-898C-EE7EF5CBF7B8}"/>
              </a:ext>
            </a:extLst>
          </p:cNvPr>
          <p:cNvPicPr>
            <a:picLocks noChangeAspect="1"/>
          </p:cNvPicPr>
          <p:nvPr/>
        </p:nvPicPr>
        <p:blipFill>
          <a:blip r:embed="rId2"/>
          <a:stretch>
            <a:fillRect/>
          </a:stretch>
        </p:blipFill>
        <p:spPr>
          <a:xfrm>
            <a:off x="289030" y="544535"/>
            <a:ext cx="11314708" cy="4769623"/>
          </a:xfrm>
          <a:prstGeom prst="rect">
            <a:avLst/>
          </a:prstGeom>
        </p:spPr>
      </p:pic>
      <p:pic>
        <p:nvPicPr>
          <p:cNvPr id="5" name="Resim 7">
            <a:extLst>
              <a:ext uri="{FF2B5EF4-FFF2-40B4-BE49-F238E27FC236}">
                <a16:creationId xmlns:a16="http://schemas.microsoft.com/office/drawing/2014/main" id="{9C527738-4924-4065-AC04-7823E2A2BF5C}"/>
              </a:ext>
            </a:extLst>
          </p:cNvPr>
          <p:cNvPicPr>
            <a:picLocks noChangeAspect="1"/>
          </p:cNvPicPr>
          <p:nvPr/>
        </p:nvPicPr>
        <p:blipFill>
          <a:blip r:embed="rId3"/>
          <a:stretch>
            <a:fillRect/>
          </a:stretch>
        </p:blipFill>
        <p:spPr>
          <a:xfrm>
            <a:off x="220251" y="354088"/>
            <a:ext cx="11452266" cy="2194520"/>
          </a:xfrm>
          <a:prstGeom prst="rect">
            <a:avLst/>
          </a:prstGeom>
        </p:spPr>
      </p:pic>
      <p:pic>
        <p:nvPicPr>
          <p:cNvPr id="6" name="Resim 7">
            <a:extLst>
              <a:ext uri="{FF2B5EF4-FFF2-40B4-BE49-F238E27FC236}">
                <a16:creationId xmlns:a16="http://schemas.microsoft.com/office/drawing/2014/main" id="{9CEB166B-9679-470E-90D0-5D52C5A29676}"/>
              </a:ext>
            </a:extLst>
          </p:cNvPr>
          <p:cNvPicPr>
            <a:picLocks noChangeAspect="1"/>
          </p:cNvPicPr>
          <p:nvPr/>
        </p:nvPicPr>
        <p:blipFill>
          <a:blip r:embed="rId3"/>
          <a:stretch>
            <a:fillRect/>
          </a:stretch>
        </p:blipFill>
        <p:spPr>
          <a:xfrm>
            <a:off x="377007" y="2454408"/>
            <a:ext cx="3966393" cy="569293"/>
          </a:xfrm>
          <a:prstGeom prst="rect">
            <a:avLst/>
          </a:prstGeom>
        </p:spPr>
      </p:pic>
    </p:spTree>
    <p:extLst>
      <p:ext uri="{BB962C8B-B14F-4D97-AF65-F5344CB8AC3E}">
        <p14:creationId xmlns:p14="http://schemas.microsoft.com/office/powerpoint/2010/main" val="46497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2765" y="1020417"/>
            <a:ext cx="11958945" cy="3932307"/>
          </a:xfrm>
          <a:prstGeom prst="rect">
            <a:avLst/>
          </a:prstGeom>
        </p:spPr>
      </p:pic>
    </p:spTree>
    <p:extLst>
      <p:ext uri="{BB962C8B-B14F-4D97-AF65-F5344CB8AC3E}">
        <p14:creationId xmlns:p14="http://schemas.microsoft.com/office/powerpoint/2010/main" val="425758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51903" y="129603"/>
            <a:ext cx="10803992" cy="3933859"/>
          </a:xfrm>
          <a:prstGeom prst="rect">
            <a:avLst/>
          </a:prstGeom>
        </p:spPr>
      </p:pic>
      <p:pic>
        <p:nvPicPr>
          <p:cNvPr id="3" name="Resim 2"/>
          <p:cNvPicPr>
            <a:picLocks noChangeAspect="1"/>
          </p:cNvPicPr>
          <p:nvPr/>
        </p:nvPicPr>
        <p:blipFill>
          <a:blip r:embed="rId3"/>
          <a:stretch>
            <a:fillRect/>
          </a:stretch>
        </p:blipFill>
        <p:spPr>
          <a:xfrm>
            <a:off x="751904" y="4063463"/>
            <a:ext cx="7740932" cy="1196851"/>
          </a:xfrm>
          <a:prstGeom prst="rect">
            <a:avLst/>
          </a:prstGeom>
        </p:spPr>
      </p:pic>
    </p:spTree>
    <p:extLst>
      <p:ext uri="{BB962C8B-B14F-4D97-AF65-F5344CB8AC3E}">
        <p14:creationId xmlns:p14="http://schemas.microsoft.com/office/powerpoint/2010/main" val="2061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8268" y="1219200"/>
            <a:ext cx="11563114" cy="4372945"/>
          </a:xfrm>
          <a:prstGeom prst="rect">
            <a:avLst/>
          </a:prstGeom>
        </p:spPr>
      </p:pic>
    </p:spTree>
    <p:extLst>
      <p:ext uri="{BB962C8B-B14F-4D97-AF65-F5344CB8AC3E}">
        <p14:creationId xmlns:p14="http://schemas.microsoft.com/office/powerpoint/2010/main" val="4080280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3959" y="146308"/>
            <a:ext cx="11892024" cy="3969689"/>
          </a:xfrm>
          <a:prstGeom prst="rect">
            <a:avLst/>
          </a:prstGeom>
        </p:spPr>
      </p:pic>
      <p:pic>
        <p:nvPicPr>
          <p:cNvPr id="3" name="Resim 2"/>
          <p:cNvPicPr>
            <a:picLocks noChangeAspect="1"/>
          </p:cNvPicPr>
          <p:nvPr/>
        </p:nvPicPr>
        <p:blipFill>
          <a:blip r:embed="rId3"/>
          <a:stretch>
            <a:fillRect/>
          </a:stretch>
        </p:blipFill>
        <p:spPr>
          <a:xfrm>
            <a:off x="1205947" y="4115997"/>
            <a:ext cx="10448076" cy="2081483"/>
          </a:xfrm>
          <a:prstGeom prst="rect">
            <a:avLst/>
          </a:prstGeom>
        </p:spPr>
      </p:pic>
    </p:spTree>
    <p:extLst>
      <p:ext uri="{BB962C8B-B14F-4D97-AF65-F5344CB8AC3E}">
        <p14:creationId xmlns:p14="http://schemas.microsoft.com/office/powerpoint/2010/main" val="6218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7C81F7-227A-44CA-820C-8DBB06BE51B0}"/>
              </a:ext>
            </a:extLst>
          </p:cNvPr>
          <p:cNvSpPr>
            <a:spLocks noGrp="1"/>
          </p:cNvSpPr>
          <p:nvPr>
            <p:ph idx="1"/>
          </p:nvPr>
        </p:nvSpPr>
        <p:spPr>
          <a:xfrm>
            <a:off x="200026" y="3114675"/>
            <a:ext cx="11382374" cy="3568327"/>
          </a:xfrm>
        </p:spPr>
        <p:txBody>
          <a:bodyPr>
            <a:normAutofit/>
          </a:bodyPr>
          <a:lstStyle/>
          <a:p>
            <a:r>
              <a:rPr lang="tr-TR" sz="2400" dirty="0"/>
              <a:t>Cezaların korkutuculuğu önleyici bir etki yaratır.</a:t>
            </a:r>
          </a:p>
          <a:p>
            <a:r>
              <a:rPr lang="tr-TR" sz="2400" dirty="0"/>
              <a:t>Suçların tasfiyesi ise daha çok ölüm cezası bağlamında ele alınabilir. Islah olmayan ve ağır suç işleyenleri öldürerek veya tecavüz suçlularının cinsel kabiliyetini ortadan kaldırarak bir daha suç işleyemez hale getirilmesi düşüncesine dayanır. Ancak insan hakları bağlamında tartışmalı.</a:t>
            </a:r>
          </a:p>
          <a:p>
            <a:endParaRPr lang="tr-TR" sz="2400" dirty="0"/>
          </a:p>
        </p:txBody>
      </p:sp>
      <p:pic>
        <p:nvPicPr>
          <p:cNvPr id="5" name="Picture 4">
            <a:extLst>
              <a:ext uri="{FF2B5EF4-FFF2-40B4-BE49-F238E27FC236}">
                <a16:creationId xmlns:a16="http://schemas.microsoft.com/office/drawing/2014/main" id="{9F9DAD2E-E535-406A-9687-C14E8DF5FD77}"/>
              </a:ext>
            </a:extLst>
          </p:cNvPr>
          <p:cNvPicPr>
            <a:picLocks noChangeAspect="1"/>
          </p:cNvPicPr>
          <p:nvPr/>
        </p:nvPicPr>
        <p:blipFill>
          <a:blip r:embed="rId2"/>
          <a:stretch>
            <a:fillRect/>
          </a:stretch>
        </p:blipFill>
        <p:spPr>
          <a:xfrm>
            <a:off x="0" y="0"/>
            <a:ext cx="12192000" cy="2839733"/>
          </a:xfrm>
          <a:prstGeom prst="rect">
            <a:avLst/>
          </a:prstGeom>
        </p:spPr>
      </p:pic>
    </p:spTree>
    <p:extLst>
      <p:ext uri="{BB962C8B-B14F-4D97-AF65-F5344CB8AC3E}">
        <p14:creationId xmlns:p14="http://schemas.microsoft.com/office/powerpoint/2010/main" val="2622399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6331" y="450574"/>
            <a:ext cx="11788217" cy="5315115"/>
          </a:xfrm>
          <a:prstGeom prst="rect">
            <a:avLst/>
          </a:prstGeom>
        </p:spPr>
      </p:pic>
    </p:spTree>
    <p:extLst>
      <p:ext uri="{BB962C8B-B14F-4D97-AF65-F5344CB8AC3E}">
        <p14:creationId xmlns:p14="http://schemas.microsoft.com/office/powerpoint/2010/main" val="374543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2400" y="909476"/>
            <a:ext cx="11831781" cy="4389892"/>
          </a:xfrm>
          <a:prstGeom prst="rect">
            <a:avLst/>
          </a:prstGeom>
        </p:spPr>
      </p:pic>
    </p:spTree>
    <p:extLst>
      <p:ext uri="{BB962C8B-B14F-4D97-AF65-F5344CB8AC3E}">
        <p14:creationId xmlns:p14="http://schemas.microsoft.com/office/powerpoint/2010/main" val="367622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6017" y="612695"/>
            <a:ext cx="11815319" cy="4825274"/>
          </a:xfrm>
          <a:prstGeom prst="rect">
            <a:avLst/>
          </a:prstGeom>
        </p:spPr>
      </p:pic>
    </p:spTree>
    <p:extLst>
      <p:ext uri="{BB962C8B-B14F-4D97-AF65-F5344CB8AC3E}">
        <p14:creationId xmlns:p14="http://schemas.microsoft.com/office/powerpoint/2010/main" val="215654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6855" y="1025236"/>
            <a:ext cx="12135145" cy="4059381"/>
          </a:xfrm>
          <a:prstGeom prst="rect">
            <a:avLst/>
          </a:prstGeom>
        </p:spPr>
      </p:pic>
    </p:spTree>
    <p:extLst>
      <p:ext uri="{BB962C8B-B14F-4D97-AF65-F5344CB8AC3E}">
        <p14:creationId xmlns:p14="http://schemas.microsoft.com/office/powerpoint/2010/main" val="108238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2522" y="304799"/>
            <a:ext cx="11841797" cy="5800520"/>
          </a:xfrm>
          <a:prstGeom prst="rect">
            <a:avLst/>
          </a:prstGeom>
        </p:spPr>
      </p:pic>
    </p:spTree>
    <p:extLst>
      <p:ext uri="{BB962C8B-B14F-4D97-AF65-F5344CB8AC3E}">
        <p14:creationId xmlns:p14="http://schemas.microsoft.com/office/powerpoint/2010/main" val="96563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956726"/>
            <a:ext cx="12210773" cy="5014583"/>
          </a:xfrm>
          <a:prstGeom prst="rect">
            <a:avLst/>
          </a:prstGeom>
        </p:spPr>
      </p:pic>
    </p:spTree>
    <p:extLst>
      <p:ext uri="{BB962C8B-B14F-4D97-AF65-F5344CB8AC3E}">
        <p14:creationId xmlns:p14="http://schemas.microsoft.com/office/powerpoint/2010/main" val="272933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577009"/>
            <a:ext cx="12239617" cy="2814667"/>
          </a:xfrm>
          <a:prstGeom prst="rect">
            <a:avLst/>
          </a:prstGeom>
        </p:spPr>
      </p:pic>
    </p:spTree>
    <p:extLst>
      <p:ext uri="{BB962C8B-B14F-4D97-AF65-F5344CB8AC3E}">
        <p14:creationId xmlns:p14="http://schemas.microsoft.com/office/powerpoint/2010/main" val="160580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6982" y="457201"/>
            <a:ext cx="11977670" cy="2095642"/>
          </a:xfrm>
          <a:prstGeom prst="rect">
            <a:avLst/>
          </a:prstGeom>
        </p:spPr>
      </p:pic>
      <p:pic>
        <p:nvPicPr>
          <p:cNvPr id="3" name="Resim 2"/>
          <p:cNvPicPr>
            <a:picLocks noChangeAspect="1"/>
          </p:cNvPicPr>
          <p:nvPr/>
        </p:nvPicPr>
        <p:blipFill>
          <a:blip r:embed="rId3"/>
          <a:stretch>
            <a:fillRect/>
          </a:stretch>
        </p:blipFill>
        <p:spPr>
          <a:xfrm>
            <a:off x="5749635" y="1970953"/>
            <a:ext cx="6151420" cy="581890"/>
          </a:xfrm>
          <a:prstGeom prst="rect">
            <a:avLst/>
          </a:prstGeom>
        </p:spPr>
      </p:pic>
      <p:pic>
        <p:nvPicPr>
          <p:cNvPr id="4" name="Resim 3"/>
          <p:cNvPicPr>
            <a:picLocks noChangeAspect="1"/>
          </p:cNvPicPr>
          <p:nvPr/>
        </p:nvPicPr>
        <p:blipFill>
          <a:blip r:embed="rId4"/>
          <a:stretch>
            <a:fillRect/>
          </a:stretch>
        </p:blipFill>
        <p:spPr>
          <a:xfrm>
            <a:off x="96983" y="2867891"/>
            <a:ext cx="11977670" cy="1121776"/>
          </a:xfrm>
          <a:prstGeom prst="rect">
            <a:avLst/>
          </a:prstGeom>
        </p:spPr>
      </p:pic>
      <p:pic>
        <p:nvPicPr>
          <p:cNvPr id="5" name="Resim 4"/>
          <p:cNvPicPr>
            <a:picLocks noChangeAspect="1"/>
          </p:cNvPicPr>
          <p:nvPr/>
        </p:nvPicPr>
        <p:blipFill>
          <a:blip r:embed="rId5"/>
          <a:stretch>
            <a:fillRect/>
          </a:stretch>
        </p:blipFill>
        <p:spPr>
          <a:xfrm>
            <a:off x="4324481" y="3544777"/>
            <a:ext cx="7576574" cy="759938"/>
          </a:xfrm>
          <a:prstGeom prst="rect">
            <a:avLst/>
          </a:prstGeom>
        </p:spPr>
      </p:pic>
    </p:spTree>
    <p:extLst>
      <p:ext uri="{BB962C8B-B14F-4D97-AF65-F5344CB8AC3E}">
        <p14:creationId xmlns:p14="http://schemas.microsoft.com/office/powerpoint/2010/main" val="246338672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155</TotalTime>
  <Words>282</Words>
  <Application>Microsoft Office PowerPoint</Application>
  <PresentationFormat>Geniş ekran</PresentationFormat>
  <Paragraphs>20</Paragraphs>
  <Slides>31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31</vt:i4>
      </vt:variant>
    </vt:vector>
  </HeadingPairs>
  <TitlesOfParts>
    <vt:vector size="34" baseType="lpstr">
      <vt:lpstr>Arial</vt:lpstr>
      <vt:lpstr>Gill Sans MT</vt:lpstr>
      <vt:lpstr>Parcel</vt:lpstr>
      <vt:lpstr>ADALET PSİKOLOJİSİ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ADALET PSİKOLOJİSİ</dc:title>
  <dc:creator>Tibet Köksal</dc:creator>
  <cp:lastModifiedBy>Püren Doganay</cp:lastModifiedBy>
  <cp:revision>9</cp:revision>
  <dcterms:created xsi:type="dcterms:W3CDTF">2018-12-07T08:10:43Z</dcterms:created>
  <dcterms:modified xsi:type="dcterms:W3CDTF">2025-05-08T11:23:40Z</dcterms:modified>
</cp:coreProperties>
</file>