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257" r:id="rId3"/>
    <p:sldId id="258" r:id="rId4"/>
    <p:sldId id="259" r:id="rId5"/>
    <p:sldId id="260" r:id="rId6"/>
    <p:sldId id="261" r:id="rId7"/>
    <p:sldId id="262" r:id="rId8"/>
    <p:sldId id="263" r:id="rId9"/>
    <p:sldId id="264" r:id="rId10"/>
    <p:sldId id="265" r:id="rId11"/>
    <p:sldId id="304" r:id="rId12"/>
    <p:sldId id="266" r:id="rId13"/>
    <p:sldId id="267" r:id="rId14"/>
    <p:sldId id="268"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303" r:id="rId30"/>
    <p:sldId id="284" r:id="rId31"/>
    <p:sldId id="285" r:id="rId32"/>
    <p:sldId id="286" r:id="rId33"/>
    <p:sldId id="288" r:id="rId34"/>
    <p:sldId id="302" r:id="rId35"/>
    <p:sldId id="291" r:id="rId36"/>
    <p:sldId id="297" r:id="rId37"/>
    <p:sldId id="298" r:id="rId38"/>
    <p:sldId id="299" r:id="rId39"/>
    <p:sldId id="300" r:id="rId40"/>
    <p:sldId id="30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349" autoAdjust="0"/>
    <p:restoredTop sz="86447" autoAdjust="0"/>
  </p:normalViewPr>
  <p:slideViewPr>
    <p:cSldViewPr>
      <p:cViewPr>
        <p:scale>
          <a:sx n="107" d="100"/>
          <a:sy n="107" d="100"/>
        </p:scale>
        <p:origin x="-1734" y="174"/>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notesViewPr>
    <p:cSldViewPr>
      <p:cViewPr varScale="1">
        <p:scale>
          <a:sx n="80" d="100"/>
          <a:sy n="80" d="100"/>
        </p:scale>
        <p:origin x="-19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B40DC6B-A9E0-4FF7-B00C-BC4A3759D446}" type="datetimeFigureOut">
              <a:rPr lang="en-US" smtClean="0"/>
              <a:t>2/10/2020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AD8720-C106-477C-AFB7-756ABBD8B408}" type="slidenum">
              <a:rPr lang="en-US" smtClean="0"/>
              <a:t>‹#›</a:t>
            </a:fld>
            <a:endParaRPr lang="en-US"/>
          </a:p>
        </p:txBody>
      </p:sp>
    </p:spTree>
    <p:extLst>
      <p:ext uri="{BB962C8B-B14F-4D97-AF65-F5344CB8AC3E}">
        <p14:creationId xmlns:p14="http://schemas.microsoft.com/office/powerpoint/2010/main" val="3476021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7EC224-E802-48F7-B3B3-BD63684435FC}" type="datetimeFigureOut">
              <a:rPr lang="en-US" smtClean="0"/>
              <a:t>2/10/2020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888537-0084-4575-A325-5F23F3F1A791}" type="slidenum">
              <a:rPr lang="en-US" smtClean="0"/>
              <a:t>‹#›</a:t>
            </a:fld>
            <a:endParaRPr lang="en-US"/>
          </a:p>
        </p:txBody>
      </p:sp>
    </p:spTree>
    <p:extLst>
      <p:ext uri="{BB962C8B-B14F-4D97-AF65-F5344CB8AC3E}">
        <p14:creationId xmlns:p14="http://schemas.microsoft.com/office/powerpoint/2010/main" val="1402191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This chapter provides an overview of the research process and sets the stage for coming chapters.</a:t>
            </a:r>
          </a:p>
        </p:txBody>
      </p:sp>
      <p:sp>
        <p:nvSpPr>
          <p:cNvPr id="4" name="Slide Number Placeholder 3"/>
          <p:cNvSpPr>
            <a:spLocks noGrp="1"/>
          </p:cNvSpPr>
          <p:nvPr>
            <p:ph type="sldNum" sz="quarter" idx="10"/>
          </p:nvPr>
        </p:nvSpPr>
        <p:spPr/>
        <p:txBody>
          <a:bodyPr/>
          <a:lstStyle/>
          <a:p>
            <a:fld id="{F5888537-0084-4575-A325-5F23F3F1A791}" type="slidenum">
              <a:rPr lang="en-US" smtClean="0"/>
              <a:t>1</a:t>
            </a:fld>
            <a:endParaRPr lang="en-US"/>
          </a:p>
        </p:txBody>
      </p:sp>
    </p:spTree>
    <p:extLst>
      <p:ext uri="{BB962C8B-B14F-4D97-AF65-F5344CB8AC3E}">
        <p14:creationId xmlns:p14="http://schemas.microsoft.com/office/powerpoint/2010/main" val="960273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34" charset="0"/>
                <a:cs typeface="Arial" pitchFamily="34" charset="0"/>
              </a:rPr>
              <a:t>Stage 3 of </a:t>
            </a:r>
            <a:r>
              <a:rPr lang="en-US" sz="1200" b="1" dirty="0">
                <a:latin typeface="Arial" pitchFamily="34" charset="0"/>
                <a:cs typeface="Arial" pitchFamily="34" charset="0"/>
              </a:rPr>
              <a:t>Exhibit</a:t>
            </a:r>
            <a:r>
              <a:rPr lang="en-US" sz="1200" b="1" baseline="0" dirty="0">
                <a:latin typeface="Arial" pitchFamily="34" charset="0"/>
                <a:cs typeface="Arial" pitchFamily="34" charset="0"/>
              </a:rPr>
              <a:t> 2-2 </a:t>
            </a:r>
            <a:r>
              <a:rPr lang="en-US" sz="1200" baseline="0" dirty="0">
                <a:latin typeface="Arial" pitchFamily="34" charset="0"/>
                <a:cs typeface="Arial" pitchFamily="34" charset="0"/>
              </a:rPr>
              <a:t>focuses on data collection and data preparation and examination.  This material is covered in detail in </a:t>
            </a:r>
            <a:r>
              <a:rPr lang="en-US" sz="1200" b="1" baseline="0" dirty="0">
                <a:latin typeface="Arial" pitchFamily="34" charset="0"/>
                <a:cs typeface="Arial" pitchFamily="34" charset="0"/>
              </a:rPr>
              <a:t>Chapter 13.</a:t>
            </a:r>
            <a:endParaRPr lang="en-US"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5888537-0084-4575-A325-5F23F3F1A791}" type="slidenum">
              <a:rPr lang="en-US" smtClean="0"/>
              <a:t>13</a:t>
            </a:fld>
            <a:endParaRPr lang="en-US"/>
          </a:p>
        </p:txBody>
      </p:sp>
    </p:spTree>
    <p:extLst>
      <p:ext uri="{BB962C8B-B14F-4D97-AF65-F5344CB8AC3E}">
        <p14:creationId xmlns:p14="http://schemas.microsoft.com/office/powerpoint/2010/main" val="1492588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baseline="0" dirty="0">
                <a:latin typeface="Arial" pitchFamily="34" charset="0"/>
                <a:cs typeface="Arial" pitchFamily="34" charset="0"/>
              </a:rPr>
              <a:t>PHOTO CREDIT</a:t>
            </a:r>
          </a:p>
          <a:p>
            <a:r>
              <a:rPr lang="en-US" sz="1200" dirty="0">
                <a:latin typeface="Arial" pitchFamily="34" charset="0"/>
                <a:cs typeface="Arial" pitchFamily="34" charset="0"/>
              </a:rPr>
              <a:t>© Terry Vine/Blend Images LLC.</a:t>
            </a:r>
          </a:p>
          <a:p>
            <a:endParaRPr lang="en-US" dirty="0"/>
          </a:p>
        </p:txBody>
      </p:sp>
      <p:sp>
        <p:nvSpPr>
          <p:cNvPr id="4" name="Slide Number Placeholder 3"/>
          <p:cNvSpPr>
            <a:spLocks noGrp="1"/>
          </p:cNvSpPr>
          <p:nvPr>
            <p:ph type="sldNum" sz="quarter" idx="10"/>
          </p:nvPr>
        </p:nvSpPr>
        <p:spPr/>
        <p:txBody>
          <a:bodyPr/>
          <a:lstStyle/>
          <a:p>
            <a:fld id="{F5888537-0084-4575-A325-5F23F3F1A791}" type="slidenum">
              <a:rPr lang="en-US" smtClean="0"/>
              <a:t>14</a:t>
            </a:fld>
            <a:endParaRPr lang="en-US"/>
          </a:p>
        </p:txBody>
      </p:sp>
    </p:spTree>
    <p:extLst>
      <p:ext uri="{BB962C8B-B14F-4D97-AF65-F5344CB8AC3E}">
        <p14:creationId xmlns:p14="http://schemas.microsoft.com/office/powerpoint/2010/main" val="1674702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34" charset="0"/>
                <a:cs typeface="Arial" pitchFamily="34" charset="0"/>
              </a:rPr>
              <a:t>Stage 3 deals with data collection and preparation.</a:t>
            </a:r>
          </a:p>
          <a:p>
            <a:pPr eaLnBrk="1" hangingPunct="1"/>
            <a:r>
              <a:rPr lang="en-US" b="1" i="1" dirty="0">
                <a:latin typeface="Arial" pitchFamily="34" charset="0"/>
                <a:cs typeface="Arial" pitchFamily="34" charset="0"/>
              </a:rPr>
              <a:t>Data</a:t>
            </a:r>
            <a:r>
              <a:rPr lang="en-US" dirty="0">
                <a:latin typeface="Arial" pitchFamily="34" charset="0"/>
                <a:cs typeface="Arial" pitchFamily="34" charset="0"/>
              </a:rPr>
              <a:t>  are collective units of information (e.g., production defects, purchases or returns, a person’s attitudes, behaviors, motivations, attributes, photos, recorded comments, etc.) from a subject or </a:t>
            </a:r>
            <a:r>
              <a:rPr lang="en-US" b="1" dirty="0">
                <a:latin typeface="Arial" pitchFamily="34" charset="0"/>
                <a:cs typeface="Arial" pitchFamily="34" charset="0"/>
              </a:rPr>
              <a:t>case</a:t>
            </a:r>
            <a:r>
              <a:rPr lang="en-US" dirty="0">
                <a:latin typeface="Arial" pitchFamily="34" charset="0"/>
                <a:cs typeface="Arial" pitchFamily="34" charset="0"/>
              </a:rPr>
              <a:t> (people, events, machines, personnel records, etc.) measured by a data collector (person or a sensing device or machine, digital or mechanical) following consistent procedures. </a:t>
            </a:r>
          </a:p>
          <a:p>
            <a:pPr lvl="1" eaLnBrk="1" hangingPunct="1">
              <a:buFontTx/>
              <a:buChar char="•"/>
            </a:pPr>
            <a:r>
              <a:rPr lang="en-US" b="0" dirty="0">
                <a:latin typeface="Arial" pitchFamily="34" charset="0"/>
                <a:cs typeface="Arial" pitchFamily="34" charset="0"/>
              </a:rPr>
              <a:t>Data</a:t>
            </a:r>
            <a:r>
              <a:rPr lang="en-US" dirty="0">
                <a:latin typeface="Arial" pitchFamily="34" charset="0"/>
                <a:cs typeface="Arial" pitchFamily="34" charset="0"/>
              </a:rPr>
              <a:t> are raw and unprocessed.</a:t>
            </a:r>
          </a:p>
          <a:p>
            <a:pPr lvl="1" eaLnBrk="1" hangingPunct="1">
              <a:buFontTx/>
              <a:buChar char="•"/>
            </a:pPr>
            <a:r>
              <a:rPr lang="en-US" dirty="0">
                <a:latin typeface="Arial" pitchFamily="34" charset="0"/>
                <a:cs typeface="Arial" pitchFamily="34" charset="0"/>
              </a:rPr>
              <a:t>Data are processed by our senses. When sensory experiences consistently produce the same result, our data are said to be trustworthy. </a:t>
            </a:r>
          </a:p>
          <a:p>
            <a:pPr lvl="1" eaLnBrk="1" hangingPunct="1">
              <a:buFontTx/>
              <a:buChar char="•"/>
            </a:pPr>
            <a:endParaRPr lang="en-US" dirty="0">
              <a:latin typeface="Arial" pitchFamily="34" charset="0"/>
              <a:cs typeface="Arial" pitchFamily="34" charset="0"/>
            </a:endParaRPr>
          </a:p>
          <a:p>
            <a:pPr lvl="0" eaLnBrk="1" hangingPunct="1">
              <a:buFontTx/>
              <a:buNone/>
            </a:pPr>
            <a:r>
              <a:rPr lang="en-US" dirty="0">
                <a:latin typeface="Arial" pitchFamily="34" charset="0"/>
                <a:cs typeface="Arial" pitchFamily="34" charset="0"/>
              </a:rPr>
              <a:t>PHOTO CREDIT</a:t>
            </a:r>
          </a:p>
          <a:p>
            <a:pPr lvl="0" eaLnBrk="1" hangingPunct="1">
              <a:buFontTx/>
              <a:buNone/>
            </a:pPr>
            <a:r>
              <a:rPr lang="en-US" sz="1200" b="0" i="0" u="none" strike="noStrike" kern="1200" dirty="0">
                <a:solidFill>
                  <a:schemeClr val="tx1"/>
                </a:solidFill>
                <a:effectLst/>
                <a:latin typeface="Arial" pitchFamily="34" charset="0"/>
                <a:ea typeface="+mn-ea"/>
                <a:cs typeface="Arial" pitchFamily="34" charset="0"/>
              </a:rPr>
              <a:t>©BJI / Blue Jean Images/Getty Images.</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5888537-0084-4575-A325-5F23F3F1A791}" type="slidenum">
              <a:rPr lang="en-US" smtClean="0"/>
              <a:t>15</a:t>
            </a:fld>
            <a:endParaRPr lang="en-US"/>
          </a:p>
        </p:txBody>
      </p:sp>
    </p:spTree>
    <p:extLst>
      <p:ext uri="{BB962C8B-B14F-4D97-AF65-F5344CB8AC3E}">
        <p14:creationId xmlns:p14="http://schemas.microsoft.com/office/powerpoint/2010/main" val="1148265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a:latin typeface="Arial" pitchFamily="34" charset="0"/>
                <a:cs typeface="Arial" pitchFamily="34" charset="0"/>
              </a:rPr>
              <a:t>Capturing data is elusive. </a:t>
            </a:r>
          </a:p>
          <a:p>
            <a:pPr eaLnBrk="1" hangingPunct="1"/>
            <a:endParaRPr lang="en-US" dirty="0">
              <a:latin typeface="Arial" pitchFamily="34" charset="0"/>
              <a:cs typeface="Arial" pitchFamily="34" charset="0"/>
            </a:endParaRPr>
          </a:p>
          <a:p>
            <a:pPr eaLnBrk="1" hangingPunct="1"/>
            <a:r>
              <a:rPr lang="en-US" dirty="0">
                <a:latin typeface="Arial" pitchFamily="34" charset="0"/>
                <a:cs typeface="Arial" pitchFamily="34" charset="0"/>
              </a:rPr>
              <a:t>Data is characterized</a:t>
            </a:r>
            <a:r>
              <a:rPr lang="en-US" baseline="0" dirty="0">
                <a:latin typeface="Arial" pitchFamily="34" charset="0"/>
                <a:cs typeface="Arial" pitchFamily="34" charset="0"/>
              </a:rPr>
              <a:t> as of two main types.</a:t>
            </a:r>
            <a:endParaRPr lang="en-US" dirty="0">
              <a:latin typeface="Arial" pitchFamily="34" charset="0"/>
              <a:cs typeface="Arial" pitchFamily="34" charset="0"/>
            </a:endParaRPr>
          </a:p>
          <a:p>
            <a:pPr lvl="1" eaLnBrk="1" hangingPunct="1">
              <a:buFontTx/>
              <a:buChar char="•"/>
            </a:pPr>
            <a:r>
              <a:rPr lang="en-US" b="1" dirty="0">
                <a:latin typeface="Arial" pitchFamily="34" charset="0"/>
                <a:cs typeface="Arial" pitchFamily="34" charset="0"/>
              </a:rPr>
              <a:t>Secondary data </a:t>
            </a:r>
            <a:r>
              <a:rPr lang="en-US" dirty="0">
                <a:latin typeface="Arial" pitchFamily="34" charset="0"/>
                <a:cs typeface="Arial" pitchFamily="34" charset="0"/>
              </a:rPr>
              <a:t>are originally collected to address a problem other than the one which require the manager’s attention at the moment. </a:t>
            </a:r>
          </a:p>
          <a:p>
            <a:pPr lvl="1" eaLnBrk="1" hangingPunct="1">
              <a:buFontTx/>
              <a:buChar char="•"/>
            </a:pPr>
            <a:r>
              <a:rPr lang="en-US" b="1" dirty="0">
                <a:latin typeface="Arial" pitchFamily="34" charset="0"/>
                <a:cs typeface="Arial" pitchFamily="34" charset="0"/>
              </a:rPr>
              <a:t>Primary data </a:t>
            </a:r>
            <a:r>
              <a:rPr lang="en-US" dirty="0">
                <a:latin typeface="Arial" pitchFamily="34" charset="0"/>
                <a:cs typeface="Arial" pitchFamily="34" charset="0"/>
              </a:rPr>
              <a:t>are data the research collects to address the specific problem at hand. </a:t>
            </a:r>
          </a:p>
          <a:p>
            <a:pPr lvl="2" eaLnBrk="1" hangingPunct="1">
              <a:buFontTx/>
              <a:buChar char="•"/>
            </a:pPr>
            <a:endParaRPr lang="en-US" dirty="0">
              <a:latin typeface="Arial" pitchFamily="34" charset="0"/>
              <a:cs typeface="Arial" pitchFamily="34" charset="0"/>
            </a:endParaRPr>
          </a:p>
          <a:p>
            <a:pPr lvl="0" eaLnBrk="1" hangingPunct="1">
              <a:buFontTx/>
              <a:buNone/>
            </a:pPr>
            <a:r>
              <a:rPr lang="en-US" dirty="0">
                <a:latin typeface="Arial" pitchFamily="34" charset="0"/>
                <a:cs typeface="Arial" pitchFamily="34" charset="0"/>
              </a:rPr>
              <a:t>Ask which students are seeing…</a:t>
            </a:r>
            <a:r>
              <a:rPr lang="en-US" baseline="0" dirty="0">
                <a:latin typeface="Arial" pitchFamily="34" charset="0"/>
                <a:cs typeface="Arial" pitchFamily="34" charset="0"/>
              </a:rPr>
              <a:t>  </a:t>
            </a:r>
          </a:p>
          <a:p>
            <a:pPr marL="457200" marR="0" lvl="1" indent="0" algn="l" defTabSz="914400" rtl="0" eaLnBrk="1" fontAlgn="base" latinLnBrk="0" hangingPunct="1">
              <a:lnSpc>
                <a:spcPct val="100000"/>
              </a:lnSpc>
              <a:spcBef>
                <a:spcPct val="30000"/>
              </a:spcBef>
              <a:spcAft>
                <a:spcPct val="0"/>
              </a:spcAft>
              <a:buClrTx/>
              <a:buSzTx/>
              <a:buFontTx/>
              <a:buChar char="•"/>
              <a:tabLst/>
              <a:defRPr/>
            </a:pPr>
            <a:r>
              <a:rPr lang="en-US" dirty="0">
                <a:latin typeface="Arial" pitchFamily="34" charset="0"/>
                <a:cs typeface="Arial" pitchFamily="34" charset="0"/>
              </a:rPr>
              <a:t>Expense reports are collected to reimburse</a:t>
            </a:r>
            <a:r>
              <a:rPr lang="en-US" baseline="0" dirty="0">
                <a:latin typeface="Arial" pitchFamily="34" charset="0"/>
                <a:cs typeface="Arial" pitchFamily="34" charset="0"/>
              </a:rPr>
              <a:t> people who have used personal resources to pay for a company expense (primary data), but if they are used in research to understand the cost of providing distribution to certain countries or geographic areas, they are seen as secondary data.</a:t>
            </a:r>
          </a:p>
          <a:p>
            <a:pPr marL="457200" marR="0" lvl="1" indent="0" algn="l" defTabSz="914400" rtl="0" eaLnBrk="1" fontAlgn="base" latinLnBrk="0" hangingPunct="1">
              <a:lnSpc>
                <a:spcPct val="100000"/>
              </a:lnSpc>
              <a:spcBef>
                <a:spcPct val="30000"/>
              </a:spcBef>
              <a:spcAft>
                <a:spcPct val="0"/>
              </a:spcAft>
              <a:buClrTx/>
              <a:buSzTx/>
              <a:buFontTx/>
              <a:buChar char="•"/>
              <a:tabLst/>
              <a:defRPr/>
            </a:pPr>
            <a:endParaRPr lang="en-US" baseline="0" dirty="0">
              <a:latin typeface="Arial" pitchFamily="34" charset="0"/>
              <a:cs typeface="Arial"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latin typeface="Arial" pitchFamily="34" charset="0"/>
                <a:cs typeface="Arial" pitchFamily="34" charset="0"/>
              </a:rPr>
              <a:t>PHOTO CREDIT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Arial" pitchFamily="34" charset="0"/>
                <a:cs typeface="Arial" pitchFamily="34" charset="0"/>
              </a:rPr>
              <a:t>murat sarica/Getty Images.</a:t>
            </a:r>
          </a:p>
        </p:txBody>
      </p:sp>
      <p:sp>
        <p:nvSpPr>
          <p:cNvPr id="4" name="Slide Number Placeholder 3"/>
          <p:cNvSpPr>
            <a:spLocks noGrp="1"/>
          </p:cNvSpPr>
          <p:nvPr>
            <p:ph type="sldNum" sz="quarter" idx="10"/>
          </p:nvPr>
        </p:nvSpPr>
        <p:spPr/>
        <p:txBody>
          <a:bodyPr/>
          <a:lstStyle/>
          <a:p>
            <a:fld id="{F5888537-0084-4575-A325-5F23F3F1A791}" type="slidenum">
              <a:rPr lang="en-US" smtClean="0"/>
              <a:t>16</a:t>
            </a:fld>
            <a:endParaRPr lang="en-US"/>
          </a:p>
        </p:txBody>
      </p:sp>
    </p:spTree>
    <p:extLst>
      <p:ext uri="{BB962C8B-B14F-4D97-AF65-F5344CB8AC3E}">
        <p14:creationId xmlns:p14="http://schemas.microsoft.com/office/powerpoint/2010/main" val="3138154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This is an important slide not only for discussing the research process, but later when we discuss measurement, measurement questions, data preparation,</a:t>
            </a:r>
            <a:r>
              <a:rPr lang="en-US" baseline="0" dirty="0">
                <a:latin typeface="Arial" pitchFamily="34" charset="0"/>
                <a:cs typeface="Arial" pitchFamily="34" charset="0"/>
              </a:rPr>
              <a:t> and data analysis.</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5888537-0084-4575-A325-5F23F3F1A791}" type="slidenum">
              <a:rPr lang="en-US" smtClean="0"/>
              <a:t>17</a:t>
            </a:fld>
            <a:endParaRPr lang="en-US"/>
          </a:p>
        </p:txBody>
      </p:sp>
    </p:spTree>
    <p:extLst>
      <p:ext uri="{BB962C8B-B14F-4D97-AF65-F5344CB8AC3E}">
        <p14:creationId xmlns:p14="http://schemas.microsoft.com/office/powerpoint/2010/main" val="1732481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itchFamily="34" charset="0"/>
                <a:cs typeface="Arial" pitchFamily="34" charset="0"/>
              </a:rPr>
              <a:t>Exhibit 2-2 </a:t>
            </a:r>
            <a:r>
              <a:rPr lang="en-US" dirty="0">
                <a:latin typeface="Arial" pitchFamily="34" charset="0"/>
                <a:cs typeface="Arial" pitchFamily="34" charset="0"/>
              </a:rPr>
              <a:t>reveals</a:t>
            </a:r>
            <a:r>
              <a:rPr lang="en-US" baseline="0" dirty="0">
                <a:latin typeface="Arial" pitchFamily="34" charset="0"/>
                <a:cs typeface="Arial" pitchFamily="34" charset="0"/>
              </a:rPr>
              <a:t> the model for the research process that is followed in this text.  Each stage is developed in subsequent chapters.</a:t>
            </a:r>
          </a:p>
          <a:p>
            <a:endParaRPr lang="en-US" baseline="0" dirty="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itchFamily="34" charset="0"/>
                <a:cs typeface="Arial" pitchFamily="34" charset="0"/>
              </a:rPr>
              <a:t>Stage 4 of </a:t>
            </a:r>
            <a:r>
              <a:rPr lang="en-US" b="1" dirty="0">
                <a:latin typeface="Arial" pitchFamily="34" charset="0"/>
                <a:cs typeface="Arial" pitchFamily="34" charset="0"/>
              </a:rPr>
              <a:t>Exhibit</a:t>
            </a:r>
            <a:r>
              <a:rPr lang="en-US" b="1" baseline="0" dirty="0">
                <a:latin typeface="Arial" pitchFamily="34" charset="0"/>
                <a:cs typeface="Arial" pitchFamily="34" charset="0"/>
              </a:rPr>
              <a:t> 2-2 </a:t>
            </a:r>
            <a:r>
              <a:rPr lang="en-US" baseline="0" dirty="0">
                <a:latin typeface="Arial" pitchFamily="34" charset="0"/>
                <a:cs typeface="Arial" pitchFamily="34" charset="0"/>
              </a:rPr>
              <a:t>is covered in more detail in </a:t>
            </a:r>
            <a:r>
              <a:rPr lang="en-US" b="1" baseline="0" dirty="0">
                <a:latin typeface="Arial" pitchFamily="34" charset="0"/>
                <a:cs typeface="Arial" pitchFamily="34" charset="0"/>
              </a:rPr>
              <a:t>Chapters 14-15.</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5888537-0084-4575-A325-5F23F3F1A791}" type="slidenum">
              <a:rPr lang="en-US" smtClean="0"/>
              <a:t>18</a:t>
            </a:fld>
            <a:endParaRPr lang="en-US"/>
          </a:p>
        </p:txBody>
      </p:sp>
    </p:spTree>
    <p:extLst>
      <p:ext uri="{BB962C8B-B14F-4D97-AF65-F5344CB8AC3E}">
        <p14:creationId xmlns:p14="http://schemas.microsoft.com/office/powerpoint/2010/main" val="2991400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34" charset="0"/>
                <a:cs typeface="Arial" pitchFamily="34" charset="0"/>
              </a:rPr>
              <a:t>PHOTO CREDIT</a:t>
            </a:r>
          </a:p>
          <a:p>
            <a:r>
              <a:rPr lang="en-US" sz="1200" dirty="0">
                <a:latin typeface="Arial" pitchFamily="34" charset="0"/>
                <a:cs typeface="Arial" pitchFamily="34" charset="0"/>
              </a:rPr>
              <a:t>Shutterstock / Andrey_Popov.</a:t>
            </a:r>
          </a:p>
        </p:txBody>
      </p:sp>
      <p:sp>
        <p:nvSpPr>
          <p:cNvPr id="4" name="Slide Number Placeholder 3"/>
          <p:cNvSpPr>
            <a:spLocks noGrp="1"/>
          </p:cNvSpPr>
          <p:nvPr>
            <p:ph type="sldNum" sz="quarter" idx="10"/>
          </p:nvPr>
        </p:nvSpPr>
        <p:spPr/>
        <p:txBody>
          <a:bodyPr/>
          <a:lstStyle/>
          <a:p>
            <a:fld id="{F5888537-0084-4575-A325-5F23F3F1A791}" type="slidenum">
              <a:rPr lang="en-US" smtClean="0"/>
              <a:t>19</a:t>
            </a:fld>
            <a:endParaRPr lang="en-US"/>
          </a:p>
        </p:txBody>
      </p:sp>
    </p:spTree>
    <p:extLst>
      <p:ext uri="{BB962C8B-B14F-4D97-AF65-F5344CB8AC3E}">
        <p14:creationId xmlns:p14="http://schemas.microsoft.com/office/powerpoint/2010/main" val="3422783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itchFamily="34" charset="0"/>
                <a:cs typeface="Arial" pitchFamily="34" charset="0"/>
              </a:rPr>
              <a:t>Exhibit 2-2 </a:t>
            </a:r>
            <a:r>
              <a:rPr lang="en-US" sz="1200" dirty="0">
                <a:latin typeface="Arial" pitchFamily="34" charset="0"/>
                <a:cs typeface="Arial" pitchFamily="34" charset="0"/>
              </a:rPr>
              <a:t>reveals</a:t>
            </a:r>
            <a:r>
              <a:rPr lang="en-US" sz="1200" baseline="0" dirty="0">
                <a:latin typeface="Arial" pitchFamily="34" charset="0"/>
                <a:cs typeface="Arial" pitchFamily="34" charset="0"/>
              </a:rPr>
              <a:t> the model for the research process that is followed in this text.  Each stage is developed in subsequent chapters.</a:t>
            </a:r>
          </a:p>
          <a:p>
            <a:endParaRPr lang="en-US" sz="1200" baseline="0"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itchFamily="34" charset="0"/>
                <a:cs typeface="Arial" pitchFamily="34" charset="0"/>
              </a:rPr>
              <a:t>Stage 5 in </a:t>
            </a:r>
            <a:r>
              <a:rPr lang="en-US" sz="1200" b="1" dirty="0">
                <a:latin typeface="Arial" pitchFamily="34" charset="0"/>
                <a:cs typeface="Arial" pitchFamily="34" charset="0"/>
              </a:rPr>
              <a:t>Exhibit</a:t>
            </a:r>
            <a:r>
              <a:rPr lang="en-US" sz="1200" b="1" baseline="0" dirty="0">
                <a:latin typeface="Arial" pitchFamily="34" charset="0"/>
                <a:cs typeface="Arial" pitchFamily="34" charset="0"/>
              </a:rPr>
              <a:t> 2-2 </a:t>
            </a:r>
            <a:r>
              <a:rPr lang="en-US" sz="1200" baseline="0" dirty="0">
                <a:latin typeface="Arial" pitchFamily="34" charset="0"/>
                <a:cs typeface="Arial" pitchFamily="34" charset="0"/>
              </a:rPr>
              <a:t>is covered in </a:t>
            </a:r>
            <a:r>
              <a:rPr lang="en-US" sz="1200" b="1" baseline="0" dirty="0">
                <a:latin typeface="Arial" pitchFamily="34" charset="0"/>
                <a:cs typeface="Arial" pitchFamily="34" charset="0"/>
              </a:rPr>
              <a:t>Chapter 16.</a:t>
            </a:r>
            <a:endParaRPr lang="en-US" sz="1200" b="1" dirty="0">
              <a:latin typeface="Arial" pitchFamily="34" charset="0"/>
              <a:cs typeface="Arial" pitchFamily="34" charset="0"/>
            </a:endParaRPr>
          </a:p>
          <a:p>
            <a:endParaRPr lang="en-US" sz="1200" baseline="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5888537-0084-4575-A325-5F23F3F1A791}" type="slidenum">
              <a:rPr lang="en-US" smtClean="0"/>
              <a:t>20</a:t>
            </a:fld>
            <a:endParaRPr lang="en-US"/>
          </a:p>
        </p:txBody>
      </p:sp>
    </p:spTree>
    <p:extLst>
      <p:ext uri="{BB962C8B-B14F-4D97-AF65-F5344CB8AC3E}">
        <p14:creationId xmlns:p14="http://schemas.microsoft.com/office/powerpoint/2010/main" val="2944462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a:latin typeface="Arial" pitchFamily="34" charset="0"/>
                <a:cs typeface="Arial" pitchFamily="34" charset="0"/>
              </a:rPr>
              <a:t>In reporting the results, the researcher should strive to provide insightful information adapted to the managers needs and to choose words carefully when crafting interpretations, conclusions, and recommendations. The research report the perspective (management), the method (oral/</a:t>
            </a:r>
            <a:r>
              <a:rPr lang="en-US" sz="1200" dirty="0" err="1">
                <a:latin typeface="Arial" pitchFamily="34" charset="0"/>
                <a:cs typeface="Arial" pitchFamily="34" charset="0"/>
              </a:rPr>
              <a:t>wirtten</a:t>
            </a:r>
            <a:r>
              <a:rPr lang="en-US" sz="1200" dirty="0">
                <a:latin typeface="Arial" pitchFamily="34" charset="0"/>
                <a:cs typeface="Arial" pitchFamily="34" charset="0"/>
              </a:rPr>
              <a:t>), the audience</a:t>
            </a:r>
            <a:r>
              <a:rPr lang="en-US" sz="1200" baseline="0" dirty="0">
                <a:latin typeface="Arial" pitchFamily="34" charset="0"/>
                <a:cs typeface="Arial" pitchFamily="34" charset="0"/>
              </a:rPr>
              <a:t> (sponsoring audience or wider) and the content (findings, insights, recommendations?)</a:t>
            </a:r>
            <a:r>
              <a:rPr lang="en-US" sz="1200" dirty="0">
                <a:latin typeface="Arial" pitchFamily="34" charset="0"/>
                <a:cs typeface="Arial" pitchFamily="34" charset="0"/>
              </a:rPr>
              <a:t>.</a:t>
            </a:r>
          </a:p>
          <a:p>
            <a:pPr lvl="1" eaLnBrk="1" hangingPunct="1">
              <a:buFontTx/>
              <a:buChar char="•"/>
            </a:pPr>
            <a:r>
              <a:rPr lang="en-US" sz="1200" dirty="0">
                <a:latin typeface="Arial" pitchFamily="34" charset="0"/>
                <a:cs typeface="Arial" pitchFamily="34" charset="0"/>
              </a:rPr>
              <a:t>Chapter</a:t>
            </a:r>
            <a:r>
              <a:rPr lang="en-US" sz="1200" baseline="0" dirty="0">
                <a:latin typeface="Arial" pitchFamily="34" charset="0"/>
                <a:cs typeface="Arial" pitchFamily="34" charset="0"/>
              </a:rPr>
              <a:t> 16 deals with  stage 5, Report the Research.</a:t>
            </a:r>
            <a:endParaRPr lang="en-US"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5888537-0084-4575-A325-5F23F3F1A791}" type="slidenum">
              <a:rPr lang="en-US" smtClean="0"/>
              <a:t>21</a:t>
            </a:fld>
            <a:endParaRPr lang="en-US"/>
          </a:p>
        </p:txBody>
      </p:sp>
    </p:spTree>
    <p:extLst>
      <p:ext uri="{BB962C8B-B14F-4D97-AF65-F5344CB8AC3E}">
        <p14:creationId xmlns:p14="http://schemas.microsoft.com/office/powerpoint/2010/main" val="324971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itchFamily="34" charset="0"/>
                <a:cs typeface="Arial" pitchFamily="34" charset="0"/>
              </a:rPr>
              <a:t>Exhibit 2-3</a:t>
            </a:r>
          </a:p>
          <a:p>
            <a:endParaRPr lang="en-US" dirty="0">
              <a:latin typeface="Arial" pitchFamily="34" charset="0"/>
              <a:cs typeface="Arial" pitchFamily="34" charset="0"/>
            </a:endParaRPr>
          </a:p>
          <a:p>
            <a:r>
              <a:rPr lang="en-US" dirty="0">
                <a:latin typeface="Arial" pitchFamily="34" charset="0"/>
                <a:cs typeface="Arial" pitchFamily="34" charset="0"/>
              </a:rPr>
              <a:t>Research is a time-based project</a:t>
            </a:r>
            <a:r>
              <a:rPr lang="en-US" baseline="0" dirty="0">
                <a:latin typeface="Arial" pitchFamily="34" charset="0"/>
                <a:cs typeface="Arial" pitchFamily="34" charset="0"/>
              </a:rPr>
              <a:t>. Project management tools, like </a:t>
            </a:r>
            <a:r>
              <a:rPr lang="en-US" b="1" baseline="0" dirty="0">
                <a:latin typeface="Arial" pitchFamily="34" charset="0"/>
                <a:cs typeface="Arial" pitchFamily="34" charset="0"/>
              </a:rPr>
              <a:t>CPM</a:t>
            </a:r>
            <a:r>
              <a:rPr lang="en-US" baseline="0" dirty="0">
                <a:latin typeface="Arial" pitchFamily="34" charset="0"/>
                <a:cs typeface="Arial" pitchFamily="34" charset="0"/>
              </a:rPr>
              <a:t> and </a:t>
            </a:r>
            <a:r>
              <a:rPr lang="en-US" b="1" baseline="0" dirty="0">
                <a:latin typeface="Arial" pitchFamily="34" charset="0"/>
                <a:cs typeface="Arial" pitchFamily="34" charset="0"/>
              </a:rPr>
              <a:t>Gantt</a:t>
            </a:r>
            <a:r>
              <a:rPr lang="en-US" baseline="0" dirty="0">
                <a:latin typeface="Arial" pitchFamily="34" charset="0"/>
                <a:cs typeface="Arial" pitchFamily="34" charset="0"/>
              </a:rPr>
              <a:t>, are useful.</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5888537-0084-4575-A325-5F23F3F1A791}" type="slidenum">
              <a:rPr lang="en-US" smtClean="0"/>
              <a:t>22</a:t>
            </a:fld>
            <a:endParaRPr lang="en-US"/>
          </a:p>
        </p:txBody>
      </p:sp>
    </p:spTree>
    <p:extLst>
      <p:ext uri="{BB962C8B-B14F-4D97-AF65-F5344CB8AC3E}">
        <p14:creationId xmlns:p14="http://schemas.microsoft.com/office/powerpoint/2010/main" val="2289092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latin typeface="Arial" pitchFamily="34" charset="0"/>
                <a:cs typeface="Arial" pitchFamily="34" charset="0"/>
              </a:rPr>
              <a:t>Exhibit 2-1 </a:t>
            </a:r>
            <a:r>
              <a:rPr lang="en-US" dirty="0">
                <a:latin typeface="Arial" pitchFamily="34" charset="0"/>
                <a:cs typeface="Arial" pitchFamily="34" charset="0"/>
              </a:rPr>
              <a:t>presents the actions that deliver effective business research and also explains what managers should look for in research done by others. </a:t>
            </a:r>
          </a:p>
          <a:p>
            <a:pPr eaLnBrk="1" hangingPunct="1"/>
            <a:endParaRPr lang="en-US" dirty="0">
              <a:latin typeface="Arial" pitchFamily="34" charset="0"/>
              <a:cs typeface="Arial" pitchFamily="34" charset="0"/>
            </a:endParaRPr>
          </a:p>
          <a:p>
            <a:pPr eaLnBrk="1" hangingPunct="1"/>
            <a:r>
              <a:rPr lang="en-US" dirty="0">
                <a:latin typeface="Arial" pitchFamily="34" charset="0"/>
                <a:cs typeface="Arial" pitchFamily="34" charset="0"/>
              </a:rPr>
              <a:t>You might wish to discuss the concepts here.</a:t>
            </a:r>
          </a:p>
          <a:p>
            <a:pPr eaLnBrk="1" hangingPunct="1"/>
            <a:endParaRPr lang="en-US" dirty="0">
              <a:latin typeface="Arial" pitchFamily="34" charset="0"/>
              <a:cs typeface="Arial" pitchFamily="34" charset="0"/>
            </a:endParaRPr>
          </a:p>
          <a:p>
            <a:pPr eaLnBrk="1" hangingPunct="1"/>
            <a:r>
              <a:rPr lang="en-US" dirty="0">
                <a:latin typeface="Arial" pitchFamily="34" charset="0"/>
                <a:cs typeface="Arial" pitchFamily="34" charset="0"/>
              </a:rPr>
              <a:t>You can also use any</a:t>
            </a:r>
            <a:r>
              <a:rPr lang="en-US" i="1" baseline="0" dirty="0">
                <a:latin typeface="Arial" pitchFamily="34" charset="0"/>
                <a:cs typeface="Arial" pitchFamily="34" charset="0"/>
              </a:rPr>
              <a:t> Snapshot</a:t>
            </a:r>
            <a:r>
              <a:rPr lang="en-US" baseline="0" dirty="0">
                <a:latin typeface="Arial" pitchFamily="34" charset="0"/>
                <a:cs typeface="Arial" pitchFamily="34" charset="0"/>
              </a:rPr>
              <a:t>, or </a:t>
            </a:r>
            <a:r>
              <a:rPr lang="en-US" i="1" baseline="0" dirty="0">
                <a:latin typeface="Arial" pitchFamily="34" charset="0"/>
                <a:cs typeface="Arial" pitchFamily="34" charset="0"/>
              </a:rPr>
              <a:t>Making Research Decisions </a:t>
            </a:r>
            <a:r>
              <a:rPr lang="en-US" baseline="0" dirty="0">
                <a:latin typeface="Arial" pitchFamily="34" charset="0"/>
                <a:cs typeface="Arial" pitchFamily="34" charset="0"/>
              </a:rPr>
              <a:t>or</a:t>
            </a:r>
            <a:r>
              <a:rPr lang="en-US" dirty="0">
                <a:latin typeface="Arial" pitchFamily="34" charset="0"/>
                <a:cs typeface="Arial" pitchFamily="34" charset="0"/>
              </a:rPr>
              <a:t> </a:t>
            </a:r>
            <a:r>
              <a:rPr lang="en-US" b="0" i="1" dirty="0">
                <a:latin typeface="Arial" pitchFamily="34" charset="0"/>
                <a:cs typeface="Arial" pitchFamily="34" charset="0"/>
              </a:rPr>
              <a:t>From</a:t>
            </a:r>
            <a:r>
              <a:rPr lang="en-US" b="0" i="1" baseline="0" dirty="0">
                <a:latin typeface="Arial" pitchFamily="34" charset="0"/>
                <a:cs typeface="Arial" pitchFamily="34" charset="0"/>
              </a:rPr>
              <a:t> the Headlines </a:t>
            </a:r>
            <a:r>
              <a:rPr lang="en-US" baseline="0" dirty="0">
                <a:latin typeface="Arial" pitchFamily="34" charset="0"/>
                <a:cs typeface="Arial" pitchFamily="34" charset="0"/>
              </a:rPr>
              <a:t>discussion question to discuss these actions.</a:t>
            </a:r>
          </a:p>
          <a:p>
            <a:pPr eaLnBrk="1" hangingPunct="1"/>
            <a:endParaRPr lang="en-US" baseline="0" dirty="0">
              <a:latin typeface="Arial" pitchFamily="34" charset="0"/>
              <a:cs typeface="Arial" pitchFamily="34" charset="0"/>
            </a:endParaRPr>
          </a:p>
          <a:p>
            <a:pPr eaLnBrk="1" hangingPunct="1"/>
            <a:r>
              <a:rPr lang="en-US" baseline="0" dirty="0">
                <a:latin typeface="Arial" pitchFamily="34" charset="0"/>
                <a:cs typeface="Arial" pitchFamily="34" charset="0"/>
              </a:rPr>
              <a:t>PHOTO CREDIT</a:t>
            </a:r>
          </a:p>
          <a:p>
            <a:pPr eaLnBrk="1" hangingPunct="1"/>
            <a:r>
              <a:rPr lang="en-US" dirty="0">
                <a:latin typeface="Arial" pitchFamily="34" charset="0"/>
                <a:cs typeface="Arial" pitchFamily="34" charset="0"/>
              </a:rPr>
              <a:t>© wdstock/Getty Images</a:t>
            </a:r>
          </a:p>
        </p:txBody>
      </p:sp>
      <p:sp>
        <p:nvSpPr>
          <p:cNvPr id="4" name="Slide Number Placeholder 3"/>
          <p:cNvSpPr>
            <a:spLocks noGrp="1"/>
          </p:cNvSpPr>
          <p:nvPr>
            <p:ph type="sldNum" sz="quarter" idx="10"/>
          </p:nvPr>
        </p:nvSpPr>
        <p:spPr/>
        <p:txBody>
          <a:bodyPr/>
          <a:lstStyle/>
          <a:p>
            <a:fld id="{F5888537-0084-4575-A325-5F23F3F1A791}" type="slidenum">
              <a:rPr lang="en-US" smtClean="0"/>
              <a:t>4</a:t>
            </a:fld>
            <a:endParaRPr lang="en-US"/>
          </a:p>
        </p:txBody>
      </p:sp>
    </p:spTree>
    <p:extLst>
      <p:ext uri="{BB962C8B-B14F-4D97-AF65-F5344CB8AC3E}">
        <p14:creationId xmlns:p14="http://schemas.microsoft.com/office/powerpoint/2010/main" val="1753008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latin typeface="Arial" pitchFamily="34" charset="0"/>
                <a:cs typeface="Arial" pitchFamily="34" charset="0"/>
              </a:rPr>
              <a:t>Exhibit 2-4</a:t>
            </a:r>
          </a:p>
          <a:p>
            <a:endParaRPr lang="en-US" b="1" dirty="0">
              <a:latin typeface="Arial" pitchFamily="34" charset="0"/>
              <a:cs typeface="Arial" pitchFamily="34" charset="0"/>
            </a:endParaRPr>
          </a:p>
          <a:p>
            <a:r>
              <a:rPr lang="en-US" b="0" dirty="0">
                <a:latin typeface="Arial" pitchFamily="34" charset="0"/>
                <a:cs typeface="Arial" pitchFamily="34" charset="0"/>
              </a:rPr>
              <a:t>Gantt</a:t>
            </a:r>
            <a:r>
              <a:rPr lang="en-US" b="0" baseline="0" dirty="0">
                <a:latin typeface="Arial" pitchFamily="34" charset="0"/>
                <a:cs typeface="Arial" pitchFamily="34" charset="0"/>
              </a:rPr>
              <a:t> chart of a research project.</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5888537-0084-4575-A325-5F23F3F1A791}" type="slidenum">
              <a:rPr lang="en-US" smtClean="0"/>
              <a:t>23</a:t>
            </a:fld>
            <a:endParaRPr lang="en-US"/>
          </a:p>
        </p:txBody>
      </p:sp>
    </p:spTree>
    <p:extLst>
      <p:ext uri="{BB962C8B-B14F-4D97-AF65-F5344CB8AC3E}">
        <p14:creationId xmlns:p14="http://schemas.microsoft.com/office/powerpoint/2010/main" val="2745227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34" charset="0"/>
                <a:cs typeface="Arial" pitchFamily="34" charset="0"/>
              </a:rPr>
              <a:t>Researchers must remain objective. The slide presents common problems in the research process, especially in Stage</a:t>
            </a:r>
            <a:r>
              <a:rPr lang="en-US" baseline="0" dirty="0">
                <a:latin typeface="Arial" pitchFamily="34" charset="0"/>
                <a:cs typeface="Arial" pitchFamily="34" charset="0"/>
              </a:rPr>
              <a:t> 1 of </a:t>
            </a:r>
            <a:r>
              <a:rPr lang="en-US" b="1" baseline="0" dirty="0">
                <a:latin typeface="Arial" pitchFamily="34" charset="0"/>
                <a:cs typeface="Arial" pitchFamily="34" charset="0"/>
              </a:rPr>
              <a:t>Exhibit 2-2</a:t>
            </a:r>
            <a:r>
              <a:rPr lang="en-US" dirty="0">
                <a:latin typeface="Arial" pitchFamily="34" charset="0"/>
                <a:cs typeface="Arial" pitchFamily="34" charset="0"/>
              </a:rPr>
              <a:t>.</a:t>
            </a:r>
          </a:p>
          <a:p>
            <a:pPr eaLnBrk="1" hangingPunct="1">
              <a:buFontTx/>
              <a:buChar char="•"/>
            </a:pPr>
            <a:r>
              <a:rPr lang="en-US" b="1" dirty="0">
                <a:latin typeface="Arial" pitchFamily="34" charset="0"/>
                <a:cs typeface="Arial" pitchFamily="34" charset="0"/>
              </a:rPr>
              <a:t>Unresearchable questions:</a:t>
            </a:r>
            <a:r>
              <a:rPr lang="en-US" dirty="0">
                <a:latin typeface="Arial" pitchFamily="34" charset="0"/>
                <a:cs typeface="Arial" pitchFamily="34" charset="0"/>
              </a:rPr>
              <a:t> Not all management questions are researchable and not all research questions are answerable. </a:t>
            </a:r>
          </a:p>
          <a:p>
            <a:pPr eaLnBrk="1" hangingPunct="1">
              <a:buFontTx/>
              <a:buChar char="•"/>
            </a:pPr>
            <a:r>
              <a:rPr lang="en-US" dirty="0">
                <a:latin typeface="Arial" pitchFamily="34" charset="0"/>
                <a:cs typeface="Arial" pitchFamily="34" charset="0"/>
              </a:rPr>
              <a:t>An </a:t>
            </a:r>
            <a:r>
              <a:rPr lang="en-US" b="1" dirty="0">
                <a:latin typeface="Arial" pitchFamily="34" charset="0"/>
                <a:cs typeface="Arial" pitchFamily="34" charset="0"/>
              </a:rPr>
              <a:t>ill-defined problem</a:t>
            </a:r>
            <a:r>
              <a:rPr lang="en-US" dirty="0">
                <a:latin typeface="Arial" pitchFamily="34" charset="0"/>
                <a:cs typeface="Arial" pitchFamily="34" charset="0"/>
              </a:rPr>
              <a:t> is one that addresses complex issues and cannot be expressed easily or completely.</a:t>
            </a:r>
          </a:p>
          <a:p>
            <a:pPr eaLnBrk="1" hangingPunct="1">
              <a:buFontTx/>
              <a:buChar char="•"/>
            </a:pPr>
            <a:r>
              <a:rPr lang="en-US" b="1" dirty="0">
                <a:latin typeface="Arial" pitchFamily="34" charset="0"/>
                <a:cs typeface="Arial" pitchFamily="34" charset="0"/>
              </a:rPr>
              <a:t>Manager’s Hidden Agendas:</a:t>
            </a:r>
            <a:r>
              <a:rPr lang="en-US" dirty="0">
                <a:latin typeface="Arial" pitchFamily="34" charset="0"/>
                <a:cs typeface="Arial" pitchFamily="34" charset="0"/>
              </a:rPr>
              <a:t> Sometimes a research study is intended to win approval for a pet idea or to protect a decision maker. In these cases, it may be more difficult to get support for the most appropriate research design.</a:t>
            </a:r>
          </a:p>
          <a:p>
            <a:pPr eaLnBrk="1" hangingPunct="1">
              <a:buFontTx/>
              <a:buChar char="•"/>
            </a:pPr>
            <a:r>
              <a:rPr lang="en-US" b="1" dirty="0">
                <a:latin typeface="Arial" pitchFamily="34" charset="0"/>
                <a:cs typeface="Arial" pitchFamily="34" charset="0"/>
              </a:rPr>
              <a:t>Researcher Inexperience</a:t>
            </a:r>
            <a:r>
              <a:rPr lang="en-US" dirty="0">
                <a:latin typeface="Arial" pitchFamily="34" charset="0"/>
                <a:cs typeface="Arial" pitchFamily="34" charset="0"/>
              </a:rPr>
              <a:t>:</a:t>
            </a:r>
            <a:r>
              <a:rPr lang="en-US" baseline="0" dirty="0">
                <a:latin typeface="Arial" pitchFamily="34" charset="0"/>
                <a:cs typeface="Arial" pitchFamily="34" charset="0"/>
              </a:rPr>
              <a:t> can lead to an inappropriate research questions, poor research design, inadequate data collection protocols, in appropriate analytical techniques, and the insupportable conclusions and recommendations.  Novice researchers should be supervised.</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5888537-0084-4575-A325-5F23F3F1A791}" type="slidenum">
              <a:rPr lang="en-US" smtClean="0"/>
              <a:t>24</a:t>
            </a:fld>
            <a:endParaRPr lang="en-US"/>
          </a:p>
        </p:txBody>
      </p:sp>
    </p:spTree>
    <p:extLst>
      <p:ext uri="{BB962C8B-B14F-4D97-AF65-F5344CB8AC3E}">
        <p14:creationId xmlns:p14="http://schemas.microsoft.com/office/powerpoint/2010/main" val="2826812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a:latin typeface="Arial" pitchFamily="34" charset="0"/>
                <a:cs typeface="Arial" pitchFamily="34" charset="0"/>
              </a:rPr>
              <a:t>Researchers must remain objective. The slide presents common problems in Stage 2 of the Research Process (Exhibit 2-2), the research design.</a:t>
            </a:r>
          </a:p>
          <a:p>
            <a:pPr eaLnBrk="1" hangingPunct="1"/>
            <a:endParaRPr lang="en-US" sz="1200" dirty="0">
              <a:latin typeface="Arial" pitchFamily="34" charset="0"/>
              <a:cs typeface="Arial" pitchFamily="34" charset="0"/>
            </a:endParaRPr>
          </a:p>
          <a:p>
            <a:pPr eaLnBrk="1" hangingPunct="1"/>
            <a:r>
              <a:rPr lang="en-US" sz="1200" dirty="0">
                <a:latin typeface="Arial" pitchFamily="34" charset="0"/>
                <a:cs typeface="Arial" pitchFamily="34" charset="0"/>
              </a:rPr>
              <a:t>The </a:t>
            </a:r>
            <a:r>
              <a:rPr lang="en-US" sz="1200" b="1" dirty="0">
                <a:latin typeface="Arial" pitchFamily="34" charset="0"/>
                <a:cs typeface="Arial" pitchFamily="34" charset="0"/>
              </a:rPr>
              <a:t>favored-technique syndrome</a:t>
            </a:r>
            <a:r>
              <a:rPr lang="en-US" sz="1200" dirty="0">
                <a:latin typeface="Arial" pitchFamily="34" charset="0"/>
                <a:cs typeface="Arial" pitchFamily="34" charset="0"/>
              </a:rPr>
              <a:t> occurs when researchers are method-bound. They recast any management questions so that it is amenable to their favorite method. </a:t>
            </a:r>
          </a:p>
          <a:p>
            <a:pPr eaLnBrk="1" hangingPunct="1"/>
            <a:endParaRPr lang="en-US" sz="1200" b="1" dirty="0">
              <a:latin typeface="Arial" pitchFamily="34" charset="0"/>
              <a:cs typeface="Arial" pitchFamily="34" charset="0"/>
            </a:endParaRPr>
          </a:p>
          <a:p>
            <a:pPr eaLnBrk="1" hangingPunct="1"/>
            <a:r>
              <a:rPr lang="en-US" sz="1200" b="1" dirty="0">
                <a:latin typeface="Arial" pitchFamily="34" charset="0"/>
                <a:cs typeface="Arial" pitchFamily="34" charset="0"/>
              </a:rPr>
              <a:t>Over-embracing Data Analytics </a:t>
            </a:r>
            <a:r>
              <a:rPr lang="en-US" sz="1200" dirty="0">
                <a:latin typeface="Arial" pitchFamily="34" charset="0"/>
                <a:cs typeface="Arial" pitchFamily="34" charset="0"/>
              </a:rPr>
              <a:t>means that managers may feel that they do not want to collect more data until they have thoroughly evaluated all existing data. While data mining can be a good starting point, it will rarely address all questions related to a specific management dilemma.</a:t>
            </a:r>
          </a:p>
          <a:p>
            <a:pPr eaLnBrk="1" hangingPunct="1"/>
            <a:endParaRPr lang="en-US" sz="1200" dirty="0">
              <a:latin typeface="Arial" pitchFamily="34" charset="0"/>
              <a:cs typeface="Arial" pitchFamily="34" charset="0"/>
            </a:endParaRPr>
          </a:p>
          <a:p>
            <a:pPr eaLnBrk="1" hangingPunct="1"/>
            <a:r>
              <a:rPr lang="en-US" sz="1200" b="1" dirty="0">
                <a:latin typeface="Arial" pitchFamily="34" charset="0"/>
                <a:cs typeface="Arial" pitchFamily="34" charset="0"/>
              </a:rPr>
              <a:t>Researcher inexperience </a:t>
            </a:r>
            <a:r>
              <a:rPr lang="en-US" sz="1200" dirty="0">
                <a:latin typeface="Arial" pitchFamily="34" charset="0"/>
                <a:cs typeface="Arial" pitchFamily="34" charset="0"/>
              </a:rPr>
              <a:t>can lead to inappropriate designs for both data collection and sampling, and poor data collection protocols.</a:t>
            </a:r>
          </a:p>
          <a:p>
            <a:pPr eaLnBrk="1" hangingPunct="1"/>
            <a:endParaRPr lang="en-US" sz="1200" baseline="0" dirty="0">
              <a:latin typeface="Arial" pitchFamily="34" charset="0"/>
              <a:cs typeface="Arial" pitchFamily="34" charset="0"/>
            </a:endParaRPr>
          </a:p>
          <a:p>
            <a:pPr eaLnBrk="1" hangingPunct="1"/>
            <a:r>
              <a:rPr lang="en-US" sz="1200" baseline="0" dirty="0">
                <a:latin typeface="Arial" pitchFamily="34" charset="0"/>
                <a:cs typeface="Arial" pitchFamily="34" charset="0"/>
              </a:rPr>
              <a:t>We discuss other problems to avoid in other stages in their respective chapters.</a:t>
            </a:r>
            <a:endParaRPr lang="en-US"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5888537-0084-4575-A325-5F23F3F1A791}" type="slidenum">
              <a:rPr lang="en-US" smtClean="0"/>
              <a:t>25</a:t>
            </a:fld>
            <a:endParaRPr lang="en-US"/>
          </a:p>
        </p:txBody>
      </p:sp>
    </p:spTree>
    <p:extLst>
      <p:ext uri="{BB962C8B-B14F-4D97-AF65-F5344CB8AC3E}">
        <p14:creationId xmlns:p14="http://schemas.microsoft.com/office/powerpoint/2010/main" val="50165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The ethical issues of this chapter focus on deception, privacy, quality, notice, choice, access, security, respect, and bias.</a:t>
            </a:r>
          </a:p>
          <a:p>
            <a:endParaRPr lang="en-US" dirty="0">
              <a:latin typeface="Arial" pitchFamily="34" charset="0"/>
              <a:cs typeface="Arial" pitchFamily="34" charset="0"/>
            </a:endParaRPr>
          </a:p>
          <a:p>
            <a:r>
              <a:rPr lang="en-US" dirty="0">
                <a:latin typeface="Arial" pitchFamily="34" charset="0"/>
                <a:cs typeface="Arial" pitchFamily="34" charset="0"/>
              </a:rPr>
              <a:t>Each of these leads to a right for a researcher, a sponsor, or a participant…to quality research, to confidentiality,</a:t>
            </a:r>
            <a:r>
              <a:rPr lang="en-US" baseline="0" dirty="0">
                <a:latin typeface="Arial" pitchFamily="34" charset="0"/>
                <a:cs typeface="Arial" pitchFamily="34" charset="0"/>
              </a:rPr>
              <a:t> to privacy, to absence of coercion. etc.</a:t>
            </a:r>
          </a:p>
          <a:p>
            <a:endParaRPr lang="en-US" baseline="0" dirty="0">
              <a:latin typeface="Arial" pitchFamily="34" charset="0"/>
              <a:cs typeface="Arial" pitchFamily="34" charset="0"/>
            </a:endParaRPr>
          </a:p>
          <a:p>
            <a:r>
              <a:rPr lang="en-US" baseline="0" dirty="0">
                <a:latin typeface="Arial" pitchFamily="34" charset="0"/>
                <a:cs typeface="Arial" pitchFamily="34" charset="0"/>
              </a:rPr>
              <a:t>If you prefer, the next slide contains </a:t>
            </a:r>
            <a:r>
              <a:rPr lang="en-US" b="1" baseline="0" dirty="0">
                <a:latin typeface="Arial" pitchFamily="34" charset="0"/>
                <a:cs typeface="Arial" pitchFamily="34" charset="0"/>
              </a:rPr>
              <a:t>Exhibit 2-2, </a:t>
            </a:r>
            <a:r>
              <a:rPr lang="en-US" b="0" baseline="0" dirty="0">
                <a:latin typeface="Arial" pitchFamily="34" charset="0"/>
                <a:cs typeface="Arial" pitchFamily="34" charset="0"/>
              </a:rPr>
              <a:t>currently hidden</a:t>
            </a:r>
            <a:r>
              <a:rPr lang="en-US" baseline="0" dirty="0">
                <a:latin typeface="Arial" pitchFamily="34" charset="0"/>
                <a:cs typeface="Arial" pitchFamily="34" charset="0"/>
              </a:rPr>
              <a:t>.</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5888537-0084-4575-A325-5F23F3F1A791}" type="slidenum">
              <a:rPr lang="en-US" smtClean="0"/>
              <a:t>26</a:t>
            </a:fld>
            <a:endParaRPr lang="en-US"/>
          </a:p>
        </p:txBody>
      </p:sp>
    </p:spTree>
    <p:extLst>
      <p:ext uri="{BB962C8B-B14F-4D97-AF65-F5344CB8AC3E}">
        <p14:creationId xmlns:p14="http://schemas.microsoft.com/office/powerpoint/2010/main" val="3238652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itchFamily="34" charset="0"/>
                <a:cs typeface="Arial" pitchFamily="34" charset="0"/>
              </a:rPr>
              <a:t>Exhibit 2-2 </a:t>
            </a:r>
            <a:r>
              <a:rPr lang="en-US" dirty="0">
                <a:latin typeface="Arial" pitchFamily="34" charset="0"/>
                <a:cs typeface="Arial" pitchFamily="34" charset="0"/>
              </a:rPr>
              <a:t>reveals</a:t>
            </a:r>
            <a:r>
              <a:rPr lang="en-US" baseline="0" dirty="0">
                <a:latin typeface="Arial" pitchFamily="34" charset="0"/>
                <a:cs typeface="Arial" pitchFamily="34" charset="0"/>
              </a:rPr>
              <a:t> the model for the research process that is followed in this text.  Each stage is developed in subsequent chapters.</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5888537-0084-4575-A325-5F23F3F1A791}" type="slidenum">
              <a:rPr lang="en-US" smtClean="0"/>
              <a:t>27</a:t>
            </a:fld>
            <a:endParaRPr lang="en-US"/>
          </a:p>
        </p:txBody>
      </p:sp>
    </p:spTree>
    <p:extLst>
      <p:ext uri="{BB962C8B-B14F-4D97-AF65-F5344CB8AC3E}">
        <p14:creationId xmlns:p14="http://schemas.microsoft.com/office/powerpoint/2010/main" val="3666256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88537-0084-4575-A325-5F23F3F1A791}" type="slidenum">
              <a:rPr lang="en-US" smtClean="0"/>
              <a:t>29</a:t>
            </a:fld>
            <a:endParaRPr lang="en-US"/>
          </a:p>
        </p:txBody>
      </p:sp>
    </p:spTree>
    <p:extLst>
      <p:ext uri="{BB962C8B-B14F-4D97-AF65-F5344CB8AC3E}">
        <p14:creationId xmlns:p14="http://schemas.microsoft.com/office/powerpoint/2010/main" val="35193452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88537-0084-4575-A325-5F23F3F1A791}" type="slidenum">
              <a:rPr lang="en-US" smtClean="0"/>
              <a:t>30</a:t>
            </a:fld>
            <a:endParaRPr lang="en-US"/>
          </a:p>
        </p:txBody>
      </p:sp>
    </p:spTree>
    <p:extLst>
      <p:ext uri="{BB962C8B-B14F-4D97-AF65-F5344CB8AC3E}">
        <p14:creationId xmlns:p14="http://schemas.microsoft.com/office/powerpoint/2010/main" val="3502249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Use the snapshot: New Moms and  Moms to Be</a:t>
            </a:r>
            <a:r>
              <a:rPr lang="en-US" baseline="0" dirty="0">
                <a:latin typeface="Arial" pitchFamily="34" charset="0"/>
                <a:cs typeface="Arial" pitchFamily="34" charset="0"/>
              </a:rPr>
              <a:t> offer Video Insights, the project from Marcus Thomas LLC and </a:t>
            </a:r>
            <a:r>
              <a:rPr lang="en-US" baseline="0" dirty="0" err="1">
                <a:latin typeface="Arial" pitchFamily="34" charset="0"/>
                <a:cs typeface="Arial" pitchFamily="34" charset="0"/>
              </a:rPr>
              <a:t>Qualvu</a:t>
            </a:r>
            <a:r>
              <a:rPr lang="en-US" baseline="0" dirty="0">
                <a:latin typeface="Arial" pitchFamily="34" charset="0"/>
                <a:cs typeface="Arial" pitchFamily="34" charset="0"/>
              </a:rPr>
              <a:t> to </a:t>
            </a:r>
            <a:r>
              <a:rPr lang="en-US" baseline="0" dirty="0" err="1">
                <a:latin typeface="Arial" pitchFamily="34" charset="0"/>
                <a:cs typeface="Arial" pitchFamily="34" charset="0"/>
              </a:rPr>
              <a:t>disucss</a:t>
            </a:r>
            <a:r>
              <a:rPr lang="en-US" baseline="0" dirty="0">
                <a:latin typeface="Arial" pitchFamily="34" charset="0"/>
                <a:cs typeface="Arial" pitchFamily="34" charset="0"/>
              </a:rPr>
              <a:t> Step 3: Designing the Research.</a:t>
            </a:r>
          </a:p>
          <a:p>
            <a:endParaRPr lang="en-US" baseline="0" dirty="0">
              <a:latin typeface="Arial" pitchFamily="34" charset="0"/>
              <a:cs typeface="Arial" pitchFamily="34" charset="0"/>
            </a:endParaRPr>
          </a:p>
          <a:p>
            <a:r>
              <a:rPr lang="en-US" baseline="0" dirty="0">
                <a:latin typeface="Arial" pitchFamily="34" charset="0"/>
                <a:cs typeface="Arial" pitchFamily="34" charset="0"/>
              </a:rPr>
              <a:t>Photo Credit</a:t>
            </a:r>
          </a:p>
          <a:p>
            <a:r>
              <a:rPr lang="en-US" baseline="0" dirty="0">
                <a:latin typeface="Arial" pitchFamily="34" charset="0"/>
                <a:cs typeface="Arial" pitchFamily="34" charset="0"/>
              </a:rPr>
              <a:t>Left</a:t>
            </a:r>
          </a:p>
          <a:p>
            <a:r>
              <a:rPr lang="en-US" dirty="0">
                <a:latin typeface="Arial" pitchFamily="34" charset="0"/>
                <a:cs typeface="Arial" pitchFamily="34" charset="0"/>
              </a:rPr>
              <a:t>©Hero/Corbis/Glow Images</a:t>
            </a:r>
          </a:p>
          <a:p>
            <a:r>
              <a:rPr lang="en-US" dirty="0">
                <a:latin typeface="Arial" pitchFamily="34" charset="0"/>
                <a:cs typeface="Arial" pitchFamily="34" charset="0"/>
              </a:rPr>
              <a:t>Right</a:t>
            </a:r>
          </a:p>
          <a:p>
            <a:r>
              <a:rPr lang="en-US" dirty="0">
                <a:latin typeface="Arial" pitchFamily="34" charset="0"/>
                <a:cs typeface="Arial" pitchFamily="34" charset="0"/>
              </a:rPr>
              <a:t>Courtesy of Marcus Thomas LLC.</a:t>
            </a:r>
          </a:p>
        </p:txBody>
      </p:sp>
      <p:sp>
        <p:nvSpPr>
          <p:cNvPr id="4" name="Slide Number Placeholder 3"/>
          <p:cNvSpPr>
            <a:spLocks noGrp="1"/>
          </p:cNvSpPr>
          <p:nvPr>
            <p:ph type="sldNum" sz="quarter" idx="10"/>
          </p:nvPr>
        </p:nvSpPr>
        <p:spPr/>
        <p:txBody>
          <a:bodyPr/>
          <a:lstStyle/>
          <a:p>
            <a:fld id="{F5888537-0084-4575-A325-5F23F3F1A791}" type="slidenum">
              <a:rPr lang="en-US" smtClean="0"/>
              <a:t>31</a:t>
            </a:fld>
            <a:endParaRPr lang="en-US"/>
          </a:p>
        </p:txBody>
      </p:sp>
    </p:spTree>
    <p:extLst>
      <p:ext uri="{BB962C8B-B14F-4D97-AF65-F5344CB8AC3E}">
        <p14:creationId xmlns:p14="http://schemas.microsoft.com/office/powerpoint/2010/main" val="15011130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cs typeface="Arial" pitchFamily="34" charset="0"/>
              </a:rPr>
              <a:t>Use the snapshot Research and Programmatic Algorithms</a:t>
            </a:r>
            <a:r>
              <a:rPr lang="en-US" baseline="0" dirty="0">
                <a:latin typeface="Arial" pitchFamily="34" charset="0"/>
                <a:cs typeface="Arial" pitchFamily="34" charset="0"/>
              </a:rPr>
              <a:t> to discuss Step 3: Designing the Research.</a:t>
            </a:r>
          </a:p>
          <a:p>
            <a:endParaRPr lang="en-US" baseline="0" dirty="0">
              <a:latin typeface="Arial" pitchFamily="34" charset="0"/>
              <a:cs typeface="Arial" pitchFamily="34" charset="0"/>
            </a:endParaRPr>
          </a:p>
          <a:p>
            <a:r>
              <a:rPr lang="en-US" baseline="0" dirty="0">
                <a:latin typeface="Arial" pitchFamily="34" charset="0"/>
                <a:cs typeface="Arial" pitchFamily="34" charset="0"/>
              </a:rPr>
              <a:t>PHOTO CREDIT</a:t>
            </a:r>
          </a:p>
          <a:p>
            <a:r>
              <a:rPr lang="en-US" dirty="0">
                <a:latin typeface="Arial" pitchFamily="34" charset="0"/>
                <a:cs typeface="Arial" pitchFamily="34" charset="0"/>
              </a:rPr>
              <a:t>Robert Daly/</a:t>
            </a:r>
            <a:r>
              <a:rPr lang="en-US" dirty="0" err="1">
                <a:latin typeface="Arial" pitchFamily="34" charset="0"/>
                <a:cs typeface="Arial" pitchFamily="34" charset="0"/>
              </a:rPr>
              <a:t>Caia</a:t>
            </a:r>
            <a:r>
              <a:rPr lang="en-US" dirty="0">
                <a:latin typeface="Arial" pitchFamily="34" charset="0"/>
                <a:cs typeface="Arial" pitchFamily="34" charset="0"/>
              </a:rPr>
              <a:t> Image/Glow Images.</a:t>
            </a:r>
          </a:p>
        </p:txBody>
      </p:sp>
      <p:sp>
        <p:nvSpPr>
          <p:cNvPr id="4" name="Slide Number Placeholder 3"/>
          <p:cNvSpPr>
            <a:spLocks noGrp="1"/>
          </p:cNvSpPr>
          <p:nvPr>
            <p:ph type="sldNum" sz="quarter" idx="10"/>
          </p:nvPr>
        </p:nvSpPr>
        <p:spPr/>
        <p:txBody>
          <a:bodyPr/>
          <a:lstStyle/>
          <a:p>
            <a:fld id="{F5888537-0084-4575-A325-5F23F3F1A791}" type="slidenum">
              <a:rPr lang="en-US" smtClean="0"/>
              <a:t>32</a:t>
            </a:fld>
            <a:endParaRPr lang="en-US"/>
          </a:p>
        </p:txBody>
      </p:sp>
    </p:spTree>
    <p:extLst>
      <p:ext uri="{BB962C8B-B14F-4D97-AF65-F5344CB8AC3E}">
        <p14:creationId xmlns:p14="http://schemas.microsoft.com/office/powerpoint/2010/main" val="10093590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34" charset="0"/>
                <a:cs typeface="Arial" pitchFamily="34" charset="0"/>
              </a:rPr>
              <a:t>This snapshot is one that can be used to</a:t>
            </a:r>
            <a:r>
              <a:rPr lang="en-US" sz="1200" baseline="0" dirty="0">
                <a:latin typeface="Arial" pitchFamily="34" charset="0"/>
                <a:cs typeface="Arial" pitchFamily="34" charset="0"/>
              </a:rPr>
              <a:t> discuss ethical issues, as well as research process pitfalls.</a:t>
            </a:r>
          </a:p>
          <a:p>
            <a:r>
              <a:rPr lang="en-US" sz="1200" dirty="0">
                <a:latin typeface="Arial" pitchFamily="34" charset="0"/>
                <a:cs typeface="Arial" pitchFamily="34" charset="0"/>
              </a:rPr>
              <a:t>A bar graph is shown. </a:t>
            </a:r>
          </a:p>
        </p:txBody>
      </p:sp>
      <p:sp>
        <p:nvSpPr>
          <p:cNvPr id="4" name="Slide Number Placeholder 3"/>
          <p:cNvSpPr>
            <a:spLocks noGrp="1"/>
          </p:cNvSpPr>
          <p:nvPr>
            <p:ph type="sldNum" sz="quarter" idx="10"/>
          </p:nvPr>
        </p:nvSpPr>
        <p:spPr/>
        <p:txBody>
          <a:bodyPr/>
          <a:lstStyle/>
          <a:p>
            <a:fld id="{F5888537-0084-4575-A325-5F23F3F1A791}" type="slidenum">
              <a:rPr lang="en-US" smtClean="0"/>
              <a:t>33</a:t>
            </a:fld>
            <a:endParaRPr lang="en-US"/>
          </a:p>
        </p:txBody>
      </p:sp>
    </p:spTree>
    <p:extLst>
      <p:ext uri="{BB962C8B-B14F-4D97-AF65-F5344CB8AC3E}">
        <p14:creationId xmlns:p14="http://schemas.microsoft.com/office/powerpoint/2010/main" val="234513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itchFamily="34" charset="0"/>
                <a:cs typeface="Arial" pitchFamily="34" charset="0"/>
              </a:rPr>
              <a:t>Exhibit 2-2 </a:t>
            </a:r>
            <a:r>
              <a:rPr lang="en-US" dirty="0">
                <a:latin typeface="Arial" pitchFamily="34" charset="0"/>
                <a:cs typeface="Arial" pitchFamily="34" charset="0"/>
              </a:rPr>
              <a:t>reveals</a:t>
            </a:r>
            <a:r>
              <a:rPr lang="en-US" baseline="0" dirty="0">
                <a:latin typeface="Arial" pitchFamily="34" charset="0"/>
                <a:cs typeface="Arial" pitchFamily="34" charset="0"/>
              </a:rPr>
              <a:t> the model for the research process that is followed in this text.  Each stage is developed in subsequent chapters.</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5888537-0084-4575-A325-5F23F3F1A791}" type="slidenum">
              <a:rPr lang="en-US" smtClean="0"/>
              <a:t>5</a:t>
            </a:fld>
            <a:endParaRPr lang="en-US"/>
          </a:p>
        </p:txBody>
      </p:sp>
    </p:spTree>
    <p:extLst>
      <p:ext uri="{BB962C8B-B14F-4D97-AF65-F5344CB8AC3E}">
        <p14:creationId xmlns:p14="http://schemas.microsoft.com/office/powerpoint/2010/main" val="16141490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88537-0084-4575-A325-5F23F3F1A791}" type="slidenum">
              <a:rPr lang="en-US" smtClean="0"/>
              <a:t>35</a:t>
            </a:fld>
            <a:endParaRPr lang="en-US"/>
          </a:p>
        </p:txBody>
      </p:sp>
    </p:spTree>
    <p:extLst>
      <p:ext uri="{BB962C8B-B14F-4D97-AF65-F5344CB8AC3E}">
        <p14:creationId xmlns:p14="http://schemas.microsoft.com/office/powerpoint/2010/main" val="39902120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88537-0084-4575-A325-5F23F3F1A791}" type="slidenum">
              <a:rPr lang="en-US" smtClean="0"/>
              <a:t>36</a:t>
            </a:fld>
            <a:endParaRPr lang="en-US"/>
          </a:p>
        </p:txBody>
      </p:sp>
    </p:spTree>
    <p:extLst>
      <p:ext uri="{BB962C8B-B14F-4D97-AF65-F5344CB8AC3E}">
        <p14:creationId xmlns:p14="http://schemas.microsoft.com/office/powerpoint/2010/main" val="13201773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88537-0084-4575-A325-5F23F3F1A791}" type="slidenum">
              <a:rPr lang="en-US" smtClean="0"/>
              <a:t>37</a:t>
            </a:fld>
            <a:endParaRPr lang="en-US"/>
          </a:p>
        </p:txBody>
      </p:sp>
    </p:spTree>
    <p:extLst>
      <p:ext uri="{BB962C8B-B14F-4D97-AF65-F5344CB8AC3E}">
        <p14:creationId xmlns:p14="http://schemas.microsoft.com/office/powerpoint/2010/main" val="17953001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88537-0084-4575-A325-5F23F3F1A791}" type="slidenum">
              <a:rPr lang="en-US" smtClean="0"/>
              <a:t>38</a:t>
            </a:fld>
            <a:endParaRPr lang="en-US"/>
          </a:p>
        </p:txBody>
      </p:sp>
    </p:spTree>
    <p:extLst>
      <p:ext uri="{BB962C8B-B14F-4D97-AF65-F5344CB8AC3E}">
        <p14:creationId xmlns:p14="http://schemas.microsoft.com/office/powerpoint/2010/main" val="25067203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888537-0084-4575-A325-5F23F3F1A791}" type="slidenum">
              <a:rPr lang="en-US" smtClean="0"/>
              <a:t>40</a:t>
            </a:fld>
            <a:endParaRPr lang="en-US"/>
          </a:p>
        </p:txBody>
      </p:sp>
    </p:spTree>
    <p:extLst>
      <p:ext uri="{BB962C8B-B14F-4D97-AF65-F5344CB8AC3E}">
        <p14:creationId xmlns:p14="http://schemas.microsoft.com/office/powerpoint/2010/main" val="1591481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itchFamily="34" charset="0"/>
                <a:cs typeface="Arial" pitchFamily="34" charset="0"/>
              </a:rPr>
              <a:t>Exhibit 2-2 </a:t>
            </a:r>
            <a:r>
              <a:rPr lang="en-US" dirty="0">
                <a:latin typeface="Arial" pitchFamily="34" charset="0"/>
                <a:cs typeface="Arial" pitchFamily="34" charset="0"/>
              </a:rPr>
              <a:t>reveals</a:t>
            </a:r>
            <a:r>
              <a:rPr lang="en-US" baseline="0" dirty="0">
                <a:latin typeface="Arial" pitchFamily="34" charset="0"/>
                <a:cs typeface="Arial" pitchFamily="34" charset="0"/>
              </a:rPr>
              <a:t> the model for the research process that is followed in this text.  Each stage is developed in subsequent chapters.</a:t>
            </a:r>
          </a:p>
          <a:p>
            <a:endParaRPr lang="en-US" baseline="0" dirty="0">
              <a:latin typeface="Arial" pitchFamily="34" charset="0"/>
              <a:cs typeface="Arial" pitchFamily="34" charset="0"/>
            </a:endParaRPr>
          </a:p>
          <a:p>
            <a:pPr eaLnBrk="1" hangingPunct="1"/>
            <a:r>
              <a:rPr lang="en-US" b="1" dirty="0">
                <a:latin typeface="Arial" pitchFamily="34" charset="0"/>
                <a:cs typeface="Arial" pitchFamily="34" charset="0"/>
              </a:rPr>
              <a:t>Exhibit 2-2 </a:t>
            </a:r>
            <a:r>
              <a:rPr lang="en-US" dirty="0">
                <a:latin typeface="Arial" pitchFamily="34" charset="0"/>
                <a:cs typeface="Arial" pitchFamily="34" charset="0"/>
              </a:rPr>
              <a:t>illustrates the research process. This slide focuses on the first stage of the process, clarifying the research question…which involves</a:t>
            </a:r>
            <a:r>
              <a:rPr lang="en-US" baseline="0" dirty="0">
                <a:latin typeface="Arial" pitchFamily="34" charset="0"/>
                <a:cs typeface="Arial" pitchFamily="34" charset="0"/>
              </a:rPr>
              <a:t> moving from the management dilemma to the research question using exploration.</a:t>
            </a:r>
            <a:endParaRPr lang="en-US" dirty="0">
              <a:latin typeface="Arial" pitchFamily="34" charset="0"/>
              <a:cs typeface="Arial" pitchFamily="34" charset="0"/>
            </a:endParaRPr>
          </a:p>
          <a:p>
            <a:pPr eaLnBrk="1" hangingPunct="1"/>
            <a:endParaRPr lang="en-US" dirty="0">
              <a:latin typeface="Arial" pitchFamily="34" charset="0"/>
              <a:cs typeface="Arial" pitchFamily="34" charset="0"/>
            </a:endParaRPr>
          </a:p>
          <a:p>
            <a:pPr eaLnBrk="1" hangingPunct="1"/>
            <a:r>
              <a:rPr lang="en-US" dirty="0">
                <a:latin typeface="Arial" pitchFamily="34" charset="0"/>
                <a:cs typeface="Arial" pitchFamily="34" charset="0"/>
              </a:rPr>
              <a:t>The process begins at the most general level with the </a:t>
            </a:r>
            <a:r>
              <a:rPr lang="en-US" b="1" dirty="0">
                <a:latin typeface="Arial" pitchFamily="34" charset="0"/>
                <a:cs typeface="Arial" pitchFamily="34" charset="0"/>
              </a:rPr>
              <a:t>management dilemma</a:t>
            </a:r>
            <a:r>
              <a:rPr lang="en-US" dirty="0">
                <a:latin typeface="Arial" pitchFamily="34" charset="0"/>
                <a:cs typeface="Arial" pitchFamily="34" charset="0"/>
              </a:rPr>
              <a:t>. This is usually a symptom of an actual problem, such as rising costs, declining sales, or a large number of defects. </a:t>
            </a:r>
          </a:p>
          <a:p>
            <a:pPr eaLnBrk="1" hangingPunct="1"/>
            <a:endParaRPr lang="en-US" dirty="0">
              <a:latin typeface="Arial" pitchFamily="34" charset="0"/>
              <a:cs typeface="Arial" pitchFamily="34" charset="0"/>
            </a:endParaRPr>
          </a:p>
          <a:p>
            <a:pPr eaLnBrk="1" hangingPunct="1"/>
            <a:r>
              <a:rPr lang="en-US" dirty="0">
                <a:latin typeface="Arial" pitchFamily="34" charset="0"/>
                <a:cs typeface="Arial" pitchFamily="34" charset="0"/>
              </a:rPr>
              <a:t>This portion of the research process is the focus of</a:t>
            </a:r>
            <a:r>
              <a:rPr lang="en-US" baseline="0" dirty="0">
                <a:latin typeface="Arial" pitchFamily="34" charset="0"/>
                <a:cs typeface="Arial" pitchFamily="34" charset="0"/>
              </a:rPr>
              <a:t> </a:t>
            </a:r>
            <a:r>
              <a:rPr lang="en-US" b="1" baseline="0" dirty="0">
                <a:latin typeface="Arial" pitchFamily="34" charset="0"/>
                <a:cs typeface="Arial" pitchFamily="34" charset="0"/>
              </a:rPr>
              <a:t>CHAPTER </a:t>
            </a:r>
            <a:r>
              <a:rPr lang="en-US" b="1" dirty="0">
                <a:solidFill>
                  <a:srgbClr val="FF0000"/>
                </a:solidFill>
                <a:latin typeface="Arial" pitchFamily="34" charset="0"/>
                <a:cs typeface="Arial" pitchFamily="34" charset="0"/>
              </a:rPr>
              <a:t>3</a:t>
            </a:r>
            <a:r>
              <a:rPr lang="en-US" dirty="0">
                <a:latin typeface="Arial" pitchFamily="34" charset="0"/>
                <a:cs typeface="Arial" pitchFamily="34" charset="0"/>
              </a:rPr>
              <a:t>.</a:t>
            </a:r>
          </a:p>
          <a:p>
            <a:pPr eaLnBrk="1" hangingPunct="1">
              <a:buFontTx/>
              <a:buChar char="•"/>
            </a:pPr>
            <a:endParaRPr lang="en-US" dirty="0">
              <a:latin typeface="Arial" pitchFamily="34" charset="0"/>
              <a:cs typeface="Arial" pitchFamily="34" charset="0"/>
            </a:endParaRPr>
          </a:p>
          <a:p>
            <a:pPr eaLnBrk="1" hangingPunct="1">
              <a:buFontTx/>
              <a:buChar char="•"/>
            </a:pPr>
            <a:r>
              <a:rPr lang="en-US" dirty="0">
                <a:latin typeface="Arial" pitchFamily="34" charset="0"/>
                <a:cs typeface="Arial" pitchFamily="34" charset="0"/>
              </a:rPr>
              <a:t>A </a:t>
            </a:r>
            <a:r>
              <a:rPr lang="en-US" b="1" dirty="0">
                <a:latin typeface="Arial" pitchFamily="34" charset="0"/>
                <a:cs typeface="Arial" pitchFamily="34" charset="0"/>
              </a:rPr>
              <a:t>management dilemma</a:t>
            </a:r>
            <a:r>
              <a:rPr lang="en-US" dirty="0">
                <a:latin typeface="Arial" pitchFamily="34" charset="0"/>
                <a:cs typeface="Arial" pitchFamily="34" charset="0"/>
              </a:rPr>
              <a:t> is an opportunity of problem that the manager has discovered because of one or more symptoms.</a:t>
            </a:r>
          </a:p>
          <a:p>
            <a:pPr eaLnBrk="1" hangingPunct="1">
              <a:buFontTx/>
              <a:buNone/>
            </a:pPr>
            <a:endParaRPr lang="en-US" dirty="0">
              <a:latin typeface="Arial" pitchFamily="34" charset="0"/>
              <a:cs typeface="Arial" pitchFamily="34" charset="0"/>
            </a:endParaRPr>
          </a:p>
          <a:p>
            <a:pPr eaLnBrk="1" hangingPunct="1">
              <a:buFontTx/>
              <a:buChar char="•"/>
            </a:pPr>
            <a:r>
              <a:rPr lang="en-US" dirty="0">
                <a:latin typeface="Arial" pitchFamily="34" charset="0"/>
                <a:cs typeface="Arial" pitchFamily="34" charset="0"/>
              </a:rPr>
              <a:t>A </a:t>
            </a:r>
            <a:r>
              <a:rPr lang="en-US" b="1" dirty="0">
                <a:latin typeface="Arial" pitchFamily="34" charset="0"/>
                <a:cs typeface="Arial" pitchFamily="34" charset="0"/>
              </a:rPr>
              <a:t>research question</a:t>
            </a:r>
            <a:r>
              <a:rPr lang="en-US" dirty="0">
                <a:latin typeface="Arial" pitchFamily="34" charset="0"/>
                <a:cs typeface="Arial" pitchFamily="34" charset="0"/>
              </a:rPr>
              <a:t> is the hypothesis that best states the objective of the research; the question that focuses the researcher’s attention.</a:t>
            </a:r>
          </a:p>
        </p:txBody>
      </p:sp>
      <p:sp>
        <p:nvSpPr>
          <p:cNvPr id="4" name="Slide Number Placeholder 3"/>
          <p:cNvSpPr>
            <a:spLocks noGrp="1"/>
          </p:cNvSpPr>
          <p:nvPr>
            <p:ph type="sldNum" sz="quarter" idx="10"/>
          </p:nvPr>
        </p:nvSpPr>
        <p:spPr/>
        <p:txBody>
          <a:bodyPr/>
          <a:lstStyle/>
          <a:p>
            <a:fld id="{F5888537-0084-4575-A325-5F23F3F1A791}" type="slidenum">
              <a:rPr lang="en-US" smtClean="0"/>
              <a:t>6</a:t>
            </a:fld>
            <a:endParaRPr lang="en-US"/>
          </a:p>
        </p:txBody>
      </p:sp>
    </p:spTree>
    <p:extLst>
      <p:ext uri="{BB962C8B-B14F-4D97-AF65-F5344CB8AC3E}">
        <p14:creationId xmlns:p14="http://schemas.microsoft.com/office/powerpoint/2010/main" val="2618566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34" charset="0"/>
                <a:cs typeface="Arial" pitchFamily="34" charset="0"/>
              </a:rPr>
              <a:t>Children are innately curious.  As adults,</a:t>
            </a:r>
            <a:r>
              <a:rPr lang="en-US" baseline="0" dirty="0">
                <a:latin typeface="Arial" pitchFamily="34" charset="0"/>
                <a:cs typeface="Arial" pitchFamily="34" charset="0"/>
              </a:rPr>
              <a:t> we need to foster our curiosity and constantly strive for better and deeper understanding of the phenomena around us.</a:t>
            </a:r>
          </a:p>
          <a:p>
            <a:pPr eaLnBrk="1" hangingPunct="1"/>
            <a:endParaRPr lang="en-US" baseline="0" dirty="0">
              <a:latin typeface="Arial" pitchFamily="34" charset="0"/>
              <a:cs typeface="Arial" pitchFamily="34" charset="0"/>
            </a:endParaRPr>
          </a:p>
          <a:p>
            <a:pPr eaLnBrk="1" hangingPunct="1"/>
            <a:r>
              <a:rPr lang="en-US" baseline="0" dirty="0">
                <a:latin typeface="Arial" pitchFamily="34" charset="0"/>
                <a:cs typeface="Arial" pitchFamily="34" charset="0"/>
              </a:rPr>
              <a:t>PHOTO CREDIT</a:t>
            </a:r>
          </a:p>
          <a:p>
            <a:pPr eaLnBrk="1" hangingPunct="1"/>
            <a:r>
              <a:rPr lang="en-US" dirty="0">
                <a:latin typeface="Arial" pitchFamily="34" charset="0"/>
                <a:cs typeface="Arial" pitchFamily="34" charset="0"/>
              </a:rPr>
              <a:t>©Blend / Image Source.</a:t>
            </a:r>
          </a:p>
        </p:txBody>
      </p:sp>
      <p:sp>
        <p:nvSpPr>
          <p:cNvPr id="4" name="Slide Number Placeholder 3"/>
          <p:cNvSpPr>
            <a:spLocks noGrp="1"/>
          </p:cNvSpPr>
          <p:nvPr>
            <p:ph type="sldNum" sz="quarter" idx="10"/>
          </p:nvPr>
        </p:nvSpPr>
        <p:spPr/>
        <p:txBody>
          <a:bodyPr/>
          <a:lstStyle/>
          <a:p>
            <a:fld id="{F5888537-0084-4575-A325-5F23F3F1A791}" type="slidenum">
              <a:rPr lang="en-US" smtClean="0"/>
              <a:t>7</a:t>
            </a:fld>
            <a:endParaRPr lang="en-US"/>
          </a:p>
        </p:txBody>
      </p:sp>
    </p:spTree>
    <p:extLst>
      <p:ext uri="{BB962C8B-B14F-4D97-AF65-F5344CB8AC3E}">
        <p14:creationId xmlns:p14="http://schemas.microsoft.com/office/powerpoint/2010/main" val="2426556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itchFamily="34" charset="0"/>
                <a:cs typeface="Arial" pitchFamily="34" charset="0"/>
              </a:rPr>
              <a:t>Exhibit 2-2 </a:t>
            </a:r>
            <a:r>
              <a:rPr lang="en-US" dirty="0">
                <a:latin typeface="Arial" pitchFamily="34" charset="0"/>
                <a:cs typeface="Arial" pitchFamily="34" charset="0"/>
              </a:rPr>
              <a:t>reveals</a:t>
            </a:r>
            <a:r>
              <a:rPr lang="en-US" baseline="0" dirty="0">
                <a:latin typeface="Arial" pitchFamily="34" charset="0"/>
                <a:cs typeface="Arial" pitchFamily="34" charset="0"/>
              </a:rPr>
              <a:t> the model for the research process that is followed in this text.  Each stage is developed in subsequent chapters.</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5888537-0084-4575-A325-5F23F3F1A791}" type="slidenum">
              <a:rPr lang="en-US" smtClean="0"/>
              <a:t>8</a:t>
            </a:fld>
            <a:endParaRPr lang="en-US"/>
          </a:p>
        </p:txBody>
      </p:sp>
    </p:spTree>
    <p:extLst>
      <p:ext uri="{BB962C8B-B14F-4D97-AF65-F5344CB8AC3E}">
        <p14:creationId xmlns:p14="http://schemas.microsoft.com/office/powerpoint/2010/main" val="1874818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34" charset="0"/>
                <a:cs typeface="Arial" pitchFamily="34" charset="0"/>
              </a:rPr>
              <a:t>Stage 2 of </a:t>
            </a:r>
            <a:r>
              <a:rPr lang="en-US" b="1" dirty="0">
                <a:latin typeface="Arial" pitchFamily="34" charset="0"/>
                <a:cs typeface="Arial" pitchFamily="34" charset="0"/>
              </a:rPr>
              <a:t>Exhibit 2-2 </a:t>
            </a:r>
            <a:r>
              <a:rPr lang="en-US" dirty="0">
                <a:latin typeface="Arial" pitchFamily="34" charset="0"/>
                <a:cs typeface="Arial" pitchFamily="34" charset="0"/>
              </a:rPr>
              <a:t>encompasses the design of the research project. There are three components to this stage: research design, sampling design, and intrument development &amp; pilot testing.</a:t>
            </a:r>
          </a:p>
          <a:p>
            <a:pPr lvl="1" eaLnBrk="1" hangingPunct="1">
              <a:buFontTx/>
              <a:buChar char="•"/>
            </a:pPr>
            <a:r>
              <a:rPr lang="en-US" b="1" dirty="0">
                <a:latin typeface="Arial" pitchFamily="34" charset="0"/>
                <a:cs typeface="Arial" pitchFamily="34" charset="0"/>
              </a:rPr>
              <a:t>Research design</a:t>
            </a:r>
            <a:r>
              <a:rPr lang="en-US" dirty="0">
                <a:latin typeface="Arial" pitchFamily="34" charset="0"/>
                <a:cs typeface="Arial" pitchFamily="34" charset="0"/>
              </a:rPr>
              <a:t> is the blueprint for fulfilling objectives and providing the insight to answer the management dilemma. There are many methods, techniques, procedures, and protocols possible. </a:t>
            </a:r>
          </a:p>
          <a:p>
            <a:pPr lvl="2" eaLnBrk="1" hangingPunct="1">
              <a:buFontTx/>
              <a:buChar char="•"/>
            </a:pPr>
            <a:r>
              <a:rPr lang="en-US" b="1" dirty="0">
                <a:latin typeface="Arial" pitchFamily="34" charset="0"/>
                <a:cs typeface="Arial" pitchFamily="34" charset="0"/>
              </a:rPr>
              <a:t>Chapters 6-9 </a:t>
            </a:r>
            <a:r>
              <a:rPr lang="en-US" dirty="0">
                <a:latin typeface="Arial" pitchFamily="34" charset="0"/>
                <a:cs typeface="Arial" pitchFamily="34" charset="0"/>
              </a:rPr>
              <a:t>identify various research designs</a:t>
            </a:r>
          </a:p>
          <a:p>
            <a:pPr lvl="1" eaLnBrk="1" hangingPunct="1">
              <a:buFontTx/>
              <a:buChar char="•"/>
            </a:pPr>
            <a:r>
              <a:rPr lang="en-US" dirty="0">
                <a:latin typeface="Arial" pitchFamily="34" charset="0"/>
                <a:cs typeface="Arial" pitchFamily="34" charset="0"/>
              </a:rPr>
              <a:t>Another step in planning the research project is sampling design—to identify the target population and determine whether a sample or census is desired. A census is a count of all elements in a population. A </a:t>
            </a:r>
            <a:r>
              <a:rPr lang="en-US" b="1" dirty="0">
                <a:latin typeface="Arial" pitchFamily="34" charset="0"/>
                <a:cs typeface="Arial" pitchFamily="34" charset="0"/>
              </a:rPr>
              <a:t>sample</a:t>
            </a:r>
            <a:r>
              <a:rPr lang="en-US" dirty="0">
                <a:latin typeface="Arial" pitchFamily="34" charset="0"/>
                <a:cs typeface="Arial" pitchFamily="34" charset="0"/>
              </a:rPr>
              <a:t> is a group of cases, participants, events, or records that constitute a portion of the </a:t>
            </a:r>
            <a:r>
              <a:rPr lang="en-US" b="1" dirty="0">
                <a:latin typeface="Arial" pitchFamily="34" charset="0"/>
                <a:cs typeface="Arial" pitchFamily="34" charset="0"/>
              </a:rPr>
              <a:t>target population</a:t>
            </a:r>
            <a:r>
              <a:rPr lang="en-US" dirty="0">
                <a:latin typeface="Arial" pitchFamily="34" charset="0"/>
                <a:cs typeface="Arial" pitchFamily="34" charset="0"/>
              </a:rPr>
              <a:t>. The researcher  must determine whether to choose a probability or nonprobability sample. </a:t>
            </a:r>
          </a:p>
          <a:p>
            <a:pPr lvl="2" eaLnBrk="1" hangingPunct="1">
              <a:buFontTx/>
              <a:buChar char="•"/>
            </a:pPr>
            <a:r>
              <a:rPr lang="en-US" dirty="0">
                <a:latin typeface="Arial" pitchFamily="34" charset="0"/>
                <a:cs typeface="Arial" pitchFamily="34" charset="0"/>
              </a:rPr>
              <a:t>Types of samples, sample frames, how samples are drawn, and the determination of sample size are discussed in </a:t>
            </a:r>
            <a:r>
              <a:rPr lang="en-US" b="1" dirty="0">
                <a:latin typeface="Arial" pitchFamily="34" charset="0"/>
                <a:cs typeface="Arial" pitchFamily="34" charset="0"/>
              </a:rPr>
              <a:t>Chapters 5</a:t>
            </a:r>
            <a:r>
              <a:rPr lang="en-US" dirty="0">
                <a:latin typeface="Arial" pitchFamily="34" charset="0"/>
                <a:cs typeface="Arial" pitchFamily="34" charset="0"/>
              </a:rPr>
              <a:t>.</a:t>
            </a:r>
          </a:p>
          <a:p>
            <a:pPr lvl="1" eaLnBrk="1" hangingPunct="1">
              <a:buFontTx/>
              <a:buChar char="•"/>
            </a:pPr>
            <a:r>
              <a:rPr lang="en-US" dirty="0">
                <a:latin typeface="Arial" pitchFamily="34" charset="0"/>
                <a:cs typeface="Arial" pitchFamily="34" charset="0"/>
              </a:rPr>
              <a:t>A </a:t>
            </a:r>
            <a:r>
              <a:rPr lang="en-US" b="1" dirty="0">
                <a:latin typeface="Arial" pitchFamily="34" charset="0"/>
                <a:cs typeface="Arial" pitchFamily="34" charset="0"/>
              </a:rPr>
              <a:t>pilot test</a:t>
            </a:r>
            <a:r>
              <a:rPr lang="en-US" dirty="0">
                <a:latin typeface="Arial" pitchFamily="34" charset="0"/>
                <a:cs typeface="Arial" pitchFamily="34" charset="0"/>
              </a:rPr>
              <a:t> is conducted to test weaknesses in the research design and the measurement instrument and protocols and to provide proxy data for selection of a probability sample.</a:t>
            </a:r>
          </a:p>
          <a:p>
            <a:pPr lvl="2" eaLnBrk="1" hangingPunct="1">
              <a:buFontTx/>
              <a:buChar char="•"/>
            </a:pPr>
            <a:r>
              <a:rPr lang="en-US" dirty="0">
                <a:latin typeface="Arial" pitchFamily="34" charset="0"/>
                <a:cs typeface="Arial" pitchFamily="34" charset="0"/>
              </a:rPr>
              <a:t> </a:t>
            </a:r>
            <a:r>
              <a:rPr lang="en-US" b="1" dirty="0">
                <a:latin typeface="Arial" pitchFamily="34" charset="0"/>
                <a:cs typeface="Arial" pitchFamily="34" charset="0"/>
              </a:rPr>
              <a:t>Chapter 13 </a:t>
            </a:r>
            <a:r>
              <a:rPr lang="en-US" dirty="0">
                <a:latin typeface="Arial" pitchFamily="34" charset="0"/>
                <a:cs typeface="Arial" pitchFamily="34" charset="0"/>
              </a:rPr>
              <a:t>focuses on instrument development and pilot testing is discussed.</a:t>
            </a:r>
          </a:p>
        </p:txBody>
      </p:sp>
      <p:sp>
        <p:nvSpPr>
          <p:cNvPr id="4" name="Slide Number Placeholder 3"/>
          <p:cNvSpPr>
            <a:spLocks noGrp="1"/>
          </p:cNvSpPr>
          <p:nvPr>
            <p:ph type="sldNum" sz="quarter" idx="10"/>
          </p:nvPr>
        </p:nvSpPr>
        <p:spPr/>
        <p:txBody>
          <a:bodyPr/>
          <a:lstStyle/>
          <a:p>
            <a:fld id="{F5888537-0084-4575-A325-5F23F3F1A791}" type="slidenum">
              <a:rPr lang="en-US" smtClean="0"/>
              <a:t>9</a:t>
            </a:fld>
            <a:endParaRPr lang="en-US"/>
          </a:p>
        </p:txBody>
      </p:sp>
    </p:spTree>
    <p:extLst>
      <p:ext uri="{BB962C8B-B14F-4D97-AF65-F5344CB8AC3E}">
        <p14:creationId xmlns:p14="http://schemas.microsoft.com/office/powerpoint/2010/main" val="3668956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34" charset="0"/>
                <a:cs typeface="Arial" pitchFamily="34" charset="0"/>
              </a:rPr>
              <a:t>Stage 3 encompasses the design of the research project. There are three components to this stage: research design, sampling design, and pilot testing.</a:t>
            </a:r>
          </a:p>
          <a:p>
            <a:pPr lvl="1" eaLnBrk="1" hangingPunct="1">
              <a:buFontTx/>
              <a:buChar char="•"/>
            </a:pPr>
            <a:r>
              <a:rPr lang="en-US" b="1" dirty="0">
                <a:latin typeface="Arial" pitchFamily="34" charset="0"/>
                <a:cs typeface="Arial" pitchFamily="34" charset="0"/>
              </a:rPr>
              <a:t>Research design</a:t>
            </a:r>
            <a:r>
              <a:rPr lang="en-US" dirty="0">
                <a:latin typeface="Arial" pitchFamily="34" charset="0"/>
                <a:cs typeface="Arial" pitchFamily="34" charset="0"/>
              </a:rPr>
              <a:t> is the blueprint for fulfilling objectives and providing the insight to answer the management dilemma. There are many methods, techniques, procedures, and protocols possible. </a:t>
            </a:r>
          </a:p>
          <a:p>
            <a:pPr lvl="2" eaLnBrk="1" hangingPunct="1">
              <a:buFontTx/>
              <a:buChar char="•"/>
            </a:pPr>
            <a:r>
              <a:rPr lang="en-US" dirty="0">
                <a:latin typeface="Arial" pitchFamily="34" charset="0"/>
                <a:cs typeface="Arial" pitchFamily="34" charset="0"/>
              </a:rPr>
              <a:t>Chapter 6 identifies various research designs and </a:t>
            </a:r>
          </a:p>
          <a:p>
            <a:pPr lvl="2" eaLnBrk="1" hangingPunct="1">
              <a:buFontTx/>
              <a:buChar char="•"/>
            </a:pPr>
            <a:r>
              <a:rPr lang="en-US" dirty="0">
                <a:latin typeface="Arial" pitchFamily="34" charset="0"/>
                <a:cs typeface="Arial" pitchFamily="34" charset="0"/>
              </a:rPr>
              <a:t>Chapters 7-14 discuss specific methodologies.</a:t>
            </a:r>
          </a:p>
          <a:p>
            <a:pPr lvl="1" eaLnBrk="1" hangingPunct="1">
              <a:buFontTx/>
              <a:buChar char="•"/>
            </a:pPr>
            <a:r>
              <a:rPr lang="en-US" dirty="0">
                <a:latin typeface="Arial" pitchFamily="34" charset="0"/>
                <a:cs typeface="Arial" pitchFamily="34" charset="0"/>
              </a:rPr>
              <a:t>Another step in planning the research project is to identify the target population and determine whether a sample or census is desired. A census is a count of all elements in a population. A </a:t>
            </a:r>
            <a:r>
              <a:rPr lang="en-US" b="1" dirty="0">
                <a:latin typeface="Arial" pitchFamily="34" charset="0"/>
                <a:cs typeface="Arial" pitchFamily="34" charset="0"/>
              </a:rPr>
              <a:t>sample</a:t>
            </a:r>
            <a:r>
              <a:rPr lang="en-US" dirty="0">
                <a:latin typeface="Arial" pitchFamily="34" charset="0"/>
                <a:cs typeface="Arial" pitchFamily="34" charset="0"/>
              </a:rPr>
              <a:t> is a group of cases, participants, events, or records that constitute a portion of the target population. The researcher  must determine whether to choose a probability or nonprobability sample. </a:t>
            </a:r>
          </a:p>
          <a:p>
            <a:pPr lvl="2" eaLnBrk="1" hangingPunct="1">
              <a:buFontTx/>
              <a:buChar char="•"/>
            </a:pPr>
            <a:r>
              <a:rPr lang="en-US" dirty="0">
                <a:latin typeface="Arial" pitchFamily="34" charset="0"/>
                <a:cs typeface="Arial" pitchFamily="34" charset="0"/>
              </a:rPr>
              <a:t>Types of samples, sample frames, how samples are drawn, and the determination of sample size are discussed in Chapters 15.</a:t>
            </a:r>
          </a:p>
          <a:p>
            <a:pPr lvl="1" eaLnBrk="1" hangingPunct="1">
              <a:buFontTx/>
              <a:buChar char="•"/>
            </a:pPr>
            <a:r>
              <a:rPr lang="en-US" dirty="0">
                <a:latin typeface="Arial" pitchFamily="34" charset="0"/>
                <a:cs typeface="Arial" pitchFamily="34" charset="0"/>
              </a:rPr>
              <a:t>A </a:t>
            </a:r>
            <a:r>
              <a:rPr lang="en-US" b="1" dirty="0">
                <a:latin typeface="Arial" pitchFamily="34" charset="0"/>
                <a:cs typeface="Arial" pitchFamily="34" charset="0"/>
              </a:rPr>
              <a:t>pilot test</a:t>
            </a:r>
            <a:r>
              <a:rPr lang="en-US" dirty="0">
                <a:latin typeface="Arial" pitchFamily="34" charset="0"/>
                <a:cs typeface="Arial" pitchFamily="34" charset="0"/>
              </a:rPr>
              <a:t> is conducted to test weaknesses in the research methodology and the data collection instrument and to provide proxy data for selection of a probability sample.</a:t>
            </a:r>
          </a:p>
          <a:p>
            <a:pPr lvl="2" eaLnBrk="1" hangingPunct="1">
              <a:buFontTx/>
              <a:buChar char="•"/>
            </a:pPr>
            <a:r>
              <a:rPr lang="en-US" dirty="0">
                <a:latin typeface="Arial" pitchFamily="34" charset="0"/>
                <a:cs typeface="Arial" pitchFamily="34" charset="0"/>
              </a:rPr>
              <a:t> Chapter 14 focuses on instrument development and pilot testing is discussed.</a:t>
            </a:r>
          </a:p>
        </p:txBody>
      </p:sp>
      <p:sp>
        <p:nvSpPr>
          <p:cNvPr id="4" name="Slide Number Placeholder 3"/>
          <p:cNvSpPr>
            <a:spLocks noGrp="1"/>
          </p:cNvSpPr>
          <p:nvPr>
            <p:ph type="sldNum" sz="quarter" idx="10"/>
          </p:nvPr>
        </p:nvSpPr>
        <p:spPr/>
        <p:txBody>
          <a:bodyPr/>
          <a:lstStyle/>
          <a:p>
            <a:fld id="{F5888537-0084-4575-A325-5F23F3F1A791}" type="slidenum">
              <a:rPr lang="en-US" smtClean="0"/>
              <a:t>10</a:t>
            </a:fld>
            <a:endParaRPr lang="en-US"/>
          </a:p>
        </p:txBody>
      </p:sp>
    </p:spTree>
    <p:extLst>
      <p:ext uri="{BB962C8B-B14F-4D97-AF65-F5344CB8AC3E}">
        <p14:creationId xmlns:p14="http://schemas.microsoft.com/office/powerpoint/2010/main" val="612702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Arial" pitchFamily="34" charset="0"/>
                <a:cs typeface="Arial" pitchFamily="34" charset="0"/>
              </a:rPr>
              <a:t>Exhibit 2-2 </a:t>
            </a:r>
            <a:r>
              <a:rPr lang="en-US" dirty="0">
                <a:latin typeface="Arial" pitchFamily="34" charset="0"/>
                <a:cs typeface="Arial" pitchFamily="34" charset="0"/>
              </a:rPr>
              <a:t>reveals</a:t>
            </a:r>
            <a:r>
              <a:rPr lang="en-US" baseline="0" dirty="0">
                <a:latin typeface="Arial" pitchFamily="34" charset="0"/>
                <a:cs typeface="Arial" pitchFamily="34" charset="0"/>
              </a:rPr>
              <a:t> the model for the research process that is followed in this text.  Each stage is developed in subsequent chapters.</a:t>
            </a:r>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5888537-0084-4575-A325-5F23F3F1A791}" type="slidenum">
              <a:rPr lang="en-US" smtClean="0"/>
              <a:t>12</a:t>
            </a:fld>
            <a:endParaRPr lang="en-US"/>
          </a:p>
        </p:txBody>
      </p:sp>
    </p:spTree>
    <p:extLst>
      <p:ext uri="{BB962C8B-B14F-4D97-AF65-F5344CB8AC3E}">
        <p14:creationId xmlns:p14="http://schemas.microsoft.com/office/powerpoint/2010/main" val="343216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2" name="Title 1"/>
          <p:cNvSpPr>
            <a:spLocks noGrp="1"/>
          </p:cNvSpPr>
          <p:nvPr>
            <p:ph type="ctrTitle"/>
          </p:nvPr>
        </p:nvSpPr>
        <p:spPr>
          <a:xfrm>
            <a:off x="228600" y="275575"/>
            <a:ext cx="8549640" cy="1214896"/>
          </a:xfrm>
        </p:spPr>
        <p:txBody>
          <a:bodyPr>
            <a:normAutofit/>
          </a:bodyPr>
          <a:lstStyle>
            <a:lvl1pPr>
              <a:defRPr sz="4000">
                <a:latin typeface="Georgia headings"/>
              </a:defRPr>
            </a:lvl1pPr>
          </a:lstStyle>
          <a:p>
            <a:r>
              <a:rPr lang="en-US" dirty="0"/>
              <a:t>Click to edit Master title style</a:t>
            </a:r>
          </a:p>
        </p:txBody>
      </p:sp>
      <p:sp>
        <p:nvSpPr>
          <p:cNvPr id="14" name="Content Placeholder 13"/>
          <p:cNvSpPr>
            <a:spLocks noGrp="1"/>
          </p:cNvSpPr>
          <p:nvPr>
            <p:ph sz="quarter" idx="10"/>
          </p:nvPr>
        </p:nvSpPr>
        <p:spPr>
          <a:xfrm>
            <a:off x="533400" y="2209800"/>
            <a:ext cx="7848600" cy="609600"/>
          </a:xfrm>
        </p:spPr>
        <p:txBody>
          <a:bodyPr>
            <a:noAutofit/>
          </a:bodyPr>
          <a:lstStyle>
            <a:lvl1pPr algn="ctr">
              <a:defRPr sz="2400">
                <a:latin typeface="Georgia body"/>
              </a:defRPr>
            </a:lvl1pPr>
            <a:lvl2pPr algn="ctr">
              <a:defRPr sz="2000">
                <a:latin typeface="Georgia body"/>
              </a:defRPr>
            </a:lvl2pPr>
            <a:lvl3pPr algn="ctr">
              <a:defRPr sz="1800">
                <a:latin typeface="Georgia body"/>
              </a:defRPr>
            </a:lvl3pPr>
            <a:lvl4pPr algn="ctr">
              <a:defRPr sz="1600">
                <a:latin typeface="Georgia body"/>
              </a:defRPr>
            </a:lvl4pPr>
            <a:lvl5pPr algn="ctr">
              <a:defRPr sz="1600">
                <a:latin typeface="Georgia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1"/>
          </p:nvPr>
        </p:nvSpPr>
        <p:spPr>
          <a:xfrm>
            <a:off x="914400" y="1600200"/>
            <a:ext cx="7467600" cy="457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traight Connector 6"/>
          <p:cNvSpPr>
            <a:spLocks noChangeShapeType="1"/>
          </p:cNvSpPr>
          <p:nvPr userDrawn="1"/>
        </p:nvSpPr>
        <p:spPr bwMode="auto">
          <a:xfrm>
            <a:off x="152400" y="28956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Slide Number Placeholder 5"/>
          <p:cNvSpPr txBox="1">
            <a:spLocks/>
          </p:cNvSpPr>
          <p:nvPr userDrawn="1"/>
        </p:nvSpPr>
        <p:spPr>
          <a:xfrm>
            <a:off x="8229600" y="6324600"/>
            <a:ext cx="7620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schemeClr val="tx1"/>
                </a:solidFill>
                <a:latin typeface="Book Antiqua" pitchFamily="18" charset="0"/>
                <a:ea typeface="Verdana" panose="020B0604030504040204" pitchFamily="34" charset="0"/>
                <a:cs typeface="Verdana" panose="020B0604030504040204" pitchFamily="34" charset="0"/>
              </a:rPr>
              <a:t>2-</a:t>
            </a:r>
            <a:fld id="{6F94BB01-2447-4377-8194-F82F4D072C18}" type="slidenum">
              <a:rPr lang="en-US" sz="1200" smtClean="0">
                <a:solidFill>
                  <a:schemeClr val="tx1"/>
                </a:solidFill>
                <a:latin typeface="Book Antiqua" pitchFamily="18" charset="0"/>
                <a:ea typeface="Verdana" panose="020B0604030504040204" pitchFamily="34" charset="0"/>
                <a:cs typeface="Verdana" panose="020B0604030504040204" pitchFamily="34" charset="0"/>
              </a:rPr>
              <a:pPr algn="ctr">
                <a:defRPr/>
              </a:pPr>
              <a:t>‹#›</a:t>
            </a:fld>
            <a:endParaRPr lang="en-US" sz="1200" dirty="0">
              <a:solidFill>
                <a:schemeClr val="tx1"/>
              </a:solidFill>
              <a:latin typeface="Book Antiqua" pitchFamily="18"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65497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2" name="Title 1"/>
          <p:cNvSpPr>
            <a:spLocks noGrp="1"/>
          </p:cNvSpPr>
          <p:nvPr>
            <p:ph type="title"/>
          </p:nvPr>
        </p:nvSpPr>
        <p:spPr/>
        <p:txBody>
          <a:bodyPr/>
          <a:lstStyle>
            <a:lvl1pPr>
              <a:defRPr>
                <a:latin typeface="Georgia headings"/>
              </a:defRPr>
            </a:lvl1pPr>
          </a:lstStyle>
          <a:p>
            <a:r>
              <a:rPr lang="en-US"/>
              <a:t>Click to edit Master title style</a:t>
            </a:r>
          </a:p>
        </p:txBody>
      </p:sp>
      <p:sp>
        <p:nvSpPr>
          <p:cNvPr id="7" name="Straight Connector 6"/>
          <p:cNvSpPr>
            <a:spLocks noChangeShapeType="1"/>
          </p:cNvSpPr>
          <p:nvPr userDrawn="1"/>
        </p:nvSpPr>
        <p:spPr bwMode="auto">
          <a:xfrm>
            <a:off x="152400" y="15240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3" name="Content Placeholder 2"/>
          <p:cNvSpPr>
            <a:spLocks noGrp="1"/>
          </p:cNvSpPr>
          <p:nvPr>
            <p:ph idx="1"/>
          </p:nvPr>
        </p:nvSpPr>
        <p:spPr>
          <a:xfrm>
            <a:off x="457200" y="1752600"/>
            <a:ext cx="2743200" cy="1828800"/>
          </a:xfrm>
        </p:spPr>
        <p:txBody>
          <a:bodyPr/>
          <a:lstStyle>
            <a:lvl1pPr>
              <a:defRPr>
                <a:latin typeface="Georgia body"/>
              </a:defRPr>
            </a:lvl1pPr>
            <a:lvl2pPr>
              <a:defRPr>
                <a:latin typeface="Georgia body"/>
              </a:defRPr>
            </a:lvl2pPr>
            <a:lvl3pPr>
              <a:defRPr>
                <a:latin typeface="Georgia body"/>
              </a:defRPr>
            </a:lvl3pPr>
            <a:lvl4pPr>
              <a:defRPr>
                <a:latin typeface="Georgia body"/>
              </a:defRPr>
            </a:lvl4pPr>
            <a:lvl5pPr>
              <a:defRPr>
                <a:latin typeface="Georgia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p:cNvSpPr txBox="1">
            <a:spLocks/>
          </p:cNvSpPr>
          <p:nvPr userDrawn="1"/>
        </p:nvSpPr>
        <p:spPr>
          <a:xfrm>
            <a:off x="812800" y="6492314"/>
            <a:ext cx="6731000" cy="213286"/>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latin typeface="Book Antiqua" pitchFamily="18" charset="0"/>
              </a:rPr>
              <a:t>© 2019 McGraw-Hill Education.</a:t>
            </a:r>
          </a:p>
        </p:txBody>
      </p:sp>
      <p:sp>
        <p:nvSpPr>
          <p:cNvPr id="10" name="Slide Number Placeholder 5"/>
          <p:cNvSpPr txBox="1">
            <a:spLocks/>
          </p:cNvSpPr>
          <p:nvPr userDrawn="1"/>
        </p:nvSpPr>
        <p:spPr>
          <a:xfrm>
            <a:off x="8229600" y="6324600"/>
            <a:ext cx="7620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schemeClr val="tx1"/>
                </a:solidFill>
                <a:latin typeface="Book Antiqua" pitchFamily="18" charset="0"/>
                <a:ea typeface="Verdana" panose="020B0604030504040204" pitchFamily="34" charset="0"/>
                <a:cs typeface="Verdana" panose="020B0604030504040204" pitchFamily="34" charset="0"/>
              </a:rPr>
              <a:t>2-</a:t>
            </a:r>
            <a:fld id="{6F94BB01-2447-4377-8194-F82F4D072C18}" type="slidenum">
              <a:rPr lang="en-US" sz="1200" smtClean="0">
                <a:solidFill>
                  <a:schemeClr val="tx1"/>
                </a:solidFill>
                <a:latin typeface="Book Antiqua" pitchFamily="18" charset="0"/>
                <a:ea typeface="Verdana" panose="020B0604030504040204" pitchFamily="34" charset="0"/>
                <a:cs typeface="Verdana" panose="020B0604030504040204" pitchFamily="34" charset="0"/>
              </a:rPr>
              <a:pPr algn="ctr">
                <a:defRPr/>
              </a:pPr>
              <a:t>‹#›</a:t>
            </a:fld>
            <a:endParaRPr lang="en-US" sz="1200" dirty="0">
              <a:solidFill>
                <a:schemeClr val="tx1"/>
              </a:solidFill>
              <a:latin typeface="Book Antiqua" pitchFamily="18" charset="0"/>
              <a:ea typeface="Verdana" panose="020B0604030504040204" pitchFamily="34" charset="0"/>
              <a:cs typeface="Verdana" panose="020B0604030504040204" pitchFamily="34" charset="0"/>
            </a:endParaRPr>
          </a:p>
        </p:txBody>
      </p:sp>
      <p:sp>
        <p:nvSpPr>
          <p:cNvPr id="5" name="Content Placeholder 4"/>
          <p:cNvSpPr>
            <a:spLocks noGrp="1"/>
          </p:cNvSpPr>
          <p:nvPr>
            <p:ph sz="quarter" idx="10"/>
          </p:nvPr>
        </p:nvSpPr>
        <p:spPr>
          <a:xfrm>
            <a:off x="4575752" y="1749425"/>
            <a:ext cx="2438400" cy="167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1"/>
          </p:nvPr>
        </p:nvSpPr>
        <p:spPr>
          <a:xfrm>
            <a:off x="609600" y="3962400"/>
            <a:ext cx="2438400" cy="167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2"/>
          </p:nvPr>
        </p:nvSpPr>
        <p:spPr>
          <a:xfrm>
            <a:off x="4178300" y="3810000"/>
            <a:ext cx="4432300" cy="1600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1371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2" name="Title 1"/>
          <p:cNvSpPr>
            <a:spLocks noGrp="1"/>
          </p:cNvSpPr>
          <p:nvPr>
            <p:ph type="title"/>
          </p:nvPr>
        </p:nvSpPr>
        <p:spPr/>
        <p:txBody>
          <a:bodyPr/>
          <a:lstStyle>
            <a:lvl1pPr>
              <a:defRPr>
                <a:latin typeface="Georgia headings"/>
              </a:defRPr>
            </a:lvl1pPr>
          </a:lstStyle>
          <a:p>
            <a:r>
              <a:rPr lang="en-US"/>
              <a:t>Click to edit Master title style</a:t>
            </a:r>
          </a:p>
        </p:txBody>
      </p:sp>
      <p:sp>
        <p:nvSpPr>
          <p:cNvPr id="7" name="Straight Connector 6"/>
          <p:cNvSpPr>
            <a:spLocks noChangeShapeType="1"/>
          </p:cNvSpPr>
          <p:nvPr userDrawn="1"/>
        </p:nvSpPr>
        <p:spPr bwMode="auto">
          <a:xfrm>
            <a:off x="152400" y="15240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3" name="Content Placeholder 2"/>
          <p:cNvSpPr>
            <a:spLocks noGrp="1"/>
          </p:cNvSpPr>
          <p:nvPr>
            <p:ph idx="1"/>
          </p:nvPr>
        </p:nvSpPr>
        <p:spPr>
          <a:xfrm>
            <a:off x="457200" y="1752601"/>
            <a:ext cx="2819400" cy="1066800"/>
          </a:xfrm>
        </p:spPr>
        <p:txBody>
          <a:bodyPr/>
          <a:lstStyle>
            <a:lvl1pPr>
              <a:defRPr>
                <a:latin typeface="Georgia body"/>
              </a:defRPr>
            </a:lvl1pPr>
            <a:lvl2pPr>
              <a:defRPr>
                <a:latin typeface="Georgia body"/>
              </a:defRPr>
            </a:lvl2pPr>
            <a:lvl3pPr>
              <a:defRPr>
                <a:latin typeface="Georgia body"/>
              </a:defRPr>
            </a:lvl3pPr>
            <a:lvl4pPr>
              <a:defRPr>
                <a:latin typeface="Georgia body"/>
              </a:defRPr>
            </a:lvl4pPr>
            <a:lvl5pPr>
              <a:defRPr>
                <a:latin typeface="Georgia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0"/>
          </p:nvPr>
        </p:nvSpPr>
        <p:spPr>
          <a:xfrm>
            <a:off x="4568825" y="1828800"/>
            <a:ext cx="3279775" cy="990600"/>
          </a:xfrm>
        </p:spPr>
        <p:txBody>
          <a:bodyPr/>
          <a:lstStyle>
            <a:lvl1pPr>
              <a:defRPr>
                <a:latin typeface="Georgia body"/>
              </a:defRPr>
            </a:lvl1pPr>
            <a:lvl2pPr>
              <a:defRPr>
                <a:latin typeface="Georgia body"/>
              </a:defRPr>
            </a:lvl2pPr>
            <a:lvl3pPr>
              <a:defRPr>
                <a:latin typeface="Georgia body"/>
              </a:defRPr>
            </a:lvl3pPr>
            <a:lvl4pPr>
              <a:defRPr>
                <a:latin typeface="Georgia body"/>
              </a:defRPr>
            </a:lvl4pPr>
            <a:lvl5pPr>
              <a:defRPr>
                <a:latin typeface="Georgia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990600" y="4343400"/>
            <a:ext cx="3048000" cy="1371600"/>
          </a:xfrm>
        </p:spPr>
        <p:txBody>
          <a:bodyPr/>
          <a:lstStyle>
            <a:lvl1pPr>
              <a:defRPr>
                <a:latin typeface="Georgia body"/>
              </a:defRPr>
            </a:lvl1pPr>
            <a:lvl2pPr>
              <a:defRPr>
                <a:latin typeface="Georgia body"/>
              </a:defRPr>
            </a:lvl2pPr>
            <a:lvl3pPr>
              <a:defRPr>
                <a:latin typeface="Georgia body"/>
              </a:defRPr>
            </a:lvl3pPr>
            <a:lvl4pPr>
              <a:defRPr>
                <a:latin typeface="Georgia body"/>
              </a:defRPr>
            </a:lvl4pPr>
            <a:lvl5pPr>
              <a:defRPr>
                <a:latin typeface="Georgia body"/>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2"/>
          </p:nvPr>
        </p:nvSpPr>
        <p:spPr>
          <a:xfrm>
            <a:off x="5562600" y="4343400"/>
            <a:ext cx="2286000" cy="1219200"/>
          </a:xfrm>
        </p:spPr>
        <p:txBody>
          <a:bodyPr/>
          <a:lstStyle>
            <a:lvl1pPr>
              <a:defRPr>
                <a:latin typeface="Georgia body"/>
              </a:defRPr>
            </a:lvl1pPr>
            <a:lvl2pPr>
              <a:defRPr>
                <a:latin typeface="Georgia body"/>
              </a:defRPr>
            </a:lvl2pPr>
            <a:lvl3pPr>
              <a:defRPr>
                <a:latin typeface="Georgia body"/>
              </a:defRPr>
            </a:lvl3pPr>
            <a:lvl4pPr>
              <a:defRPr>
                <a:latin typeface="Georgia body"/>
              </a:defRPr>
            </a:lvl4pPr>
            <a:lvl5pPr>
              <a:defRPr>
                <a:latin typeface="Georgia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3"/>
          <p:cNvSpPr txBox="1">
            <a:spLocks/>
          </p:cNvSpPr>
          <p:nvPr userDrawn="1"/>
        </p:nvSpPr>
        <p:spPr>
          <a:xfrm>
            <a:off x="889000" y="6487664"/>
            <a:ext cx="6731000" cy="213286"/>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latin typeface="Book Antiqua" pitchFamily="18" charset="0"/>
              </a:rPr>
              <a:t>© 2019 McGraw-Hill Education.</a:t>
            </a:r>
          </a:p>
        </p:txBody>
      </p:sp>
      <p:sp>
        <p:nvSpPr>
          <p:cNvPr id="13" name="Slide Number Placeholder 5"/>
          <p:cNvSpPr txBox="1">
            <a:spLocks/>
          </p:cNvSpPr>
          <p:nvPr userDrawn="1"/>
        </p:nvSpPr>
        <p:spPr>
          <a:xfrm>
            <a:off x="8229600" y="6324600"/>
            <a:ext cx="7620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schemeClr val="tx1"/>
                </a:solidFill>
                <a:latin typeface="Book Antiqua" pitchFamily="18" charset="0"/>
                <a:ea typeface="Verdana" panose="020B0604030504040204" pitchFamily="34" charset="0"/>
                <a:cs typeface="Verdana" panose="020B0604030504040204" pitchFamily="34" charset="0"/>
              </a:rPr>
              <a:t>2-</a:t>
            </a:r>
            <a:fld id="{6F94BB01-2447-4377-8194-F82F4D072C18}" type="slidenum">
              <a:rPr lang="en-US" sz="1200" smtClean="0">
                <a:solidFill>
                  <a:schemeClr val="tx1"/>
                </a:solidFill>
                <a:latin typeface="Book Antiqua" pitchFamily="18" charset="0"/>
                <a:ea typeface="Verdana" panose="020B0604030504040204" pitchFamily="34" charset="0"/>
                <a:cs typeface="Verdana" panose="020B0604030504040204" pitchFamily="34" charset="0"/>
              </a:rPr>
              <a:pPr algn="ctr">
                <a:defRPr/>
              </a:pPr>
              <a:t>‹#›</a:t>
            </a:fld>
            <a:endParaRPr lang="en-US" sz="1200" dirty="0">
              <a:solidFill>
                <a:schemeClr val="tx1"/>
              </a:solidFill>
              <a:latin typeface="Book Antiqua" pitchFamily="18"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23831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4" name="Content Placeholder 13"/>
          <p:cNvSpPr>
            <a:spLocks noGrp="1"/>
          </p:cNvSpPr>
          <p:nvPr>
            <p:ph sz="quarter" idx="10"/>
          </p:nvPr>
        </p:nvSpPr>
        <p:spPr>
          <a:xfrm>
            <a:off x="609600" y="1295400"/>
            <a:ext cx="7848600" cy="416365"/>
          </a:xfrm>
        </p:spPr>
        <p:txBody>
          <a:bodyPr>
            <a:noAutofit/>
          </a:bodyPr>
          <a:lstStyle>
            <a:lvl1pPr algn="ctr">
              <a:defRPr sz="2400">
                <a:latin typeface="Georgia body"/>
              </a:defRPr>
            </a:lvl1pPr>
            <a:lvl2pPr algn="ctr">
              <a:defRPr sz="2000">
                <a:latin typeface="Georgia body"/>
              </a:defRPr>
            </a:lvl2pPr>
            <a:lvl3pPr algn="ctr">
              <a:defRPr sz="1800">
                <a:latin typeface="Georgia body"/>
              </a:defRPr>
            </a:lvl3pPr>
            <a:lvl4pPr algn="ctr">
              <a:defRPr sz="1600">
                <a:latin typeface="Georgia body"/>
              </a:defRPr>
            </a:lvl4pPr>
            <a:lvl5pPr algn="ctr">
              <a:defRPr sz="1600">
                <a:latin typeface="Georgia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traight Connector 6"/>
          <p:cNvSpPr>
            <a:spLocks noChangeShapeType="1"/>
          </p:cNvSpPr>
          <p:nvPr userDrawn="1"/>
        </p:nvSpPr>
        <p:spPr bwMode="auto">
          <a:xfrm>
            <a:off x="152400" y="18288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Slide Number Placeholder 5"/>
          <p:cNvSpPr txBox="1">
            <a:spLocks/>
          </p:cNvSpPr>
          <p:nvPr userDrawn="1"/>
        </p:nvSpPr>
        <p:spPr>
          <a:xfrm>
            <a:off x="8229600" y="6324600"/>
            <a:ext cx="7620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schemeClr val="tx1"/>
                </a:solidFill>
                <a:latin typeface="Book Antiqua" pitchFamily="18" charset="0"/>
                <a:ea typeface="Verdana" panose="020B0604030504040204" pitchFamily="34" charset="0"/>
                <a:cs typeface="Verdana" panose="020B0604030504040204" pitchFamily="34" charset="0"/>
              </a:rPr>
              <a:t>2-</a:t>
            </a:r>
            <a:fld id="{6F94BB01-2447-4377-8194-F82F4D072C18}" type="slidenum">
              <a:rPr lang="en-US" sz="1200" smtClean="0">
                <a:solidFill>
                  <a:schemeClr val="tx1"/>
                </a:solidFill>
                <a:latin typeface="Book Antiqua" pitchFamily="18" charset="0"/>
                <a:ea typeface="Verdana" panose="020B0604030504040204" pitchFamily="34" charset="0"/>
                <a:cs typeface="Verdana" panose="020B0604030504040204" pitchFamily="34" charset="0"/>
              </a:rPr>
              <a:pPr algn="ctr">
                <a:defRPr/>
              </a:pPr>
              <a:t>‹#›</a:t>
            </a:fld>
            <a:endParaRPr lang="en-US" sz="1200" dirty="0">
              <a:solidFill>
                <a:schemeClr val="tx1"/>
              </a:solidFill>
              <a:latin typeface="Book Antiqua" pitchFamily="18" charset="0"/>
              <a:ea typeface="Verdana" panose="020B0604030504040204" pitchFamily="34" charset="0"/>
              <a:cs typeface="Verdana" panose="020B0604030504040204" pitchFamily="34" charset="0"/>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922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2" name="Title 1"/>
          <p:cNvSpPr>
            <a:spLocks noGrp="1"/>
          </p:cNvSpPr>
          <p:nvPr>
            <p:ph type="ctrTitle"/>
          </p:nvPr>
        </p:nvSpPr>
        <p:spPr>
          <a:xfrm>
            <a:off x="228600" y="304800"/>
            <a:ext cx="8549640" cy="829790"/>
          </a:xfrm>
        </p:spPr>
        <p:txBody>
          <a:bodyPr>
            <a:normAutofit/>
          </a:bodyPr>
          <a:lstStyle>
            <a:lvl1pPr>
              <a:defRPr sz="4000">
                <a:latin typeface="Georgia headings"/>
              </a:defRPr>
            </a:lvl1pPr>
          </a:lstStyle>
          <a:p>
            <a:r>
              <a:rPr lang="en-US" dirty="0"/>
              <a:t>Click to edit Master title style</a:t>
            </a:r>
          </a:p>
        </p:txBody>
      </p:sp>
      <p:sp>
        <p:nvSpPr>
          <p:cNvPr id="14" name="Content Placeholder 13"/>
          <p:cNvSpPr>
            <a:spLocks noGrp="1"/>
          </p:cNvSpPr>
          <p:nvPr>
            <p:ph sz="quarter" idx="10"/>
          </p:nvPr>
        </p:nvSpPr>
        <p:spPr>
          <a:xfrm>
            <a:off x="533400" y="1869635"/>
            <a:ext cx="7848600" cy="416365"/>
          </a:xfrm>
        </p:spPr>
        <p:txBody>
          <a:bodyPr>
            <a:noAutofit/>
          </a:bodyPr>
          <a:lstStyle>
            <a:lvl1pPr algn="ctr">
              <a:defRPr sz="2400">
                <a:latin typeface="Georgia body"/>
              </a:defRPr>
            </a:lvl1pPr>
            <a:lvl2pPr algn="ctr">
              <a:defRPr sz="2400">
                <a:latin typeface="Georgia body"/>
              </a:defRPr>
            </a:lvl2pPr>
            <a:lvl3pPr algn="ctr">
              <a:defRPr sz="2400">
                <a:latin typeface="Georgia body"/>
              </a:defRPr>
            </a:lvl3pPr>
            <a:lvl4pPr algn="ctr">
              <a:defRPr sz="2400">
                <a:latin typeface="Georgia body"/>
              </a:defRPr>
            </a:lvl4pPr>
            <a:lvl5pPr algn="ctr">
              <a:defRPr sz="2400">
                <a:latin typeface="Georgia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5"/>
          <p:cNvSpPr>
            <a:spLocks noGrp="1"/>
          </p:cNvSpPr>
          <p:nvPr>
            <p:ph sz="quarter" idx="11"/>
          </p:nvPr>
        </p:nvSpPr>
        <p:spPr>
          <a:xfrm>
            <a:off x="914400" y="1295400"/>
            <a:ext cx="7467600" cy="457200"/>
          </a:xfrm>
        </p:spPr>
        <p:txBody>
          <a:bodyPr>
            <a:no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traight Connector 6"/>
          <p:cNvSpPr>
            <a:spLocks noChangeShapeType="1"/>
          </p:cNvSpPr>
          <p:nvPr userDrawn="1"/>
        </p:nvSpPr>
        <p:spPr bwMode="auto">
          <a:xfrm>
            <a:off x="158750" y="23622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Slide Number Placeholder 5"/>
          <p:cNvSpPr txBox="1">
            <a:spLocks/>
          </p:cNvSpPr>
          <p:nvPr userDrawn="1"/>
        </p:nvSpPr>
        <p:spPr>
          <a:xfrm>
            <a:off x="8229600" y="6324600"/>
            <a:ext cx="7620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schemeClr val="tx1"/>
                </a:solidFill>
                <a:latin typeface="Book Antiqua" pitchFamily="18" charset="0"/>
                <a:ea typeface="Verdana" panose="020B0604030504040204" pitchFamily="34" charset="0"/>
                <a:cs typeface="Verdana" panose="020B0604030504040204" pitchFamily="34" charset="0"/>
              </a:rPr>
              <a:t>2-</a:t>
            </a:r>
            <a:fld id="{6F94BB01-2447-4377-8194-F82F4D072C18}" type="slidenum">
              <a:rPr lang="en-US" sz="1200" smtClean="0">
                <a:solidFill>
                  <a:schemeClr val="tx1"/>
                </a:solidFill>
                <a:latin typeface="Book Antiqua" pitchFamily="18" charset="0"/>
                <a:ea typeface="Verdana" panose="020B0604030504040204" pitchFamily="34" charset="0"/>
                <a:cs typeface="Verdana" panose="020B0604030504040204" pitchFamily="34" charset="0"/>
              </a:rPr>
              <a:pPr algn="ctr">
                <a:defRPr/>
              </a:pPr>
              <a:t>‹#›</a:t>
            </a:fld>
            <a:endParaRPr lang="en-US" sz="1200" dirty="0">
              <a:solidFill>
                <a:schemeClr val="tx1"/>
              </a:solidFill>
              <a:latin typeface="Book Antiqua" pitchFamily="18"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15510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_Slide">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2" name="Title 1"/>
          <p:cNvSpPr>
            <a:spLocks noGrp="1"/>
          </p:cNvSpPr>
          <p:nvPr>
            <p:ph type="title"/>
          </p:nvPr>
        </p:nvSpPr>
        <p:spPr>
          <a:xfrm>
            <a:off x="533400" y="2854325"/>
            <a:ext cx="8229600" cy="1143000"/>
          </a:xfrm>
        </p:spPr>
        <p:txBody>
          <a:bodyPr>
            <a:normAutofit/>
          </a:bodyPr>
          <a:lstStyle>
            <a:lvl1pPr>
              <a:defRPr sz="3600">
                <a:latin typeface="Georgia headings"/>
              </a:defRPr>
            </a:lvl1pPr>
          </a:lstStyle>
          <a:p>
            <a:r>
              <a:rPr lang="en-US" dirty="0"/>
              <a:t>Click to edit Master title style</a:t>
            </a:r>
          </a:p>
        </p:txBody>
      </p:sp>
      <p:sp>
        <p:nvSpPr>
          <p:cNvPr id="12" name="Text Placeholder 3"/>
          <p:cNvSpPr txBox="1">
            <a:spLocks/>
          </p:cNvSpPr>
          <p:nvPr userDrawn="1"/>
        </p:nvSpPr>
        <p:spPr>
          <a:xfrm>
            <a:off x="889000" y="6487664"/>
            <a:ext cx="6731000" cy="213286"/>
          </a:xfrm>
          <a:prstGeom prst="rect">
            <a:avLst/>
          </a:prstGeom>
        </p:spPr>
        <p:txBody>
          <a:bodyPr anchor="ctr"/>
          <a:lstStyle>
            <a:lvl1pPr marL="0" indent="0" algn="l" defTabSz="914400" rtl="0" eaLnBrk="1" latinLnBrk="0" hangingPunct="1">
              <a:spcBef>
                <a:spcPct val="20000"/>
              </a:spcBef>
              <a:buFont typeface="Arial" pitchFamily="34" charset="0"/>
              <a:buNone/>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prstClr val="black"/>
                </a:solidFill>
                <a:latin typeface="Book Antiqua" pitchFamily="18" charset="0"/>
              </a:rPr>
              <a:t>© 2019 McGraw-Hill Education.</a:t>
            </a:r>
          </a:p>
        </p:txBody>
      </p:sp>
      <p:sp>
        <p:nvSpPr>
          <p:cNvPr id="13" name="Slide Number Placeholder 5"/>
          <p:cNvSpPr txBox="1">
            <a:spLocks/>
          </p:cNvSpPr>
          <p:nvPr userDrawn="1"/>
        </p:nvSpPr>
        <p:spPr>
          <a:xfrm>
            <a:off x="8229600" y="6324600"/>
            <a:ext cx="762000" cy="457200"/>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sz="1200" dirty="0">
                <a:solidFill>
                  <a:schemeClr val="tx1"/>
                </a:solidFill>
                <a:latin typeface="Book Antiqua" pitchFamily="18" charset="0"/>
                <a:ea typeface="Verdana" panose="020B0604030504040204" pitchFamily="34" charset="0"/>
                <a:cs typeface="Verdana" panose="020B0604030504040204" pitchFamily="34" charset="0"/>
              </a:rPr>
              <a:t>2-</a:t>
            </a:r>
            <a:fld id="{6F94BB01-2447-4377-8194-F82F4D072C18}" type="slidenum">
              <a:rPr lang="en-US" sz="1200" smtClean="0">
                <a:solidFill>
                  <a:schemeClr val="tx1"/>
                </a:solidFill>
                <a:latin typeface="Book Antiqua" pitchFamily="18" charset="0"/>
                <a:ea typeface="Verdana" panose="020B0604030504040204" pitchFamily="34" charset="0"/>
                <a:cs typeface="Verdana" panose="020B0604030504040204" pitchFamily="34" charset="0"/>
              </a:rPr>
              <a:pPr algn="ctr">
                <a:defRPr/>
              </a:pPr>
              <a:t>‹#›</a:t>
            </a:fld>
            <a:endParaRPr lang="en-US" sz="1200" dirty="0">
              <a:solidFill>
                <a:schemeClr val="tx1"/>
              </a:solidFill>
              <a:latin typeface="Book Antiqua" pitchFamily="18"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789235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13C8B-C805-4E97-A6CC-A5114484CE4C}" type="datetimeFigureOut">
              <a:rPr lang="en-US" smtClean="0"/>
              <a:t>2/10/2020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5225A-B34D-4F05-B1C4-A4F773DDA995}" type="slidenum">
              <a:rPr lang="en-US" smtClean="0"/>
              <a:t>‹#›</a:t>
            </a:fld>
            <a:endParaRPr lang="en-US"/>
          </a:p>
        </p:txBody>
      </p:sp>
    </p:spTree>
    <p:extLst>
      <p:ext uri="{BB962C8B-B14F-4D97-AF65-F5344CB8AC3E}">
        <p14:creationId xmlns:p14="http://schemas.microsoft.com/office/powerpoint/2010/main" val="640694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slide" Target="slide3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slide" Target="slide3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slide" Target="slide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slide" Target="slide39.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slide" Target="slide4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slide" Target="slide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28600" y="228600"/>
            <a:ext cx="8686800" cy="1447800"/>
          </a:xfrm>
        </p:spPr>
        <p:txBody>
          <a:bodyPr anchor="t">
            <a:noAutofit/>
          </a:bodyPr>
          <a:lstStyle/>
          <a:p>
            <a:pPr algn="l"/>
            <a:r>
              <a:rPr lang="en-US" sz="3200" dirty="0"/>
              <a:t>Business Research Methods</a:t>
            </a:r>
            <a:br>
              <a:rPr lang="en-US" sz="3200" dirty="0"/>
            </a:br>
            <a:r>
              <a:rPr lang="en-US" sz="3200" dirty="0"/>
              <a:t>Thirteenth Edition</a:t>
            </a:r>
            <a:br>
              <a:rPr lang="en-US" sz="3200" dirty="0"/>
            </a:br>
            <a:r>
              <a:rPr lang="en-US" sz="3200" dirty="0"/>
              <a:t>Pamela S. Schindler</a:t>
            </a:r>
          </a:p>
        </p:txBody>
      </p:sp>
      <p:sp>
        <p:nvSpPr>
          <p:cNvPr id="10" name="Subtitle 2"/>
          <p:cNvSpPr>
            <a:spLocks noGrp="1"/>
          </p:cNvSpPr>
          <p:nvPr>
            <p:ph sz="quarter" idx="11"/>
          </p:nvPr>
        </p:nvSpPr>
        <p:spPr>
          <a:xfrm>
            <a:off x="304800" y="1783080"/>
            <a:ext cx="8534400" cy="502920"/>
          </a:xfrm>
        </p:spPr>
        <p:txBody>
          <a:bodyPr>
            <a:noAutofit/>
          </a:bodyPr>
          <a:lstStyle/>
          <a:p>
            <a:pPr marL="0" indent="0" algn="ctr">
              <a:buNone/>
            </a:pPr>
            <a:r>
              <a:rPr lang="en-US" sz="2800" b="1" dirty="0">
                <a:latin typeface="Georgia body"/>
              </a:rPr>
              <a:t>Chapter 2</a:t>
            </a:r>
          </a:p>
        </p:txBody>
      </p:sp>
      <p:sp>
        <p:nvSpPr>
          <p:cNvPr id="8" name="Subtitle 1"/>
          <p:cNvSpPr>
            <a:spLocks noGrp="1"/>
          </p:cNvSpPr>
          <p:nvPr>
            <p:ph sz="quarter" idx="10"/>
          </p:nvPr>
        </p:nvSpPr>
        <p:spPr>
          <a:xfrm>
            <a:off x="685800" y="2362200"/>
            <a:ext cx="7848600" cy="416365"/>
          </a:xfrm>
        </p:spPr>
        <p:txBody>
          <a:bodyPr/>
          <a:lstStyle/>
          <a:p>
            <a:pPr marL="0" indent="0">
              <a:buNone/>
            </a:pPr>
            <a:r>
              <a:rPr lang="en-US" dirty="0"/>
              <a:t>THE RESEARCH PROCESS: AN OVERVIEW</a:t>
            </a:r>
          </a:p>
        </p:txBody>
      </p:sp>
      <p:pic>
        <p:nvPicPr>
          <p:cNvPr id="2050" name="Picture 2" descr="Book cover reads title, edition number, and name of the author as follows: &quot;Business Research Methods” “Thirteenth Edition,” and “Pamela S. Schindler.” A photo on the cover page shows the android application develop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753" y="3070513"/>
            <a:ext cx="2282851"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15"/>
          <p:cNvSpPr>
            <a:spLocks noGrp="1"/>
          </p:cNvSpPr>
          <p:nvPr/>
        </p:nvSpPr>
        <p:spPr>
          <a:xfrm>
            <a:off x="304800" y="6172200"/>
            <a:ext cx="8077200"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1"/>
              </a:buClr>
              <a:buFont typeface="Arial" panose="020B0604020202020204" pitchFamily="34" charset="0"/>
              <a:buChar char="•"/>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chemeClr val="tx1"/>
              </a:buClr>
              <a:buFont typeface="Arial" panose="020B0604020202020204" pitchFamily="34" charset="0"/>
              <a:buChar char="–"/>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chemeClr val="tx1"/>
              </a:buClr>
              <a:buFont typeface="Arial" panose="020B0604020202020204" pitchFamily="34" charset="0"/>
              <a:buChar char="•"/>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chemeClr val="tx1"/>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chemeClr val="tx1"/>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ClrTx/>
              <a:buNone/>
              <a:defRPr/>
            </a:pPr>
            <a:r>
              <a:rPr lang="en-US" sz="1200" dirty="0">
                <a:latin typeface="Book Antiqua" pitchFamily="18" charset="0"/>
                <a:cs typeface="Arial" pitchFamily="34" charset="0"/>
              </a:rPr>
              <a:t>©2019 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222639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a:t>Stage 2: Design the Research (2 of 2)</a:t>
            </a:r>
          </a:p>
        </p:txBody>
      </p:sp>
      <p:sp>
        <p:nvSpPr>
          <p:cNvPr id="8" name="Content Placeholder 7"/>
          <p:cNvSpPr>
            <a:spLocks noGrp="1"/>
          </p:cNvSpPr>
          <p:nvPr>
            <p:ph idx="1"/>
          </p:nvPr>
        </p:nvSpPr>
        <p:spPr>
          <a:xfrm>
            <a:off x="457200" y="1752600"/>
            <a:ext cx="8305800" cy="4572000"/>
          </a:xfrm>
        </p:spPr>
        <p:txBody>
          <a:bodyPr>
            <a:normAutofit/>
          </a:bodyPr>
          <a:lstStyle/>
          <a:p>
            <a:pPr marL="0" indent="0">
              <a:buNone/>
              <a:defRPr/>
            </a:pPr>
            <a:r>
              <a:rPr lang="en-US" b="1" dirty="0">
                <a:latin typeface="Arial" pitchFamily="34" charset="0"/>
                <a:cs typeface="Arial" pitchFamily="34" charset="0"/>
              </a:rPr>
              <a:t>The Research Project</a:t>
            </a:r>
          </a:p>
          <a:p>
            <a:pPr>
              <a:defRPr/>
            </a:pPr>
            <a:r>
              <a:rPr lang="en-US" sz="2600" b="1" dirty="0">
                <a:latin typeface="Arial" pitchFamily="34" charset="0"/>
                <a:cs typeface="Arial" pitchFamily="34" charset="0"/>
              </a:rPr>
              <a:t>Research Design</a:t>
            </a:r>
          </a:p>
          <a:p>
            <a:pPr>
              <a:defRPr/>
            </a:pPr>
            <a:r>
              <a:rPr lang="en-US" sz="2600" b="1" dirty="0">
                <a:latin typeface="Arial" pitchFamily="34" charset="0"/>
                <a:cs typeface="Arial" pitchFamily="34" charset="0"/>
              </a:rPr>
              <a:t>Sampling Design</a:t>
            </a:r>
          </a:p>
          <a:p>
            <a:pPr>
              <a:defRPr/>
            </a:pPr>
            <a:r>
              <a:rPr lang="en-US" sz="2600" b="1" dirty="0">
                <a:latin typeface="Arial" pitchFamily="34" charset="0"/>
                <a:cs typeface="Arial" pitchFamily="34" charset="0"/>
              </a:rPr>
              <a:t>Instrument Development &amp; Pilot Testing</a:t>
            </a:r>
          </a:p>
        </p:txBody>
      </p:sp>
    </p:spTree>
    <p:extLst>
      <p:ext uri="{BB962C8B-B14F-4D97-AF65-F5344CB8AC3E}">
        <p14:creationId xmlns:p14="http://schemas.microsoft.com/office/powerpoint/2010/main" val="1605034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82000" cy="4343400"/>
          </a:xfrm>
        </p:spPr>
        <p:txBody>
          <a:bodyPr>
            <a:noAutofit/>
          </a:bodyPr>
          <a:lstStyle/>
          <a:p>
            <a:pPr lvl="1">
              <a:buFontTx/>
              <a:buChar char="•"/>
            </a:pPr>
            <a:r>
              <a:rPr lang="en-US" sz="1600" b="1" dirty="0">
                <a:latin typeface="Arial" pitchFamily="34" charset="0"/>
                <a:cs typeface="Arial" pitchFamily="34" charset="0"/>
              </a:rPr>
              <a:t>Research design</a:t>
            </a:r>
            <a:r>
              <a:rPr lang="en-US" sz="1600" dirty="0">
                <a:latin typeface="Arial" pitchFamily="34" charset="0"/>
                <a:cs typeface="Arial" pitchFamily="34" charset="0"/>
              </a:rPr>
              <a:t> is the blueprint for fulfilling objectives and providing the insight to answer the management dilemma. There are many methods, techniques, procedures, and protocols possible. </a:t>
            </a:r>
          </a:p>
          <a:p>
            <a:pPr lvl="2">
              <a:buFontTx/>
              <a:buChar char="•"/>
            </a:pPr>
            <a:r>
              <a:rPr lang="en-US" sz="1600" dirty="0">
                <a:latin typeface="Arial" pitchFamily="34" charset="0"/>
                <a:cs typeface="Arial" pitchFamily="34" charset="0"/>
              </a:rPr>
              <a:t>Chapter 6 identifies various research designs and </a:t>
            </a:r>
          </a:p>
          <a:p>
            <a:pPr lvl="2">
              <a:buFontTx/>
              <a:buChar char="•"/>
            </a:pPr>
            <a:r>
              <a:rPr lang="en-US" sz="1600" dirty="0">
                <a:latin typeface="Arial" pitchFamily="34" charset="0"/>
                <a:cs typeface="Arial" pitchFamily="34" charset="0"/>
              </a:rPr>
              <a:t>Chapters 7-14 discuss specific methodologies.</a:t>
            </a:r>
          </a:p>
          <a:p>
            <a:pPr lvl="1">
              <a:buFontTx/>
              <a:buChar char="•"/>
            </a:pPr>
            <a:r>
              <a:rPr lang="en-US" sz="1600" dirty="0">
                <a:latin typeface="Arial" pitchFamily="34" charset="0"/>
                <a:cs typeface="Arial" pitchFamily="34" charset="0"/>
              </a:rPr>
              <a:t>Another step in planning the research project is to identify </a:t>
            </a:r>
            <a:r>
              <a:rPr lang="en-US" sz="1600" b="1" i="1" dirty="0">
                <a:latin typeface="Arial" pitchFamily="34" charset="0"/>
                <a:cs typeface="Arial" pitchFamily="34" charset="0"/>
              </a:rPr>
              <a:t>the target population </a:t>
            </a:r>
            <a:r>
              <a:rPr lang="en-US" sz="1600" dirty="0">
                <a:latin typeface="Arial" pitchFamily="34" charset="0"/>
                <a:cs typeface="Arial" pitchFamily="34" charset="0"/>
              </a:rPr>
              <a:t>and determine whether a sample or census is desired. A census is a count of all elements in a population. </a:t>
            </a:r>
            <a:endParaRPr lang="tr-TR" sz="1600" dirty="0" smtClean="0">
              <a:latin typeface="Arial" pitchFamily="34" charset="0"/>
              <a:cs typeface="Arial" pitchFamily="34" charset="0"/>
            </a:endParaRPr>
          </a:p>
          <a:p>
            <a:pPr lvl="1">
              <a:buFontTx/>
              <a:buChar char="•"/>
            </a:pPr>
            <a:endParaRPr lang="tr-TR" sz="1600" dirty="0">
              <a:latin typeface="Arial" pitchFamily="34" charset="0"/>
              <a:cs typeface="Arial" pitchFamily="34" charset="0"/>
            </a:endParaRPr>
          </a:p>
          <a:p>
            <a:pPr lvl="1">
              <a:buFontTx/>
              <a:buChar char="•"/>
            </a:pPr>
            <a:r>
              <a:rPr lang="en-US" sz="1600" dirty="0" smtClean="0">
                <a:latin typeface="Arial" pitchFamily="34" charset="0"/>
                <a:cs typeface="Arial" pitchFamily="34" charset="0"/>
              </a:rPr>
              <a:t>A </a:t>
            </a:r>
            <a:r>
              <a:rPr lang="en-US" sz="1600" b="1" dirty="0">
                <a:latin typeface="Arial" pitchFamily="34" charset="0"/>
                <a:cs typeface="Arial" pitchFamily="34" charset="0"/>
              </a:rPr>
              <a:t>sample</a:t>
            </a:r>
            <a:r>
              <a:rPr lang="en-US" sz="1600" dirty="0">
                <a:latin typeface="Arial" pitchFamily="34" charset="0"/>
                <a:cs typeface="Arial" pitchFamily="34" charset="0"/>
              </a:rPr>
              <a:t> is a group of cases, participants, events, or records that constitute a portion of the target population. The researcher  must determine whether to choose a probability or nonprobability sample. </a:t>
            </a:r>
          </a:p>
          <a:p>
            <a:pPr lvl="2">
              <a:buFontTx/>
              <a:buChar char="•"/>
            </a:pPr>
            <a:r>
              <a:rPr lang="en-US" sz="1600" dirty="0">
                <a:latin typeface="Arial" pitchFamily="34" charset="0"/>
                <a:cs typeface="Arial" pitchFamily="34" charset="0"/>
              </a:rPr>
              <a:t>Types of samples, sample frames, how samples are drawn, and the determination of sample size are discussed in Chapters 15.</a:t>
            </a:r>
          </a:p>
          <a:p>
            <a:pPr lvl="1">
              <a:buFontTx/>
              <a:buChar char="•"/>
            </a:pPr>
            <a:r>
              <a:rPr lang="en-US" sz="1600" dirty="0">
                <a:latin typeface="Arial" pitchFamily="34" charset="0"/>
                <a:cs typeface="Arial" pitchFamily="34" charset="0"/>
              </a:rPr>
              <a:t>A </a:t>
            </a:r>
            <a:r>
              <a:rPr lang="en-US" sz="1600" b="1" dirty="0">
                <a:latin typeface="Arial" pitchFamily="34" charset="0"/>
                <a:cs typeface="Arial" pitchFamily="34" charset="0"/>
              </a:rPr>
              <a:t>pilot test</a:t>
            </a:r>
            <a:r>
              <a:rPr lang="en-US" sz="1600" dirty="0">
                <a:latin typeface="Arial" pitchFamily="34" charset="0"/>
                <a:cs typeface="Arial" pitchFamily="34" charset="0"/>
              </a:rPr>
              <a:t> is conducted to test weaknesses in the research methodology and the data collection instrument and to provide proxy data for selection of a probability sample.</a:t>
            </a:r>
          </a:p>
          <a:p>
            <a:pPr marL="914400" lvl="2" indent="0">
              <a:buNone/>
            </a:pPr>
            <a:r>
              <a:rPr lang="en-US" sz="1600" dirty="0">
                <a:latin typeface="Arial" pitchFamily="34" charset="0"/>
                <a:cs typeface="Arial" pitchFamily="34" charset="0"/>
              </a:rPr>
              <a:t> Chapter 14 focuses on instrument development and pilot testing is discussed.</a:t>
            </a:r>
          </a:p>
          <a:p>
            <a:endParaRPr lang="tr-TR" sz="1600" dirty="0"/>
          </a:p>
        </p:txBody>
      </p:sp>
    </p:spTree>
    <p:extLst>
      <p:ext uri="{BB962C8B-B14F-4D97-AF65-F5344CB8AC3E}">
        <p14:creationId xmlns:p14="http://schemas.microsoft.com/office/powerpoint/2010/main" val="1765180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sz="3600" dirty="0"/>
              <a:t>Research Process: Stage 3</a:t>
            </a:r>
          </a:p>
        </p:txBody>
      </p:sp>
      <p:sp>
        <p:nvSpPr>
          <p:cNvPr id="13" name="Content Placeholder 12"/>
          <p:cNvSpPr>
            <a:spLocks noGrp="1"/>
          </p:cNvSpPr>
          <p:nvPr>
            <p:ph idx="1"/>
          </p:nvPr>
        </p:nvSpPr>
        <p:spPr>
          <a:xfrm>
            <a:off x="457200" y="1752600"/>
            <a:ext cx="8382000" cy="4572000"/>
          </a:xfrm>
        </p:spPr>
        <p:txBody>
          <a:bodyPr>
            <a:normAutofit/>
          </a:bodyPr>
          <a:lstStyle/>
          <a:p>
            <a:pPr marL="1489075" indent="-1489075">
              <a:buNone/>
            </a:pPr>
            <a:r>
              <a:rPr lang="en-US" sz="2800" b="1" dirty="0">
                <a:latin typeface="Arial" pitchFamily="34" charset="0"/>
                <a:cs typeface="Arial" pitchFamily="34" charset="0"/>
              </a:rPr>
              <a:t>Stage 3: </a:t>
            </a:r>
            <a:r>
              <a:rPr lang="en-US" sz="2800" dirty="0">
                <a:latin typeface="Arial" pitchFamily="34" charset="0"/>
                <a:cs typeface="Arial" pitchFamily="34" charset="0"/>
              </a:rPr>
              <a:t>Collect &amp; Prepare the Data</a:t>
            </a:r>
          </a:p>
        </p:txBody>
      </p:sp>
    </p:spTree>
    <p:extLst>
      <p:ext uri="{BB962C8B-B14F-4D97-AF65-F5344CB8AC3E}">
        <p14:creationId xmlns:p14="http://schemas.microsoft.com/office/powerpoint/2010/main" val="315120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Stage 3: Data Collection, Preparation, Examination (1 of 2)</a:t>
            </a:r>
          </a:p>
        </p:txBody>
      </p:sp>
      <p:sp>
        <p:nvSpPr>
          <p:cNvPr id="3" name="Content Placeholder 2"/>
          <p:cNvSpPr>
            <a:spLocks noGrp="1"/>
          </p:cNvSpPr>
          <p:nvPr>
            <p:ph idx="1"/>
          </p:nvPr>
        </p:nvSpPr>
        <p:spPr>
          <a:xfrm>
            <a:off x="990600" y="2133600"/>
            <a:ext cx="7273636" cy="662399"/>
          </a:xfrm>
        </p:spPr>
        <p:txBody>
          <a:bodyPr>
            <a:normAutofit/>
          </a:bodyPr>
          <a:lstStyle/>
          <a:p>
            <a:pPr marL="0" indent="0" algn="ctr">
              <a:buNone/>
            </a:pPr>
            <a:r>
              <a:rPr lang="en-US" sz="3600" dirty="0"/>
              <a:t>Collect and Prepare Data </a:t>
            </a:r>
          </a:p>
        </p:txBody>
      </p:sp>
    </p:spTree>
    <p:extLst>
      <p:ext uri="{BB962C8B-B14F-4D97-AF65-F5344CB8AC3E}">
        <p14:creationId xmlns:p14="http://schemas.microsoft.com/office/powerpoint/2010/main" val="2858174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Stage 3: Data Collection, Preparation, Examination (2 of 2)</a:t>
            </a:r>
          </a:p>
        </p:txBody>
      </p:sp>
      <p:sp>
        <p:nvSpPr>
          <p:cNvPr id="3" name="Content Placeholder 2"/>
          <p:cNvSpPr>
            <a:spLocks noGrp="1"/>
          </p:cNvSpPr>
          <p:nvPr>
            <p:ph idx="1"/>
          </p:nvPr>
        </p:nvSpPr>
        <p:spPr>
          <a:xfrm>
            <a:off x="404318" y="1828800"/>
            <a:ext cx="4853482" cy="4267200"/>
          </a:xfrm>
        </p:spPr>
        <p:txBody>
          <a:bodyPr>
            <a:normAutofit/>
          </a:bodyPr>
          <a:lstStyle/>
          <a:p>
            <a:r>
              <a:rPr lang="en-US" sz="2400" dirty="0">
                <a:latin typeface="Arial" pitchFamily="34" charset="0"/>
                <a:cs typeface="Arial" pitchFamily="34" charset="0"/>
              </a:rPr>
              <a:t>Collect the data</a:t>
            </a:r>
          </a:p>
          <a:p>
            <a:r>
              <a:rPr lang="en-US" sz="2400" dirty="0">
                <a:latin typeface="Arial" pitchFamily="34" charset="0"/>
                <a:cs typeface="Arial" pitchFamily="34" charset="0"/>
              </a:rPr>
              <a:t>Deal with data errors/omissions</a:t>
            </a:r>
          </a:p>
          <a:p>
            <a:r>
              <a:rPr lang="en-US" sz="2400" dirty="0">
                <a:latin typeface="Arial" pitchFamily="34" charset="0"/>
                <a:cs typeface="Arial" pitchFamily="34" charset="0"/>
              </a:rPr>
              <a:t>Reduce data to manageable size</a:t>
            </a:r>
          </a:p>
          <a:p>
            <a:r>
              <a:rPr lang="en-US" sz="2400" dirty="0">
                <a:latin typeface="Arial" pitchFamily="34" charset="0"/>
                <a:cs typeface="Arial" pitchFamily="34" charset="0"/>
              </a:rPr>
              <a:t>Develop summaries</a:t>
            </a:r>
          </a:p>
        </p:txBody>
      </p:sp>
      <p:pic>
        <p:nvPicPr>
          <p:cNvPr id="7" name="Picture 2" descr="A photo of workers in an office environment with headsets on.  "/>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86882" y="1752600"/>
            <a:ext cx="3528518" cy="2352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3794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Data Characteristics</a:t>
            </a:r>
          </a:p>
        </p:txBody>
      </p:sp>
      <p:sp>
        <p:nvSpPr>
          <p:cNvPr id="3" name="Content Placeholder 2"/>
          <p:cNvSpPr>
            <a:spLocks noGrp="1"/>
          </p:cNvSpPr>
          <p:nvPr>
            <p:ph idx="1"/>
          </p:nvPr>
        </p:nvSpPr>
        <p:spPr>
          <a:xfrm>
            <a:off x="381000" y="1828800"/>
            <a:ext cx="4267200" cy="4495800"/>
          </a:xfrm>
        </p:spPr>
        <p:txBody>
          <a:bodyPr>
            <a:normAutofit/>
          </a:bodyPr>
          <a:lstStyle/>
          <a:p>
            <a:r>
              <a:rPr lang="en-US" sz="2800" dirty="0">
                <a:latin typeface="Arial" pitchFamily="34" charset="0"/>
                <a:cs typeface="Arial" pitchFamily="34" charset="0"/>
              </a:rPr>
              <a:t>Abstractness</a:t>
            </a:r>
          </a:p>
          <a:p>
            <a:r>
              <a:rPr lang="en-US" sz="2800" dirty="0">
                <a:latin typeface="Arial" pitchFamily="34" charset="0"/>
                <a:cs typeface="Arial" pitchFamily="34" charset="0"/>
              </a:rPr>
              <a:t>Verifiability</a:t>
            </a:r>
          </a:p>
          <a:p>
            <a:r>
              <a:rPr lang="en-US" sz="2800" dirty="0">
                <a:latin typeface="Arial" pitchFamily="34" charset="0"/>
                <a:cs typeface="Arial" pitchFamily="34" charset="0"/>
              </a:rPr>
              <a:t>Elusiveness</a:t>
            </a:r>
          </a:p>
          <a:p>
            <a:r>
              <a:rPr lang="en-US" sz="2800" dirty="0">
                <a:latin typeface="Arial" pitchFamily="34" charset="0"/>
                <a:cs typeface="Arial" pitchFamily="34" charset="0"/>
              </a:rPr>
              <a:t>Closeness</a:t>
            </a:r>
          </a:p>
        </p:txBody>
      </p:sp>
      <p:pic>
        <p:nvPicPr>
          <p:cNvPr id="7" name="Picture 2" descr="A photo of several people sitting around a conference table watching someone doing a presentation."/>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72574" y="1828800"/>
            <a:ext cx="3814226" cy="254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971800" y="4648200"/>
            <a:ext cx="5486400" cy="1754326"/>
          </a:xfrm>
          <a:prstGeom prst="rect">
            <a:avLst/>
          </a:prstGeom>
        </p:spPr>
        <p:txBody>
          <a:bodyPr wrap="square">
            <a:spAutoFit/>
          </a:bodyPr>
          <a:lstStyle/>
          <a:p>
            <a:pPr lvl="0"/>
            <a:r>
              <a:rPr lang="en-US" sz="1200" b="1" i="1" dirty="0">
                <a:solidFill>
                  <a:prstClr val="black"/>
                </a:solidFill>
                <a:latin typeface="Arial" pitchFamily="34" charset="0"/>
                <a:cs typeface="Arial" pitchFamily="34" charset="0"/>
              </a:rPr>
              <a:t>Data</a:t>
            </a:r>
            <a:r>
              <a:rPr lang="en-US" sz="1200" dirty="0">
                <a:solidFill>
                  <a:prstClr val="black"/>
                </a:solidFill>
                <a:latin typeface="Arial" pitchFamily="34" charset="0"/>
                <a:cs typeface="Arial" pitchFamily="34" charset="0"/>
              </a:rPr>
              <a:t>  are collective units of information (e.g., production defects, purchases or returns, a person’s attitudes, behaviors, motivations, attributes, photos, recorded comments, etc.) from a subject or </a:t>
            </a:r>
            <a:r>
              <a:rPr lang="en-US" sz="1200" b="1" dirty="0">
                <a:solidFill>
                  <a:prstClr val="black"/>
                </a:solidFill>
                <a:latin typeface="Arial" pitchFamily="34" charset="0"/>
                <a:cs typeface="Arial" pitchFamily="34" charset="0"/>
              </a:rPr>
              <a:t>case</a:t>
            </a:r>
            <a:r>
              <a:rPr lang="en-US" sz="1200" dirty="0">
                <a:solidFill>
                  <a:prstClr val="black"/>
                </a:solidFill>
                <a:latin typeface="Arial" pitchFamily="34" charset="0"/>
                <a:cs typeface="Arial" pitchFamily="34" charset="0"/>
              </a:rPr>
              <a:t> (people, events, machines, personnel records, etc.) measured by a data collector (person or a sensing device or machine, digital or mechanical) following consistent procedures. </a:t>
            </a:r>
          </a:p>
          <a:p>
            <a:pPr lvl="1">
              <a:buFontTx/>
              <a:buChar char="•"/>
            </a:pPr>
            <a:r>
              <a:rPr lang="en-US" sz="1200" dirty="0">
                <a:solidFill>
                  <a:prstClr val="black"/>
                </a:solidFill>
                <a:latin typeface="Arial" pitchFamily="34" charset="0"/>
                <a:cs typeface="Arial" pitchFamily="34" charset="0"/>
              </a:rPr>
              <a:t>Data are raw and unprocessed.</a:t>
            </a:r>
          </a:p>
          <a:p>
            <a:pPr lvl="1">
              <a:buFontTx/>
              <a:buChar char="•"/>
            </a:pPr>
            <a:r>
              <a:rPr lang="en-US" sz="1200" dirty="0">
                <a:solidFill>
                  <a:prstClr val="black"/>
                </a:solidFill>
                <a:latin typeface="Arial" pitchFamily="34" charset="0"/>
                <a:cs typeface="Arial" pitchFamily="34" charset="0"/>
              </a:rPr>
              <a:t>Data are processed by our senses. When sensory experiences consistently produce the same result, our data are said to be trustworthy. </a:t>
            </a:r>
            <a:endParaRPr lang="en-US" sz="1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412955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Data Types</a:t>
            </a:r>
          </a:p>
        </p:txBody>
      </p:sp>
      <p:pic>
        <p:nvPicPr>
          <p:cNvPr id="7" name="Picture 3" descr="A photo of a blank Expense Repo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408"/>
          <a:stretch/>
        </p:blipFill>
        <p:spPr bwMode="auto">
          <a:xfrm>
            <a:off x="5181600" y="4170743"/>
            <a:ext cx="3238363" cy="2258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599" y="1676400"/>
            <a:ext cx="6572181" cy="1754326"/>
          </a:xfrm>
          <a:prstGeom prst="rect">
            <a:avLst/>
          </a:prstGeom>
        </p:spPr>
        <p:txBody>
          <a:bodyPr wrap="square">
            <a:spAutoFit/>
          </a:bodyPr>
          <a:lstStyle/>
          <a:p>
            <a:pPr lvl="1">
              <a:buFontTx/>
              <a:buChar char="•"/>
            </a:pPr>
            <a:r>
              <a:rPr lang="en-US" b="1" dirty="0">
                <a:latin typeface="Arial" pitchFamily="34" charset="0"/>
                <a:cs typeface="Arial" pitchFamily="34" charset="0"/>
              </a:rPr>
              <a:t>Secondary data </a:t>
            </a:r>
            <a:r>
              <a:rPr lang="en-US" dirty="0">
                <a:latin typeface="Arial" pitchFamily="34" charset="0"/>
                <a:cs typeface="Arial" pitchFamily="34" charset="0"/>
              </a:rPr>
              <a:t>are originally collected to address a problem other than the one which require the manager’s attention at the moment. </a:t>
            </a:r>
          </a:p>
          <a:p>
            <a:pPr lvl="1">
              <a:buFontTx/>
              <a:buChar char="•"/>
            </a:pPr>
            <a:r>
              <a:rPr lang="en-US" b="1" dirty="0">
                <a:latin typeface="Arial" pitchFamily="34" charset="0"/>
                <a:cs typeface="Arial" pitchFamily="34" charset="0"/>
              </a:rPr>
              <a:t>Primary data </a:t>
            </a:r>
            <a:r>
              <a:rPr lang="en-US" dirty="0">
                <a:latin typeface="Arial" pitchFamily="34" charset="0"/>
                <a:cs typeface="Arial" pitchFamily="34" charset="0"/>
              </a:rPr>
              <a:t>are data the research collects to address the specific problem at hand. </a:t>
            </a:r>
          </a:p>
          <a:p>
            <a:pPr lvl="2">
              <a:buFontTx/>
              <a:buChar char="•"/>
            </a:pPr>
            <a:endParaRPr lang="en-US" dirty="0">
              <a:latin typeface="Arial" pitchFamily="34" charset="0"/>
              <a:cs typeface="Arial" pitchFamily="34" charset="0"/>
            </a:endParaRPr>
          </a:p>
        </p:txBody>
      </p:sp>
    </p:spTree>
    <p:extLst>
      <p:ext uri="{BB962C8B-B14F-4D97-AF65-F5344CB8AC3E}">
        <p14:creationId xmlns:p14="http://schemas.microsoft.com/office/powerpoint/2010/main" val="869467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a:t>Data Levels &amp; Characteristics</a:t>
            </a:r>
          </a:p>
        </p:txBody>
      </p:sp>
      <p:pic>
        <p:nvPicPr>
          <p:cNvPr id="1026" name="Picture 2" descr="This slide shows the interrelationships between data levels and characteristics used in the research pro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203" y="2081682"/>
            <a:ext cx="6763594" cy="3709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2390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Research Process: Stage 4</a:t>
            </a:r>
          </a:p>
        </p:txBody>
      </p:sp>
      <p:sp>
        <p:nvSpPr>
          <p:cNvPr id="3" name="Content Placeholder 2"/>
          <p:cNvSpPr>
            <a:spLocks noGrp="1"/>
          </p:cNvSpPr>
          <p:nvPr>
            <p:ph idx="1"/>
          </p:nvPr>
        </p:nvSpPr>
        <p:spPr>
          <a:xfrm>
            <a:off x="381000" y="1828800"/>
            <a:ext cx="8382000" cy="4495800"/>
          </a:xfrm>
        </p:spPr>
        <p:txBody>
          <a:bodyPr>
            <a:normAutofit/>
          </a:bodyPr>
          <a:lstStyle/>
          <a:p>
            <a:pPr marL="1254125" indent="-1254125">
              <a:buNone/>
              <a:tabLst>
                <a:tab pos="2689225" algn="l"/>
              </a:tabLst>
            </a:pPr>
            <a:r>
              <a:rPr lang="en-US" sz="2400" b="1" dirty="0">
                <a:latin typeface="Arial" pitchFamily="34" charset="0"/>
                <a:cs typeface="Arial" pitchFamily="34" charset="0"/>
              </a:rPr>
              <a:t>Stage 4:</a:t>
            </a:r>
            <a:r>
              <a:rPr lang="en-US" sz="2400" dirty="0">
                <a:latin typeface="Arial" pitchFamily="34" charset="0"/>
                <a:cs typeface="Arial" pitchFamily="34" charset="0"/>
              </a:rPr>
              <a:t> Analyze &amp; Interpret the Data</a:t>
            </a:r>
          </a:p>
        </p:txBody>
      </p:sp>
    </p:spTree>
    <p:extLst>
      <p:ext uri="{BB962C8B-B14F-4D97-AF65-F5344CB8AC3E}">
        <p14:creationId xmlns:p14="http://schemas.microsoft.com/office/powerpoint/2010/main" val="3498065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Autofit/>
          </a:bodyPr>
          <a:lstStyle/>
          <a:p>
            <a:r>
              <a:rPr lang="en-US" sz="3600" dirty="0"/>
              <a:t>Steps in Data Analysis and Interpretation</a:t>
            </a:r>
          </a:p>
        </p:txBody>
      </p:sp>
      <p:sp>
        <p:nvSpPr>
          <p:cNvPr id="13" name="Content Placeholder 12"/>
          <p:cNvSpPr>
            <a:spLocks noGrp="1"/>
          </p:cNvSpPr>
          <p:nvPr>
            <p:ph idx="1"/>
          </p:nvPr>
        </p:nvSpPr>
        <p:spPr>
          <a:xfrm>
            <a:off x="457200" y="2057400"/>
            <a:ext cx="3962400" cy="4038600"/>
          </a:xfrm>
        </p:spPr>
        <p:txBody>
          <a:bodyPr>
            <a:noAutofit/>
          </a:bodyPr>
          <a:lstStyle/>
          <a:p>
            <a:r>
              <a:rPr lang="en-US" sz="2400" dirty="0">
                <a:latin typeface="Arial" pitchFamily="34" charset="0"/>
                <a:cs typeface="Arial" pitchFamily="34" charset="0"/>
              </a:rPr>
              <a:t>Refine Preliminary Analysis Plan</a:t>
            </a:r>
          </a:p>
          <a:p>
            <a:r>
              <a:rPr lang="en-US" sz="2400" dirty="0">
                <a:latin typeface="Arial" pitchFamily="34" charset="0"/>
                <a:cs typeface="Arial" pitchFamily="34" charset="0"/>
              </a:rPr>
              <a:t>Look for Patterns</a:t>
            </a:r>
          </a:p>
          <a:p>
            <a:r>
              <a:rPr lang="en-US" sz="2400" dirty="0">
                <a:latin typeface="Arial" pitchFamily="34" charset="0"/>
                <a:cs typeface="Arial" pitchFamily="34" charset="0"/>
              </a:rPr>
              <a:t>Apply Statistical Techniques</a:t>
            </a:r>
          </a:p>
          <a:p>
            <a:r>
              <a:rPr lang="en-US" sz="2400" dirty="0">
                <a:latin typeface="Arial" pitchFamily="34" charset="0"/>
                <a:cs typeface="Arial" pitchFamily="34" charset="0"/>
              </a:rPr>
              <a:t>Support or Refute Hypotheses</a:t>
            </a:r>
          </a:p>
          <a:p>
            <a:r>
              <a:rPr lang="en-US" sz="2400" dirty="0">
                <a:latin typeface="Arial" pitchFamily="34" charset="0"/>
                <a:cs typeface="Arial" pitchFamily="34" charset="0"/>
              </a:rPr>
              <a:t>Develop Insights &amp; Recommendations </a:t>
            </a:r>
          </a:p>
        </p:txBody>
      </p:sp>
      <p:pic>
        <p:nvPicPr>
          <p:cNvPr id="17" name="Picture 16" descr="A photo of a person taking a surve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603761">
            <a:off x="4868434" y="2637774"/>
            <a:ext cx="3897014" cy="2598865"/>
          </a:xfrm>
          <a:prstGeom prst="rect">
            <a:avLst/>
          </a:prstGeom>
        </p:spPr>
      </p:pic>
    </p:spTree>
    <p:extLst>
      <p:ext uri="{BB962C8B-B14F-4D97-AF65-F5344CB8AC3E}">
        <p14:creationId xmlns:p14="http://schemas.microsoft.com/office/powerpoint/2010/main" val="2276861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a:t>Research Thought Leaders</a:t>
            </a:r>
          </a:p>
        </p:txBody>
      </p:sp>
      <p:sp>
        <p:nvSpPr>
          <p:cNvPr id="8" name="Content Placeholder 7"/>
          <p:cNvSpPr>
            <a:spLocks noGrp="1"/>
          </p:cNvSpPr>
          <p:nvPr>
            <p:ph idx="1"/>
          </p:nvPr>
        </p:nvSpPr>
        <p:spPr>
          <a:xfrm>
            <a:off x="533400" y="1752600"/>
            <a:ext cx="8229600" cy="4495800"/>
          </a:xfrm>
        </p:spPr>
        <p:txBody>
          <a:bodyPr>
            <a:normAutofit/>
          </a:bodyPr>
          <a:lstStyle/>
          <a:p>
            <a:pPr marL="0" indent="0">
              <a:spcAft>
                <a:spcPts val="1200"/>
              </a:spcAft>
              <a:buNone/>
            </a:pPr>
            <a:r>
              <a:rPr lang="en-US" sz="2800" dirty="0">
                <a:latin typeface="Arial" pitchFamily="34" charset="0"/>
                <a:cs typeface="Arial" pitchFamily="34" charset="0"/>
              </a:rPr>
              <a:t>“Today, individuals increasingly keep their emails and documents on remote servers in data centers—in short, in the cloud. But the transition to the cloud does not alter people’s expectations of privacy.”</a:t>
            </a:r>
          </a:p>
          <a:p>
            <a:pPr marL="5486400" indent="688975">
              <a:buNone/>
            </a:pPr>
            <a:r>
              <a:rPr lang="en-US" sz="2600" b="1" i="1" dirty="0">
                <a:latin typeface="Arial" pitchFamily="34" charset="0"/>
                <a:cs typeface="Arial" pitchFamily="34" charset="0"/>
              </a:rPr>
              <a:t>Brad Smith,</a:t>
            </a:r>
            <a:endParaRPr lang="en-US" sz="2600" i="1" dirty="0">
              <a:latin typeface="Arial" pitchFamily="34" charset="0"/>
              <a:cs typeface="Arial" pitchFamily="34" charset="0"/>
            </a:endParaRPr>
          </a:p>
          <a:p>
            <a:pPr marL="5486400" indent="-2224088">
              <a:buNone/>
            </a:pPr>
            <a:r>
              <a:rPr lang="en-US" sz="2600" i="1" dirty="0">
                <a:latin typeface="Arial" pitchFamily="34" charset="0"/>
                <a:cs typeface="Arial" pitchFamily="34" charset="0"/>
              </a:rPr>
              <a:t>president and chief legal officer,</a:t>
            </a:r>
          </a:p>
          <a:p>
            <a:pPr marL="5486400" indent="1084263">
              <a:buNone/>
            </a:pPr>
            <a:r>
              <a:rPr lang="en-US" sz="2600" i="1" dirty="0">
                <a:latin typeface="Arial" pitchFamily="34" charset="0"/>
                <a:cs typeface="Arial" pitchFamily="34" charset="0"/>
              </a:rPr>
              <a:t>Microsoft</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2157144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Research Process: Stage 5</a:t>
            </a:r>
          </a:p>
        </p:txBody>
      </p:sp>
      <p:sp>
        <p:nvSpPr>
          <p:cNvPr id="3" name="Content Placeholder 2"/>
          <p:cNvSpPr>
            <a:spLocks noGrp="1"/>
          </p:cNvSpPr>
          <p:nvPr>
            <p:ph idx="1"/>
          </p:nvPr>
        </p:nvSpPr>
        <p:spPr>
          <a:xfrm>
            <a:off x="457200" y="1828800"/>
            <a:ext cx="8305800" cy="4572000"/>
          </a:xfrm>
        </p:spPr>
        <p:txBody>
          <a:bodyPr>
            <a:normAutofit/>
          </a:bodyPr>
          <a:lstStyle/>
          <a:p>
            <a:pPr marL="1312863" indent="-1312863">
              <a:buNone/>
            </a:pPr>
            <a:r>
              <a:rPr lang="en-US" sz="2400" b="1" dirty="0">
                <a:latin typeface="Arial" pitchFamily="34" charset="0"/>
                <a:cs typeface="Arial" pitchFamily="34" charset="0"/>
              </a:rPr>
              <a:t>Stage 5: </a:t>
            </a:r>
            <a:r>
              <a:rPr lang="en-US" sz="2400" dirty="0">
                <a:latin typeface="Arial" pitchFamily="34" charset="0"/>
                <a:cs typeface="Arial" pitchFamily="34" charset="0"/>
              </a:rPr>
              <a:t>Report Insights &amp; Recommendations</a:t>
            </a:r>
          </a:p>
        </p:txBody>
      </p:sp>
    </p:spTree>
    <p:extLst>
      <p:ext uri="{BB962C8B-B14F-4D97-AF65-F5344CB8AC3E}">
        <p14:creationId xmlns:p14="http://schemas.microsoft.com/office/powerpoint/2010/main" val="1742121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a:t>Factors that Influence</a:t>
            </a:r>
          </a:p>
        </p:txBody>
      </p:sp>
      <p:sp>
        <p:nvSpPr>
          <p:cNvPr id="8" name="Content Placeholder 7"/>
          <p:cNvSpPr>
            <a:spLocks noGrp="1"/>
          </p:cNvSpPr>
          <p:nvPr>
            <p:ph idx="1"/>
          </p:nvPr>
        </p:nvSpPr>
        <p:spPr>
          <a:xfrm>
            <a:off x="457200" y="1752600"/>
            <a:ext cx="8153400" cy="4495799"/>
          </a:xfrm>
        </p:spPr>
        <p:txBody>
          <a:bodyPr>
            <a:normAutofit/>
          </a:bodyPr>
          <a:lstStyle/>
          <a:p>
            <a:pPr marL="0" indent="0">
              <a:buNone/>
              <a:defRPr/>
            </a:pPr>
            <a:r>
              <a:rPr lang="en-US" dirty="0">
                <a:latin typeface="Arial" pitchFamily="34" charset="0"/>
                <a:cs typeface="Arial" pitchFamily="34" charset="0"/>
              </a:rPr>
              <a:t>Research Report:</a:t>
            </a:r>
          </a:p>
          <a:p>
            <a:pPr>
              <a:defRPr/>
            </a:pPr>
            <a:r>
              <a:rPr lang="en-US" sz="2800" dirty="0">
                <a:latin typeface="Arial" pitchFamily="34" charset="0"/>
                <a:cs typeface="Arial" pitchFamily="34" charset="0"/>
              </a:rPr>
              <a:t>Perspective</a:t>
            </a:r>
          </a:p>
          <a:p>
            <a:pPr>
              <a:defRPr/>
            </a:pPr>
            <a:r>
              <a:rPr lang="en-US" sz="2800" dirty="0">
                <a:latin typeface="Arial" pitchFamily="34" charset="0"/>
                <a:cs typeface="Arial" pitchFamily="34" charset="0"/>
              </a:rPr>
              <a:t>Method</a:t>
            </a:r>
          </a:p>
          <a:p>
            <a:pPr>
              <a:defRPr/>
            </a:pPr>
            <a:r>
              <a:rPr lang="en-US" sz="2800" dirty="0">
                <a:latin typeface="Arial" pitchFamily="34" charset="0"/>
                <a:cs typeface="Arial" pitchFamily="34" charset="0"/>
              </a:rPr>
              <a:t>Audience</a:t>
            </a:r>
          </a:p>
          <a:p>
            <a:pPr>
              <a:defRPr/>
            </a:pPr>
            <a:r>
              <a:rPr lang="en-US" sz="2800" dirty="0">
                <a:latin typeface="Arial" pitchFamily="34" charset="0"/>
                <a:cs typeface="Arial" pitchFamily="34" charset="0"/>
              </a:rPr>
              <a:t>Content</a:t>
            </a:r>
          </a:p>
        </p:txBody>
      </p:sp>
    </p:spTree>
    <p:extLst>
      <p:ext uri="{BB962C8B-B14F-4D97-AF65-F5344CB8AC3E}">
        <p14:creationId xmlns:p14="http://schemas.microsoft.com/office/powerpoint/2010/main" val="752414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a:t>Research Project Time Frame (1 of 2)</a:t>
            </a:r>
          </a:p>
        </p:txBody>
      </p:sp>
      <p:pic>
        <p:nvPicPr>
          <p:cNvPr id="17" name="Picture 4" descr="A diagram of the CPM Schedule of Research De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679" y="1711036"/>
            <a:ext cx="7407852" cy="415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457200" y="6096000"/>
            <a:ext cx="8305800" cy="304800"/>
          </a:xfrm>
        </p:spPr>
        <p:txBody>
          <a:bodyPr>
            <a:noAutofit/>
          </a:bodyPr>
          <a:lstStyle/>
          <a:p>
            <a:pPr marL="0" indent="0" algn="ctr">
              <a:buNone/>
            </a:pPr>
            <a:r>
              <a:rPr lang="en-US" sz="1800" dirty="0">
                <a:hlinkClick r:id="rId4" action="ppaction://hlinksldjump"/>
              </a:rPr>
              <a:t>Jump to long description</a:t>
            </a:r>
            <a:endParaRPr lang="en-US" sz="1800" dirty="0"/>
          </a:p>
        </p:txBody>
      </p:sp>
    </p:spTree>
    <p:extLst>
      <p:ext uri="{BB962C8B-B14F-4D97-AF65-F5344CB8AC3E}">
        <p14:creationId xmlns:p14="http://schemas.microsoft.com/office/powerpoint/2010/main" val="1641270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a:t>Research Project Time Frame (2 of 2)</a:t>
            </a:r>
          </a:p>
        </p:txBody>
      </p:sp>
      <p:pic>
        <p:nvPicPr>
          <p:cNvPr id="16" name="Picture 2" descr="A Gantt Chart of a Research Proj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1981200"/>
            <a:ext cx="7926089" cy="3680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299884" y="6019800"/>
            <a:ext cx="8615516" cy="381000"/>
          </a:xfrm>
        </p:spPr>
        <p:txBody>
          <a:bodyPr>
            <a:normAutofit/>
          </a:bodyPr>
          <a:lstStyle/>
          <a:p>
            <a:pPr marL="0" indent="0" algn="ctr">
              <a:buNone/>
            </a:pPr>
            <a:r>
              <a:rPr lang="en-US" sz="1800" dirty="0">
                <a:hlinkClick r:id="rId4" action="ppaction://hlinksldjump"/>
              </a:rPr>
              <a:t>Jump to long description  </a:t>
            </a:r>
          </a:p>
        </p:txBody>
      </p:sp>
    </p:spTree>
    <p:extLst>
      <p:ext uri="{BB962C8B-B14F-4D97-AF65-F5344CB8AC3E}">
        <p14:creationId xmlns:p14="http://schemas.microsoft.com/office/powerpoint/2010/main" val="130817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a:t>Research Process Pitfalls to Avoid</a:t>
            </a:r>
          </a:p>
        </p:txBody>
      </p:sp>
      <p:pic>
        <p:nvPicPr>
          <p:cNvPr id="16" name="Picture 2" descr="Stage 1 of the research process is &quot;clarify the research question,&quot; pointing to &quot;exploration.&quot;"/>
          <p:cNvPicPr>
            <a:picLocks noChangeAspect="1" noChangeArrowheads="1"/>
          </p:cNvPicPr>
          <p:nvPr/>
        </p:nvPicPr>
        <p:blipFill rotWithShape="1">
          <a:blip r:embed="rId3">
            <a:extLst>
              <a:ext uri="{28A0092B-C50C-407E-A947-70E740481C1C}">
                <a14:useLocalDpi xmlns:a14="http://schemas.microsoft.com/office/drawing/2010/main" val="0"/>
              </a:ext>
            </a:extLst>
          </a:blip>
          <a:srcRect b="74022"/>
          <a:stretch/>
        </p:blipFill>
        <p:spPr bwMode="auto">
          <a:xfrm>
            <a:off x="885291" y="1825997"/>
            <a:ext cx="7345993" cy="223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11"/>
          <p:cNvSpPr>
            <a:spLocks noGrp="1"/>
          </p:cNvSpPr>
          <p:nvPr>
            <p:ph idx="1"/>
          </p:nvPr>
        </p:nvSpPr>
        <p:spPr>
          <a:xfrm>
            <a:off x="228600" y="4419600"/>
            <a:ext cx="8534400" cy="1828800"/>
          </a:xfrm>
        </p:spPr>
        <p:txBody>
          <a:bodyPr>
            <a:noAutofit/>
          </a:bodyPr>
          <a:lstStyle/>
          <a:p>
            <a:pPr marL="0" indent="0">
              <a:buNone/>
            </a:pPr>
            <a:r>
              <a:rPr lang="en-US" sz="2600" dirty="0">
                <a:latin typeface="Arial" pitchFamily="34" charset="0"/>
                <a:cs typeface="Arial" pitchFamily="34" charset="0"/>
              </a:rPr>
              <a:t>Ill-defined Management Problem</a:t>
            </a:r>
          </a:p>
          <a:p>
            <a:pPr marL="0" lvl="0" indent="0">
              <a:spcBef>
                <a:spcPts val="0"/>
              </a:spcBef>
              <a:buFontTx/>
              <a:buChar char="•"/>
            </a:pPr>
            <a:r>
              <a:rPr lang="en-US" sz="1200" b="1" dirty="0" err="1">
                <a:solidFill>
                  <a:prstClr val="black"/>
                </a:solidFill>
                <a:latin typeface="Arial" pitchFamily="34" charset="0"/>
                <a:cs typeface="Arial" pitchFamily="34" charset="0"/>
              </a:rPr>
              <a:t>Unresearchable</a:t>
            </a:r>
            <a:r>
              <a:rPr lang="en-US" sz="1200" b="1" dirty="0">
                <a:solidFill>
                  <a:prstClr val="black"/>
                </a:solidFill>
                <a:latin typeface="Arial" pitchFamily="34" charset="0"/>
                <a:cs typeface="Arial" pitchFamily="34" charset="0"/>
              </a:rPr>
              <a:t> questions:</a:t>
            </a:r>
            <a:r>
              <a:rPr lang="en-US" sz="1200" dirty="0">
                <a:solidFill>
                  <a:prstClr val="black"/>
                </a:solidFill>
                <a:latin typeface="Arial" pitchFamily="34" charset="0"/>
                <a:cs typeface="Arial" pitchFamily="34" charset="0"/>
              </a:rPr>
              <a:t> Not all management questions are researchable and not all research questions are answerable. </a:t>
            </a:r>
          </a:p>
          <a:p>
            <a:pPr marL="0" lvl="0" indent="0">
              <a:spcBef>
                <a:spcPts val="0"/>
              </a:spcBef>
              <a:buFontTx/>
              <a:buChar char="•"/>
            </a:pPr>
            <a:r>
              <a:rPr lang="en-US" sz="1200" b="1" dirty="0" smtClean="0">
                <a:solidFill>
                  <a:prstClr val="black"/>
                </a:solidFill>
                <a:latin typeface="Arial" pitchFamily="34" charset="0"/>
                <a:cs typeface="Arial" pitchFamily="34" charset="0"/>
              </a:rPr>
              <a:t>Manager’s </a:t>
            </a:r>
            <a:r>
              <a:rPr lang="en-US" sz="1200" b="1" dirty="0">
                <a:solidFill>
                  <a:prstClr val="black"/>
                </a:solidFill>
                <a:latin typeface="Arial" pitchFamily="34" charset="0"/>
                <a:cs typeface="Arial" pitchFamily="34" charset="0"/>
              </a:rPr>
              <a:t>Hidden Agendas:</a:t>
            </a:r>
            <a:r>
              <a:rPr lang="en-US" sz="1200" dirty="0">
                <a:solidFill>
                  <a:prstClr val="black"/>
                </a:solidFill>
                <a:latin typeface="Arial" pitchFamily="34" charset="0"/>
                <a:cs typeface="Arial" pitchFamily="34" charset="0"/>
              </a:rPr>
              <a:t> Sometimes a research study is intended to win approval for a pet idea or to protect a decision maker. In these cases, it may be more difficult to get support for the most appropriate research design.</a:t>
            </a:r>
          </a:p>
          <a:p>
            <a:pPr marL="0" lvl="0" indent="0">
              <a:spcBef>
                <a:spcPts val="0"/>
              </a:spcBef>
              <a:buFontTx/>
              <a:buChar char="•"/>
            </a:pPr>
            <a:r>
              <a:rPr lang="en-US" sz="1200" b="1" dirty="0">
                <a:solidFill>
                  <a:prstClr val="black"/>
                </a:solidFill>
                <a:latin typeface="Arial" pitchFamily="34" charset="0"/>
                <a:cs typeface="Arial" pitchFamily="34" charset="0"/>
              </a:rPr>
              <a:t>Researcher Inexperience</a:t>
            </a:r>
            <a:r>
              <a:rPr lang="en-US" sz="1200" dirty="0">
                <a:solidFill>
                  <a:prstClr val="black"/>
                </a:solidFill>
                <a:latin typeface="Arial" pitchFamily="34" charset="0"/>
                <a:cs typeface="Arial" pitchFamily="34" charset="0"/>
              </a:rPr>
              <a:t>: can lead to an inappropriate research questions, poor research design, inadequate data collection protocols, in appropriate analytical techniques, and the insupportable conclusions and recommendations.  Novice researchers should be supervised</a:t>
            </a:r>
            <a:endParaRPr lang="en-US" sz="2600" dirty="0">
              <a:latin typeface="Arial" pitchFamily="34" charset="0"/>
              <a:cs typeface="Arial" pitchFamily="34" charset="0"/>
            </a:endParaRPr>
          </a:p>
        </p:txBody>
      </p:sp>
    </p:spTree>
    <p:extLst>
      <p:ext uri="{BB962C8B-B14F-4D97-AF65-F5344CB8AC3E}">
        <p14:creationId xmlns:p14="http://schemas.microsoft.com/office/powerpoint/2010/main" val="3334229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a:t>Research Process Problems to Avoid</a:t>
            </a:r>
          </a:p>
        </p:txBody>
      </p:sp>
      <p:sp>
        <p:nvSpPr>
          <p:cNvPr id="8" name="Content Placeholder 7"/>
          <p:cNvSpPr>
            <a:spLocks noGrp="1"/>
          </p:cNvSpPr>
          <p:nvPr>
            <p:ph idx="1"/>
          </p:nvPr>
        </p:nvSpPr>
        <p:spPr>
          <a:xfrm>
            <a:off x="381000" y="2130347"/>
            <a:ext cx="4343400" cy="4118053"/>
          </a:xfrm>
        </p:spPr>
        <p:txBody>
          <a:bodyPr>
            <a:normAutofit/>
          </a:bodyPr>
          <a:lstStyle/>
          <a:p>
            <a:r>
              <a:rPr lang="en-US" sz="2600" dirty="0">
                <a:latin typeface="Arial" pitchFamily="34" charset="0"/>
                <a:cs typeface="Arial" pitchFamily="34" charset="0"/>
              </a:rPr>
              <a:t>Overembracing Data Analytics</a:t>
            </a:r>
          </a:p>
          <a:p>
            <a:r>
              <a:rPr lang="en-US" sz="2600" dirty="0">
                <a:latin typeface="Arial" pitchFamily="34" charset="0"/>
                <a:cs typeface="Arial" pitchFamily="34" charset="0"/>
              </a:rPr>
              <a:t>Favored-Technique Syndrome</a:t>
            </a:r>
          </a:p>
          <a:p>
            <a:r>
              <a:rPr lang="en-US" sz="2600" dirty="0">
                <a:latin typeface="Arial" pitchFamily="34" charset="0"/>
                <a:cs typeface="Arial" pitchFamily="34" charset="0"/>
              </a:rPr>
              <a:t>Researcher Inexperience</a:t>
            </a:r>
          </a:p>
        </p:txBody>
      </p:sp>
      <p:pic>
        <p:nvPicPr>
          <p:cNvPr id="12" name="Picture 2" descr="Stage 2 of the research process is:&quot;design the research,&quot; with &quot;data collection design&quot; and &quot;sampling design&quot; as substeps."/>
          <p:cNvPicPr>
            <a:picLocks noChangeAspect="1" noChangeArrowheads="1"/>
          </p:cNvPicPr>
          <p:nvPr/>
        </p:nvPicPr>
        <p:blipFill rotWithShape="1">
          <a:blip r:embed="rId3">
            <a:extLst>
              <a:ext uri="{28A0092B-C50C-407E-A947-70E740481C1C}">
                <a14:useLocalDpi xmlns:a14="http://schemas.microsoft.com/office/drawing/2010/main" val="0"/>
              </a:ext>
            </a:extLst>
          </a:blip>
          <a:srcRect l="11466" t="29248" r="16023" b="46544"/>
          <a:stretch/>
        </p:blipFill>
        <p:spPr bwMode="auto">
          <a:xfrm>
            <a:off x="4879989" y="2133600"/>
            <a:ext cx="3883011" cy="152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4388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a:t>Ethical Issues in Research Process</a:t>
            </a:r>
          </a:p>
        </p:txBody>
      </p:sp>
      <p:sp>
        <p:nvSpPr>
          <p:cNvPr id="8" name="Content Placeholder 7"/>
          <p:cNvSpPr>
            <a:spLocks noGrp="1"/>
          </p:cNvSpPr>
          <p:nvPr>
            <p:ph idx="1"/>
          </p:nvPr>
        </p:nvSpPr>
        <p:spPr>
          <a:xfrm>
            <a:off x="457200" y="1828800"/>
            <a:ext cx="8153400" cy="4495800"/>
          </a:xfrm>
        </p:spPr>
        <p:txBody>
          <a:bodyPr>
            <a:normAutofit/>
          </a:bodyPr>
          <a:lstStyle/>
          <a:p>
            <a:pPr lvl="0"/>
            <a:r>
              <a:rPr lang="en-US" sz="2800" b="1" dirty="0">
                <a:latin typeface="Arial" panose="020B0604020202020204" pitchFamily="34" charset="0"/>
                <a:cs typeface="Arial" panose="020B0604020202020204" pitchFamily="34" charset="0"/>
              </a:rPr>
              <a:t>Deception</a:t>
            </a:r>
          </a:p>
          <a:p>
            <a:pPr lvl="0"/>
            <a:r>
              <a:rPr lang="en-US" sz="2800" b="1" dirty="0">
                <a:latin typeface="Arial" panose="020B0604020202020204" pitchFamily="34" charset="0"/>
                <a:cs typeface="Arial" panose="020B0604020202020204" pitchFamily="34" charset="0"/>
              </a:rPr>
              <a:t>Privacy</a:t>
            </a:r>
          </a:p>
          <a:p>
            <a:pPr lvl="0"/>
            <a:r>
              <a:rPr lang="en-US" sz="2800" b="1" dirty="0">
                <a:latin typeface="Arial" panose="020B0604020202020204" pitchFamily="34" charset="0"/>
                <a:cs typeface="Arial" panose="020B0604020202020204" pitchFamily="34" charset="0"/>
              </a:rPr>
              <a:t>Notice</a:t>
            </a:r>
          </a:p>
          <a:p>
            <a:pPr lvl="0"/>
            <a:r>
              <a:rPr lang="en-US" sz="2800" b="1" dirty="0">
                <a:latin typeface="Arial" panose="020B0604020202020204" pitchFamily="34" charset="0"/>
                <a:cs typeface="Arial" panose="020B0604020202020204" pitchFamily="34" charset="0"/>
              </a:rPr>
              <a:t>Choice</a:t>
            </a:r>
          </a:p>
          <a:p>
            <a:pPr lvl="0">
              <a:tabLst>
                <a:tab pos="1143000" algn="l"/>
              </a:tabLst>
            </a:pPr>
            <a:r>
              <a:rPr lang="en-US" sz="2800" b="1" dirty="0">
                <a:latin typeface="Arial" panose="020B0604020202020204" pitchFamily="34" charset="0"/>
                <a:cs typeface="Arial" panose="020B0604020202020204" pitchFamily="34" charset="0"/>
              </a:rPr>
              <a:t>Access</a:t>
            </a:r>
          </a:p>
          <a:p>
            <a:pPr lvl="0"/>
            <a:r>
              <a:rPr lang="en-US" sz="2800" b="1" dirty="0">
                <a:latin typeface="Arial" panose="020B0604020202020204" pitchFamily="34" charset="0"/>
                <a:cs typeface="Arial" panose="020B0604020202020204" pitchFamily="34" charset="0"/>
              </a:rPr>
              <a:t>Security</a:t>
            </a:r>
          </a:p>
          <a:p>
            <a:pPr lvl="0"/>
            <a:r>
              <a:rPr lang="en-US" sz="2800" b="1" dirty="0">
                <a:latin typeface="Arial" panose="020B0604020202020204" pitchFamily="34" charset="0"/>
                <a:cs typeface="Arial" panose="020B0604020202020204" pitchFamily="34" charset="0"/>
              </a:rPr>
              <a:t>Respect</a:t>
            </a:r>
          </a:p>
          <a:p>
            <a:pPr lvl="0"/>
            <a:r>
              <a:rPr lang="en-US" sz="2800" b="1" dirty="0">
                <a:latin typeface="Arial" panose="020B0604020202020204" pitchFamily="34" charset="0"/>
                <a:cs typeface="Arial" panose="020B0604020202020204" pitchFamily="34" charset="0"/>
              </a:rPr>
              <a:t>Bias</a:t>
            </a:r>
            <a:endParaRPr lang="en-U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921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600" dirty="0"/>
              <a:t>Research Process with Ethical Responsibilities</a:t>
            </a:r>
          </a:p>
        </p:txBody>
      </p:sp>
      <p:pic>
        <p:nvPicPr>
          <p:cNvPr id="16" name="Picture 2" descr="A flow diagram entitled &quot;The Research Process.&quot;  The diagram includes a list of ethical responsibili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2032" y="1908925"/>
            <a:ext cx="5230768" cy="418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Content Placeholder 11"/>
          <p:cNvSpPr>
            <a:spLocks noGrp="1"/>
          </p:cNvSpPr>
          <p:nvPr>
            <p:ph idx="1"/>
          </p:nvPr>
        </p:nvSpPr>
        <p:spPr>
          <a:xfrm>
            <a:off x="457200" y="6172733"/>
            <a:ext cx="8229600" cy="304267"/>
          </a:xfrm>
        </p:spPr>
        <p:txBody>
          <a:bodyPr>
            <a:noAutofit/>
          </a:bodyPr>
          <a:lstStyle/>
          <a:p>
            <a:pPr marL="0" indent="0" algn="ctr">
              <a:buNone/>
            </a:pPr>
            <a:r>
              <a:rPr lang="en-US" sz="1800" dirty="0">
                <a:hlinkClick r:id="rId4" action="ppaction://hlinksldjump"/>
              </a:rPr>
              <a:t>Jump to long description</a:t>
            </a:r>
            <a:endParaRPr lang="en-US" sz="1800" dirty="0"/>
          </a:p>
        </p:txBody>
      </p:sp>
    </p:spTree>
    <p:extLst>
      <p:ext uri="{BB962C8B-B14F-4D97-AF65-F5344CB8AC3E}">
        <p14:creationId xmlns:p14="http://schemas.microsoft.com/office/powerpoint/2010/main" val="3646419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a:t>Key Terms</a:t>
            </a:r>
          </a:p>
        </p:txBody>
      </p:sp>
      <p:sp>
        <p:nvSpPr>
          <p:cNvPr id="8" name="Content Placeholder 7"/>
          <p:cNvSpPr>
            <a:spLocks noGrp="1"/>
          </p:cNvSpPr>
          <p:nvPr>
            <p:ph idx="1"/>
          </p:nvPr>
        </p:nvSpPr>
        <p:spPr>
          <a:xfrm>
            <a:off x="533400" y="1752600"/>
            <a:ext cx="4114800" cy="4495800"/>
          </a:xfrm>
        </p:spPr>
        <p:txBody>
          <a:bodyPr>
            <a:noAutofit/>
          </a:bodyPr>
          <a:lstStyle/>
          <a:p>
            <a:pPr marL="0" indent="0">
              <a:buNone/>
            </a:pPr>
            <a:r>
              <a:rPr lang="en-US" sz="2200" dirty="0"/>
              <a:t>Case</a:t>
            </a:r>
          </a:p>
          <a:p>
            <a:pPr marL="0" indent="0">
              <a:buNone/>
            </a:pPr>
            <a:r>
              <a:rPr lang="en-US" sz="2200" dirty="0"/>
              <a:t>Census</a:t>
            </a:r>
          </a:p>
          <a:p>
            <a:pPr marL="0" indent="0">
              <a:buNone/>
            </a:pPr>
            <a:r>
              <a:rPr lang="en-US" sz="2200" dirty="0"/>
              <a:t>Dashboard</a:t>
            </a:r>
          </a:p>
          <a:p>
            <a:pPr marL="0" indent="0">
              <a:buNone/>
            </a:pPr>
            <a:r>
              <a:rPr lang="en-US" sz="2200" dirty="0"/>
              <a:t>Data</a:t>
            </a:r>
          </a:p>
          <a:p>
            <a:pPr marL="0" indent="0">
              <a:buNone/>
            </a:pPr>
            <a:r>
              <a:rPr lang="en-US" sz="2200" dirty="0"/>
              <a:t>Data analysis</a:t>
            </a:r>
          </a:p>
          <a:p>
            <a:pPr marL="0" indent="0">
              <a:buNone/>
            </a:pPr>
            <a:r>
              <a:rPr lang="en-US" sz="2200" dirty="0"/>
              <a:t>Findings</a:t>
            </a:r>
          </a:p>
          <a:p>
            <a:pPr marL="0" indent="0">
              <a:buNone/>
            </a:pPr>
            <a:r>
              <a:rPr lang="en-US" sz="2200" dirty="0"/>
              <a:t>Insights</a:t>
            </a:r>
          </a:p>
          <a:p>
            <a:pPr marL="0" indent="0">
              <a:buNone/>
            </a:pPr>
            <a:r>
              <a:rPr lang="en-US" sz="2200" dirty="0"/>
              <a:t>Interval data</a:t>
            </a:r>
          </a:p>
          <a:p>
            <a:pPr marL="0" indent="0">
              <a:buNone/>
            </a:pPr>
            <a:r>
              <a:rPr lang="en-US" sz="2200" dirty="0"/>
              <a:t>Key Performance Indicator</a:t>
            </a:r>
          </a:p>
          <a:p>
            <a:pPr marL="0" indent="0">
              <a:buNone/>
            </a:pPr>
            <a:r>
              <a:rPr lang="en-US" sz="2200" dirty="0"/>
              <a:t>Management dilemma</a:t>
            </a:r>
          </a:p>
          <a:p>
            <a:pPr marL="0" indent="0">
              <a:buNone/>
            </a:pPr>
            <a:r>
              <a:rPr lang="en-US" sz="2200" dirty="0"/>
              <a:t>Nominal data</a:t>
            </a:r>
          </a:p>
        </p:txBody>
      </p:sp>
      <p:sp>
        <p:nvSpPr>
          <p:cNvPr id="9" name="Content Placeholder 8"/>
          <p:cNvSpPr>
            <a:spLocks noGrp="1"/>
          </p:cNvSpPr>
          <p:nvPr>
            <p:ph sz="quarter" idx="10"/>
          </p:nvPr>
        </p:nvSpPr>
        <p:spPr>
          <a:xfrm>
            <a:off x="4800600" y="1752600"/>
            <a:ext cx="3733800" cy="4495800"/>
          </a:xfrm>
        </p:spPr>
        <p:txBody>
          <a:bodyPr>
            <a:noAutofit/>
          </a:bodyPr>
          <a:lstStyle/>
          <a:p>
            <a:pPr marL="0" indent="0">
              <a:buNone/>
            </a:pPr>
            <a:r>
              <a:rPr lang="en-US" sz="2200" dirty="0">
                <a:latin typeface="Georgia body"/>
              </a:rPr>
              <a:t>Ordinal data</a:t>
            </a:r>
          </a:p>
          <a:p>
            <a:pPr marL="0" indent="0">
              <a:buNone/>
            </a:pPr>
            <a:r>
              <a:rPr lang="en-US" sz="2200" dirty="0">
                <a:latin typeface="Georgia body"/>
              </a:rPr>
              <a:t>Primary data</a:t>
            </a:r>
          </a:p>
          <a:p>
            <a:pPr marL="0" indent="0">
              <a:buNone/>
            </a:pPr>
            <a:r>
              <a:rPr lang="en-US" sz="2200" dirty="0">
                <a:latin typeface="Georgia body"/>
              </a:rPr>
              <a:t>Ratio data</a:t>
            </a:r>
          </a:p>
          <a:p>
            <a:pPr marL="0" indent="0">
              <a:buNone/>
            </a:pPr>
            <a:r>
              <a:rPr lang="en-US" sz="2200" dirty="0">
                <a:latin typeface="Georgia body"/>
              </a:rPr>
              <a:t>Recommendations</a:t>
            </a:r>
          </a:p>
          <a:p>
            <a:pPr marL="0" indent="0">
              <a:buNone/>
            </a:pPr>
            <a:r>
              <a:rPr lang="en-US" sz="2200" dirty="0">
                <a:latin typeface="Georgia body"/>
              </a:rPr>
              <a:t>Research design</a:t>
            </a:r>
          </a:p>
          <a:p>
            <a:pPr marL="0" indent="0">
              <a:buNone/>
            </a:pPr>
            <a:r>
              <a:rPr lang="en-US" sz="2200" dirty="0">
                <a:latin typeface="Georgia body"/>
              </a:rPr>
              <a:t>Research process</a:t>
            </a:r>
          </a:p>
          <a:p>
            <a:pPr marL="0" indent="0">
              <a:buNone/>
            </a:pPr>
            <a:r>
              <a:rPr lang="en-US" sz="2200" dirty="0">
                <a:latin typeface="Georgia body"/>
              </a:rPr>
              <a:t>Research question(s)</a:t>
            </a:r>
          </a:p>
          <a:p>
            <a:pPr marL="0" indent="0">
              <a:buNone/>
            </a:pPr>
            <a:r>
              <a:rPr lang="en-US" sz="2200" dirty="0">
                <a:latin typeface="Georgia body"/>
              </a:rPr>
              <a:t>Sample</a:t>
            </a:r>
          </a:p>
          <a:p>
            <a:pPr marL="0" indent="0">
              <a:buNone/>
            </a:pPr>
            <a:r>
              <a:rPr lang="en-US" sz="2200" dirty="0">
                <a:latin typeface="Georgia body"/>
              </a:rPr>
              <a:t>Secondary Data</a:t>
            </a:r>
          </a:p>
          <a:p>
            <a:pPr marL="0" indent="0">
              <a:buNone/>
            </a:pPr>
            <a:r>
              <a:rPr lang="en-US" sz="2200" dirty="0">
                <a:latin typeface="Georgia body"/>
              </a:rPr>
              <a:t>Target population</a:t>
            </a:r>
          </a:p>
        </p:txBody>
      </p:sp>
    </p:spTree>
    <p:extLst>
      <p:ext uri="{BB962C8B-B14F-4D97-AF65-F5344CB8AC3E}">
        <p14:creationId xmlns:p14="http://schemas.microsoft.com/office/powerpoint/2010/main" val="3667040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304800" y="304800"/>
            <a:ext cx="8534400" cy="1447800"/>
          </a:xfrm>
        </p:spPr>
        <p:txBody>
          <a:bodyPr>
            <a:normAutofit fontScale="90000"/>
          </a:bodyPr>
          <a:lstStyle/>
          <a:p>
            <a:pPr marL="0" indent="0"/>
            <a:r>
              <a:rPr lang="en-US" sz="3600" b="1" dirty="0">
                <a:latin typeface="Georgia headings"/>
              </a:rPr>
              <a:t>Chapter 2</a:t>
            </a:r>
            <a:r>
              <a:rPr lang="en-US" sz="3200" b="1" dirty="0">
                <a:latin typeface="Georgia headings"/>
              </a:rPr>
              <a:t/>
            </a:r>
            <a:br>
              <a:rPr lang="en-US" sz="3200" b="1" dirty="0">
                <a:latin typeface="Georgia headings"/>
              </a:rPr>
            </a:br>
            <a:r>
              <a:rPr lang="en-US" sz="3100" dirty="0"/>
              <a:t>THE RESEARCH PROCESS, AN OVERVIEW</a:t>
            </a:r>
            <a:br>
              <a:rPr lang="en-US" sz="3100" dirty="0"/>
            </a:br>
            <a:r>
              <a:rPr lang="en-US" sz="3100" dirty="0"/>
              <a:t>DISCUSSION OPPORTUNITIES</a:t>
            </a:r>
            <a:endParaRPr lang="en-US" sz="3100" b="1" dirty="0">
              <a:latin typeface="Georgia headings"/>
            </a:endParaRPr>
          </a:p>
        </p:txBody>
      </p:sp>
      <p:pic>
        <p:nvPicPr>
          <p:cNvPr id="14" name="Picture 2" descr="Book cover reads title, edition number, and name of the author as follows: &quot;Business Research Methods” “Twelfth Edition,” and “Donalad R.Cooper, Pamela S. Schindler.” A photo on the cover page shows the cirrostratus clouds on the top and sunny clouds at the bott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133600"/>
            <a:ext cx="2778284"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15"/>
          <p:cNvSpPr>
            <a:spLocks noGrp="1"/>
          </p:cNvSpPr>
          <p:nvPr/>
        </p:nvSpPr>
        <p:spPr>
          <a:xfrm>
            <a:off x="304800" y="6172200"/>
            <a:ext cx="8077200" cy="457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1"/>
              </a:buClr>
              <a:buFont typeface="Arial" panose="020B0604020202020204" pitchFamily="34" charset="0"/>
              <a:buChar char="•"/>
              <a:defRPr lang="en-US" sz="26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chemeClr val="tx1"/>
              </a:buClr>
              <a:buFont typeface="Arial" panose="020B0604020202020204" pitchFamily="34" charset="0"/>
              <a:buChar char="–"/>
              <a:defRPr lang="en-US" sz="24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chemeClr val="tx1"/>
              </a:buClr>
              <a:buFont typeface="Arial" panose="020B0604020202020204" pitchFamily="34" charset="0"/>
              <a:buChar char="•"/>
              <a:defRPr lang="en-US" sz="22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chemeClr val="tx1"/>
              </a:buClr>
              <a:buFont typeface="Arial" panose="020B0604020202020204" pitchFamily="34" charset="0"/>
              <a:buChar char="–"/>
              <a:defRPr lang="en-US" sz="2000" kern="120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chemeClr val="tx1"/>
              </a:buClr>
              <a:buFont typeface="Arial" panose="020B0604020202020204" pitchFamily="34" charset="0"/>
              <a:buChar char="»"/>
              <a:defRPr lang="en-US"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ClrTx/>
              <a:buNone/>
              <a:defRPr/>
            </a:pPr>
            <a:r>
              <a:rPr lang="en-US" sz="1200" dirty="0">
                <a:latin typeface="Book Antiqua" pitchFamily="18" charset="0"/>
                <a:cs typeface="Arial" pitchFamily="34" charset="0"/>
              </a:rPr>
              <a:t>©2019 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71879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a:t>Learning Objectives</a:t>
            </a:r>
          </a:p>
        </p:txBody>
      </p:sp>
      <p:sp>
        <p:nvSpPr>
          <p:cNvPr id="8" name="Content Placeholder 7"/>
          <p:cNvSpPr>
            <a:spLocks noGrp="1"/>
          </p:cNvSpPr>
          <p:nvPr>
            <p:ph idx="1"/>
          </p:nvPr>
        </p:nvSpPr>
        <p:spPr>
          <a:xfrm>
            <a:off x="457200" y="1752600"/>
            <a:ext cx="8229600" cy="4419600"/>
          </a:xfrm>
        </p:spPr>
        <p:txBody>
          <a:bodyPr>
            <a:normAutofit/>
          </a:bodyPr>
          <a:lstStyle/>
          <a:p>
            <a:pPr marL="0" indent="0">
              <a:buNone/>
            </a:pPr>
            <a:r>
              <a:rPr lang="en-US" sz="2800" b="1" i="1" dirty="0">
                <a:latin typeface="Arial" pitchFamily="34" charset="0"/>
                <a:cs typeface="Arial" pitchFamily="34" charset="0"/>
              </a:rPr>
              <a:t>Understand …</a:t>
            </a:r>
          </a:p>
          <a:p>
            <a:pPr marL="0" indent="0">
              <a:buSzPct val="85000"/>
              <a:buNone/>
            </a:pPr>
            <a:r>
              <a:rPr lang="en-US" sz="2800" dirty="0">
                <a:latin typeface="Arial" pitchFamily="34" charset="0"/>
                <a:cs typeface="Arial" pitchFamily="34" charset="0"/>
              </a:rPr>
              <a:t>The standards of good research. </a:t>
            </a:r>
            <a:endParaRPr lang="en-US" sz="2800" b="1" dirty="0">
              <a:latin typeface="Arial" pitchFamily="34" charset="0"/>
              <a:cs typeface="Arial" pitchFamily="34" charset="0"/>
            </a:endParaRPr>
          </a:p>
          <a:p>
            <a:pPr marL="0" indent="0">
              <a:buSzPct val="85000"/>
              <a:buNone/>
            </a:pPr>
            <a:r>
              <a:rPr lang="en-US" sz="2800" dirty="0">
                <a:latin typeface="Arial" pitchFamily="34" charset="0"/>
                <a:cs typeface="Arial" pitchFamily="34" charset="0"/>
              </a:rPr>
              <a:t>What is happening within each stage of the research process. </a:t>
            </a:r>
            <a:endParaRPr lang="en-US" sz="2800" b="1" dirty="0">
              <a:latin typeface="Arial" pitchFamily="34" charset="0"/>
              <a:cs typeface="Arial" pitchFamily="34" charset="0"/>
            </a:endParaRPr>
          </a:p>
          <a:p>
            <a:pPr marL="0" indent="0">
              <a:buSzPct val="85000"/>
              <a:buNone/>
            </a:pPr>
            <a:r>
              <a:rPr lang="en-US" sz="2800" dirty="0">
                <a:latin typeface="Arial" pitchFamily="34" charset="0"/>
                <a:cs typeface="Arial" pitchFamily="34" charset="0"/>
              </a:rPr>
              <a:t>Research process pitfalls and their solutions.  </a:t>
            </a:r>
            <a:endParaRPr lang="en-US" sz="2800" b="1" dirty="0">
              <a:latin typeface="Arial" pitchFamily="34" charset="0"/>
              <a:cs typeface="Arial" pitchFamily="34" charset="0"/>
            </a:endParaRPr>
          </a:p>
          <a:p>
            <a:pPr marL="0" indent="0">
              <a:buSzPct val="85000"/>
              <a:buNone/>
            </a:pPr>
            <a:r>
              <a:rPr lang="en-US" sz="2800" dirty="0">
                <a:latin typeface="Arial" pitchFamily="34" charset="0"/>
                <a:cs typeface="Arial" pitchFamily="34" charset="0"/>
              </a:rPr>
              <a:t>Ethical issues at each stage in the process.</a:t>
            </a:r>
          </a:p>
        </p:txBody>
      </p:sp>
    </p:spTree>
    <p:extLst>
      <p:ext uri="{BB962C8B-B14F-4D97-AF65-F5344CB8AC3E}">
        <p14:creationId xmlns:p14="http://schemas.microsoft.com/office/powerpoint/2010/main" val="4287964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600" dirty="0"/>
              <a:t>PicProfile: Emerging Research Techniques</a:t>
            </a:r>
          </a:p>
        </p:txBody>
      </p:sp>
      <p:pic>
        <p:nvPicPr>
          <p:cNvPr id="8" name="Picture 7" descr="A double bar graph entitled &quot;Emerging Research Techniques&quot; shows the acceptance percentages of various research techniques by research clients vs. research provide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038" y="1905000"/>
            <a:ext cx="5738798" cy="3981683"/>
          </a:xfrm>
          <a:prstGeom prst="rect">
            <a:avLst/>
          </a:prstGeom>
        </p:spPr>
      </p:pic>
      <p:sp>
        <p:nvSpPr>
          <p:cNvPr id="2" name="Content Placeholder 1"/>
          <p:cNvSpPr>
            <a:spLocks noGrp="1"/>
          </p:cNvSpPr>
          <p:nvPr>
            <p:ph idx="1"/>
          </p:nvPr>
        </p:nvSpPr>
        <p:spPr>
          <a:xfrm>
            <a:off x="304800" y="6044701"/>
            <a:ext cx="8534400" cy="331199"/>
          </a:xfrm>
        </p:spPr>
        <p:txBody>
          <a:bodyPr>
            <a:noAutofit/>
          </a:bodyPr>
          <a:lstStyle/>
          <a:p>
            <a:pPr marL="0" indent="0" algn="ctr">
              <a:buNone/>
            </a:pPr>
            <a:r>
              <a:rPr lang="en-US" sz="1800" dirty="0">
                <a:hlinkClick r:id="rId4" action="ppaction://hlinksldjump"/>
              </a:rPr>
              <a:t>Jump to long description</a:t>
            </a:r>
            <a:endParaRPr lang="en-US" sz="1800" dirty="0"/>
          </a:p>
        </p:txBody>
      </p:sp>
    </p:spTree>
    <p:extLst>
      <p:ext uri="{BB962C8B-B14F-4D97-AF65-F5344CB8AC3E}">
        <p14:creationId xmlns:p14="http://schemas.microsoft.com/office/powerpoint/2010/main" val="1962569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a:t>Snapshot: Moms Video Insights</a:t>
            </a:r>
          </a:p>
        </p:txBody>
      </p:sp>
      <p:pic>
        <p:nvPicPr>
          <p:cNvPr id="12" name="Picture 2" descr="A photo of a baby smiling while looking at his moth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983"/>
          <a:stretch/>
        </p:blipFill>
        <p:spPr bwMode="auto">
          <a:xfrm>
            <a:off x="381000" y="2385180"/>
            <a:ext cx="4051838" cy="2847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A photo of a woman doing a webca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405495"/>
            <a:ext cx="4061114" cy="3385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9298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Snapshot: Research &amp; Programmatic Algorithms (1 of 2)</a:t>
            </a:r>
          </a:p>
        </p:txBody>
      </p:sp>
      <p:sp>
        <p:nvSpPr>
          <p:cNvPr id="3" name="Content Placeholder 2"/>
          <p:cNvSpPr>
            <a:spLocks noGrp="1"/>
          </p:cNvSpPr>
          <p:nvPr>
            <p:ph idx="1"/>
          </p:nvPr>
        </p:nvSpPr>
        <p:spPr>
          <a:xfrm>
            <a:off x="457200" y="2133600"/>
            <a:ext cx="4648200" cy="3962400"/>
          </a:xfrm>
        </p:spPr>
        <p:txBody>
          <a:bodyPr>
            <a:normAutofit/>
          </a:bodyPr>
          <a:lstStyle/>
          <a:p>
            <a:pPr marL="0" indent="0">
              <a:buNone/>
            </a:pPr>
            <a:r>
              <a:rPr lang="en-US" sz="2400" dirty="0">
                <a:latin typeface="Arial" pitchFamily="34" charset="0"/>
                <a:cs typeface="Arial" pitchFamily="34" charset="0"/>
              </a:rPr>
              <a:t>Today’s digital ads are bought via computer programmatically through an “astonishing range of complex calculations” that no human could do in the time available.</a:t>
            </a:r>
          </a:p>
        </p:txBody>
      </p:sp>
      <p:pic>
        <p:nvPicPr>
          <p:cNvPr id="7" name="Picture 3" descr="A photo of a man sitting in a chair pointing a remote towards a TV."/>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86115" y="2135026"/>
            <a:ext cx="3148285" cy="3076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92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600" dirty="0"/>
              <a:t>Snapshot: Research Leaving Country (1 of 2)</a:t>
            </a:r>
          </a:p>
        </p:txBody>
      </p:sp>
      <p:sp>
        <p:nvSpPr>
          <p:cNvPr id="4" name="Content Placeholder 3"/>
          <p:cNvSpPr>
            <a:spLocks noGrp="1"/>
          </p:cNvSpPr>
          <p:nvPr>
            <p:ph idx="1"/>
          </p:nvPr>
        </p:nvSpPr>
        <p:spPr>
          <a:xfrm>
            <a:off x="381000" y="1752600"/>
            <a:ext cx="8483600" cy="716246"/>
          </a:xfrm>
        </p:spPr>
        <p:txBody>
          <a:bodyPr>
            <a:noAutofit/>
          </a:bodyPr>
          <a:lstStyle/>
          <a:p>
            <a:pPr marL="0" indent="0" algn="ctr">
              <a:buNone/>
            </a:pPr>
            <a:r>
              <a:rPr lang="en-US" sz="1800" dirty="0"/>
              <a:t>Q. Regardless of what your stance is on offshoring, do you believe research suppliers have an obligation to tell their clients that they offshore? (n = 850)</a:t>
            </a:r>
          </a:p>
        </p:txBody>
      </p:sp>
      <p:pic>
        <p:nvPicPr>
          <p:cNvPr id="1026" name="Picture 2" descr="A bar graph displaying responses to offsho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71750"/>
            <a:ext cx="6229350"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1"/>
          </p:nvPr>
        </p:nvSpPr>
        <p:spPr>
          <a:xfrm>
            <a:off x="280416" y="6089884"/>
            <a:ext cx="8482584" cy="387116"/>
          </a:xfrm>
        </p:spPr>
        <p:txBody>
          <a:bodyPr>
            <a:normAutofit/>
          </a:bodyPr>
          <a:lstStyle/>
          <a:p>
            <a:pPr marL="0" indent="0" algn="ctr">
              <a:buNone/>
            </a:pPr>
            <a:r>
              <a:rPr lang="en-US" sz="1800" dirty="0">
                <a:hlinkClick r:id="rId4" action="ppaction://hlinksldjump"/>
              </a:rPr>
              <a:t>Jump to long description</a:t>
            </a:r>
            <a:endParaRPr lang="en-US" sz="1800" dirty="0"/>
          </a:p>
        </p:txBody>
      </p:sp>
    </p:spTree>
    <p:extLst>
      <p:ext uri="{BB962C8B-B14F-4D97-AF65-F5344CB8AC3E}">
        <p14:creationId xmlns:p14="http://schemas.microsoft.com/office/powerpoint/2010/main" val="4254712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Appendix of Image Long Descriptions</a:t>
            </a:r>
          </a:p>
        </p:txBody>
      </p:sp>
    </p:spTree>
    <p:extLst>
      <p:ext uri="{BB962C8B-B14F-4D97-AF65-F5344CB8AC3E}">
        <p14:creationId xmlns:p14="http://schemas.microsoft.com/office/powerpoint/2010/main" val="1914372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a:t>Research Process Long Description</a:t>
            </a:r>
          </a:p>
        </p:txBody>
      </p:sp>
      <p:sp>
        <p:nvSpPr>
          <p:cNvPr id="8" name="Content Placeholder 7"/>
          <p:cNvSpPr>
            <a:spLocks noGrp="1"/>
          </p:cNvSpPr>
          <p:nvPr>
            <p:ph idx="1"/>
          </p:nvPr>
        </p:nvSpPr>
        <p:spPr>
          <a:xfrm>
            <a:off x="457200" y="1828800"/>
            <a:ext cx="8229600" cy="4267200"/>
          </a:xfrm>
        </p:spPr>
        <p:txBody>
          <a:bodyPr>
            <a:normAutofit/>
          </a:bodyPr>
          <a:lstStyle/>
          <a:p>
            <a:pPr marL="0" indent="0">
              <a:buNone/>
            </a:pPr>
            <a:r>
              <a:rPr lang="en-US" sz="2400" dirty="0"/>
              <a:t>Stage 1 is "clarify the research question," pointing to "exploration." Stage 2 is "design the research," with "data collection design" and "sampling design" as substeps. Stage 3 is "Collect and Prepare Data. “Stage 4 is "analyze and interpret the data." Stage 5 is "Report Insights and Recommendations. </a:t>
            </a:r>
          </a:p>
        </p:txBody>
      </p:sp>
      <p:sp>
        <p:nvSpPr>
          <p:cNvPr id="9" name="Content Placeholder 8"/>
          <p:cNvSpPr>
            <a:spLocks noGrp="1"/>
          </p:cNvSpPr>
          <p:nvPr>
            <p:ph sz="quarter" idx="10"/>
          </p:nvPr>
        </p:nvSpPr>
        <p:spPr>
          <a:xfrm>
            <a:off x="304800" y="6096000"/>
            <a:ext cx="8534400" cy="343501"/>
          </a:xfrm>
        </p:spPr>
        <p:txBody>
          <a:bodyPr>
            <a:normAutofit lnSpcReduction="10000"/>
          </a:bodyPr>
          <a:lstStyle/>
          <a:p>
            <a:pPr marL="0" indent="0" algn="ctr">
              <a:buNone/>
            </a:pPr>
            <a:r>
              <a:rPr lang="en-US" sz="1800" dirty="0">
                <a:latin typeface="Georgia body"/>
                <a:hlinkClick r:id="rId3" action="ppaction://hlinksldjump"/>
              </a:rPr>
              <a:t>Jump to image</a:t>
            </a:r>
            <a:endParaRPr lang="en-US" sz="1800" dirty="0">
              <a:latin typeface="Georgia body"/>
            </a:endParaRPr>
          </a:p>
        </p:txBody>
      </p:sp>
    </p:spTree>
    <p:extLst>
      <p:ext uri="{BB962C8B-B14F-4D97-AF65-F5344CB8AC3E}">
        <p14:creationId xmlns:p14="http://schemas.microsoft.com/office/powerpoint/2010/main" val="9622441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600" dirty="0"/>
              <a:t>Research Project Time Frame (1 of 2) Long Description </a:t>
            </a:r>
          </a:p>
        </p:txBody>
      </p:sp>
      <p:sp>
        <p:nvSpPr>
          <p:cNvPr id="8" name="Content Placeholder 7"/>
          <p:cNvSpPr>
            <a:spLocks noGrp="1"/>
          </p:cNvSpPr>
          <p:nvPr>
            <p:ph idx="1"/>
          </p:nvPr>
        </p:nvSpPr>
        <p:spPr>
          <a:xfrm>
            <a:off x="457200" y="1752600"/>
            <a:ext cx="8153400" cy="4267200"/>
          </a:xfrm>
        </p:spPr>
        <p:txBody>
          <a:bodyPr>
            <a:noAutofit/>
          </a:bodyPr>
          <a:lstStyle/>
          <a:p>
            <a:pPr marL="0" indent="0">
              <a:buNone/>
            </a:pPr>
            <a:r>
              <a:rPr lang="en-US" sz="2200" dirty="0"/>
              <a:t>The process starts and splits into client interviews (6 days) and literature reviews (5 days). From client interviews (step 1), conduct exploratory interviews (10 days), and from lit review (step 2), develop proposal (3 days), with the two coming together as step 3. From step 3 is complete questionnaire (3 days, step 4), leading to step 7 field interviewing (8 days), and complete executive questionnaire (step 5, 3 days), leading to arrange executive appointments (step 6, 3 days), meeting at step 7. Step 8 is code data and analyze (8 days), at which time the final check of background records from step 3 is completed. Step 9 is write report (4 days), finalizing with meet client (1 day).</a:t>
            </a:r>
          </a:p>
        </p:txBody>
      </p:sp>
      <p:sp>
        <p:nvSpPr>
          <p:cNvPr id="9" name="Content Placeholder 8"/>
          <p:cNvSpPr>
            <a:spLocks noGrp="1"/>
          </p:cNvSpPr>
          <p:nvPr>
            <p:ph sz="quarter" idx="10"/>
          </p:nvPr>
        </p:nvSpPr>
        <p:spPr>
          <a:xfrm>
            <a:off x="381000" y="6096000"/>
            <a:ext cx="8305800" cy="304800"/>
          </a:xfrm>
        </p:spPr>
        <p:txBody>
          <a:bodyPr>
            <a:noAutofit/>
          </a:bodyPr>
          <a:lstStyle/>
          <a:p>
            <a:pPr marL="0" indent="0" algn="ctr">
              <a:buNone/>
            </a:pPr>
            <a:r>
              <a:rPr lang="en-US" sz="1800" dirty="0">
                <a:latin typeface="Georgia body"/>
                <a:hlinkClick r:id="rId3" action="ppaction://hlinksldjump"/>
              </a:rPr>
              <a:t>Jump to image</a:t>
            </a:r>
            <a:endParaRPr lang="en-US" sz="1800" dirty="0">
              <a:latin typeface="Georgia body"/>
            </a:endParaRPr>
          </a:p>
        </p:txBody>
      </p:sp>
    </p:spTree>
    <p:extLst>
      <p:ext uri="{BB962C8B-B14F-4D97-AF65-F5344CB8AC3E}">
        <p14:creationId xmlns:p14="http://schemas.microsoft.com/office/powerpoint/2010/main" val="2072221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600" dirty="0"/>
              <a:t>Research Project Time Frame (2 of 2) Long Description</a:t>
            </a:r>
          </a:p>
        </p:txBody>
      </p:sp>
      <p:sp>
        <p:nvSpPr>
          <p:cNvPr id="8" name="Content Placeholder 7"/>
          <p:cNvSpPr>
            <a:spLocks noGrp="1"/>
          </p:cNvSpPr>
          <p:nvPr>
            <p:ph idx="1"/>
          </p:nvPr>
        </p:nvSpPr>
        <p:spPr>
          <a:xfrm>
            <a:off x="457200" y="1752600"/>
            <a:ext cx="8229600" cy="4267200"/>
          </a:xfrm>
        </p:spPr>
        <p:txBody>
          <a:bodyPr>
            <a:normAutofit/>
          </a:bodyPr>
          <a:lstStyle/>
          <a:p>
            <a:pPr marL="0" indent="0">
              <a:buNone/>
            </a:pPr>
            <a:r>
              <a:rPr lang="en-US" sz="2400" dirty="0"/>
              <a:t>Client interviews: days 1-6. Literature review: days 1-5. Exploratory interviews: days 7-16. Justify research design: days 14-16. Submit proposal for design: day 16. Receive approval for design: day 18. Develop executive interview guide: days 18-20. Arrange executive interviews: days 19-21. Conduct executive interviews: days 22-24. Executive interviews completed: day 24. Complete questionnaire: days 19-21. Survey in progress: days 22-29. Survey completed: day 29. Prepare data: days 28-29. Analyze data: days 30-35. Prepare report(s): days 36-39. Report completed: day 39. Deliver oral report: day 40.</a:t>
            </a:r>
          </a:p>
        </p:txBody>
      </p:sp>
      <p:sp>
        <p:nvSpPr>
          <p:cNvPr id="9" name="Content Placeholder 8"/>
          <p:cNvSpPr>
            <a:spLocks noGrp="1"/>
          </p:cNvSpPr>
          <p:nvPr>
            <p:ph sz="quarter" idx="10"/>
          </p:nvPr>
        </p:nvSpPr>
        <p:spPr>
          <a:xfrm>
            <a:off x="457200" y="6096000"/>
            <a:ext cx="8382000" cy="304800"/>
          </a:xfrm>
        </p:spPr>
        <p:txBody>
          <a:bodyPr>
            <a:noAutofit/>
          </a:bodyPr>
          <a:lstStyle/>
          <a:p>
            <a:pPr marL="0" indent="0" algn="ctr">
              <a:buNone/>
            </a:pPr>
            <a:r>
              <a:rPr lang="en-US" sz="1800" dirty="0">
                <a:latin typeface="Georgia body"/>
                <a:hlinkClick r:id="rId3" action="ppaction://hlinksldjump"/>
              </a:rPr>
              <a:t>Jump to image</a:t>
            </a:r>
            <a:endParaRPr lang="en-US" sz="1800" dirty="0">
              <a:latin typeface="Georgia body"/>
            </a:endParaRPr>
          </a:p>
        </p:txBody>
      </p:sp>
    </p:spTree>
    <p:extLst>
      <p:ext uri="{BB962C8B-B14F-4D97-AF65-F5344CB8AC3E}">
        <p14:creationId xmlns:p14="http://schemas.microsoft.com/office/powerpoint/2010/main" val="180485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600" dirty="0"/>
              <a:t>Research Process with Ethical Responsibilities Long Description </a:t>
            </a:r>
          </a:p>
        </p:txBody>
      </p:sp>
      <p:sp>
        <p:nvSpPr>
          <p:cNvPr id="8" name="Content Placeholder 7"/>
          <p:cNvSpPr>
            <a:spLocks noGrp="1"/>
          </p:cNvSpPr>
          <p:nvPr>
            <p:ph idx="1"/>
          </p:nvPr>
        </p:nvSpPr>
        <p:spPr>
          <a:xfrm>
            <a:off x="381000" y="1752600"/>
            <a:ext cx="8305800" cy="4343400"/>
          </a:xfrm>
        </p:spPr>
        <p:txBody>
          <a:bodyPr>
            <a:noAutofit/>
          </a:bodyPr>
          <a:lstStyle/>
          <a:p>
            <a:pPr marL="0" indent="0">
              <a:lnSpc>
                <a:spcPct val="120000"/>
              </a:lnSpc>
              <a:buNone/>
            </a:pPr>
            <a:r>
              <a:rPr lang="en-US" sz="1600" dirty="0"/>
              <a:t>Stage 1 is "clarify the research question," pointing to "exploration." Ethical responsiblities for Stage 1 are: Sponsor's right to dilemma, options, and research question nondisclosure, sponsor's right to quality research, researcher's right to absence of sponsor deception and coercion. Stage 2 is "design the research," with "data collection design" and "sampling design" as substeps. Ethical responsibilities for Stage 2 are: Participant's right of informed consent, participant's right of confidentiality, sponsor's right to research nondisclosure, sponsor's right to quality research, researcher's right to absence of coercion. Stage 3 is "Collect and Prepare Data." Ethical responsibilities for Stage 3 are: Participant's right to safety, participant's right of confidentiality, sponsor's right to quality research, researcher's right to absence of participant deception, researcher's right to participant completion. Stage 4 is "analyze and interpret the data." Ethical responsibilities for Stage 4 are: Sponsor's right to quality research, sponsor's right to findings nondisclosure, researcher's right to absence of sponsor coercion. Stage 5 is "Report Insights and Recommendations. Ethical responsibility for Stage 5 is Researcher's right to adequate compensation for results.</a:t>
            </a:r>
          </a:p>
        </p:txBody>
      </p:sp>
      <p:sp>
        <p:nvSpPr>
          <p:cNvPr id="9" name="Content Placeholder 8"/>
          <p:cNvSpPr>
            <a:spLocks noGrp="1"/>
          </p:cNvSpPr>
          <p:nvPr>
            <p:ph sz="quarter" idx="10"/>
          </p:nvPr>
        </p:nvSpPr>
        <p:spPr>
          <a:xfrm>
            <a:off x="304800" y="6096000"/>
            <a:ext cx="8458200" cy="304800"/>
          </a:xfrm>
        </p:spPr>
        <p:txBody>
          <a:bodyPr>
            <a:noAutofit/>
          </a:bodyPr>
          <a:lstStyle/>
          <a:p>
            <a:pPr marL="0" indent="0" algn="ctr">
              <a:buNone/>
            </a:pPr>
            <a:r>
              <a:rPr lang="en-US" sz="1800" dirty="0">
                <a:latin typeface="Georgia body"/>
                <a:hlinkClick r:id="rId3" action="ppaction://hlinksldjump"/>
              </a:rPr>
              <a:t>Jump to image</a:t>
            </a:r>
            <a:endParaRPr lang="en-US" sz="1800" dirty="0">
              <a:latin typeface="Georgia body"/>
            </a:endParaRPr>
          </a:p>
        </p:txBody>
      </p:sp>
    </p:spTree>
    <p:extLst>
      <p:ext uri="{BB962C8B-B14F-4D97-AF65-F5344CB8AC3E}">
        <p14:creationId xmlns:p14="http://schemas.microsoft.com/office/powerpoint/2010/main" val="2364239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600" dirty="0"/>
              <a:t>PicProfile: Emerging Research Techniques Long Description</a:t>
            </a:r>
          </a:p>
        </p:txBody>
      </p:sp>
      <p:sp>
        <p:nvSpPr>
          <p:cNvPr id="8" name="Content Placeholder 7"/>
          <p:cNvSpPr>
            <a:spLocks noGrp="1"/>
          </p:cNvSpPr>
          <p:nvPr>
            <p:ph idx="1"/>
          </p:nvPr>
        </p:nvSpPr>
        <p:spPr>
          <a:xfrm>
            <a:off x="381000" y="1752600"/>
            <a:ext cx="8458200" cy="4114800"/>
          </a:xfrm>
        </p:spPr>
        <p:txBody>
          <a:bodyPr>
            <a:normAutofit/>
          </a:bodyPr>
          <a:lstStyle/>
          <a:p>
            <a:pPr marL="0" indent="0">
              <a:buNone/>
            </a:pPr>
            <a:r>
              <a:rPr lang="en-US" sz="2200" dirty="0"/>
              <a:t>Data are (approximately) as follows, in ordered pairs as (client, provider): Mobile surveys (65, 78), Online communities (58, 59), social media analytics (64, 49), text analytics (45, 46), webcam-based interviews (30, 45), mobile qualitative (30, 44), mobile ethnography (26, 35), eye tracking (37, 35), Micro surveys (37, 35), research gamification (17, 27), facial analysis (21, 24), prediction markets (26, 24).</a:t>
            </a:r>
          </a:p>
        </p:txBody>
      </p:sp>
      <p:sp>
        <p:nvSpPr>
          <p:cNvPr id="9" name="Content Placeholder 8"/>
          <p:cNvSpPr>
            <a:spLocks noGrp="1"/>
          </p:cNvSpPr>
          <p:nvPr>
            <p:ph sz="quarter" idx="10"/>
          </p:nvPr>
        </p:nvSpPr>
        <p:spPr>
          <a:xfrm>
            <a:off x="304800" y="6096000"/>
            <a:ext cx="8534400" cy="304800"/>
          </a:xfrm>
        </p:spPr>
        <p:txBody>
          <a:bodyPr>
            <a:noAutofit/>
          </a:bodyPr>
          <a:lstStyle/>
          <a:p>
            <a:pPr marL="0" indent="0" algn="ctr">
              <a:buNone/>
            </a:pPr>
            <a:r>
              <a:rPr lang="en-US" sz="1800" dirty="0">
                <a:latin typeface="Georgia body"/>
                <a:hlinkClick r:id="rId2" action="ppaction://hlinksldjump"/>
              </a:rPr>
              <a:t>Jump to image</a:t>
            </a:r>
            <a:endParaRPr lang="en-US" sz="1800" dirty="0">
              <a:latin typeface="Georgia body"/>
            </a:endParaRPr>
          </a:p>
        </p:txBody>
      </p:sp>
    </p:spTree>
    <p:extLst>
      <p:ext uri="{BB962C8B-B14F-4D97-AF65-F5344CB8AC3E}">
        <p14:creationId xmlns:p14="http://schemas.microsoft.com/office/powerpoint/2010/main" val="4160024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a:t>Actions that Deliver Effective Research</a:t>
            </a:r>
          </a:p>
        </p:txBody>
      </p:sp>
      <p:sp>
        <p:nvSpPr>
          <p:cNvPr id="8" name="Content Placeholder 7"/>
          <p:cNvSpPr>
            <a:spLocks noGrp="1"/>
          </p:cNvSpPr>
          <p:nvPr>
            <p:ph idx="1"/>
          </p:nvPr>
        </p:nvSpPr>
        <p:spPr>
          <a:xfrm>
            <a:off x="381000" y="1828800"/>
            <a:ext cx="4419600" cy="4343400"/>
          </a:xfrm>
        </p:spPr>
        <p:txBody>
          <a:bodyPr>
            <a:noAutofit/>
          </a:bodyPr>
          <a:lstStyle/>
          <a:p>
            <a:r>
              <a:rPr lang="en-US" sz="2400" dirty="0">
                <a:latin typeface="Arial" pitchFamily="34" charset="0"/>
                <a:cs typeface="Arial" pitchFamily="34" charset="0"/>
              </a:rPr>
              <a:t>Clearly defined purpose</a:t>
            </a:r>
          </a:p>
          <a:p>
            <a:r>
              <a:rPr lang="en-US" sz="2400" dirty="0">
                <a:latin typeface="Arial" pitchFamily="34" charset="0"/>
                <a:cs typeface="Arial" pitchFamily="34" charset="0"/>
              </a:rPr>
              <a:t>Detailed research process</a:t>
            </a:r>
          </a:p>
          <a:p>
            <a:r>
              <a:rPr lang="en-US" sz="2400" dirty="0">
                <a:latin typeface="Arial" pitchFamily="34" charset="0"/>
                <a:cs typeface="Arial" pitchFamily="34" charset="0"/>
              </a:rPr>
              <a:t>Thoroughly planned design</a:t>
            </a:r>
          </a:p>
          <a:p>
            <a:r>
              <a:rPr lang="en-US" sz="2400" dirty="0">
                <a:latin typeface="Arial" pitchFamily="34" charset="0"/>
                <a:cs typeface="Arial" pitchFamily="34" charset="0"/>
              </a:rPr>
              <a:t>High ethical standards</a:t>
            </a:r>
          </a:p>
          <a:p>
            <a:r>
              <a:rPr lang="en-US" sz="2400" dirty="0">
                <a:latin typeface="Arial" pitchFamily="34" charset="0"/>
                <a:cs typeface="Arial" pitchFamily="34" charset="0"/>
              </a:rPr>
              <a:t>Adequate analysis</a:t>
            </a:r>
          </a:p>
          <a:p>
            <a:r>
              <a:rPr lang="en-US" sz="2400" dirty="0">
                <a:latin typeface="Arial" pitchFamily="34" charset="0"/>
                <a:cs typeface="Arial" pitchFamily="34" charset="0"/>
              </a:rPr>
              <a:t>Limitations revealed</a:t>
            </a:r>
          </a:p>
          <a:p>
            <a:r>
              <a:rPr lang="en-US" sz="2400" dirty="0">
                <a:latin typeface="Arial" pitchFamily="34" charset="0"/>
                <a:cs typeface="Arial" pitchFamily="34" charset="0"/>
              </a:rPr>
              <a:t>Unambiguous presentation</a:t>
            </a:r>
          </a:p>
          <a:p>
            <a:r>
              <a:rPr lang="en-US" sz="2400" dirty="0">
                <a:latin typeface="Arial" pitchFamily="34" charset="0"/>
                <a:cs typeface="Arial" pitchFamily="34" charset="0"/>
              </a:rPr>
              <a:t>Insights justified</a:t>
            </a:r>
          </a:p>
          <a:p>
            <a:r>
              <a:rPr lang="en-US" sz="2400" dirty="0">
                <a:latin typeface="Arial" pitchFamily="34" charset="0"/>
                <a:cs typeface="Arial" pitchFamily="34" charset="0"/>
              </a:rPr>
              <a:t>Conclusions justified</a:t>
            </a:r>
          </a:p>
        </p:txBody>
      </p:sp>
      <p:pic>
        <p:nvPicPr>
          <p:cNvPr id="12" name="Picture 2" descr="A photo of a researcher asking a woman survey questions."/>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18875" y="1905000"/>
            <a:ext cx="3744125" cy="2496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27591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600" dirty="0"/>
              <a:t>Snapshot: Research Leaving Country (1 of 2) Long Description</a:t>
            </a:r>
          </a:p>
        </p:txBody>
      </p:sp>
      <p:sp>
        <p:nvSpPr>
          <p:cNvPr id="8" name="Content Placeholder 7"/>
          <p:cNvSpPr>
            <a:spLocks noGrp="1"/>
          </p:cNvSpPr>
          <p:nvPr>
            <p:ph idx="1"/>
          </p:nvPr>
        </p:nvSpPr>
        <p:spPr>
          <a:xfrm>
            <a:off x="381000" y="1752600"/>
            <a:ext cx="8305800" cy="4191000"/>
          </a:xfrm>
        </p:spPr>
        <p:txBody>
          <a:bodyPr>
            <a:normAutofit/>
          </a:bodyPr>
          <a:lstStyle/>
          <a:p>
            <a:pPr marL="0" indent="0">
              <a:buNone/>
            </a:pPr>
            <a:r>
              <a:rPr lang="en-US" sz="2400" dirty="0"/>
              <a:t>A bar graph reporting 850 people in one of four groups' "yes" responses to the question: Regardless of what your stance is on offshoring, do you believe research suppliers have an obligation to tell their clients that they offshore? Clients: 92%; All suppliers: 69%; Offshoring suppliers 62%; Non-offshoring suppliers: 74%</a:t>
            </a:r>
          </a:p>
        </p:txBody>
      </p:sp>
      <p:sp>
        <p:nvSpPr>
          <p:cNvPr id="12" name="Content Placeholder 11"/>
          <p:cNvSpPr>
            <a:spLocks noGrp="1"/>
          </p:cNvSpPr>
          <p:nvPr>
            <p:ph sz="quarter" idx="10"/>
          </p:nvPr>
        </p:nvSpPr>
        <p:spPr>
          <a:xfrm>
            <a:off x="381000" y="6019800"/>
            <a:ext cx="8382000" cy="381000"/>
          </a:xfrm>
        </p:spPr>
        <p:txBody>
          <a:bodyPr>
            <a:normAutofit/>
          </a:bodyPr>
          <a:lstStyle/>
          <a:p>
            <a:pPr marL="0" indent="0" algn="ctr">
              <a:buNone/>
            </a:pPr>
            <a:r>
              <a:rPr lang="en-US" sz="1800" dirty="0">
                <a:latin typeface="Georgia body"/>
                <a:hlinkClick r:id="rId3" action="ppaction://hlinksldjump"/>
              </a:rPr>
              <a:t>Jump to image</a:t>
            </a:r>
            <a:endParaRPr lang="en-US" sz="1800" dirty="0">
              <a:latin typeface="Georgia body"/>
            </a:endParaRPr>
          </a:p>
          <a:p>
            <a:pPr marL="0" indent="0">
              <a:buNone/>
            </a:pPr>
            <a:endParaRPr lang="en-US" sz="2000" dirty="0">
              <a:latin typeface="Georgia body"/>
            </a:endParaRPr>
          </a:p>
        </p:txBody>
      </p:sp>
    </p:spTree>
    <p:extLst>
      <p:ext uri="{BB962C8B-B14F-4D97-AF65-F5344CB8AC3E}">
        <p14:creationId xmlns:p14="http://schemas.microsoft.com/office/powerpoint/2010/main" val="3975683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Research Process</a:t>
            </a:r>
          </a:p>
        </p:txBody>
      </p:sp>
      <p:sp>
        <p:nvSpPr>
          <p:cNvPr id="3" name="Content Placeholder 2"/>
          <p:cNvSpPr>
            <a:spLocks noGrp="1"/>
          </p:cNvSpPr>
          <p:nvPr>
            <p:ph idx="1"/>
          </p:nvPr>
        </p:nvSpPr>
        <p:spPr>
          <a:xfrm>
            <a:off x="457199" y="1752600"/>
            <a:ext cx="4465351" cy="4495800"/>
          </a:xfrm>
        </p:spPr>
        <p:txBody>
          <a:bodyPr>
            <a:noAutofit/>
          </a:bodyPr>
          <a:lstStyle/>
          <a:p>
            <a:pPr marL="1263650" indent="-1263650">
              <a:spcAft>
                <a:spcPts val="1000"/>
              </a:spcAft>
              <a:buNone/>
            </a:pPr>
            <a:r>
              <a:rPr lang="en-US" sz="2400" b="1" dirty="0">
                <a:latin typeface="Arial" pitchFamily="34" charset="0"/>
                <a:cs typeface="Arial" pitchFamily="34" charset="0"/>
              </a:rPr>
              <a:t>Stage 1:</a:t>
            </a:r>
            <a:r>
              <a:rPr lang="en-US" sz="2400" dirty="0">
                <a:solidFill>
                  <a:srgbClr val="F4650B"/>
                </a:solidFill>
                <a:latin typeface="Arial" pitchFamily="34" charset="0"/>
                <a:cs typeface="Arial" pitchFamily="34" charset="0"/>
              </a:rPr>
              <a:t> </a:t>
            </a:r>
            <a:r>
              <a:rPr lang="en-US" sz="2400" dirty="0">
                <a:latin typeface="Arial" pitchFamily="34" charset="0"/>
                <a:cs typeface="Arial" pitchFamily="34" charset="0"/>
              </a:rPr>
              <a:t>Clarify the Research Question</a:t>
            </a:r>
          </a:p>
          <a:p>
            <a:pPr marL="1263650" indent="-1263650">
              <a:spcAft>
                <a:spcPts val="1000"/>
              </a:spcAft>
              <a:buNone/>
              <a:tabLst>
                <a:tab pos="1317625" algn="l"/>
              </a:tabLst>
            </a:pPr>
            <a:r>
              <a:rPr lang="en-US" sz="2400" b="1" dirty="0">
                <a:latin typeface="Arial" pitchFamily="34" charset="0"/>
                <a:cs typeface="Arial" pitchFamily="34" charset="0"/>
              </a:rPr>
              <a:t>Stage 2:</a:t>
            </a:r>
            <a:r>
              <a:rPr lang="en-US" sz="2400" b="1" dirty="0">
                <a:solidFill>
                  <a:srgbClr val="F4650B"/>
                </a:solidFill>
                <a:latin typeface="Arial" pitchFamily="34" charset="0"/>
                <a:cs typeface="Arial" pitchFamily="34" charset="0"/>
              </a:rPr>
              <a:t> </a:t>
            </a:r>
            <a:r>
              <a:rPr lang="en-US" sz="2400" dirty="0">
                <a:latin typeface="Arial" pitchFamily="34" charset="0"/>
                <a:cs typeface="Arial" pitchFamily="34" charset="0"/>
              </a:rPr>
              <a:t>Design the Research</a:t>
            </a:r>
          </a:p>
          <a:p>
            <a:pPr marL="1309688" indent="-1309688">
              <a:spcAft>
                <a:spcPts val="1000"/>
              </a:spcAft>
              <a:buNone/>
              <a:tabLst>
                <a:tab pos="1089025" algn="l"/>
                <a:tab pos="1425575" algn="l"/>
              </a:tabLst>
            </a:pPr>
            <a:r>
              <a:rPr lang="en-US" sz="2400" b="1" dirty="0">
                <a:latin typeface="Arial" pitchFamily="34" charset="0"/>
                <a:cs typeface="Arial" pitchFamily="34" charset="0"/>
              </a:rPr>
              <a:t>Stage 3:</a:t>
            </a:r>
            <a:r>
              <a:rPr lang="en-US" sz="2400" dirty="0">
                <a:latin typeface="Arial" pitchFamily="34" charset="0"/>
                <a:cs typeface="Arial" pitchFamily="34" charset="0"/>
              </a:rPr>
              <a:t> Collect &amp; Prepare the Data 	</a:t>
            </a:r>
          </a:p>
          <a:p>
            <a:pPr marL="1263650" indent="-1263650">
              <a:spcAft>
                <a:spcPts val="1000"/>
              </a:spcAft>
              <a:buNone/>
              <a:tabLst>
                <a:tab pos="1089025" algn="l"/>
                <a:tab pos="1425575" algn="l"/>
              </a:tabLst>
            </a:pPr>
            <a:r>
              <a:rPr lang="en-US" sz="2400" b="1" dirty="0">
                <a:latin typeface="Arial" pitchFamily="34" charset="0"/>
                <a:cs typeface="Arial" pitchFamily="34" charset="0"/>
              </a:rPr>
              <a:t>Stage 4:</a:t>
            </a:r>
            <a:r>
              <a:rPr lang="en-US" sz="2400" dirty="0">
                <a:latin typeface="Arial" pitchFamily="34" charset="0"/>
                <a:cs typeface="Arial" pitchFamily="34" charset="0"/>
              </a:rPr>
              <a:t> Analyze &amp; Interpret the Data</a:t>
            </a:r>
          </a:p>
          <a:p>
            <a:pPr marL="1263650" indent="-1263650">
              <a:spcAft>
                <a:spcPts val="1000"/>
              </a:spcAft>
              <a:buNone/>
              <a:tabLst>
                <a:tab pos="1263650" algn="l"/>
              </a:tabLst>
            </a:pPr>
            <a:r>
              <a:rPr lang="en-US" sz="2400" b="1" dirty="0">
                <a:latin typeface="Arial" pitchFamily="34" charset="0"/>
                <a:cs typeface="Arial" pitchFamily="34" charset="0"/>
              </a:rPr>
              <a:t>Stage 5:</a:t>
            </a:r>
            <a:r>
              <a:rPr lang="en-US" sz="2400" dirty="0">
                <a:latin typeface="Arial" pitchFamily="34" charset="0"/>
                <a:cs typeface="Arial" pitchFamily="34" charset="0"/>
              </a:rPr>
              <a:t> Report Insights &amp; Recommendations</a:t>
            </a:r>
          </a:p>
        </p:txBody>
      </p:sp>
      <p:pic>
        <p:nvPicPr>
          <p:cNvPr id="16" name="Picture 2" descr="A flow diagram entitled &quot;The Research Process.&quot;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95481" y="1676400"/>
            <a:ext cx="3657572" cy="4289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10"/>
          <p:cNvSpPr>
            <a:spLocks noGrp="1"/>
          </p:cNvSpPr>
          <p:nvPr>
            <p:ph sz="quarter" idx="10"/>
          </p:nvPr>
        </p:nvSpPr>
        <p:spPr>
          <a:xfrm>
            <a:off x="5715000" y="6096000"/>
            <a:ext cx="2914555" cy="307989"/>
          </a:xfrm>
        </p:spPr>
        <p:txBody>
          <a:bodyPr>
            <a:noAutofit/>
          </a:bodyPr>
          <a:lstStyle/>
          <a:p>
            <a:pPr marL="0" indent="0" algn="ctr">
              <a:buNone/>
            </a:pPr>
            <a:r>
              <a:rPr lang="en-US" sz="1800" dirty="0">
                <a:hlinkClick r:id="rId4" action="ppaction://hlinksldjump"/>
              </a:rPr>
              <a:t>Jump to long description</a:t>
            </a:r>
            <a:endParaRPr lang="en-US" sz="1800" dirty="0"/>
          </a:p>
        </p:txBody>
      </p:sp>
    </p:spTree>
    <p:extLst>
      <p:ext uri="{BB962C8B-B14F-4D97-AF65-F5344CB8AC3E}">
        <p14:creationId xmlns:p14="http://schemas.microsoft.com/office/powerpoint/2010/main" val="1284342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Research Process: Stage 1</a:t>
            </a:r>
          </a:p>
        </p:txBody>
      </p:sp>
      <p:sp>
        <p:nvSpPr>
          <p:cNvPr id="3" name="Content Placeholder 2"/>
          <p:cNvSpPr>
            <a:spLocks noGrp="1"/>
          </p:cNvSpPr>
          <p:nvPr>
            <p:ph idx="1"/>
          </p:nvPr>
        </p:nvSpPr>
        <p:spPr>
          <a:xfrm>
            <a:off x="457200" y="1752600"/>
            <a:ext cx="8305800" cy="4572000"/>
          </a:xfrm>
        </p:spPr>
        <p:txBody>
          <a:bodyPr>
            <a:normAutofit/>
          </a:bodyPr>
          <a:lstStyle/>
          <a:p>
            <a:pPr marL="1309688" indent="-1309688">
              <a:buNone/>
              <a:tabLst>
                <a:tab pos="0" algn="l"/>
              </a:tabLst>
            </a:pPr>
            <a:r>
              <a:rPr lang="en-US" sz="2400" b="1" dirty="0">
                <a:latin typeface="Arial" pitchFamily="34" charset="0"/>
                <a:cs typeface="Arial" pitchFamily="34" charset="0"/>
              </a:rPr>
              <a:t>Stage 1:</a:t>
            </a:r>
            <a:r>
              <a:rPr lang="en-US" sz="2400" dirty="0">
                <a:solidFill>
                  <a:srgbClr val="F4650B"/>
                </a:solidFill>
                <a:latin typeface="Arial" pitchFamily="34" charset="0"/>
                <a:cs typeface="Arial" pitchFamily="34" charset="0"/>
              </a:rPr>
              <a:t> </a:t>
            </a:r>
            <a:r>
              <a:rPr lang="en-US" sz="2400" dirty="0">
                <a:latin typeface="Arial" pitchFamily="34" charset="0"/>
                <a:cs typeface="Arial" pitchFamily="34" charset="0"/>
              </a:rPr>
              <a:t>Clarify the Research Question</a:t>
            </a:r>
          </a:p>
        </p:txBody>
      </p:sp>
    </p:spTree>
    <p:extLst>
      <p:ext uri="{BB962C8B-B14F-4D97-AF65-F5344CB8AC3E}">
        <p14:creationId xmlns:p14="http://schemas.microsoft.com/office/powerpoint/2010/main" val="3934067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3600" dirty="0">
                <a:cs typeface="Arial" panose="020B0604020202020204" pitchFamily="34" charset="0"/>
              </a:rPr>
              <a:t>Curiosity Exploration</a:t>
            </a:r>
            <a:endParaRPr lang="en-US" sz="3600" dirty="0"/>
          </a:p>
        </p:txBody>
      </p:sp>
      <p:sp>
        <p:nvSpPr>
          <p:cNvPr id="6" name="Content Placeholder 5"/>
          <p:cNvSpPr>
            <a:spLocks noGrp="1"/>
          </p:cNvSpPr>
          <p:nvPr>
            <p:ph idx="1"/>
          </p:nvPr>
        </p:nvSpPr>
        <p:spPr>
          <a:xfrm>
            <a:off x="304800" y="1828801"/>
            <a:ext cx="3581401" cy="4343399"/>
          </a:xfrm>
        </p:spPr>
        <p:txBody>
          <a:bodyPr>
            <a:normAutofit fontScale="92500"/>
          </a:bodyPr>
          <a:lstStyle/>
          <a:p>
            <a:pPr marL="0" indent="0" algn="ctr">
              <a:buNone/>
            </a:pPr>
            <a:r>
              <a:rPr lang="en-US" dirty="0">
                <a:latin typeface="Arial" pitchFamily="34" charset="0"/>
                <a:cs typeface="Arial" panose="020B0604020202020204" pitchFamily="34" charset="0"/>
              </a:rPr>
              <a:t>What role does </a:t>
            </a:r>
            <a:r>
              <a:rPr lang="en-US" b="1" dirty="0">
                <a:latin typeface="Arial" pitchFamily="34" charset="0"/>
                <a:cs typeface="Arial" panose="020B0604020202020204" pitchFamily="34" charset="0"/>
              </a:rPr>
              <a:t>curiosity </a:t>
            </a:r>
            <a:r>
              <a:rPr lang="en-US" dirty="0">
                <a:latin typeface="Arial" pitchFamily="34" charset="0"/>
                <a:cs typeface="Arial" panose="020B0604020202020204" pitchFamily="34" charset="0"/>
              </a:rPr>
              <a:t/>
            </a:r>
            <a:br>
              <a:rPr lang="en-US" dirty="0">
                <a:latin typeface="Arial" pitchFamily="34" charset="0"/>
                <a:cs typeface="Arial" panose="020B0604020202020204" pitchFamily="34" charset="0"/>
              </a:rPr>
            </a:br>
            <a:r>
              <a:rPr lang="en-US" dirty="0">
                <a:latin typeface="Arial" pitchFamily="34" charset="0"/>
                <a:cs typeface="Arial" panose="020B0604020202020204" pitchFamily="34" charset="0"/>
              </a:rPr>
              <a:t>play in exploration</a:t>
            </a:r>
            <a:r>
              <a:rPr lang="en-US" dirty="0" smtClean="0">
                <a:latin typeface="Arial" pitchFamily="34" charset="0"/>
                <a:cs typeface="Arial" panose="020B0604020202020204" pitchFamily="34" charset="0"/>
              </a:rPr>
              <a:t>?</a:t>
            </a:r>
            <a:endParaRPr lang="tr-TR" dirty="0" smtClean="0">
              <a:latin typeface="Arial" pitchFamily="34" charset="0"/>
              <a:cs typeface="Arial" panose="020B0604020202020204" pitchFamily="34" charset="0"/>
            </a:endParaRPr>
          </a:p>
          <a:p>
            <a:pPr marL="0" indent="0" algn="ctr">
              <a:buNone/>
            </a:pPr>
            <a:endParaRPr lang="tr-TR" sz="1900" dirty="0" smtClean="0">
              <a:latin typeface="Arial" panose="020B0604020202020204" pitchFamily="34" charset="0"/>
              <a:cs typeface="Arial" panose="020B0604020202020204" pitchFamily="34" charset="0"/>
            </a:endParaRPr>
          </a:p>
          <a:p>
            <a:pPr marL="0" indent="0" algn="ctr">
              <a:buNone/>
            </a:pPr>
            <a:endParaRPr lang="tr-TR" sz="1900" dirty="0">
              <a:latin typeface="Arial" panose="020B0604020202020204" pitchFamily="34" charset="0"/>
              <a:cs typeface="Arial" panose="020B0604020202020204" pitchFamily="34" charset="0"/>
            </a:endParaRPr>
          </a:p>
          <a:p>
            <a:pPr marL="0" indent="0" algn="ctr">
              <a:buNone/>
            </a:pPr>
            <a:endParaRPr lang="tr-TR" sz="1900" dirty="0" smtClean="0">
              <a:latin typeface="Arial" panose="020B0604020202020204" pitchFamily="34" charset="0"/>
              <a:cs typeface="Arial" panose="020B0604020202020204" pitchFamily="34" charset="0"/>
            </a:endParaRPr>
          </a:p>
          <a:p>
            <a:pPr marL="0" indent="0" algn="ctr">
              <a:buNone/>
            </a:pPr>
            <a:r>
              <a:rPr lang="en-US" sz="1900" dirty="0" smtClean="0">
                <a:latin typeface="Arial" panose="020B0604020202020204" pitchFamily="34" charset="0"/>
                <a:cs typeface="Arial" panose="020B0604020202020204" pitchFamily="34" charset="0"/>
              </a:rPr>
              <a:t>Children </a:t>
            </a:r>
            <a:r>
              <a:rPr lang="en-US" sz="1900" dirty="0">
                <a:latin typeface="Arial" panose="020B0604020202020204" pitchFamily="34" charset="0"/>
                <a:cs typeface="Arial" panose="020B0604020202020204" pitchFamily="34" charset="0"/>
              </a:rPr>
              <a:t>are innately curious.  As adults, we need to foster our curiosity and constantly strive for better and deeper understanding of the phenomena around us.</a:t>
            </a:r>
          </a:p>
          <a:p>
            <a:pPr marL="0" indent="0" algn="ctr">
              <a:buNone/>
            </a:pPr>
            <a:endParaRPr lang="en-US" sz="1900" dirty="0">
              <a:latin typeface="Arial" pitchFamily="34" charset="0"/>
              <a:cs typeface="Arial" panose="020B0604020202020204" pitchFamily="34" charset="0"/>
            </a:endParaRPr>
          </a:p>
        </p:txBody>
      </p:sp>
      <p:pic>
        <p:nvPicPr>
          <p:cNvPr id="16" name="Picture 2" descr="A photo of five elementary students gathered around a science experimen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14800" y="1803839"/>
            <a:ext cx="4562170" cy="3377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0887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a:t>Research Process: Stage 2</a:t>
            </a:r>
          </a:p>
        </p:txBody>
      </p:sp>
      <p:sp>
        <p:nvSpPr>
          <p:cNvPr id="8" name="Content Placeholder 7"/>
          <p:cNvSpPr>
            <a:spLocks noGrp="1"/>
          </p:cNvSpPr>
          <p:nvPr>
            <p:ph idx="1"/>
          </p:nvPr>
        </p:nvSpPr>
        <p:spPr>
          <a:xfrm>
            <a:off x="457200" y="1752600"/>
            <a:ext cx="8229600" cy="4495800"/>
          </a:xfrm>
        </p:spPr>
        <p:txBody>
          <a:bodyPr>
            <a:normAutofit/>
          </a:bodyPr>
          <a:lstStyle/>
          <a:p>
            <a:pPr marL="914400" indent="-914400" defTabSz="968375">
              <a:buNone/>
            </a:pPr>
            <a:r>
              <a:rPr lang="en-US" sz="2600" b="1" dirty="0">
                <a:latin typeface="Arial" pitchFamily="34" charset="0"/>
                <a:cs typeface="Arial" pitchFamily="34" charset="0"/>
              </a:rPr>
              <a:t>Stage 2: </a:t>
            </a:r>
            <a:r>
              <a:rPr lang="en-US" sz="2600" dirty="0">
                <a:latin typeface="Arial" pitchFamily="34" charset="0"/>
                <a:cs typeface="Arial" pitchFamily="34" charset="0"/>
              </a:rPr>
              <a:t>Design the Research</a:t>
            </a:r>
          </a:p>
        </p:txBody>
      </p:sp>
    </p:spTree>
    <p:extLst>
      <p:ext uri="{BB962C8B-B14F-4D97-AF65-F5344CB8AC3E}">
        <p14:creationId xmlns:p14="http://schemas.microsoft.com/office/powerpoint/2010/main" val="3802943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a:t>Stage 2: Design the Research (1 of 2)</a:t>
            </a:r>
          </a:p>
        </p:txBody>
      </p:sp>
      <p:pic>
        <p:nvPicPr>
          <p:cNvPr id="12" name="Picture 2" descr="Stage 2 of the research process is &quot;design the research,&quot; with &quot;data collection design&quot; and &quot;sampling design&quot; as substeps. "/>
          <p:cNvPicPr>
            <a:picLocks noChangeAspect="1" noChangeArrowheads="1"/>
          </p:cNvPicPr>
          <p:nvPr/>
        </p:nvPicPr>
        <p:blipFill rotWithShape="1">
          <a:blip r:embed="rId3">
            <a:extLst>
              <a:ext uri="{28A0092B-C50C-407E-A947-70E740481C1C}">
                <a14:useLocalDpi xmlns:a14="http://schemas.microsoft.com/office/drawing/2010/main" val="0"/>
              </a:ext>
            </a:extLst>
          </a:blip>
          <a:srcRect l="10942" t="30167" r="15673" b="46183"/>
          <a:stretch/>
        </p:blipFill>
        <p:spPr bwMode="auto">
          <a:xfrm>
            <a:off x="1066799" y="2246305"/>
            <a:ext cx="7313861" cy="2764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94464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1966</TotalTime>
  <Words>3332</Words>
  <Application>Microsoft Office PowerPoint</Application>
  <PresentationFormat>On-screen Show (4:3)</PresentationFormat>
  <Paragraphs>316</Paragraphs>
  <Slides>40</Slides>
  <Notes>34</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Business Research Methods Thirteenth Edition Pamela S. Schindler</vt:lpstr>
      <vt:lpstr>Research Thought Leaders</vt:lpstr>
      <vt:lpstr>Learning Objectives</vt:lpstr>
      <vt:lpstr>Actions that Deliver Effective Research</vt:lpstr>
      <vt:lpstr>Research Process</vt:lpstr>
      <vt:lpstr>Research Process: Stage 1</vt:lpstr>
      <vt:lpstr>Curiosity Exploration</vt:lpstr>
      <vt:lpstr>Research Process: Stage 2</vt:lpstr>
      <vt:lpstr>Stage 2: Design the Research (1 of 2)</vt:lpstr>
      <vt:lpstr>Stage 2: Design the Research (2 of 2)</vt:lpstr>
      <vt:lpstr>PowerPoint Presentation</vt:lpstr>
      <vt:lpstr>Research Process: Stage 3</vt:lpstr>
      <vt:lpstr>Stage 3: Data Collection, Preparation, Examination (1 of 2)</vt:lpstr>
      <vt:lpstr>Stage 3: Data Collection, Preparation, Examination (2 of 2)</vt:lpstr>
      <vt:lpstr>Data Characteristics</vt:lpstr>
      <vt:lpstr>Data Types</vt:lpstr>
      <vt:lpstr>Data Levels &amp; Characteristics</vt:lpstr>
      <vt:lpstr>Research Process: Stage 4</vt:lpstr>
      <vt:lpstr>Steps in Data Analysis and Interpretation</vt:lpstr>
      <vt:lpstr>Research Process: Stage 5</vt:lpstr>
      <vt:lpstr>Factors that Influence</vt:lpstr>
      <vt:lpstr>Research Project Time Frame (1 of 2)</vt:lpstr>
      <vt:lpstr>Research Project Time Frame (2 of 2)</vt:lpstr>
      <vt:lpstr>Research Process Pitfalls to Avoid</vt:lpstr>
      <vt:lpstr>Research Process Problems to Avoid</vt:lpstr>
      <vt:lpstr>Ethical Issues in Research Process</vt:lpstr>
      <vt:lpstr>Research Process with Ethical Responsibilities</vt:lpstr>
      <vt:lpstr>Key Terms</vt:lpstr>
      <vt:lpstr>Chapter 2 THE RESEARCH PROCESS, AN OVERVIEW DISCUSSION OPPORTUNITIES</vt:lpstr>
      <vt:lpstr>PicProfile: Emerging Research Techniques</vt:lpstr>
      <vt:lpstr>Snapshot: Moms Video Insights</vt:lpstr>
      <vt:lpstr>Snapshot: Research &amp; Programmatic Algorithms (1 of 2)</vt:lpstr>
      <vt:lpstr>Snapshot: Research Leaving Country (1 of 2)</vt:lpstr>
      <vt:lpstr>Appendix of Image Long Descriptions</vt:lpstr>
      <vt:lpstr>Research Process Long Description</vt:lpstr>
      <vt:lpstr>Research Project Time Frame (1 of 2) Long Description </vt:lpstr>
      <vt:lpstr>Research Project Time Frame (2 of 2) Long Description</vt:lpstr>
      <vt:lpstr>Research Process with Ethical Responsibilities Long Description </vt:lpstr>
      <vt:lpstr>PicProfile: Emerging Research Techniques Long Description</vt:lpstr>
      <vt:lpstr>Snapshot: Research Leaving Country (1 of 2) Long Description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The Research Process: An Overview</dc:title>
  <dc:creator>Schindler</dc:creator>
  <cp:lastModifiedBy>none</cp:lastModifiedBy>
  <cp:revision>414</cp:revision>
  <dcterms:created xsi:type="dcterms:W3CDTF">2018-05-08T06:02:32Z</dcterms:created>
  <dcterms:modified xsi:type="dcterms:W3CDTF">2020-02-10T06:30:06Z</dcterms:modified>
</cp:coreProperties>
</file>