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10"/>
  </p:notesMasterIdLst>
  <p:sldIdLst>
    <p:sldId id="258" r:id="rId2"/>
    <p:sldId id="263" r:id="rId3"/>
    <p:sldId id="259" r:id="rId4"/>
    <p:sldId id="264" r:id="rId5"/>
    <p:sldId id="260" r:id="rId6"/>
    <p:sldId id="265" r:id="rId7"/>
    <p:sldId id="261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C5520-E312-4072-BDF7-1BF04178FAA4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CFFFF-9E3C-41E5-9727-9960985E2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12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5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9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0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4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2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7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2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0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8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5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A83C0D7-D3EB-4BE5-8D70-FEE60B7E05C8}" type="datetimeFigureOut">
              <a:rPr lang="en-US" smtClean="0"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2D562FF-AE86-4264-B571-9994CFED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0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3485333"/>
            <a:ext cx="104272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Q5: </a:t>
            </a:r>
            <a:r>
              <a:rPr lang="en-US" sz="1500" dirty="0"/>
              <a:t>Today is 25 Dec 2019 Spot: 1.375, Short (write) one call  contract from 1.380 maturity:  Dec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Dec 20? Dec’20 Price of XU030 is </a:t>
            </a:r>
            <a:r>
              <a:rPr lang="en-US" sz="1500" dirty="0" smtClean="0"/>
              <a:t>1.160 Draw the Graph. 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Content Placeholder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86" y="-1"/>
            <a:ext cx="12125816" cy="3485334"/>
          </a:xfrm>
          <a:prstGeom prst="rect">
            <a:avLst/>
          </a:prstGeom>
        </p:spPr>
      </p:pic>
      <p:sp>
        <p:nvSpPr>
          <p:cNvPr id="6" name="TextBox 1"/>
          <p:cNvSpPr txBox="1"/>
          <p:nvPr/>
        </p:nvSpPr>
        <p:spPr>
          <a:xfrm>
            <a:off x="3943571" y="407568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latin typeface="Algerian" panose="04020705040A02060702" pitchFamily="82" charset="0"/>
              </a:rPr>
              <a:t>call PRICES</a:t>
            </a:r>
            <a:endParaRPr lang="en-US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37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q5: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6834" y="2004978"/>
            <a:ext cx="455263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</a:t>
            </a:r>
            <a:r>
              <a:rPr lang="en-US" dirty="0" smtClean="0">
                <a:solidFill>
                  <a:srgbClr val="FF0000"/>
                </a:solidFill>
              </a:rPr>
              <a:t>Cost (</a:t>
            </a:r>
            <a:r>
              <a:rPr lang="en-US" dirty="0">
                <a:solidFill>
                  <a:srgbClr val="FF0000"/>
                </a:solidFill>
              </a:rPr>
              <a:t>1.380) : 80 </a:t>
            </a:r>
          </a:p>
          <a:p>
            <a:r>
              <a:rPr lang="en-US" dirty="0">
                <a:solidFill>
                  <a:srgbClr val="FF0000"/>
                </a:solidFill>
              </a:rPr>
              <a:t>1 option contract : 100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(Premium) </a:t>
            </a:r>
            <a:r>
              <a:rPr lang="en-US" dirty="0">
                <a:solidFill>
                  <a:srgbClr val="FF0000"/>
                </a:solidFill>
              </a:rPr>
              <a:t>: 80 x 100 = 8.000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 = 1.380 + 80 = 1.460 TL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Payoff occurs below </a:t>
            </a:r>
            <a:r>
              <a:rPr lang="en-US" dirty="0" smtClean="0">
                <a:solidFill>
                  <a:srgbClr val="FF0000"/>
                </a:solidFill>
              </a:rPr>
              <a:t>1.380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the price below 1.380?</a:t>
            </a:r>
          </a:p>
          <a:p>
            <a:r>
              <a:rPr lang="en-US" dirty="0">
                <a:solidFill>
                  <a:srgbClr val="FF0000"/>
                </a:solidFill>
              </a:rPr>
              <a:t>Yes it is 1.160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Constant payoff = 8.000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3250" y="705395"/>
            <a:ext cx="6737823" cy="554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76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286" y="-1"/>
            <a:ext cx="12125816" cy="348533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76399" y="3485333"/>
            <a:ext cx="8991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Q6: </a:t>
            </a:r>
            <a:r>
              <a:rPr lang="en-US" sz="1500" dirty="0"/>
              <a:t>Today is 25 Dec 2019 Spot: 1.375, Short (write) three call contracts from 1.370 maturity:  Jun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Jun 20? Jun’20 Price of XU030 is </a:t>
            </a:r>
            <a:r>
              <a:rPr lang="en-US" sz="1500" dirty="0" smtClean="0"/>
              <a:t>1.365. Draw </a:t>
            </a:r>
            <a:r>
              <a:rPr lang="en-US" sz="1500" dirty="0"/>
              <a:t>the Graph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1"/>
          <p:cNvSpPr txBox="1"/>
          <p:nvPr/>
        </p:nvSpPr>
        <p:spPr>
          <a:xfrm>
            <a:off x="3943571" y="407568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latin typeface="Algerian" panose="04020705040A02060702" pitchFamily="82" charset="0"/>
              </a:rPr>
              <a:t>call PRICES</a:t>
            </a:r>
            <a:endParaRPr lang="en-US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74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q6: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8641" y="1926601"/>
            <a:ext cx="50085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(1.370 ) = 15,00 TL</a:t>
            </a:r>
          </a:p>
          <a:p>
            <a:r>
              <a:rPr lang="en-US" dirty="0">
                <a:solidFill>
                  <a:srgbClr val="FF0000"/>
                </a:solidFill>
              </a:rPr>
              <a:t>3 option contracts: 300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Cost (Premium)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>
                <a:solidFill>
                  <a:srgbClr val="FF0000"/>
                </a:solidFill>
              </a:rPr>
              <a:t>15 x 300 = 4.500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 = 1.370 + 15 = 1.385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Payoff occurs below 1.370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the price below 1.370?</a:t>
            </a:r>
          </a:p>
          <a:p>
            <a:r>
              <a:rPr lang="en-US" dirty="0">
                <a:solidFill>
                  <a:srgbClr val="FF0000"/>
                </a:solidFill>
              </a:rPr>
              <a:t>Yes it is 1.365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So constant payoff : 4.500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173" y="1106385"/>
            <a:ext cx="6634828" cy="462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42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3550451"/>
            <a:ext cx="899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Q7: </a:t>
            </a:r>
            <a:r>
              <a:rPr lang="en-US" sz="1500" dirty="0"/>
              <a:t>Today is 25 Dec 2019 Spot: 1.375, Short (write) two call contracts from 1.400 maturity: Sep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Sep 20? Sep’20 Price of XU030 is </a:t>
            </a:r>
            <a:r>
              <a:rPr lang="en-US" sz="1500" dirty="0" smtClean="0"/>
              <a:t>1.410. Draw the Graph. </a:t>
            </a:r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</p:txBody>
      </p:sp>
      <p:pic>
        <p:nvPicPr>
          <p:cNvPr id="9" name="Content Placeholder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86" y="-1"/>
            <a:ext cx="12125816" cy="3485334"/>
          </a:xfrm>
          <a:prstGeom prst="rect">
            <a:avLst/>
          </a:prstGeom>
        </p:spPr>
      </p:pic>
      <p:sp>
        <p:nvSpPr>
          <p:cNvPr id="6" name="TextBox 1"/>
          <p:cNvSpPr txBox="1"/>
          <p:nvPr/>
        </p:nvSpPr>
        <p:spPr>
          <a:xfrm>
            <a:off x="3943571" y="407568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latin typeface="Algerian" panose="04020705040A02060702" pitchFamily="82" charset="0"/>
              </a:rPr>
              <a:t>call</a:t>
            </a:r>
            <a:r>
              <a:rPr lang="en-US" sz="3200" b="1" dirty="0" smtClean="0">
                <a:latin typeface="Algerian" panose="04020705040A02060702" pitchFamily="82" charset="0"/>
              </a:rPr>
              <a:t> </a:t>
            </a:r>
            <a:r>
              <a:rPr lang="en-US" sz="3200" dirty="0" smtClean="0">
                <a:latin typeface="Algerian" panose="04020705040A02060702" pitchFamily="82" charset="0"/>
              </a:rPr>
              <a:t>PRICES</a:t>
            </a:r>
            <a:endParaRPr lang="en-US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28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q7: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0629" y="1926601"/>
            <a:ext cx="54265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 (</a:t>
            </a:r>
            <a:r>
              <a:rPr lang="en-US" dirty="0" smtClean="0">
                <a:solidFill>
                  <a:srgbClr val="FF0000"/>
                </a:solidFill>
              </a:rPr>
              <a:t>1.400</a:t>
            </a:r>
            <a:r>
              <a:rPr lang="en-US" dirty="0">
                <a:solidFill>
                  <a:srgbClr val="FF0000"/>
                </a:solidFill>
              </a:rPr>
              <a:t>) : 115,00 TL</a:t>
            </a:r>
          </a:p>
          <a:p>
            <a:r>
              <a:rPr lang="en-US" dirty="0">
                <a:solidFill>
                  <a:srgbClr val="FF0000"/>
                </a:solidFill>
              </a:rPr>
              <a:t>2 contracts: 200 shares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</a:t>
            </a:r>
            <a:r>
              <a:rPr lang="en-US" dirty="0">
                <a:solidFill>
                  <a:srgbClr val="FF0000"/>
                </a:solidFill>
              </a:rPr>
              <a:t>(Premium) 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>
                <a:solidFill>
                  <a:srgbClr val="FF0000"/>
                </a:solidFill>
              </a:rPr>
              <a:t>115 x 200 = 23.000 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 = 1.400+115=1.515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payoff occurs below </a:t>
            </a:r>
            <a:r>
              <a:rPr lang="en-US" dirty="0" smtClean="0">
                <a:solidFill>
                  <a:srgbClr val="FF0000"/>
                </a:solidFill>
              </a:rPr>
              <a:t>1.400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it below 1.400? No, there is no constant payoff.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Payoff: 1.410 – 1.400 = 10 TL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Payoff: 10 x 200 = 2.000 TL </a:t>
            </a:r>
          </a:p>
          <a:p>
            <a:r>
              <a:rPr lang="en-US" dirty="0">
                <a:solidFill>
                  <a:srgbClr val="FF0000"/>
                </a:solidFill>
              </a:rPr>
              <a:t>Profit = 23.000 – 2.000 = 21.000 TL 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172" y="809625"/>
            <a:ext cx="6343091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80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B6320-A6D2-4FE4-9C0E-96AB4A7E21B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524000" y="3550452"/>
            <a:ext cx="89916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Q8: </a:t>
            </a:r>
            <a:r>
              <a:rPr lang="en-US" sz="1500" dirty="0"/>
              <a:t>Today is 25 Dec 2019 Spot: 1.375, Short (write) four call contracts from 1.360 maturity: Jun 20 ; </a:t>
            </a:r>
          </a:p>
          <a:p>
            <a:r>
              <a:rPr lang="en-US" sz="1500" dirty="0"/>
              <a:t>(1 contract is 100 share)</a:t>
            </a:r>
          </a:p>
          <a:p>
            <a:r>
              <a:rPr lang="en-US" sz="1500" dirty="0"/>
              <a:t>What is the payoff and profit as of Jun 20? Jun’20 Price of XU030 is </a:t>
            </a:r>
            <a:r>
              <a:rPr lang="en-US" sz="1500" dirty="0" smtClean="0"/>
              <a:t>1.500. Draw the Graph. </a:t>
            </a:r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sz="1500" dirty="0"/>
          </a:p>
          <a:p>
            <a:endParaRPr lang="en-US" dirty="0"/>
          </a:p>
        </p:txBody>
      </p:sp>
      <p:pic>
        <p:nvPicPr>
          <p:cNvPr id="9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286" y="-1"/>
            <a:ext cx="12125816" cy="3485334"/>
          </a:xfrm>
          <a:prstGeom prst="rect">
            <a:avLst/>
          </a:prstGeom>
        </p:spPr>
      </p:pic>
      <p:sp>
        <p:nvSpPr>
          <p:cNvPr id="6" name="TextBox 1"/>
          <p:cNvSpPr txBox="1"/>
          <p:nvPr/>
        </p:nvSpPr>
        <p:spPr>
          <a:xfrm>
            <a:off x="3943571" y="407568"/>
            <a:ext cx="4415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latin typeface="Algerian" panose="04020705040A02060702" pitchFamily="82" charset="0"/>
              </a:rPr>
              <a:t>call PRICES</a:t>
            </a:r>
            <a:endParaRPr lang="en-US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88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q8: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4533" y="1926601"/>
            <a:ext cx="455263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BID Cost (1.360) : 8,00 TL</a:t>
            </a:r>
          </a:p>
          <a:p>
            <a:r>
              <a:rPr lang="en-US" dirty="0">
                <a:solidFill>
                  <a:srgbClr val="FF0000"/>
                </a:solidFill>
              </a:rPr>
              <a:t>4 option contract: 400 share</a:t>
            </a:r>
          </a:p>
          <a:p>
            <a:r>
              <a:rPr lang="en-US" dirty="0">
                <a:solidFill>
                  <a:srgbClr val="FF0000"/>
                </a:solidFill>
              </a:rPr>
              <a:t>Total </a:t>
            </a:r>
            <a:r>
              <a:rPr lang="en-US" dirty="0" smtClean="0">
                <a:solidFill>
                  <a:srgbClr val="FF0000"/>
                </a:solidFill>
              </a:rPr>
              <a:t>Cost </a:t>
            </a:r>
            <a:r>
              <a:rPr lang="en-US" dirty="0">
                <a:solidFill>
                  <a:srgbClr val="FF0000"/>
                </a:solidFill>
              </a:rPr>
              <a:t>(Premium) 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>
                <a:solidFill>
                  <a:srgbClr val="FF0000"/>
                </a:solidFill>
              </a:rPr>
              <a:t>8 x 400 = 3.200 </a:t>
            </a:r>
            <a:r>
              <a:rPr lang="en-US" dirty="0" smtClean="0">
                <a:solidFill>
                  <a:srgbClr val="FF0000"/>
                </a:solidFill>
              </a:rPr>
              <a:t>TL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Breakeven= 1.360 + 8 = 1.368 TL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*** Constant payoff occurs below 1.360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Is the price below 1.360? No , it is 1.500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Payoff = 1.500 – 1.360 = 140 TL</a:t>
            </a:r>
          </a:p>
          <a:p>
            <a:r>
              <a:rPr lang="en-US" dirty="0">
                <a:solidFill>
                  <a:srgbClr val="FF0000"/>
                </a:solidFill>
              </a:rPr>
              <a:t>Total payoff = 400 x 140 = 56.000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Profit : 3.200 – 56.000 = -52.800</a:t>
            </a:r>
          </a:p>
          <a:p>
            <a:r>
              <a:rPr lang="en-US" dirty="0">
                <a:solidFill>
                  <a:srgbClr val="FF0000"/>
                </a:solidFill>
              </a:rPr>
              <a:t>Loss : 52.800 TL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172" y="966787"/>
            <a:ext cx="6581775" cy="49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31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47</TotalTime>
  <Words>501</Words>
  <Application>Microsoft Office PowerPoint</Application>
  <PresentationFormat>Özel</PresentationFormat>
  <Paragraphs>85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Wood Type</vt:lpstr>
      <vt:lpstr>PowerPoint Sunusu</vt:lpstr>
      <vt:lpstr>Answer q5:</vt:lpstr>
      <vt:lpstr>PowerPoint Sunusu</vt:lpstr>
      <vt:lpstr>Answer q6:</vt:lpstr>
      <vt:lpstr>PowerPoint Sunusu</vt:lpstr>
      <vt:lpstr>Answer q7:</vt:lpstr>
      <vt:lpstr>PowerPoint Sunusu</vt:lpstr>
      <vt:lpstr>Answer q8:</vt:lpstr>
    </vt:vector>
  </TitlesOfParts>
  <Company>Sabanci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Call   (Figure 10.1, Page 214)</dc:title>
  <dc:creator>NewPC</dc:creator>
  <cp:lastModifiedBy>Aysegul KURTULGAN</cp:lastModifiedBy>
  <cp:revision>8</cp:revision>
  <dcterms:created xsi:type="dcterms:W3CDTF">2020-12-18T10:36:56Z</dcterms:created>
  <dcterms:modified xsi:type="dcterms:W3CDTF">2023-12-22T06:00:30Z</dcterms:modified>
</cp:coreProperties>
</file>