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35" r:id="rId1"/>
  </p:sldMasterIdLst>
  <p:notesMasterIdLst>
    <p:notesMasterId r:id="rId2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 id="271" r:id="rId16"/>
    <p:sldId id="272" r:id="rId17"/>
    <p:sldId id="273" r:id="rId18"/>
    <p:sldId id="274" r:id="rId19"/>
    <p:sldId id="275" r:id="rId20"/>
    <p:sldId id="276" r:id="rId21"/>
    <p:sldId id="277"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56"/>
  </p:normalViewPr>
  <p:slideViewPr>
    <p:cSldViewPr snapToGrid="0">
      <p:cViewPr>
        <p:scale>
          <a:sx n="76" d="100"/>
          <a:sy n="76" d="100"/>
        </p:scale>
        <p:origin x="-480" y="-19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0A3737-A77D-429D-B756-DE2AE1A10A65}" type="datetimeFigureOut">
              <a:rPr lang="tr-TR" smtClean="0"/>
              <a:t>25.03.2024</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48B02F0-34B9-448E-9BD4-C4BC9769B06B}" type="slidenum">
              <a:rPr lang="tr-TR" smtClean="0"/>
              <a:t>‹#›</a:t>
            </a:fld>
            <a:endParaRPr lang="tr-TR"/>
          </a:p>
        </p:txBody>
      </p:sp>
    </p:spTree>
    <p:extLst>
      <p:ext uri="{BB962C8B-B14F-4D97-AF65-F5344CB8AC3E}">
        <p14:creationId xmlns:p14="http://schemas.microsoft.com/office/powerpoint/2010/main" val="9987863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3FAC90A-F252-4F74-A3B7-78A25122B142}" type="datetimeFigureOut">
              <a:rPr lang="tr-TR" smtClean="0"/>
              <a:t>25.03.2024</a:t>
            </a:fld>
            <a:endParaRPr lang="tr-TR"/>
          </a:p>
        </p:txBody>
      </p:sp>
      <p:sp>
        <p:nvSpPr>
          <p:cNvPr id="5" name="Footer Placeholder 4"/>
          <p:cNvSpPr>
            <a:spLocks noGrp="1"/>
          </p:cNvSpPr>
          <p:nvPr>
            <p:ph type="ftr" sz="quarter" idx="11"/>
          </p:nvPr>
        </p:nvSpPr>
        <p:spPr/>
        <p:txBody>
          <a:bodyPr/>
          <a:lstStyle>
            <a:lvl1pPr>
              <a:defRPr sz="1200" b="1"/>
            </a:lvl1pPr>
          </a:lstStyle>
          <a:p>
            <a:r>
              <a:rPr lang="tr-TR" dirty="0" err="1"/>
              <a:t>Öğr</a:t>
            </a:r>
            <a:r>
              <a:rPr lang="tr-TR" dirty="0"/>
              <a:t>. Gör. Emine SARAÇ</a:t>
            </a:r>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B8111112-7B20-47C8-9174-E082416283E6}" type="slidenum">
              <a:rPr lang="tr-TR" smtClean="0"/>
              <a:t>‹#›</a:t>
            </a:fld>
            <a:endParaRPr lang="tr-TR"/>
          </a:p>
        </p:txBody>
      </p:sp>
    </p:spTree>
    <p:extLst>
      <p:ext uri="{BB962C8B-B14F-4D97-AF65-F5344CB8AC3E}">
        <p14:creationId xmlns:p14="http://schemas.microsoft.com/office/powerpoint/2010/main" val="37780180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B3FAC90A-F252-4F74-A3B7-78A25122B142}" type="datetimeFigureOut">
              <a:rPr lang="tr-TR" smtClean="0"/>
              <a:t>25.03.2024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8111112-7B20-47C8-9174-E082416283E6}" type="slidenum">
              <a:rPr lang="tr-TR" smtClean="0"/>
              <a:t>‹#›</a:t>
            </a:fld>
            <a:endParaRPr lang="tr-TR"/>
          </a:p>
        </p:txBody>
      </p:sp>
    </p:spTree>
    <p:extLst>
      <p:ext uri="{BB962C8B-B14F-4D97-AF65-F5344CB8AC3E}">
        <p14:creationId xmlns:p14="http://schemas.microsoft.com/office/powerpoint/2010/main" val="1210180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3FAC90A-F252-4F74-A3B7-78A25122B142}" type="datetimeFigureOut">
              <a:rPr lang="tr-TR" smtClean="0"/>
              <a:t>25.03.2024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8111112-7B20-47C8-9174-E082416283E6}" type="slidenum">
              <a:rPr lang="tr-TR" smtClean="0"/>
              <a:t>‹#›</a:t>
            </a:fld>
            <a:endParaRPr lang="tr-TR"/>
          </a:p>
        </p:txBody>
      </p:sp>
    </p:spTree>
    <p:extLst>
      <p:ext uri="{BB962C8B-B14F-4D97-AF65-F5344CB8AC3E}">
        <p14:creationId xmlns:p14="http://schemas.microsoft.com/office/powerpoint/2010/main" val="1298277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3FAC90A-F252-4F74-A3B7-78A25122B142}" type="datetimeFigureOut">
              <a:rPr lang="tr-TR" smtClean="0"/>
              <a:t>25.03.2024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8111112-7B20-47C8-9174-E082416283E6}" type="slidenum">
              <a:rPr lang="tr-TR" smtClean="0"/>
              <a:t>‹#›</a:t>
            </a:fld>
            <a:endParaRPr lang="tr-TR"/>
          </a:p>
        </p:txBody>
      </p:sp>
    </p:spTree>
    <p:extLst>
      <p:ext uri="{BB962C8B-B14F-4D97-AF65-F5344CB8AC3E}">
        <p14:creationId xmlns:p14="http://schemas.microsoft.com/office/powerpoint/2010/main" val="37249499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tr-TR"/>
              <a:t>Asıl başlık stilini düzenlemek için tıklayın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a:xfrm>
            <a:off x="8593667" y="6272784"/>
            <a:ext cx="2644309" cy="365125"/>
          </a:xfrm>
        </p:spPr>
        <p:txBody>
          <a:bodyPr/>
          <a:lstStyle/>
          <a:p>
            <a:fld id="{B3FAC90A-F252-4F74-A3B7-78A25122B142}" type="datetimeFigureOut">
              <a:rPr lang="tr-TR" smtClean="0"/>
              <a:t>25.03.2024</a:t>
            </a:fld>
            <a:endParaRPr lang="tr-TR"/>
          </a:p>
        </p:txBody>
      </p:sp>
      <p:sp>
        <p:nvSpPr>
          <p:cNvPr id="5" name="Footer Placeholder 4"/>
          <p:cNvSpPr>
            <a:spLocks noGrp="1"/>
          </p:cNvSpPr>
          <p:nvPr>
            <p:ph type="ftr" sz="quarter" idx="11"/>
          </p:nvPr>
        </p:nvSpPr>
        <p:spPr>
          <a:xfrm>
            <a:off x="2182708" y="6272784"/>
            <a:ext cx="6327648" cy="365125"/>
          </a:xfrm>
        </p:spPr>
        <p:txBody>
          <a:bodyPr/>
          <a:lstStyle/>
          <a:p>
            <a:endParaRPr lang="tr-TR"/>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B8111112-7B20-47C8-9174-E082416283E6}" type="slidenum">
              <a:rPr lang="tr-TR" smtClean="0"/>
              <a:t>‹#›</a:t>
            </a:fld>
            <a:endParaRPr lang="tr-TR"/>
          </a:p>
        </p:txBody>
      </p:sp>
    </p:spTree>
    <p:extLst>
      <p:ext uri="{BB962C8B-B14F-4D97-AF65-F5344CB8AC3E}">
        <p14:creationId xmlns:p14="http://schemas.microsoft.com/office/powerpoint/2010/main" val="435614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B3FAC90A-F252-4F74-A3B7-78A25122B142}" type="datetimeFigureOut">
              <a:rPr lang="tr-TR" smtClean="0"/>
              <a:t>25.03.2024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8111112-7B20-47C8-9174-E082416283E6}" type="slidenum">
              <a:rPr lang="tr-TR" smtClean="0"/>
              <a:t>‹#›</a:t>
            </a:fld>
            <a:endParaRPr lang="tr-TR"/>
          </a:p>
        </p:txBody>
      </p:sp>
    </p:spTree>
    <p:extLst>
      <p:ext uri="{BB962C8B-B14F-4D97-AF65-F5344CB8AC3E}">
        <p14:creationId xmlns:p14="http://schemas.microsoft.com/office/powerpoint/2010/main" val="1918911548"/>
      </p:ext>
    </p:extLst>
  </p:cSld>
  <p:clrMapOvr>
    <a:masterClrMapping/>
  </p:clrMapOvr>
  <p:extLst>
    <p:ext uri="{DCECCB84-F9BA-43D5-87BE-67443E8EF086}">
      <p15:sldGuideLst xmlns:p15="http://schemas.microsoft.com/office/powerpoint/2012/main" xmlns=""/>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3FAC90A-F252-4F74-A3B7-78A25122B142}" type="datetimeFigureOut">
              <a:rPr lang="tr-TR" smtClean="0"/>
              <a:t>25.03.2024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8111112-7B20-47C8-9174-E082416283E6}" type="slidenum">
              <a:rPr lang="tr-TR" smtClean="0"/>
              <a:t>‹#›</a:t>
            </a:fld>
            <a:endParaRPr lang="tr-TR"/>
          </a:p>
        </p:txBody>
      </p:sp>
      <p:sp>
        <p:nvSpPr>
          <p:cNvPr id="10" name="Title 9"/>
          <p:cNvSpPr>
            <a:spLocks noGrp="1"/>
          </p:cNvSpPr>
          <p:nvPr>
            <p:ph type="title"/>
          </p:nvPr>
        </p:nvSpPr>
        <p:spPr/>
        <p:txBody>
          <a:bodyPr/>
          <a:lstStyle/>
          <a:p>
            <a:r>
              <a:rPr lang="tr-TR"/>
              <a:t>Asıl başlık stilini düzenlemek için tıklayın</a:t>
            </a:r>
            <a:endParaRPr lang="en-US" dirty="0"/>
          </a:p>
        </p:txBody>
      </p:sp>
    </p:spTree>
    <p:extLst>
      <p:ext uri="{BB962C8B-B14F-4D97-AF65-F5344CB8AC3E}">
        <p14:creationId xmlns:p14="http://schemas.microsoft.com/office/powerpoint/2010/main" val="1636501520"/>
      </p:ext>
    </p:extLst>
  </p:cSld>
  <p:clrMapOvr>
    <a:masterClrMapping/>
  </p:clrMapOvr>
  <p:extLst>
    <p:ext uri="{DCECCB84-F9BA-43D5-87BE-67443E8EF086}">
      <p15:sldGuideLst xmlns:p15="http://schemas.microsoft.com/office/powerpoint/2012/main" xmlns=""/>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Yalnızca Başlı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3FAC90A-F252-4F74-A3B7-78A25122B142}" type="datetimeFigureOut">
              <a:rPr lang="tr-TR" smtClean="0"/>
              <a:t>25.03.2024</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8111112-7B20-47C8-9174-E082416283E6}" type="slidenum">
              <a:rPr lang="tr-TR" smtClean="0"/>
              <a:t>‹#›</a:t>
            </a:fld>
            <a:endParaRPr lang="tr-TR"/>
          </a:p>
        </p:txBody>
      </p:sp>
      <p:sp>
        <p:nvSpPr>
          <p:cNvPr id="6" name="Title 5"/>
          <p:cNvSpPr>
            <a:spLocks noGrp="1"/>
          </p:cNvSpPr>
          <p:nvPr>
            <p:ph type="title"/>
          </p:nvPr>
        </p:nvSpPr>
        <p:spPr/>
        <p:txBody>
          <a:bodyPr/>
          <a:lstStyle/>
          <a:p>
            <a:r>
              <a:rPr lang="tr-TR"/>
              <a:t>Asıl başlık stilini düzenlemek için tıklayın</a:t>
            </a:r>
            <a:endParaRPr lang="en-US"/>
          </a:p>
        </p:txBody>
      </p:sp>
    </p:spTree>
    <p:extLst>
      <p:ext uri="{BB962C8B-B14F-4D97-AF65-F5344CB8AC3E}">
        <p14:creationId xmlns:p14="http://schemas.microsoft.com/office/powerpoint/2010/main" val="7069168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FAC90A-F252-4F74-A3B7-78A25122B142}" type="datetimeFigureOut">
              <a:rPr lang="tr-TR" smtClean="0"/>
              <a:t>25.03.2024</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8111112-7B20-47C8-9174-E082416283E6}" type="slidenum">
              <a:rPr lang="tr-TR" smtClean="0"/>
              <a:t>‹#›</a:t>
            </a:fld>
            <a:endParaRPr lang="tr-TR"/>
          </a:p>
        </p:txBody>
      </p:sp>
    </p:spTree>
    <p:extLst>
      <p:ext uri="{BB962C8B-B14F-4D97-AF65-F5344CB8AC3E}">
        <p14:creationId xmlns:p14="http://schemas.microsoft.com/office/powerpoint/2010/main" val="13685161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a:t>Asıl başlık stilini düzenlemek için tıklayın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B3FAC90A-F252-4F74-A3B7-78A25122B142}" type="datetimeFigureOut">
              <a:rPr lang="tr-TR" smtClean="0"/>
              <a:t>25.03.2024</a:t>
            </a:fld>
            <a:endParaRPr lang="tr-TR"/>
          </a:p>
        </p:txBody>
      </p:sp>
      <p:sp>
        <p:nvSpPr>
          <p:cNvPr id="6" name="Footer Placeholder 5"/>
          <p:cNvSpPr>
            <a:spLocks noGrp="1"/>
          </p:cNvSpPr>
          <p:nvPr>
            <p:ph type="ftr" sz="quarter" idx="11"/>
          </p:nvPr>
        </p:nvSpPr>
        <p:spPr/>
        <p:txBody>
          <a:bodyPr/>
          <a:lstStyle/>
          <a:p>
            <a:endParaRPr lang="tr-TR"/>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B8111112-7B20-47C8-9174-E082416283E6}" type="slidenum">
              <a:rPr lang="tr-TR" smtClean="0"/>
              <a:t>‹#›</a:t>
            </a:fld>
            <a:endParaRPr lang="tr-TR"/>
          </a:p>
        </p:txBody>
      </p:sp>
    </p:spTree>
    <p:extLst>
      <p:ext uri="{BB962C8B-B14F-4D97-AF65-F5344CB8AC3E}">
        <p14:creationId xmlns:p14="http://schemas.microsoft.com/office/powerpoint/2010/main" val="4256532858"/>
      </p:ext>
    </p:extLst>
  </p:cSld>
  <p:clrMapOvr>
    <a:masterClrMapping/>
  </p:clrMapOvr>
  <p:extLst>
    <p:ext uri="{DCECCB84-F9BA-43D5-87BE-67443E8EF086}">
      <p15:sldGuideLst xmlns:p15="http://schemas.microsoft.com/office/powerpoint/2012/main" xmlns=""/>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a:t>Asıl başlık stilini düzenlemek için tıklayın</a:t>
            </a:r>
            <a:endParaRPr lang="en-US" dirty="0"/>
          </a:p>
        </p:txBody>
      </p:sp>
      <p:sp>
        <p:nvSpPr>
          <p:cNvPr id="3" name="Picture Placeholder 2"/>
          <p:cNvSpPr>
            <a:spLocks noGrp="1"/>
          </p:cNvSpPr>
          <p:nvPr>
            <p:ph type="pic" idx="1"/>
          </p:nvPr>
        </p:nvSpPr>
        <p:spPr>
          <a:xfrm>
            <a:off x="0" y="0"/>
            <a:ext cx="8303740" cy="6858000"/>
          </a:xfrm>
          <a:solidFill>
            <a:schemeClr val="tx2">
              <a:lumMod val="20000"/>
              <a:lumOff val="80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B3FAC90A-F252-4F74-A3B7-78A25122B142}" type="datetimeFigureOut">
              <a:rPr lang="tr-TR" smtClean="0"/>
              <a:t>25.03.2024</a:t>
            </a:fld>
            <a:endParaRPr lang="tr-TR"/>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B8111112-7B20-47C8-9174-E082416283E6}" type="slidenum">
              <a:rPr lang="tr-TR" smtClean="0"/>
              <a:t>‹#›</a:t>
            </a:fld>
            <a:endParaRPr lang="tr-TR"/>
          </a:p>
        </p:txBody>
      </p:sp>
    </p:spTree>
    <p:extLst>
      <p:ext uri="{BB962C8B-B14F-4D97-AF65-F5344CB8AC3E}">
        <p14:creationId xmlns:p14="http://schemas.microsoft.com/office/powerpoint/2010/main" val="23725595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B3FAC90A-F252-4F74-A3B7-78A25122B142}" type="datetimeFigureOut">
              <a:rPr lang="tr-TR" smtClean="0"/>
              <a:t>25.03.2024</a:t>
            </a:fld>
            <a:endParaRPr lang="tr-TR"/>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tr-TR"/>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B8111112-7B20-47C8-9174-E082416283E6}" type="slidenum">
              <a:rPr lang="tr-TR" smtClean="0"/>
              <a:t>‹#›</a:t>
            </a:fld>
            <a:endParaRPr lang="tr-TR"/>
          </a:p>
        </p:txBody>
      </p:sp>
    </p:spTree>
    <p:extLst>
      <p:ext uri="{BB962C8B-B14F-4D97-AF65-F5344CB8AC3E}">
        <p14:creationId xmlns:p14="http://schemas.microsoft.com/office/powerpoint/2010/main" val="3050382742"/>
      </p:ext>
    </p:extLst>
  </p:cSld>
  <p:clrMap bg1="lt1" tx1="dk1" bg2="lt2" tx2="dk2" accent1="accent1" accent2="accent2" accent3="accent3" accent4="accent4" accent5="accent5" accent6="accent6" hlink="hlink" folHlink="folHlink"/>
  <p:sldLayoutIdLst>
    <p:sldLayoutId id="2147484236" r:id="rId1"/>
    <p:sldLayoutId id="2147484237" r:id="rId2"/>
    <p:sldLayoutId id="2147484238" r:id="rId3"/>
    <p:sldLayoutId id="2147484239" r:id="rId4"/>
    <p:sldLayoutId id="2147484240" r:id="rId5"/>
    <p:sldLayoutId id="2147484241" r:id="rId6"/>
    <p:sldLayoutId id="2147484242" r:id="rId7"/>
    <p:sldLayoutId id="2147484243" r:id="rId8"/>
    <p:sldLayoutId id="2147484244" r:id="rId9"/>
    <p:sldLayoutId id="2147484245" r:id="rId10"/>
    <p:sldLayoutId id="2147484246"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xmlns=""/>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33C85FC6-7892-4188-8FE9-C359560DF18E}"/>
              </a:ext>
            </a:extLst>
          </p:cNvPr>
          <p:cNvSpPr>
            <a:spLocks noGrp="1"/>
          </p:cNvSpPr>
          <p:nvPr>
            <p:ph type="ctrTitle"/>
          </p:nvPr>
        </p:nvSpPr>
        <p:spPr>
          <a:xfrm>
            <a:off x="1083517" y="0"/>
            <a:ext cx="8825658" cy="3681663"/>
          </a:xfrm>
        </p:spPr>
        <p:txBody>
          <a:bodyPr>
            <a:normAutofit/>
          </a:bodyPr>
          <a:lstStyle/>
          <a:p>
            <a:r>
              <a:rPr lang="tr-TR" b="1" dirty="0"/>
              <a:t>Sosyal Psikoloji</a:t>
            </a:r>
          </a:p>
        </p:txBody>
      </p:sp>
      <p:sp>
        <p:nvSpPr>
          <p:cNvPr id="3" name="Alt Başlık 2">
            <a:extLst>
              <a:ext uri="{FF2B5EF4-FFF2-40B4-BE49-F238E27FC236}">
                <a16:creationId xmlns:a16="http://schemas.microsoft.com/office/drawing/2014/main" xmlns="" id="{F6884E2B-9509-4CD4-9BDD-601CB3B07A2E}"/>
              </a:ext>
            </a:extLst>
          </p:cNvPr>
          <p:cNvSpPr>
            <a:spLocks noGrp="1"/>
          </p:cNvSpPr>
          <p:nvPr>
            <p:ph type="subTitle" idx="1"/>
          </p:nvPr>
        </p:nvSpPr>
        <p:spPr>
          <a:xfrm>
            <a:off x="7472363" y="5015505"/>
            <a:ext cx="5994400" cy="1166220"/>
          </a:xfrm>
        </p:spPr>
        <p:txBody>
          <a:bodyPr>
            <a:normAutofit/>
          </a:bodyPr>
          <a:lstStyle/>
          <a:p>
            <a:r>
              <a:rPr lang="tr-TR" b="1" dirty="0"/>
              <a:t> </a:t>
            </a:r>
          </a:p>
        </p:txBody>
      </p:sp>
      <p:sp>
        <p:nvSpPr>
          <p:cNvPr id="4" name="Metin kutusu 3">
            <a:extLst>
              <a:ext uri="{FF2B5EF4-FFF2-40B4-BE49-F238E27FC236}">
                <a16:creationId xmlns:a16="http://schemas.microsoft.com/office/drawing/2014/main" xmlns="" id="{B12EFD82-9026-42D7-B80A-D2D6D2DD6998}"/>
              </a:ext>
            </a:extLst>
          </p:cNvPr>
          <p:cNvSpPr txBox="1"/>
          <p:nvPr/>
        </p:nvSpPr>
        <p:spPr>
          <a:xfrm>
            <a:off x="1083517" y="3059667"/>
            <a:ext cx="6060233" cy="1077218"/>
          </a:xfrm>
          <a:prstGeom prst="rect">
            <a:avLst/>
          </a:prstGeom>
          <a:noFill/>
        </p:spPr>
        <p:txBody>
          <a:bodyPr wrap="square" rtlCol="0">
            <a:spAutoFit/>
          </a:bodyPr>
          <a:lstStyle/>
          <a:p>
            <a:r>
              <a:rPr lang="tr-TR" sz="3200" b="1" dirty="0" smtClean="0"/>
              <a:t>Konu</a:t>
            </a:r>
            <a:r>
              <a:rPr lang="tr-TR" sz="3200" dirty="0" smtClean="0"/>
              <a:t>: İLİŞKİLERİMİZ ve SALDIRGANLIK</a:t>
            </a:r>
            <a:endParaRPr lang="tr-TR" sz="3200" dirty="0"/>
          </a:p>
        </p:txBody>
      </p:sp>
    </p:spTree>
    <p:extLst>
      <p:ext uri="{BB962C8B-B14F-4D97-AF65-F5344CB8AC3E}">
        <p14:creationId xmlns:p14="http://schemas.microsoft.com/office/powerpoint/2010/main" val="7538405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63879" y="484632"/>
            <a:ext cx="10464369" cy="1609344"/>
          </a:xfrm>
        </p:spPr>
        <p:txBody>
          <a:bodyPr/>
          <a:lstStyle/>
          <a:p>
            <a:r>
              <a:rPr lang="tr-TR" dirty="0"/>
              <a:t>3. Saldırganlık ve engellenme ilişkisi</a:t>
            </a:r>
          </a:p>
        </p:txBody>
      </p:sp>
      <p:sp>
        <p:nvSpPr>
          <p:cNvPr id="3" name="İçerik Yer Tutucusu 2"/>
          <p:cNvSpPr>
            <a:spLocks noGrp="1"/>
          </p:cNvSpPr>
          <p:nvPr>
            <p:ph idx="1"/>
          </p:nvPr>
        </p:nvSpPr>
        <p:spPr>
          <a:xfrm>
            <a:off x="626301" y="2121408"/>
            <a:ext cx="10501947" cy="4050792"/>
          </a:xfrm>
        </p:spPr>
        <p:txBody>
          <a:bodyPr/>
          <a:lstStyle/>
          <a:p>
            <a:r>
              <a:rPr lang="tr-TR" dirty="0" smtClean="0"/>
              <a:t>Engellemede niyet önemlidir. Farkında olmadan engelleme yapılmışsa insanlar saldırganlık göstermeyebilir. Eğer engellemede keyfilik varsa ve bunun farkına varılırsa o zaman şiddetli saldırganlık davranışı sergilenebilir.</a:t>
            </a:r>
          </a:p>
          <a:p>
            <a:r>
              <a:rPr lang="tr-TR" dirty="0" smtClean="0"/>
              <a:t>Engelleme, sadece kişisel sebeplerden kaynaklanmaz, toplumsal şartlardan da kaynaklanabilir. Toplumda yaşanan ekonomik sıkıntılar bazı insanlar için büyük engellemelere yol açabilir.</a:t>
            </a:r>
          </a:p>
          <a:p>
            <a:r>
              <a:rPr lang="tr-TR" dirty="0" smtClean="0"/>
              <a:t>İş bulamayan, temel ihtiyaçlarını karşılayamayan insanlar saldırgan davranışlar sergileyebilir.</a:t>
            </a:r>
            <a:endParaRPr lang="tr-TR" dirty="0"/>
          </a:p>
        </p:txBody>
      </p:sp>
    </p:spTree>
    <p:extLst>
      <p:ext uri="{BB962C8B-B14F-4D97-AF65-F5344CB8AC3E}">
        <p14:creationId xmlns:p14="http://schemas.microsoft.com/office/powerpoint/2010/main" val="36876798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88307" y="484632"/>
            <a:ext cx="10739941" cy="1609344"/>
          </a:xfrm>
        </p:spPr>
        <p:txBody>
          <a:bodyPr/>
          <a:lstStyle/>
          <a:p>
            <a:r>
              <a:rPr lang="tr-TR" dirty="0" smtClean="0"/>
              <a:t>4. Saldırganlık ve genel heyecansal uyarılma ilişkisi</a:t>
            </a:r>
            <a:endParaRPr lang="tr-TR" dirty="0"/>
          </a:p>
        </p:txBody>
      </p:sp>
      <p:sp>
        <p:nvSpPr>
          <p:cNvPr id="3" name="İçerik Yer Tutucusu 2"/>
          <p:cNvSpPr>
            <a:spLocks noGrp="1"/>
          </p:cNvSpPr>
          <p:nvPr>
            <p:ph idx="1"/>
          </p:nvPr>
        </p:nvSpPr>
        <p:spPr>
          <a:xfrm>
            <a:off x="513567" y="2121408"/>
            <a:ext cx="10614681" cy="4050792"/>
          </a:xfrm>
        </p:spPr>
        <p:txBody>
          <a:bodyPr/>
          <a:lstStyle/>
          <a:p>
            <a:r>
              <a:rPr lang="tr-TR" dirty="0" smtClean="0"/>
              <a:t>İnsanlar fizyolojik açıdan uyarıldıkları zaman nasıl bir heyecan duyduklarının farkında olmadıkları için genellikle çevrelerine bakar ve ona göre tavır takınırlar.</a:t>
            </a:r>
          </a:p>
          <a:p>
            <a:r>
              <a:rPr lang="tr-TR" dirty="0" smtClean="0"/>
              <a:t>Eğer çevreleri kızgın olmaları konusunda bazı ipuçları sunarsa kızgınca düşünce ya da davranış içerisine girebilirler.</a:t>
            </a:r>
          </a:p>
          <a:p>
            <a:r>
              <a:rPr lang="tr-TR" dirty="0" smtClean="0"/>
              <a:t>Bazı kaynakların neden olduğu heyecansal uyarılma kızgınlık olarak yansısa da saldırganca davranışları beraberinde getirebilir.</a:t>
            </a:r>
          </a:p>
          <a:p>
            <a:r>
              <a:rPr lang="tr-TR" dirty="0" smtClean="0"/>
              <a:t>İnsanı rahatsız eden sesler, yoğun iş temposu gibi.</a:t>
            </a:r>
          </a:p>
          <a:p>
            <a:r>
              <a:rPr lang="tr-TR" dirty="0" smtClean="0"/>
              <a:t>Örnek : gelen uyarıcılar bir kızgınlığa neden olabilecek düzeyde değilken arkadaşının kışkırtması nedeniyle bireysel duygu saldırganlığa dönebilir.</a:t>
            </a:r>
            <a:endParaRPr lang="tr-TR" dirty="0"/>
          </a:p>
        </p:txBody>
      </p:sp>
    </p:spTree>
    <p:extLst>
      <p:ext uri="{BB962C8B-B14F-4D97-AF65-F5344CB8AC3E}">
        <p14:creationId xmlns:p14="http://schemas.microsoft.com/office/powerpoint/2010/main" val="29034194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26093" y="484632"/>
            <a:ext cx="10602155" cy="1609344"/>
          </a:xfrm>
        </p:spPr>
        <p:txBody>
          <a:bodyPr/>
          <a:lstStyle/>
          <a:p>
            <a:r>
              <a:rPr lang="tr-TR" dirty="0" smtClean="0"/>
              <a:t>Saldırganlığı kontrol etmede ve azaltmada etkili olan faktörler</a:t>
            </a:r>
            <a:endParaRPr lang="tr-TR" dirty="0"/>
          </a:p>
        </p:txBody>
      </p:sp>
      <p:sp>
        <p:nvSpPr>
          <p:cNvPr id="3" name="İçerik Yer Tutucusu 2"/>
          <p:cNvSpPr>
            <a:spLocks noGrp="1"/>
          </p:cNvSpPr>
          <p:nvPr>
            <p:ph idx="1"/>
          </p:nvPr>
        </p:nvSpPr>
        <p:spPr>
          <a:xfrm>
            <a:off x="363255" y="2121408"/>
            <a:ext cx="10764993" cy="4404652"/>
          </a:xfrm>
        </p:spPr>
        <p:txBody>
          <a:bodyPr>
            <a:normAutofit/>
          </a:bodyPr>
          <a:lstStyle/>
          <a:p>
            <a:r>
              <a:rPr lang="tr-TR" dirty="0" smtClean="0"/>
              <a:t>İncitme, zorlama, rahatsız etme, engellenme insanların psikolojik yapıları üzerinde olumsuzluklar yaratarak kızgınlık duygularının kabarmasına, kızgınlık da saldırganca davranışlar sergilemelerine neden olur.</a:t>
            </a:r>
          </a:p>
          <a:p>
            <a:r>
              <a:rPr lang="tr-TR" dirty="0" smtClean="0"/>
              <a:t>Saldırganlığı kontrol etmede ve azaltmada bazı faktörler vardır:</a:t>
            </a:r>
          </a:p>
          <a:p>
            <a:pPr marL="0" indent="0">
              <a:buNone/>
            </a:pPr>
            <a:r>
              <a:rPr lang="tr-TR" dirty="0" smtClean="0"/>
              <a:t>1. Öğrenme</a:t>
            </a:r>
          </a:p>
          <a:p>
            <a:pPr marL="0" indent="0">
              <a:buNone/>
            </a:pPr>
            <a:r>
              <a:rPr lang="tr-TR" dirty="0" smtClean="0"/>
              <a:t>2. Pekiştirme</a:t>
            </a:r>
          </a:p>
          <a:p>
            <a:pPr marL="0" indent="0">
              <a:buNone/>
            </a:pPr>
            <a:r>
              <a:rPr lang="tr-TR" dirty="0" smtClean="0"/>
              <a:t>3. Taklit</a:t>
            </a:r>
          </a:p>
          <a:p>
            <a:pPr marL="0" indent="0">
              <a:buNone/>
            </a:pPr>
            <a:r>
              <a:rPr lang="tr-TR" dirty="0" smtClean="0"/>
              <a:t>4. Ceza ve Misilleme </a:t>
            </a:r>
            <a:r>
              <a:rPr lang="tr-TR" dirty="0"/>
              <a:t>K</a:t>
            </a:r>
            <a:r>
              <a:rPr lang="tr-TR" dirty="0" smtClean="0"/>
              <a:t>orkusu</a:t>
            </a:r>
          </a:p>
          <a:p>
            <a:pPr marL="0" indent="0">
              <a:buNone/>
            </a:pPr>
            <a:r>
              <a:rPr lang="tr-TR" dirty="0" smtClean="0"/>
              <a:t>5. Kitle İletişim Araçları</a:t>
            </a:r>
          </a:p>
          <a:p>
            <a:pPr marL="0" indent="0">
              <a:buNone/>
            </a:pPr>
            <a:r>
              <a:rPr lang="tr-TR" dirty="0" smtClean="0"/>
              <a:t>6. Boşalma ve Yönlendirme</a:t>
            </a:r>
          </a:p>
          <a:p>
            <a:pPr marL="0" indent="0">
              <a:buNone/>
            </a:pPr>
            <a:r>
              <a:rPr lang="tr-TR" dirty="0" smtClean="0"/>
              <a:t>7. Kendine Hakim Olma</a:t>
            </a:r>
            <a:endParaRPr lang="tr-TR" dirty="0"/>
          </a:p>
        </p:txBody>
      </p:sp>
    </p:spTree>
    <p:extLst>
      <p:ext uri="{BB962C8B-B14F-4D97-AF65-F5344CB8AC3E}">
        <p14:creationId xmlns:p14="http://schemas.microsoft.com/office/powerpoint/2010/main" val="21760220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13567" y="484632"/>
            <a:ext cx="10614681" cy="1609344"/>
          </a:xfrm>
        </p:spPr>
        <p:txBody>
          <a:bodyPr/>
          <a:lstStyle/>
          <a:p>
            <a:r>
              <a:rPr lang="tr-TR" dirty="0" smtClean="0"/>
              <a:t>1.öğrenme</a:t>
            </a:r>
            <a:endParaRPr lang="tr-TR" dirty="0"/>
          </a:p>
        </p:txBody>
      </p:sp>
      <p:sp>
        <p:nvSpPr>
          <p:cNvPr id="3" name="İçerik Yer Tutucusu 2"/>
          <p:cNvSpPr>
            <a:spLocks noGrp="1"/>
          </p:cNvSpPr>
          <p:nvPr>
            <p:ph idx="1"/>
          </p:nvPr>
        </p:nvSpPr>
        <p:spPr>
          <a:xfrm>
            <a:off x="338203" y="1753644"/>
            <a:ext cx="10790045" cy="4418556"/>
          </a:xfrm>
        </p:spPr>
        <p:txBody>
          <a:bodyPr/>
          <a:lstStyle/>
          <a:p>
            <a:r>
              <a:rPr lang="tr-TR" dirty="0" smtClean="0"/>
              <a:t>Saldırganlık, öğrenme yöntemi ile kontrol edilebilir. </a:t>
            </a:r>
          </a:p>
          <a:p>
            <a:r>
              <a:rPr lang="tr-TR" dirty="0" smtClean="0"/>
              <a:t>İnsanlar bebekliklerinde saldırganlık duygularını kontrolsüz ve bilinçsizce sergilerler. İstekleri engellendiği zaman ağlar ve çevrelerindeki nesnelere vurma eğilimi gösterirler. Çevresindeki nesne ve insanların farkına varmaya başladıkları andan itibaren kızgınlıklarını onlara karşı </a:t>
            </a:r>
            <a:r>
              <a:rPr lang="tr-TR" dirty="0" err="1" smtClean="0"/>
              <a:t>saldırgvan</a:t>
            </a:r>
            <a:r>
              <a:rPr lang="tr-TR" dirty="0" smtClean="0"/>
              <a:t> davranışlara çevirebilirler.</a:t>
            </a:r>
          </a:p>
          <a:p>
            <a:r>
              <a:rPr lang="tr-TR" dirty="0" smtClean="0"/>
              <a:t>İnsanlar yetişkinliğe doğru ilerledikçe kızgınlıklarını saldırgan davranışlara dönüştürmemeleri gerektiğini öğreniyorlar. Nerede ve nasıl tepki verebileceklerini kontrol altına alabiliyorlar.</a:t>
            </a:r>
          </a:p>
          <a:p>
            <a:r>
              <a:rPr lang="tr-TR" dirty="0" smtClean="0"/>
              <a:t>Örneğin; kendisine iş veren amirine kızsa bile </a:t>
            </a:r>
            <a:r>
              <a:rPr lang="tr-TR" dirty="0" err="1" smtClean="0"/>
              <a:t>saldırgvan</a:t>
            </a:r>
            <a:r>
              <a:rPr lang="tr-TR" dirty="0" smtClean="0"/>
              <a:t> davranmayan çalışan, davranırsa kovulacağını öğrenmiştir.</a:t>
            </a:r>
          </a:p>
          <a:p>
            <a:r>
              <a:rPr lang="tr-TR" dirty="0" smtClean="0"/>
              <a:t>İnsanlar kötü (düşmanca) ve iyi (savunma) saldırganlık durumlarını öğrenme yoluyla anlayabiliyorlar.</a:t>
            </a:r>
          </a:p>
          <a:p>
            <a:endParaRPr lang="tr-TR" dirty="0"/>
          </a:p>
        </p:txBody>
      </p:sp>
    </p:spTree>
    <p:extLst>
      <p:ext uri="{BB962C8B-B14F-4D97-AF65-F5344CB8AC3E}">
        <p14:creationId xmlns:p14="http://schemas.microsoft.com/office/powerpoint/2010/main" val="16514381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13775" y="484632"/>
            <a:ext cx="10514473" cy="1609344"/>
          </a:xfrm>
        </p:spPr>
        <p:txBody>
          <a:bodyPr/>
          <a:lstStyle/>
          <a:p>
            <a:r>
              <a:rPr lang="tr-TR" dirty="0" smtClean="0"/>
              <a:t>2.pekiştirme</a:t>
            </a:r>
            <a:endParaRPr lang="tr-TR" dirty="0"/>
          </a:p>
        </p:txBody>
      </p:sp>
      <p:sp>
        <p:nvSpPr>
          <p:cNvPr id="3" name="İçerik Yer Tutucusu 2"/>
          <p:cNvSpPr>
            <a:spLocks noGrp="1"/>
          </p:cNvSpPr>
          <p:nvPr>
            <p:ph idx="1"/>
          </p:nvPr>
        </p:nvSpPr>
        <p:spPr>
          <a:xfrm>
            <a:off x="538619" y="2121408"/>
            <a:ext cx="10589629" cy="4050792"/>
          </a:xfrm>
        </p:spPr>
        <p:txBody>
          <a:bodyPr/>
          <a:lstStyle/>
          <a:p>
            <a:r>
              <a:rPr lang="tr-TR" dirty="0" smtClean="0"/>
              <a:t>Toplumsal yaşamda saldırganlığı öğrenmede etkili olan yöntemlerden biri pekiştirmedir.</a:t>
            </a:r>
          </a:p>
          <a:p>
            <a:r>
              <a:rPr lang="tr-TR" dirty="0" smtClean="0"/>
              <a:t>Etki yasasına göre aynı durumlara karşı sergilenen birçok tepkilerden pekiştirilenler tekrar edilir, cezalandırılanlar ise tekrar edilmez.</a:t>
            </a:r>
          </a:p>
          <a:p>
            <a:r>
              <a:rPr lang="tr-TR" dirty="0" smtClean="0"/>
              <a:t>Çocuklar çevresindeki nesne ya da diğer çocuklara saldırganca davranışlarda bulunduklarında anne, baba ya da öğretmenleri tarafından cezalandırıldıklarında bu davranışları tekrarlamayabilirler.</a:t>
            </a:r>
          </a:p>
          <a:p>
            <a:r>
              <a:rPr lang="tr-TR" dirty="0" smtClean="0"/>
              <a:t>Saldırgan davranışlar sergilemediklerinde ise ödüllendirilirlerse saldırgan davranışlardan uzaklaşırlar.</a:t>
            </a:r>
            <a:endParaRPr lang="tr-TR" dirty="0"/>
          </a:p>
        </p:txBody>
      </p:sp>
    </p:spTree>
    <p:extLst>
      <p:ext uri="{BB962C8B-B14F-4D97-AF65-F5344CB8AC3E}">
        <p14:creationId xmlns:p14="http://schemas.microsoft.com/office/powerpoint/2010/main" val="4732957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26510" y="484632"/>
            <a:ext cx="10401738" cy="1609344"/>
          </a:xfrm>
        </p:spPr>
        <p:txBody>
          <a:bodyPr/>
          <a:lstStyle/>
          <a:p>
            <a:r>
              <a:rPr lang="tr-TR" dirty="0" smtClean="0"/>
              <a:t>3. taklit</a:t>
            </a:r>
            <a:endParaRPr lang="tr-TR" dirty="0"/>
          </a:p>
        </p:txBody>
      </p:sp>
      <p:sp>
        <p:nvSpPr>
          <p:cNvPr id="3" name="İçerik Yer Tutucusu 2"/>
          <p:cNvSpPr>
            <a:spLocks noGrp="1"/>
          </p:cNvSpPr>
          <p:nvPr>
            <p:ph idx="1"/>
          </p:nvPr>
        </p:nvSpPr>
        <p:spPr>
          <a:xfrm>
            <a:off x="613775" y="2121408"/>
            <a:ext cx="10514473" cy="4050792"/>
          </a:xfrm>
        </p:spPr>
        <p:txBody>
          <a:bodyPr/>
          <a:lstStyle/>
          <a:p>
            <a:r>
              <a:rPr lang="tr-TR" dirty="0" smtClean="0"/>
              <a:t>Olumlu ya da olumsuz davranışların sergilenmesinde taklit önemli bir faktördür.</a:t>
            </a:r>
          </a:p>
          <a:p>
            <a:r>
              <a:rPr lang="tr-TR" dirty="0" smtClean="0"/>
              <a:t>Özellikle gelişim döneminde taklit, etkili bir davranış yönlendirme unsurudur.</a:t>
            </a:r>
          </a:p>
          <a:p>
            <a:r>
              <a:rPr lang="tr-TR" dirty="0" smtClean="0"/>
              <a:t>Taklidin etkisi daha çok çocukluk döneminde görülür. Çünkü bu dönemde çocuklar, çevrelerindeki yetişkinlerin davranışlarını taklit etme eğiliminde olurlar.</a:t>
            </a:r>
          </a:p>
          <a:p>
            <a:r>
              <a:rPr lang="tr-TR" dirty="0" smtClean="0"/>
              <a:t>Eğer çevrelerindeki yetişkinler saldırganca davranışlar içinde bulunuyorsa bunları gözlemleyen çocuklar da saldırganca eğilimler gösterebilirler.</a:t>
            </a:r>
          </a:p>
          <a:p>
            <a:r>
              <a:rPr lang="tr-TR" dirty="0" smtClean="0"/>
              <a:t>İnsanlar; saldırmayı, eleştirmeyi, bağırmayı, insanlara zarar vermeyi hep çevreden öğrenirler.</a:t>
            </a:r>
            <a:endParaRPr lang="tr-TR" dirty="0"/>
          </a:p>
        </p:txBody>
      </p:sp>
    </p:spTree>
    <p:extLst>
      <p:ext uri="{BB962C8B-B14F-4D97-AF65-F5344CB8AC3E}">
        <p14:creationId xmlns:p14="http://schemas.microsoft.com/office/powerpoint/2010/main" val="34497576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51145" y="472106"/>
            <a:ext cx="10539525" cy="1609344"/>
          </a:xfrm>
        </p:spPr>
        <p:txBody>
          <a:bodyPr/>
          <a:lstStyle/>
          <a:p>
            <a:r>
              <a:rPr lang="tr-TR" dirty="0" smtClean="0"/>
              <a:t>4. Ceza ve misilleme korkusu</a:t>
            </a:r>
            <a:endParaRPr lang="tr-TR" dirty="0"/>
          </a:p>
        </p:txBody>
      </p:sp>
      <p:sp>
        <p:nvSpPr>
          <p:cNvPr id="3" name="İçerik Yer Tutucusu 2"/>
          <p:cNvSpPr>
            <a:spLocks noGrp="1"/>
          </p:cNvSpPr>
          <p:nvPr>
            <p:ph idx="1"/>
          </p:nvPr>
        </p:nvSpPr>
        <p:spPr>
          <a:xfrm>
            <a:off x="388306" y="1916482"/>
            <a:ext cx="11273425" cy="4243192"/>
          </a:xfrm>
        </p:spPr>
        <p:txBody>
          <a:bodyPr>
            <a:normAutofit lnSpcReduction="10000"/>
          </a:bodyPr>
          <a:lstStyle/>
          <a:p>
            <a:r>
              <a:rPr lang="tr-TR" dirty="0" smtClean="0"/>
              <a:t>Ceza vermek saldırganca davranışları sergilememeyi sağlayan bir yöntem olarak düşünülebilir.</a:t>
            </a:r>
          </a:p>
          <a:p>
            <a:r>
              <a:rPr lang="tr-TR" dirty="0" smtClean="0"/>
              <a:t>Ceza, saldırganlık davranışını geçici olarak azaltabilir, ama her zaman değil. Bazen ceza, saldırganlık davranışını tetikleyebilir.</a:t>
            </a:r>
          </a:p>
          <a:p>
            <a:r>
              <a:rPr lang="tr-TR" dirty="0" smtClean="0"/>
              <a:t>Evde ceza verilen çocuklar saldırgan olmamayı öğrenebilirler fakat dışarıda fırsat buldukları an daha yoğun saldırgan davranış sergilerler.</a:t>
            </a:r>
          </a:p>
          <a:p>
            <a:r>
              <a:rPr lang="tr-TR" dirty="0" smtClean="0"/>
              <a:t>Misilleme korkusu, insanlarda saldırganca davranışı azaltabilir ya da engelleyebilir.</a:t>
            </a:r>
          </a:p>
          <a:p>
            <a:r>
              <a:rPr lang="tr-TR" dirty="0" smtClean="0"/>
              <a:t>Saldırgan bir davranış sonucunda misilleme söz konusuysa insanlar bu davranıştan vazgeçebilir.</a:t>
            </a:r>
          </a:p>
          <a:p>
            <a:r>
              <a:rPr lang="tr-TR" dirty="0" smtClean="0"/>
              <a:t>Kişilerin fiziki güçleri, makamları, ekonomik ve sosyal statüleri misillemede etkili olan faktörlerdir.</a:t>
            </a:r>
          </a:p>
          <a:p>
            <a:r>
              <a:rPr lang="tr-TR" dirty="0" smtClean="0"/>
              <a:t>İnsanlar bu faktörler etkisiyle oluşabilecek misillemeden çekindikleri için saldırganca davranışlarda bulunmayabilirler.</a:t>
            </a:r>
            <a:endParaRPr lang="tr-TR" dirty="0"/>
          </a:p>
        </p:txBody>
      </p:sp>
    </p:spTree>
    <p:extLst>
      <p:ext uri="{BB962C8B-B14F-4D97-AF65-F5344CB8AC3E}">
        <p14:creationId xmlns:p14="http://schemas.microsoft.com/office/powerpoint/2010/main" val="30349646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76197" y="484632"/>
            <a:ext cx="10552051" cy="1609344"/>
          </a:xfrm>
        </p:spPr>
        <p:txBody>
          <a:bodyPr/>
          <a:lstStyle/>
          <a:p>
            <a:r>
              <a:rPr lang="tr-TR" dirty="0" smtClean="0"/>
              <a:t>5. Kitle iletişim araçları</a:t>
            </a:r>
            <a:endParaRPr lang="tr-TR" dirty="0"/>
          </a:p>
        </p:txBody>
      </p:sp>
      <p:sp>
        <p:nvSpPr>
          <p:cNvPr id="3" name="İçerik Yer Tutucusu 2"/>
          <p:cNvSpPr>
            <a:spLocks noGrp="1"/>
          </p:cNvSpPr>
          <p:nvPr>
            <p:ph idx="1"/>
          </p:nvPr>
        </p:nvSpPr>
        <p:spPr>
          <a:xfrm>
            <a:off x="588723" y="2121408"/>
            <a:ext cx="10539525" cy="4050792"/>
          </a:xfrm>
        </p:spPr>
        <p:txBody>
          <a:bodyPr/>
          <a:lstStyle/>
          <a:p>
            <a:r>
              <a:rPr lang="tr-TR" dirty="0" smtClean="0"/>
              <a:t>Gazeteler, dergiler, kitaplar, televizyonlar, radyolar, filmler etkili kullanıldığı takdirde saldırganlığı engelleyen faktörler olarak kabul edilebilir.</a:t>
            </a:r>
          </a:p>
          <a:p>
            <a:r>
              <a:rPr lang="tr-TR" dirty="0" smtClean="0"/>
              <a:t>Özellikle çocukluk döneminde saldırganlığı kontrol altına almada kitle iletişim araçları oldukça önemlidir.</a:t>
            </a:r>
          </a:p>
          <a:p>
            <a:r>
              <a:rPr lang="tr-TR" dirty="0" smtClean="0"/>
              <a:t>Çünkü çocuklar, bu kitle iletişim araçlarından yararlanırken hiçbir baskı ve zorlama görmezler. Bu nedenle oradan gelen mesajları benimser ve uygularlar.</a:t>
            </a:r>
            <a:endParaRPr lang="tr-TR" dirty="0"/>
          </a:p>
        </p:txBody>
      </p:sp>
    </p:spTree>
    <p:extLst>
      <p:ext uri="{BB962C8B-B14F-4D97-AF65-F5344CB8AC3E}">
        <p14:creationId xmlns:p14="http://schemas.microsoft.com/office/powerpoint/2010/main" val="11852226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901874" y="484632"/>
            <a:ext cx="10226374" cy="1609344"/>
          </a:xfrm>
        </p:spPr>
        <p:txBody>
          <a:bodyPr/>
          <a:lstStyle/>
          <a:p>
            <a:r>
              <a:rPr lang="tr-TR" dirty="0" smtClean="0"/>
              <a:t>6. Boşalma ve yönlendirme</a:t>
            </a:r>
            <a:endParaRPr lang="tr-TR" dirty="0"/>
          </a:p>
        </p:txBody>
      </p:sp>
      <p:sp>
        <p:nvSpPr>
          <p:cNvPr id="3" name="İçerik Yer Tutucusu 2"/>
          <p:cNvSpPr>
            <a:spLocks noGrp="1"/>
          </p:cNvSpPr>
          <p:nvPr>
            <p:ph idx="1"/>
          </p:nvPr>
        </p:nvSpPr>
        <p:spPr>
          <a:xfrm>
            <a:off x="864296" y="2121408"/>
            <a:ext cx="10263952" cy="4050792"/>
          </a:xfrm>
        </p:spPr>
        <p:txBody>
          <a:bodyPr/>
          <a:lstStyle/>
          <a:p>
            <a:r>
              <a:rPr lang="tr-TR" dirty="0" smtClean="0"/>
              <a:t>Saldırganlık dürtülerinin saldırganlığın dışa vurulması ve boşaltılması ile azaltılabileceği savunulmaktadır.</a:t>
            </a:r>
          </a:p>
          <a:p>
            <a:r>
              <a:rPr lang="tr-TR" dirty="0" smtClean="0"/>
              <a:t>Freud bu durumu </a:t>
            </a:r>
            <a:r>
              <a:rPr lang="tr-TR" dirty="0" err="1" smtClean="0"/>
              <a:t>katarsis</a:t>
            </a:r>
            <a:r>
              <a:rPr lang="tr-TR" dirty="0" smtClean="0"/>
              <a:t> (saldırganlık duygularının boşaltımı) olarak ifade etmektedir.</a:t>
            </a:r>
          </a:p>
          <a:p>
            <a:r>
              <a:rPr lang="tr-TR" dirty="0" smtClean="0"/>
              <a:t>İnsanlar içindeki saldırganlık </a:t>
            </a:r>
            <a:r>
              <a:rPr lang="tr-TR" dirty="0" err="1" smtClean="0"/>
              <a:t>duygvu</a:t>
            </a:r>
            <a:r>
              <a:rPr lang="tr-TR" dirty="0" smtClean="0"/>
              <a:t> ve düşüncesini dışa vurursa rahatlar ve saldırgan davranışlar sergilemez.</a:t>
            </a:r>
          </a:p>
          <a:p>
            <a:r>
              <a:rPr lang="tr-TR" dirty="0" smtClean="0"/>
              <a:t>Saldırganlık dürtüleri fazla olan insanları daha çok boks sporuna yönlendirirler. Böylece insanlar saldırganlık duygularını rakibe yöneltip içlerinden atarlar.</a:t>
            </a:r>
          </a:p>
          <a:p>
            <a:r>
              <a:rPr lang="tr-TR" dirty="0" smtClean="0"/>
              <a:t>Bu da saldırganlığı azaltan bir yöntem olarak kabul edilir.</a:t>
            </a:r>
            <a:endParaRPr lang="tr-TR" dirty="0"/>
          </a:p>
        </p:txBody>
      </p:sp>
    </p:spTree>
    <p:extLst>
      <p:ext uri="{BB962C8B-B14F-4D97-AF65-F5344CB8AC3E}">
        <p14:creationId xmlns:p14="http://schemas.microsoft.com/office/powerpoint/2010/main" val="39059082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914400" y="484632"/>
            <a:ext cx="10213848" cy="1609344"/>
          </a:xfrm>
        </p:spPr>
        <p:txBody>
          <a:bodyPr/>
          <a:lstStyle/>
          <a:p>
            <a:r>
              <a:rPr lang="tr-TR" dirty="0" smtClean="0"/>
              <a:t>7. Kendine hakim olma</a:t>
            </a:r>
            <a:endParaRPr lang="tr-TR" dirty="0"/>
          </a:p>
        </p:txBody>
      </p:sp>
      <p:sp>
        <p:nvSpPr>
          <p:cNvPr id="3" name="İçerik Yer Tutucusu 2"/>
          <p:cNvSpPr>
            <a:spLocks noGrp="1"/>
          </p:cNvSpPr>
          <p:nvPr>
            <p:ph idx="1"/>
          </p:nvPr>
        </p:nvSpPr>
        <p:spPr>
          <a:xfrm>
            <a:off x="939452" y="2121408"/>
            <a:ext cx="10188796" cy="4050792"/>
          </a:xfrm>
        </p:spPr>
        <p:txBody>
          <a:bodyPr/>
          <a:lstStyle/>
          <a:p>
            <a:r>
              <a:rPr lang="tr-TR" dirty="0" smtClean="0"/>
              <a:t>İnsanların kızgınlık duygularını kontrol altına almayı öğrenmeleri, saldırganlık davranışını azaltabilir.</a:t>
            </a:r>
          </a:p>
          <a:p>
            <a:r>
              <a:rPr lang="tr-TR" dirty="0" smtClean="0"/>
              <a:t>Bu durum kişilik yapılarına göre farklılık gösterir. Çünkü her insan olumsuz duygularına aynı derecede hakim olamayabilir.</a:t>
            </a:r>
          </a:p>
          <a:p>
            <a:r>
              <a:rPr lang="tr-TR" dirty="0" smtClean="0"/>
              <a:t>Kısaca belirtecek olursak, duygusal zekası yüksek olanlar kendilerini kontrol altına alabilirler ve sonuçta saldırgan davranışlar sergilemezler.</a:t>
            </a:r>
          </a:p>
          <a:p>
            <a:endParaRPr lang="tr-TR" dirty="0"/>
          </a:p>
        </p:txBody>
      </p:sp>
    </p:spTree>
    <p:extLst>
      <p:ext uri="{BB962C8B-B14F-4D97-AF65-F5344CB8AC3E}">
        <p14:creationId xmlns:p14="http://schemas.microsoft.com/office/powerpoint/2010/main" val="18631285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Toplumsal yaşam ve saldırganlık</a:t>
            </a:r>
            <a:endParaRPr lang="tr-TR" dirty="0"/>
          </a:p>
        </p:txBody>
      </p:sp>
      <p:sp>
        <p:nvSpPr>
          <p:cNvPr id="3" name="İçerik Yer Tutucusu 2"/>
          <p:cNvSpPr>
            <a:spLocks noGrp="1"/>
          </p:cNvSpPr>
          <p:nvPr>
            <p:ph idx="1"/>
          </p:nvPr>
        </p:nvSpPr>
        <p:spPr/>
        <p:txBody>
          <a:bodyPr/>
          <a:lstStyle/>
          <a:p>
            <a:r>
              <a:rPr lang="tr-TR" dirty="0" smtClean="0"/>
              <a:t>Toplumsal yaşamda sosyal ilişkilerin pozitif yönünü sevgi ifade eder. İnsanlara iyi davrandığımızda karşılığında sevgi ve ilgi görürüz.</a:t>
            </a:r>
          </a:p>
          <a:p>
            <a:r>
              <a:rPr lang="tr-TR" dirty="0" smtClean="0"/>
              <a:t>Sevgi ve ilgi, gösterilen davranışlarla son bulur. Diğer insanlara karşı sergilenen davranışlar tek boyutlu değildir. Yani, davranışlar olumlu ve olumsuzluk boyutları arasında yer alır.</a:t>
            </a:r>
          </a:p>
          <a:p>
            <a:r>
              <a:rPr lang="tr-TR" dirty="0" smtClean="0"/>
              <a:t>Olumlu boyutunu sevgi, ilgi, hoşlanma, yakınlaşma ; olumsuzluk boyutunu ise öfke, kızgınlık, nefret, dargınlık, kırgınlık, saldırganlık oluşturmaktadır.</a:t>
            </a:r>
          </a:p>
          <a:p>
            <a:r>
              <a:rPr lang="tr-TR" dirty="0" smtClean="0"/>
              <a:t>Bu kısımda saldırganlık </a:t>
            </a:r>
            <a:r>
              <a:rPr lang="tr-TR" smtClean="0"/>
              <a:t>üzerinde duracağız.</a:t>
            </a:r>
            <a:endParaRPr lang="tr-TR" dirty="0"/>
          </a:p>
        </p:txBody>
      </p:sp>
    </p:spTree>
    <p:extLst>
      <p:ext uri="{BB962C8B-B14F-4D97-AF65-F5344CB8AC3E}">
        <p14:creationId xmlns:p14="http://schemas.microsoft.com/office/powerpoint/2010/main" val="14111531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Saldırganlığı özendiren faktörler</a:t>
            </a:r>
            <a:endParaRPr lang="tr-TR" dirty="0"/>
          </a:p>
        </p:txBody>
      </p:sp>
      <p:sp>
        <p:nvSpPr>
          <p:cNvPr id="3" name="İçerik Yer Tutucusu 2"/>
          <p:cNvSpPr>
            <a:spLocks noGrp="1"/>
          </p:cNvSpPr>
          <p:nvPr>
            <p:ph idx="1"/>
          </p:nvPr>
        </p:nvSpPr>
        <p:spPr/>
        <p:txBody>
          <a:bodyPr/>
          <a:lstStyle/>
          <a:p>
            <a:r>
              <a:rPr lang="tr-TR" dirty="0" smtClean="0"/>
              <a:t>İnsanlar topluma uygun birey olmak için sosyalleşirken sadece olumlu ve doğru şeyi öğrenmezler. Aynı zamanda olumsuz ve yanlış şeyler de öğrenirler.</a:t>
            </a:r>
          </a:p>
          <a:p>
            <a:r>
              <a:rPr lang="tr-TR" dirty="0" smtClean="0"/>
              <a:t>Saldırganlık da bu şekilde öğrenilen bir davranış biçimidir.</a:t>
            </a:r>
          </a:p>
          <a:p>
            <a:r>
              <a:rPr lang="tr-TR" dirty="0" smtClean="0"/>
              <a:t>İnsanlar çocukluk dönemlerinde çevrelerindeki insanları özellikle de anne-babalarını rol model olarak alırlar.</a:t>
            </a:r>
          </a:p>
          <a:p>
            <a:r>
              <a:rPr lang="tr-TR" b="1" dirty="0" smtClean="0"/>
              <a:t>Eğer anne-babalar saldırgan davranış içerisindeyse </a:t>
            </a:r>
            <a:r>
              <a:rPr lang="tr-TR" dirty="0" smtClean="0"/>
              <a:t>çocuklarda da bu durum gözlemlenir ve yetişkinliğe doğru alışkanlık haline gelir.</a:t>
            </a:r>
            <a:endParaRPr lang="tr-TR" dirty="0"/>
          </a:p>
        </p:txBody>
      </p:sp>
    </p:spTree>
    <p:extLst>
      <p:ext uri="{BB962C8B-B14F-4D97-AF65-F5344CB8AC3E}">
        <p14:creationId xmlns:p14="http://schemas.microsoft.com/office/powerpoint/2010/main" val="32087903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Saldırganlığı özendiren faktörler</a:t>
            </a:r>
          </a:p>
        </p:txBody>
      </p:sp>
      <p:sp>
        <p:nvSpPr>
          <p:cNvPr id="3" name="İçerik Yer Tutucusu 2"/>
          <p:cNvSpPr>
            <a:spLocks noGrp="1"/>
          </p:cNvSpPr>
          <p:nvPr>
            <p:ph idx="1"/>
          </p:nvPr>
        </p:nvSpPr>
        <p:spPr/>
        <p:txBody>
          <a:bodyPr/>
          <a:lstStyle/>
          <a:p>
            <a:r>
              <a:rPr lang="tr-TR" b="1" dirty="0" smtClean="0"/>
              <a:t>Belirli nesneler, işaretler, semboller, filmler, dergiler, diziler </a:t>
            </a:r>
            <a:r>
              <a:rPr lang="tr-TR" dirty="0" smtClean="0"/>
              <a:t>insanlarda şartlandırma yoluyla saldırganlık davranışının yerleşmesine neden olabilir.</a:t>
            </a:r>
          </a:p>
          <a:p>
            <a:r>
              <a:rPr lang="tr-TR" dirty="0" smtClean="0"/>
              <a:t>Sistemli bir şekilde ve devamlı olarak saldırganlıkla birlikte görülen ve algılama zeminine yerleşen her uyaran insanlarda şartlanma sonucu özendirici bir faktör olabilir.</a:t>
            </a:r>
          </a:p>
          <a:p>
            <a:r>
              <a:rPr lang="tr-TR" b="1" dirty="0" smtClean="0"/>
              <a:t>Kışkırtma </a:t>
            </a:r>
            <a:r>
              <a:rPr lang="tr-TR" dirty="0" smtClean="0"/>
              <a:t>da saldırganlığı özendiren bir faktördür. Arkadaşlar arasında yaygın görülür.</a:t>
            </a:r>
          </a:p>
          <a:p>
            <a:r>
              <a:rPr lang="tr-TR" b="1" dirty="0" smtClean="0"/>
              <a:t>İnsanların yaralayıcı ya da öldürücü bir alet taşımaları </a:t>
            </a:r>
            <a:r>
              <a:rPr lang="tr-TR" dirty="0" smtClean="0"/>
              <a:t>da saldırganlığı teşvik edici bir faktördür. Özellikle silah taşıma insanlarda saldırganlığı artıran bir uyaran olarak kabul edilmektedir. Çünkü silah insanlarda güçlü olma duygusunu ön plana çıkarmaktadır. Kendini güçlü hisseden bir kişi ufak bir olumsuzluk durumunda bile hemen silaha sarılabilir.</a:t>
            </a:r>
            <a:endParaRPr lang="tr-TR" dirty="0"/>
          </a:p>
        </p:txBody>
      </p:sp>
    </p:spTree>
    <p:extLst>
      <p:ext uri="{BB962C8B-B14F-4D97-AF65-F5344CB8AC3E}">
        <p14:creationId xmlns:p14="http://schemas.microsoft.com/office/powerpoint/2010/main" val="9424805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Toplumsal yaşam ve saldırganlık</a:t>
            </a:r>
          </a:p>
        </p:txBody>
      </p:sp>
      <p:sp>
        <p:nvSpPr>
          <p:cNvPr id="3" name="İçerik Yer Tutucusu 2"/>
          <p:cNvSpPr>
            <a:spLocks noGrp="1"/>
          </p:cNvSpPr>
          <p:nvPr>
            <p:ph idx="1"/>
          </p:nvPr>
        </p:nvSpPr>
        <p:spPr/>
        <p:txBody>
          <a:bodyPr/>
          <a:lstStyle/>
          <a:p>
            <a:r>
              <a:rPr lang="tr-TR" dirty="0" smtClean="0"/>
              <a:t>Günlük yaşamda saldırganlıkla ilgili birçok örnekle karşılaşırız. Şiddet içeren tartışmalar, silahlı kavgalar, gasp, tecavüz gibi.</a:t>
            </a:r>
          </a:p>
          <a:p>
            <a:r>
              <a:rPr lang="tr-TR" dirty="0" smtClean="0"/>
              <a:t>Saldırganlık durumuna maruz kalanlar genellikle fazla gücü olmayanlar ya da dezavantajlı durumda olanlardır. Yaşlı, </a:t>
            </a:r>
            <a:r>
              <a:rPr lang="tr-TR" dirty="0" err="1" smtClean="0"/>
              <a:t>çocuj</a:t>
            </a:r>
            <a:r>
              <a:rPr lang="tr-TR" dirty="0" smtClean="0"/>
              <a:t>, hasta, etnik özellikli olanlar </a:t>
            </a:r>
            <a:r>
              <a:rPr lang="tr-TR" dirty="0" err="1" smtClean="0"/>
              <a:t>gvibi</a:t>
            </a:r>
            <a:r>
              <a:rPr lang="tr-TR" dirty="0" smtClean="0"/>
              <a:t>.</a:t>
            </a:r>
          </a:p>
          <a:p>
            <a:r>
              <a:rPr lang="tr-TR" dirty="0" smtClean="0"/>
              <a:t>Sevgi gibi saldırganlık da insana ait olan bir özelliktir.</a:t>
            </a:r>
          </a:p>
          <a:p>
            <a:r>
              <a:rPr lang="tr-TR" dirty="0" smtClean="0"/>
              <a:t>Hayvanlardaki saldırganlık bilinçli değil içgüdüseldir. Hayvanlar korunmak ya da beslenmek için saldırganca hareket ederler.</a:t>
            </a:r>
          </a:p>
          <a:p>
            <a:r>
              <a:rPr lang="tr-TR" dirty="0" smtClean="0"/>
              <a:t>İnsanlardaki saldırganlık daha çok bilinçlidir. İnsan karşısındakine neden saldırdığının farkındadır ve sonunda karşısındakinin zarar göreceğini bilir.</a:t>
            </a:r>
          </a:p>
          <a:p>
            <a:r>
              <a:rPr lang="tr-TR" dirty="0" smtClean="0"/>
              <a:t>Bütün bunlara rağmen saldırganlık sosyal yaşamın parçası haline gelmiştir.</a:t>
            </a:r>
            <a:endParaRPr lang="tr-TR" dirty="0"/>
          </a:p>
        </p:txBody>
      </p:sp>
    </p:spTree>
    <p:extLst>
      <p:ext uri="{BB962C8B-B14F-4D97-AF65-F5344CB8AC3E}">
        <p14:creationId xmlns:p14="http://schemas.microsoft.com/office/powerpoint/2010/main" val="27442314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Saldırganlık kavramı ve tanımı</a:t>
            </a:r>
            <a:endParaRPr lang="tr-TR" dirty="0"/>
          </a:p>
        </p:txBody>
      </p:sp>
      <p:sp>
        <p:nvSpPr>
          <p:cNvPr id="3" name="İçerik Yer Tutucusu 2"/>
          <p:cNvSpPr>
            <a:spLocks noGrp="1"/>
          </p:cNvSpPr>
          <p:nvPr>
            <p:ph idx="1"/>
          </p:nvPr>
        </p:nvSpPr>
        <p:spPr/>
        <p:txBody>
          <a:bodyPr/>
          <a:lstStyle/>
          <a:p>
            <a:r>
              <a:rPr lang="tr-TR" dirty="0" smtClean="0"/>
              <a:t>Algılayıcıların sosyal ve kültürel özelliklerine göre birçok tanım yapılmıştır.</a:t>
            </a:r>
          </a:p>
          <a:p>
            <a:r>
              <a:rPr lang="tr-TR" dirty="0" smtClean="0"/>
              <a:t>1. Tehdit edilme ve engelleme durumlarına tepki olarak ortaya çıkan davranıştır.</a:t>
            </a:r>
          </a:p>
          <a:p>
            <a:r>
              <a:rPr lang="tr-TR" dirty="0" smtClean="0"/>
              <a:t>2. Kişisel yaralanmayla veya eşyaya zarar vermeyle sonuçlanan davranış biçimidir.</a:t>
            </a:r>
          </a:p>
          <a:p>
            <a:r>
              <a:rPr lang="tr-TR" dirty="0" smtClean="0"/>
              <a:t>3. Başkalarını inciten ya da incitebilecek her türlü davranıştır.</a:t>
            </a:r>
          </a:p>
          <a:p>
            <a:r>
              <a:rPr lang="tr-TR" dirty="0" smtClean="0"/>
              <a:t>4. Birinin kendi türünden bir başkasına zarar verme amacı güden davranış şeklidir.</a:t>
            </a:r>
          </a:p>
          <a:p>
            <a:r>
              <a:rPr lang="tr-TR" dirty="0" smtClean="0"/>
              <a:t>5. Başkalarını incitmeye ilişkin bir iç istektir.</a:t>
            </a:r>
          </a:p>
          <a:p>
            <a:r>
              <a:rPr lang="tr-TR" dirty="0" smtClean="0"/>
              <a:t>6. Saldırgan davranışlardan kaçınacak şekilde güdülenmiş bir başka kişiye ya da yaşayan varlığa zarar vermeyi veya yaralamayı hedef alan davranış türüdür.</a:t>
            </a:r>
          </a:p>
          <a:p>
            <a:pPr marL="0" indent="0">
              <a:buNone/>
            </a:pPr>
            <a:r>
              <a:rPr lang="tr-TR" b="1" dirty="0" smtClean="0"/>
              <a:t>Saldırganlık; başkalarını üzmek, incitmek ya da onlara zarar vermek niyetiyle girişilen her türlü davranıştır.</a:t>
            </a:r>
            <a:endParaRPr lang="tr-TR" b="1" dirty="0"/>
          </a:p>
        </p:txBody>
      </p:sp>
    </p:spTree>
    <p:extLst>
      <p:ext uri="{BB962C8B-B14F-4D97-AF65-F5344CB8AC3E}">
        <p14:creationId xmlns:p14="http://schemas.microsoft.com/office/powerpoint/2010/main" val="39427954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Saldırganlığın temel </a:t>
            </a:r>
            <a:r>
              <a:rPr lang="tr-TR" dirty="0" err="1" smtClean="0"/>
              <a:t>kaynakaları</a:t>
            </a:r>
            <a:endParaRPr lang="tr-TR" dirty="0"/>
          </a:p>
        </p:txBody>
      </p:sp>
      <p:sp>
        <p:nvSpPr>
          <p:cNvPr id="3" name="İçerik Yer Tutucusu 2"/>
          <p:cNvSpPr>
            <a:spLocks noGrp="1"/>
          </p:cNvSpPr>
          <p:nvPr>
            <p:ph idx="1"/>
          </p:nvPr>
        </p:nvSpPr>
        <p:spPr/>
        <p:txBody>
          <a:bodyPr/>
          <a:lstStyle/>
          <a:p>
            <a:r>
              <a:rPr lang="tr-TR" dirty="0" smtClean="0"/>
              <a:t>Saldırganlık içsel bir durum olduğundan doğrudan gözlemlemek mümkün değildir.</a:t>
            </a:r>
          </a:p>
          <a:p>
            <a:r>
              <a:rPr lang="tr-TR" dirty="0" smtClean="0"/>
              <a:t>Duygu davranışa dönüşmedikçe bilmek zordur.</a:t>
            </a:r>
          </a:p>
          <a:p>
            <a:r>
              <a:rPr lang="tr-TR" dirty="0" smtClean="0"/>
              <a:t>Sosyal bilimciler saldırganlık konusunda birçok araştırma yapmışlardır. Bu araştırmalar sonucunda saldırganlığa neden olan bazı faktörler belirlenmiştir:</a:t>
            </a:r>
          </a:p>
          <a:p>
            <a:pPr marL="0" indent="0">
              <a:buNone/>
            </a:pPr>
            <a:r>
              <a:rPr lang="tr-TR" dirty="0" smtClean="0"/>
              <a:t>1. Saldırganlık ve içgüdü</a:t>
            </a:r>
          </a:p>
          <a:p>
            <a:pPr marL="0" indent="0">
              <a:buNone/>
            </a:pPr>
            <a:r>
              <a:rPr lang="tr-TR" dirty="0" smtClean="0"/>
              <a:t>2.Saldırganlık ve rahatsız edilme </a:t>
            </a:r>
          </a:p>
          <a:p>
            <a:pPr marL="0" indent="0">
              <a:buNone/>
            </a:pPr>
            <a:r>
              <a:rPr lang="tr-TR" dirty="0" smtClean="0"/>
              <a:t>3. Saldırganlık ve engellenme</a:t>
            </a:r>
          </a:p>
          <a:p>
            <a:pPr marL="0" indent="0">
              <a:buNone/>
            </a:pPr>
            <a:r>
              <a:rPr lang="tr-TR" dirty="0" smtClean="0"/>
              <a:t>4. Saldırganlık ve genel heyecansal uyarılma </a:t>
            </a:r>
            <a:endParaRPr lang="tr-TR" dirty="0"/>
          </a:p>
        </p:txBody>
      </p:sp>
    </p:spTree>
    <p:extLst>
      <p:ext uri="{BB962C8B-B14F-4D97-AF65-F5344CB8AC3E}">
        <p14:creationId xmlns:p14="http://schemas.microsoft.com/office/powerpoint/2010/main" val="27147162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1. Saldırganlık ve içgüdü ilişkisi</a:t>
            </a:r>
            <a:endParaRPr lang="tr-TR" dirty="0"/>
          </a:p>
        </p:txBody>
      </p:sp>
      <p:sp>
        <p:nvSpPr>
          <p:cNvPr id="3" name="İçerik Yer Tutucusu 2"/>
          <p:cNvSpPr>
            <a:spLocks noGrp="1"/>
          </p:cNvSpPr>
          <p:nvPr>
            <p:ph idx="1"/>
          </p:nvPr>
        </p:nvSpPr>
        <p:spPr>
          <a:xfrm>
            <a:off x="588723" y="1803748"/>
            <a:ext cx="10539525" cy="4797468"/>
          </a:xfrm>
        </p:spPr>
        <p:txBody>
          <a:bodyPr/>
          <a:lstStyle/>
          <a:p>
            <a:r>
              <a:rPr lang="tr-TR" dirty="0" smtClean="0"/>
              <a:t>Freud saldırganlık dürtü ve güdülerinin insanlarda doğuştan mevcut olduğunu ileri sürmüş olup bazı psikologlar da bu görüşü savunmuşlardır.</a:t>
            </a:r>
          </a:p>
          <a:p>
            <a:r>
              <a:rPr lang="tr-TR" dirty="0" smtClean="0"/>
              <a:t>Bu psikologlara göre nasıl ki insanlar aç, susuz ve cinsellik bakımından kendilerini uyarılmış olarak hissedebiliyorlarsa saldırganlık bakımından da kendilerini uyarılmış hissedebilmektedir.</a:t>
            </a:r>
          </a:p>
          <a:p>
            <a:r>
              <a:rPr lang="tr-TR" dirty="0" smtClean="0"/>
              <a:t>Kısaca bu psikologlara göre saldırganlık temel dürtülerden biridir.</a:t>
            </a:r>
          </a:p>
          <a:p>
            <a:r>
              <a:rPr lang="tr-TR" dirty="0" smtClean="0"/>
              <a:t>Freud’a </a:t>
            </a:r>
            <a:r>
              <a:rPr lang="tr-TR" dirty="0" err="1" smtClean="0"/>
              <a:t>gvöre</a:t>
            </a:r>
            <a:r>
              <a:rPr lang="tr-TR" dirty="0" smtClean="0"/>
              <a:t> insanlarda iki temel dürtü </a:t>
            </a:r>
            <a:r>
              <a:rPr lang="tr-TR" dirty="0" err="1" smtClean="0"/>
              <a:t>mevcuttur.Biri</a:t>
            </a:r>
            <a:r>
              <a:rPr lang="tr-TR" dirty="0" smtClean="0"/>
              <a:t> yapıcı enerji olarak ifade edilen </a:t>
            </a:r>
            <a:r>
              <a:rPr lang="tr-TR" b="1" dirty="0" smtClean="0"/>
              <a:t>libido</a:t>
            </a:r>
            <a:r>
              <a:rPr lang="tr-TR" dirty="0" smtClean="0"/>
              <a:t>, diğeri yıkıcı saldırganlık olarak nitelendirilen </a:t>
            </a:r>
            <a:r>
              <a:rPr lang="tr-TR" b="1" dirty="0" err="1" smtClean="0"/>
              <a:t>thanatos</a:t>
            </a:r>
            <a:r>
              <a:rPr lang="tr-TR" dirty="0" err="1" smtClean="0"/>
              <a:t>’tur</a:t>
            </a:r>
            <a:r>
              <a:rPr lang="tr-TR" dirty="0" smtClean="0"/>
              <a:t>.</a:t>
            </a:r>
          </a:p>
          <a:p>
            <a:r>
              <a:rPr lang="tr-TR" dirty="0" smtClean="0"/>
              <a:t>Bütün insanların içinde yıkıcı içtepilerin olduğunu ileri sürmüştür.</a:t>
            </a:r>
          </a:p>
          <a:p>
            <a:r>
              <a:rPr lang="tr-TR" b="1" dirty="0" smtClean="0"/>
              <a:t>İçtepi</a:t>
            </a:r>
            <a:r>
              <a:rPr lang="tr-TR" dirty="0" smtClean="0"/>
              <a:t>: insanı gerekliliğe iten dürtüdür. İnsan özgüdür ve içgüdü ile karıştırılmamalıdır. İçgüdü belli bir olay karşısında türsel davranıştır.</a:t>
            </a:r>
            <a:endParaRPr lang="tr-TR" dirty="0"/>
          </a:p>
        </p:txBody>
      </p:sp>
    </p:spTree>
    <p:extLst>
      <p:ext uri="{BB962C8B-B14F-4D97-AF65-F5344CB8AC3E}">
        <p14:creationId xmlns:p14="http://schemas.microsoft.com/office/powerpoint/2010/main" val="37345412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1. Saldırganlık ve içgüdü ilişkisi</a:t>
            </a:r>
          </a:p>
        </p:txBody>
      </p:sp>
      <p:sp>
        <p:nvSpPr>
          <p:cNvPr id="3" name="İçerik Yer Tutucusu 2"/>
          <p:cNvSpPr>
            <a:spLocks noGrp="1"/>
          </p:cNvSpPr>
          <p:nvPr>
            <p:ph idx="1"/>
          </p:nvPr>
        </p:nvSpPr>
        <p:spPr>
          <a:xfrm>
            <a:off x="638827" y="2091846"/>
            <a:ext cx="10489421" cy="4431082"/>
          </a:xfrm>
        </p:spPr>
        <p:txBody>
          <a:bodyPr/>
          <a:lstStyle/>
          <a:p>
            <a:r>
              <a:rPr lang="tr-TR" dirty="0" smtClean="0"/>
              <a:t>Freud’a göre saldırganlık dürtüsü bazı durumlarda içe bazı durumlarda ise dışa dönük olarak etkinleşir.</a:t>
            </a:r>
          </a:p>
          <a:p>
            <a:r>
              <a:rPr lang="tr-TR" dirty="0" smtClean="0"/>
              <a:t>Bu içtepileri ‘ölüm arzuları’ olarak adlandırmıştır.</a:t>
            </a:r>
          </a:p>
          <a:p>
            <a:r>
              <a:rPr lang="tr-TR" dirty="0" smtClean="0"/>
              <a:t>Eğer saldırganlık dürtüsü içe dönük olarak harekete geçerse kişinin enerjisini boşuna tüketmesine, kendisine ceza ve vücuduna zarar vermesine hatta aşırı durumlarda intihar etmesine neden olabilir.</a:t>
            </a:r>
          </a:p>
          <a:p>
            <a:r>
              <a:rPr lang="tr-TR" dirty="0" smtClean="0"/>
              <a:t>Dışa dönük harekete geçerse saldırganlık ve kavgacı davranışlar sergilenir.</a:t>
            </a:r>
          </a:p>
          <a:p>
            <a:r>
              <a:rPr lang="tr-TR" dirty="0" smtClean="0"/>
              <a:t>Bütün bu çalışmalara rağmen saldırganlığın insanlarda mevcut </a:t>
            </a:r>
            <a:r>
              <a:rPr lang="tr-TR" dirty="0" err="1" smtClean="0"/>
              <a:t>dürtüsel</a:t>
            </a:r>
            <a:r>
              <a:rPr lang="tr-TR" dirty="0" smtClean="0"/>
              <a:t> bir durum olduğunu kesin olarak söyleyemeyiz.</a:t>
            </a:r>
          </a:p>
          <a:p>
            <a:r>
              <a:rPr lang="tr-TR" dirty="0" smtClean="0"/>
              <a:t>Çünkü insanların iç dünyalarına girip onların saldırganlık dürtülerine sahip olup olmadıklarını gözleyemeyiz.</a:t>
            </a:r>
            <a:endParaRPr lang="tr-TR" dirty="0"/>
          </a:p>
        </p:txBody>
      </p:sp>
    </p:spTree>
    <p:extLst>
      <p:ext uri="{BB962C8B-B14F-4D97-AF65-F5344CB8AC3E}">
        <p14:creationId xmlns:p14="http://schemas.microsoft.com/office/powerpoint/2010/main" val="33461148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75781" y="484632"/>
            <a:ext cx="11548997" cy="1609344"/>
          </a:xfrm>
        </p:spPr>
        <p:txBody>
          <a:bodyPr/>
          <a:lstStyle/>
          <a:p>
            <a:r>
              <a:rPr lang="tr-TR" dirty="0" smtClean="0"/>
              <a:t>2. Saldırganlık ve rahatsız edilme ilişkisi</a:t>
            </a:r>
            <a:endParaRPr lang="tr-TR" dirty="0"/>
          </a:p>
        </p:txBody>
      </p:sp>
      <p:sp>
        <p:nvSpPr>
          <p:cNvPr id="3" name="İçerik Yer Tutucusu 2"/>
          <p:cNvSpPr>
            <a:spLocks noGrp="1"/>
          </p:cNvSpPr>
          <p:nvPr>
            <p:ph idx="1"/>
          </p:nvPr>
        </p:nvSpPr>
        <p:spPr>
          <a:xfrm>
            <a:off x="438411" y="2121408"/>
            <a:ext cx="10689837" cy="4050792"/>
          </a:xfrm>
        </p:spPr>
        <p:txBody>
          <a:bodyPr/>
          <a:lstStyle/>
          <a:p>
            <a:r>
              <a:rPr lang="tr-TR" dirty="0" smtClean="0"/>
              <a:t>İnsanların neredeyse hepsinde rahatsız edildikleri zaman karşısındakine tepkide bulunma eğilimi vardır.</a:t>
            </a:r>
          </a:p>
          <a:p>
            <a:r>
              <a:rPr lang="tr-TR" dirty="0" smtClean="0"/>
              <a:t>Rahatsız edilme yaşamın her anında görülebilir. Bu nedenle insanlar nerede olursa olsun rahatsız edildiklerinde saldırgan bir tutum içerisine girer (düşünce ya da davranış).</a:t>
            </a:r>
          </a:p>
          <a:p>
            <a:r>
              <a:rPr lang="tr-TR" dirty="0" smtClean="0"/>
              <a:t>Örneğin, sınıfta arkadaşının düşüncesinin çok saçma olduğunu söyleyen birisine karşı gösterilen tepkinin saldırgan özellik taşıması.</a:t>
            </a:r>
          </a:p>
          <a:p>
            <a:r>
              <a:rPr lang="tr-TR" dirty="0" smtClean="0"/>
              <a:t>Kişilerin rahatsız olma derecesi arttıkça gösterilen saldırgan tutumun derecesi de artmaktadır.</a:t>
            </a:r>
          </a:p>
        </p:txBody>
      </p:sp>
    </p:spTree>
    <p:extLst>
      <p:ext uri="{BB962C8B-B14F-4D97-AF65-F5344CB8AC3E}">
        <p14:creationId xmlns:p14="http://schemas.microsoft.com/office/powerpoint/2010/main" val="6321881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88515" y="484632"/>
            <a:ext cx="10639733" cy="1609344"/>
          </a:xfrm>
        </p:spPr>
        <p:txBody>
          <a:bodyPr/>
          <a:lstStyle/>
          <a:p>
            <a:r>
              <a:rPr lang="tr-TR" dirty="0" smtClean="0"/>
              <a:t>3. Saldırganlık ve engellenme ilişkisi</a:t>
            </a:r>
            <a:endParaRPr lang="tr-TR" dirty="0"/>
          </a:p>
        </p:txBody>
      </p:sp>
      <p:sp>
        <p:nvSpPr>
          <p:cNvPr id="3" name="İçerik Yer Tutucusu 2"/>
          <p:cNvSpPr>
            <a:spLocks noGrp="1"/>
          </p:cNvSpPr>
          <p:nvPr>
            <p:ph idx="1"/>
          </p:nvPr>
        </p:nvSpPr>
        <p:spPr>
          <a:xfrm>
            <a:off x="450937" y="2121408"/>
            <a:ext cx="10677311" cy="4050792"/>
          </a:xfrm>
        </p:spPr>
        <p:txBody>
          <a:bodyPr/>
          <a:lstStyle/>
          <a:p>
            <a:r>
              <a:rPr lang="tr-TR" dirty="0" smtClean="0"/>
              <a:t>Engellenme, herhangi bir davranışın içsel ya da çevresel bir nedenle bloke edilmesidir.</a:t>
            </a:r>
          </a:p>
          <a:p>
            <a:r>
              <a:rPr lang="tr-TR" dirty="0" smtClean="0"/>
              <a:t>Başka bir deyişle başarılı olmak için yapılan girişimlerin başarısızlığa uğratılmasıdır.</a:t>
            </a:r>
          </a:p>
          <a:p>
            <a:r>
              <a:rPr lang="tr-TR" dirty="0" smtClean="0"/>
              <a:t>Engellenme ya da hüsran ile biten olayların beraberinde saldırganlık doğurabilir. Engellenme şiddeti saldırganlık şiddetini belirler.</a:t>
            </a:r>
          </a:p>
          <a:p>
            <a:r>
              <a:rPr lang="tr-TR" dirty="0" smtClean="0"/>
              <a:t>Kişinin çok ulaşmak istediği bir şey engellenirse kişi önce hayal kırıklığına uğrar. Eğer engellenme devam ederse kişinin göstereceği tepki saldırganca bir hal alabilir.</a:t>
            </a:r>
          </a:p>
          <a:p>
            <a:r>
              <a:rPr lang="tr-TR" dirty="0"/>
              <a:t>H</a:t>
            </a:r>
            <a:r>
              <a:rPr lang="tr-TR" dirty="0" smtClean="0"/>
              <a:t>edefe ulaşma derecesinin şiddeti saldırganlığın da şiddetini belirler.</a:t>
            </a:r>
          </a:p>
          <a:p>
            <a:endParaRPr lang="tr-TR" dirty="0"/>
          </a:p>
        </p:txBody>
      </p:sp>
    </p:spTree>
    <p:extLst>
      <p:ext uri="{BB962C8B-B14F-4D97-AF65-F5344CB8AC3E}">
        <p14:creationId xmlns:p14="http://schemas.microsoft.com/office/powerpoint/2010/main" val="340738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ahta Yazı">
  <a:themeElements>
    <a:clrScheme name="Tahta Yazı">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Tahta Yazı">
      <a:majorFont>
        <a:latin typeface="Rockwell Condensed"/>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ahta Yazı">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xmlns="" name="Wood Type" id="{7ACABC62-BF99-48CF-A9DC-4DB89C7B13DC}" vid="{142A1326-48AB-42A9-8428-CB14AA30176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{2983EBD1-F0F6-C24B-84AA-92A381C4F9A0}tf10001070</Template>
  <TotalTime>1598</TotalTime>
  <Words>1656</Words>
  <Application>Microsoft Office PowerPoint</Application>
  <PresentationFormat>Özel</PresentationFormat>
  <Paragraphs>126</Paragraphs>
  <Slides>21</Slides>
  <Notes>0</Notes>
  <HiddenSlides>0</HiddenSlides>
  <MMClips>0</MMClips>
  <ScaleCrop>false</ScaleCrop>
  <HeadingPairs>
    <vt:vector size="4" baseType="variant">
      <vt:variant>
        <vt:lpstr>Tema</vt:lpstr>
      </vt:variant>
      <vt:variant>
        <vt:i4>1</vt:i4>
      </vt:variant>
      <vt:variant>
        <vt:lpstr>Slayt Başlıkları</vt:lpstr>
      </vt:variant>
      <vt:variant>
        <vt:i4>21</vt:i4>
      </vt:variant>
    </vt:vector>
  </HeadingPairs>
  <TitlesOfParts>
    <vt:vector size="22" baseType="lpstr">
      <vt:lpstr>Tahta Yazı</vt:lpstr>
      <vt:lpstr>Sosyal Psikoloji</vt:lpstr>
      <vt:lpstr>Toplumsal yaşam ve saldırganlık</vt:lpstr>
      <vt:lpstr>Toplumsal yaşam ve saldırganlık</vt:lpstr>
      <vt:lpstr>Saldırganlık kavramı ve tanımı</vt:lpstr>
      <vt:lpstr>Saldırganlığın temel kaynakaları</vt:lpstr>
      <vt:lpstr>1. Saldırganlık ve içgüdü ilişkisi</vt:lpstr>
      <vt:lpstr>1. Saldırganlık ve içgüdü ilişkisi</vt:lpstr>
      <vt:lpstr>2. Saldırganlık ve rahatsız edilme ilişkisi</vt:lpstr>
      <vt:lpstr>3. Saldırganlık ve engellenme ilişkisi</vt:lpstr>
      <vt:lpstr>3. Saldırganlık ve engellenme ilişkisi</vt:lpstr>
      <vt:lpstr>4. Saldırganlık ve genel heyecansal uyarılma ilişkisi</vt:lpstr>
      <vt:lpstr>Saldırganlığı kontrol etmede ve azaltmada etkili olan faktörler</vt:lpstr>
      <vt:lpstr>1.öğrenme</vt:lpstr>
      <vt:lpstr>2.pekiştirme</vt:lpstr>
      <vt:lpstr>3. taklit</vt:lpstr>
      <vt:lpstr>4. Ceza ve misilleme korkusu</vt:lpstr>
      <vt:lpstr>5. Kitle iletişim araçları</vt:lpstr>
      <vt:lpstr>6. Boşalma ve yönlendirme</vt:lpstr>
      <vt:lpstr>7. Kendine hakim olma</vt:lpstr>
      <vt:lpstr>Saldırganlığı özendiren faktörler</vt:lpstr>
      <vt:lpstr>Saldırganlığı özendiren faktörler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Çağ Üniversitesi Sosyal Psikoloji Dersi</dc:title>
  <dc:creator>Mine Tümen</dc:creator>
  <cp:lastModifiedBy>Emine Sarac</cp:lastModifiedBy>
  <cp:revision>25</cp:revision>
  <dcterms:created xsi:type="dcterms:W3CDTF">2022-03-12T12:14:11Z</dcterms:created>
  <dcterms:modified xsi:type="dcterms:W3CDTF">2024-03-25T10:46:14Z</dcterms:modified>
</cp:coreProperties>
</file>