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999" r:id="rId1"/>
  </p:sldMasterIdLst>
  <p:notesMasterIdLst>
    <p:notesMasterId r:id="rId26"/>
  </p:notesMasterIdLst>
  <p:sldIdLst>
    <p:sldId id="329" r:id="rId2"/>
    <p:sldId id="343" r:id="rId3"/>
    <p:sldId id="344" r:id="rId4"/>
    <p:sldId id="345" r:id="rId5"/>
    <p:sldId id="346" r:id="rId6"/>
    <p:sldId id="347" r:id="rId7"/>
    <p:sldId id="332" r:id="rId8"/>
    <p:sldId id="333" r:id="rId9"/>
    <p:sldId id="334" r:id="rId10"/>
    <p:sldId id="335" r:id="rId11"/>
    <p:sldId id="336" r:id="rId12"/>
    <p:sldId id="337" r:id="rId13"/>
    <p:sldId id="348" r:id="rId14"/>
    <p:sldId id="349" r:id="rId15"/>
    <p:sldId id="350" r:id="rId16"/>
    <p:sldId id="351" r:id="rId17"/>
    <p:sldId id="352" r:id="rId18"/>
    <p:sldId id="353" r:id="rId19"/>
    <p:sldId id="354" r:id="rId20"/>
    <p:sldId id="355" r:id="rId21"/>
    <p:sldId id="356" r:id="rId22"/>
    <p:sldId id="357" r:id="rId23"/>
    <p:sldId id="358" r:id="rId24"/>
    <p:sldId id="359"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0D0AF596-46CC-4B8D-A3E2-A6344D1D5B19}">
          <p14:sldIdLst>
            <p14:sldId id="329"/>
          </p14:sldIdLst>
        </p14:section>
        <p14:section name="Başlıksız Bölüm" id="{8BEF7142-0326-4D31-B19F-B1A2D5A103CF}">
          <p14:sldIdLst>
            <p14:sldId id="343"/>
            <p14:sldId id="344"/>
            <p14:sldId id="345"/>
            <p14:sldId id="346"/>
            <p14:sldId id="347"/>
            <p14:sldId id="332"/>
            <p14:sldId id="333"/>
            <p14:sldId id="334"/>
            <p14:sldId id="335"/>
            <p14:sldId id="336"/>
            <p14:sldId id="337"/>
            <p14:sldId id="348"/>
            <p14:sldId id="349"/>
            <p14:sldId id="350"/>
            <p14:sldId id="351"/>
            <p14:sldId id="352"/>
            <p14:sldId id="353"/>
            <p14:sldId id="354"/>
            <p14:sldId id="355"/>
            <p14:sldId id="356"/>
            <p14:sldId id="357"/>
            <p14:sldId id="358"/>
            <p14:sldId id="359"/>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A73A4A5-43E8-5410-EDB8-3EB48C0EDF86}" name="ilke Ulutaş" initials="iU" userId="5a151acd52cbcbe3"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A2000C"/>
    <a:srgbClr val="419AA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Orta Stil 2 - Vurgu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Orta Stil 2 - Vurgu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294" autoAdjust="0"/>
    <p:restoredTop sz="94902" autoAdjust="0"/>
  </p:normalViewPr>
  <p:slideViewPr>
    <p:cSldViewPr snapToGrid="0">
      <p:cViewPr varScale="1">
        <p:scale>
          <a:sx n="84" d="100"/>
          <a:sy n="84" d="100"/>
        </p:scale>
        <p:origin x="294" y="36"/>
      </p:cViewPr>
      <p:guideLst/>
    </p:cSldViewPr>
  </p:slideViewPr>
  <p:notesTextViewPr>
    <p:cViewPr>
      <p:scale>
        <a:sx n="125" d="100"/>
        <a:sy n="125"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5C0E2D0-32B9-4217-81B0-1F79C7FB5640}"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EBB87DF7-FB22-4F79-B835-142BFCB30E77}">
      <dgm:prSet/>
      <dgm:spPr/>
      <dgm:t>
        <a:bodyPr/>
        <a:lstStyle/>
        <a:p>
          <a:endParaRPr lang="en-GB" b="1" noProof="1">
            <a:solidFill>
              <a:schemeClr val="bg1"/>
            </a:solidFill>
            <a:latin typeface="Times New Roman" panose="02020603050405020304" pitchFamily="18" charset="0"/>
            <a:cs typeface="Times New Roman" panose="02020603050405020304" pitchFamily="18" charset="0"/>
          </a:endParaRPr>
        </a:p>
      </dgm:t>
    </dgm:pt>
    <dgm:pt modelId="{1E27226C-5571-45C0-8C6A-62E1B1A87B4E}" type="parTrans" cxnId="{565417B8-351C-467A-8F46-308E7D9ABCF1}">
      <dgm:prSet/>
      <dgm:spPr/>
      <dgm:t>
        <a:bodyPr/>
        <a:lstStyle/>
        <a:p>
          <a:endParaRPr lang="tr-TR"/>
        </a:p>
      </dgm:t>
    </dgm:pt>
    <dgm:pt modelId="{ECDE7299-EF70-4EB6-A4B2-4055EC5BD730}" type="sibTrans" cxnId="{565417B8-351C-467A-8F46-308E7D9ABCF1}">
      <dgm:prSet/>
      <dgm:spPr/>
      <dgm:t>
        <a:bodyPr/>
        <a:lstStyle/>
        <a:p>
          <a:endParaRPr lang="tr-TR"/>
        </a:p>
      </dgm:t>
    </dgm:pt>
    <dgm:pt modelId="{7D19195A-15DB-476B-A71E-CE1469F1A52B}" type="pres">
      <dgm:prSet presAssocID="{A5C0E2D0-32B9-4217-81B0-1F79C7FB5640}" presName="linear" presStyleCnt="0">
        <dgm:presLayoutVars>
          <dgm:animLvl val="lvl"/>
          <dgm:resizeHandles val="exact"/>
        </dgm:presLayoutVars>
      </dgm:prSet>
      <dgm:spPr/>
    </dgm:pt>
    <dgm:pt modelId="{821AC207-B617-41AA-A08A-7FCC82B4736E}" type="pres">
      <dgm:prSet presAssocID="{EBB87DF7-FB22-4F79-B835-142BFCB30E77}" presName="parentText" presStyleLbl="node1" presStyleIdx="0" presStyleCnt="1">
        <dgm:presLayoutVars>
          <dgm:chMax val="0"/>
          <dgm:bulletEnabled val="1"/>
        </dgm:presLayoutVars>
      </dgm:prSet>
      <dgm:spPr/>
    </dgm:pt>
  </dgm:ptLst>
  <dgm:cxnLst>
    <dgm:cxn modelId="{B251E413-2C54-441D-8A7F-EF6C342B4C14}" type="presOf" srcId="{A5C0E2D0-32B9-4217-81B0-1F79C7FB5640}" destId="{7D19195A-15DB-476B-A71E-CE1469F1A52B}" srcOrd="0" destOrd="0" presId="urn:microsoft.com/office/officeart/2005/8/layout/vList2"/>
    <dgm:cxn modelId="{565417B8-351C-467A-8F46-308E7D9ABCF1}" srcId="{A5C0E2D0-32B9-4217-81B0-1F79C7FB5640}" destId="{EBB87DF7-FB22-4F79-B835-142BFCB30E77}" srcOrd="0" destOrd="0" parTransId="{1E27226C-5571-45C0-8C6A-62E1B1A87B4E}" sibTransId="{ECDE7299-EF70-4EB6-A4B2-4055EC5BD730}"/>
    <dgm:cxn modelId="{D07630BF-6815-41E6-ADF7-DA4927929F85}" type="presOf" srcId="{EBB87DF7-FB22-4F79-B835-142BFCB30E77}" destId="{821AC207-B617-41AA-A08A-7FCC82B4736E}" srcOrd="0" destOrd="0" presId="urn:microsoft.com/office/officeart/2005/8/layout/vList2"/>
    <dgm:cxn modelId="{C2EDA16B-865C-47B1-9927-6DD2687E043E}" type="presParOf" srcId="{7D19195A-15DB-476B-A71E-CE1469F1A52B}" destId="{821AC207-B617-41AA-A08A-7FCC82B4736E}"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1AC207-B617-41AA-A08A-7FCC82B4736E}">
      <dsp:nvSpPr>
        <dsp:cNvPr id="0" name=""/>
        <dsp:cNvSpPr/>
      </dsp:nvSpPr>
      <dsp:spPr>
        <a:xfrm>
          <a:off x="0" y="8602"/>
          <a:ext cx="10893052" cy="823680"/>
        </a:xfrm>
        <a:prstGeom prst="round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l" defTabSz="1955800">
            <a:lnSpc>
              <a:spcPct val="90000"/>
            </a:lnSpc>
            <a:spcBef>
              <a:spcPct val="0"/>
            </a:spcBef>
            <a:spcAft>
              <a:spcPct val="35000"/>
            </a:spcAft>
            <a:buNone/>
          </a:pPr>
          <a:endParaRPr lang="en-GB" sz="4400" b="1" kern="1200" noProof="1">
            <a:solidFill>
              <a:schemeClr val="bg1"/>
            </a:solidFill>
            <a:latin typeface="Times New Roman" panose="02020603050405020304" pitchFamily="18" charset="0"/>
            <a:cs typeface="Times New Roman" panose="02020603050405020304" pitchFamily="18" charset="0"/>
          </a:endParaRPr>
        </a:p>
      </dsp:txBody>
      <dsp:txXfrm>
        <a:off x="40209" y="48811"/>
        <a:ext cx="10812634" cy="74326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E9CC27-778C-4258-B649-F2BDEF68C217}" type="datetimeFigureOut">
              <a:rPr lang="tr-TR" smtClean="0"/>
              <a:t>12.07.2026</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2D8773A-B661-41F5-9124-370397F5ACD7}" type="slidenum">
              <a:rPr lang="tr-TR" smtClean="0"/>
              <a:t>‹#›</a:t>
            </a:fld>
            <a:endParaRPr lang="tr-TR"/>
          </a:p>
        </p:txBody>
      </p:sp>
    </p:spTree>
    <p:extLst>
      <p:ext uri="{BB962C8B-B14F-4D97-AF65-F5344CB8AC3E}">
        <p14:creationId xmlns:p14="http://schemas.microsoft.com/office/powerpoint/2010/main" val="8898981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18620636-3117-4546-A5A3-F7EAD65D0238}" type="datetimeFigureOut">
              <a:rPr lang="tr-TR" smtClean="0"/>
              <a:t>12.07.2026</a:t>
            </a:fld>
            <a:endParaRPr lang="tr-TR"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tr-TR"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A2E638CC-46FB-4550-8444-7B3E6EDC8878}" type="slidenum">
              <a:rPr lang="tr-TR" smtClean="0"/>
              <a:t>‹#›</a:t>
            </a:fld>
            <a:endParaRPr lang="tr-TR" dirty="0"/>
          </a:p>
        </p:txBody>
      </p:sp>
    </p:spTree>
    <p:extLst>
      <p:ext uri="{BB962C8B-B14F-4D97-AF65-F5344CB8AC3E}">
        <p14:creationId xmlns:p14="http://schemas.microsoft.com/office/powerpoint/2010/main" val="38620429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8620636-3117-4546-A5A3-F7EAD65D0238}" type="datetimeFigureOut">
              <a:rPr lang="tr-TR" smtClean="0"/>
              <a:t>12.07.2026</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A2E638CC-46FB-4550-8444-7B3E6EDC8878}" type="slidenum">
              <a:rPr lang="tr-TR" smtClean="0"/>
              <a:t>‹#›</a:t>
            </a:fld>
            <a:endParaRPr lang="tr-TR" dirty="0"/>
          </a:p>
        </p:txBody>
      </p:sp>
    </p:spTree>
    <p:extLst>
      <p:ext uri="{BB962C8B-B14F-4D97-AF65-F5344CB8AC3E}">
        <p14:creationId xmlns:p14="http://schemas.microsoft.com/office/powerpoint/2010/main" val="6419859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18620636-3117-4546-A5A3-F7EAD65D0238}" type="datetimeFigureOut">
              <a:rPr lang="tr-TR" smtClean="0"/>
              <a:t>12.07.2026</a:t>
            </a:fld>
            <a:endParaRPr lang="tr-TR" dirty="0"/>
          </a:p>
        </p:txBody>
      </p:sp>
      <p:sp>
        <p:nvSpPr>
          <p:cNvPr id="5" name="Footer Placeholder 4"/>
          <p:cNvSpPr>
            <a:spLocks noGrp="1"/>
          </p:cNvSpPr>
          <p:nvPr>
            <p:ph type="ftr" sz="quarter" idx="11"/>
          </p:nvPr>
        </p:nvSpPr>
        <p:spPr>
          <a:xfrm>
            <a:off x="774923" y="5951811"/>
            <a:ext cx="7896279" cy="365125"/>
          </a:xfrm>
        </p:spPr>
        <p:txBody>
          <a:bodyPr/>
          <a:lstStyle/>
          <a:p>
            <a:endParaRPr lang="tr-TR"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A2E638CC-46FB-4550-8444-7B3E6EDC8878}" type="slidenum">
              <a:rPr lang="tr-TR" smtClean="0"/>
              <a:t>‹#›</a:t>
            </a:fld>
            <a:endParaRPr lang="tr-TR" dirty="0"/>
          </a:p>
        </p:txBody>
      </p:sp>
    </p:spTree>
    <p:extLst>
      <p:ext uri="{BB962C8B-B14F-4D97-AF65-F5344CB8AC3E}">
        <p14:creationId xmlns:p14="http://schemas.microsoft.com/office/powerpoint/2010/main" val="14313930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8620636-3117-4546-A5A3-F7EAD65D0238}" type="datetimeFigureOut">
              <a:rPr lang="tr-TR" smtClean="0"/>
              <a:t>12.07.2026</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a:xfrm>
            <a:off x="10558300" y="5956137"/>
            <a:ext cx="1052508" cy="365125"/>
          </a:xfrm>
        </p:spPr>
        <p:txBody>
          <a:bodyPr/>
          <a:lstStyle/>
          <a:p>
            <a:fld id="{A2E638CC-46FB-4550-8444-7B3E6EDC8878}" type="slidenum">
              <a:rPr lang="tr-TR" smtClean="0"/>
              <a:t>‹#›</a:t>
            </a:fld>
            <a:endParaRPr lang="tr-TR" dirty="0"/>
          </a:p>
        </p:txBody>
      </p:sp>
    </p:spTree>
    <p:extLst>
      <p:ext uri="{BB962C8B-B14F-4D97-AF65-F5344CB8AC3E}">
        <p14:creationId xmlns:p14="http://schemas.microsoft.com/office/powerpoint/2010/main" val="434308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18620636-3117-4546-A5A3-F7EAD65D0238}" type="datetimeFigureOut">
              <a:rPr lang="tr-TR" smtClean="0"/>
              <a:t>12.07.2026</a:t>
            </a:fld>
            <a:endParaRPr lang="tr-TR"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tr-TR"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A2E638CC-46FB-4550-8444-7B3E6EDC8878}" type="slidenum">
              <a:rPr lang="tr-TR" smtClean="0"/>
              <a:t>‹#›</a:t>
            </a:fld>
            <a:endParaRPr lang="tr-TR" dirty="0"/>
          </a:p>
        </p:txBody>
      </p:sp>
    </p:spTree>
    <p:extLst>
      <p:ext uri="{BB962C8B-B14F-4D97-AF65-F5344CB8AC3E}">
        <p14:creationId xmlns:p14="http://schemas.microsoft.com/office/powerpoint/2010/main" val="39556091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18620636-3117-4546-A5A3-F7EAD65D0238}" type="datetimeFigureOut">
              <a:rPr lang="tr-TR" smtClean="0"/>
              <a:t>12.07.2026</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7" name="Slide Number Placeholder 6"/>
          <p:cNvSpPr>
            <a:spLocks noGrp="1"/>
          </p:cNvSpPr>
          <p:nvPr>
            <p:ph type="sldNum" sz="quarter" idx="12"/>
          </p:nvPr>
        </p:nvSpPr>
        <p:spPr/>
        <p:txBody>
          <a:bodyPr/>
          <a:lstStyle/>
          <a:p>
            <a:fld id="{A2E638CC-46FB-4550-8444-7B3E6EDC8878}" type="slidenum">
              <a:rPr lang="tr-TR" smtClean="0"/>
              <a:t>‹#›</a:t>
            </a:fld>
            <a:endParaRPr lang="tr-TR" dirty="0"/>
          </a:p>
        </p:txBody>
      </p:sp>
    </p:spTree>
    <p:extLst>
      <p:ext uri="{BB962C8B-B14F-4D97-AF65-F5344CB8AC3E}">
        <p14:creationId xmlns:p14="http://schemas.microsoft.com/office/powerpoint/2010/main" val="41349847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18620636-3117-4546-A5A3-F7EAD65D0238}" type="datetimeFigureOut">
              <a:rPr lang="tr-TR" smtClean="0"/>
              <a:t>12.07.2026</a:t>
            </a:fld>
            <a:endParaRPr lang="tr-TR" dirty="0"/>
          </a:p>
        </p:txBody>
      </p:sp>
      <p:sp>
        <p:nvSpPr>
          <p:cNvPr id="8" name="Footer Placeholder 7"/>
          <p:cNvSpPr>
            <a:spLocks noGrp="1"/>
          </p:cNvSpPr>
          <p:nvPr>
            <p:ph type="ftr" sz="quarter" idx="11"/>
          </p:nvPr>
        </p:nvSpPr>
        <p:spPr/>
        <p:txBody>
          <a:bodyPr/>
          <a:lstStyle/>
          <a:p>
            <a:endParaRPr lang="tr-TR" dirty="0"/>
          </a:p>
        </p:txBody>
      </p:sp>
      <p:sp>
        <p:nvSpPr>
          <p:cNvPr id="9" name="Slide Number Placeholder 8"/>
          <p:cNvSpPr>
            <a:spLocks noGrp="1"/>
          </p:cNvSpPr>
          <p:nvPr>
            <p:ph type="sldNum" sz="quarter" idx="12"/>
          </p:nvPr>
        </p:nvSpPr>
        <p:spPr/>
        <p:txBody>
          <a:bodyPr/>
          <a:lstStyle/>
          <a:p>
            <a:fld id="{A2E638CC-46FB-4550-8444-7B3E6EDC8878}" type="slidenum">
              <a:rPr lang="tr-TR" smtClean="0"/>
              <a:t>‹#›</a:t>
            </a:fld>
            <a:endParaRPr lang="tr-TR" dirty="0"/>
          </a:p>
        </p:txBody>
      </p:sp>
    </p:spTree>
    <p:extLst>
      <p:ext uri="{BB962C8B-B14F-4D97-AF65-F5344CB8AC3E}">
        <p14:creationId xmlns:p14="http://schemas.microsoft.com/office/powerpoint/2010/main" val="9118097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18620636-3117-4546-A5A3-F7EAD65D0238}" type="datetimeFigureOut">
              <a:rPr lang="tr-TR" smtClean="0"/>
              <a:t>12.07.2026</a:t>
            </a:fld>
            <a:endParaRPr lang="tr-TR" dirty="0"/>
          </a:p>
        </p:txBody>
      </p:sp>
      <p:sp>
        <p:nvSpPr>
          <p:cNvPr id="4" name="Footer Placeholder 3"/>
          <p:cNvSpPr>
            <a:spLocks noGrp="1"/>
          </p:cNvSpPr>
          <p:nvPr>
            <p:ph type="ftr" sz="quarter" idx="11"/>
          </p:nvPr>
        </p:nvSpPr>
        <p:spPr/>
        <p:txBody>
          <a:bodyPr/>
          <a:lstStyle/>
          <a:p>
            <a:endParaRPr lang="tr-TR" dirty="0"/>
          </a:p>
        </p:txBody>
      </p:sp>
      <p:sp>
        <p:nvSpPr>
          <p:cNvPr id="5" name="Slide Number Placeholder 4"/>
          <p:cNvSpPr>
            <a:spLocks noGrp="1"/>
          </p:cNvSpPr>
          <p:nvPr>
            <p:ph type="sldNum" sz="quarter" idx="12"/>
          </p:nvPr>
        </p:nvSpPr>
        <p:spPr/>
        <p:txBody>
          <a:bodyPr/>
          <a:lstStyle/>
          <a:p>
            <a:fld id="{A2E638CC-46FB-4550-8444-7B3E6EDC8878}" type="slidenum">
              <a:rPr lang="tr-TR" smtClean="0"/>
              <a:t>‹#›</a:t>
            </a:fld>
            <a:endParaRPr lang="tr-TR" dirty="0"/>
          </a:p>
        </p:txBody>
      </p:sp>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tr-TR"/>
              <a:t>Asıl başlık stilini düzenlemek için tıklayın</a:t>
            </a:r>
            <a:endParaRPr lang="en-US" dirty="0"/>
          </a:p>
        </p:txBody>
      </p:sp>
    </p:spTree>
    <p:extLst>
      <p:ext uri="{BB962C8B-B14F-4D97-AF65-F5344CB8AC3E}">
        <p14:creationId xmlns:p14="http://schemas.microsoft.com/office/powerpoint/2010/main" val="29784983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8620636-3117-4546-A5A3-F7EAD65D0238}" type="datetimeFigureOut">
              <a:rPr lang="tr-TR" smtClean="0"/>
              <a:t>12.07.2026</a:t>
            </a:fld>
            <a:endParaRPr lang="tr-TR" dirty="0"/>
          </a:p>
        </p:txBody>
      </p:sp>
      <p:sp>
        <p:nvSpPr>
          <p:cNvPr id="3" name="Footer Placeholder 2"/>
          <p:cNvSpPr>
            <a:spLocks noGrp="1"/>
          </p:cNvSpPr>
          <p:nvPr>
            <p:ph type="ftr" sz="quarter" idx="11"/>
          </p:nvPr>
        </p:nvSpPr>
        <p:spPr/>
        <p:txBody>
          <a:bodyPr/>
          <a:lstStyle/>
          <a:p>
            <a:endParaRPr lang="tr-TR" dirty="0"/>
          </a:p>
        </p:txBody>
      </p:sp>
      <p:sp>
        <p:nvSpPr>
          <p:cNvPr id="4" name="Slide Number Placeholder 3"/>
          <p:cNvSpPr>
            <a:spLocks noGrp="1"/>
          </p:cNvSpPr>
          <p:nvPr>
            <p:ph type="sldNum" sz="quarter" idx="12"/>
          </p:nvPr>
        </p:nvSpPr>
        <p:spPr/>
        <p:txBody>
          <a:bodyPr/>
          <a:lstStyle/>
          <a:p>
            <a:fld id="{A2E638CC-46FB-4550-8444-7B3E6EDC8878}" type="slidenum">
              <a:rPr lang="tr-TR" smtClean="0"/>
              <a:t>‹#›</a:t>
            </a:fld>
            <a:endParaRPr lang="tr-TR" dirty="0"/>
          </a:p>
        </p:txBody>
      </p:sp>
    </p:spTree>
    <p:extLst>
      <p:ext uri="{BB962C8B-B14F-4D97-AF65-F5344CB8AC3E}">
        <p14:creationId xmlns:p14="http://schemas.microsoft.com/office/powerpoint/2010/main" val="9354821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tr-TR"/>
              <a:t>Asıl başlık stilini düzenlemek için tıklayın</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18620636-3117-4546-A5A3-F7EAD65D0238}" type="datetimeFigureOut">
              <a:rPr lang="tr-TR" smtClean="0"/>
              <a:t>12.07.2026</a:t>
            </a:fld>
            <a:endParaRPr lang="tr-TR"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tr-TR"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A2E638CC-46FB-4550-8444-7B3E6EDC8878}" type="slidenum">
              <a:rPr lang="tr-TR" smtClean="0"/>
              <a:t>‹#›</a:t>
            </a:fld>
            <a:endParaRPr lang="tr-TR" dirty="0"/>
          </a:p>
        </p:txBody>
      </p:sp>
    </p:spTree>
    <p:extLst>
      <p:ext uri="{BB962C8B-B14F-4D97-AF65-F5344CB8AC3E}">
        <p14:creationId xmlns:p14="http://schemas.microsoft.com/office/powerpoint/2010/main" val="35058663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18620636-3117-4546-A5A3-F7EAD65D0238}" type="datetimeFigureOut">
              <a:rPr lang="tr-TR" smtClean="0"/>
              <a:t>12.07.2026</a:t>
            </a:fld>
            <a:endParaRPr lang="tr-TR"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2E638CC-46FB-4550-8444-7B3E6EDC8878}" type="slidenum">
              <a:rPr lang="tr-TR" smtClean="0"/>
              <a:t>‹#›</a:t>
            </a:fld>
            <a:endParaRPr lang="tr-TR" dirty="0"/>
          </a:p>
        </p:txBody>
      </p:sp>
    </p:spTree>
    <p:extLst>
      <p:ext uri="{BB962C8B-B14F-4D97-AF65-F5344CB8AC3E}">
        <p14:creationId xmlns:p14="http://schemas.microsoft.com/office/powerpoint/2010/main" val="900889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18620636-3117-4546-A5A3-F7EAD65D0238}" type="datetimeFigureOut">
              <a:rPr lang="tr-TR" smtClean="0"/>
              <a:t>12.07.2026</a:t>
            </a:fld>
            <a:endParaRPr lang="tr-TR"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tr-TR"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A2E638CC-46FB-4550-8444-7B3E6EDC8878}" type="slidenum">
              <a:rPr lang="tr-TR" smtClean="0"/>
              <a:t>‹#›</a:t>
            </a:fld>
            <a:endParaRPr lang="tr-TR"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372279531"/>
      </p:ext>
    </p:extLst>
  </p:cSld>
  <p:clrMap bg1="lt1" tx1="dk1" bg2="lt2" tx2="dk2" accent1="accent1" accent2="accent2" accent3="accent3" accent4="accent4" accent5="accent5" accent6="accent6" hlink="hlink" folHlink="folHlink"/>
  <p:sldLayoutIdLst>
    <p:sldLayoutId id="2147484000" r:id="rId1"/>
    <p:sldLayoutId id="2147484001" r:id="rId2"/>
    <p:sldLayoutId id="2147484002" r:id="rId3"/>
    <p:sldLayoutId id="2147484003" r:id="rId4"/>
    <p:sldLayoutId id="2147484004" r:id="rId5"/>
    <p:sldLayoutId id="2147484005" r:id="rId6"/>
    <p:sldLayoutId id="2147484006" r:id="rId7"/>
    <p:sldLayoutId id="2147484007" r:id="rId8"/>
    <p:sldLayoutId id="2147484008" r:id="rId9"/>
    <p:sldLayoutId id="2147484009" r:id="rId10"/>
    <p:sldLayoutId id="2147484010"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D1A1523-045A-0BBB-B53D-C07E370D787E}"/>
              </a:ext>
            </a:extLst>
          </p:cNvPr>
          <p:cNvSpPr>
            <a:spLocks noGrp="1"/>
          </p:cNvSpPr>
          <p:nvPr>
            <p:ph type="ctrTitle"/>
          </p:nvPr>
        </p:nvSpPr>
        <p:spPr>
          <a:xfrm>
            <a:off x="581191" y="265471"/>
            <a:ext cx="10993549" cy="2025445"/>
          </a:xfrm>
        </p:spPr>
        <p:txBody>
          <a:bodyPr>
            <a:normAutofit fontScale="90000"/>
          </a:bodyPr>
          <a:lstStyle/>
          <a:p>
            <a:pPr algn="ctr"/>
            <a:br>
              <a:rPr lang="tr-TR" sz="1400" dirty="0">
                <a:solidFill>
                  <a:srgbClr val="FF0000"/>
                </a:solidFill>
                <a:latin typeface="Times New Roman" panose="02020603050405020304" pitchFamily="18" charset="0"/>
                <a:cs typeface="Times New Roman" panose="02020603050405020304" pitchFamily="18" charset="0"/>
              </a:rPr>
            </a:br>
            <a:br>
              <a:rPr lang="tr-TR" sz="1400" dirty="0">
                <a:solidFill>
                  <a:srgbClr val="FF0000"/>
                </a:solidFill>
                <a:latin typeface="Times New Roman" panose="02020603050405020304" pitchFamily="18" charset="0"/>
                <a:cs typeface="Times New Roman" panose="02020603050405020304" pitchFamily="18" charset="0"/>
              </a:rPr>
            </a:br>
            <a:br>
              <a:rPr lang="tr-TR" sz="1400" dirty="0">
                <a:solidFill>
                  <a:srgbClr val="FF0000"/>
                </a:solidFill>
                <a:latin typeface="Times New Roman" panose="02020603050405020304" pitchFamily="18" charset="0"/>
                <a:cs typeface="Times New Roman" panose="02020603050405020304" pitchFamily="18" charset="0"/>
              </a:rPr>
            </a:br>
            <a:br>
              <a:rPr lang="tr-TR" sz="1400" dirty="0">
                <a:solidFill>
                  <a:srgbClr val="FF0000"/>
                </a:solidFill>
                <a:latin typeface="Times New Roman" panose="02020603050405020304" pitchFamily="18" charset="0"/>
                <a:cs typeface="Times New Roman" panose="02020603050405020304" pitchFamily="18" charset="0"/>
              </a:rPr>
            </a:br>
            <a:br>
              <a:rPr lang="tr-TR" sz="2000" dirty="0">
                <a:solidFill>
                  <a:srgbClr val="FF0000"/>
                </a:solidFill>
                <a:latin typeface="Times New Roman" panose="02020603050405020304" pitchFamily="18" charset="0"/>
                <a:cs typeface="Times New Roman" panose="02020603050405020304" pitchFamily="18" charset="0"/>
              </a:rPr>
            </a:br>
            <a:br>
              <a:rPr lang="tr-TR" sz="1400" b="1" dirty="0"/>
            </a:br>
            <a:r>
              <a:rPr lang="tr-TR" sz="2200" b="1" noProof="1">
                <a:solidFill>
                  <a:srgbClr val="FF0000"/>
                </a:solidFill>
                <a:latin typeface="Times New Roman" panose="02020603050405020304" pitchFamily="18" charset="0"/>
                <a:cs typeface="Times New Roman" panose="02020603050405020304" pitchFamily="18" charset="0"/>
              </a:rPr>
              <a:t>ÇAĞ ÜNİVERİSTESİ </a:t>
            </a:r>
            <a:br>
              <a:rPr lang="tr-TR" sz="2200" b="1" noProof="1">
                <a:solidFill>
                  <a:srgbClr val="FF0000"/>
                </a:solidFill>
                <a:latin typeface="Times New Roman" panose="02020603050405020304" pitchFamily="18" charset="0"/>
                <a:cs typeface="Times New Roman" panose="02020603050405020304" pitchFamily="18" charset="0"/>
              </a:rPr>
            </a:br>
            <a:r>
              <a:rPr lang="tr-TR" sz="2200" b="1" noProof="1">
                <a:solidFill>
                  <a:srgbClr val="FF0000"/>
                </a:solidFill>
                <a:latin typeface="Times New Roman" panose="02020603050405020304" pitchFamily="18" charset="0"/>
                <a:cs typeface="Times New Roman" panose="02020603050405020304" pitchFamily="18" charset="0"/>
              </a:rPr>
              <a:t>ULUSLARARASI İLİŞKİLER</a:t>
            </a:r>
            <a:br>
              <a:rPr lang="tr-TR" sz="2200" b="1" noProof="1">
                <a:solidFill>
                  <a:srgbClr val="FF0000"/>
                </a:solidFill>
                <a:latin typeface="Times New Roman" panose="02020603050405020304" pitchFamily="18" charset="0"/>
                <a:cs typeface="Times New Roman" panose="02020603050405020304" pitchFamily="18" charset="0"/>
              </a:rPr>
            </a:br>
            <a:r>
              <a:rPr lang="tr-TR" sz="2200" b="1" noProof="1">
                <a:solidFill>
                  <a:srgbClr val="FF0000"/>
                </a:solidFill>
                <a:latin typeface="Times New Roman" panose="02020603050405020304" pitchFamily="18" charset="0"/>
                <a:cs typeface="Times New Roman" panose="02020603050405020304" pitchFamily="18" charset="0"/>
              </a:rPr>
              <a:t>UZAKTAN TEZSİZ YÜKSEK LİSANS PROGRAMI </a:t>
            </a:r>
            <a:br>
              <a:rPr lang="tr-TR" sz="1400" b="1" noProof="1">
                <a:solidFill>
                  <a:srgbClr val="FF0000"/>
                </a:solidFill>
                <a:latin typeface="Times New Roman" panose="02020603050405020304" pitchFamily="18" charset="0"/>
                <a:cs typeface="Times New Roman" panose="02020603050405020304" pitchFamily="18" charset="0"/>
              </a:rPr>
            </a:br>
            <a:br>
              <a:rPr lang="tr-TR" sz="1400" dirty="0">
                <a:solidFill>
                  <a:srgbClr val="FF0000"/>
                </a:solidFill>
                <a:latin typeface="Times New Roman" panose="02020603050405020304" pitchFamily="18" charset="0"/>
                <a:cs typeface="Times New Roman" panose="02020603050405020304" pitchFamily="18" charset="0"/>
              </a:rPr>
            </a:br>
            <a:br>
              <a:rPr lang="tr-TR" sz="1400" dirty="0">
                <a:solidFill>
                  <a:srgbClr val="FF0000"/>
                </a:solidFill>
                <a:latin typeface="Times New Roman" panose="02020603050405020304" pitchFamily="18" charset="0"/>
                <a:cs typeface="Times New Roman" panose="02020603050405020304" pitchFamily="18" charset="0"/>
              </a:rPr>
            </a:br>
            <a:endParaRPr lang="tr-TR" sz="3100" b="1" dirty="0"/>
          </a:p>
        </p:txBody>
      </p:sp>
      <p:sp>
        <p:nvSpPr>
          <p:cNvPr id="3" name="Alt Başlık 2">
            <a:extLst>
              <a:ext uri="{FF2B5EF4-FFF2-40B4-BE49-F238E27FC236}">
                <a16:creationId xmlns:a16="http://schemas.microsoft.com/office/drawing/2014/main" id="{DF3834C2-6B16-4912-5A3E-FC8382193C66}"/>
              </a:ext>
            </a:extLst>
          </p:cNvPr>
          <p:cNvSpPr>
            <a:spLocks noGrp="1"/>
          </p:cNvSpPr>
          <p:nvPr>
            <p:ph type="subTitle" idx="1"/>
          </p:nvPr>
        </p:nvSpPr>
        <p:spPr>
          <a:xfrm>
            <a:off x="864059" y="1782950"/>
            <a:ext cx="10166554" cy="3972105"/>
          </a:xfrm>
          <a:solidFill>
            <a:schemeClr val="bg1"/>
          </a:solidFill>
          <a:ln w="57150">
            <a:solidFill>
              <a:schemeClr val="accent2">
                <a:lumMod val="60000"/>
                <a:lumOff val="40000"/>
              </a:schemeClr>
            </a:solidFill>
          </a:ln>
        </p:spPr>
        <p:txBody>
          <a:bodyPr>
            <a:normAutofit/>
          </a:bodyPr>
          <a:lstStyle/>
          <a:p>
            <a:pPr algn="ctr"/>
            <a:endParaRPr lang="tr-TR" sz="2700" b="1" dirty="0">
              <a:solidFill>
                <a:schemeClr val="tx1"/>
              </a:solidFill>
              <a:latin typeface="Times New Roman" panose="02020603050405020304" pitchFamily="18" charset="0"/>
              <a:cs typeface="Times New Roman" panose="02020603050405020304" pitchFamily="18" charset="0"/>
            </a:endParaRPr>
          </a:p>
          <a:p>
            <a:pPr algn="ctr"/>
            <a:endParaRPr lang="tr-TR" b="1" noProof="1">
              <a:solidFill>
                <a:schemeClr val="tx1"/>
              </a:solidFill>
              <a:latin typeface="Times New Roman" panose="02020603050405020304" pitchFamily="18" charset="0"/>
              <a:cs typeface="Times New Roman" panose="02020603050405020304" pitchFamily="18" charset="0"/>
            </a:endParaRPr>
          </a:p>
          <a:p>
            <a:pPr algn="ctr"/>
            <a:endParaRPr lang="tr-TR" b="1" noProof="1">
              <a:solidFill>
                <a:schemeClr val="tx1"/>
              </a:solidFill>
              <a:latin typeface="Times New Roman" panose="02020603050405020304" pitchFamily="18" charset="0"/>
              <a:cs typeface="Times New Roman" panose="02020603050405020304" pitchFamily="18" charset="0"/>
            </a:endParaRPr>
          </a:p>
          <a:p>
            <a:pPr algn="ctr"/>
            <a:endParaRPr lang="tr-TR" b="1" noProof="1">
              <a:solidFill>
                <a:schemeClr val="tx1"/>
              </a:solidFill>
              <a:latin typeface="Times New Roman" panose="02020603050405020304" pitchFamily="18" charset="0"/>
              <a:cs typeface="Times New Roman" panose="02020603050405020304" pitchFamily="18" charset="0"/>
            </a:endParaRPr>
          </a:p>
          <a:p>
            <a:pPr algn="ctr"/>
            <a:r>
              <a:rPr lang="tr-TR" b="1" noProof="1">
                <a:solidFill>
                  <a:schemeClr val="tx1"/>
                </a:solidFill>
                <a:latin typeface="Times New Roman" panose="02020603050405020304" pitchFamily="18" charset="0"/>
                <a:cs typeface="Times New Roman" panose="02020603050405020304" pitchFamily="18" charset="0"/>
              </a:rPr>
              <a:t>PROJE YÖNETİMİ</a:t>
            </a:r>
          </a:p>
          <a:p>
            <a:pPr algn="ctr"/>
            <a:r>
              <a:rPr lang="tr-TR" b="1" noProof="1">
                <a:solidFill>
                  <a:schemeClr val="tx1"/>
                </a:solidFill>
                <a:latin typeface="Times New Roman" panose="02020603050405020304" pitchFamily="18" charset="0"/>
                <a:cs typeface="Times New Roman" panose="02020603050405020304" pitchFamily="18" charset="0"/>
              </a:rPr>
              <a:t>4.HAFTA:</a:t>
            </a:r>
          </a:p>
          <a:p>
            <a:pPr algn="ctr"/>
            <a:r>
              <a:rPr lang="tr-TR" b="1" noProof="1">
                <a:solidFill>
                  <a:schemeClr val="tx1"/>
                </a:solidFill>
                <a:latin typeface="Times New Roman" panose="02020603050405020304" pitchFamily="18" charset="0"/>
                <a:cs typeface="Times New Roman" panose="02020603050405020304" pitchFamily="18" charset="0"/>
              </a:rPr>
              <a:t> proje yazım süreci</a:t>
            </a:r>
          </a:p>
        </p:txBody>
      </p:sp>
      <p:pic>
        <p:nvPicPr>
          <p:cNvPr id="8" name="Resim 7">
            <a:extLst>
              <a:ext uri="{FF2B5EF4-FFF2-40B4-BE49-F238E27FC236}">
                <a16:creationId xmlns:a16="http://schemas.microsoft.com/office/drawing/2014/main" id="{67E935BA-623E-4DB0-1AC2-9888F6F3230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57934" y="6039030"/>
            <a:ext cx="870155" cy="818969"/>
          </a:xfrm>
          <a:prstGeom prst="rect">
            <a:avLst/>
          </a:prstGeom>
        </p:spPr>
      </p:pic>
      <p:pic>
        <p:nvPicPr>
          <p:cNvPr id="9" name="Resim 8">
            <a:extLst>
              <a:ext uri="{FF2B5EF4-FFF2-40B4-BE49-F238E27FC236}">
                <a16:creationId xmlns:a16="http://schemas.microsoft.com/office/drawing/2014/main" id="{56C23504-AA39-21ED-9531-4D54F6E9B0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071" y="6039031"/>
            <a:ext cx="870155" cy="818969"/>
          </a:xfrm>
          <a:prstGeom prst="rect">
            <a:avLst/>
          </a:prstGeom>
        </p:spPr>
      </p:pic>
    </p:spTree>
    <p:extLst>
      <p:ext uri="{BB962C8B-B14F-4D97-AF65-F5344CB8AC3E}">
        <p14:creationId xmlns:p14="http://schemas.microsoft.com/office/powerpoint/2010/main" val="25992232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54C538B-8D30-1D3B-FA3B-6F07A6300E6F}"/>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57711326-1CB4-5602-1C5D-C0B592EAF2BA}"/>
              </a:ext>
            </a:extLst>
          </p:cNvPr>
          <p:cNvSpPr>
            <a:spLocks noGrp="1"/>
          </p:cNvSpPr>
          <p:nvPr>
            <p:ph idx="1"/>
          </p:nvPr>
        </p:nvSpPr>
        <p:spPr/>
        <p:txBody>
          <a:bodyPr>
            <a:normAutofit fontScale="85000" lnSpcReduction="10000"/>
          </a:bodyPr>
          <a:lstStyle/>
          <a:p>
            <a:pPr marL="0" indent="0">
              <a:buNone/>
            </a:pPr>
            <a:endParaRPr lang="tr-TR" b="1" dirty="0"/>
          </a:p>
          <a:p>
            <a:pPr marL="0" indent="0">
              <a:buNone/>
            </a:pPr>
            <a:r>
              <a:rPr lang="tr-TR" b="1" dirty="0"/>
              <a:t>Proje Raporu Yapısı (Standart Bölümler)</a:t>
            </a:r>
          </a:p>
          <a:p>
            <a:r>
              <a:rPr lang="tr-TR" dirty="0"/>
              <a:t>Kapak ve Özet</a:t>
            </a:r>
          </a:p>
          <a:p>
            <a:r>
              <a:rPr lang="tr-TR" dirty="0"/>
              <a:t>Giriş (Amaç, problem, önem)</a:t>
            </a:r>
          </a:p>
          <a:p>
            <a:r>
              <a:rPr lang="tr-TR" dirty="0"/>
              <a:t>Literatür Taraması</a:t>
            </a:r>
          </a:p>
          <a:p>
            <a:r>
              <a:rPr lang="tr-TR" dirty="0"/>
              <a:t>Yöntem</a:t>
            </a:r>
          </a:p>
          <a:p>
            <a:r>
              <a:rPr lang="tr-TR" dirty="0"/>
              <a:t>Bulgular</a:t>
            </a:r>
          </a:p>
          <a:p>
            <a:r>
              <a:rPr lang="tr-TR" dirty="0"/>
              <a:t>Tartışma</a:t>
            </a:r>
          </a:p>
          <a:p>
            <a:r>
              <a:rPr lang="tr-TR" dirty="0"/>
              <a:t>Sonuç ve Öneriler</a:t>
            </a:r>
          </a:p>
          <a:p>
            <a:r>
              <a:rPr lang="tr-TR" dirty="0"/>
              <a:t>Kaynakça</a:t>
            </a:r>
          </a:p>
          <a:p>
            <a:r>
              <a:rPr lang="tr-TR" dirty="0"/>
              <a:t>Ekler (anket formu, tablo, grafik vb.</a:t>
            </a:r>
          </a:p>
          <a:p>
            <a:pPr marL="0" indent="0">
              <a:buNone/>
            </a:pPr>
            <a:endParaRPr lang="tr-TR" dirty="0"/>
          </a:p>
        </p:txBody>
      </p:sp>
    </p:spTree>
    <p:extLst>
      <p:ext uri="{BB962C8B-B14F-4D97-AF65-F5344CB8AC3E}">
        <p14:creationId xmlns:p14="http://schemas.microsoft.com/office/powerpoint/2010/main" val="16191152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ACF4961-3975-7222-659D-6551CE2825FF}"/>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AEEB67D2-E4A4-EDA9-D39E-320F91838637}"/>
              </a:ext>
            </a:extLst>
          </p:cNvPr>
          <p:cNvSpPr>
            <a:spLocks noGrp="1"/>
          </p:cNvSpPr>
          <p:nvPr>
            <p:ph idx="1"/>
          </p:nvPr>
        </p:nvSpPr>
        <p:spPr/>
        <p:txBody>
          <a:bodyPr>
            <a:normAutofit/>
          </a:bodyPr>
          <a:lstStyle/>
          <a:p>
            <a:pPr marL="0" indent="0">
              <a:buNone/>
            </a:pPr>
            <a:r>
              <a:rPr lang="tr-TR" b="1" dirty="0"/>
              <a:t>Örnek Senaryo</a:t>
            </a:r>
          </a:p>
          <a:p>
            <a:r>
              <a:rPr lang="tr-TR" dirty="0"/>
              <a:t>🎓 </a:t>
            </a:r>
            <a:r>
              <a:rPr lang="tr-TR" b="1" dirty="0"/>
              <a:t>Örnek Proje Konusu:</a:t>
            </a:r>
            <a:r>
              <a:rPr lang="tr-TR" dirty="0"/>
              <a:t> “Adana’da lise öğrencilerinin iklim değişikliği farkındalığı”</a:t>
            </a:r>
          </a:p>
          <a:p>
            <a:r>
              <a:rPr lang="tr-TR" dirty="0"/>
              <a:t>Amaç: Öğrencilerin bilgi düzeyini ve tutumlarını ölçmek.</a:t>
            </a:r>
          </a:p>
          <a:p>
            <a:r>
              <a:rPr lang="tr-TR" dirty="0"/>
              <a:t>Yöntem: Anket + görüşme.</a:t>
            </a:r>
          </a:p>
          <a:p>
            <a:r>
              <a:rPr lang="tr-TR" dirty="0"/>
              <a:t>Bulgular: Öğrencilerin %60’ı iklim değişikliğini küresel bir sorun olarak görüyor.</a:t>
            </a:r>
          </a:p>
          <a:p>
            <a:r>
              <a:rPr lang="tr-TR" dirty="0"/>
              <a:t>Öneri: Okullarda çevre eğitimi müfredatının </a:t>
            </a:r>
            <a:r>
              <a:rPr lang="tr-TR" dirty="0" err="1"/>
              <a:t>güçlendirilmes</a:t>
            </a:r>
            <a:endParaRPr lang="tr-TR" dirty="0"/>
          </a:p>
          <a:p>
            <a:pPr marL="0" indent="0">
              <a:buNone/>
            </a:pPr>
            <a:endParaRPr lang="tr-TR" dirty="0"/>
          </a:p>
        </p:txBody>
      </p:sp>
    </p:spTree>
    <p:extLst>
      <p:ext uri="{BB962C8B-B14F-4D97-AF65-F5344CB8AC3E}">
        <p14:creationId xmlns:p14="http://schemas.microsoft.com/office/powerpoint/2010/main" val="17532818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2893F0C-4F8B-5E56-F294-21EA8074E467}"/>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6916A638-9D87-E51B-E255-81E98DF9A546}"/>
              </a:ext>
            </a:extLst>
          </p:cNvPr>
          <p:cNvSpPr>
            <a:spLocks noGrp="1"/>
          </p:cNvSpPr>
          <p:nvPr>
            <p:ph idx="1"/>
          </p:nvPr>
        </p:nvSpPr>
        <p:spPr/>
        <p:txBody>
          <a:bodyPr/>
          <a:lstStyle/>
          <a:p>
            <a:r>
              <a:rPr lang="tr-TR" dirty="0"/>
              <a:t>Hangi tür proje başvurusu yapılacağına karar verme ve proje başvuru formlarının incelenmesi.</a:t>
            </a:r>
          </a:p>
        </p:txBody>
      </p:sp>
    </p:spTree>
    <p:extLst>
      <p:ext uri="{BB962C8B-B14F-4D97-AF65-F5344CB8AC3E}">
        <p14:creationId xmlns:p14="http://schemas.microsoft.com/office/powerpoint/2010/main" val="21876791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E1F76F6-FA84-B8C7-CA72-700494BF928E}"/>
              </a:ext>
            </a:extLst>
          </p:cNvPr>
          <p:cNvSpPr>
            <a:spLocks noGrp="1"/>
          </p:cNvSpPr>
          <p:nvPr>
            <p:ph type="title"/>
          </p:nvPr>
        </p:nvSpPr>
        <p:spPr/>
        <p:txBody>
          <a:bodyPr/>
          <a:lstStyle/>
          <a:p>
            <a:r>
              <a:rPr lang="tr-TR" b="1" dirty="0"/>
              <a:t>TUBİTAK 3005 ÖRNEĞİ </a:t>
            </a:r>
            <a:br>
              <a:rPr lang="tr-TR" b="1" dirty="0"/>
            </a:br>
            <a:endParaRPr lang="tr-TR" dirty="0"/>
          </a:p>
        </p:txBody>
      </p:sp>
      <p:sp>
        <p:nvSpPr>
          <p:cNvPr id="3" name="İçerik Yer Tutucusu 2">
            <a:extLst>
              <a:ext uri="{FF2B5EF4-FFF2-40B4-BE49-F238E27FC236}">
                <a16:creationId xmlns:a16="http://schemas.microsoft.com/office/drawing/2014/main" id="{4E430376-8BC5-B5FE-7DC6-B44625AB00CE}"/>
              </a:ext>
            </a:extLst>
          </p:cNvPr>
          <p:cNvSpPr>
            <a:spLocks noGrp="1"/>
          </p:cNvSpPr>
          <p:nvPr>
            <p:ph idx="1"/>
          </p:nvPr>
        </p:nvSpPr>
        <p:spPr/>
        <p:txBody>
          <a:bodyPr/>
          <a:lstStyle/>
          <a:p>
            <a:endParaRPr lang="tr-TR" b="1" dirty="0"/>
          </a:p>
        </p:txBody>
      </p:sp>
      <p:pic>
        <p:nvPicPr>
          <p:cNvPr id="5" name="Resim 4">
            <a:extLst>
              <a:ext uri="{FF2B5EF4-FFF2-40B4-BE49-F238E27FC236}">
                <a16:creationId xmlns:a16="http://schemas.microsoft.com/office/drawing/2014/main" id="{A7D7E9C9-6F71-40C3-2C22-68FB57C6BC29}"/>
              </a:ext>
            </a:extLst>
          </p:cNvPr>
          <p:cNvPicPr>
            <a:picLocks noChangeAspect="1"/>
          </p:cNvPicPr>
          <p:nvPr/>
        </p:nvPicPr>
        <p:blipFill>
          <a:blip r:embed="rId2"/>
          <a:stretch>
            <a:fillRect/>
          </a:stretch>
        </p:blipFill>
        <p:spPr>
          <a:xfrm>
            <a:off x="425963" y="1840158"/>
            <a:ext cx="11614584" cy="4702630"/>
          </a:xfrm>
          <a:prstGeom prst="rect">
            <a:avLst/>
          </a:prstGeom>
        </p:spPr>
      </p:pic>
    </p:spTree>
    <p:extLst>
      <p:ext uri="{BB962C8B-B14F-4D97-AF65-F5344CB8AC3E}">
        <p14:creationId xmlns:p14="http://schemas.microsoft.com/office/powerpoint/2010/main" val="24903772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1336CA9-E02E-62AB-7622-CFB3ED1688FB}"/>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25FFD601-21A6-C900-E938-B9B231E30FD5}"/>
              </a:ext>
            </a:extLst>
          </p:cNvPr>
          <p:cNvSpPr>
            <a:spLocks noGrp="1"/>
          </p:cNvSpPr>
          <p:nvPr>
            <p:ph idx="1"/>
          </p:nvPr>
        </p:nvSpPr>
        <p:spPr/>
        <p:txBody>
          <a:bodyPr>
            <a:normAutofit fontScale="70000" lnSpcReduction="20000"/>
          </a:bodyPr>
          <a:lstStyle/>
          <a:p>
            <a:pPr marL="0" lvl="0" indent="0">
              <a:buNone/>
            </a:pPr>
            <a:r>
              <a:rPr lang="tr-TR" b="1" dirty="0"/>
              <a:t>ULUSAL KAZANIMLAR, TOPLUMSAL VE KAMUSAL FAYDA POTANSİYELİ</a:t>
            </a:r>
            <a:endParaRPr lang="tr-TR" dirty="0"/>
          </a:p>
          <a:p>
            <a:pPr marL="0" indent="0">
              <a:buNone/>
            </a:pPr>
            <a:r>
              <a:rPr lang="tr-TR" b="1" dirty="0"/>
              <a:t> </a:t>
            </a:r>
            <a:endParaRPr lang="tr-TR" dirty="0"/>
          </a:p>
          <a:p>
            <a:pPr marL="0" indent="0">
              <a:buNone/>
            </a:pPr>
            <a:r>
              <a:rPr lang="tr-TR" dirty="0"/>
              <a:t>Seçilen </a:t>
            </a:r>
            <a:r>
              <a:rPr lang="tr-TR" b="1" dirty="0"/>
              <a:t>proje tipine bağlı</a:t>
            </a:r>
            <a:r>
              <a:rPr lang="tr-TR" dirty="0"/>
              <a:t> olarak proje önerisinin bu bölümünde:</a:t>
            </a:r>
          </a:p>
          <a:p>
            <a:pPr marL="0" indent="0">
              <a:buNone/>
            </a:pPr>
            <a:r>
              <a:rPr lang="tr-TR" dirty="0"/>
              <a:t> </a:t>
            </a:r>
          </a:p>
          <a:p>
            <a:pPr marL="0" indent="0">
              <a:buNone/>
            </a:pPr>
            <a:r>
              <a:rPr lang="tr-TR" dirty="0"/>
              <a:t>(1) Beşeri Bilimlerde İlerleme: Beşeri bilimlere hangi yöntemler, yaklaşımlar ve yorumlar ile yenilikçi katkılar yapılacağı belirtilir. Yapılacak araştırmanın çıktılarının beşeri bilimlerdeki </a:t>
            </a:r>
            <a:r>
              <a:rPr lang="tr-TR" dirty="0" err="1"/>
              <a:t>ilermenin</a:t>
            </a:r>
            <a:r>
              <a:rPr lang="tr-TR" dirty="0"/>
              <a:t> yanı sıra toplumun tarihsel, kültürel ve sanatsal birikimine nasıl bir katkı sağlayacağı belirtilmelidir.</a:t>
            </a:r>
          </a:p>
          <a:p>
            <a:pPr marL="0" indent="0">
              <a:buNone/>
            </a:pPr>
            <a:r>
              <a:rPr lang="tr-TR" dirty="0"/>
              <a:t> </a:t>
            </a:r>
          </a:p>
          <a:p>
            <a:pPr marL="0" indent="0">
              <a:buNone/>
            </a:pPr>
            <a:r>
              <a:rPr lang="tr-TR" dirty="0"/>
              <a:t> </a:t>
            </a:r>
          </a:p>
          <a:p>
            <a:pPr marL="0" indent="0">
              <a:buNone/>
            </a:pPr>
            <a:r>
              <a:rPr lang="tr-TR" dirty="0"/>
              <a:t> (2) Politika Geliştirme Süreçlerine Bilimsel Temel Sağlamak: Hangi kamu politikalarının geliştirilmesi süreçlerine bilimsel temeller oluşturulacağı, elde edilecek bulguların kamu politikalarını yönlendirme potansiyeli ve etki düzeyi detaylandırılmalıdır.</a:t>
            </a:r>
          </a:p>
          <a:p>
            <a:pPr marL="0" indent="0">
              <a:buNone/>
            </a:pPr>
            <a:r>
              <a:rPr lang="tr-TR" dirty="0"/>
              <a:t> </a:t>
            </a:r>
          </a:p>
          <a:p>
            <a:pPr marL="0" indent="0">
              <a:buNone/>
            </a:pPr>
            <a:r>
              <a:rPr lang="tr-TR" dirty="0"/>
              <a:t> </a:t>
            </a:r>
          </a:p>
          <a:p>
            <a:pPr marL="0" indent="0">
              <a:buNone/>
            </a:pPr>
            <a:r>
              <a:rPr lang="tr-TR" dirty="0"/>
              <a:t> (3) Bilimsel ve Teknolojik İlerlemelerin Sosyal Etkilerinin Ortaya Konulması: Teknolojik ilerlemelerin çağrı metninde belirtilen çeşitli etki boyutlarında yaratacağı değişimler belirtilmelidir.</a:t>
            </a:r>
          </a:p>
          <a:p>
            <a:endParaRPr lang="tr-TR" dirty="0"/>
          </a:p>
        </p:txBody>
      </p:sp>
    </p:spTree>
    <p:extLst>
      <p:ext uri="{BB962C8B-B14F-4D97-AF65-F5344CB8AC3E}">
        <p14:creationId xmlns:p14="http://schemas.microsoft.com/office/powerpoint/2010/main" val="41917473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5C2B723-0DCC-E19C-DAAF-FE3A6A375D68}"/>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52B7CFB9-EC9C-5D3F-A517-8066A4A33DA6}"/>
              </a:ext>
            </a:extLst>
          </p:cNvPr>
          <p:cNvSpPr>
            <a:spLocks noGrp="1"/>
          </p:cNvSpPr>
          <p:nvPr>
            <p:ph idx="1"/>
          </p:nvPr>
        </p:nvSpPr>
        <p:spPr/>
        <p:txBody>
          <a:bodyPr/>
          <a:lstStyle/>
          <a:p>
            <a:pPr lvl="0"/>
            <a:r>
              <a:rPr lang="tr-TR" b="1" dirty="0"/>
              <a:t>AMAÇ VE HEDEFLER</a:t>
            </a:r>
            <a:endParaRPr lang="tr-TR" dirty="0"/>
          </a:p>
          <a:p>
            <a:pPr marL="0" indent="0">
              <a:buNone/>
            </a:pPr>
            <a:endParaRPr lang="tr-TR" dirty="0"/>
          </a:p>
          <a:p>
            <a:r>
              <a:rPr lang="tr-TR" dirty="0"/>
              <a:t>Proje önerisinin amacı ve hedefleri açık, ölçülebilir, gerçekçi ve proje süresince ulaşılabilir nitelikte olacak şekilde tanımlanmalıdır. Birinci bölümde aktarılan etkilerin sağlanmasına yönelik yapılacak olan Ar-</a:t>
            </a:r>
            <a:r>
              <a:rPr lang="tr-TR" dirty="0" err="1"/>
              <a:t>Ge</a:t>
            </a:r>
            <a:r>
              <a:rPr lang="tr-TR" dirty="0"/>
              <a:t> ve tamamlayıcı faaliyetler detaylı olarak belirtilmelidir.</a:t>
            </a:r>
          </a:p>
          <a:p>
            <a:endParaRPr lang="tr-TR" dirty="0"/>
          </a:p>
        </p:txBody>
      </p:sp>
    </p:spTree>
    <p:extLst>
      <p:ext uri="{BB962C8B-B14F-4D97-AF65-F5344CB8AC3E}">
        <p14:creationId xmlns:p14="http://schemas.microsoft.com/office/powerpoint/2010/main" val="41094983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05078F1-9BDD-621F-FB8D-7FC7DBCFE846}"/>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A93B6B14-0BAF-EC9B-C091-66C663F8E2FF}"/>
              </a:ext>
            </a:extLst>
          </p:cNvPr>
          <p:cNvSpPr>
            <a:spLocks noGrp="1"/>
          </p:cNvSpPr>
          <p:nvPr>
            <p:ph idx="1"/>
          </p:nvPr>
        </p:nvSpPr>
        <p:spPr/>
        <p:txBody>
          <a:bodyPr/>
          <a:lstStyle/>
          <a:p>
            <a:pPr lvl="0"/>
            <a:r>
              <a:rPr lang="tr-TR" b="1" dirty="0"/>
              <a:t>YENİLİKÇİ YÖNÜ</a:t>
            </a:r>
            <a:endParaRPr lang="tr-TR" dirty="0"/>
          </a:p>
          <a:p>
            <a:pPr marL="0" indent="0">
              <a:buNone/>
            </a:pPr>
            <a:endParaRPr lang="tr-TR" dirty="0"/>
          </a:p>
          <a:p>
            <a:r>
              <a:rPr lang="tr-TR" dirty="0"/>
              <a:t>Proje önerisinin konusuyla ilgili, uygulanabilir olmasını sağlayan ulusal/uluslararası araştırmalar, proje konusuyla olan farklılıkları ve benzerlikleri açıklanmalıdır. Araştırma alanına ilişkin herhangi bir ön araştırma, uygulama sonucu olup olmadığı belirtilmelidir. Hedeflenen proje çıktılarının yenilikçi yönü; bilimsel araştırma veya uygulama alanındaki benzerlerine göre öngörülen farklılıklarının, avantajlarının ve üstünlüklerinin neler olacağı açıklanmalıdır. Projenin, önceki araştırmalara göre net bir ilerleme ve yeni bir düşünce, uygulama sunma durumu belirtilmelidir. </a:t>
            </a:r>
          </a:p>
          <a:p>
            <a:endParaRPr lang="tr-TR" dirty="0"/>
          </a:p>
        </p:txBody>
      </p:sp>
    </p:spTree>
    <p:extLst>
      <p:ext uri="{BB962C8B-B14F-4D97-AF65-F5344CB8AC3E}">
        <p14:creationId xmlns:p14="http://schemas.microsoft.com/office/powerpoint/2010/main" val="24638106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1BAA1BB-A209-440A-63CC-412C873AF918}"/>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A867773A-E56E-FB4E-0886-5351EB8ECE0C}"/>
              </a:ext>
            </a:extLst>
          </p:cNvPr>
          <p:cNvSpPr>
            <a:spLocks noGrp="1"/>
          </p:cNvSpPr>
          <p:nvPr>
            <p:ph idx="1"/>
          </p:nvPr>
        </p:nvSpPr>
        <p:spPr/>
        <p:txBody>
          <a:bodyPr/>
          <a:lstStyle/>
          <a:p>
            <a:pPr lvl="0"/>
            <a:r>
              <a:rPr lang="tr-TR" b="1" dirty="0"/>
              <a:t>YÖNTEM</a:t>
            </a:r>
            <a:endParaRPr lang="tr-TR" dirty="0"/>
          </a:p>
          <a:p>
            <a:pPr marL="0" indent="0">
              <a:buNone/>
            </a:pPr>
            <a:r>
              <a:rPr lang="tr-TR" b="1" dirty="0"/>
              <a:t> </a:t>
            </a:r>
            <a:endParaRPr lang="tr-TR" dirty="0"/>
          </a:p>
          <a:p>
            <a:r>
              <a:rPr lang="tr-TR" dirty="0"/>
              <a:t>Projede uygulanacak yöntem ve araştırma teknikleri (veri toplama araçları ve analiz yöntemleri dahil) ilgili literatüre atıf yapılarak açıklanmalıdır. Yöntem ve tekniklerin projede öngörülen amaç ve hedeflere ulaşmaya elverişli olduğu ortaya konulmalıdır. Yöntem bölümünün araştırmanın tasarımını, bağımlı ve bağımsız değişkenleri ve istatistiksel yöntemleri kapsaması gerekir. Proje önerisinde herhangi bir ön çalışma veya fizibilite yapıldıysa bunların sunulması beklenir. Yöntemlerin iş paketleri ile ilişkilendirilmesi gerekir.</a:t>
            </a:r>
          </a:p>
          <a:p>
            <a:endParaRPr lang="tr-TR" dirty="0"/>
          </a:p>
        </p:txBody>
      </p:sp>
    </p:spTree>
    <p:extLst>
      <p:ext uri="{BB962C8B-B14F-4D97-AF65-F5344CB8AC3E}">
        <p14:creationId xmlns:p14="http://schemas.microsoft.com/office/powerpoint/2010/main" val="5302238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8F91F41-6D9B-B822-6A84-C85E3AE0698A}"/>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739A56B2-700F-D02D-FCB5-4292CAC8AEE5}"/>
              </a:ext>
            </a:extLst>
          </p:cNvPr>
          <p:cNvSpPr>
            <a:spLocks noGrp="1"/>
          </p:cNvSpPr>
          <p:nvPr>
            <p:ph idx="1"/>
          </p:nvPr>
        </p:nvSpPr>
        <p:spPr/>
        <p:txBody>
          <a:bodyPr>
            <a:normAutofit fontScale="92500" lnSpcReduction="20000"/>
          </a:bodyPr>
          <a:lstStyle/>
          <a:p>
            <a:pPr marL="0" lvl="0" indent="0">
              <a:buNone/>
            </a:pPr>
            <a:r>
              <a:rPr lang="tr-TR" b="1" dirty="0"/>
              <a:t>PROJE YÖNETİMİ</a:t>
            </a:r>
            <a:endParaRPr lang="tr-TR" sz="3200" dirty="0"/>
          </a:p>
          <a:p>
            <a:pPr marL="0" indent="0">
              <a:buNone/>
            </a:pPr>
            <a:r>
              <a:rPr lang="tr-TR" b="1" dirty="0"/>
              <a:t> </a:t>
            </a:r>
            <a:endParaRPr lang="tr-TR" sz="3600" dirty="0"/>
          </a:p>
          <a:p>
            <a:pPr marL="324000" lvl="1" indent="0">
              <a:buNone/>
            </a:pPr>
            <a:r>
              <a:rPr lang="tr-TR" b="1" dirty="0"/>
              <a:t>Yönetim Düzeni: İş Paketleri (İP), Görev Dağılımı ve Süreleri</a:t>
            </a:r>
            <a:endParaRPr lang="tr-TR" sz="2800" dirty="0"/>
          </a:p>
          <a:p>
            <a:pPr marL="0" indent="0">
              <a:buNone/>
            </a:pPr>
            <a:r>
              <a:rPr lang="tr-TR" b="1" dirty="0"/>
              <a:t> </a:t>
            </a:r>
            <a:endParaRPr lang="tr-TR" sz="3200" dirty="0"/>
          </a:p>
          <a:p>
            <a:pPr marL="0" indent="0">
              <a:buNone/>
            </a:pPr>
            <a:r>
              <a:rPr lang="tr-TR" dirty="0"/>
              <a:t>Projede yer alacak başlıca iş paketleri ve hedefleri, her bir iş paketinin kimler tarafından hangi sürede gerçekleştirileceği, başarı ölçütü ve projenin başarısına katkısı “İş-Zaman Çizelgesi” doldurularak verilir. Her bir iş paketinde görev alacak yürütücü, araştırmacı ve personel ayrıntılı olarak belirtilir. Literatür taraması, gelişme ve sonuç raporu hazırlama aşamaları, proje sonuçlarının paylaşımı, makale yazımı ve malzeme alımı ayrı birer iş paketi olarak </a:t>
            </a:r>
            <a:r>
              <a:rPr lang="tr-TR" u="sng" dirty="0"/>
              <a:t>gösterilmemelidir</a:t>
            </a:r>
            <a:r>
              <a:rPr lang="tr-TR" dirty="0"/>
              <a:t>.</a:t>
            </a:r>
            <a:endParaRPr lang="tr-TR" sz="3600" dirty="0"/>
          </a:p>
          <a:p>
            <a:pPr marL="0" indent="0">
              <a:buNone/>
            </a:pPr>
            <a:r>
              <a:rPr lang="tr-TR" dirty="0"/>
              <a:t> </a:t>
            </a:r>
            <a:endParaRPr lang="tr-TR" sz="3600" dirty="0"/>
          </a:p>
          <a:p>
            <a:pPr marL="0" indent="0">
              <a:buNone/>
            </a:pPr>
            <a:r>
              <a:rPr lang="tr-TR" dirty="0"/>
              <a:t>Başarı ölçütü olarak her bir iş paketinin hangi kriterleri sağladığında başarılı sayılacağı açıklanır. Başarı ölçütü, ölçülebilir ve izlenebilir nitelikte olacak şekilde nicel veya nitel ölçütlerle (ifade, sayı, yüzde, vb.) belirtilmelidir.</a:t>
            </a:r>
            <a:endParaRPr lang="tr-TR" sz="3600" dirty="0"/>
          </a:p>
          <a:p>
            <a:r>
              <a:rPr lang="tr-TR" dirty="0"/>
              <a:t> </a:t>
            </a:r>
            <a:endParaRPr lang="tr-TR" sz="3600" dirty="0"/>
          </a:p>
          <a:p>
            <a:endParaRPr lang="tr-TR" dirty="0"/>
          </a:p>
        </p:txBody>
      </p:sp>
    </p:spTree>
    <p:extLst>
      <p:ext uri="{BB962C8B-B14F-4D97-AF65-F5344CB8AC3E}">
        <p14:creationId xmlns:p14="http://schemas.microsoft.com/office/powerpoint/2010/main" val="23279120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4E82B19-FE99-F402-B9C7-25CBAA82F6B9}"/>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1C5744B5-D350-8247-4CAC-75911749B4F3}"/>
              </a:ext>
            </a:extLst>
          </p:cNvPr>
          <p:cNvPicPr>
            <a:picLocks noGrp="1" noChangeAspect="1"/>
          </p:cNvPicPr>
          <p:nvPr>
            <p:ph idx="1"/>
          </p:nvPr>
        </p:nvPicPr>
        <p:blipFill>
          <a:blip r:embed="rId2"/>
          <a:stretch>
            <a:fillRect/>
          </a:stretch>
        </p:blipFill>
        <p:spPr>
          <a:xfrm>
            <a:off x="1069629" y="2425443"/>
            <a:ext cx="10868687" cy="4486512"/>
          </a:xfrm>
          <a:prstGeom prst="rect">
            <a:avLst/>
          </a:prstGeom>
        </p:spPr>
      </p:pic>
    </p:spTree>
    <p:extLst>
      <p:ext uri="{BB962C8B-B14F-4D97-AF65-F5344CB8AC3E}">
        <p14:creationId xmlns:p14="http://schemas.microsoft.com/office/powerpoint/2010/main" val="39290141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F15C726-4DF2-4D88-BF90-F6B101E8A5CF}"/>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FBA99E1C-B094-2A8A-6257-304471CB0627}"/>
              </a:ext>
            </a:extLst>
          </p:cNvPr>
          <p:cNvSpPr>
            <a:spLocks noGrp="1"/>
          </p:cNvSpPr>
          <p:nvPr>
            <p:ph idx="1"/>
          </p:nvPr>
        </p:nvSpPr>
        <p:spPr/>
        <p:txBody>
          <a:bodyPr/>
          <a:lstStyle/>
          <a:p>
            <a:pPr marL="0" indent="0">
              <a:buNone/>
            </a:pPr>
            <a:r>
              <a:rPr lang="tr-TR" b="1" dirty="0"/>
              <a:t>Proje Yazımının Amacı</a:t>
            </a:r>
          </a:p>
          <a:p>
            <a:r>
              <a:rPr lang="tr-TR" dirty="0"/>
              <a:t>Akademik veya uygulamalı bir problemi çözmek.</a:t>
            </a:r>
          </a:p>
          <a:p>
            <a:r>
              <a:rPr lang="tr-TR" dirty="0"/>
              <a:t>Yeni bilgi üretmek veya mevcut bilgiyi geliştirmek.</a:t>
            </a:r>
          </a:p>
          <a:p>
            <a:r>
              <a:rPr lang="tr-TR" dirty="0"/>
              <a:t>Kaynakları planlı ve sistematik şekilde kullanmak.</a:t>
            </a:r>
          </a:p>
          <a:p>
            <a:r>
              <a:rPr lang="tr-TR" dirty="0"/>
              <a:t>Bilimsel ve etik kurallara uygun bir çalışma ortaya koymak.</a:t>
            </a:r>
          </a:p>
          <a:p>
            <a:pPr marL="0" indent="0">
              <a:buNone/>
            </a:pPr>
            <a:endParaRPr lang="tr-TR" b="1" dirty="0"/>
          </a:p>
          <a:p>
            <a:endParaRPr lang="tr-TR" dirty="0"/>
          </a:p>
        </p:txBody>
      </p:sp>
    </p:spTree>
    <p:extLst>
      <p:ext uri="{BB962C8B-B14F-4D97-AF65-F5344CB8AC3E}">
        <p14:creationId xmlns:p14="http://schemas.microsoft.com/office/powerpoint/2010/main" val="22486661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F2F6D80-60AE-3E04-51E2-93224939AC5D}"/>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200D4957-1B6F-A321-E232-B6A117AE378A}"/>
              </a:ext>
            </a:extLst>
          </p:cNvPr>
          <p:cNvSpPr>
            <a:spLocks noGrp="1"/>
          </p:cNvSpPr>
          <p:nvPr>
            <p:ph idx="1"/>
          </p:nvPr>
        </p:nvSpPr>
        <p:spPr/>
        <p:txBody>
          <a:bodyPr/>
          <a:lstStyle/>
          <a:p>
            <a:pPr marL="324000" lvl="1" indent="0">
              <a:buNone/>
            </a:pPr>
            <a:r>
              <a:rPr lang="tr-TR" b="1" dirty="0"/>
              <a:t>Risk Yönetimi</a:t>
            </a:r>
            <a:endParaRPr lang="tr-TR" sz="2800" dirty="0"/>
          </a:p>
          <a:p>
            <a:r>
              <a:rPr lang="tr-TR" dirty="0"/>
              <a:t>Projenin başarısını olumsuz yönde etkileyebilecek riskler ve bu risklerle karşılaşıldığında projenin başarıyla yürütülmesini sağlamak için alınacak tedbirler (B Planı) ilgili iş paketleri belirtilerek ana hatlarıyla aşağıdaki Risk Yönetimi </a:t>
            </a:r>
            <a:r>
              <a:rPr lang="tr-TR" dirty="0" err="1"/>
              <a:t>Tablosu’nda</a:t>
            </a:r>
            <a:r>
              <a:rPr lang="tr-TR" dirty="0"/>
              <a:t> ifade edilir. Projenin araştırma sorusu ve/veya hipoteziyle ilgili yaşanabilecek riskler dikkate alınır. B planının uygulanması projenin temel hedeflerinden ve özgün değerinden sapmaya yol açmamalıdır. B planına geçilmesi durumunda yöntem değişikliğine gidiliyor ise bu durum ayrıntılandırılmalıdır. Risk öngörülmeyen iş paketleri bu bölümde yer almaz.</a:t>
            </a:r>
            <a:endParaRPr lang="tr-TR" sz="3600" dirty="0"/>
          </a:p>
          <a:p>
            <a:endParaRPr lang="tr-TR" dirty="0"/>
          </a:p>
        </p:txBody>
      </p:sp>
    </p:spTree>
    <p:extLst>
      <p:ext uri="{BB962C8B-B14F-4D97-AF65-F5344CB8AC3E}">
        <p14:creationId xmlns:p14="http://schemas.microsoft.com/office/powerpoint/2010/main" val="1972263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0268A38-F65B-4B63-ADED-B49A05073ADC}"/>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4AB6609C-DC88-3229-FC23-4FE56EC8A09D}"/>
              </a:ext>
            </a:extLst>
          </p:cNvPr>
          <p:cNvSpPr>
            <a:spLocks noGrp="1"/>
          </p:cNvSpPr>
          <p:nvPr>
            <p:ph idx="1"/>
          </p:nvPr>
        </p:nvSpPr>
        <p:spPr/>
        <p:txBody>
          <a:bodyPr>
            <a:normAutofit fontScale="92500" lnSpcReduction="20000"/>
          </a:bodyPr>
          <a:lstStyle/>
          <a:p>
            <a:pPr marL="0" lvl="0" indent="0">
              <a:buNone/>
            </a:pPr>
            <a:r>
              <a:rPr lang="tr-TR" b="1" dirty="0"/>
              <a:t>YAYGIN ETKİ</a:t>
            </a:r>
            <a:endParaRPr lang="tr-TR" sz="3200" dirty="0"/>
          </a:p>
          <a:p>
            <a:pPr marL="0" indent="0">
              <a:buNone/>
            </a:pPr>
            <a:r>
              <a:rPr lang="tr-TR" dirty="0"/>
              <a:t> </a:t>
            </a:r>
            <a:endParaRPr lang="tr-TR" sz="3200" dirty="0"/>
          </a:p>
          <a:p>
            <a:pPr marL="0" indent="0">
              <a:buNone/>
            </a:pPr>
            <a:r>
              <a:rPr lang="tr-TR" dirty="0"/>
              <a:t>Proje başarıyla gerçekleştirildiği takdirde projeden elde edilmesi öngörülen çıktı(</a:t>
            </a:r>
            <a:r>
              <a:rPr lang="tr-TR" dirty="0" err="1"/>
              <a:t>lar</a:t>
            </a:r>
            <a:r>
              <a:rPr lang="tr-TR" dirty="0"/>
              <a:t>) ve etki(</a:t>
            </a:r>
            <a:r>
              <a:rPr lang="tr-TR" dirty="0" err="1"/>
              <a:t>ler</a:t>
            </a:r>
            <a:r>
              <a:rPr lang="tr-TR" dirty="0"/>
              <a:t>) ile bu çıktı ve etkilerin paylaşımı ve yayılımına yönelik faaliyet(</a:t>
            </a:r>
            <a:r>
              <a:rPr lang="tr-TR" dirty="0" err="1"/>
              <a:t>ler</a:t>
            </a:r>
            <a:r>
              <a:rPr lang="tr-TR" dirty="0"/>
              <a:t>)/ hizmet(</a:t>
            </a:r>
            <a:r>
              <a:rPr lang="tr-TR" dirty="0" err="1"/>
              <a:t>ler</a:t>
            </a:r>
            <a:r>
              <a:rPr lang="tr-TR" dirty="0"/>
              <a:t>) net cümlelerle ilgili bölümde belirtilmelidir. İfade edilen yaygın etkiye ulaşılabilme potansiyeli belirtilmelidir. </a:t>
            </a:r>
            <a:endParaRPr lang="tr-TR" sz="3600" dirty="0"/>
          </a:p>
          <a:p>
            <a:pPr marL="0" indent="0">
              <a:buNone/>
            </a:pPr>
            <a:r>
              <a:rPr lang="tr-TR" dirty="0"/>
              <a:t> </a:t>
            </a:r>
            <a:endParaRPr lang="tr-TR" sz="3600" dirty="0"/>
          </a:p>
          <a:p>
            <a:pPr marL="324000" lvl="1" indent="0">
              <a:buNone/>
            </a:pPr>
            <a:r>
              <a:rPr lang="tr-TR" b="1" dirty="0"/>
              <a:t>Projeden Elde Edilmesi Öngörülen Çıktılara İlişkin Bilgiler</a:t>
            </a:r>
            <a:endParaRPr lang="tr-TR" sz="2800" dirty="0"/>
          </a:p>
          <a:p>
            <a:pPr marL="0" indent="0">
              <a:buNone/>
            </a:pPr>
            <a:r>
              <a:rPr lang="tr-TR" b="1" dirty="0"/>
              <a:t> </a:t>
            </a:r>
            <a:endParaRPr lang="tr-TR" sz="3200" dirty="0"/>
          </a:p>
          <a:p>
            <a:pPr marL="0" indent="0">
              <a:buNone/>
            </a:pPr>
            <a:r>
              <a:rPr lang="tr-TR" dirty="0"/>
              <a:t>Bu bölümde, projeden elde edilmesi öngörülen çıktılara yer verilmelidir. Söz konusu çıktılar, amaçlarına göre belirlenen kategorilere ayrılarak belirtilmeli, nicel gösterge ve hedeflere dayandırılmalı ve her bir çıktının elde edilmesinin öngörüldüğü zaman aralığı belirtilmelidir.</a:t>
            </a:r>
            <a:r>
              <a:rPr lang="tr-TR" sz="3600" dirty="0"/>
              <a:t> </a:t>
            </a:r>
          </a:p>
          <a:p>
            <a:endParaRPr lang="tr-TR" dirty="0"/>
          </a:p>
        </p:txBody>
      </p:sp>
    </p:spTree>
    <p:extLst>
      <p:ext uri="{BB962C8B-B14F-4D97-AF65-F5344CB8AC3E}">
        <p14:creationId xmlns:p14="http://schemas.microsoft.com/office/powerpoint/2010/main" val="42264115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8D0EE81-7AD0-18FC-3BE1-67A0A3FF096E}"/>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5E09B76A-259C-8EEF-66B3-D84606AEACD3}"/>
              </a:ext>
            </a:extLst>
          </p:cNvPr>
          <p:cNvSpPr>
            <a:spLocks noGrp="1"/>
          </p:cNvSpPr>
          <p:nvPr>
            <p:ph idx="1"/>
          </p:nvPr>
        </p:nvSpPr>
        <p:spPr/>
        <p:txBody>
          <a:bodyPr/>
          <a:lstStyle/>
          <a:p>
            <a:pPr marL="0" indent="0">
              <a:buNone/>
            </a:pPr>
            <a:r>
              <a:rPr lang="tr-TR" b="1" dirty="0"/>
              <a:t>BÜTÇE ve GEREKÇESİ</a:t>
            </a:r>
            <a:endParaRPr lang="tr-TR" dirty="0"/>
          </a:p>
          <a:p>
            <a:pPr marL="0" indent="0">
              <a:buNone/>
            </a:pPr>
            <a:endParaRPr lang="tr-TR" dirty="0"/>
          </a:p>
          <a:p>
            <a:r>
              <a:rPr lang="en-US" b="1" dirty="0"/>
              <a:t>Genel </a:t>
            </a:r>
            <a:r>
              <a:rPr lang="en-US" b="1" dirty="0" err="1"/>
              <a:t>Bütçe</a:t>
            </a:r>
            <a:r>
              <a:rPr lang="en-US" b="1" dirty="0"/>
              <a:t> </a:t>
            </a:r>
            <a:r>
              <a:rPr lang="en-US" b="1" dirty="0" err="1"/>
              <a:t>Tablosu</a:t>
            </a:r>
            <a:r>
              <a:rPr lang="en-US" dirty="0"/>
              <a:t> </a:t>
            </a:r>
            <a:r>
              <a:rPr lang="en-US" dirty="0" err="1"/>
              <a:t>ve</a:t>
            </a:r>
            <a:r>
              <a:rPr lang="en-US" dirty="0"/>
              <a:t> </a:t>
            </a:r>
            <a:r>
              <a:rPr lang="en-US" b="1" dirty="0" err="1"/>
              <a:t>TÜBİTAK’tan</a:t>
            </a:r>
            <a:r>
              <a:rPr lang="en-US" b="1" dirty="0"/>
              <a:t> </a:t>
            </a:r>
            <a:r>
              <a:rPr lang="en-US" b="1" dirty="0" err="1"/>
              <a:t>Talep</a:t>
            </a:r>
            <a:r>
              <a:rPr lang="en-US" b="1" dirty="0"/>
              <a:t> </a:t>
            </a:r>
            <a:r>
              <a:rPr lang="en-US" b="1" dirty="0" err="1"/>
              <a:t>Edilen</a:t>
            </a:r>
            <a:r>
              <a:rPr lang="en-US" b="1" dirty="0"/>
              <a:t> </a:t>
            </a:r>
            <a:r>
              <a:rPr lang="en-US" b="1" dirty="0" err="1"/>
              <a:t>Bütçe</a:t>
            </a:r>
            <a:r>
              <a:rPr lang="en-US" b="1" dirty="0"/>
              <a:t> </a:t>
            </a:r>
            <a:r>
              <a:rPr lang="en-US" b="1" dirty="0" err="1"/>
              <a:t>Tablosu</a:t>
            </a:r>
            <a:r>
              <a:rPr lang="en-US" dirty="0"/>
              <a:t> </a:t>
            </a:r>
            <a:r>
              <a:rPr lang="en-US" dirty="0" err="1"/>
              <a:t>eksiksiz</a:t>
            </a:r>
            <a:r>
              <a:rPr lang="en-US" dirty="0"/>
              <a:t> </a:t>
            </a:r>
            <a:r>
              <a:rPr lang="en-US" dirty="0" err="1"/>
              <a:t>olarak</a:t>
            </a:r>
            <a:r>
              <a:rPr lang="en-US" dirty="0"/>
              <a:t> </a:t>
            </a:r>
            <a:r>
              <a:rPr lang="en-US" dirty="0" err="1"/>
              <a:t>doldurulur</a:t>
            </a:r>
            <a:r>
              <a:rPr lang="en-US" dirty="0"/>
              <a:t>. Genel </a:t>
            </a:r>
            <a:r>
              <a:rPr lang="en-US" dirty="0" err="1"/>
              <a:t>Bütçe</a:t>
            </a:r>
            <a:r>
              <a:rPr lang="en-US" dirty="0"/>
              <a:t> </a:t>
            </a:r>
            <a:r>
              <a:rPr lang="en-US" dirty="0" err="1"/>
              <a:t>Tablosu’nun</a:t>
            </a:r>
            <a:r>
              <a:rPr lang="en-US" dirty="0"/>
              <a:t> </a:t>
            </a:r>
            <a:r>
              <a:rPr lang="en-US" dirty="0" err="1"/>
              <a:t>TÜBİTAK’tan</a:t>
            </a:r>
            <a:r>
              <a:rPr lang="en-US" dirty="0"/>
              <a:t> </a:t>
            </a:r>
            <a:r>
              <a:rPr lang="en-US" dirty="0" err="1"/>
              <a:t>Talep</a:t>
            </a:r>
            <a:r>
              <a:rPr lang="en-US" dirty="0"/>
              <a:t> </a:t>
            </a:r>
            <a:r>
              <a:rPr lang="en-US" dirty="0" err="1"/>
              <a:t>Edilen</a:t>
            </a:r>
            <a:r>
              <a:rPr lang="en-US" dirty="0"/>
              <a:t> </a:t>
            </a:r>
            <a:r>
              <a:rPr lang="en-US" dirty="0" err="1"/>
              <a:t>Katkı</a:t>
            </a:r>
            <a:r>
              <a:rPr lang="en-US" dirty="0"/>
              <a:t> </a:t>
            </a:r>
            <a:r>
              <a:rPr lang="en-US" dirty="0" err="1"/>
              <a:t>kısmındaki</a:t>
            </a:r>
            <a:r>
              <a:rPr lang="en-US" dirty="0"/>
              <a:t> </a:t>
            </a:r>
            <a:r>
              <a:rPr lang="en-US" dirty="0" err="1"/>
              <a:t>toplamlarla</a:t>
            </a:r>
            <a:r>
              <a:rPr lang="en-US" dirty="0"/>
              <a:t> </a:t>
            </a:r>
            <a:r>
              <a:rPr lang="en-US" dirty="0" err="1"/>
              <a:t>TÜBİTAK’tan</a:t>
            </a:r>
            <a:r>
              <a:rPr lang="en-US" dirty="0"/>
              <a:t> </a:t>
            </a:r>
            <a:r>
              <a:rPr lang="en-US" dirty="0" err="1"/>
              <a:t>Talep</a:t>
            </a:r>
            <a:r>
              <a:rPr lang="en-US" dirty="0"/>
              <a:t> </a:t>
            </a:r>
            <a:r>
              <a:rPr lang="en-US" dirty="0" err="1"/>
              <a:t>Edilen</a:t>
            </a:r>
            <a:r>
              <a:rPr lang="en-US" dirty="0"/>
              <a:t> </a:t>
            </a:r>
            <a:r>
              <a:rPr lang="en-US" dirty="0" err="1"/>
              <a:t>Bütçe</a:t>
            </a:r>
            <a:r>
              <a:rPr lang="en-US" dirty="0"/>
              <a:t> </a:t>
            </a:r>
            <a:r>
              <a:rPr lang="en-US" dirty="0" err="1"/>
              <a:t>Tablosundaki</a:t>
            </a:r>
            <a:r>
              <a:rPr lang="en-US" dirty="0"/>
              <a:t> ana </a:t>
            </a:r>
            <a:r>
              <a:rPr lang="en-US" dirty="0" err="1"/>
              <a:t>toplamların</a:t>
            </a:r>
            <a:r>
              <a:rPr lang="en-US" dirty="0"/>
              <a:t> </a:t>
            </a:r>
            <a:r>
              <a:rPr lang="en-US" dirty="0" err="1"/>
              <a:t>aynı</a:t>
            </a:r>
            <a:r>
              <a:rPr lang="en-US" dirty="0"/>
              <a:t> </a:t>
            </a:r>
            <a:r>
              <a:rPr lang="en-US" dirty="0" err="1"/>
              <a:t>olması</a:t>
            </a:r>
            <a:r>
              <a:rPr lang="en-US" dirty="0"/>
              <a:t> </a:t>
            </a:r>
            <a:r>
              <a:rPr lang="en-US" dirty="0" err="1"/>
              <a:t>gerekir</a:t>
            </a:r>
            <a:r>
              <a:rPr lang="en-US" dirty="0"/>
              <a:t>. </a:t>
            </a:r>
            <a:r>
              <a:rPr lang="en-US" dirty="0" err="1"/>
              <a:t>TÜBİTAK'tan</a:t>
            </a:r>
            <a:r>
              <a:rPr lang="en-US" dirty="0"/>
              <a:t> </a:t>
            </a:r>
            <a:r>
              <a:rPr lang="en-US" dirty="0" err="1"/>
              <a:t>talep</a:t>
            </a:r>
            <a:r>
              <a:rPr lang="en-US" dirty="0"/>
              <a:t> </a:t>
            </a:r>
            <a:r>
              <a:rPr lang="en-US" dirty="0" err="1"/>
              <a:t>edilen</a:t>
            </a:r>
            <a:r>
              <a:rPr lang="en-US" dirty="0"/>
              <a:t> </a:t>
            </a:r>
            <a:r>
              <a:rPr lang="en-US" dirty="0" err="1"/>
              <a:t>desteğin</a:t>
            </a:r>
            <a:r>
              <a:rPr lang="en-US" dirty="0"/>
              <a:t> her </a:t>
            </a:r>
            <a:r>
              <a:rPr lang="en-US" dirty="0" err="1"/>
              <a:t>bir</a:t>
            </a:r>
            <a:r>
              <a:rPr lang="en-US" dirty="0"/>
              <a:t> </a:t>
            </a:r>
            <a:r>
              <a:rPr lang="en-US" dirty="0" err="1"/>
              <a:t>kalemi</a:t>
            </a:r>
            <a:r>
              <a:rPr lang="en-US" dirty="0"/>
              <a:t> </a:t>
            </a:r>
            <a:r>
              <a:rPr lang="en-US" dirty="0" err="1"/>
              <a:t>için</a:t>
            </a:r>
            <a:r>
              <a:rPr lang="en-US" dirty="0"/>
              <a:t> </a:t>
            </a:r>
            <a:r>
              <a:rPr lang="en-US" dirty="0" err="1"/>
              <a:t>ayrıntılı</a:t>
            </a:r>
            <a:r>
              <a:rPr lang="en-US" dirty="0"/>
              <a:t> </a:t>
            </a:r>
            <a:r>
              <a:rPr lang="en-US" dirty="0" err="1"/>
              <a:t>gerekçe</a:t>
            </a:r>
            <a:r>
              <a:rPr lang="en-US" dirty="0"/>
              <a:t> </a:t>
            </a:r>
            <a:r>
              <a:rPr lang="en-US" dirty="0" err="1"/>
              <a:t>ve</a:t>
            </a:r>
            <a:r>
              <a:rPr lang="en-US" dirty="0"/>
              <a:t> </a:t>
            </a:r>
            <a:r>
              <a:rPr lang="en-US" dirty="0" err="1"/>
              <a:t>teknik</a:t>
            </a:r>
            <a:r>
              <a:rPr lang="en-US" dirty="0"/>
              <a:t> </a:t>
            </a:r>
            <a:r>
              <a:rPr lang="en-US" dirty="0" err="1"/>
              <a:t>bilgiler</a:t>
            </a:r>
            <a:r>
              <a:rPr lang="en-US" dirty="0"/>
              <a:t> </a:t>
            </a:r>
            <a:r>
              <a:rPr lang="en-US" dirty="0" err="1"/>
              <a:t>verilir</a:t>
            </a:r>
            <a:r>
              <a:rPr lang="en-US" dirty="0"/>
              <a:t>. </a:t>
            </a:r>
            <a:r>
              <a:rPr lang="en-US" b="1" dirty="0" err="1"/>
              <a:t>Başvuru</a:t>
            </a:r>
            <a:r>
              <a:rPr lang="en-US" b="1" dirty="0"/>
              <a:t> </a:t>
            </a:r>
            <a:r>
              <a:rPr lang="en-US" b="1" dirty="0" err="1"/>
              <a:t>aşamasında</a:t>
            </a:r>
            <a:r>
              <a:rPr lang="en-US" b="1" dirty="0"/>
              <a:t> proforma </a:t>
            </a:r>
            <a:r>
              <a:rPr lang="en-US" b="1" dirty="0" err="1"/>
              <a:t>veya</a:t>
            </a:r>
            <a:r>
              <a:rPr lang="en-US" b="1" dirty="0"/>
              <a:t> </a:t>
            </a:r>
            <a:r>
              <a:rPr lang="en-US" b="1" dirty="0" err="1"/>
              <a:t>teknik</a:t>
            </a:r>
            <a:r>
              <a:rPr lang="en-US" b="1" dirty="0"/>
              <a:t> </a:t>
            </a:r>
            <a:r>
              <a:rPr lang="en-US" b="1" dirty="0" err="1"/>
              <a:t>şartname</a:t>
            </a:r>
            <a:r>
              <a:rPr lang="en-US" b="1" dirty="0"/>
              <a:t> </a:t>
            </a:r>
            <a:r>
              <a:rPr lang="en-US" b="1" dirty="0" err="1"/>
              <a:t>sunulmasına</a:t>
            </a:r>
            <a:r>
              <a:rPr lang="en-US" b="1" dirty="0"/>
              <a:t> </a:t>
            </a:r>
            <a:r>
              <a:rPr lang="en-US" b="1" dirty="0" err="1"/>
              <a:t>gerek</a:t>
            </a:r>
            <a:r>
              <a:rPr lang="en-US" b="1" dirty="0"/>
              <a:t> </a:t>
            </a:r>
            <a:r>
              <a:rPr lang="en-US" b="1" dirty="0" err="1"/>
              <a:t>bulunmamaktadır</a:t>
            </a:r>
            <a:r>
              <a:rPr lang="en-US" b="1" dirty="0"/>
              <a:t>. </a:t>
            </a:r>
            <a:r>
              <a:rPr lang="en-US" b="1" dirty="0" err="1"/>
              <a:t>Proje</a:t>
            </a:r>
            <a:r>
              <a:rPr lang="en-US" b="1" dirty="0"/>
              <a:t> </a:t>
            </a:r>
            <a:r>
              <a:rPr lang="en-US" b="1" dirty="0" err="1"/>
              <a:t>önerisinin</a:t>
            </a:r>
            <a:r>
              <a:rPr lang="en-US" b="1" dirty="0"/>
              <a:t> </a:t>
            </a:r>
            <a:r>
              <a:rPr lang="en-US" b="1" dirty="0" err="1"/>
              <a:t>desteklenmesi</a:t>
            </a:r>
            <a:r>
              <a:rPr lang="en-US" b="1" dirty="0"/>
              <a:t> </a:t>
            </a:r>
            <a:r>
              <a:rPr lang="en-US" b="1" dirty="0" err="1"/>
              <a:t>durumunda</a:t>
            </a:r>
            <a:r>
              <a:rPr lang="en-US" b="1" dirty="0"/>
              <a:t> </a:t>
            </a:r>
            <a:r>
              <a:rPr lang="en-US" b="1" dirty="0" err="1"/>
              <a:t>ilgili</a:t>
            </a:r>
            <a:r>
              <a:rPr lang="en-US" b="1" dirty="0"/>
              <a:t> proforma </a:t>
            </a:r>
            <a:r>
              <a:rPr lang="en-US" b="1" dirty="0" err="1"/>
              <a:t>veya</a:t>
            </a:r>
            <a:r>
              <a:rPr lang="en-US" b="1" dirty="0"/>
              <a:t> </a:t>
            </a:r>
            <a:r>
              <a:rPr lang="en-US" b="1" dirty="0" err="1"/>
              <a:t>teknik</a:t>
            </a:r>
            <a:r>
              <a:rPr lang="en-US" b="1" dirty="0"/>
              <a:t> </a:t>
            </a:r>
            <a:r>
              <a:rPr lang="en-US" b="1" dirty="0" err="1"/>
              <a:t>şartname</a:t>
            </a:r>
            <a:r>
              <a:rPr lang="en-US" b="1" dirty="0"/>
              <a:t> </a:t>
            </a:r>
            <a:r>
              <a:rPr lang="en-US" b="1" dirty="0" err="1"/>
              <a:t>talep</a:t>
            </a:r>
            <a:r>
              <a:rPr lang="en-US" b="1" dirty="0"/>
              <a:t> </a:t>
            </a:r>
            <a:r>
              <a:rPr lang="en-US" b="1" dirty="0" err="1"/>
              <a:t>edilecektir</a:t>
            </a:r>
            <a:r>
              <a:rPr lang="en-US" b="1" dirty="0"/>
              <a:t>. </a:t>
            </a:r>
            <a:r>
              <a:rPr lang="en-US" dirty="0"/>
              <a:t>Sarf </a:t>
            </a:r>
            <a:r>
              <a:rPr lang="en-US" dirty="0" err="1"/>
              <a:t>giderleri</a:t>
            </a:r>
            <a:r>
              <a:rPr lang="en-US" dirty="0"/>
              <a:t> </a:t>
            </a:r>
            <a:r>
              <a:rPr lang="en-US" dirty="0" err="1"/>
              <a:t>için</a:t>
            </a:r>
            <a:r>
              <a:rPr lang="en-US" dirty="0"/>
              <a:t>, </a:t>
            </a:r>
            <a:r>
              <a:rPr lang="en-US" dirty="0" err="1"/>
              <a:t>projede</a:t>
            </a:r>
            <a:r>
              <a:rPr lang="en-US" dirty="0"/>
              <a:t> </a:t>
            </a:r>
            <a:r>
              <a:rPr lang="en-US" dirty="0" err="1"/>
              <a:t>gerekliliğinin</a:t>
            </a:r>
            <a:r>
              <a:rPr lang="en-US" dirty="0"/>
              <a:t> </a:t>
            </a:r>
            <a:r>
              <a:rPr lang="en-US" dirty="0" err="1"/>
              <a:t>değerlendirilmesine</a:t>
            </a:r>
            <a:r>
              <a:rPr lang="en-US" dirty="0"/>
              <a:t> </a:t>
            </a:r>
            <a:r>
              <a:rPr lang="en-US" dirty="0" err="1"/>
              <a:t>imkân</a:t>
            </a:r>
            <a:r>
              <a:rPr lang="en-US" dirty="0"/>
              <a:t> </a:t>
            </a:r>
            <a:r>
              <a:rPr lang="en-US" dirty="0" err="1"/>
              <a:t>veren</a:t>
            </a:r>
            <a:r>
              <a:rPr lang="en-US" dirty="0"/>
              <a:t> </a:t>
            </a:r>
            <a:r>
              <a:rPr lang="en-US" dirty="0" err="1"/>
              <a:t>ayrıntıda</a:t>
            </a:r>
            <a:r>
              <a:rPr lang="en-US" dirty="0"/>
              <a:t> </a:t>
            </a:r>
            <a:r>
              <a:rPr lang="en-US" dirty="0" err="1"/>
              <a:t>liste</a:t>
            </a:r>
            <a:r>
              <a:rPr lang="en-US" dirty="0"/>
              <a:t> </a:t>
            </a:r>
            <a:r>
              <a:rPr lang="en-US" dirty="0" err="1"/>
              <a:t>verilmesi</a:t>
            </a:r>
            <a:r>
              <a:rPr lang="en-US" dirty="0"/>
              <a:t> </a:t>
            </a:r>
            <a:r>
              <a:rPr lang="en-US" dirty="0" err="1"/>
              <a:t>yeterlidir</a:t>
            </a:r>
            <a:r>
              <a:rPr lang="en-US" dirty="0"/>
              <a:t>. </a:t>
            </a:r>
            <a:r>
              <a:rPr lang="en-US" dirty="0" err="1"/>
              <a:t>Eğer</a:t>
            </a:r>
            <a:r>
              <a:rPr lang="en-US" dirty="0"/>
              <a:t> </a:t>
            </a:r>
            <a:r>
              <a:rPr lang="en-US" dirty="0" err="1"/>
              <a:t>varsa</a:t>
            </a:r>
            <a:r>
              <a:rPr lang="en-US" dirty="0"/>
              <a:t>, </a:t>
            </a:r>
            <a:r>
              <a:rPr lang="en-US" dirty="0" err="1"/>
              <a:t>öneren</a:t>
            </a:r>
            <a:r>
              <a:rPr lang="en-US" dirty="0"/>
              <a:t> </a:t>
            </a:r>
            <a:r>
              <a:rPr lang="en-US" dirty="0" err="1"/>
              <a:t>kuruluş</a:t>
            </a:r>
            <a:r>
              <a:rPr lang="en-US" dirty="0"/>
              <a:t> </a:t>
            </a:r>
            <a:r>
              <a:rPr lang="en-US" dirty="0" err="1"/>
              <a:t>veya</a:t>
            </a:r>
            <a:r>
              <a:rPr lang="en-US" dirty="0"/>
              <a:t> </a:t>
            </a:r>
            <a:r>
              <a:rPr lang="en-US" dirty="0" err="1"/>
              <a:t>destekleyen</a:t>
            </a:r>
            <a:r>
              <a:rPr lang="en-US" dirty="0"/>
              <a:t> </a:t>
            </a:r>
            <a:r>
              <a:rPr lang="en-US" dirty="0" err="1"/>
              <a:t>diğer</a:t>
            </a:r>
            <a:r>
              <a:rPr lang="en-US" dirty="0"/>
              <a:t> </a:t>
            </a:r>
            <a:r>
              <a:rPr lang="en-US" dirty="0" err="1"/>
              <a:t>kuruluş</a:t>
            </a:r>
            <a:r>
              <a:rPr lang="en-US" dirty="0"/>
              <a:t> </a:t>
            </a:r>
            <a:r>
              <a:rPr lang="en-US" dirty="0" err="1"/>
              <a:t>katkıları</a:t>
            </a:r>
            <a:r>
              <a:rPr lang="en-US" dirty="0"/>
              <a:t>, </a:t>
            </a:r>
            <a:r>
              <a:rPr lang="en-US" dirty="0" err="1"/>
              <a:t>bu</a:t>
            </a:r>
            <a:r>
              <a:rPr lang="en-US" dirty="0"/>
              <a:t> </a:t>
            </a:r>
            <a:r>
              <a:rPr lang="en-US" dirty="0" err="1"/>
              <a:t>katkıların</a:t>
            </a:r>
            <a:r>
              <a:rPr lang="en-US" dirty="0"/>
              <a:t> </a:t>
            </a:r>
            <a:r>
              <a:rPr lang="en-US" dirty="0" err="1"/>
              <a:t>niteliği</a:t>
            </a:r>
            <a:r>
              <a:rPr lang="en-US" dirty="0"/>
              <a:t> </a:t>
            </a:r>
            <a:r>
              <a:rPr lang="en-US" dirty="0" err="1"/>
              <a:t>ve</a:t>
            </a:r>
            <a:r>
              <a:rPr lang="en-US" dirty="0"/>
              <a:t> </a:t>
            </a:r>
            <a:r>
              <a:rPr lang="en-US" dirty="0" err="1"/>
              <a:t>miktarının</a:t>
            </a:r>
            <a:r>
              <a:rPr lang="en-US" dirty="0"/>
              <a:t> </a:t>
            </a:r>
            <a:r>
              <a:rPr lang="en-US" dirty="0" err="1"/>
              <a:t>açıkça</a:t>
            </a:r>
            <a:r>
              <a:rPr lang="en-US" dirty="0"/>
              <a:t> </a:t>
            </a:r>
            <a:r>
              <a:rPr lang="en-US" dirty="0" err="1"/>
              <a:t>belirtildiği</a:t>
            </a:r>
            <a:r>
              <a:rPr lang="en-US" dirty="0"/>
              <a:t>, </a:t>
            </a:r>
            <a:r>
              <a:rPr lang="en-US" dirty="0" err="1"/>
              <a:t>ilgili</a:t>
            </a:r>
            <a:r>
              <a:rPr lang="en-US" dirty="0"/>
              <a:t> </a:t>
            </a:r>
            <a:r>
              <a:rPr lang="en-US" dirty="0" err="1"/>
              <a:t>kuruluş</a:t>
            </a:r>
            <a:r>
              <a:rPr lang="en-US" dirty="0"/>
              <a:t> </a:t>
            </a:r>
            <a:r>
              <a:rPr lang="en-US" dirty="0" err="1"/>
              <a:t>yetkilisi</a:t>
            </a:r>
            <a:r>
              <a:rPr lang="en-US" dirty="0"/>
              <a:t> </a:t>
            </a:r>
            <a:r>
              <a:rPr lang="en-US" dirty="0" err="1"/>
              <a:t>ya</a:t>
            </a:r>
            <a:r>
              <a:rPr lang="en-US" dirty="0"/>
              <a:t> da </a:t>
            </a:r>
            <a:r>
              <a:rPr lang="en-US" dirty="0" err="1"/>
              <a:t>yetkilileri</a:t>
            </a:r>
            <a:r>
              <a:rPr lang="en-US" dirty="0"/>
              <a:t> </a:t>
            </a:r>
            <a:r>
              <a:rPr lang="en-US" dirty="0" err="1"/>
              <a:t>tarafından</a:t>
            </a:r>
            <a:r>
              <a:rPr lang="en-US" dirty="0"/>
              <a:t> </a:t>
            </a:r>
            <a:r>
              <a:rPr lang="en-US" dirty="0" err="1"/>
              <a:t>imzalanmış</a:t>
            </a:r>
            <a:r>
              <a:rPr lang="en-US" dirty="0"/>
              <a:t> </a:t>
            </a:r>
            <a:r>
              <a:rPr lang="en-US" dirty="0" err="1"/>
              <a:t>destek</a:t>
            </a:r>
            <a:r>
              <a:rPr lang="en-US" dirty="0"/>
              <a:t> </a:t>
            </a:r>
            <a:r>
              <a:rPr lang="en-US" dirty="0" err="1"/>
              <a:t>mektupları</a:t>
            </a:r>
            <a:r>
              <a:rPr lang="en-US" dirty="0"/>
              <a:t> da </a:t>
            </a:r>
            <a:r>
              <a:rPr lang="en-US" dirty="0" err="1"/>
              <a:t>projenin</a:t>
            </a:r>
            <a:r>
              <a:rPr lang="en-US" dirty="0"/>
              <a:t> </a:t>
            </a:r>
            <a:r>
              <a:rPr lang="en-US" dirty="0" err="1"/>
              <a:t>desteklenmesi</a:t>
            </a:r>
            <a:r>
              <a:rPr lang="en-US" dirty="0"/>
              <a:t> </a:t>
            </a:r>
            <a:r>
              <a:rPr lang="en-US" dirty="0" err="1"/>
              <a:t>durumunda</a:t>
            </a:r>
            <a:r>
              <a:rPr lang="en-US" dirty="0"/>
              <a:t> </a:t>
            </a:r>
            <a:r>
              <a:rPr lang="en-US" dirty="0" err="1"/>
              <a:t>talep</a:t>
            </a:r>
            <a:r>
              <a:rPr lang="en-US" dirty="0"/>
              <a:t> </a:t>
            </a:r>
            <a:r>
              <a:rPr lang="en-US" dirty="0" err="1"/>
              <a:t>edilecektir</a:t>
            </a:r>
            <a:endParaRPr lang="tr-TR" dirty="0"/>
          </a:p>
        </p:txBody>
      </p:sp>
    </p:spTree>
    <p:extLst>
      <p:ext uri="{BB962C8B-B14F-4D97-AF65-F5344CB8AC3E}">
        <p14:creationId xmlns:p14="http://schemas.microsoft.com/office/powerpoint/2010/main" val="26420313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2F34593-11F9-20CB-0ED5-7AD0679D6CC8}"/>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85A3675C-9D0D-0D05-C329-B60EDF7240E3}"/>
              </a:ext>
            </a:extLst>
          </p:cNvPr>
          <p:cNvPicPr>
            <a:picLocks noGrp="1" noChangeAspect="1"/>
          </p:cNvPicPr>
          <p:nvPr>
            <p:ph idx="1"/>
          </p:nvPr>
        </p:nvPicPr>
        <p:blipFill>
          <a:blip r:embed="rId2"/>
          <a:stretch>
            <a:fillRect/>
          </a:stretch>
        </p:blipFill>
        <p:spPr>
          <a:xfrm>
            <a:off x="494117" y="2686834"/>
            <a:ext cx="11205659" cy="3997941"/>
          </a:xfrm>
          <a:prstGeom prst="rect">
            <a:avLst/>
          </a:prstGeom>
        </p:spPr>
      </p:pic>
    </p:spTree>
    <p:extLst>
      <p:ext uri="{BB962C8B-B14F-4D97-AF65-F5344CB8AC3E}">
        <p14:creationId xmlns:p14="http://schemas.microsoft.com/office/powerpoint/2010/main" val="21472925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58016D0-8875-93AC-A887-0B0734D8DE94}"/>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30693873-D069-9068-10A9-DC3579FDBBFC}"/>
              </a:ext>
            </a:extLst>
          </p:cNvPr>
          <p:cNvPicPr>
            <a:picLocks noGrp="1" noChangeAspect="1"/>
          </p:cNvPicPr>
          <p:nvPr>
            <p:ph idx="1"/>
          </p:nvPr>
        </p:nvPicPr>
        <p:blipFill>
          <a:blip r:embed="rId2"/>
          <a:stretch>
            <a:fillRect/>
          </a:stretch>
        </p:blipFill>
        <p:spPr>
          <a:xfrm>
            <a:off x="477078" y="2467757"/>
            <a:ext cx="11086389" cy="4199980"/>
          </a:xfrm>
          <a:prstGeom prst="rect">
            <a:avLst/>
          </a:prstGeom>
        </p:spPr>
      </p:pic>
    </p:spTree>
    <p:extLst>
      <p:ext uri="{BB962C8B-B14F-4D97-AF65-F5344CB8AC3E}">
        <p14:creationId xmlns:p14="http://schemas.microsoft.com/office/powerpoint/2010/main" val="32723460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5013397-DC05-961F-426D-4194368AE73A}"/>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7DA69365-76C0-4BDF-4E9A-DCB56D777CE0}"/>
              </a:ext>
            </a:extLst>
          </p:cNvPr>
          <p:cNvSpPr>
            <a:spLocks noGrp="1"/>
          </p:cNvSpPr>
          <p:nvPr>
            <p:ph idx="1"/>
          </p:nvPr>
        </p:nvSpPr>
        <p:spPr/>
        <p:txBody>
          <a:bodyPr>
            <a:normAutofit/>
          </a:bodyPr>
          <a:lstStyle/>
          <a:p>
            <a:pPr marL="0" indent="0">
              <a:buNone/>
            </a:pPr>
            <a:r>
              <a:rPr lang="tr-TR" b="1" dirty="0"/>
              <a:t>A. Başlangıç (Konu ve Amaç Belirleme)</a:t>
            </a:r>
          </a:p>
          <a:p>
            <a:r>
              <a:rPr lang="tr-TR" dirty="0"/>
              <a:t>Araştırma alanı seçilir.</a:t>
            </a:r>
          </a:p>
          <a:p>
            <a:r>
              <a:rPr lang="tr-TR" dirty="0"/>
              <a:t>Problem tanımı yapılır.</a:t>
            </a:r>
          </a:p>
          <a:p>
            <a:r>
              <a:rPr lang="tr-TR" dirty="0"/>
              <a:t>Projenin amacı ve hedefleri netleştirilir.</a:t>
            </a:r>
          </a:p>
          <a:p>
            <a:r>
              <a:rPr lang="tr-TR" dirty="0"/>
              <a:t>Araştırma soruları veya hipotezler oluşturulur.</a:t>
            </a:r>
          </a:p>
          <a:p>
            <a:endParaRPr lang="tr-TR" dirty="0"/>
          </a:p>
        </p:txBody>
      </p:sp>
    </p:spTree>
    <p:extLst>
      <p:ext uri="{BB962C8B-B14F-4D97-AF65-F5344CB8AC3E}">
        <p14:creationId xmlns:p14="http://schemas.microsoft.com/office/powerpoint/2010/main" val="23252173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47B4726-FC4E-F969-5801-D93B20B2BA9F}"/>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320CC3A3-E0B5-8E47-3CFA-521A575ECEE1}"/>
              </a:ext>
            </a:extLst>
          </p:cNvPr>
          <p:cNvSpPr>
            <a:spLocks noGrp="1"/>
          </p:cNvSpPr>
          <p:nvPr>
            <p:ph idx="1"/>
          </p:nvPr>
        </p:nvSpPr>
        <p:spPr/>
        <p:txBody>
          <a:bodyPr>
            <a:normAutofit/>
          </a:bodyPr>
          <a:lstStyle/>
          <a:p>
            <a:r>
              <a:rPr lang="tr-TR" b="1" dirty="0"/>
              <a:t>B. Literatür Taraması</a:t>
            </a:r>
          </a:p>
          <a:p>
            <a:r>
              <a:rPr lang="tr-TR" dirty="0"/>
              <a:t>Konuyla ilgili önceki çalışmalar incelenir.</a:t>
            </a:r>
          </a:p>
          <a:p>
            <a:r>
              <a:rPr lang="tr-TR" dirty="0"/>
              <a:t>Teorik çerçeve oluşturulur.</a:t>
            </a:r>
          </a:p>
          <a:p>
            <a:r>
              <a:rPr lang="tr-TR" dirty="0"/>
              <a:t>Araştırma boşlukları belirlenir.</a:t>
            </a:r>
          </a:p>
          <a:p>
            <a:endParaRPr lang="tr-TR" dirty="0"/>
          </a:p>
        </p:txBody>
      </p:sp>
    </p:spTree>
    <p:extLst>
      <p:ext uri="{BB962C8B-B14F-4D97-AF65-F5344CB8AC3E}">
        <p14:creationId xmlns:p14="http://schemas.microsoft.com/office/powerpoint/2010/main" val="25446270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762C7A6-C998-C6D8-E842-507485F2C4FC}"/>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251EE3DA-65FD-28A0-02B4-7D11C1327A83}"/>
              </a:ext>
            </a:extLst>
          </p:cNvPr>
          <p:cNvSpPr>
            <a:spLocks noGrp="1"/>
          </p:cNvSpPr>
          <p:nvPr>
            <p:ph idx="1"/>
          </p:nvPr>
        </p:nvSpPr>
        <p:spPr/>
        <p:txBody>
          <a:bodyPr/>
          <a:lstStyle/>
          <a:p>
            <a:pPr marL="0" indent="0">
              <a:buNone/>
            </a:pPr>
            <a:r>
              <a:rPr lang="tr-TR" b="1" dirty="0"/>
              <a:t>C. Yöntem Tasarımı</a:t>
            </a:r>
          </a:p>
          <a:p>
            <a:r>
              <a:rPr lang="tr-TR" dirty="0"/>
              <a:t>Araştırma türü: nitel, nicel veya karma.</a:t>
            </a:r>
          </a:p>
          <a:p>
            <a:r>
              <a:rPr lang="tr-TR" dirty="0"/>
              <a:t>Veri toplama yöntemleri: anket, görüşme, gözlem, doküman analizi.</a:t>
            </a:r>
          </a:p>
          <a:p>
            <a:r>
              <a:rPr lang="tr-TR" dirty="0"/>
              <a:t>Örneklem seçimi ve gerekçesi.</a:t>
            </a:r>
          </a:p>
          <a:p>
            <a:r>
              <a:rPr lang="tr-TR" dirty="0"/>
              <a:t>Veri analiz teknikleri (istatistiksel yöntemler, içerik analizi vb.).</a:t>
            </a:r>
          </a:p>
          <a:p>
            <a:endParaRPr lang="tr-TR" dirty="0"/>
          </a:p>
        </p:txBody>
      </p:sp>
    </p:spTree>
    <p:extLst>
      <p:ext uri="{BB962C8B-B14F-4D97-AF65-F5344CB8AC3E}">
        <p14:creationId xmlns:p14="http://schemas.microsoft.com/office/powerpoint/2010/main" val="18180785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479186B-E592-49C9-0E59-1FD9250D70C1}"/>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DD7D916F-B62E-44BF-E5B5-186B8750F181}"/>
              </a:ext>
            </a:extLst>
          </p:cNvPr>
          <p:cNvSpPr>
            <a:spLocks noGrp="1"/>
          </p:cNvSpPr>
          <p:nvPr>
            <p:ph idx="1"/>
          </p:nvPr>
        </p:nvSpPr>
        <p:spPr/>
        <p:txBody>
          <a:bodyPr>
            <a:normAutofit/>
          </a:bodyPr>
          <a:lstStyle/>
          <a:p>
            <a:pPr marL="0" indent="0">
              <a:buNone/>
            </a:pPr>
            <a:r>
              <a:rPr lang="tr-TR" b="1" dirty="0"/>
              <a:t>D. Uygulama ve Veri Toplama</a:t>
            </a:r>
          </a:p>
          <a:p>
            <a:r>
              <a:rPr lang="tr-TR" dirty="0"/>
              <a:t>Planlanan yöntem doğrultusunda veri toplanır.</a:t>
            </a:r>
          </a:p>
          <a:p>
            <a:r>
              <a:rPr lang="tr-TR" dirty="0"/>
              <a:t>Süreç kayıt altına alınır.</a:t>
            </a:r>
          </a:p>
          <a:p>
            <a:r>
              <a:rPr lang="tr-TR" dirty="0"/>
              <a:t>Etik kurallara uyulur (gizlilik, gönüllülük, kaynak gösterme)</a:t>
            </a:r>
          </a:p>
          <a:p>
            <a:endParaRPr lang="tr-TR" dirty="0"/>
          </a:p>
        </p:txBody>
      </p:sp>
    </p:spTree>
    <p:extLst>
      <p:ext uri="{BB962C8B-B14F-4D97-AF65-F5344CB8AC3E}">
        <p14:creationId xmlns:p14="http://schemas.microsoft.com/office/powerpoint/2010/main" val="27518489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20A61E-E483-028F-B60A-8D9586542583}"/>
            </a:ext>
          </a:extLst>
        </p:cNvPr>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E05E300-7FC3-13D8-BDA1-07CB531F071D}"/>
              </a:ext>
            </a:extLst>
          </p:cNvPr>
          <p:cNvSpPr>
            <a:spLocks noGrp="1"/>
          </p:cNvSpPr>
          <p:nvPr>
            <p:ph idx="1"/>
          </p:nvPr>
        </p:nvSpPr>
        <p:spPr>
          <a:xfrm>
            <a:off x="717756" y="2200275"/>
            <a:ext cx="10893052" cy="3654531"/>
          </a:xfrm>
          <a:ln w="38100">
            <a:solidFill>
              <a:schemeClr val="accent2">
                <a:lumMod val="40000"/>
                <a:lumOff val="60000"/>
              </a:schemeClr>
            </a:solidFill>
            <a:extLst>
              <a:ext uri="{C807C97D-BFC1-408E-A445-0C87EB9F89A2}">
                <ask:lineSketchStyleProps xmlns:ask="http://schemas.microsoft.com/office/drawing/2018/sketchyshapes" sd="129431325">
                  <a:custGeom>
                    <a:avLst/>
                    <a:gdLst>
                      <a:gd name="connsiteX0" fmla="*/ 0 w 11029615"/>
                      <a:gd name="connsiteY0" fmla="*/ 0 h 3678303"/>
                      <a:gd name="connsiteX1" fmla="*/ 11029615 w 11029615"/>
                      <a:gd name="connsiteY1" fmla="*/ 0 h 3678303"/>
                      <a:gd name="connsiteX2" fmla="*/ 11029615 w 11029615"/>
                      <a:gd name="connsiteY2" fmla="*/ 3678303 h 3678303"/>
                      <a:gd name="connsiteX3" fmla="*/ 0 w 11029615"/>
                      <a:gd name="connsiteY3" fmla="*/ 3678303 h 3678303"/>
                      <a:gd name="connsiteX4" fmla="*/ 0 w 11029615"/>
                      <a:gd name="connsiteY4" fmla="*/ 0 h 36783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29615" h="3678303" fill="none" extrusionOk="0">
                        <a:moveTo>
                          <a:pt x="0" y="0"/>
                        </a:moveTo>
                        <a:cubicBezTo>
                          <a:pt x="2605300" y="126679"/>
                          <a:pt x="5757725" y="76970"/>
                          <a:pt x="11029615" y="0"/>
                        </a:cubicBezTo>
                        <a:cubicBezTo>
                          <a:pt x="10901549" y="1024467"/>
                          <a:pt x="11125235" y="1993054"/>
                          <a:pt x="11029615" y="3678303"/>
                        </a:cubicBezTo>
                        <a:cubicBezTo>
                          <a:pt x="7901426" y="3784062"/>
                          <a:pt x="4581157" y="3690140"/>
                          <a:pt x="0" y="3678303"/>
                        </a:cubicBezTo>
                        <a:cubicBezTo>
                          <a:pt x="8255" y="2523021"/>
                          <a:pt x="-100030" y="623149"/>
                          <a:pt x="0" y="0"/>
                        </a:cubicBezTo>
                        <a:close/>
                      </a:path>
                      <a:path w="11029615" h="3678303" stroke="0" extrusionOk="0">
                        <a:moveTo>
                          <a:pt x="0" y="0"/>
                        </a:moveTo>
                        <a:cubicBezTo>
                          <a:pt x="1650970" y="122620"/>
                          <a:pt x="8294493" y="-8152"/>
                          <a:pt x="11029615" y="0"/>
                        </a:cubicBezTo>
                        <a:cubicBezTo>
                          <a:pt x="11059986" y="1435688"/>
                          <a:pt x="11003331" y="2964534"/>
                          <a:pt x="11029615" y="3678303"/>
                        </a:cubicBezTo>
                        <a:cubicBezTo>
                          <a:pt x="7152854" y="3567469"/>
                          <a:pt x="3587800" y="3834855"/>
                          <a:pt x="0" y="3678303"/>
                        </a:cubicBezTo>
                        <a:cubicBezTo>
                          <a:pt x="-100108" y="2989575"/>
                          <a:pt x="-79998" y="734215"/>
                          <a:pt x="0" y="0"/>
                        </a:cubicBezTo>
                        <a:close/>
                      </a:path>
                    </a:pathLst>
                  </a:custGeom>
                  <ask:type>
                    <ask:lineSketchNone/>
                  </ask:type>
                </ask:lineSketchStyleProps>
              </a:ext>
            </a:extLst>
          </a:ln>
        </p:spPr>
        <p:txBody>
          <a:bodyPr>
            <a:normAutofit/>
          </a:bodyPr>
          <a:lstStyle/>
          <a:p>
            <a:pPr marL="0" indent="0">
              <a:buNone/>
            </a:pPr>
            <a:r>
              <a:rPr lang="tr-TR" b="1" dirty="0"/>
              <a:t>E. Bulgular ve Tartışma</a:t>
            </a:r>
          </a:p>
          <a:p>
            <a:r>
              <a:rPr lang="tr-TR" dirty="0"/>
              <a:t>Veriler analiz edilir.</a:t>
            </a:r>
          </a:p>
          <a:p>
            <a:r>
              <a:rPr lang="tr-TR" dirty="0"/>
              <a:t>Bulgular açık ve sistematik şekilde sunulur.</a:t>
            </a:r>
          </a:p>
          <a:p>
            <a:r>
              <a:rPr lang="tr-TR" dirty="0"/>
              <a:t>Literatürle karşılaştırma yapılır.</a:t>
            </a:r>
          </a:p>
          <a:p>
            <a:r>
              <a:rPr lang="tr-TR" dirty="0"/>
              <a:t>Sonuçların anlamı tartışılır.</a:t>
            </a:r>
          </a:p>
          <a:p>
            <a:pPr marL="0" indent="0" algn="just">
              <a:buNone/>
            </a:pPr>
            <a:endParaRPr lang="tr-TR" b="1" dirty="0"/>
          </a:p>
        </p:txBody>
      </p:sp>
      <p:grpSp>
        <p:nvGrpSpPr>
          <p:cNvPr id="2" name="Grup 1">
            <a:extLst>
              <a:ext uri="{FF2B5EF4-FFF2-40B4-BE49-F238E27FC236}">
                <a16:creationId xmlns:a16="http://schemas.microsoft.com/office/drawing/2014/main" id="{EF5C1D71-ABC1-B2DF-732D-AA34CD88D779}"/>
              </a:ext>
            </a:extLst>
          </p:cNvPr>
          <p:cNvGrpSpPr/>
          <p:nvPr/>
        </p:nvGrpSpPr>
        <p:grpSpPr>
          <a:xfrm>
            <a:off x="446382" y="783761"/>
            <a:ext cx="11299235" cy="992160"/>
            <a:chOff x="-269619" y="8248"/>
            <a:chExt cx="11299235" cy="992160"/>
          </a:xfrm>
        </p:grpSpPr>
        <p:sp>
          <p:nvSpPr>
            <p:cNvPr id="5" name="Dikdörtgen: Köşeleri Yuvarlatılmış 4">
              <a:extLst>
                <a:ext uri="{FF2B5EF4-FFF2-40B4-BE49-F238E27FC236}">
                  <a16:creationId xmlns:a16="http://schemas.microsoft.com/office/drawing/2014/main" id="{7BB19571-5D49-5BAB-F620-13789E368701}"/>
                </a:ext>
              </a:extLst>
            </p:cNvPr>
            <p:cNvSpPr/>
            <p:nvPr/>
          </p:nvSpPr>
          <p:spPr>
            <a:xfrm>
              <a:off x="0" y="8248"/>
              <a:ext cx="11029616" cy="99216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6" name="Dikdörtgen: Köşeleri Yuvarlatılmış 4">
              <a:extLst>
                <a:ext uri="{FF2B5EF4-FFF2-40B4-BE49-F238E27FC236}">
                  <a16:creationId xmlns:a16="http://schemas.microsoft.com/office/drawing/2014/main" id="{628A96E9-6D48-992B-30CB-83D0D8663D40}"/>
                </a:ext>
              </a:extLst>
            </p:cNvPr>
            <p:cNvSpPr txBox="1"/>
            <p:nvPr/>
          </p:nvSpPr>
          <p:spPr>
            <a:xfrm>
              <a:off x="-269619" y="56681"/>
              <a:ext cx="10932750" cy="89529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endParaRPr lang="en-GB" sz="2400" b="1" kern="1200" noProof="1">
                <a:solidFill>
                  <a:schemeClr val="bg1"/>
                </a:solidFill>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310362927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9A2E29-2E07-33DD-1ED0-6DD879037725}"/>
            </a:ext>
          </a:extLst>
        </p:cNvPr>
        <p:cNvGrpSpPr/>
        <p:nvPr/>
      </p:nvGrpSpPr>
      <p:grpSpPr>
        <a:xfrm>
          <a:off x="0" y="0"/>
          <a:ext cx="0" cy="0"/>
          <a:chOff x="0" y="0"/>
          <a:chExt cx="0" cy="0"/>
        </a:xfrm>
      </p:grpSpPr>
      <p:graphicFrame>
        <p:nvGraphicFramePr>
          <p:cNvPr id="3" name="Diyagram 2">
            <a:extLst>
              <a:ext uri="{FF2B5EF4-FFF2-40B4-BE49-F238E27FC236}">
                <a16:creationId xmlns:a16="http://schemas.microsoft.com/office/drawing/2014/main" id="{37FA5A67-58CC-F803-F513-69921EB9EA3C}"/>
              </a:ext>
            </a:extLst>
          </p:cNvPr>
          <p:cNvGraphicFramePr/>
          <p:nvPr>
            <p:extLst>
              <p:ext uri="{D42A27DB-BD31-4B8C-83A1-F6EECF244321}">
                <p14:modId xmlns:p14="http://schemas.microsoft.com/office/powerpoint/2010/main" val="1231780643"/>
              </p:ext>
            </p:extLst>
          </p:nvPr>
        </p:nvGraphicFramePr>
        <p:xfrm>
          <a:off x="717754" y="875070"/>
          <a:ext cx="10893053" cy="8408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İçerik Yer Tutucusu 5">
            <a:extLst>
              <a:ext uri="{FF2B5EF4-FFF2-40B4-BE49-F238E27FC236}">
                <a16:creationId xmlns:a16="http://schemas.microsoft.com/office/drawing/2014/main" id="{6E5326F9-C386-A7AD-4162-72D99F79F113}"/>
              </a:ext>
            </a:extLst>
          </p:cNvPr>
          <p:cNvSpPr>
            <a:spLocks noGrp="1"/>
          </p:cNvSpPr>
          <p:nvPr>
            <p:ph idx="1"/>
          </p:nvPr>
        </p:nvSpPr>
        <p:spPr>
          <a:xfrm>
            <a:off x="875071" y="1715955"/>
            <a:ext cx="10154711" cy="4635683"/>
          </a:xfrm>
          <a:ln w="38100">
            <a:solidFill>
              <a:schemeClr val="accent3">
                <a:lumMod val="60000"/>
                <a:lumOff val="40000"/>
              </a:schemeClr>
            </a:solidFill>
          </a:ln>
        </p:spPr>
        <p:txBody>
          <a:bodyPr>
            <a:normAutofit/>
          </a:bodyPr>
          <a:lstStyle/>
          <a:p>
            <a:pPr marL="0" indent="0">
              <a:buNone/>
            </a:pPr>
            <a:r>
              <a:rPr lang="tr-TR" sz="2800" b="1" dirty="0"/>
              <a:t>F. Sonuç ve Öneriler</a:t>
            </a:r>
          </a:p>
          <a:p>
            <a:r>
              <a:rPr lang="tr-TR" sz="2800" dirty="0"/>
              <a:t>Araştırma sorularına cevap verilir.</a:t>
            </a:r>
          </a:p>
          <a:p>
            <a:r>
              <a:rPr lang="tr-TR" sz="2800" dirty="0"/>
              <a:t>Hipotezler doğrulanır veya reddedilir.</a:t>
            </a:r>
          </a:p>
          <a:p>
            <a:r>
              <a:rPr lang="tr-TR" sz="2800" dirty="0"/>
              <a:t>Uygulama ve politika önerileri geliştirilir.</a:t>
            </a:r>
          </a:p>
          <a:p>
            <a:r>
              <a:rPr lang="tr-TR" sz="2800" dirty="0"/>
              <a:t>Gelecek araştırmalar için öneriler sunulur.</a:t>
            </a:r>
          </a:p>
          <a:p>
            <a:pPr marL="0" indent="0">
              <a:buNone/>
            </a:pPr>
            <a:endParaRPr lang="tr-TR" sz="2500" noProof="1">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85076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43BECDB-7EC9-2C72-21F4-CCD3DEA89A1C}"/>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BB76AF81-CFA5-73E3-F285-33A06282A9F3}"/>
              </a:ext>
            </a:extLst>
          </p:cNvPr>
          <p:cNvSpPr>
            <a:spLocks noGrp="1"/>
          </p:cNvSpPr>
          <p:nvPr>
            <p:ph idx="1"/>
          </p:nvPr>
        </p:nvSpPr>
        <p:spPr/>
        <p:txBody>
          <a:bodyPr>
            <a:normAutofit/>
          </a:bodyPr>
          <a:lstStyle/>
          <a:p>
            <a:pPr marL="0" indent="0">
              <a:buNone/>
            </a:pPr>
            <a:r>
              <a:rPr lang="tr-TR" b="1" dirty="0"/>
              <a:t> Proje Yazımında Dikkat Edilecek Noktalar</a:t>
            </a:r>
          </a:p>
          <a:p>
            <a:r>
              <a:rPr lang="tr-TR" b="1" dirty="0"/>
              <a:t>Akademik dil</a:t>
            </a:r>
            <a:r>
              <a:rPr lang="tr-TR" dirty="0"/>
              <a:t>: Nesnel, açık ve tutarlı.</a:t>
            </a:r>
          </a:p>
          <a:p>
            <a:r>
              <a:rPr lang="tr-TR" b="1" dirty="0"/>
              <a:t>Kaynak kullanımı</a:t>
            </a:r>
            <a:r>
              <a:rPr lang="tr-TR" dirty="0"/>
              <a:t>: APA, MLA veya uygun atıf sistemi.</a:t>
            </a:r>
          </a:p>
          <a:p>
            <a:r>
              <a:rPr lang="tr-TR" b="1" dirty="0"/>
              <a:t>Zaman yönetimi</a:t>
            </a:r>
            <a:r>
              <a:rPr lang="tr-TR" dirty="0"/>
              <a:t>: </a:t>
            </a:r>
            <a:r>
              <a:rPr lang="tr-TR" dirty="0" err="1"/>
              <a:t>Gantt</a:t>
            </a:r>
            <a:r>
              <a:rPr lang="tr-TR" dirty="0"/>
              <a:t> şeması veya takvim planı.</a:t>
            </a:r>
          </a:p>
          <a:p>
            <a:r>
              <a:rPr lang="tr-TR" b="1" dirty="0"/>
              <a:t>Etik ilkeler</a:t>
            </a:r>
            <a:r>
              <a:rPr lang="tr-TR" dirty="0"/>
              <a:t>: İntihalden kaçınma, doğru veri raporlama.</a:t>
            </a:r>
          </a:p>
          <a:p>
            <a:r>
              <a:rPr lang="tr-TR" b="1" dirty="0"/>
              <a:t>Görselleştirme</a:t>
            </a:r>
            <a:r>
              <a:rPr lang="tr-TR" dirty="0"/>
              <a:t>: Tablo, grafik, şema ile destekleme</a:t>
            </a:r>
          </a:p>
          <a:p>
            <a:pPr marL="0" indent="0">
              <a:buNone/>
            </a:pPr>
            <a:endParaRPr lang="tr-TR" dirty="0"/>
          </a:p>
        </p:txBody>
      </p:sp>
    </p:spTree>
    <p:extLst>
      <p:ext uri="{BB962C8B-B14F-4D97-AF65-F5344CB8AC3E}">
        <p14:creationId xmlns:p14="http://schemas.microsoft.com/office/powerpoint/2010/main" val="2640177027"/>
      </p:ext>
    </p:extLst>
  </p:cSld>
  <p:clrMapOvr>
    <a:masterClrMapping/>
  </p:clrMapOvr>
</p:sld>
</file>

<file path=ppt/theme/theme1.xml><?xml version="1.0" encoding="utf-8"?>
<a:theme xmlns:a="http://schemas.openxmlformats.org/drawingml/2006/main" name="Kar Payı">
  <a:themeElements>
    <a:clrScheme name="Kar Payı">
      <a:dk1>
        <a:sysClr val="windowText" lastClr="000000"/>
      </a:dk1>
      <a:lt1>
        <a:sysClr val="window" lastClr="FFFFFF"/>
      </a:lt1>
      <a:dk2>
        <a:srgbClr val="3D3D3D"/>
      </a:dk2>
      <a:lt2>
        <a:srgbClr val="EBEBEB"/>
      </a:lt2>
      <a:accent1>
        <a:srgbClr val="1A3260"/>
      </a:accent1>
      <a:accent2>
        <a:srgbClr val="4590B8"/>
      </a:accent2>
      <a:accent3>
        <a:srgbClr val="45CBE8"/>
      </a:accent3>
      <a:accent4>
        <a:srgbClr val="969FA7"/>
      </a:accent4>
      <a:accent5>
        <a:srgbClr val="A2C777"/>
      </a:accent5>
      <a:accent6>
        <a:srgbClr val="42955F"/>
      </a:accent6>
      <a:hlink>
        <a:srgbClr val="828282"/>
      </a:hlink>
      <a:folHlink>
        <a:srgbClr val="A5A5A5"/>
      </a:folHlink>
    </a:clrScheme>
    <a:fontScheme name="Kar Payı">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Kar Payı">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66F1C100-1D2B-4BEA-AD01-C4F230B3B965}"/>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438" row="7">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E825703E-1181-4ADA-9259-C06997C964A8}">
  <we:reference id="wa104178141" version="4.3.3.0" store="tr-TR" storeType="OMEX"/>
  <we:alternateReferences>
    <we:reference id="WA104178141" version="4.3.3.0" store="WA104178141"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Paket</Template>
  <TotalTime>5046</TotalTime>
  <Words>1134</Words>
  <Application>Microsoft Office PowerPoint</Application>
  <PresentationFormat>Geniş ekran</PresentationFormat>
  <Paragraphs>106</Paragraphs>
  <Slides>24</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24</vt:i4>
      </vt:variant>
    </vt:vector>
  </HeadingPairs>
  <TitlesOfParts>
    <vt:vector size="29" baseType="lpstr">
      <vt:lpstr>Calibri</vt:lpstr>
      <vt:lpstr>Gill Sans MT</vt:lpstr>
      <vt:lpstr>Times New Roman</vt:lpstr>
      <vt:lpstr>Wingdings 2</vt:lpstr>
      <vt:lpstr>Kar Payı</vt:lpstr>
      <vt:lpstr>      ÇAĞ ÜNİVERİSTESİ  ULUSLARARASI İLİŞKİLER UZAKTAN TEZSİZ YÜKSEK LİSANS PROGRAMI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TUBİTAK 3005 ÖRNEĞİ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ANALYSIS OF THE EFFECT OF THE EUROPEAN UNION’S CLIMATE POLICIES ON UNION’S NORMATIVE POWER</dc:title>
  <dc:creator>ilke Ulutaş</dc:creator>
  <cp:lastModifiedBy>ilke Ulutaş</cp:lastModifiedBy>
  <cp:revision>133</cp:revision>
  <dcterms:created xsi:type="dcterms:W3CDTF">2023-05-08T10:53:41Z</dcterms:created>
  <dcterms:modified xsi:type="dcterms:W3CDTF">2026-07-12T19:46:40Z</dcterms:modified>
</cp:coreProperties>
</file>