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5" r:id="rId1"/>
    <p:sldMasterId id="2147483706" r:id="rId2"/>
  </p:sldMasterIdLst>
  <p:notesMasterIdLst>
    <p:notesMasterId r:id="rId43"/>
  </p:notesMasterIdLst>
  <p:handoutMasterIdLst>
    <p:handoutMasterId r:id="rId44"/>
  </p:handoutMasterIdLst>
  <p:sldIdLst>
    <p:sldId id="365" r:id="rId3"/>
    <p:sldId id="366" r:id="rId4"/>
    <p:sldId id="304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82" r:id="rId21"/>
    <p:sldId id="383" r:id="rId22"/>
    <p:sldId id="384" r:id="rId23"/>
    <p:sldId id="385" r:id="rId24"/>
    <p:sldId id="386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404" r:id="rId35"/>
    <p:sldId id="405" r:id="rId36"/>
    <p:sldId id="406" r:id="rId37"/>
    <p:sldId id="357" r:id="rId38"/>
    <p:sldId id="396" r:id="rId39"/>
    <p:sldId id="400" r:id="rId40"/>
    <p:sldId id="401" r:id="rId41"/>
    <p:sldId id="403" r:id="rId42"/>
  </p:sldIdLst>
  <p:sldSz cx="9144000" cy="6858000" type="screen4x3"/>
  <p:notesSz cx="9144000" cy="6858000"/>
  <p:custDataLst>
    <p:tags r:id="rId4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FBE"/>
    <a:srgbClr val="F6D0CC"/>
    <a:srgbClr val="FFFFCC"/>
    <a:srgbClr val="FFCC00"/>
    <a:srgbClr val="CC0000"/>
    <a:srgbClr val="000066"/>
    <a:srgbClr val="663300"/>
    <a:srgbClr val="1C1C1C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48" autoAdjust="0"/>
    <p:restoredTop sz="84146" autoAdjust="0"/>
  </p:normalViewPr>
  <p:slideViewPr>
    <p:cSldViewPr snapToGrid="0">
      <p:cViewPr varScale="1">
        <p:scale>
          <a:sx n="94" d="100"/>
          <a:sy n="94" d="100"/>
        </p:scale>
        <p:origin x="17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026F9-3819-437D-B98A-C97A06042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30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2627243-4FD6-484B-925E-03A32A5E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686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87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instructor may wish to mention that one of the unintended consequences of the so called Volcker Rule in the Dodd-Frank bill has been to make it more expensive for banks to hold bond inventories.  As a result they have reduced their market making activity and reduced liquidity in the bond markets.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1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A lender to a sovereign nation has very little recourse in the event of non-repayment except the threat of reputational loss and reduced access to future capital.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2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208F50-EF34-4EFE-ABE5-924E0B99651A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Newly issued Treasuries are called ‘on the run’ and older Treasuries are called ‘off the run.’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0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Note that the yield is the </a:t>
            </a:r>
            <a:r>
              <a:rPr lang="en-US" altLang="en-US" b="1" dirty="0"/>
              <a:t>yield to call</a:t>
            </a:r>
            <a:r>
              <a:rPr lang="en-US" altLang="en-US" dirty="0"/>
              <a:t> if the price is above par and the </a:t>
            </a:r>
            <a:r>
              <a:rPr lang="en-US" altLang="en-US" b="1" dirty="0"/>
              <a:t>yield to maturity</a:t>
            </a:r>
            <a:r>
              <a:rPr lang="en-US" altLang="en-US" dirty="0"/>
              <a:t> if below par.  The yield calculation uses semiannual compounding.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2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Note: Treasuries use actual days, but </a:t>
            </a:r>
            <a:r>
              <a:rPr lang="en-US" altLang="en-US" dirty="0" err="1"/>
              <a:t>munis</a:t>
            </a:r>
            <a:r>
              <a:rPr lang="en-US" altLang="en-US" dirty="0"/>
              <a:t> and corporates use 30 day months and a 360 day year.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7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56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88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/>
              <a:t>The majority of </a:t>
            </a:r>
            <a:r>
              <a:rPr lang="en-US" altLang="en-US" dirty="0" err="1"/>
              <a:t>munis</a:t>
            </a:r>
            <a:r>
              <a:rPr lang="en-US" altLang="en-US" dirty="0"/>
              <a:t> are Revenue Bonds.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627243-4FD6-484B-925E-03A32A5E2E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22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AA2A55B8-6919-447D-98AE-A2C1AD9AAFC6}" type="slidenum">
              <a:rPr lang="en-US" sz="1200" smtClean="0"/>
              <a:pPr>
                <a:defRPr/>
              </a:pPr>
              <a:t>24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A call provision is an unattractive feature to bond holders, since the bond holder may be forced to return the bond to the issuer before he/she is ready to end the investment (and the investor can only reinvest the funds at a lower interest rate). For that reason, callable bonds have higher yields than comparable noncallable bonds.</a:t>
            </a:r>
          </a:p>
        </p:txBody>
      </p:sp>
    </p:spTree>
    <p:extLst>
      <p:ext uri="{BB962C8B-B14F-4D97-AF65-F5344CB8AC3E}">
        <p14:creationId xmlns:p14="http://schemas.microsoft.com/office/powerpoint/2010/main" val="389950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0F5D7-EBC4-4CA1-A2AF-1C47B4B6398A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9473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4D83A-E96A-425A-B881-5836007087E5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663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A1AAF-7A9F-4A1E-83B6-1B79073A6A64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4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C1489-ED60-4C7B-B1D9-4F56D64BC13E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483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DF9A4-6CEA-4D83-A8C1-03E24CE75C0E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819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D1B07-2CFA-41FD-B9AD-227E9439F6DE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10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39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AA4DF-D370-453B-AD43-0F9BEAAFCF28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90800" y="6248400"/>
            <a:ext cx="4724400" cy="457200"/>
          </a:xfrm>
        </p:spPr>
        <p:txBody>
          <a:bodyPr/>
          <a:lstStyle/>
          <a:p>
            <a:pPr lvl="0"/>
            <a:endParaRPr lang="en-IN" dirty="0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4435" y="6483260"/>
            <a:ext cx="984019" cy="3651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Ch. 1     </a:t>
            </a:r>
            <a:fld id="{0FD03E7E-EA82-497A-8F5F-7A09E0EB97C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6937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746" y="1745639"/>
            <a:ext cx="8229600" cy="4411662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DB11D-4F27-4EE6-BAA9-3EE7ED36BCDD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09600" y="6400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69F53A1-A5E2-4E7B-B327-EAFBE2BA8EF1}" type="datetime1">
              <a:rPr lang="en-US" smtClean="0"/>
              <a:pPr>
                <a:defRPr/>
              </a:pPr>
              <a:t>3/8/21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718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42238-2D15-4F88-8B66-380AA54714E9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062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B3C30-9B9C-4D53-A49D-EC38F6A1E0D2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18493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495C04E2-FEDD-4C81-AF7B-3AAEE2C63DA6}" type="datetime1">
              <a:rPr lang="en-US" smtClean="0"/>
              <a:t>3/8/21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4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BD963-D137-4F23-91DF-F270AB7EF2E5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5891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E193D-22D7-4D6E-9BE2-2C65233AA6C9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619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09EC6-04A7-4284-A3D5-A1E5B585F8EE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486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5157-DEC3-439E-872A-2DC1077A159B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8629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C9BA0-CEB6-4300-BAE7-8EA54C9F5130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7173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A56D3-A5F3-4C19-91F5-AB573579555C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785CE35C-1C9F-4188-92C1-63770C0A267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7404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FF3E1-C205-4E34-93ED-9558A97E26DE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E937DF0A-01D5-43B5-86A9-B4D1563225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6763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3DEF2-50AC-44EE-8F20-AB9080D76647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DE53716D-4E9B-4CE0-B041-3AE37BD6424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3935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D577-CB0C-49E0-B6A3-F98E7CAB2CD8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27B36733-6429-48EB-8343-85CD06A587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6457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BB986-63FE-41EC-9391-C641448EA5C0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694F11F-2697-4F92-A2C8-1AA177B7321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544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B421-5AEC-44AB-8F16-6ED8C3C04120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387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F53A1-A5E2-4E7B-B327-EAFBE2BA8EF1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929995"/>
            <a:ext cx="8229600" cy="1040870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411533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74131" y="5050371"/>
            <a:ext cx="8229600" cy="790574"/>
          </a:xfrm>
        </p:spPr>
        <p:txBody>
          <a:bodyPr/>
          <a:lstStyle>
            <a:lvl1pPr marL="342900" indent="-3429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692150" indent="-34766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987425" indent="-293688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3pPr>
            <a:lvl4pPr marL="1281113" indent="-29210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1598613" indent="-315913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58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8204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	</a:t>
            </a:r>
            <a:fld id="{A5E7D405-4242-4C90-994C-B83CCC362797}" type="datetime1">
              <a:rPr lang="en-US" smtClean="0"/>
              <a:t>3/8/21</a:t>
            </a:fld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5661" y="2227261"/>
            <a:ext cx="8229600" cy="435507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74131" y="2794530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2596" y="3412596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74128" y="4022194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474129" y="4589468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8"/>
          </p:nvPr>
        </p:nvSpPr>
        <p:spPr>
          <a:xfrm>
            <a:off x="474127" y="5156741"/>
            <a:ext cx="8229600" cy="490536"/>
          </a:xfrm>
        </p:spPr>
        <p:txBody>
          <a:bodyPr/>
          <a:lstStyle>
            <a:lvl1pPr marL="342900" indent="-342900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7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2D55D-A99C-4410-A42E-FDCC0D263840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B8643C53-5634-46E8-9866-13612EB8B71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499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F096-95A0-430C-93B2-1C911404292B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7905E196-56C6-4301-8665-BC2965E2E4F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117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6520-F536-41CB-965B-70DD8D21FB1E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83911F2D-A79E-49A4-B269-8A3F2982665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480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4221-154E-4AB1-B329-A5FB6F235B17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4764DE9E-DF0F-4589-A115-EE7338EDF1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163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8766"/>
            <a:ext cx="7543800" cy="9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28570430-95FC-47F4-AB6D-DCB84CADE286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40" name="Content Placeholder 2"/>
          <p:cNvSpPr txBox="1">
            <a:spLocks/>
          </p:cNvSpPr>
          <p:nvPr userDrawn="1"/>
        </p:nvSpPr>
        <p:spPr>
          <a:xfrm>
            <a:off x="370249" y="6501383"/>
            <a:ext cx="1879600" cy="21674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 sz="9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+mn-lt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+mn-lt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altLang="en-US" kern="0" dirty="0"/>
              <a:t>© 2019 McGraw-Hill Education. </a:t>
            </a:r>
            <a:endParaRPr lang="en-IN" kern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703" r:id="rId3"/>
    <p:sldLayoutId id="2147483705" r:id="rId4"/>
    <p:sldLayoutId id="2147483704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38766"/>
            <a:ext cx="7543800" cy="97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fld id="{60356F7F-322A-480A-85E5-01C096CB51D5}" type="datetime1">
              <a:rPr lang="en-US" smtClean="0"/>
              <a:t>3/8/21</a:t>
            </a:fld>
            <a:endParaRPr lang="en-US" alt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6-</a:t>
            </a:r>
            <a:fld id="{CB4170C2-2BCD-4EE9-940C-15A2525D2C19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907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slide" Target="slide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panose="020F0502020204030204" pitchFamily="34" charset="0"/>
              </a:rPr>
              <a:t>Chapter Six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9667" y="3049588"/>
            <a:ext cx="5548046" cy="1743793"/>
          </a:xfrm>
        </p:spPr>
        <p:txBody>
          <a:bodyPr/>
          <a:lstStyle/>
          <a:p>
            <a:pPr eaLnBrk="1" hangingPunct="1"/>
            <a:r>
              <a:rPr lang="en-US" altLang="en-US" sz="5500" dirty="0">
                <a:latin typeface="Calibri" panose="020F0502020204030204" pitchFamily="34" charset="0"/>
              </a:rPr>
              <a:t>Bond Markets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15913" y="6392777"/>
            <a:ext cx="8617072" cy="325655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latin typeface="Calibri" panose="020F0502020204030204" pitchFamily="34" charset="0"/>
              </a:rPr>
              <a:t>©2019 McGraw-Hill Education. All rights reserved. Authorized only for instructor use in the classroom. 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3664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08286"/>
            <a:ext cx="7543800" cy="978871"/>
          </a:xfrm>
        </p:spPr>
        <p:txBody>
          <a:bodyPr anchor="ctr"/>
          <a:lstStyle/>
          <a:p>
            <a:r>
              <a:rPr lang="en-US" altLang="en-US" sz="4000" dirty="0"/>
              <a:t>Treasury STRIPS</a:t>
            </a:r>
            <a:r>
              <a:rPr lang="en-US" altLang="en-US" sz="4800" dirty="0">
                <a:solidFill>
                  <a:srgbClr val="CC0000"/>
                </a:solidFill>
              </a:rPr>
              <a:t> 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517014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200" b="1" dirty="0"/>
              <a:t>Separate Trading of Registered Interest and Principal Securities (STRIPS)</a:t>
            </a:r>
            <a:r>
              <a:rPr lang="en-US" altLang="en-US" sz="2200" dirty="0"/>
              <a:t>, a.k.a. “Treasury zero bonds” or “Treasury zero-coupon bonds”.</a:t>
            </a:r>
          </a:p>
          <a:p>
            <a:pPr marL="291600" lvl="1" indent="-291600" eaLnBrk="1" hangingPunct="1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en-US" sz="2000" dirty="0"/>
              <a:t>Treasury security in which the periodic interest payment is separated from the final principal payment, effectively creating two sets of securities – one set for each semiannual interest payment and one for the final principal payment.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5661" y="4276468"/>
            <a:ext cx="8229600" cy="1732443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200" dirty="0"/>
              <a:t>Created by the U.S. Treasury in response to the separate trading of Treasury security principal and interest that had been developed by securities firms.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200" dirty="0"/>
              <a:t>STRIPS may be used to immunize against interest rate risk.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9866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Treasury Note and Bond Yields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4309326" cy="1275145"/>
          </a:xfrm>
        </p:spPr>
        <p:txBody>
          <a:bodyPr/>
          <a:lstStyle/>
          <a:p>
            <a:pPr marL="291600" indent="-291600">
              <a:spcBef>
                <a:spcPts val="1000"/>
              </a:spcBef>
              <a:buSzPct val="100000"/>
            </a:pPr>
            <a:r>
              <a:rPr lang="en-US" altLang="en-US" sz="2400" dirty="0"/>
              <a:t>Prices quoted in the financial press (i.e., “clean prices”) are calculated as:</a:t>
            </a:r>
            <a:endParaRPr lang="en-IN" sz="2400" dirty="0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1586748"/>
              </p:ext>
            </p:extLst>
          </p:nvPr>
        </p:nvGraphicFramePr>
        <p:xfrm>
          <a:off x="5014570" y="1719269"/>
          <a:ext cx="3521505" cy="2836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4" name="Equation" r:id="rId3" imgW="2616120" imgH="2108160" progId="Equation.DSMT4">
                  <p:embed/>
                </p:oleObj>
              </mc:Choice>
              <mc:Fallback>
                <p:oleObj name="Equation" r:id="rId3" imgW="2616120" imgH="2108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4570" y="1719269"/>
                        <a:ext cx="3521505" cy="28362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4"/>
          </p:nvPr>
        </p:nvSpPr>
        <p:spPr>
          <a:xfrm>
            <a:off x="474131" y="4276654"/>
            <a:ext cx="8229600" cy="2184435"/>
          </a:xfrm>
        </p:spPr>
        <p:txBody>
          <a:bodyPr/>
          <a:lstStyle/>
          <a:p>
            <a:pPr marL="0" lvl="2" indent="0" eaLnBrk="1" hangingPunct="1">
              <a:buNone/>
            </a:pPr>
            <a:r>
              <a:rPr lang="en-US" altLang="en-US" sz="2000" b="1" i="1" dirty="0"/>
              <a:t>V</a:t>
            </a:r>
            <a:r>
              <a:rPr lang="en-US" altLang="en-US" sz="2000" b="1" i="1" baseline="-25000" dirty="0"/>
              <a:t>b</a:t>
            </a:r>
            <a:r>
              <a:rPr lang="en-US" altLang="en-US" sz="2000" dirty="0"/>
              <a:t> = the present value of the bond</a:t>
            </a:r>
          </a:p>
          <a:p>
            <a:pPr marL="0" lvl="2" indent="0" eaLnBrk="1" hangingPunct="1">
              <a:buNone/>
            </a:pPr>
            <a:r>
              <a:rPr lang="en-US" altLang="en-US" sz="2000" b="1" i="1" dirty="0"/>
              <a:t>M</a:t>
            </a:r>
            <a:r>
              <a:rPr lang="en-US" altLang="en-US" sz="2000" dirty="0"/>
              <a:t> = the par (i.e., face) value of the bond</a:t>
            </a:r>
          </a:p>
          <a:p>
            <a:pPr marL="0" lvl="2" indent="0" eaLnBrk="1" hangingPunct="1">
              <a:buNone/>
            </a:pPr>
            <a:r>
              <a:rPr lang="en-US" altLang="en-US" sz="2000" b="1" i="1" dirty="0"/>
              <a:t>INT</a:t>
            </a:r>
            <a:r>
              <a:rPr lang="en-US" altLang="en-US" sz="2000" dirty="0"/>
              <a:t> = annual interest payment = par value * coupon rate</a:t>
            </a:r>
          </a:p>
          <a:p>
            <a:pPr marL="0" lvl="2" indent="0" eaLnBrk="1" hangingPunct="1">
              <a:buNone/>
            </a:pPr>
            <a:r>
              <a:rPr lang="en-US" altLang="en-US" sz="2000" b="1" i="1" dirty="0"/>
              <a:t>N</a:t>
            </a:r>
            <a:r>
              <a:rPr lang="en-US" altLang="en-US" sz="2000" dirty="0"/>
              <a:t> = the number of years until the bond matures</a:t>
            </a:r>
          </a:p>
          <a:p>
            <a:pPr marL="0" lvl="2" indent="0" eaLnBrk="1" hangingPunct="1">
              <a:buNone/>
            </a:pPr>
            <a:r>
              <a:rPr lang="en-US" altLang="en-US" sz="2000" b="1" i="1" dirty="0"/>
              <a:t>m</a:t>
            </a:r>
            <a:r>
              <a:rPr lang="en-US" altLang="en-US" sz="2000" dirty="0"/>
              <a:t> = the number of times per year interest is paid</a:t>
            </a:r>
          </a:p>
          <a:p>
            <a:pPr marL="0" lvl="2" indent="0" eaLnBrk="1" hangingPunct="1">
              <a:buNone/>
            </a:pPr>
            <a:r>
              <a:rPr lang="en-US" altLang="en-US" sz="2000" b="1" i="1" dirty="0" err="1"/>
              <a:t>r</a:t>
            </a:r>
            <a:r>
              <a:rPr lang="en-US" altLang="en-US" sz="2000" b="1" i="1" baseline="-25000" dirty="0" err="1"/>
              <a:t>b</a:t>
            </a:r>
            <a:r>
              <a:rPr lang="en-US" altLang="en-US" sz="2000" dirty="0"/>
              <a:t> = interest rate used to discount cash flows on the bond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2235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Accrued Interest </a:t>
            </a:r>
            <a:r>
              <a:rPr lang="en-US" altLang="en-US" sz="1000" dirty="0"/>
              <a:t>1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038821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b="1" dirty="0"/>
              <a:t>Accrued interest</a:t>
            </a:r>
            <a:r>
              <a:rPr lang="en-US" altLang="en-US" sz="2600" dirty="0"/>
              <a:t> must be paid by the buyer of a bond to the seller of a bond if the bond is purchased between interest payment dates. </a:t>
            </a:r>
          </a:p>
          <a:p>
            <a:pPr marL="291600" lvl="1" indent="-291600" eaLnBrk="1" hangingPunct="1">
              <a:spcBef>
                <a:spcPts val="1000"/>
              </a:spcBef>
            </a:pPr>
            <a:r>
              <a:rPr lang="en-US" altLang="en-US" sz="2200" dirty="0"/>
              <a:t>It is the portion of the coupon payment accrued between the last coupon payment and the settlement day .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934828"/>
            <a:ext cx="8229600" cy="135060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The price of the T-bond or T-note with accrued interest is called the </a:t>
            </a:r>
            <a:r>
              <a:rPr lang="en-US" altLang="en-US" sz="2600" b="1" dirty="0"/>
              <a:t>full price </a:t>
            </a:r>
            <a:r>
              <a:rPr lang="en-US" altLang="en-US" sz="2600" dirty="0"/>
              <a:t>or the </a:t>
            </a:r>
            <a:r>
              <a:rPr lang="en-US" altLang="en-US" sz="2600" b="1" dirty="0"/>
              <a:t>dirty price</a:t>
            </a:r>
            <a:r>
              <a:rPr lang="en-US" altLang="en-US" sz="2600" dirty="0"/>
              <a:t>, while the price without accounting for accrued interest is the </a:t>
            </a:r>
            <a:r>
              <a:rPr lang="en-US" altLang="en-US" sz="2600" b="1" dirty="0"/>
              <a:t>clean price</a:t>
            </a:r>
            <a:r>
              <a:rPr lang="en-US" altLang="en-US" sz="2600" dirty="0"/>
              <a:t>.</a:t>
            </a:r>
            <a:endParaRPr lang="en-IN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224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Accrued Interest </a:t>
            </a:r>
            <a:r>
              <a:rPr lang="en-US" altLang="en-US" sz="1000" dirty="0"/>
              <a:t>2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571761"/>
          </a:xfrm>
        </p:spPr>
        <p:txBody>
          <a:bodyPr/>
          <a:lstStyle/>
          <a:p>
            <a:pPr marL="291600" indent="-291600">
              <a:spcBef>
                <a:spcPts val="1000"/>
              </a:spcBef>
              <a:buSzPct val="100000"/>
            </a:pPr>
            <a:r>
              <a:rPr lang="en-US" altLang="en-US" sz="2400" dirty="0"/>
              <a:t>Accrued interest on T-notes and T-bonds is calculated as:</a:t>
            </a:r>
            <a:endParaRPr lang="en-IN" sz="2400" dirty="0"/>
          </a:p>
        </p:txBody>
      </p:sp>
      <p:graphicFrame>
        <p:nvGraphicFramePr>
          <p:cNvPr id="5" name="Object 20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6038909"/>
              </p:ext>
            </p:extLst>
          </p:nvPr>
        </p:nvGraphicFramePr>
        <p:xfrm>
          <a:off x="883574" y="2515305"/>
          <a:ext cx="77866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5" name="Equation" r:id="rId3" imgW="4825800" imgH="419040" progId="Equation.DSMT4">
                  <p:embed/>
                </p:oleObj>
              </mc:Choice>
              <mc:Fallback>
                <p:oleObj name="Equation" r:id="rId3" imgW="4825800" imgH="419040" progId="Equation.DSMT4">
                  <p:embed/>
                  <p:pic>
                    <p:nvPicPr>
                      <p:cNvPr id="16389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574" y="2515305"/>
                        <a:ext cx="77866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492707"/>
            <a:ext cx="8229600" cy="1040870"/>
          </a:xfrm>
        </p:spPr>
        <p:txBody>
          <a:bodyPr/>
          <a:lstStyle/>
          <a:p>
            <a:pPr marL="291600" indent="-291600">
              <a:spcBef>
                <a:spcPts val="1000"/>
              </a:spcBef>
              <a:buSzPct val="100000"/>
            </a:pPr>
            <a:r>
              <a:rPr lang="en-US" altLang="en-US" sz="2400" dirty="0"/>
              <a:t>The full (or dirty) price of a T-note or T-bond is the sum of the clean price (Vb) and the accrued interest.</a:t>
            </a:r>
            <a:endParaRPr lang="en-IN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5776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Accrued Interest Example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232227"/>
          </a:xfrm>
        </p:spPr>
        <p:txBody>
          <a:bodyPr/>
          <a:lstStyle/>
          <a:p>
            <a:pPr marL="291600" indent="-291600">
              <a:spcBef>
                <a:spcPts val="1000"/>
              </a:spcBef>
              <a:buSzPct val="100000"/>
            </a:pPr>
            <a:r>
              <a:rPr lang="en-US" altLang="en-US" sz="2200" dirty="0"/>
              <a:t>You buy a 6% coupon $1,000 par T-bond 59 days after the last coupon payment.  Settlement occurs in two days.  You become the owner 61 days after the last coupon payment (59+2), and there are 121 days remaining until the next coupon payment.  The bond’s clean price quote is 120.59375.   What is the full or dirty price (sometimes called the invoice price)?</a:t>
            </a:r>
          </a:p>
        </p:txBody>
      </p:sp>
      <p:graphicFrame>
        <p:nvGraphicFramePr>
          <p:cNvPr id="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46218"/>
              </p:ext>
            </p:extLst>
          </p:nvPr>
        </p:nvGraphicFramePr>
        <p:xfrm>
          <a:off x="1886355" y="3797301"/>
          <a:ext cx="4858759" cy="1084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7" name="Equation" r:id="rId4" imgW="1523880" imgH="342720" progId="Equation.DSMT4">
                  <p:embed/>
                </p:oleObj>
              </mc:Choice>
              <mc:Fallback>
                <p:oleObj name="Equation" r:id="rId4" imgW="1523880" imgH="342720" progId="Equation.DSMT4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355" y="3797301"/>
                        <a:ext cx="4858759" cy="10845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4929616"/>
            <a:ext cx="7167039" cy="388407"/>
          </a:xfrm>
        </p:spPr>
        <p:txBody>
          <a:bodyPr/>
          <a:lstStyle/>
          <a:p>
            <a:pPr marL="291600" indent="-291600">
              <a:spcBef>
                <a:spcPts val="1000"/>
              </a:spcBef>
              <a:buSzPct val="100000"/>
            </a:pPr>
            <a:r>
              <a:rPr lang="en-US" altLang="en-US" sz="2200" dirty="0"/>
              <a:t>The clean price is 120.59375% of $1,000 or $1,205.9375.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74131" y="5391222"/>
            <a:ext cx="7399869" cy="401934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n-US" altLang="en-US" sz="2200" dirty="0"/>
              <a:t>Thus, the dirty price is $1,205.9375 + $10.05 = $1,215.9875.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749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T-Note and Bond Markets </a:t>
            </a:r>
            <a:r>
              <a:rPr lang="en-US" altLang="en-US" sz="1000" dirty="0"/>
              <a:t>1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55128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The primary market of T-notes and T-bonds is similar to that of T-bills; the U.S. Treasury sells T-notes and T-bonds through competitive and noncompetitive Treasury auctions.</a:t>
            </a:r>
          </a:p>
          <a:p>
            <a:pPr marL="291600" lvl="1" indent="-291600" eaLnBrk="1" hangingPunct="1">
              <a:spcBef>
                <a:spcPts val="1000"/>
              </a:spcBef>
            </a:pPr>
            <a:r>
              <a:rPr lang="en-US" altLang="en-US" sz="2200" dirty="0"/>
              <a:t>2-, 3-, 5-, and 7-year notes are auctioned monthly.</a:t>
            </a:r>
          </a:p>
          <a:p>
            <a:pPr marL="291600" lvl="1" indent="-291600" eaLnBrk="1" hangingPunct="1">
              <a:spcBef>
                <a:spcPts val="1000"/>
              </a:spcBef>
            </a:pPr>
            <a:r>
              <a:rPr lang="en-US" altLang="en-US" sz="2200" dirty="0"/>
              <a:t>10-year notes and 30-year bonds are auctioned quarterly (Feb, May, Aug, and Nov).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4706182"/>
            <a:ext cx="8229600" cy="104087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600" dirty="0"/>
              <a:t>Most secondary trading occurs directly through brokers and dealers.</a:t>
            </a:r>
            <a:endParaRPr lang="en-IN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0971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T-Note and Bond Markets </a:t>
            </a:r>
            <a:r>
              <a:rPr lang="en-US" altLang="en-US" sz="1000" dirty="0"/>
              <a:t>2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38453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/>
              <a:t>Competitive and non-competitive bidders.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Competitive bidders submit bid yields, highest bid accepted is call the ‘stop out yield’.</a:t>
            </a:r>
          </a:p>
          <a:p>
            <a:pPr marL="291600" lvl="1" indent="-291600" eaLnBrk="1" hangingPunct="1">
              <a:spcBef>
                <a:spcPts val="1000"/>
              </a:spcBef>
            </a:pPr>
            <a:r>
              <a:rPr lang="en-US" altLang="en-US" sz="2400" dirty="0"/>
              <a:t>All noncompetitive bidders and competitive bidders who bid less than the stop out receive their full allotment.  Bidders at the stop out yield may receive a prorata share of their allotment.</a:t>
            </a:r>
          </a:p>
          <a:p>
            <a:pPr marL="291600" lvl="1" indent="-291600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en-US" sz="2400" dirty="0"/>
              <a:t>T-Note or Bond coupon rate is rounded down from stop yield to the nearest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917157"/>
              </p:ext>
            </p:extLst>
          </p:nvPr>
        </p:nvGraphicFramePr>
        <p:xfrm>
          <a:off x="2644775" y="5262563"/>
          <a:ext cx="187801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02" name="Equation" r:id="rId4" imgW="977760" imgH="469800" progId="Equation.DSMT4">
                  <p:embed/>
                </p:oleObj>
              </mc:Choice>
              <mc:Fallback>
                <p:oleObj name="Equation" r:id="rId4" imgW="9777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44775" y="5262563"/>
                        <a:ext cx="1878013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08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420708" cy="1295400"/>
          </a:xfrm>
        </p:spPr>
        <p:txBody>
          <a:bodyPr/>
          <a:lstStyle/>
          <a:p>
            <a:r>
              <a:rPr lang="en-US" altLang="en-US" sz="4000" dirty="0"/>
              <a:t>T-Note and Bond Markets Concluded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7802545" cy="80287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stop out yield on a 10 year Treasury is 2.14%. What price would every successful bidder pay for a $1,000 par bond?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2709590"/>
            <a:ext cx="8229600" cy="397262"/>
          </a:xfrm>
        </p:spPr>
        <p:txBody>
          <a:bodyPr/>
          <a:lstStyle/>
          <a:p>
            <a:pPr marL="291600" indent="-291600">
              <a:spcBef>
                <a:spcPts val="1000"/>
              </a:spcBef>
            </a:pPr>
            <a:r>
              <a:rPr lang="en-US" sz="2000" dirty="0"/>
              <a:t>The annual coupon will be rounded down to the nearest</a:t>
            </a:r>
            <a:endParaRPr lang="en-IN" sz="2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07955"/>
              </p:ext>
            </p:extLst>
          </p:nvPr>
        </p:nvGraphicFramePr>
        <p:xfrm>
          <a:off x="817563" y="3044825"/>
          <a:ext cx="29273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6" name="Equation" r:id="rId4" imgW="1815840" imgH="469800" progId="Equation.DSMT4">
                  <p:embed/>
                </p:oleObj>
              </mc:Choice>
              <mc:Fallback>
                <p:oleObj name="Equation" r:id="rId4" imgW="181584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7563" y="3044825"/>
                        <a:ext cx="2927350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3677703" y="3225358"/>
            <a:ext cx="3040597" cy="373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semiannual coupon is</a:t>
            </a:r>
            <a:endParaRPr lang="en-IN" sz="20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364703"/>
              </p:ext>
            </p:extLst>
          </p:nvPr>
        </p:nvGraphicFramePr>
        <p:xfrm>
          <a:off x="857945" y="3784171"/>
          <a:ext cx="3011488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7" name="Equation" r:id="rId6" imgW="1866600" imgH="431640" progId="Equation.DSMT4">
                  <p:embed/>
                </p:oleObj>
              </mc:Choice>
              <mc:Fallback>
                <p:oleObj name="Equation" r:id="rId6" imgW="1866600" imgH="4316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7945" y="3784171"/>
                        <a:ext cx="3011488" cy="69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idx="15"/>
          </p:nvPr>
        </p:nvSpPr>
        <p:spPr>
          <a:xfrm>
            <a:off x="3788233" y="3890589"/>
            <a:ext cx="934492" cy="34549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Thus:</a:t>
            </a:r>
            <a:endParaRPr lang="en-IN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6"/>
          </p:nvPr>
        </p:nvSpPr>
        <p:spPr>
          <a:xfrm>
            <a:off x="474128" y="4754022"/>
            <a:ext cx="480465" cy="413218"/>
          </a:xfrm>
        </p:spPr>
        <p:txBody>
          <a:bodyPr/>
          <a:lstStyle/>
          <a:p>
            <a:pPr>
              <a:buSzPct val="70000"/>
            </a:pPr>
            <a:r>
              <a:rPr lang="en-IN" dirty="0"/>
              <a:t> </a:t>
            </a: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98177"/>
              </p:ext>
            </p:extLst>
          </p:nvPr>
        </p:nvGraphicFramePr>
        <p:xfrm>
          <a:off x="857945" y="4690841"/>
          <a:ext cx="5409791" cy="665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678" name="Equation" r:id="rId8" imgW="3340080" imgH="419040" progId="Equation.DSMT4">
                  <p:embed/>
                </p:oleObj>
              </mc:Choice>
              <mc:Fallback>
                <p:oleObj name="Equation" r:id="rId8" imgW="3340080" imgH="419040" progId="Equation.DSMT4">
                  <p:embed/>
                  <p:pic>
                    <p:nvPicPr>
                      <p:cNvPr id="20485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945" y="4690841"/>
                        <a:ext cx="5409791" cy="665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idx="17"/>
          </p:nvPr>
        </p:nvSpPr>
        <p:spPr>
          <a:xfrm>
            <a:off x="457200" y="5449535"/>
            <a:ext cx="7320224" cy="76586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All investors would pay a quoted price of 99.86561 per $100 of par.</a:t>
            </a:r>
            <a:endParaRPr lang="en-IN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945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Municipal Bonds </a:t>
            </a:r>
            <a:r>
              <a:rPr lang="en-US" altLang="en-US" sz="1000" dirty="0"/>
              <a:t>1</a:t>
            </a:r>
            <a:endParaRPr lang="en-IN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86799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b="1" dirty="0"/>
              <a:t>Municipal bonds </a:t>
            </a:r>
            <a:r>
              <a:rPr lang="en-US" altLang="en-US" sz="2200" dirty="0"/>
              <a:t>are securities issued by state and local governments and are repaid using tax receipts or revenues generated from a project.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000" dirty="0"/>
              <a:t>to fund imbalances between expenditures and receipts.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000" dirty="0"/>
              <a:t>to finance long-term capital outlays.</a:t>
            </a:r>
            <a:endParaRPr lang="en-IN" sz="2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5661" y="3693669"/>
            <a:ext cx="8229600" cy="2385583"/>
          </a:xfrm>
        </p:spPr>
        <p:txBody>
          <a:bodyPr/>
          <a:lstStyle/>
          <a:p>
            <a:pPr marL="0" indent="0" eaLnBrk="1" hangingPunct="1">
              <a:spcAft>
                <a:spcPts val="800"/>
              </a:spcAft>
              <a:buNone/>
            </a:pPr>
            <a:r>
              <a:rPr lang="en-US" altLang="en-US" sz="2200" dirty="0"/>
              <a:t>Attractive to household investors because interest is exempt from federal and most local income taxes.</a:t>
            </a:r>
          </a:p>
          <a:p>
            <a:pPr marL="0" indent="0" eaLnBrk="1" hangingPunct="1">
              <a:buNone/>
            </a:pPr>
            <a:r>
              <a:rPr lang="en-US" altLang="en-US" sz="2200" b="1" dirty="0"/>
              <a:t>General obligation (G</a:t>
            </a:r>
            <a:r>
              <a:rPr lang="en-US" altLang="en-US" sz="100" b="1" dirty="0"/>
              <a:t> </a:t>
            </a:r>
            <a:r>
              <a:rPr lang="en-US" altLang="en-US" sz="2200" b="1" dirty="0"/>
              <a:t>O) bonds</a:t>
            </a:r>
            <a:r>
              <a:rPr lang="en-US" altLang="en-US" sz="2200" dirty="0"/>
              <a:t> are backed by the full faith and credit of the issuer.</a:t>
            </a:r>
          </a:p>
          <a:p>
            <a:pPr marL="0" indent="0" eaLnBrk="1" hangingPunct="1">
              <a:buNone/>
            </a:pPr>
            <a:r>
              <a:rPr lang="en-US" altLang="en-US" sz="2200" b="1" dirty="0"/>
              <a:t>Revenue bonds</a:t>
            </a:r>
            <a:r>
              <a:rPr lang="en-US" altLang="en-US" sz="2200" dirty="0"/>
              <a:t> are</a:t>
            </a:r>
            <a:r>
              <a:rPr lang="en-US" altLang="en-US" sz="2200" b="1" dirty="0"/>
              <a:t> </a:t>
            </a:r>
            <a:r>
              <a:rPr lang="en-US" altLang="en-US" sz="2200" dirty="0"/>
              <a:t>sold to finance specific revenue-generating projects and are backed by the cash flows from that project.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3542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Municipal Bonds </a:t>
            </a:r>
            <a:r>
              <a:rPr lang="en-US" altLang="en-US" sz="1000" dirty="0"/>
              <a:t>2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953221"/>
          </a:xfrm>
        </p:spPr>
        <p:txBody>
          <a:bodyPr/>
          <a:lstStyle/>
          <a:p>
            <a:pPr>
              <a:buSzPct val="100000"/>
            </a:pPr>
            <a:r>
              <a:rPr lang="en-US" altLang="en-US" sz="2800" dirty="0"/>
              <a:t>Compare municipal bond returns with fully taxable corporate bonds by finding the after tax return for corporate bonds:</a:t>
            </a:r>
          </a:p>
          <a:p>
            <a:pPr marL="0" indent="2873375">
              <a:buSzPct val="100000"/>
              <a:buNone/>
            </a:pPr>
            <a:r>
              <a:rPr lang="en-US" altLang="en-US" sz="2800" b="1" i="1" dirty="0" err="1"/>
              <a:t>i</a:t>
            </a:r>
            <a:r>
              <a:rPr lang="en-US" altLang="en-US" sz="100" b="1" i="1" dirty="0"/>
              <a:t> </a:t>
            </a:r>
            <a:r>
              <a:rPr lang="en-US" altLang="en-US" sz="2800" b="1" i="1" baseline="-25000" dirty="0"/>
              <a:t>a</a:t>
            </a:r>
            <a:r>
              <a:rPr lang="en-US" altLang="en-US" sz="2800" b="1" i="1" dirty="0"/>
              <a:t> </a:t>
            </a:r>
            <a:r>
              <a:rPr lang="en-US" altLang="en-US" sz="2800" b="1" dirty="0"/>
              <a:t>= </a:t>
            </a:r>
            <a:r>
              <a:rPr lang="en-US" altLang="en-US" sz="2800" b="1" i="1" dirty="0"/>
              <a:t>i</a:t>
            </a:r>
            <a:r>
              <a:rPr lang="en-US" altLang="en-US" sz="2800" b="1" i="1" baseline="-25000" dirty="0"/>
              <a:t>b</a:t>
            </a:r>
            <a:r>
              <a:rPr lang="en-US" altLang="en-US" sz="2800" b="1" dirty="0"/>
              <a:t>(1 – </a:t>
            </a:r>
            <a:r>
              <a:rPr lang="en-US" altLang="en-US" sz="2800" b="1" i="1" dirty="0"/>
              <a:t>t</a:t>
            </a:r>
            <a:r>
              <a:rPr lang="en-US" altLang="en-US" sz="2800" b="1" dirty="0"/>
              <a:t>)</a:t>
            </a:r>
          </a:p>
          <a:p>
            <a:pPr marL="1617663" lvl="1" indent="0" eaLnBrk="1" hangingPunct="1">
              <a:lnSpc>
                <a:spcPct val="90000"/>
              </a:lnSpc>
              <a:buNone/>
            </a:pPr>
            <a:r>
              <a:rPr lang="en-US" altLang="en-US" sz="2000" b="1" i="1" dirty="0"/>
              <a:t>i</a:t>
            </a:r>
            <a:r>
              <a:rPr lang="en-US" altLang="en-US" sz="100" b="1" i="1" dirty="0"/>
              <a:t> </a:t>
            </a:r>
            <a:r>
              <a:rPr lang="en-US" altLang="en-US" sz="2000" b="1" i="1" baseline="-25000" dirty="0"/>
              <a:t>a</a:t>
            </a:r>
            <a:r>
              <a:rPr lang="en-US" altLang="en-US" sz="2000" dirty="0"/>
              <a:t> = after-tax rate of return on a taxable corporate bond</a:t>
            </a:r>
          </a:p>
          <a:p>
            <a:pPr marL="1617663" lvl="1" indent="0" eaLnBrk="1" hangingPunct="1">
              <a:lnSpc>
                <a:spcPct val="90000"/>
              </a:lnSpc>
              <a:buNone/>
            </a:pPr>
            <a:r>
              <a:rPr lang="en-US" altLang="en-US" sz="2000" b="1" i="1" dirty="0"/>
              <a:t>i</a:t>
            </a:r>
            <a:r>
              <a:rPr lang="en-US" altLang="en-US" sz="2000" b="1" i="1" baseline="-25000" dirty="0"/>
              <a:t>b</a:t>
            </a:r>
            <a:r>
              <a:rPr lang="en-US" altLang="en-US" sz="2000" dirty="0"/>
              <a:t> = before-tax rate of return on a taxable bond</a:t>
            </a:r>
          </a:p>
          <a:p>
            <a:pPr marL="1617663" lvl="1" indent="0" eaLnBrk="1" hangingPunct="1">
              <a:lnSpc>
                <a:spcPct val="90000"/>
              </a:lnSpc>
              <a:buNone/>
            </a:pPr>
            <a:r>
              <a:rPr lang="en-US" altLang="en-US" sz="2000" b="1" i="1" dirty="0"/>
              <a:t>t</a:t>
            </a:r>
            <a:r>
              <a:rPr lang="en-US" altLang="en-US" sz="2000" dirty="0"/>
              <a:t> = marginal total income tax rate of the bond holder</a:t>
            </a:r>
            <a:endParaRPr lang="en-US" altLang="en-US" sz="2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57200" y="4712680"/>
            <a:ext cx="8229600" cy="1013417"/>
          </a:xfrm>
        </p:spPr>
        <p:txBody>
          <a:bodyPr/>
          <a:lstStyle/>
          <a:p>
            <a:pPr>
              <a:buSzPct val="100000"/>
            </a:pPr>
            <a:r>
              <a:rPr lang="en-US" altLang="en-US" sz="2800" dirty="0"/>
              <a:t>Alternately, convert municipal interest rates to tax equivalent rates of return: </a:t>
            </a:r>
            <a:r>
              <a:rPr lang="en-US" altLang="en-US" sz="2800" b="1" i="1" dirty="0"/>
              <a:t>i</a:t>
            </a:r>
            <a:r>
              <a:rPr lang="en-US" altLang="en-US" sz="2800" b="1" i="1" baseline="-25000" dirty="0"/>
              <a:t>b</a:t>
            </a:r>
            <a:r>
              <a:rPr lang="en-US" altLang="en-US" sz="2800" b="1" i="1" dirty="0"/>
              <a:t> </a:t>
            </a:r>
            <a:r>
              <a:rPr lang="en-US" altLang="en-US" sz="2800" b="1" dirty="0"/>
              <a:t>= </a:t>
            </a:r>
            <a:r>
              <a:rPr lang="en-US" altLang="en-US" sz="2800" b="1" i="1" dirty="0"/>
              <a:t>i</a:t>
            </a:r>
            <a:r>
              <a:rPr lang="en-US" altLang="en-US" sz="2800" b="1" i="1" baseline="-25000" dirty="0"/>
              <a:t>a</a:t>
            </a:r>
            <a:r>
              <a:rPr lang="en-US" altLang="en-US" sz="2800" b="1" dirty="0"/>
              <a:t>/(1 − </a:t>
            </a:r>
            <a:r>
              <a:rPr lang="en-US" altLang="en-US" sz="2800" b="1" i="1" dirty="0"/>
              <a:t>t</a:t>
            </a:r>
            <a:r>
              <a:rPr lang="en-US" altLang="en-US" sz="2800" b="1" dirty="0"/>
              <a:t>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931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Bond Markets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/>
              <a:t>Capital markets </a:t>
            </a:r>
            <a:r>
              <a:rPr lang="en-US" altLang="en-US" sz="2600" dirty="0"/>
              <a:t>are markets for equity and debt instruments with original issue maturities of more than one year.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/>
              <a:t>Bonds </a:t>
            </a:r>
            <a:r>
              <a:rPr lang="en-US" altLang="en-US" sz="2600" dirty="0"/>
              <a:t>are long-term debt obligations issued by corporations and government units.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/>
              <a:t>Bond markets </a:t>
            </a:r>
            <a:r>
              <a:rPr lang="en-US" altLang="en-US" sz="2600" dirty="0"/>
              <a:t>are markets in which bonds are issued and traded.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Treasury notes (T-notes) and bonds (T-bonds).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Municipal bonds.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US" altLang="en-US" sz="2200" dirty="0"/>
              <a:t>Corporate bonds.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6-2</a:t>
            </a:r>
          </a:p>
        </p:txBody>
      </p:sp>
    </p:spTree>
    <p:extLst>
      <p:ext uri="{BB962C8B-B14F-4D97-AF65-F5344CB8AC3E}">
        <p14:creationId xmlns:p14="http://schemas.microsoft.com/office/powerpoint/2010/main" val="230191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Municipal Bond Rates &amp; Taxes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8207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For a 28% tax bracket, what is the equivalent after tax rate of a 6% corporate yield?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265275"/>
            <a:ext cx="8229600" cy="8596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For a 28% tax bracket, what corporate taxable yield is equivalent to a 4.5% municipal bond rate?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74131" y="2591331"/>
            <a:ext cx="3417149" cy="446509"/>
          </a:xfrm>
        </p:spPr>
        <p:txBody>
          <a:bodyPr/>
          <a:lstStyle/>
          <a:p>
            <a:pPr marL="291600" indent="-291600"/>
            <a:r>
              <a:rPr lang="en-US" altLang="en-US" sz="2200" b="1" i="1" dirty="0"/>
              <a:t>i</a:t>
            </a:r>
            <a:r>
              <a:rPr lang="en-US" altLang="en-US" sz="2200" b="1" i="1" baseline="-25000" dirty="0"/>
              <a:t>a</a:t>
            </a:r>
            <a:r>
              <a:rPr lang="en-US" altLang="en-US" sz="2200" dirty="0"/>
              <a:t> = 6%(1 − 0.28) = 4.32%.</a:t>
            </a:r>
            <a:endParaRPr lang="en-IN" sz="2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5"/>
          </p:nvPr>
        </p:nvSpPr>
        <p:spPr>
          <a:xfrm>
            <a:off x="474131" y="4186771"/>
            <a:ext cx="409789" cy="486829"/>
          </a:xfrm>
        </p:spPr>
        <p:txBody>
          <a:bodyPr/>
          <a:lstStyle/>
          <a:p>
            <a:pPr marL="291600" lvl="1" indent="-291600"/>
            <a:r>
              <a:rPr lang="en-IN" dirty="0"/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277734"/>
              </p:ext>
            </p:extLst>
          </p:nvPr>
        </p:nvGraphicFramePr>
        <p:xfrm>
          <a:off x="883920" y="4186771"/>
          <a:ext cx="2322440" cy="690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3" imgW="1409400" imgH="419040" progId="Equation.DSMT4">
                  <p:embed/>
                </p:oleObj>
              </mc:Choice>
              <mc:Fallback>
                <p:oleObj name="Equation" r:id="rId3" imgW="14094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3920" y="4186771"/>
                        <a:ext cx="2322440" cy="690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237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Municipal Bonds Concluded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623732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200" b="1" dirty="0"/>
              <a:t>Primary markets.</a:t>
            </a:r>
          </a:p>
          <a:p>
            <a:pPr marL="291600" lvl="1" indent="-291600" eaLnBrk="1" hangingPunct="1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en-US" sz="2000" b="1" dirty="0"/>
              <a:t>Firm commitment underwriting</a:t>
            </a:r>
            <a:r>
              <a:rPr lang="en-US" altLang="en-US" sz="2000" dirty="0"/>
              <a:t>: a public offering of municipals made through an investment bank, where the investment bank guarantees a price for the newly issued bonds by buying the entire issue and then reselling it to the public.</a:t>
            </a:r>
          </a:p>
          <a:p>
            <a:pPr marL="291600" lvl="1" indent="-291600" eaLnBrk="1" hangingPunct="1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en-US" sz="2000" b="1" dirty="0"/>
              <a:t>Best efforts offering</a:t>
            </a:r>
            <a:r>
              <a:rPr lang="en-US" altLang="en-US" sz="2000" dirty="0"/>
              <a:t>: a public offering in which the investment bank does not guarantee a firm price and acts more as a placing or distribution agent (for a fee).</a:t>
            </a:r>
          </a:p>
          <a:p>
            <a:pPr marL="291600" lvl="1" indent="-291600" eaLnBrk="1" hangingPunct="1"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en-US" altLang="en-US" sz="2000" b="1" dirty="0"/>
              <a:t>Private placement</a:t>
            </a:r>
            <a:r>
              <a:rPr lang="en-US" altLang="en-US" sz="2000" dirty="0"/>
              <a:t>: bonds are sold on a semi-private basis to qualified investors (generally F</a:t>
            </a:r>
            <a:r>
              <a:rPr lang="en-US" altLang="en-US" sz="100" dirty="0"/>
              <a:t> </a:t>
            </a:r>
            <a:r>
              <a:rPr lang="en-US" altLang="en-US" sz="2000" dirty="0"/>
              <a:t>I</a:t>
            </a:r>
            <a:r>
              <a:rPr lang="en-US" altLang="en-US" sz="100" dirty="0"/>
              <a:t> </a:t>
            </a:r>
            <a:r>
              <a:rPr lang="en-US" altLang="en-US" sz="2000" dirty="0"/>
              <a:t>s).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5406495"/>
            <a:ext cx="8229600" cy="6514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b="1" dirty="0"/>
              <a:t>Secondary markets</a:t>
            </a:r>
            <a:r>
              <a:rPr lang="en-US" altLang="en-US" sz="2200" dirty="0"/>
              <a:t>: Municipals trade infrequently due mainly to a lack of information on bond issuers.</a:t>
            </a:r>
            <a:endParaRPr lang="en-IN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950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Corporate Bond Characteristics </a:t>
            </a:r>
            <a:r>
              <a:rPr lang="en-US" altLang="en-US" sz="1000" dirty="0"/>
              <a:t>1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71727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b="1" dirty="0"/>
              <a:t>Corporate bonds</a:t>
            </a:r>
            <a:r>
              <a:rPr lang="en-US" altLang="en-US" sz="2600" dirty="0"/>
              <a:t> are long-term obligations issued by corporations.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200" dirty="0"/>
              <a:t>Minimum denomination on publicly traded corporate bonds is $1,000.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466682"/>
            <a:ext cx="8229600" cy="2388017"/>
          </a:xfrm>
        </p:spPr>
        <p:txBody>
          <a:bodyPr/>
          <a:lstStyle/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dirty="0"/>
              <a:t>A </a:t>
            </a:r>
            <a:r>
              <a:rPr lang="en-US" altLang="en-US" sz="2400" b="1" dirty="0"/>
              <a:t>bond indenture</a:t>
            </a:r>
            <a:r>
              <a:rPr lang="en-US" altLang="en-US" sz="2400" dirty="0"/>
              <a:t> is the legal contract that specifies the rights and obligations of the bond issuer and the bond holders.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b="1" dirty="0"/>
              <a:t>Bearer</a:t>
            </a:r>
            <a:r>
              <a:rPr lang="en-US" altLang="en-US" sz="2400" dirty="0"/>
              <a:t> versus </a:t>
            </a:r>
            <a:r>
              <a:rPr lang="en-US" altLang="en-US" sz="2400" b="1" dirty="0"/>
              <a:t>registered</a:t>
            </a:r>
            <a:r>
              <a:rPr lang="en-US" altLang="en-US" sz="2400" dirty="0"/>
              <a:t> </a:t>
            </a:r>
            <a:r>
              <a:rPr lang="en-US" altLang="en-US" sz="2400" b="1" dirty="0"/>
              <a:t>bonds.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b="1" dirty="0"/>
              <a:t>Term</a:t>
            </a:r>
            <a:r>
              <a:rPr lang="en-US" altLang="en-US" sz="2400" dirty="0"/>
              <a:t> versus </a:t>
            </a:r>
            <a:r>
              <a:rPr lang="en-US" altLang="en-US" sz="2400" b="1" dirty="0"/>
              <a:t>serial</a:t>
            </a:r>
            <a:r>
              <a:rPr lang="en-US" altLang="en-US" sz="2400" dirty="0"/>
              <a:t> </a:t>
            </a:r>
            <a:r>
              <a:rPr lang="en-US" altLang="en-US" sz="2400" b="1" dirty="0"/>
              <a:t>bonds.</a:t>
            </a:r>
          </a:p>
          <a:p>
            <a:pPr marL="0" indent="0" eaLnBrk="1" hangingPunct="1">
              <a:spcAft>
                <a:spcPts val="600"/>
              </a:spcAft>
              <a:buNone/>
            </a:pPr>
            <a:r>
              <a:rPr lang="en-US" altLang="en-US" sz="2400" b="1" dirty="0"/>
              <a:t>Mortgage bonds </a:t>
            </a:r>
            <a:r>
              <a:rPr lang="en-US" altLang="en-US" sz="2400" dirty="0"/>
              <a:t>are secured debt issues.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583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Corporate Bond Characteristics </a:t>
            </a:r>
            <a:r>
              <a:rPr lang="en-US" altLang="en-US" sz="1000" dirty="0"/>
              <a:t>2</a:t>
            </a:r>
            <a:endParaRPr lang="en-IN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596693"/>
          </a:xfrm>
        </p:spPr>
        <p:txBody>
          <a:bodyPr/>
          <a:lstStyle/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600" b="1" dirty="0"/>
              <a:t>Debentures</a:t>
            </a:r>
            <a:r>
              <a:rPr lang="en-US" altLang="en-US" sz="2600" dirty="0"/>
              <a:t> and </a:t>
            </a:r>
            <a:r>
              <a:rPr lang="en-US" altLang="en-US" sz="2600" b="1" dirty="0"/>
              <a:t>subordinated debentures.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600" b="1" dirty="0"/>
              <a:t>Convertible bonds</a:t>
            </a:r>
            <a:r>
              <a:rPr lang="en-US" altLang="en-US" sz="2600" dirty="0"/>
              <a:t> versus </a:t>
            </a:r>
            <a:r>
              <a:rPr lang="en-US" altLang="en-US" sz="2600" b="1" dirty="0"/>
              <a:t>nonconvertible bonds.</a:t>
            </a:r>
          </a:p>
          <a:p>
            <a:pPr marL="989013" lvl="3" indent="1169988" eaLnBrk="1" hangingPunct="1">
              <a:buNone/>
            </a:pPr>
            <a:r>
              <a:rPr lang="en-US" altLang="en-US" sz="3000" b="1" i="1" dirty="0" err="1"/>
              <a:t>r</a:t>
            </a:r>
            <a:r>
              <a:rPr lang="en-US" altLang="en-US" sz="3000" b="1" i="1" baseline="-25000" dirty="0" err="1"/>
              <a:t>cvb</a:t>
            </a:r>
            <a:r>
              <a:rPr lang="en-US" altLang="en-US" sz="3000" b="1" i="1" baseline="-25000" dirty="0"/>
              <a:t> =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r</a:t>
            </a:r>
            <a:r>
              <a:rPr lang="en-US" altLang="en-US" sz="3000" b="1" i="1" baseline="-25000" dirty="0" err="1"/>
              <a:t>ncvb</a:t>
            </a:r>
            <a:r>
              <a:rPr lang="en-US" altLang="en-US" sz="3200" b="1" i="1" dirty="0"/>
              <a:t> − o</a:t>
            </a:r>
            <a:r>
              <a:rPr lang="en-US" altLang="en-US" sz="100" b="1" i="1" dirty="0"/>
              <a:t> </a:t>
            </a:r>
            <a:r>
              <a:rPr lang="en-US" altLang="en-US" sz="3200" b="1" i="1" dirty="0"/>
              <a:t>p</a:t>
            </a:r>
            <a:r>
              <a:rPr lang="en-US" altLang="en-US" sz="3200" b="1" i="1" baseline="-25000" dirty="0"/>
              <a:t>cvb</a:t>
            </a:r>
            <a:endParaRPr lang="en-US" altLang="en-US" sz="2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1004840" y="3573089"/>
            <a:ext cx="6712298" cy="1230023"/>
          </a:xfrm>
        </p:spPr>
        <p:txBody>
          <a:bodyPr/>
          <a:lstStyle/>
          <a:p>
            <a:pPr marL="0" lvl="2" eaLnBrk="1" hangingPunct="1">
              <a:buFont typeface="Wingdings" pitchFamily="2" charset="2"/>
              <a:buNone/>
            </a:pPr>
            <a:r>
              <a:rPr lang="en-US" altLang="en-US" sz="2100" b="1" i="1" dirty="0"/>
              <a:t>r</a:t>
            </a:r>
            <a:r>
              <a:rPr lang="en-US" altLang="en-US" sz="2100" b="1" i="1" baseline="-25000" dirty="0"/>
              <a:t>cvb</a:t>
            </a:r>
            <a:r>
              <a:rPr lang="en-US" altLang="en-US" sz="2100" dirty="0"/>
              <a:t> = yield on a convertible bond</a:t>
            </a:r>
          </a:p>
          <a:p>
            <a:pPr marL="0" lvl="2" eaLnBrk="1" hangingPunct="1">
              <a:buNone/>
            </a:pPr>
            <a:r>
              <a:rPr lang="en-US" altLang="en-US" sz="2100" b="1" i="1" dirty="0"/>
              <a:t>r</a:t>
            </a:r>
            <a:r>
              <a:rPr lang="en-US" altLang="en-US" sz="2100" b="1" i="1" baseline="-25000" dirty="0"/>
              <a:t>ncvb</a:t>
            </a:r>
            <a:r>
              <a:rPr lang="en-US" altLang="en-US" sz="2100" dirty="0"/>
              <a:t> = yield on a nonconvertible bond</a:t>
            </a:r>
          </a:p>
          <a:p>
            <a:pPr marL="0" lvl="2" eaLnBrk="1" hangingPunct="1">
              <a:buFont typeface="Wingdings" pitchFamily="2" charset="2"/>
              <a:buNone/>
            </a:pPr>
            <a:r>
              <a:rPr lang="en-US" altLang="en-US" sz="2100" b="1" i="1" dirty="0"/>
              <a:t>o</a:t>
            </a:r>
            <a:r>
              <a:rPr lang="en-US" altLang="en-US" sz="100" b="1" i="1" dirty="0"/>
              <a:t> </a:t>
            </a:r>
            <a:r>
              <a:rPr lang="en-US" altLang="en-US" sz="2100" b="1" i="1" dirty="0"/>
              <a:t>p</a:t>
            </a:r>
            <a:r>
              <a:rPr lang="en-US" altLang="en-US" sz="2100" b="1" i="1" baseline="-25000" dirty="0"/>
              <a:t>cvb</a:t>
            </a:r>
            <a:r>
              <a:rPr lang="en-US" altLang="en-US" sz="2100" dirty="0"/>
              <a:t> = value of the conversion option to the bond holder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5029724"/>
            <a:ext cx="8229600" cy="838512"/>
          </a:xfrm>
        </p:spPr>
        <p:txBody>
          <a:bodyPr/>
          <a:lstStyle/>
          <a:p>
            <a:pPr marL="291600" indent="-291600">
              <a:buSzPct val="100000"/>
            </a:pPr>
            <a:r>
              <a:rPr lang="en-US" altLang="en-US" sz="2600" b="1" dirty="0"/>
              <a:t>Stock warrants</a:t>
            </a:r>
            <a:r>
              <a:rPr lang="en-US" altLang="en-US" sz="2600" dirty="0"/>
              <a:t> give bond holders the opportunity to purchase common stock at a prespecified price.</a:t>
            </a:r>
            <a:endParaRPr lang="en-IN" sz="2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16757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z="3500" dirty="0"/>
              <a:t>Corporate Bond Characteristics Concluded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4324"/>
          </a:xfrm>
        </p:spPr>
        <p:txBody>
          <a:bodyPr/>
          <a:lstStyle/>
          <a:p>
            <a:pPr marL="291600" indent="-291600" eaLnBrk="1" hangingPunct="1">
              <a:lnSpc>
                <a:spcPct val="90000"/>
              </a:lnSpc>
              <a:buSzPct val="100000"/>
            </a:pPr>
            <a:r>
              <a:rPr lang="en-US" altLang="en-US" sz="2600" b="1" dirty="0"/>
              <a:t>Callable </a:t>
            </a:r>
            <a:r>
              <a:rPr lang="en-US" altLang="en-US" sz="2600" dirty="0"/>
              <a:t>bonds versus </a:t>
            </a:r>
            <a:r>
              <a:rPr lang="en-US" altLang="en-US" sz="2600" b="1" dirty="0"/>
              <a:t>noncallable </a:t>
            </a:r>
            <a:r>
              <a:rPr lang="en-US" altLang="en-US" sz="2600" dirty="0"/>
              <a:t>bonds.</a:t>
            </a:r>
            <a:endParaRPr lang="en-IN" altLang="en-US" sz="2600" dirty="0"/>
          </a:p>
          <a:p>
            <a:pPr marL="0" lvl="3" indent="1524000" eaLnBrk="1" hangingPunct="1">
              <a:lnSpc>
                <a:spcPct val="90000"/>
              </a:lnSpc>
              <a:buSzPct val="70000"/>
              <a:buNone/>
            </a:pPr>
            <a:r>
              <a:rPr lang="en-US" altLang="en-US" sz="3000" b="1" i="1" dirty="0" err="1"/>
              <a:t>r</a:t>
            </a:r>
            <a:r>
              <a:rPr lang="en-US" altLang="en-US" sz="3000" b="1" i="1" baseline="-25000" dirty="0" err="1"/>
              <a:t>ncb</a:t>
            </a:r>
            <a:r>
              <a:rPr lang="en-US" altLang="en-US" sz="3000" b="1" i="1" baseline="-25000" dirty="0"/>
              <a:t> =</a:t>
            </a:r>
            <a:r>
              <a:rPr lang="en-US" altLang="en-US" sz="3000" b="1" i="1" dirty="0"/>
              <a:t> </a:t>
            </a:r>
            <a:r>
              <a:rPr lang="en-US" altLang="en-US" sz="3000" b="1" i="1" dirty="0" err="1"/>
              <a:t>r</a:t>
            </a:r>
            <a:r>
              <a:rPr lang="en-US" altLang="en-US" sz="3000" b="1" i="1" baseline="-25000" dirty="0" err="1"/>
              <a:t>cb</a:t>
            </a:r>
            <a:r>
              <a:rPr lang="en-US" altLang="en-US" sz="3200" b="1" i="1" dirty="0"/>
              <a:t> − o</a:t>
            </a:r>
            <a:r>
              <a:rPr lang="en-US" altLang="en-US" sz="100" b="1" i="1" dirty="0"/>
              <a:t> </a:t>
            </a:r>
            <a:r>
              <a:rPr lang="en-US" altLang="en-US" sz="3200" b="1" i="1" dirty="0" err="1"/>
              <a:t>p</a:t>
            </a:r>
            <a:r>
              <a:rPr lang="en-US" altLang="en-US" sz="3200" b="1" i="1" baseline="-25000" dirty="0" err="1"/>
              <a:t>cb</a:t>
            </a:r>
            <a:endParaRPr lang="en-US" altLang="en-US" sz="2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65661" y="3024553"/>
            <a:ext cx="8229600" cy="116560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i="1" dirty="0" err="1"/>
              <a:t>r</a:t>
            </a:r>
            <a:r>
              <a:rPr lang="en-US" altLang="en-US" sz="2200" b="1" i="1" baseline="-25000" dirty="0" err="1"/>
              <a:t>ncb</a:t>
            </a:r>
            <a:r>
              <a:rPr lang="en-US" altLang="en-US" sz="2200" dirty="0"/>
              <a:t> = yield on a noncallable bond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i="1" dirty="0" err="1"/>
              <a:t>r</a:t>
            </a:r>
            <a:r>
              <a:rPr lang="en-US" altLang="en-US" sz="2200" b="1" i="1" baseline="-25000" dirty="0" err="1"/>
              <a:t>cb</a:t>
            </a:r>
            <a:r>
              <a:rPr lang="en-US" altLang="en-US" sz="2200" dirty="0"/>
              <a:t> = yield on a callable bond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200" b="1" i="1" dirty="0"/>
              <a:t>o</a:t>
            </a:r>
            <a:r>
              <a:rPr lang="en-US" altLang="en-US" sz="100" b="1" i="1" dirty="0"/>
              <a:t> </a:t>
            </a:r>
            <a:r>
              <a:rPr lang="en-US" altLang="en-US" sz="2200" b="1" i="1" dirty="0" err="1"/>
              <a:t>p</a:t>
            </a:r>
            <a:r>
              <a:rPr lang="en-US" altLang="en-US" sz="2200" b="1" i="1" baseline="-25000" dirty="0" err="1"/>
              <a:t>cb</a:t>
            </a:r>
            <a:r>
              <a:rPr lang="en-US" altLang="en-US" sz="2200" dirty="0"/>
              <a:t> = value of the issuer’s option to call the debt early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74131" y="4477066"/>
            <a:ext cx="8229600" cy="1551945"/>
          </a:xfrm>
        </p:spPr>
        <p:txBody>
          <a:bodyPr/>
          <a:lstStyle/>
          <a:p>
            <a:pPr marL="291600" indent="-291600" eaLnBrk="1" hangingPunct="1">
              <a:lnSpc>
                <a:spcPct val="90000"/>
              </a:lnSpc>
              <a:buSzPct val="100000"/>
            </a:pPr>
            <a:r>
              <a:rPr lang="en-US" altLang="en-US" sz="2600" dirty="0"/>
              <a:t>A </a:t>
            </a:r>
            <a:r>
              <a:rPr lang="en-US" altLang="en-US" sz="2600" b="1" dirty="0"/>
              <a:t>sinking fund provision</a:t>
            </a:r>
            <a:r>
              <a:rPr lang="en-US" altLang="en-US" sz="2600" dirty="0"/>
              <a:t> is a requirement that the issuer retire a certain amount of the bond issue early over a number of years, especially as the bond approaches maturity.</a:t>
            </a:r>
            <a:endParaRPr lang="en-US" alt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57077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The Trading Process for Corporate Bonds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068967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/>
              <a:t>Primary sales</a:t>
            </a:r>
            <a:r>
              <a:rPr lang="en-US" altLang="en-US" sz="2600" dirty="0"/>
              <a:t> are identical to that of municipals (i.e., either occur through a public sale or a private placement).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/>
              <a:t>Secondary markets.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200" dirty="0"/>
              <a:t>The </a:t>
            </a:r>
            <a:r>
              <a:rPr lang="en-US" altLang="en-US" sz="2200" b="1" dirty="0"/>
              <a:t>exchange market</a:t>
            </a:r>
            <a:r>
              <a:rPr lang="en-US" altLang="en-US" sz="2200" dirty="0"/>
              <a:t> (</a:t>
            </a:r>
            <a:r>
              <a:rPr lang="en-US" altLang="en-US" sz="2000" dirty="0"/>
              <a:t>e.g., N</a:t>
            </a:r>
            <a:r>
              <a:rPr lang="en-US" altLang="en-US" sz="100" dirty="0"/>
              <a:t> </a:t>
            </a:r>
            <a:r>
              <a:rPr lang="en-US" altLang="en-US" sz="2000" dirty="0"/>
              <a:t>Y</a:t>
            </a:r>
            <a:r>
              <a:rPr lang="en-US" altLang="en-US" sz="100" dirty="0"/>
              <a:t> </a:t>
            </a:r>
            <a:r>
              <a:rPr lang="en-US" altLang="en-US" sz="2000" dirty="0"/>
              <a:t>S</a:t>
            </a:r>
            <a:r>
              <a:rPr lang="en-US" altLang="en-US" sz="100" dirty="0"/>
              <a:t> </a:t>
            </a:r>
            <a:r>
              <a:rPr lang="en-US" altLang="en-US" sz="2000" dirty="0"/>
              <a:t>E Bonds).</a:t>
            </a:r>
            <a:endParaRPr lang="en-US" altLang="en-US" sz="2200" dirty="0"/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200" dirty="0"/>
              <a:t>The </a:t>
            </a:r>
            <a:r>
              <a:rPr lang="en-US" altLang="en-US" sz="2200" b="1" dirty="0"/>
              <a:t>over-the-counter (O</a:t>
            </a:r>
            <a:r>
              <a:rPr lang="en-US" altLang="en-US" sz="100" b="1" dirty="0"/>
              <a:t> </a:t>
            </a:r>
            <a:r>
              <a:rPr lang="en-US" altLang="en-US" sz="2200" b="1" dirty="0"/>
              <a:t>T</a:t>
            </a:r>
            <a:r>
              <a:rPr lang="en-US" altLang="en-US" sz="100" b="1" dirty="0"/>
              <a:t> </a:t>
            </a:r>
            <a:r>
              <a:rPr lang="en-US" altLang="en-US" sz="2200" b="1" dirty="0"/>
              <a:t>C) </a:t>
            </a:r>
            <a:r>
              <a:rPr lang="en-US" altLang="en-US" sz="2200" dirty="0"/>
              <a:t>market.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3934833"/>
            <a:ext cx="8229600" cy="222481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600" b="1" dirty="0"/>
              <a:t>Bond ratings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200" dirty="0"/>
              <a:t>The three major bond rating agencies are </a:t>
            </a:r>
            <a:r>
              <a:rPr lang="en-US" altLang="en-US" sz="2200" b="1" dirty="0"/>
              <a:t>Moody’s,</a:t>
            </a:r>
            <a:r>
              <a:rPr lang="en-US" altLang="en-US" sz="2200" dirty="0"/>
              <a:t> </a:t>
            </a:r>
            <a:r>
              <a:rPr lang="en-US" altLang="en-US" sz="2200" b="1" dirty="0"/>
              <a:t>Standard &amp; Poor’s (S&amp;P), </a:t>
            </a:r>
            <a:r>
              <a:rPr lang="en-US" altLang="en-US" sz="2200" dirty="0"/>
              <a:t>and</a:t>
            </a:r>
            <a:r>
              <a:rPr lang="en-US" altLang="en-US" sz="2200" b="1" dirty="0"/>
              <a:t> Fitch Ratings.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200" dirty="0"/>
              <a:t>Bonds are rated by </a:t>
            </a:r>
            <a:r>
              <a:rPr lang="en-US" altLang="en-US" sz="2200" b="1" dirty="0"/>
              <a:t>perceived default risk.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200" dirty="0"/>
              <a:t>Bonds may be either </a:t>
            </a:r>
            <a:r>
              <a:rPr lang="en-US" altLang="en-US" sz="2200" b="1" dirty="0"/>
              <a:t>investment</a:t>
            </a:r>
            <a:r>
              <a:rPr lang="en-US" altLang="en-US" sz="2200" dirty="0"/>
              <a:t> or </a:t>
            </a:r>
            <a:r>
              <a:rPr lang="en-US" altLang="en-US" sz="2200" b="1" dirty="0"/>
              <a:t>speculative</a:t>
            </a:r>
            <a:r>
              <a:rPr lang="en-US" altLang="en-US" sz="2200" dirty="0"/>
              <a:t> (i.e., </a:t>
            </a:r>
            <a:r>
              <a:rPr lang="en-US" altLang="en-US" sz="2200" b="1" dirty="0"/>
              <a:t>junk</a:t>
            </a:r>
            <a:r>
              <a:rPr lang="en-US" altLang="en-US" sz="2200" dirty="0"/>
              <a:t>) grade.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9330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Bond Credit Ratings</a:t>
            </a:r>
            <a:endParaRPr lang="en-IN" dirty="0"/>
          </a:p>
        </p:txBody>
      </p:sp>
      <p:pic>
        <p:nvPicPr>
          <p:cNvPr id="4" name="Picture 2" descr="Bond credit rating listing with explanation, such as &quot;best quality; smallest degree of risk,&quot; and Moody's S&amp;P, Fitch. This is reproduced from page 194 of the text, Table 6104.">
            <a:extLst>
              <a:ext uri="{FF2B5EF4-FFF2-40B4-BE49-F238E27FC236}">
                <a16:creationId xmlns:a16="http://schemas.microsoft.com/office/drawing/2014/main" id="{7A13A00B-E353-4466-BC1E-81F3CF9C5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66" y="1610562"/>
            <a:ext cx="6315552" cy="47914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58890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Rates on Treasury Bonds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7543800" cy="431084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/>
              <a:t>Figure 6–9 </a:t>
            </a:r>
            <a:r>
              <a:rPr lang="en-IN" sz="1800" b="1" dirty="0">
                <a:solidFill>
                  <a:srgbClr val="007FBE"/>
                </a:solidFill>
              </a:rPr>
              <a:t>Rates on Treasury Bonds, Aaa-Rated Bonds, and Baa-Rated Bonds </a:t>
            </a:r>
          </a:p>
        </p:txBody>
      </p:sp>
      <p:pic>
        <p:nvPicPr>
          <p:cNvPr id="7" name="Picture 6" descr="Time plot showing the rates on treasury bonds, Aaa-rated corporate bonds, and Baa-Rated Corporate bonds from 1980 to 2016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70" y="2169767"/>
            <a:ext cx="5196260" cy="3422818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5672819"/>
            <a:ext cx="8308128" cy="396382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/>
              <a:t>Source: </a:t>
            </a:r>
            <a:r>
              <a:rPr lang="en-IN" sz="1800" dirty="0"/>
              <a:t>Federal Reserve Board website, “Research and Data.” www.federalreserve.gov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9036" y="6275525"/>
            <a:ext cx="2699789" cy="215710"/>
          </a:xfrm>
        </p:spPr>
        <p:txBody>
          <a:bodyPr/>
          <a:lstStyle/>
          <a:p>
            <a:pPr marL="0" indent="0" algn="ctr">
              <a:buNone/>
            </a:pPr>
            <a:r>
              <a:rPr lang="en-IN" sz="900" dirty="0">
                <a:hlinkClick r:id="rId3" action="ppaction://hlinksldjump"/>
              </a:rPr>
              <a:t>Access the long description slide.</a:t>
            </a:r>
            <a:endParaRPr lang="en-IN" sz="900" dirty="0">
              <a:hlinkClick r:id="rId4" action="ppaction://hlinksldjump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669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Corporate Bond Quote Example</a:t>
            </a:r>
            <a:endParaRPr lang="en-IN" dirty="0"/>
          </a:p>
        </p:txBody>
      </p:sp>
      <p:graphicFrame>
        <p:nvGraphicFramePr>
          <p:cNvPr id="6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019772"/>
              </p:ext>
            </p:extLst>
          </p:nvPr>
        </p:nvGraphicFramePr>
        <p:xfrm>
          <a:off x="474130" y="2019721"/>
          <a:ext cx="8318178" cy="844062"/>
        </p:xfrm>
        <a:graphic>
          <a:graphicData uri="http://schemas.openxmlformats.org/drawingml/2006/table">
            <a:tbl>
              <a:tblPr firstRow="1"/>
              <a:tblGrid>
                <a:gridCol w="1032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3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12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34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6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6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48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500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Issuer Name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Symbol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Coupon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Maturity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Moody’s/S&amp;P/ Fitch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High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Low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Last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Change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Times New Roman" pitchFamily="18" charset="0"/>
                        </a:rPr>
                        <a:t>Yield %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0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Philip Morris Intl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PM3975964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2.625 %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03/06/2023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A2/A/A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95.335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93.521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93.772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0.858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Times New Roman"/>
                          <a:cs typeface="Arial" pitchFamily="34" charset="0"/>
                        </a:rPr>
                        <a:t>3.388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5735"/>
            <a:ext cx="8229600" cy="1837861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altLang="en-US" sz="2200" dirty="0"/>
              <a:t>Issuer name, ticker symbol and coupon.</a:t>
            </a:r>
          </a:p>
          <a:p>
            <a:pPr marL="0" indent="0" eaLnBrk="1" hangingPunct="1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altLang="en-US" sz="2200" dirty="0"/>
              <a:t>Maturity month and year.</a:t>
            </a:r>
          </a:p>
          <a:p>
            <a:pPr marL="0" indent="0" eaLnBrk="1" hangingPunct="1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altLang="en-US" sz="2200" dirty="0"/>
              <a:t>Bond rating by the three major ratings agencies.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High, Low, and Last prices in decimal form as a percent of par.</a:t>
            </a:r>
          </a:p>
          <a:p>
            <a:pPr lvl="1" eaLnBrk="1" hangingPunct="1">
              <a:lnSpc>
                <a:spcPct val="90000"/>
              </a:lnSpc>
              <a:spcAft>
                <a:spcPts val="400"/>
              </a:spcAft>
            </a:pPr>
            <a:r>
              <a:rPr lang="en-US" altLang="en-US" sz="2000" dirty="0"/>
              <a:t>Daily high price was $953.35.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5065181"/>
            <a:ext cx="8229600" cy="76817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Aft>
                <a:spcPts val="400"/>
              </a:spcAft>
              <a:buNone/>
            </a:pPr>
            <a:r>
              <a:rPr lang="en-US" altLang="en-US" sz="2200" dirty="0"/>
              <a:t>Change is the change from the prior day’s last price.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Yield % is the promised yield to maturity using the last price.</a:t>
            </a:r>
            <a:endParaRPr lang="en-IN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59232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Bond Market Indexes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93350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Managed by major investment banks.</a:t>
            </a:r>
          </a:p>
          <a:p>
            <a:pPr marL="291600" lvl="1" indent="-291600" eaLnBrk="1" hangingPunct="1">
              <a:spcBef>
                <a:spcPts val="1000"/>
              </a:spcBef>
            </a:pPr>
            <a:r>
              <a:rPr lang="en-US" altLang="en-US" sz="2200" dirty="0"/>
              <a:t>E.g., Barclays, Merrill Lynch.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2763298"/>
            <a:ext cx="8316598" cy="218049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600" dirty="0"/>
              <a:t>Reflect both the monthly capital gain and loss on bonds plus any interest (coupon) income earned.</a:t>
            </a:r>
          </a:p>
          <a:p>
            <a:pPr marL="0" indent="0" eaLnBrk="1" hangingPunct="1">
              <a:buNone/>
            </a:pPr>
            <a:r>
              <a:rPr lang="en-US" altLang="en-US" sz="2600" dirty="0"/>
              <a:t>Changes in values of bond indexes can be used by bond traders to evaluate changes in the investment attractiveness of bonds of different types and maturities.</a:t>
            </a:r>
            <a:endParaRPr lang="en-US" altLang="en-US" sz="2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173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8766"/>
            <a:ext cx="7008230" cy="978871"/>
          </a:xfrm>
        </p:spPr>
        <p:txBody>
          <a:bodyPr anchor="ctr"/>
          <a:lstStyle/>
          <a:p>
            <a:pPr eaLnBrk="1" hangingPunct="1"/>
            <a:r>
              <a:rPr lang="en-US" altLang="en-US" sz="3500" dirty="0"/>
              <a:t>Bond Market Instruments Outstanding, 1994 - 2016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57200" y="1719263"/>
            <a:ext cx="7008230" cy="456189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IN" sz="2000" b="1" dirty="0"/>
              <a:t>Figure 6–1 </a:t>
            </a:r>
            <a:r>
              <a:rPr lang="en-IN" sz="2000" b="1" dirty="0">
                <a:solidFill>
                  <a:srgbClr val="0070C0"/>
                </a:solidFill>
              </a:rPr>
              <a:t>Bond Market Instruments Outstanding, 1994–2016</a:t>
            </a:r>
          </a:p>
        </p:txBody>
      </p:sp>
      <p:pic>
        <p:nvPicPr>
          <p:cNvPr id="9" name="Picture 8" descr="Two pie charts showing the distribution of bond market instruments outstanding in 1994 and 2016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571" y="2285208"/>
            <a:ext cx="5786859" cy="313163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5"/>
          </p:nvPr>
        </p:nvSpPr>
        <p:spPr>
          <a:xfrm>
            <a:off x="715287" y="5526594"/>
            <a:ext cx="7705227" cy="622998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/>
              <a:t>Sources: </a:t>
            </a:r>
            <a:r>
              <a:rPr lang="en-IN" sz="1800" dirty="0"/>
              <a:t>Federal Reserve Board website, “Flow of Funds Accounts,” various issues. www.federalreserve.gov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22106" y="6251670"/>
            <a:ext cx="2699789" cy="215710"/>
          </a:xfrm>
        </p:spPr>
        <p:txBody>
          <a:bodyPr/>
          <a:lstStyle/>
          <a:p>
            <a:pPr marL="0" indent="0" algn="ctr">
              <a:buNone/>
            </a:pPr>
            <a:r>
              <a:rPr lang="en-IN" sz="900" dirty="0">
                <a:hlinkClick r:id="rId4" action="ppaction://hlinksldjump"/>
              </a:rPr>
              <a:t>Access the long description slide.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Bond Market Participants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331200" cy="44116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dirty="0"/>
              <a:t>The major issuers of debt market securities are federal, state and local governments, as well as corporations.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The major purchasers of capital market securities are households, businesses, government units, and foreign investors.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400" dirty="0"/>
              <a:t>Financial firms (e.g., banks, insurance companies, and mutual funds) are the major suppliers of funds for municipal and corporate bonds.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400" dirty="0"/>
              <a:t>Foreign investors and financial firms are the major suppliers of funds for Treasury securities (including T-bills, T-notes, and T-bonds).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3379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3600" dirty="0"/>
              <a:t>Bond Market Securities Held by Various Groups of Market Participants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9263"/>
            <a:ext cx="7933175" cy="360746"/>
          </a:xfrm>
        </p:spPr>
        <p:txBody>
          <a:bodyPr/>
          <a:lstStyle/>
          <a:p>
            <a:pPr marL="0" indent="0">
              <a:buNone/>
            </a:pPr>
            <a:r>
              <a:rPr lang="en-IN" sz="1600" b="1" dirty="0"/>
              <a:t>Figure 6–10 </a:t>
            </a:r>
            <a:r>
              <a:rPr lang="en-IN" sz="1600" b="1" dirty="0">
                <a:solidFill>
                  <a:srgbClr val="007FBE"/>
                </a:solidFill>
              </a:rPr>
              <a:t>Bond Market Securities Held by Various Groups of Market Participants, 2016</a:t>
            </a:r>
            <a:endParaRPr lang="en-IN" sz="1600" dirty="0">
              <a:solidFill>
                <a:srgbClr val="007FBE"/>
              </a:solidFill>
            </a:endParaRPr>
          </a:p>
        </p:txBody>
      </p:sp>
      <p:pic>
        <p:nvPicPr>
          <p:cNvPr id="6" name="Picture 5" descr="3 pie charts showing the bond market securities held by various groups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52" y="2216868"/>
            <a:ext cx="7371297" cy="3085661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3"/>
          </p:nvPr>
        </p:nvSpPr>
        <p:spPr>
          <a:xfrm>
            <a:off x="465661" y="5348583"/>
            <a:ext cx="8229600" cy="854110"/>
          </a:xfrm>
        </p:spPr>
        <p:txBody>
          <a:bodyPr/>
          <a:lstStyle/>
          <a:p>
            <a:pPr marL="0" indent="0">
              <a:buNone/>
            </a:pPr>
            <a:r>
              <a:rPr lang="en-IN" sz="1600" dirty="0"/>
              <a:t>*Includes Treasury bills, notes, and bonds.</a:t>
            </a:r>
          </a:p>
          <a:p>
            <a:pPr marL="0" indent="0">
              <a:buNone/>
            </a:pPr>
            <a:r>
              <a:rPr lang="en-IN" sz="1600" b="1" dirty="0"/>
              <a:t>Source: </a:t>
            </a:r>
            <a:r>
              <a:rPr lang="en-IN" sz="1600" dirty="0"/>
              <a:t>Federal Reserve Board website, “Financial Accounts of the United States.” www.federalreserve.gov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9036" y="6275525"/>
            <a:ext cx="2699789" cy="215710"/>
          </a:xfrm>
        </p:spPr>
        <p:txBody>
          <a:bodyPr/>
          <a:lstStyle/>
          <a:p>
            <a:pPr marL="0" indent="0" algn="ctr">
              <a:buNone/>
            </a:pPr>
            <a:r>
              <a:rPr lang="en-IN" sz="900" dirty="0">
                <a:hlinkClick r:id="rId3" action="ppaction://hlinksldjump"/>
              </a:rPr>
              <a:t>Access the long description slide.</a:t>
            </a:r>
            <a:endParaRPr lang="en-IN" sz="900" dirty="0">
              <a:hlinkClick r:id="rId4" action="ppaction://hlinksldjump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0977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International Aspects of Bond Markets </a:t>
            </a:r>
            <a:r>
              <a:rPr lang="en-US" altLang="en-US" sz="1000" dirty="0"/>
              <a:t>1</a:t>
            </a:r>
            <a:endParaRPr lang="en-IN" sz="1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282556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575"/>
              </a:spcBef>
              <a:buNone/>
            </a:pPr>
            <a:r>
              <a:rPr lang="en-US" altLang="en-US" sz="2800" dirty="0"/>
              <a:t>Motivations for international bond investing.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400" dirty="0"/>
              <a:t>Potentially higher returns.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400" dirty="0"/>
              <a:t>Better diversification.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5661" y="3090769"/>
            <a:ext cx="8229600" cy="304877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575"/>
              </a:spcBef>
              <a:buNone/>
            </a:pPr>
            <a:r>
              <a:rPr lang="en-US" altLang="en-US" sz="2800" dirty="0"/>
              <a:t>Additional complexities in international bond investing.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400" dirty="0"/>
              <a:t>Higher risk; political risks higher and potential for capital flight in lesser developed markets.</a:t>
            </a:r>
          </a:p>
          <a:p>
            <a:pPr marL="622800" lvl="2" indent="-320400" eaLnBrk="1" hangingPunct="1">
              <a:lnSpc>
                <a:spcPct val="90000"/>
              </a:lnSpc>
              <a:spcBef>
                <a:spcPts val="600"/>
              </a:spcBef>
              <a:buSzPct val="80000"/>
            </a:pPr>
            <a:r>
              <a:rPr lang="en-US" altLang="en-US" sz="2100" dirty="0"/>
              <a:t>Greek crisis in Europe is an example.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400" dirty="0"/>
              <a:t>Lower recourse in the event of non-repayment.</a:t>
            </a:r>
          </a:p>
          <a:p>
            <a:pPr marL="291600" lvl="1" indent="-291600" eaLnBrk="1" hangingPunct="1">
              <a:lnSpc>
                <a:spcPct val="90000"/>
              </a:lnSpc>
              <a:spcBef>
                <a:spcPts val="1000"/>
              </a:spcBef>
              <a:buSzPct val="100000"/>
            </a:pPr>
            <a:r>
              <a:rPr lang="en-US" altLang="en-US" sz="2400" dirty="0"/>
              <a:t>Foreign exchange rate movements can significantly impact returns.</a:t>
            </a:r>
            <a:endParaRPr lang="en-IN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1036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International Aspects of Bond Markets </a:t>
            </a:r>
            <a:r>
              <a:rPr lang="en-US" altLang="en-US" sz="1000" dirty="0"/>
              <a:t>2</a:t>
            </a:r>
            <a:r>
              <a:rPr lang="en-US" altLang="en-US" sz="4000" dirty="0"/>
              <a:t> 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30483"/>
            <a:ext cx="8229600" cy="257167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b="1" dirty="0"/>
              <a:t>International bond markets</a:t>
            </a:r>
            <a:r>
              <a:rPr lang="en-US" altLang="en-US" sz="2200" dirty="0"/>
              <a:t> involve unregistered bonds that are internationally syndicated, offered simultaneously to investors in several countries, and issued outside of the jurisdiction of any single country.</a:t>
            </a:r>
          </a:p>
          <a:p>
            <a:pPr marL="0" indent="0" eaLnBrk="1" hangingPunct="1">
              <a:buNone/>
            </a:pPr>
            <a:r>
              <a:rPr lang="en-US" altLang="en-US" sz="2200" b="1" dirty="0"/>
              <a:t>Eurobonds</a:t>
            </a:r>
            <a:r>
              <a:rPr lang="en-US" altLang="en-US" sz="2200" dirty="0"/>
              <a:t> are long-term bonds issued outside the country of the currency in which they are denominated.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000" dirty="0"/>
              <a:t>E.g., dollar-denominated bonds issued in Europe or Asia.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65661" y="4202159"/>
            <a:ext cx="8229600" cy="179103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b="1" dirty="0"/>
              <a:t>Foreign bonds </a:t>
            </a:r>
            <a:r>
              <a:rPr lang="en-US" altLang="en-US" sz="2200" dirty="0"/>
              <a:t>are long-term bonds issued outside of the issuer’s home country and usually denominated in the currency of the country in which they are issued.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000" dirty="0"/>
              <a:t>E.g., Japanese company issues a dollar-denominated public bond rather than a yen-denominated bond in the U.S.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474131" y="6019830"/>
            <a:ext cx="8229600" cy="336581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/>
              <a:t>Sovereign bonds </a:t>
            </a:r>
            <a:r>
              <a:rPr lang="en-US" altLang="en-US" sz="2000" dirty="0"/>
              <a:t>are government-issued debt.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884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International Debt Securities Issued, 1994 - 2015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764528"/>
            <a:ext cx="8433303" cy="381141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/>
              <a:t>TABLE 6–12 </a:t>
            </a:r>
            <a:r>
              <a:rPr lang="en-IN" sz="1800" b="1" dirty="0">
                <a:solidFill>
                  <a:srgbClr val="007FBE"/>
                </a:solidFill>
              </a:rPr>
              <a:t>International Debt Securities Issued, 1994–2015 </a:t>
            </a:r>
            <a:r>
              <a:rPr lang="en-IN" sz="1800" i="1" dirty="0">
                <a:solidFill>
                  <a:srgbClr val="007FBE"/>
                </a:solidFill>
              </a:rPr>
              <a:t>(in billions of U.S. dollars)</a:t>
            </a:r>
            <a:endParaRPr lang="en-IN" sz="1800" dirty="0">
              <a:solidFill>
                <a:srgbClr val="007FBE"/>
              </a:solidFill>
            </a:endParaRPr>
          </a:p>
        </p:txBody>
      </p:sp>
      <p:graphicFrame>
        <p:nvGraphicFramePr>
          <p:cNvPr id="10" name="Table 2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217117401"/>
              </p:ext>
            </p:extLst>
          </p:nvPr>
        </p:nvGraphicFramePr>
        <p:xfrm>
          <a:off x="760490" y="2322614"/>
          <a:ext cx="7763350" cy="3589311"/>
        </p:xfrm>
        <a:graphic>
          <a:graphicData uri="http://schemas.openxmlformats.org/drawingml/2006/table">
            <a:tbl>
              <a:tblPr firstRow="1"/>
              <a:tblGrid>
                <a:gridCol w="1581734">
                  <a:extLst>
                    <a:ext uri="{9D8B030D-6E8A-4147-A177-3AD203B41FA5}">
                      <a16:colId xmlns:a16="http://schemas.microsoft.com/office/drawing/2014/main" val="3945877156"/>
                    </a:ext>
                  </a:extLst>
                </a:gridCol>
                <a:gridCol w="809370">
                  <a:extLst>
                    <a:ext uri="{9D8B030D-6E8A-4147-A177-3AD203B41FA5}">
                      <a16:colId xmlns:a16="http://schemas.microsoft.com/office/drawing/2014/main" val="1954664969"/>
                    </a:ext>
                  </a:extLst>
                </a:gridCol>
                <a:gridCol w="813900">
                  <a:extLst>
                    <a:ext uri="{9D8B030D-6E8A-4147-A177-3AD203B41FA5}">
                      <a16:colId xmlns:a16="http://schemas.microsoft.com/office/drawing/2014/main" val="2949885150"/>
                    </a:ext>
                  </a:extLst>
                </a:gridCol>
                <a:gridCol w="809370">
                  <a:extLst>
                    <a:ext uri="{9D8B030D-6E8A-4147-A177-3AD203B41FA5}">
                      <a16:colId xmlns:a16="http://schemas.microsoft.com/office/drawing/2014/main" val="273563922"/>
                    </a:ext>
                  </a:extLst>
                </a:gridCol>
                <a:gridCol w="727265">
                  <a:extLst>
                    <a:ext uri="{9D8B030D-6E8A-4147-A177-3AD203B41FA5}">
                      <a16:colId xmlns:a16="http://schemas.microsoft.com/office/drawing/2014/main" val="600828077"/>
                    </a:ext>
                  </a:extLst>
                </a:gridCol>
                <a:gridCol w="728708">
                  <a:extLst>
                    <a:ext uri="{9D8B030D-6E8A-4147-A177-3AD203B41FA5}">
                      <a16:colId xmlns:a16="http://schemas.microsoft.com/office/drawing/2014/main" val="3452533117"/>
                    </a:ext>
                  </a:extLst>
                </a:gridCol>
                <a:gridCol w="709276">
                  <a:extLst>
                    <a:ext uri="{9D8B030D-6E8A-4147-A177-3AD203B41FA5}">
                      <a16:colId xmlns:a16="http://schemas.microsoft.com/office/drawing/2014/main" val="3711919083"/>
                    </a:ext>
                  </a:extLst>
                </a:gridCol>
                <a:gridCol w="718992">
                  <a:extLst>
                    <a:ext uri="{9D8B030D-6E8A-4147-A177-3AD203B41FA5}">
                      <a16:colId xmlns:a16="http://schemas.microsoft.com/office/drawing/2014/main" val="3968496705"/>
                    </a:ext>
                  </a:extLst>
                </a:gridCol>
                <a:gridCol w="864735">
                  <a:extLst>
                    <a:ext uri="{9D8B030D-6E8A-4147-A177-3AD203B41FA5}">
                      <a16:colId xmlns:a16="http://schemas.microsoft.com/office/drawing/2014/main" val="2498738133"/>
                    </a:ext>
                  </a:extLst>
                </a:gridCol>
              </a:tblGrid>
              <a:tr h="327318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blank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604415"/>
                  </a:ext>
                </a:extLst>
              </a:tr>
              <a:tr h="319659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net issues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$253.6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$519.9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$1,138.2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$3,002.5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$2,329.2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$1,506.7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$704.9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$887.8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088562"/>
                  </a:ext>
                </a:extLst>
              </a:tr>
              <a:tr h="507756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Money market instruments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–237.5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5188789"/>
                  </a:ext>
                </a:extLst>
              </a:tr>
              <a:tr h="266444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Bonds and notes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1,016.2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2,803.8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2,566.7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1,494.60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684.7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536462"/>
                  </a:ext>
                </a:extLst>
              </a:tr>
              <a:tr h="292118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Developed countries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1,065.6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2,784.5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2,072.50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1,187.1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–37.8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0751089"/>
                  </a:ext>
                </a:extLst>
              </a:tr>
              <a:tr h="255142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Offshore centers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7759009"/>
                  </a:ext>
                </a:extLst>
              </a:tr>
              <a:tr h="266444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countries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369.6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465628"/>
                  </a:ext>
                </a:extLst>
              </a:tr>
              <a:tr h="507756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International institutions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1,330.50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212895"/>
                  </a:ext>
                </a:extLst>
              </a:tr>
              <a:tr h="336390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Financial institutions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2,592.60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583.5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5855958"/>
                  </a:ext>
                </a:extLst>
              </a:tr>
              <a:tr h="255142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sector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221.5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101.9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-21.4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12756"/>
                  </a:ext>
                </a:extLst>
              </a:tr>
              <a:tr h="255142">
                <a:tc>
                  <a:txBody>
                    <a:bodyPr/>
                    <a:lstStyle/>
                    <a:p>
                      <a:pPr algn="l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issuers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283.6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574.1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569.7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</a:p>
                  </a:txBody>
                  <a:tcPr marL="2136" marR="2136" marT="2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67648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4"/>
          </p:nvPr>
        </p:nvSpPr>
        <p:spPr>
          <a:xfrm>
            <a:off x="474131" y="6110948"/>
            <a:ext cx="8229600" cy="325940"/>
          </a:xfrm>
        </p:spPr>
        <p:txBody>
          <a:bodyPr/>
          <a:lstStyle/>
          <a:p>
            <a:pPr marL="0" indent="0">
              <a:buNone/>
            </a:pPr>
            <a:r>
              <a:rPr lang="en-IN" sz="1600" b="1" dirty="0"/>
              <a:t>Sources: </a:t>
            </a:r>
            <a:r>
              <a:rPr lang="en-IN" sz="1600" dirty="0"/>
              <a:t>Bank for International Settlements, </a:t>
            </a:r>
            <a:r>
              <a:rPr lang="en-IN" sz="1600" i="1" dirty="0"/>
              <a:t>Quarterly Review, </a:t>
            </a:r>
            <a:r>
              <a:rPr lang="en-IN" sz="1600" dirty="0"/>
              <a:t>various issues. www.bis.org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3403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91687"/>
            <a:ext cx="7826721" cy="598424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/>
              <a:t>Figure 6–12 </a:t>
            </a:r>
            <a:r>
              <a:rPr lang="en-IN" sz="1800" b="1" dirty="0">
                <a:solidFill>
                  <a:srgbClr val="007FBE"/>
                </a:solidFill>
              </a:rPr>
              <a:t>Distribution of International Bonds Outstanding by Type of Issuer, March 2016</a:t>
            </a:r>
            <a:endParaRPr lang="en-IN" sz="1800" dirty="0">
              <a:solidFill>
                <a:srgbClr val="007FBE"/>
              </a:solidFill>
            </a:endParaRPr>
          </a:p>
        </p:txBody>
      </p:sp>
      <p:pic>
        <p:nvPicPr>
          <p:cNvPr id="2" name="Picture 1" descr="Three pie charts showing the distribution of international bonds outstanding by type of issuer for March 2016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7" y="2655663"/>
            <a:ext cx="7314355" cy="285037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4"/>
          </p:nvPr>
        </p:nvSpPr>
        <p:spPr>
          <a:xfrm>
            <a:off x="474131" y="5875698"/>
            <a:ext cx="8229600" cy="421239"/>
          </a:xfrm>
        </p:spPr>
        <p:txBody>
          <a:bodyPr/>
          <a:lstStyle/>
          <a:p>
            <a:pPr marL="0" indent="0">
              <a:buNone/>
            </a:pPr>
            <a:r>
              <a:rPr lang="en-IN" sz="1800" b="1" dirty="0"/>
              <a:t>Source: </a:t>
            </a:r>
            <a:r>
              <a:rPr lang="en-IN" sz="1800" dirty="0"/>
              <a:t>Bank for International Settlements, </a:t>
            </a:r>
            <a:r>
              <a:rPr lang="en-IN" sz="1800" i="1" dirty="0"/>
              <a:t>Quarterly Review, </a:t>
            </a:r>
            <a:r>
              <a:rPr lang="en-IN" sz="1800" dirty="0"/>
              <a:t>June 2016. www.bis.org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9036" y="6275525"/>
            <a:ext cx="2699789" cy="215710"/>
          </a:xfrm>
        </p:spPr>
        <p:txBody>
          <a:bodyPr/>
          <a:lstStyle/>
          <a:p>
            <a:pPr marL="0" indent="0" algn="ctr">
              <a:buNone/>
            </a:pPr>
            <a:r>
              <a:rPr lang="en-IN" sz="900" dirty="0">
                <a:hlinkClick r:id="rId3" action="ppaction://hlinksldjump"/>
              </a:rPr>
              <a:t>Access the long description slide.</a:t>
            </a:r>
            <a:endParaRPr lang="en-IN" sz="900" dirty="0">
              <a:hlinkClick r:id="rId4" action="ppaction://hlinksldjump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438766"/>
            <a:ext cx="7543800" cy="978871"/>
          </a:xfrm>
        </p:spPr>
        <p:txBody>
          <a:bodyPr anchor="ctr"/>
          <a:lstStyle/>
          <a:p>
            <a:r>
              <a:rPr lang="en-IN" altLang="en-US" sz="3000" dirty="0"/>
              <a:t>Distributions of International Bonds Outstanding by Type of Issuer, March 2016</a:t>
            </a:r>
            <a:endParaRPr lang="en-IN" sz="3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706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3500" dirty="0"/>
              <a:t>Bond Market Instruments Outstanding, 1994 – 2016 </a:t>
            </a:r>
            <a:r>
              <a:rPr lang="en-IN" sz="3500" dirty="0"/>
              <a:t>Long Description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346711"/>
          </a:xfrm>
        </p:spPr>
        <p:txBody>
          <a:bodyPr anchor="ctr"/>
          <a:lstStyle/>
          <a:p>
            <a:pPr marL="0" indent="0">
              <a:buNone/>
            </a:pPr>
            <a:r>
              <a:rPr lang="en-IN" sz="2400" dirty="0"/>
              <a:t>The first pie chart shows that in 1994 there was $6.2 trillion outstanding, of which 38.2% was treasury bonds, 21.6% was municipal bonds, and 40.2% were corporate bonds. The second pie chart shows that in 2016 there was $27.3 trillion outstanding, of which 43.4% was treasury bonds, 43.0% were corporate bonds, and 13.6% were municipal bonds.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407831" y="6210299"/>
            <a:ext cx="2357969" cy="228601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rId2" action="ppaction://hlinksldjump"/>
              </a:rPr>
              <a:t>Return to slide containing original image.</a:t>
            </a:r>
            <a:endParaRPr lang="en-IN" sz="900" dirty="0">
              <a:hlinkClick r:id="rId3" action="ppaction://hlinksldjump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258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99495"/>
            <a:ext cx="7450853" cy="1266500"/>
          </a:xfrm>
        </p:spPr>
        <p:txBody>
          <a:bodyPr anchor="ctr"/>
          <a:lstStyle/>
          <a:p>
            <a:r>
              <a:rPr lang="en-US" altLang="en-US" sz="4000" dirty="0"/>
              <a:t>Composition of the U.S. National Debt Long Description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3802649"/>
          </a:xfrm>
        </p:spPr>
        <p:txBody>
          <a:bodyPr anchor="ctr"/>
          <a:lstStyle/>
          <a:p>
            <a:pPr marL="0" indent="0">
              <a:buNone/>
            </a:pPr>
            <a:r>
              <a:rPr lang="en-IN" sz="2200" dirty="0"/>
              <a:t>In 1994 the U.S. national debt was $4.7 trillion, of which 51.5% was T-Notes and Bonds, 25.8% was government account securities, 14.9% was T-Bills, and 8.2% was other. In 2000, the U.S. national debt was $5.6 trillion, of which 42.3% was T-Notes and Bonds, 40.3% was government account securities, 11.5% was T-bills, and 6.9% was other. In June 2008 the U.S. national debt was $9.5 trillion, of which 38.3% was T-Notes and bonds, 45.2% was government account securities, 11.2% was T-bills, and 5.3% was other. In June 2016 the U.S. national debt was $19.2 trillion, of which 61.6% was T-Notes and bonds, 28.9% was government account securities, 8% was T-bills, and 1.5% was other.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407831" y="6210299"/>
            <a:ext cx="2357969" cy="228601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rId2" action="ppaction://hlinksldjump"/>
              </a:rPr>
              <a:t>Return to slide containing original image.</a:t>
            </a:r>
            <a:endParaRPr lang="en-IN" sz="900" dirty="0">
              <a:hlinkClick r:id="rId3" action="ppaction://hlinksldjump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9354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597024"/>
          </a:xfrm>
        </p:spPr>
        <p:txBody>
          <a:bodyPr anchor="ctr"/>
          <a:lstStyle/>
          <a:p>
            <a:r>
              <a:rPr lang="en-IN" sz="3200" dirty="0"/>
              <a:t>Bond Market Securities Held by Various Groups of Market Participants Long Description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2932637"/>
          </a:xfrm>
        </p:spPr>
        <p:txBody>
          <a:bodyPr anchor="ctr"/>
          <a:lstStyle/>
          <a:p>
            <a:pPr marL="0" indent="0">
              <a:buNone/>
            </a:pPr>
            <a:r>
              <a:rPr lang="en-IN" sz="2400" dirty="0"/>
              <a:t>Treasury securities are held 29.83% by business financial, 20.76% government, 8.40 Households, 40.41% foreign investors, and 0.60% business nonfinancial. Municipals are held 56.04% by business financial, 40.78% by households, 2.28% by foreign investors, 0.4% by government, and 0.5% by business nonfinancial. Corporate bonds are held 69.35% by business financial, 26.56% by foreign investors, 2.52% by households, and 1.57% by government.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407831" y="6210299"/>
            <a:ext cx="2523069" cy="241301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rId2" action="ppaction://hlinksldjump"/>
              </a:rPr>
              <a:t>Return to slide containing original image.</a:t>
            </a:r>
            <a:endParaRPr lang="en-IN" sz="900" dirty="0">
              <a:hlinkClick r:id="rId3" action="ppaction://hlinksldjump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58295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IN" dirty="0"/>
              <a:t>Rates on Treasury Bonds </a:t>
            </a:r>
            <a:r>
              <a:rPr lang="en-IN" sz="3600" dirty="0"/>
              <a:t>Long Description</a:t>
            </a:r>
            <a:r>
              <a:rPr lang="en-IN" sz="3200" dirty="0"/>
              <a:t> </a:t>
            </a:r>
            <a:r>
              <a:rPr lang="en-IN" sz="3600" dirty="0"/>
              <a:t> </a:t>
            </a:r>
            <a:endParaRPr lang="en-IN" sz="35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1361289"/>
          </a:xfrm>
        </p:spPr>
        <p:txBody>
          <a:bodyPr anchor="ctr"/>
          <a:lstStyle/>
          <a:p>
            <a:pPr marL="0" indent="0">
              <a:buNone/>
            </a:pPr>
            <a:r>
              <a:rPr lang="en-IN" sz="2400" dirty="0"/>
              <a:t>The Baa-Rated corporate bond rates are the highest, followed by the </a:t>
            </a:r>
            <a:r>
              <a:rPr lang="en-IN" sz="2400" dirty="0" err="1"/>
              <a:t>Aaa</a:t>
            </a:r>
            <a:r>
              <a:rPr lang="en-IN" sz="2400" dirty="0"/>
              <a:t>-Rated Corporate bond rates, followed by the 10-year T-bond rates throughout this time period.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407831" y="6210299"/>
            <a:ext cx="2700869" cy="254001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rId2" action="ppaction://hlinksldjump"/>
              </a:rPr>
              <a:t>Return to slide containing original image.</a:t>
            </a:r>
            <a:endParaRPr lang="en-IN" sz="900" dirty="0">
              <a:hlinkClick r:id="rId3" action="ppaction://hlinksldjump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769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360"/>
            <a:ext cx="7543800" cy="843280"/>
          </a:xfrm>
        </p:spPr>
        <p:txBody>
          <a:bodyPr anchor="ctr"/>
          <a:lstStyle/>
          <a:p>
            <a:r>
              <a:rPr lang="en-US" altLang="en-US" sz="4000" dirty="0"/>
              <a:t>Treasury Notes and Bonds </a:t>
            </a:r>
            <a:r>
              <a:rPr lang="en-US" altLang="en-US" sz="1000" dirty="0"/>
              <a:t>1</a:t>
            </a:r>
            <a:r>
              <a:rPr lang="en-US" altLang="en-US" sz="4800" dirty="0">
                <a:solidFill>
                  <a:srgbClr val="CC0000"/>
                </a:solidFill>
              </a:rPr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84866" cy="3111121"/>
          </a:xfrm>
        </p:spPr>
        <p:txBody>
          <a:bodyPr/>
          <a:lstStyle/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600" b="1" dirty="0"/>
              <a:t>Treasury notes and bonds (T-notes and T-bonds)</a:t>
            </a:r>
            <a:r>
              <a:rPr lang="en-US" altLang="en-US" sz="2600" dirty="0"/>
              <a:t> are issued by the U.S. Treasury to finance the national debt and other government expenditures.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600" dirty="0"/>
              <a:t>The annual </a:t>
            </a:r>
            <a:r>
              <a:rPr lang="en-US" altLang="en-US" sz="2600" b="1" dirty="0"/>
              <a:t>federal deficit</a:t>
            </a:r>
            <a:r>
              <a:rPr lang="en-US" altLang="en-US" sz="2600" dirty="0"/>
              <a:t> is equal to annual expenditures (</a:t>
            </a:r>
            <a:r>
              <a:rPr lang="en-US" altLang="en-US" sz="2600" b="1" i="1" dirty="0"/>
              <a:t>G</a:t>
            </a:r>
            <a:r>
              <a:rPr lang="en-US" altLang="en-US" sz="2600" dirty="0"/>
              <a:t>) less taxes (</a:t>
            </a:r>
            <a:r>
              <a:rPr lang="en-US" altLang="en-US" sz="2600" b="1" i="1" dirty="0"/>
              <a:t>T</a:t>
            </a:r>
            <a:r>
              <a:rPr lang="en-US" altLang="en-US" sz="2600" dirty="0"/>
              <a:t>) received.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600" dirty="0"/>
              <a:t>The </a:t>
            </a:r>
            <a:r>
              <a:rPr lang="en-US" altLang="en-US" sz="2600" b="1" dirty="0"/>
              <a:t>national debt</a:t>
            </a:r>
            <a:r>
              <a:rPr lang="en-US" altLang="en-US" sz="2600" dirty="0"/>
              <a:t> (</a:t>
            </a:r>
            <a:r>
              <a:rPr lang="en-US" altLang="en-US" sz="2600" b="1" i="1" dirty="0"/>
              <a:t>ND</a:t>
            </a:r>
            <a:r>
              <a:rPr lang="en-US" altLang="en-US" sz="2600" dirty="0"/>
              <a:t>) is the sum of historical annual federal deficits:</a:t>
            </a:r>
          </a:p>
        </p:txBody>
      </p:sp>
      <p:graphicFrame>
        <p:nvGraphicFramePr>
          <p:cNvPr id="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18524"/>
              </p:ext>
            </p:extLst>
          </p:nvPr>
        </p:nvGraphicFramePr>
        <p:xfrm>
          <a:off x="2896080" y="4954210"/>
          <a:ext cx="2331850" cy="910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37" name="Equation" r:id="rId3" imgW="1117440" imgH="431640" progId="Equation.DSMT4">
                  <p:embed/>
                </p:oleObj>
              </mc:Choice>
              <mc:Fallback>
                <p:oleObj name="Equation" r:id="rId3" imgW="1117440" imgH="431640" progId="Equation.DSMT4">
                  <p:embed/>
                  <p:pic>
                    <p:nvPicPr>
                      <p:cNvPr id="6149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6080" y="4954210"/>
                        <a:ext cx="2331850" cy="910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72589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26336"/>
            <a:ext cx="7383101" cy="1492927"/>
          </a:xfrm>
        </p:spPr>
        <p:txBody>
          <a:bodyPr anchor="ctr"/>
          <a:lstStyle/>
          <a:p>
            <a:r>
              <a:rPr lang="en-US" altLang="en-US" sz="3400" dirty="0"/>
              <a:t>Distributions of International Bonds Outstanding by Type of Issuer, March 2016 Long Description</a:t>
            </a:r>
            <a:endParaRPr lang="en-IN" sz="3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873669"/>
          </a:xfrm>
        </p:spPr>
        <p:txBody>
          <a:bodyPr anchor="ctr"/>
          <a:lstStyle/>
          <a:p>
            <a:pPr marL="0" indent="0">
              <a:buNone/>
            </a:pPr>
            <a:r>
              <a:rPr lang="en-IN" sz="2400" dirty="0"/>
              <a:t>For floating-rate bonds ($5.17 trillion outstanding), 93.1% were issued by financial institutions, 2.9% were issued by corporations, 1.4% were issued by governments, and 2.6% were issued by international institutions. For straight Fixed-rate bonds ($15.08 trillion outstanding), 64.2% were issued by financial institutions, 9.9% were issued by governments, 17.2% were issued by corporations, and 8.7% were issued by international institutions. For equity-related bonds ($0.41 trillion outstanding) 62.8% were issued by corporations, 36.9% were issued by financial institutions, and 0.3% were issued by governments.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>
          <a:xfrm>
            <a:off x="3407831" y="6210299"/>
            <a:ext cx="2738969" cy="279401"/>
          </a:xfrm>
        </p:spPr>
        <p:txBody>
          <a:bodyPr/>
          <a:lstStyle/>
          <a:p>
            <a:pPr marL="0" indent="0">
              <a:buNone/>
            </a:pPr>
            <a:r>
              <a:rPr lang="en-IN" sz="900" dirty="0">
                <a:hlinkClick r:id="rId2" action="ppaction://hlinksldjump"/>
              </a:rPr>
              <a:t>Return to slide containing original image.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04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495"/>
            <a:ext cx="7450853" cy="1266500"/>
          </a:xfrm>
        </p:spPr>
        <p:txBody>
          <a:bodyPr anchor="ctr"/>
          <a:lstStyle/>
          <a:p>
            <a:r>
              <a:rPr lang="en-US" altLang="en-US" sz="4000" dirty="0"/>
              <a:t>Composition of the U.S. National Debt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5897"/>
            <a:ext cx="6494016" cy="375867"/>
          </a:xfrm>
        </p:spPr>
        <p:txBody>
          <a:bodyPr/>
          <a:lstStyle/>
          <a:p>
            <a:pPr marL="0" indent="0">
              <a:buNone/>
            </a:pPr>
            <a:r>
              <a:rPr lang="en-IN" sz="2400" b="1" dirty="0"/>
              <a:t>Figure 6–2 </a:t>
            </a:r>
            <a:r>
              <a:rPr lang="en-IN" sz="2400" b="1" dirty="0">
                <a:solidFill>
                  <a:srgbClr val="0070C0"/>
                </a:solidFill>
              </a:rPr>
              <a:t>Composition of the U.S. National Debt</a:t>
            </a:r>
            <a:endParaRPr lang="en-IN" sz="2400" dirty="0">
              <a:solidFill>
                <a:srgbClr val="0070C0"/>
              </a:solidFill>
            </a:endParaRPr>
          </a:p>
        </p:txBody>
      </p:sp>
      <p:pic>
        <p:nvPicPr>
          <p:cNvPr id="6" name="Picture 5" descr="4 pie charts showing the composition of the U.S. National Debt in 1994, 2000, June 2008, and June 2016.&#10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71" y="2293546"/>
            <a:ext cx="3483467" cy="273352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4"/>
          </p:nvPr>
        </p:nvSpPr>
        <p:spPr>
          <a:xfrm>
            <a:off x="474131" y="5153758"/>
            <a:ext cx="8229600" cy="1071146"/>
          </a:xfrm>
        </p:spPr>
        <p:txBody>
          <a:bodyPr/>
          <a:lstStyle/>
          <a:p>
            <a:pPr marL="0" indent="0">
              <a:buNone/>
            </a:pPr>
            <a:r>
              <a:rPr lang="en-IN" sz="1200" dirty="0"/>
              <a:t>*Includes securities held by government trust funds, revolving funds, and special funds such as Social Security and government pension funds.</a:t>
            </a:r>
          </a:p>
          <a:p>
            <a:pPr marL="0" indent="0">
              <a:buNone/>
            </a:pPr>
            <a:r>
              <a:rPr lang="en-IN" sz="1200" dirty="0"/>
              <a:t>†Includes U.S. savings securities, dollar-denominated foreign government securities issued by the U.S. Treasury directly to foreign governments, and other.</a:t>
            </a:r>
          </a:p>
          <a:p>
            <a:pPr marL="0" indent="0">
              <a:buNone/>
            </a:pPr>
            <a:r>
              <a:rPr lang="en-IN" sz="1200" b="1" dirty="0"/>
              <a:t>Sources: </a:t>
            </a:r>
            <a:r>
              <a:rPr lang="en-IN" sz="1200" dirty="0"/>
              <a:t>U.S. Treasury Department, </a:t>
            </a:r>
            <a:r>
              <a:rPr lang="en-IN" sz="1200" i="1" dirty="0"/>
              <a:t>Treasury Bulletin, </a:t>
            </a:r>
            <a:r>
              <a:rPr lang="en-IN" sz="1200" dirty="0"/>
              <a:t>various issues. www.ustreas.gov 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9036" y="6275525"/>
            <a:ext cx="2699789" cy="215710"/>
          </a:xfrm>
        </p:spPr>
        <p:txBody>
          <a:bodyPr/>
          <a:lstStyle/>
          <a:p>
            <a:pPr marL="0" indent="0" algn="ctr">
              <a:buNone/>
            </a:pPr>
            <a:r>
              <a:rPr lang="en-IN" sz="900" dirty="0">
                <a:hlinkClick r:id="rId3" action="ppaction://hlinksldjump"/>
              </a:rPr>
              <a:t>Access the long description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346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840"/>
            <a:ext cx="7249886" cy="858838"/>
          </a:xfrm>
        </p:spPr>
        <p:txBody>
          <a:bodyPr anchor="ctr"/>
          <a:lstStyle/>
          <a:p>
            <a:r>
              <a:rPr lang="en-US" altLang="en-US" sz="4000" dirty="0"/>
              <a:t>Treasury Notes and Bonds </a:t>
            </a:r>
            <a:r>
              <a:rPr lang="en-US" altLang="en-US" sz="1000" dirty="0"/>
              <a:t>2</a:t>
            </a:r>
            <a:r>
              <a:rPr lang="en-US" altLang="en-US" sz="4000" dirty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400" b="1" dirty="0"/>
              <a:t>Default risk free</a:t>
            </a:r>
            <a:r>
              <a:rPr lang="en-US" altLang="en-US" sz="2400" dirty="0"/>
              <a:t>: backed by the full faith and credit of the U.S. government.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400" b="1" dirty="0"/>
              <a:t>Low returns</a:t>
            </a:r>
            <a:r>
              <a:rPr lang="en-US" altLang="en-US" sz="2400" dirty="0"/>
              <a:t>: low interest rates (yields to maturity) reflect low default risk.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400" b="1" dirty="0"/>
              <a:t>Interest rate risk</a:t>
            </a:r>
            <a:r>
              <a:rPr lang="en-US" altLang="en-US" sz="2400" dirty="0"/>
              <a:t>: because of their long maturity, T-notes and T-bonds experience wider price fluctuations than money market securities when interest rates change.</a:t>
            </a:r>
          </a:p>
          <a:p>
            <a:pPr marL="291600" indent="-291600" eaLnBrk="1" hangingPunct="1">
              <a:spcBef>
                <a:spcPts val="1000"/>
              </a:spcBef>
              <a:buSzPct val="100000"/>
            </a:pPr>
            <a:r>
              <a:rPr lang="en-US" altLang="en-US" sz="2400" b="1" dirty="0"/>
              <a:t>Liquidity risk</a:t>
            </a:r>
            <a:r>
              <a:rPr lang="en-US" altLang="en-US" sz="2400" dirty="0"/>
              <a:t>: older issued T-bonds and T-notes trade less frequently than newly issued T-bonds and T-notes.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6425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eaLnBrk="1" hangingPunct="1"/>
            <a:r>
              <a:rPr lang="en-US" altLang="en-US" sz="4000" dirty="0"/>
              <a:t>Treasury Notes and Bonds </a:t>
            </a:r>
            <a:r>
              <a:rPr lang="en-US" altLang="en-US" sz="1000" dirty="0"/>
              <a:t>3</a:t>
            </a:r>
            <a:endParaRPr lang="en-US" altLang="en-US" sz="1000" dirty="0">
              <a:solidFill>
                <a:srgbClr val="CC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9103"/>
            <a:ext cx="8229600" cy="324161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dirty="0"/>
              <a:t>T-notes have original maturities from over 1 to 10 years.</a:t>
            </a:r>
          </a:p>
          <a:p>
            <a:pPr marL="0" indent="0" eaLnBrk="1" hangingPunct="1">
              <a:buNone/>
            </a:pPr>
            <a:r>
              <a:rPr lang="en-US" altLang="en-US" sz="2200" dirty="0"/>
              <a:t>T-bonds have original maturities from over 10 years.</a:t>
            </a:r>
          </a:p>
          <a:p>
            <a:pPr marL="0" indent="0" eaLnBrk="1" hangingPunct="1">
              <a:buNone/>
            </a:pPr>
            <a:r>
              <a:rPr lang="en-US" altLang="en-US" sz="2200" dirty="0"/>
              <a:t>Issued in minimum denominations (multiples) of $100.</a:t>
            </a:r>
          </a:p>
          <a:p>
            <a:pPr marL="0" indent="0" eaLnBrk="1" hangingPunct="1">
              <a:buNone/>
            </a:pPr>
            <a:r>
              <a:rPr lang="en-US" altLang="en-US" sz="2200" dirty="0"/>
              <a:t>May be either fixed principal or inflation-indexed.</a:t>
            </a:r>
          </a:p>
          <a:p>
            <a:pPr marL="291600" lvl="1" indent="-291600" eaLnBrk="1" hangingPunct="1">
              <a:spcBef>
                <a:spcPts val="1000"/>
              </a:spcBef>
              <a:buSzPct val="100000"/>
            </a:pPr>
            <a:r>
              <a:rPr lang="en-US" altLang="en-US" sz="2000" dirty="0"/>
              <a:t>Principal value used to determine the coupon on inflation-indexed bonds is adjusted to reflect inflation (measured by the CPI).</a:t>
            </a:r>
          </a:p>
          <a:p>
            <a:pPr marL="622800" lvl="2" indent="-320400" eaLnBrk="1" hangingPunct="1">
              <a:spcBef>
                <a:spcPts val="1000"/>
              </a:spcBef>
              <a:buSzPct val="80000"/>
            </a:pPr>
            <a:r>
              <a:rPr lang="en-US" altLang="en-US" sz="1700" dirty="0"/>
              <a:t>In other words, the semiannual coupon payments and the final principal payment of inflation-indexed bonds are based on the inflation-adjusted principal value of the security.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5661" y="4966144"/>
            <a:ext cx="8229600" cy="15538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dirty="0"/>
              <a:t>Trade in very active secondary markets.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200" dirty="0"/>
              <a:t>Prices are quoted as percentages of face value, while coupon rates are set at intervals of 0.125</a:t>
            </a:r>
            <a:endParaRPr lang="en-IN" sz="22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15366"/>
              </p:ext>
            </p:extLst>
          </p:nvPr>
        </p:nvGraphicFramePr>
        <p:xfrm>
          <a:off x="3270250" y="5824538"/>
          <a:ext cx="230663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71" name="Equation" r:id="rId3" imgW="1282680" imgH="431640" progId="Equation.DSMT4">
                  <p:embed/>
                </p:oleObj>
              </mc:Choice>
              <mc:Fallback>
                <p:oleObj name="Equation" r:id="rId3" imgW="1282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0250" y="5824538"/>
                        <a:ext cx="2306638" cy="776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0172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Sample Treasury Bond Quote </a:t>
            </a:r>
            <a:r>
              <a:rPr lang="en-US" altLang="en-US" sz="1000" dirty="0"/>
              <a:t>1</a:t>
            </a:r>
            <a:endParaRPr lang="en-IN" sz="1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19263"/>
            <a:ext cx="4127500" cy="60190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/>
              <a:t>$1,000 par Treasury Bond</a:t>
            </a:r>
          </a:p>
        </p:txBody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670109"/>
              </p:ext>
            </p:extLst>
          </p:nvPr>
        </p:nvGraphicFramePr>
        <p:xfrm>
          <a:off x="1131888" y="2488622"/>
          <a:ext cx="6773862" cy="622300"/>
        </p:xfrm>
        <a:graphic>
          <a:graphicData uri="http://schemas.openxmlformats.org/drawingml/2006/table">
            <a:tbl>
              <a:tblPr firstRow="1"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Maturity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Coupon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Asked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Chg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Asked Yld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11/15/2045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107.6563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107.6865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465661" y="3392219"/>
            <a:ext cx="7890939" cy="2807614"/>
          </a:xfrm>
        </p:spPr>
        <p:txBody>
          <a:bodyPr/>
          <a:lstStyle/>
          <a:p>
            <a:pPr marL="291600" indent="-291600" eaLnBrk="1" hangingPunct="1">
              <a:spcBef>
                <a:spcPts val="1000"/>
              </a:spcBef>
            </a:pPr>
            <a:r>
              <a:rPr lang="en-US" altLang="en-US" sz="2200" dirty="0"/>
              <a:t>Maturity mo/</a:t>
            </a:r>
            <a:r>
              <a:rPr lang="en-US" altLang="en-US" sz="2200" dirty="0" err="1"/>
              <a:t>yr</a:t>
            </a:r>
            <a:r>
              <a:rPr lang="en-US" altLang="en-US" sz="2200" dirty="0"/>
              <a:t>: Month and year, the bond matures November 15, 2045, but it may be callable before that time.</a:t>
            </a:r>
          </a:p>
          <a:p>
            <a:pPr marL="291600" indent="-291600" eaLnBrk="1" hangingPunct="1">
              <a:spcBef>
                <a:spcPts val="1000"/>
              </a:spcBef>
            </a:pPr>
            <a:r>
              <a:rPr lang="en-US" altLang="en-US" sz="2200" dirty="0"/>
              <a:t>Coupon: Coupon rate of 3% or $30.00 per year but paid semiannually ($1,000 face).</a:t>
            </a:r>
          </a:p>
          <a:p>
            <a:pPr marL="291600" indent="-291600" eaLnBrk="1" hangingPunct="1">
              <a:spcBef>
                <a:spcPts val="1000"/>
              </a:spcBef>
            </a:pPr>
            <a:r>
              <a:rPr lang="en-US" altLang="en-US" sz="2200" dirty="0"/>
              <a:t>Bid: The closing price per $100 of par the dealer will pay to buy the bond; the seller would receive this price from selling to the dealer. In this case, 107.6563% of $1,000 or $1,076.56.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2572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altLang="en-US" sz="4000" dirty="0"/>
              <a:t>Sample Treasury Bond Quote </a:t>
            </a:r>
            <a:r>
              <a:rPr lang="en-US" altLang="en-US" sz="1000" dirty="0"/>
              <a:t>2</a:t>
            </a:r>
            <a:endParaRPr lang="en-IN" sz="1000" dirty="0"/>
          </a:p>
        </p:txBody>
      </p:sp>
      <p:graphicFrame>
        <p:nvGraphicFramePr>
          <p:cNvPr id="4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104091"/>
              </p:ext>
            </p:extLst>
          </p:nvPr>
        </p:nvGraphicFramePr>
        <p:xfrm>
          <a:off x="1131888" y="1985527"/>
          <a:ext cx="6773862" cy="622300"/>
        </p:xfrm>
        <a:graphic>
          <a:graphicData uri="http://schemas.openxmlformats.org/drawingml/2006/table">
            <a:tbl>
              <a:tblPr firstRow="1"/>
              <a:tblGrid>
                <a:gridCol w="1439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75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9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Maturity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Coupon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Asked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Chg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Asked Yld</a:t>
                      </a: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15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11/15/2045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107.6563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107.6865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0.0938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2.624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4167"/>
            <a:ext cx="8229600" cy="3186757"/>
          </a:xfrm>
        </p:spPr>
        <p:txBody>
          <a:bodyPr/>
          <a:lstStyle/>
          <a:p>
            <a:pPr marL="291600" indent="-291600" eaLnBrk="1" hangingPunct="1">
              <a:spcBef>
                <a:spcPts val="1000"/>
              </a:spcBef>
            </a:pPr>
            <a:r>
              <a:rPr lang="en-US" altLang="en-US" sz="2200" dirty="0"/>
              <a:t>Asked: The closing price per $100 of par the dealer requires to sell the bond; the buyer would pay this price to the dealer.  In this case, 107.6865% of $1,000 or $1,076.87.</a:t>
            </a:r>
          </a:p>
          <a:p>
            <a:pPr marL="291600" indent="-291600" eaLnBrk="1" hangingPunct="1">
              <a:spcBef>
                <a:spcPts val="1000"/>
              </a:spcBef>
            </a:pPr>
            <a:r>
              <a:rPr lang="en-US" altLang="en-US" sz="2200" dirty="0"/>
              <a:t>Chg: The change from the prior closing Asked price.  In this case, the Asked price increased 0.0938 from the prior quoted closing ask price.</a:t>
            </a:r>
          </a:p>
          <a:p>
            <a:pPr marL="291600" indent="-291600" eaLnBrk="1" hangingPunct="1">
              <a:spcBef>
                <a:spcPts val="1000"/>
              </a:spcBef>
            </a:pPr>
            <a:r>
              <a:rPr lang="en-US" altLang="en-US" sz="2200" dirty="0"/>
              <a:t>Asked Yld = Promised compound yield rate if purchased at the Asked price. In this case, the yield is 2.624% 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6-</a:t>
            </a:r>
            <a:fld id="{4773FF61-F4E9-4123-B6AF-201BC82A0194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6538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5f5ab2b7a59b81ace1de1ea481d491392488c"/>
</p:tagLst>
</file>

<file path=ppt/theme/theme1.xml><?xml version="1.0" encoding="utf-8"?>
<a:theme xmlns:a="http://schemas.openxmlformats.org/drawingml/2006/main" name="Network">
  <a:themeElements>
    <a:clrScheme name="Custom 7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0000FF"/>
      </a:hlink>
      <a:folHlink>
        <a:srgbClr val="0000FF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A50021"/>
        </a:dk2>
        <a:lt2>
          <a:srgbClr val="808080"/>
        </a:lt2>
        <a:accent1>
          <a:srgbClr val="006699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C8C8C8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11936</TotalTime>
  <Words>3625</Words>
  <Application>Microsoft Macintosh PowerPoint</Application>
  <PresentationFormat>On-screen Show (4:3)</PresentationFormat>
  <Paragraphs>410</Paragraphs>
  <Slides>40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Network</vt:lpstr>
      <vt:lpstr>1_Network</vt:lpstr>
      <vt:lpstr>Equation</vt:lpstr>
      <vt:lpstr>Chapter Six</vt:lpstr>
      <vt:lpstr>Bond Markets</vt:lpstr>
      <vt:lpstr>Bond Market Instruments Outstanding, 1994 - 2016</vt:lpstr>
      <vt:lpstr>Treasury Notes and Bonds 1 </vt:lpstr>
      <vt:lpstr>Composition of the U.S. National Debt</vt:lpstr>
      <vt:lpstr>Treasury Notes and Bonds 2 </vt:lpstr>
      <vt:lpstr>Treasury Notes and Bonds 3</vt:lpstr>
      <vt:lpstr>Sample Treasury Bond Quote 1</vt:lpstr>
      <vt:lpstr>Sample Treasury Bond Quote 2</vt:lpstr>
      <vt:lpstr>Treasury STRIPS </vt:lpstr>
      <vt:lpstr>Treasury Note and Bond Yields</vt:lpstr>
      <vt:lpstr>Accrued Interest 1</vt:lpstr>
      <vt:lpstr>Accrued Interest 2</vt:lpstr>
      <vt:lpstr>Accrued Interest Example</vt:lpstr>
      <vt:lpstr>T-Note and Bond Markets 1</vt:lpstr>
      <vt:lpstr>T-Note and Bond Markets 2</vt:lpstr>
      <vt:lpstr>T-Note and Bond Markets Concluded</vt:lpstr>
      <vt:lpstr>Municipal Bonds 1</vt:lpstr>
      <vt:lpstr>Municipal Bonds 2</vt:lpstr>
      <vt:lpstr>Municipal Bond Rates &amp; Taxes</vt:lpstr>
      <vt:lpstr>Municipal Bonds Concluded</vt:lpstr>
      <vt:lpstr>Corporate Bond Characteristics 1</vt:lpstr>
      <vt:lpstr>Corporate Bond Characteristics 2</vt:lpstr>
      <vt:lpstr>Corporate Bond Characteristics Concluded</vt:lpstr>
      <vt:lpstr>The Trading Process for Corporate Bonds</vt:lpstr>
      <vt:lpstr>Bond Credit Ratings</vt:lpstr>
      <vt:lpstr>Rates on Treasury Bonds</vt:lpstr>
      <vt:lpstr>Corporate Bond Quote Example</vt:lpstr>
      <vt:lpstr>Bond Market Indexes</vt:lpstr>
      <vt:lpstr>Bond Market Participants</vt:lpstr>
      <vt:lpstr>Bond Market Securities Held by Various Groups of Market Participants</vt:lpstr>
      <vt:lpstr>International Aspects of Bond Markets 1</vt:lpstr>
      <vt:lpstr>International Aspects of Bond Markets 2 </vt:lpstr>
      <vt:lpstr>International Debt Securities Issued, 1994 - 2015</vt:lpstr>
      <vt:lpstr>Distributions of International Bonds Outstanding by Type of Issuer, March 2016</vt:lpstr>
      <vt:lpstr>Bond Market Instruments Outstanding, 1994 – 2016 Long Description </vt:lpstr>
      <vt:lpstr>Composition of the U.S. National Debt Long Description</vt:lpstr>
      <vt:lpstr>Bond Market Securities Held by Various Groups of Market Participants Long Description  </vt:lpstr>
      <vt:lpstr>Rates on Treasury Bonds Long Description  </vt:lpstr>
      <vt:lpstr>Distributions of International Bonds Outstanding by Type of Issuer, March 2016 Long Description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Markets and Institutions, 7e</dc:title>
  <dc:subject/>
  <dc:creator>Saunders</dc:creator>
  <cp:lastModifiedBy>Şefika Nilay Onatça</cp:lastModifiedBy>
  <cp:revision>584</cp:revision>
  <dcterms:created xsi:type="dcterms:W3CDTF">2000-07-01T19:33:32Z</dcterms:created>
  <dcterms:modified xsi:type="dcterms:W3CDTF">2021-03-12T10:54:58Z</dcterms:modified>
</cp:coreProperties>
</file>