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D68C2CF-8D86-49A2-80C7-94DF3DB58986}" type="datetimeFigureOut">
              <a:rPr lang="tr-TR" smtClean="0"/>
              <a:t>05.01.2023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F1803D7-F00B-45A3-8CCA-3D7531ACFD4D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HUKUKA GİRİŞ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tr-TR" dirty="0" smtClean="0"/>
              <a:t>9.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4007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EMİRLER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kuruluşlarında üstün asta </a:t>
            </a:r>
            <a:r>
              <a:rPr lang="tr-TR" smtClean="0"/>
              <a:t>verdiği direktiflerdir.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13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HUKUKUN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Hukukun kaynakları yazılı ve yazısız kaynaklar şeklinde ortaya çıkmaktadır. </a:t>
            </a:r>
          </a:p>
          <a:p>
            <a:r>
              <a:rPr lang="tr-TR" dirty="0" smtClean="0"/>
              <a:t>Hukukun uygulanmasında uygulayıcılara yardımcı olan kaynaklar da hukukun yardımdı kaynaklarını oluşturmaktadır. </a:t>
            </a:r>
          </a:p>
          <a:p>
            <a:r>
              <a:rPr lang="tr-TR" dirty="0" smtClean="0"/>
              <a:t>Uyuşmazlık halinde dava önce yazılı kaynaklara göre çözülür. Yazılı kaynaklarda çözüm bulunmadığı takdirde yardımcı kaynaklara başvurulur.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8750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Hukukun Asli Kaynakları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Anayasa</a:t>
            </a:r>
          </a:p>
          <a:p>
            <a:r>
              <a:rPr lang="tr-TR" dirty="0" smtClean="0"/>
              <a:t>Kanunlar</a:t>
            </a:r>
          </a:p>
          <a:p>
            <a:r>
              <a:rPr lang="tr-TR" dirty="0" smtClean="0"/>
              <a:t>Cumhurbaşkanlığı Kararnameleri</a:t>
            </a:r>
          </a:p>
          <a:p>
            <a:r>
              <a:rPr lang="tr-TR" dirty="0" smtClean="0"/>
              <a:t>Yönetmelikler</a:t>
            </a:r>
          </a:p>
          <a:p>
            <a:r>
              <a:rPr lang="tr-TR" dirty="0" smtClean="0"/>
              <a:t>Genelgeler</a:t>
            </a:r>
          </a:p>
          <a:p>
            <a:r>
              <a:rPr lang="tr-TR" dirty="0" smtClean="0"/>
              <a:t>Emirler</a:t>
            </a:r>
          </a:p>
          <a:p>
            <a:r>
              <a:rPr lang="tr-TR" dirty="0" smtClean="0"/>
              <a:t>Bu sıralamaya göre altta yer alan yazılı hukuk kaynakları, üstte yer alan hukuk kaynaklarına aykırı olamaz. Buna </a:t>
            </a:r>
            <a:r>
              <a:rPr lang="tr-TR" b="1" dirty="0" smtClean="0"/>
              <a:t>normlar hiyerarşisi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56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ANAYASA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Yasama, yürütme, yargı organlarını, idare makamlarını ve diğer kuruluş ve kişileri bağlayan temel hukuk kurallarıdır. </a:t>
            </a:r>
          </a:p>
          <a:p>
            <a:r>
              <a:rPr lang="tr-TR" dirty="0" smtClean="0"/>
              <a:t>Anayasaya uyma zorunluluğu vardır. </a:t>
            </a:r>
          </a:p>
          <a:p>
            <a:r>
              <a:rPr lang="tr-TR" dirty="0" smtClean="0"/>
              <a:t>AY değişikliği TBMM üye tamsayısının en az üçte biri tarafından yazılı olarak teklif edilir ve meclis üye tamsayısının üçte ikisi veya beşte üçü tarafından gizli oyla kabul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90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KANUNLAR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YASAMA organı tarafından çıkarılan genel ve düzenleyici hukuk kurallarıdır.</a:t>
            </a:r>
          </a:p>
          <a:p>
            <a:r>
              <a:rPr lang="tr-TR" dirty="0" err="1" smtClean="0"/>
              <a:t>AY’ya</a:t>
            </a:r>
            <a:r>
              <a:rPr lang="tr-TR" dirty="0" smtClean="0"/>
              <a:t> aykırı olmamak kaydıyla her konuda kanun çıkarılabilir. </a:t>
            </a:r>
          </a:p>
          <a:p>
            <a:r>
              <a:rPr lang="tr-TR" dirty="0" smtClean="0"/>
              <a:t>Bir veya daha fazla milletvekilince yapılan öneriye kanun teklifi denir.</a:t>
            </a:r>
          </a:p>
          <a:p>
            <a:r>
              <a:rPr lang="tr-TR" dirty="0" err="1" smtClean="0"/>
              <a:t>Tbmm</a:t>
            </a:r>
            <a:r>
              <a:rPr lang="tr-TR" dirty="0" smtClean="0"/>
              <a:t> tarafından kabul edilen kanunları CB 15 gün içinde yayımlar.</a:t>
            </a:r>
          </a:p>
          <a:p>
            <a:r>
              <a:rPr lang="tr-TR" dirty="0" smtClean="0"/>
              <a:t>Kanunlar </a:t>
            </a:r>
            <a:r>
              <a:rPr lang="tr-TR" dirty="0" err="1" smtClean="0"/>
              <a:t>RG’de</a:t>
            </a:r>
            <a:r>
              <a:rPr lang="tr-TR" dirty="0" smtClean="0"/>
              <a:t> yayımlanmak suretiyle yürürlüğe </a:t>
            </a:r>
            <a:r>
              <a:rPr lang="tr-TR" smtClean="0"/>
              <a:t>girer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902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CUMHURBAŞKANLIĞI KARARNAMESİ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CB yürütme yetkisine ilişkin konularda CB kararnamesi çıkarabilir. </a:t>
            </a:r>
          </a:p>
          <a:p>
            <a:r>
              <a:rPr lang="tr-TR" dirty="0" smtClean="0"/>
              <a:t>Temel hak, kişi hakları ve ödevleri ile siyasi haklar ve ödevler CB kararnamesi ile düzenlemez.</a:t>
            </a: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315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TÜZÜKLER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bir kanunun uygulanmasını göstermek veya kanunun emrettiği işleri belirtmek üzere kanunlara aykırı olmamak şartıyla ve Danıştay’ın incelemesinden geçirilerek çıkarılırdı. CB tarafından imzalanır ve kanunlar gibi </a:t>
            </a:r>
            <a:r>
              <a:rPr lang="tr-TR" dirty="0" err="1" smtClean="0"/>
              <a:t>RG’de</a:t>
            </a:r>
            <a:r>
              <a:rPr lang="tr-TR" dirty="0" smtClean="0"/>
              <a:t> yayımlanarak yürürlüğe girerler idi.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443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YÖNETMELİKLER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CB’nin</a:t>
            </a:r>
            <a:r>
              <a:rPr lang="tr-TR" dirty="0" smtClean="0"/>
              <a:t>, Bakanlıkların ve Kamu Tüzel kişilerinin kendi görev sahalarını ilgilendiren kanunların uygulanmasını sağlamak üzere ve bu kurallara aykırı olmamak üzere çıkardıkları yazılı kurallardır. </a:t>
            </a:r>
          </a:p>
          <a:p>
            <a:r>
              <a:rPr lang="tr-TR" dirty="0" err="1" smtClean="0"/>
              <a:t>RG’de</a:t>
            </a:r>
            <a:r>
              <a:rPr lang="tr-TR" dirty="0" smtClean="0"/>
              <a:t> yayımlanması zorunlu değildir.  </a:t>
            </a:r>
          </a:p>
          <a:p>
            <a:r>
              <a:rPr lang="tr-TR" dirty="0" smtClean="0"/>
              <a:t>Kanunlara aykırılığı halinde Danıştay’da iptal davası açılır.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360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GENELGELER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Kamu kuruluşlarının kendi bünyeleri içinde yönetmelik, tüzük, kararname uygulanmasına ilişkin olmak üzere yayınladıkları yazılı belgelerdir. </a:t>
            </a:r>
          </a:p>
          <a:p>
            <a:r>
              <a:rPr lang="tr-TR" dirty="0" err="1" smtClean="0"/>
              <a:t>RG’de</a:t>
            </a:r>
            <a:r>
              <a:rPr lang="tr-TR" dirty="0" smtClean="0"/>
              <a:t> yayımlanması zorunlu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48556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130</TotalTime>
  <Words>316</Words>
  <Application>Microsoft Office PowerPoint</Application>
  <PresentationFormat>Ekran Gösterisi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Canlı</vt:lpstr>
      <vt:lpstr>HUKUKA GİRİŞ</vt:lpstr>
      <vt:lpstr>HUKUKUN KAYNAKLARI</vt:lpstr>
      <vt:lpstr>Hukukun Asli Kaynakları</vt:lpstr>
      <vt:lpstr>ANAYASA</vt:lpstr>
      <vt:lpstr>KANUNLAR</vt:lpstr>
      <vt:lpstr>CUMHURBAŞKANLIĞI KARARNAMESİ</vt:lpstr>
      <vt:lpstr>TÜZÜKLER</vt:lpstr>
      <vt:lpstr>YÖNETMELİKLER</vt:lpstr>
      <vt:lpstr>GENELGELER</vt:lpstr>
      <vt:lpstr>EMİRLER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Benay KESKIN ISOGLU</dc:creator>
  <cp:lastModifiedBy>Benay KESKIN ISOGLU</cp:lastModifiedBy>
  <cp:revision>16</cp:revision>
  <dcterms:created xsi:type="dcterms:W3CDTF">2018-12-14T06:58:51Z</dcterms:created>
  <dcterms:modified xsi:type="dcterms:W3CDTF">2023-01-05T07:42:27Z</dcterms:modified>
</cp:coreProperties>
</file>