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81" r:id="rId5"/>
    <p:sldId id="329" r:id="rId6"/>
    <p:sldId id="330" r:id="rId7"/>
    <p:sldId id="258" r:id="rId8"/>
    <p:sldId id="335" r:id="rId9"/>
    <p:sldId id="259" r:id="rId10"/>
    <p:sldId id="322" r:id="rId11"/>
    <p:sldId id="331" r:id="rId12"/>
    <p:sldId id="323" r:id="rId13"/>
    <p:sldId id="288" r:id="rId14"/>
    <p:sldId id="336" r:id="rId15"/>
    <p:sldId id="304" r:id="rId16"/>
    <p:sldId id="289" r:id="rId17"/>
    <p:sldId id="290" r:id="rId18"/>
    <p:sldId id="325" r:id="rId19"/>
    <p:sldId id="326" r:id="rId20"/>
    <p:sldId id="327" r:id="rId21"/>
    <p:sldId id="328" r:id="rId22"/>
    <p:sldId id="291" r:id="rId23"/>
    <p:sldId id="292" r:id="rId24"/>
    <p:sldId id="295" r:id="rId25"/>
    <p:sldId id="294" r:id="rId26"/>
    <p:sldId id="296" r:id="rId27"/>
    <p:sldId id="297" r:id="rId28"/>
    <p:sldId id="298" r:id="rId29"/>
    <p:sldId id="299" r:id="rId30"/>
    <p:sldId id="300" r:id="rId31"/>
    <p:sldId id="309" r:id="rId32"/>
    <p:sldId id="338" r:id="rId33"/>
    <p:sldId id="305" r:id="rId34"/>
    <p:sldId id="307" r:id="rId35"/>
    <p:sldId id="306" r:id="rId36"/>
    <p:sldId id="339" r:id="rId37"/>
    <p:sldId id="311" r:id="rId38"/>
    <p:sldId id="312" r:id="rId39"/>
    <p:sldId id="313" r:id="rId40"/>
    <p:sldId id="308" r:id="rId41"/>
    <p:sldId id="310" r:id="rId42"/>
    <p:sldId id="314" r:id="rId43"/>
    <p:sldId id="315" r:id="rId44"/>
    <p:sldId id="318" r:id="rId45"/>
    <p:sldId id="319" r:id="rId46"/>
    <p:sldId id="320" r:id="rId47"/>
    <p:sldId id="321" r:id="rId48"/>
    <p:sldId id="324" r:id="rId49"/>
    <p:sldId id="280" r:id="rId50"/>
    <p:sldId id="282" r:id="rId51"/>
    <p:sldId id="284" r:id="rId52"/>
    <p:sldId id="332" r:id="rId53"/>
    <p:sldId id="333" r:id="rId54"/>
    <p:sldId id="334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48" autoAdjust="0"/>
  </p:normalViewPr>
  <p:slideViewPr>
    <p:cSldViewPr snapToGrid="0">
      <p:cViewPr varScale="1">
        <p:scale>
          <a:sx n="77" d="100"/>
          <a:sy n="77" d="100"/>
        </p:scale>
        <p:origin x="792" y="58"/>
      </p:cViewPr>
      <p:guideLst/>
    </p:cSldViewPr>
  </p:slideViewPr>
  <p:outlineViewPr>
    <p:cViewPr>
      <p:scale>
        <a:sx n="33" d="100"/>
        <a:sy n="33" d="100"/>
      </p:scale>
      <p:origin x="0" y="-70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802E2C-B7D8-04C8-C240-1A3E4E91E1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71AFC-D318-FD5E-08E7-6BAF47EACD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CA9B3-7F4F-4A4D-9632-82479A1CD351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1FBEE-E86F-B722-5F1D-3ACBA8E486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72E68-1D54-CEDB-2E8C-3CA510A90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5CF68-C9C2-4072-AAE6-9B71EFC0ED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84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7D6A3-58FC-498D-8FCC-F158510A9658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DD3C7-09A3-4FAE-BEB8-19FEF1926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26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DD3C7-09A3-4FAE-BEB8-19FEF19260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7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6AD7C-D236-431A-74B5-F9A5204B8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C25555-DE8D-BB28-B603-76889C604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B7988-75E0-2A38-2ED4-13079C4C5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9D243-50AD-2E51-DE90-5DAE645FF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DD3C7-09A3-4FAE-BEB8-19FEF19260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3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DD3C7-09A3-4FAE-BEB8-19FEF19260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11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2F9E6-0E8F-5191-6FA6-E4F88609E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DA6E2F-0520-2EBE-E4B0-E6328F7F5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1C1675-C83C-E539-7EB4-F62D5E992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403DD-B420-CA66-54DC-71A195892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DD3C7-09A3-4FAE-BEB8-19FEF19260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06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AC5F-D5DB-8D66-9755-97ED5968E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16C43A-D0D0-7ECB-B6BF-F786EEC8F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D1DDB2-BEEA-8EBC-FAC1-183F50E97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1AD8B-B80E-BC98-1DB7-D2EBD2350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DD3C7-09A3-4FAE-BEB8-19FEF19260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16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96160-7525-0454-8048-A436143EB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0E4B37-DBD1-CACA-9562-5F6EB86DE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73664C-E8D7-16F6-F38B-872643190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89BEC-05C4-827C-6A00-B9F101359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DD3C7-09A3-4FAE-BEB8-19FEF192607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19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DD3C7-09A3-4FAE-BEB8-19FEF192607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87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69CC7-71F9-97C2-5D0B-6B6C1E9B5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F7FBC1-CBD9-9DB8-DA56-E7DE85E42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09B73F-EDDF-C198-5460-B7D635297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4E2B3-7426-31D5-7651-6DFA7FE4F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DD3C7-09A3-4FAE-BEB8-19FEF192607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08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186B8-FC5F-05F7-BD72-ED63191D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D91774-BA0F-1D17-0E09-2A597C0F4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5B820-E838-922D-BE5B-D3687B5AC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5195A-B03C-9973-6223-908FB7D46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DD3C7-09A3-4FAE-BEB8-19FEF192607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5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0E0F137D-A107-4C30-1807-F4F7054E2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52"/>
          <a:stretch/>
        </p:blipFill>
        <p:spPr>
          <a:xfrm>
            <a:off x="6634824" y="4335877"/>
            <a:ext cx="3617025" cy="252212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E9B0889-CF84-D54E-684F-B32B7C32F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950" t="24936"/>
          <a:stretch/>
        </p:blipFill>
        <p:spPr>
          <a:xfrm>
            <a:off x="0" y="0"/>
            <a:ext cx="6136802" cy="5312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4954" y="295729"/>
            <a:ext cx="9219857" cy="52124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lang="en-US" sz="7200" cap="all" baseline="0" dirty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6AF80AB-FACE-F1B9-4849-8D42D0E99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B1614F1-AC58-23AB-10D3-AD1A2DB4E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B60D03-E48F-E1A2-990A-3597EB2D6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008C049B-BC0B-4B08-98F2-2F28A95589EF}" type="datetime1">
              <a:rPr lang="en-US" smtClean="0"/>
              <a:t>2/20/2026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11" y="609600"/>
            <a:ext cx="10238392" cy="1243648"/>
          </a:xfrm>
          <a:prstGeom prst="rect">
            <a:avLst/>
          </a:prstGeom>
        </p:spPr>
        <p:txBody>
          <a:bodyPr anchor="ctr"/>
          <a:lstStyle>
            <a:lvl1pPr>
              <a:defRPr sz="360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7B6D69E5-7A08-BC78-BCE3-11E38F6150D4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46113" y="2035175"/>
            <a:ext cx="10237787" cy="421322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F87D01-09AC-BFDF-523E-9A386E3D5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87F92C-6129-374B-AC33-0BF37E93C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F384D68-6CA3-DF1A-6774-1B19B01C1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3A62BBD8-00B0-44DA-B91E-B280499F38AF}" type="datetime1">
              <a:rPr lang="en-US" smtClean="0"/>
              <a:t>2/20/2026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E49D32-7E02-6995-B5F5-934D0B438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00963" y="4592380"/>
            <a:ext cx="1794306" cy="159070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4D218B9-452E-86CD-0D08-9F67028FE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978075" cy="200988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ACA99D-5B58-73F1-094E-AB921A7F6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329409" y="295728"/>
            <a:ext cx="0" cy="6259437"/>
          </a:xfrm>
          <a:prstGeom prst="line">
            <a:avLst/>
          </a:prstGeom>
          <a:noFill/>
          <a:ln w="158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6" y="1063416"/>
            <a:ext cx="6742629" cy="4675705"/>
          </a:xfrm>
          <a:prstGeom prst="rect">
            <a:avLst/>
          </a:prstGeom>
        </p:spPr>
        <p:txBody>
          <a:bodyPr anchor="b"/>
          <a:lstStyle>
            <a:lvl1pPr algn="l">
              <a:defRPr sz="6000" b="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E12CB0-2C35-CEF5-3F43-62E8FFE9FE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36103" y="305457"/>
            <a:ext cx="2847975" cy="6236208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8BEA0D-8FFB-EFAC-0692-8DF5DE597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F4EEFE-BF6E-3C7A-54B6-7728A6E51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15A696F-4F73-1678-9973-0EA3B62D8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69CF978F-742F-4396-8C45-8D7AF4520570}" type="datetime1">
              <a:rPr lang="en-US" smtClean="0"/>
              <a:t>2/20/2026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24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11" y="601662"/>
            <a:ext cx="10225089" cy="1251585"/>
          </a:xfrm>
          <a:prstGeom prst="rect">
            <a:avLst/>
          </a:prstGeom>
        </p:spPr>
        <p:txBody>
          <a:bodyPr anchor="ctr"/>
          <a:lstStyle>
            <a:lvl1pPr>
              <a:defRPr sz="360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B29688-DF70-05FA-D6B7-761E114D045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6110" y="2149929"/>
            <a:ext cx="6199724" cy="4028622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42950" indent="-28575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200150" indent="-28575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57350" indent="-28575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114550" indent="-28575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594AC0E-FD4A-515B-8B99-4BDDECAD7DC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211786" y="2149929"/>
            <a:ext cx="3659414" cy="4028622"/>
          </a:xfrm>
        </p:spPr>
        <p:txBody>
          <a:bodyPr>
            <a:normAutofit/>
          </a:bodyPr>
          <a:lstStyle>
            <a:lvl1pPr marL="342900" indent="-3429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42950" indent="-28575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30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002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74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C0FB981-7729-AE9A-8F6A-B6F87A64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6F2C45-AA33-6953-F362-70B8E58B9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F346C-9289-DAC3-4D24-EDB5A64E4DB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2E0B7E05-FC20-44A1-B3B6-E1F90DDD67D7}" type="datetime1">
              <a:rPr lang="en-US" smtClean="0"/>
              <a:t>2/20/2026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73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31BC32-6525-5D4C-65FB-434B14F17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0"/>
            <a:ext cx="4410126" cy="53848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6DDF47B-4AEC-7B71-4811-29DA88850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3042" y="3991221"/>
            <a:ext cx="2156632" cy="2197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19688A-41C9-E2A9-D0EB-D213ACE23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195957" y="295728"/>
            <a:ext cx="0" cy="6259437"/>
          </a:xfrm>
          <a:prstGeom prst="line">
            <a:avLst/>
          </a:prstGeom>
          <a:noFill/>
          <a:ln w="15875">
            <a:gradFill>
              <a:gsLst>
                <a:gs pos="0">
                  <a:schemeClr val="accent5"/>
                </a:gs>
                <a:gs pos="100000">
                  <a:schemeClr val="accent5">
                    <a:lumMod val="5000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B9DA595-C83D-742C-5258-EA4215FD46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83731" y="876301"/>
            <a:ext cx="4949368" cy="337185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lang="en-US" sz="4400" cap="all" baseline="0" dirty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F9E9671-EF9A-744A-ACDF-3AA17A32AE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83732" y="4095751"/>
            <a:ext cx="4949366" cy="1993900"/>
          </a:xfrm>
        </p:spPr>
        <p:txBody>
          <a:bodyPr lIns="0" anchor="ctr"/>
          <a:lstStyle>
            <a:lvl1pPr marL="0" indent="0" algn="l">
              <a:lnSpc>
                <a:spcPct val="150000"/>
              </a:lnSpc>
              <a:buNone/>
              <a:defRPr cap="all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25345A-4332-7458-BF6E-B3EC1D4FC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F39E534-D5FC-2E3E-1997-F7B8482B8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8965431-1331-1690-65D0-1537F7DDF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4D09747B-A127-40CC-8C3A-7A7B8E925519}" type="datetime1">
              <a:rPr lang="en-US" smtClean="0"/>
              <a:t>2/20/2026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>
            <a:lvl1pPr>
              <a:defRPr sz="360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AB64F2-0CD7-2BAB-A3C7-CCDEFB78F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8FA905-8C94-EAB7-38E5-5EC276ACB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6289E3-65FA-EFC4-103C-783A684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96F46445-B370-4073-A9E0-F381B9FBBD87}" type="datetime1">
              <a:rPr lang="en-US" smtClean="0"/>
              <a:t>2/20/2026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7" y="1063416"/>
            <a:ext cx="5393901" cy="171788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3600" b="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8" y="3048000"/>
            <a:ext cx="5415672" cy="268160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sz="2000" cap="all" baseline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DD6F9074-1B4E-5E8C-9535-C9F3DBCB0E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11688" y="1063415"/>
            <a:ext cx="3932462" cy="4666185"/>
          </a:xfrm>
          <a:ln w="19050">
            <a:solidFill>
              <a:schemeClr val="accent5"/>
            </a:solidFill>
          </a:ln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E6962B4-C5C1-2C06-CDBB-3A833613E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0720ED-19EE-CA87-F4E1-BEB718D2D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AABE175-2F64-B079-5725-D1B3F6E7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F8DF0A98-853B-482C-B32A-A0B2FBEDB08A}" type="datetime1">
              <a:rPr lang="en-US" smtClean="0"/>
              <a:t>2/20/2026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2B6A54-B30C-D556-D0DE-A74838C4B2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15070"/>
            <a:ext cx="9888569" cy="5742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6" y="898072"/>
            <a:ext cx="8825657" cy="4174584"/>
          </a:xfrm>
          <a:prstGeom prst="rect">
            <a:avLst/>
          </a:prstGeom>
        </p:spPr>
        <p:txBody>
          <a:bodyPr anchor="b"/>
          <a:lstStyle>
            <a:lvl1pPr algn="l">
              <a:defRPr sz="6000" b="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4955" y="5273202"/>
            <a:ext cx="8825658" cy="530697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8BEA0D-8FFB-EFAC-0692-8DF5DE597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487BC-BC8A-54BD-C419-2D05ED6AA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76BF7-B63F-0888-5F54-CD72867FB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26E76206-B91F-4CF6-9C9E-5D7AE9457F28}" type="datetime1">
              <a:rPr lang="en-US" smtClean="0"/>
              <a:t>2/20/2026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1D9EB9-82A1-C618-9290-18D7FE005A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210" y="0"/>
            <a:ext cx="106855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255" y="854528"/>
            <a:ext cx="9309359" cy="1653180"/>
          </a:xfrm>
          <a:prstGeom prst="rect">
            <a:avLst/>
          </a:prstGeom>
        </p:spPr>
        <p:txBody>
          <a:bodyPr anchor="b"/>
          <a:lstStyle>
            <a:lvl1pPr algn="l">
              <a:defRPr sz="3600" b="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8E7A19-538F-105E-346C-E5F13C4F28D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71513" y="2754313"/>
            <a:ext cx="8281987" cy="3704853"/>
          </a:xfrm>
        </p:spPr>
        <p:txBody>
          <a:bodyPr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1800">
                <a:latin typeface="+mn-lt"/>
              </a:defRPr>
            </a:lvl1pPr>
            <a:lvl2pPr marL="7429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2001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543050" indent="-171450">
              <a:buClr>
                <a:schemeClr val="accent5"/>
              </a:buClr>
              <a:buFont typeface="Arial" panose="020B0604020202020204" pitchFamily="34" charset="0"/>
              <a:buChar char="•"/>
              <a:defRPr sz="1200">
                <a:latin typeface="+mn-lt"/>
              </a:defRPr>
            </a:lvl4pPr>
            <a:lvl5pPr marL="2000250" indent="-171450">
              <a:buClr>
                <a:schemeClr val="accent5"/>
              </a:buClr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45F7BDA-B43D-4F75-1B2C-695379E05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5B1EB8-4F24-00EB-0B8F-08411FD49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9AE200-BA9A-95A3-1949-71A16F89F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EB87CC03-CB18-48B5-8067-881A2EE1B36F}" type="datetime1">
              <a:rPr lang="en-US" smtClean="0"/>
              <a:t>2/20/2026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66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D364E0E9-423E-A1E7-E8AF-3641993CD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256" y="847398"/>
            <a:ext cx="2578130" cy="2590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FAC4E4-FABB-B671-BAE1-2B39A205F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76700" cy="324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4D362D-3D74-9753-19E0-60569A7EA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1614" y="5267294"/>
            <a:ext cx="1794306" cy="1590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6" y="1063416"/>
            <a:ext cx="8825657" cy="4009239"/>
          </a:xfrm>
          <a:prstGeom prst="rect">
            <a:avLst/>
          </a:prstGeom>
        </p:spPr>
        <p:txBody>
          <a:bodyPr anchor="b"/>
          <a:lstStyle>
            <a:lvl1pPr algn="l">
              <a:defRPr sz="6000" b="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4955" y="5273202"/>
            <a:ext cx="8825658" cy="530697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8BEA0D-8FFB-EFAC-0692-8DF5DE597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6D8D262-64DE-D942-D418-187679942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70F63B5-8303-CB73-3AF8-1FED6C8C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D03B46-D230-4B37-BD92-6E2DBC47B36E}" type="datetime1">
              <a:rPr lang="en-US" smtClean="0"/>
              <a:t>2/20/2026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7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11" y="601662"/>
            <a:ext cx="10225089" cy="1251585"/>
          </a:xfrm>
          <a:prstGeom prst="rect">
            <a:avLst/>
          </a:prstGeom>
        </p:spPr>
        <p:txBody>
          <a:bodyPr anchor="ctr"/>
          <a:lstStyle>
            <a:lvl1pPr>
              <a:defRPr sz="360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6111" y="2256937"/>
            <a:ext cx="10225090" cy="1612934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42950" indent="-28575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30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002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74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6111" y="4370613"/>
            <a:ext cx="10225089" cy="2185829"/>
          </a:xfrm>
        </p:spPr>
        <p:txBody>
          <a:bodyPr>
            <a:normAutofit/>
          </a:bodyPr>
          <a:lstStyle>
            <a:lvl1pPr marL="342900" indent="-3429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42950" indent="-28575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30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002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74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C0FB981-7729-AE9A-8F6A-B6F87A64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2B015-E048-DF96-2AE2-926E178F1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545F95-B059-079A-0269-07D99C073E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3226CAB0-904D-44A6-8A42-971A697FA4F2}" type="datetime1">
              <a:rPr lang="en-US" smtClean="0"/>
              <a:t>2/20/2026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4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922" y="1063415"/>
            <a:ext cx="5897391" cy="1971613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lnSpc>
                <a:spcPct val="80000"/>
              </a:lnSpc>
              <a:defRPr sz="3600" b="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572C7-BE6B-5F13-DC52-EDC4CE8F41D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4525" y="3035029"/>
            <a:ext cx="5897563" cy="2759345"/>
          </a:xfrm>
        </p:spPr>
        <p:txBody>
          <a:bodyPr anchor="b"/>
          <a:lstStyle>
            <a:lvl1pPr marL="283464" indent="-283464">
              <a:buClr>
                <a:schemeClr val="accent5"/>
              </a:buClr>
              <a:defRPr sz="1800">
                <a:latin typeface="+mn-lt"/>
              </a:defRPr>
            </a:lvl1pPr>
            <a:lvl2pPr>
              <a:buClr>
                <a:schemeClr val="accent5"/>
              </a:buClr>
              <a:defRPr sz="1600">
                <a:latin typeface="+mn-lt"/>
              </a:defRPr>
            </a:lvl2pPr>
            <a:lvl3pPr>
              <a:buClr>
                <a:schemeClr val="accent5"/>
              </a:buClr>
              <a:defRPr sz="1400">
                <a:latin typeface="+mn-lt"/>
              </a:defRPr>
            </a:lvl3pPr>
            <a:lvl4pPr>
              <a:buClr>
                <a:schemeClr val="accent5"/>
              </a:buClr>
              <a:defRPr sz="1200">
                <a:latin typeface="+mn-lt"/>
              </a:defRPr>
            </a:lvl4pPr>
            <a:lvl5pPr>
              <a:buClr>
                <a:schemeClr val="accent5"/>
              </a:buCl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34F55F0-22D4-40B0-49A9-AB4AF26B65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32625" y="1063625"/>
            <a:ext cx="3824288" cy="4730750"/>
          </a:xfrm>
          <a:ln w="19050">
            <a:solidFill>
              <a:schemeClr val="accent5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699564-CACA-76F2-01D1-D84D99A68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18FAB-ACF2-EAE6-83C7-5D92BAE57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697C765-F4EE-7492-92E7-E22B8E9C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131D29BA-018B-4A78-950B-75527D399E98}" type="datetime1">
              <a:rPr lang="en-US" smtClean="0"/>
              <a:t>2/20/2026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11" y="601662"/>
            <a:ext cx="10225089" cy="1251585"/>
          </a:xfrm>
          <a:prstGeom prst="rect">
            <a:avLst/>
          </a:prstGeom>
        </p:spPr>
        <p:txBody>
          <a:bodyPr anchor="ctr"/>
          <a:lstStyle>
            <a:lvl1pPr>
              <a:defRPr sz="360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6111" y="2149928"/>
            <a:ext cx="4926096" cy="4028585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42950" indent="-28575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30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002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74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45103" y="2149892"/>
            <a:ext cx="4926097" cy="4028622"/>
          </a:xfrm>
        </p:spPr>
        <p:txBody>
          <a:bodyPr>
            <a:normAutofit/>
          </a:bodyPr>
          <a:lstStyle>
            <a:lvl1pPr marL="342900" indent="-3429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42950" indent="-28575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30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002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74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C0FB981-7729-AE9A-8F6A-B6F87A64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2B015-E048-DF96-2AE2-926E178F1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545F95-B059-079A-0269-07D99C073E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F9DEC7E7-8658-4432-9E89-1548FF41691A}" type="datetime1">
              <a:rPr lang="en-US" smtClean="0"/>
              <a:t>2/20/2026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1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11" y="609600"/>
            <a:ext cx="10238392" cy="1243648"/>
          </a:xfrm>
          <a:prstGeom prst="rect">
            <a:avLst/>
          </a:prstGeom>
        </p:spPr>
        <p:txBody>
          <a:bodyPr anchor="ctr"/>
          <a:lstStyle>
            <a:lvl1pPr>
              <a:defRPr sz="3600" cap="all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F53C0-C8E9-17B4-1C4C-1AD5D52877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12" y="2035175"/>
            <a:ext cx="3120346" cy="4213225"/>
          </a:xfrm>
        </p:spPr>
        <p:txBody>
          <a:bodyPr/>
          <a:lstStyle>
            <a:lvl1pPr>
              <a:buClr>
                <a:schemeClr val="accent5"/>
              </a:buClr>
              <a:defRPr sz="1800">
                <a:latin typeface="+mn-lt"/>
              </a:defRPr>
            </a:lvl1pPr>
            <a:lvl2pPr>
              <a:buClr>
                <a:schemeClr val="accent5"/>
              </a:buClr>
              <a:defRPr sz="1800">
                <a:latin typeface="+mn-lt"/>
              </a:defRPr>
            </a:lvl2pPr>
            <a:lvl3pPr>
              <a:buClr>
                <a:schemeClr val="accent5"/>
              </a:buClr>
              <a:defRPr sz="1800">
                <a:latin typeface="+mn-lt"/>
              </a:defRPr>
            </a:lvl3pPr>
            <a:lvl4pPr>
              <a:buClr>
                <a:schemeClr val="accent5"/>
              </a:buClr>
              <a:defRPr sz="1800">
                <a:latin typeface="+mn-lt"/>
              </a:defRPr>
            </a:lvl4pPr>
            <a:lvl5pPr>
              <a:buClr>
                <a:schemeClr val="accent5"/>
              </a:buClr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8203FD85-4B08-E583-F5AA-2C363470F493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3967163" y="2035175"/>
            <a:ext cx="6926262" cy="421322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F87D01-09AC-BFDF-523E-9A386E3D5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305BA-BC81-56ED-E20B-2D5D41E69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852A62-9FCC-F35D-576B-3A9CF7D906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9A407B6D-4EF2-46B1-90CE-F72E9577ACD9}" type="datetime1">
              <a:rPr lang="en-US" smtClean="0"/>
              <a:t>2/20/2026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5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84FD26-B27E-89C1-EC74-7F337279C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F38330-42A6-CBDC-49D5-6651820A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195957" y="295728"/>
            <a:ext cx="0" cy="6259437"/>
          </a:xfrm>
          <a:prstGeom prst="line">
            <a:avLst/>
          </a:prstGeom>
          <a:noFill/>
          <a:ln w="158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80194AA-3CF1-8747-1BCF-A8D4F49AF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0243" y="288622"/>
            <a:ext cx="11582400" cy="6266543"/>
          </a:xfrm>
          <a:prstGeom prst="rect">
            <a:avLst/>
          </a:prstGeom>
          <a:noFill/>
          <a:ln w="158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110685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1" i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801196" y="2886728"/>
            <a:ext cx="3475320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727757" y="5426418"/>
            <a:ext cx="1613124" cy="313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all" spc="15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432CF485-28BA-4659-B624-AA1C49B2E30F}" type="datetime1">
              <a:rPr lang="en-US" smtClean="0"/>
              <a:t>2/20/2026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1" r:id="rId3"/>
    <p:sldLayoutId id="2147483680" r:id="rId4"/>
    <p:sldLayoutId id="2147483679" r:id="rId5"/>
    <p:sldLayoutId id="2147483677" r:id="rId6"/>
    <p:sldLayoutId id="2147483668" r:id="rId7"/>
    <p:sldLayoutId id="2147483686" r:id="rId8"/>
    <p:sldLayoutId id="2147483678" r:id="rId9"/>
    <p:sldLayoutId id="2147483671" r:id="rId10"/>
    <p:sldLayoutId id="2147483681" r:id="rId11"/>
    <p:sldLayoutId id="2147483682" r:id="rId12"/>
    <p:sldLayoutId id="2147483674" r:id="rId13"/>
    <p:sldLayoutId id="2147483684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lnSpc>
          <a:spcPts val="2400"/>
        </a:lnSpc>
        <a:spcBef>
          <a:spcPts val="1000"/>
        </a:spcBef>
        <a:spcAft>
          <a:spcPts val="600"/>
        </a:spcAft>
        <a:buClr>
          <a:schemeClr val="bg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sz="20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lnSpc>
          <a:spcPts val="2400"/>
        </a:lnSpc>
        <a:spcBef>
          <a:spcPts val="1000"/>
        </a:spcBef>
        <a:spcAft>
          <a:spcPts val="600"/>
        </a:spcAft>
        <a:buClr>
          <a:schemeClr val="bg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sz="18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lnSpc>
          <a:spcPts val="2400"/>
        </a:lnSpc>
        <a:spcBef>
          <a:spcPts val="1000"/>
        </a:spcBef>
        <a:spcAft>
          <a:spcPts val="600"/>
        </a:spcAft>
        <a:buClr>
          <a:schemeClr val="bg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lnSpc>
          <a:spcPts val="2400"/>
        </a:lnSpc>
        <a:spcBef>
          <a:spcPts val="1000"/>
        </a:spcBef>
        <a:spcAft>
          <a:spcPts val="600"/>
        </a:spcAft>
        <a:buClr>
          <a:schemeClr val="bg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lnSpc>
          <a:spcPts val="2400"/>
        </a:lnSpc>
        <a:spcBef>
          <a:spcPts val="1000"/>
        </a:spcBef>
        <a:spcAft>
          <a:spcPts val="600"/>
        </a:spcAft>
        <a:buClr>
          <a:schemeClr val="bg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bg1">
              <a:lumMod val="75000"/>
              <a:lumOff val="25000"/>
            </a:schemeClr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henticate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plagiarism.com/" TargetMode="External"/><Relationship Id="rId5" Type="http://schemas.openxmlformats.org/officeDocument/2006/relationships/hyperlink" Target="https://intihal.net/" TargetMode="External"/><Relationship Id="rId4" Type="http://schemas.openxmlformats.org/officeDocument/2006/relationships/hyperlink" Target="http://www.turnitin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g.edu.t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93C04B-6761-04E9-9F25-E406E4FD7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95729"/>
            <a:ext cx="9526444" cy="5212442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Araştırma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Yayın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ğ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49183-CA69-9D21-B743-6E5B59757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2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ADCD0-DC63-5D26-8856-F9036596F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E7CE5-9CBE-2EEA-94B5-B5FC44425D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513" y="1908313"/>
            <a:ext cx="10439172" cy="4550854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Bilimsel Araştırmalarda Etik Dışı Davranışlar</a:t>
            </a: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Herhangi bir araştırma yürütülürken, sürecin doğru ve dürüst bir biçimde yapmak yazarların sorumluluğundadır. Çalışmanın başarısı etik bir şekilde tasarlanmasına ve yürütülmesine bağlıdır. Aksi durumdaki davranışlar, sahtecilik kapsamında değerlendirilmektedir.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E8FF7-9AE9-DF4A-A5EA-246B78197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685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126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B73802-087D-6FEC-E385-4A53BB80900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97069" y="2664862"/>
            <a:ext cx="8281987" cy="1777930"/>
          </a:xfrm>
        </p:spPr>
        <p:txBody>
          <a:bodyPr/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Bilimsel bir araştırmada Yapay Zeka araçlarına ne kadar güvenmeliyiz ve nerelerde kullanmalıyız?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93AB495-6DBB-3AEB-449D-5A2C0C394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58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48F151-AFF9-99E8-3891-9A58B2A055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26590" y="2161460"/>
            <a:ext cx="8281987" cy="3704853"/>
          </a:xfrm>
        </p:spPr>
        <p:txBody>
          <a:bodyPr/>
          <a:lstStyle/>
          <a:p>
            <a:pPr algn="ctr"/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göre neler intihal olabilir?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18162C8-98FF-4E04-76A9-7C9DB156C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FD341-C9AC-CFFC-5828-BF0D9EC93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EDB8F-0DC5-0CCC-4528-1469F03E87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513" y="1587641"/>
            <a:ext cx="10439172" cy="4871526"/>
          </a:xfrm>
        </p:spPr>
        <p:txBody>
          <a:bodyPr>
            <a:normAutofit/>
          </a:bodyPr>
          <a:lstStyle/>
          <a:p>
            <a:pPr algn="just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Aşırma, Çalma (İntihal-</a:t>
            </a:r>
            <a:r>
              <a:rPr lang="tr-T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PIagiarism</a:t>
            </a: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Gerekli atıfları yapmadan ve kaynak göstermeden başkalarının fikir veya sözlerini kendisininmiş gibi göstermedir. Başkasına ait bir eseri (yazılı, basılı ve elektronik ortamdaki) ve sanatsal uygulamaları; olduğu gibi alarak kendi adına sunmak, bir bölümünü bilimsel yayın kurallarına uygun bir biçimde atıfta bulunmadan kendi eseri gibi sunmak kaba bir yağmalama çeşididir (Töreci, 2010).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CEC38-74A2-369D-6F96-952104BBC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685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5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F94E-8397-9F65-48AF-AFBAA7D7D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D1AE4-A12C-440B-244D-C6591EADA7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513" y="1698171"/>
            <a:ext cx="10439172" cy="476099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Bulguları, sanatsal uygulamaları bunların alıntı olduğunu açıkça gösterecek </a:t>
            </a: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(yazılım tipini değiştirerek, italik yazarak ve tırnak içinde göstererek, metin içinde işaretleyerek, dipnot ya da kaynakça belirterek)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şekilde dile getirmeden sunmak dışında farklı kelimeler kullanarak veya cümleler kurarak değiştirip sunmak, başkasının fikrini kendisininmiş gibi sunmak ise ince yağmalamadır.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CDB43-8ED5-CE29-6EC7-39E4D71A7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685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31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5A17C453-F981-CFC6-69AD-206BED4181E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270927" y="295729"/>
            <a:ext cx="7606603" cy="6255796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84CA4A0-15AA-DB3F-9448-4E5171D5E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33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EFEA5C0F-96F7-3E86-BF76-E940D40415B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577591" y="295729"/>
            <a:ext cx="8068827" cy="6245747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1617755-D7CB-E844-5F5F-0406BF30E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8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4721EE6C-813E-1462-6136-95224E54375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964264" y="295729"/>
            <a:ext cx="5888333" cy="6235700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F264684-3928-264E-FD43-7B572EC76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6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D39BB323-48B4-4D71-2129-D42BDB0C429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441200" y="295729"/>
            <a:ext cx="6953250" cy="6245748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FC94739-A08E-1A59-0EF4-46AAECE13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735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63FA46-FA37-FA67-E4BC-A5C86F868FD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45650" y="1935891"/>
            <a:ext cx="9500699" cy="2986217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 göstermeden yapılan intihaller arasında şunlar yer almaktadır: </a:t>
            </a:r>
          </a:p>
          <a:p>
            <a:pPr algn="just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Hayalet Yazar: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 başka </a:t>
            </a:r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kaynaktan kelime kelime tüm bilgiyi almak.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851CAE6-5A79-30F3-7135-50FFFCE4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0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E038167-1112-F46A-30D1-54B149343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7C2CF02-FB85-6554-928B-3313A5CCE816}"/>
              </a:ext>
            </a:extLst>
          </p:cNvPr>
          <p:cNvSpPr txBox="1"/>
          <p:nvPr/>
        </p:nvSpPr>
        <p:spPr>
          <a:xfrm>
            <a:off x="616227" y="2274838"/>
            <a:ext cx="10494458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Aşağıdaki çalışmalardan hangisi bilimsel bir araştırmadır?</a:t>
            </a:r>
          </a:p>
          <a:p>
            <a:pPr>
              <a:lnSpc>
                <a:spcPct val="150000"/>
              </a:lnSpc>
            </a:pPr>
            <a:endParaRPr lang="tr-T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1-Antik DNA Çalışmaları ve Karşılaşılan Sorunlar</a:t>
            </a:r>
          </a:p>
          <a:p>
            <a:pPr algn="just">
              <a:lnSpc>
                <a:spcPct val="150000"/>
              </a:lnSpc>
            </a:pP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2-Deneysel Obezite Oluşturulmuş Fare Modellerinin Karaciğerde İleri </a:t>
            </a:r>
            <a:r>
              <a:rPr lang="tr-T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Glikasyon</a:t>
            </a: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Ürünlerinin İncelenmesi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3-Günlük Yaşamdaki Olayların Fen Bilimleri Öğretiminde Kullanılması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4-Üniversite Hastanesindeki Tüp Bebek Ünitesinin Maliyet Analizi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5-Niğde Yöresinden Derleme </a:t>
            </a:r>
            <a:r>
              <a:rPr lang="tr-T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Sözlüğü’ne</a:t>
            </a: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Katkılar</a:t>
            </a:r>
          </a:p>
        </p:txBody>
      </p:sp>
    </p:spTree>
    <p:extLst>
      <p:ext uri="{BB962C8B-B14F-4D97-AF65-F5344CB8AC3E}">
        <p14:creationId xmlns:p14="http://schemas.microsoft.com/office/powerpoint/2010/main" val="3004947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92E7DD7-D5EB-8AFF-3FE2-AD19CECED0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1024" y="1547447"/>
            <a:ext cx="8390374" cy="4911720"/>
          </a:xfrm>
        </p:spPr>
        <p:txBody>
          <a:bodyPr/>
          <a:lstStyle/>
          <a:p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Mevcut Yazı 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Pek çok kaynaktan alarak kendine ait gibi göstermek.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003D217-95A9-5E61-25D5-ED7511211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39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CED659-E9DC-CD1A-8E4C-7ECB2F4E83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55006" y="2050929"/>
            <a:ext cx="8281987" cy="3704853"/>
          </a:xfrm>
        </p:spPr>
        <p:txBody>
          <a:bodyPr/>
          <a:lstStyle/>
          <a:p>
            <a:pPr algn="just"/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‘Zayıf/Yetersiz Gizleme’ ne olabilir?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D67F375-BBAF-9778-2449-7D512BE5F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37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F46E46-7113-7289-6BEC-7162F0C968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55006" y="1788640"/>
            <a:ext cx="8281987" cy="3280720"/>
          </a:xfrm>
        </p:spPr>
        <p:txBody>
          <a:bodyPr/>
          <a:lstStyle/>
          <a:p>
            <a:pPr algn="just"/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Zayıf/Yetersiz Gizleme: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Paragraf içindeki anahtar kelimeleri değiştirerek gizlemek.</a:t>
            </a:r>
          </a:p>
          <a:p>
            <a:pPr algn="just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 yazıyı, yorumu çok beğendik ve onu eserimizde kullanmak istiyoruz. Bazı sözcükleri değiştirip sanki kendi cümlelerimiz gibi gösterirsek ‘yetersiz gizleme’ yapmış oluruz.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9879179-46D2-D3EC-AE08-CA0E951C7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25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8B61A6-3849-4B60-33C7-0C9C951030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55006" y="2081073"/>
            <a:ext cx="8281987" cy="3704853"/>
          </a:xfrm>
        </p:spPr>
        <p:txBody>
          <a:bodyPr/>
          <a:lstStyle/>
          <a:p>
            <a:pPr algn="just"/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‘Kendinden Aşırma’ ne olabilir?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99B0A90-1121-68C5-66F9-5C33CCF43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65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71C322D-2B47-7B9B-DC96-C98B034A24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34454" y="1774708"/>
            <a:ext cx="8281987" cy="3704853"/>
          </a:xfrm>
        </p:spPr>
        <p:txBody>
          <a:bodyPr/>
          <a:lstStyle/>
          <a:p>
            <a:pPr algn="just"/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Kendinden Aşırma: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Kendisine ait önceki bir çalışmadan aynen almak. Bu da etik dışı bir davranıştır. Mutlaka kendi çalışmalarımıza da atıf yapmalıyız.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959D530-1B79-AE92-8735-AA29EA6F3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24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1C35F1-626A-E235-6A98-6C7A3B491C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55006" y="2683975"/>
            <a:ext cx="8281987" cy="3704853"/>
          </a:xfrm>
        </p:spPr>
        <p:txBody>
          <a:bodyPr/>
          <a:lstStyle/>
          <a:p>
            <a:pPr algn="just"/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Fotokopi: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Belli bir kaynaktan hiç bir değişiklik yapmadan bir bölümü almak.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6D9A54A-1848-1FE7-983A-E5C3C4B21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36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32DA68-58AC-F10C-1727-DA463366ED5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96445" y="2181557"/>
            <a:ext cx="8281987" cy="37048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 göstererek yapılan intihaller ise şunlardır: </a:t>
            </a:r>
          </a:p>
          <a:p>
            <a:pPr algn="just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Unutulan Dipnot: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Yazar adını verip tam künyeyi vermeyerek kaynağın orijinaline ulaşılma ihtimalini ortadan kaldırmak.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1DC0471-B081-BCA4-F637-61764FBB7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36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DB8B24-7A3F-3889-7D8E-D853CE44B6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55768" y="2673926"/>
            <a:ext cx="8281987" cy="370485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Yanlış Bilgilendirme: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Yanlış künye vererek kaynağın orijinaline ulaşılma ihtimalini ortadan kaldırmak.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27CD262-90B6-7814-3744-51C98A73F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0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1B5432-CFFA-BDAC-E1E0-5B5A725783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51981" y="3025619"/>
            <a:ext cx="9309101" cy="1938267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Uydurma (</a:t>
            </a:r>
            <a:r>
              <a:rPr lang="tr-T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Fabrication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Araştırmada bulunmayan </a:t>
            </a:r>
            <a:r>
              <a:rPr lang="nn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verileri üretmek, bunları rapor etmek veya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yayımlamak.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E0BD331-9791-6636-6753-4B8FAB0AE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27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E0199-B1C2-91C7-B884-733FF8442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82BC55E-8ACC-D605-FF52-871FC78531C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95961" y="1960493"/>
            <a:ext cx="8794035" cy="2223881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Çarpıtma (</a:t>
            </a:r>
            <a:r>
              <a:rPr lang="tr-T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Falsification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ne olabilir?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4A5C6E1-930D-DBAD-CC3A-E055D9D14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27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sim Yer Tutucusu 3">
            <a:extLst>
              <a:ext uri="{FF2B5EF4-FFF2-40B4-BE49-F238E27FC236}">
                <a16:creationId xmlns:a16="http://schemas.microsoft.com/office/drawing/2014/main" id="{81BDE893-4589-622D-D9CE-CBC603F957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08922" y="1182684"/>
            <a:ext cx="7750037" cy="4666185"/>
          </a:xfrm>
        </p:spPr>
        <p:txBody>
          <a:bodyPr/>
          <a:lstStyle/>
          <a:p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Bilim Neyi Araştırır?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B8CF353-A6CB-0DAF-2F34-1705B930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37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390BBA-570C-D3C4-E771-730394B171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95961" y="1960493"/>
            <a:ext cx="8794035" cy="370485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Çarpıtma (</a:t>
            </a:r>
            <a:r>
              <a:rPr lang="tr-T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Falsification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Araştırma kayıtları ve verileri üzerinde oynamalar yapmaktır. Kullanılmayan yöntem, cihaz ve materyalleri kullanılmış gibi göstermek. Araştırma hipotezine uygun olmayan verileri değerlendirmeye almamak. İlgili teori ve varsayımlara uydurmak için veriler ve/veya sonuçlarla oynamak.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B00C271-DA3A-4CC2-ADFE-3A0E4E655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48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A230DE3-E54B-10A1-732D-31074E1128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16058" y="2040880"/>
            <a:ext cx="8281987" cy="3704853"/>
          </a:xfrm>
        </p:spPr>
        <p:txBody>
          <a:bodyPr/>
          <a:lstStyle/>
          <a:p>
            <a:pPr algn="ctr"/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Duplikasyon (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Duplication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nedir, daha önce duydunuz mu?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BB60E5-DFE5-9CB9-2F13-E9C56366F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21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40D408-AD0A-2FCB-65C1-FC8BB152A0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55006" y="2412669"/>
            <a:ext cx="8281987" cy="27421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Duplikasyon (</a:t>
            </a:r>
            <a:r>
              <a:rPr lang="tr-T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Duplication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/Çoklu Yayın):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Aynı araştırma sonuçlarını birden fazla dergiye yayım için göndermek veya yayımlamak.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25E907-E77A-E9C0-47BC-0F652DD05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43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99886-E482-FB4E-79DD-FA66A515C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1734D1-7C37-B5A7-A3E9-66E8F28160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95961" y="1960494"/>
            <a:ext cx="8794035" cy="262144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Sonraki slaytlarda yer alan örnekler ‘duplikasyon’ örneği olabilir mi?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B55760D-EE37-91AA-B61B-B15F6E1CB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92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9AA2AB58-5BBC-F918-AB15-DC04E0C8744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43116" y="295729"/>
            <a:ext cx="10970844" cy="6266542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B357E92-562D-E2EE-7372-C9109903C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390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 descr="metin, ekran görüntüsü, yazı tipi, sayı, numara içeren bir resim">
            <a:extLst>
              <a:ext uri="{FF2B5EF4-FFF2-40B4-BE49-F238E27FC236}">
                <a16:creationId xmlns:a16="http://schemas.microsoft.com/office/drawing/2014/main" id="{4C5E2845-01AA-DFF1-DF95-999C1DA32EF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41644" y="295730"/>
            <a:ext cx="10862267" cy="6266542"/>
          </a:xfr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F8460C3-624C-B688-F780-4E747A346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76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A75C58-0DD1-9CDA-FDDD-3737AE4447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27073" y="1870058"/>
            <a:ext cx="8281987" cy="370485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Sosyal Medya ve Oyunlarda Kullanılan Sözlerin Günlük Dile Yansıması </a:t>
            </a:r>
          </a:p>
          <a:p>
            <a:pPr algn="ctr">
              <a:lnSpc>
                <a:spcPct val="150000"/>
              </a:lnSpc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BAP (Bilimsel Araştırma Projesi)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5FE6C54-97FD-9363-9F08-9C919D18F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59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AC881C1-606B-6E87-10A9-1FD719DD87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55006" y="2352379"/>
            <a:ext cx="8281987" cy="2892861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Dilimleme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(Least Publishable Units):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araştırmanın sonuçlarını, araştırmanın bütünlüğünü bozacak şekilde ve uygun olmayan biçimde ayırarak çok sayıda yayın yapmak.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882A5B2-9D5C-B638-25A2-76909527C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51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6AA912-F17D-352A-7E34-321A0A667B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16542" y="2010735"/>
            <a:ext cx="8281987" cy="3704853"/>
          </a:xfrm>
        </p:spPr>
        <p:txBody>
          <a:bodyPr/>
          <a:lstStyle/>
          <a:p>
            <a:pPr algn="ctr"/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 tezden birkaç tane yayın yapmak ‘dilimleme’ olarak değerlendirilmeli midir?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BE8043A-306A-225D-9815-D00F24980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8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54A487D0-10D1-A35B-01C9-9B799085FA0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014506" y="311150"/>
            <a:ext cx="5968720" cy="6235700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A430D9B-6EBE-860F-582D-BB32FF0E4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26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6C5F0-EDFB-3E80-40C5-F4D4D08A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708" y="2325756"/>
            <a:ext cx="10430358" cy="1590260"/>
          </a:xfrm>
        </p:spPr>
        <p:txBody>
          <a:bodyPr anchor="b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Araştırma ve yayın etiği, tüm dünyada eğitim ve akademik yaşamın öncelikli konusudur. Bu kurallar; ilköğretim, ortaöğretim ve üniversitelerde öğrenci ödevlerinden başlayarak iş, meslek ve akademik alan açısından kabul edilmiştir. </a:t>
            </a: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1DBBF-A6A0-06FE-F8CD-795DE86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685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60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344322C3-249D-1165-B3BC-C7E556061E9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206909" y="295729"/>
            <a:ext cx="5756221" cy="6245748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94243D4-A37B-97BB-61EB-693573CDE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61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E3AA0E-D1F6-F2DA-6428-F1D266F781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55006" y="2692959"/>
            <a:ext cx="8281987" cy="3585337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Destek belirtmeme: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Desteklenerek yürütülen araştırmaların sonuçlarını içeren sunum ve yayınlarda destek veren kurum veya kuruluş desteğini belirtmemek.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93D8327-F971-27A7-1C6B-3724D0771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46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A44CA9D2-0280-580C-F196-D0F6D58072D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612571" y="295729"/>
            <a:ext cx="6682154" cy="6225651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F65D7CF-3C1C-D1E1-B9A3-549BBBBF5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26F8124-640B-E17C-5710-87DC2920B3BC}"/>
              </a:ext>
            </a:extLst>
          </p:cNvPr>
          <p:cNvSpPr/>
          <p:nvPr/>
        </p:nvSpPr>
        <p:spPr>
          <a:xfrm>
            <a:off x="3135086" y="4772966"/>
            <a:ext cx="5617028" cy="643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9193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1D74AA8-E698-30AC-9D53-1ECB1CFA3F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96928" y="2181557"/>
            <a:ext cx="8281987" cy="370485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Yazar adlarında değişiklik yapma: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Araştırma ve makalede ortak araştırıcı ve yazarların yazılı görüş birliği olmadan, araştırmada aktif katkısı bulunanların isimlerini çıkartmak, yazarlıkla bağdaşmayacak katkı nedeniyle yeni yazarlar eklemek veya yazar sıralamasını değiştirmek.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8E18988-A7E3-CD2F-2A97-667096C86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84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AAEADC-28A6-2BA7-7DA6-03A59C0005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96928" y="1890155"/>
            <a:ext cx="8281987" cy="3704853"/>
          </a:xfrm>
        </p:spPr>
        <p:txBody>
          <a:bodyPr/>
          <a:lstStyle/>
          <a:p>
            <a:pPr algn="just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Birden fazla yazarlı bir çalışmada katkı oranları belirtilmelidir. Yoksa ilk sıradaki yazar daha fazla puan elde eder.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982D7DF-AA26-8CCE-D9FC-F851890C9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797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9A6FDF-EFBC-480D-F111-C454D49F7A1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55006" y="1759526"/>
            <a:ext cx="8281987" cy="37048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 Kaynakların Taraflı Seçimi</a:t>
            </a:r>
          </a:p>
          <a:p>
            <a:pPr algn="just">
              <a:lnSpc>
                <a:spcPct val="150000"/>
              </a:lnSpc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Makalenin konusu ile ilgili destekleyici ya da aksi yöndeki sonuçları içeren makalelerin verilmesi gerekir. Yalnızca çalışma sonuçlarını destekleyici yayınlara yer verip aksi görüşlere yer vermemek taraflı yazılımdır.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1EB546D-AD74-84DB-73D3-0E5DF66AB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48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394A0D-C704-64A6-0FC0-10FC26CAB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1662"/>
            <a:ext cx="10225089" cy="1251585"/>
          </a:xfrm>
        </p:spPr>
        <p:txBody>
          <a:bodyPr/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Bazı uygulamalar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77DBD9-C330-021B-521C-A567434A24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111" y="2080009"/>
            <a:ext cx="4926096" cy="2311122"/>
          </a:xfrm>
        </p:spPr>
        <p:txBody>
          <a:bodyPr/>
          <a:lstStyle/>
          <a:p>
            <a:pPr algn="just"/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İnternet üzerinden erişilebilir bilginin artmasıyla intihal farklı bir boyuta taşınmıştır. İnternette yer alan bilginin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“kamu malı”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olduğu yargısı intihali arttıran bir diğer önemli unsurdur.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C19313-11BB-4A6D-0529-C23820266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5103" y="2672406"/>
            <a:ext cx="4926097" cy="17991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İntihalin yapılması internetle birlikte kolaylaşmış gibi gözükse de unutulmaması gereken nokta, intihalin fark edilmesi de yine internet sayesinde kolaylaşmıştır.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C622D-6F3E-BCDA-233D-59C47363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0685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865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A0938-C51C-73B5-B658-54FAA131C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1267A-ADF4-3A29-9304-675A4FB01C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513" y="2754313"/>
            <a:ext cx="10439172" cy="370485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iThenticate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https://www.ithenticate.com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tr-T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Turnitin</a:t>
            </a: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www.turnitin.com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İntihal.net: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https://intihal.net/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Plagiarism.com: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www.plagiarism.com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Benzer pek çok uygulama mevcuttur.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60051-D6C6-7633-C1DA-84EA5DACE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685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79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A8639-A6A5-129E-B675-E549DB562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69386-55DF-DF23-F489-50AEC632FF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513" y="2754313"/>
            <a:ext cx="10439172" cy="3704853"/>
          </a:xfrm>
        </p:spPr>
        <p:txBody>
          <a:bodyPr>
            <a:norm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www.cag.edu.tr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Üniversitemizin Kütüphane ve Dokümantasyon Direktörlüğünün sitesinden </a:t>
            </a:r>
            <a:r>
              <a:rPr lang="tr-T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turnitin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hizmetini kullanabilirsiniz.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işimize yarar?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6300F-3FC1-5975-8320-64A9F1C53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685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82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C0043F5-9D5C-966B-3944-A6583CF0EC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8287" y="1750461"/>
            <a:ext cx="9615487" cy="3704853"/>
          </a:xfrm>
        </p:spPr>
        <p:txBody>
          <a:bodyPr/>
          <a:lstStyle/>
          <a:p>
            <a:pPr algn="ctr"/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Bilimsel bir çalışmada bulunması gereken unsurlar neler olabilir?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9BF607C-7C48-C480-5D65-306E97D91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8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8C7A8-2778-3BD9-FA83-67C4760A6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2E40D-FB1D-8078-926A-76F47C4572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513" y="2754313"/>
            <a:ext cx="10439172" cy="245379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Bilgisayar ve internet kullanımı, bir yandan bilişim, iletişim ve eğitim alanında devrim niteliğinde gelişmelere yol açmış, öte yandan bir dizi bilişim suçuna ve kopyala-yapıştır gibi pratik yöntemler sayesinde aşırma ve benzeri olayların da hızla yaygınlaşmasına neden olmuştur.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5B598-6C65-E0EA-00F5-5B318B056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685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9553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18233D-4AA4-C42C-513A-BD0E6881F8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34391" y="1417547"/>
            <a:ext cx="8281987" cy="4943497"/>
          </a:xfrm>
        </p:spPr>
        <p:txBody>
          <a:bodyPr/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Başlık (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Özet</a:t>
            </a:r>
          </a:p>
          <a:p>
            <a:pPr algn="ctr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Anahtar Kelimeler (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Keywords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Giriş (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Yöntem (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Bulgular (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Findings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Tartışma (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Sonuç (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Kaynakça (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Referances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68EBCC8-164D-EAA9-9B7F-013294BFB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0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62ABDF-3E5B-C4EE-2AD9-802CED9B0F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82870" y="1859791"/>
            <a:ext cx="8281987" cy="3704853"/>
          </a:xfrm>
        </p:spPr>
        <p:txBody>
          <a:bodyPr/>
          <a:lstStyle/>
          <a:p>
            <a:pPr algn="ctr"/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Bilimsel Yayın Türleri Nelerdir?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F3324AE-48BB-171C-37EE-FF4B51D6E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72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3108E-9DDD-77B4-D7B1-3273511393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1513" y="2754313"/>
            <a:ext cx="10439172" cy="245379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Özellikle son 25 yılda Türkiye’de yayın sayısında ciddi bir artış olmakla birlikte bilimsel yanıltma sıklığının da arttığı bilinmektedir. Son yıllardaki sahte diplomalar, e-imza kullanımı, sahte doçentlik gibi haberlerin varlığı bu konuya örnektir.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97A52-4DAC-C462-BEBA-D1DA8E908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685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46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31EE36-1712-DCA5-10ED-32610CB89A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75864" y="1799720"/>
            <a:ext cx="8281987" cy="3704853"/>
          </a:xfrm>
        </p:spPr>
        <p:txBody>
          <a:bodyPr/>
          <a:lstStyle/>
          <a:p>
            <a:pPr algn="ctr"/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Neden atıf yapmalıyız?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A0D6595-A3A4-5C2B-ECC7-4476CC03C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55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D290C9-D932-9F0F-8AD7-2ADE5DF8C8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54270" y="2088391"/>
            <a:ext cx="8281987" cy="3704853"/>
          </a:xfrm>
        </p:spPr>
        <p:txBody>
          <a:bodyPr/>
          <a:lstStyle/>
          <a:p>
            <a:pPr algn="just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Araştırma konusu ile ilgili çalışmaları yansıtmak ve saygı göstermek,</a:t>
            </a:r>
          </a:p>
          <a:p>
            <a:pPr algn="just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raştırma yöntemi hakkında bilgi vermek,</a:t>
            </a:r>
          </a:p>
          <a:p>
            <a:pPr algn="just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onuyla ilgili önceden yapılan çalışmaların okunmasını sağlamak,</a:t>
            </a:r>
          </a:p>
          <a:p>
            <a:pPr algn="just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Y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azarın daha önce yaptığı ve/veya başkaları tarafından önceden yapılan çalışmaların düzeltilmesini sağlamak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onuyla ilgili iddiaları doğrulamak veya daha önceki çalışmaların eleştirisini yapmak,</a:t>
            </a:r>
          </a:p>
          <a:p>
            <a:pPr algn="just"/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151ABCE-B915-6E80-757E-7F7AFC31A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69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5DD821-1602-5F67-128C-458A48D9D1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56735" y="2573444"/>
            <a:ext cx="8281987" cy="2993344"/>
          </a:xfrm>
        </p:spPr>
        <p:txBody>
          <a:bodyPr/>
          <a:lstStyle/>
          <a:p>
            <a:pPr algn="just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Daha önceden yapılan yeterince bilinmeyen yayınları ve yakın tarihte yapılacak yayınları tanıtabilmek,</a:t>
            </a: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Bir düşünce veya kavramla ilgili orijinal kaynağı tanıtabilmek,</a:t>
            </a:r>
          </a:p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 Önceden ortaya atılmış iddiaları tartışabilmek.</a:t>
            </a:r>
          </a:p>
          <a:p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CAE5DF9-9A91-7572-BC42-7B9CACCFD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851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ustom 68">
      <a:majorFont>
        <a:latin typeface="Biome"/>
        <a:ea typeface=""/>
        <a:cs typeface=""/>
      </a:majorFont>
      <a:minorFont>
        <a:latin typeface="Century Gothic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148557_Win32_SL_V13" id="{568E52B1-822A-41EB-BE6D-702A4C4585E5}" vid="{557526E6-88EA-4959-A9E8-5DE4B22F20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C1865C7-9EE7-4714-A46D-39557B785C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C8CCD9-F6FE-4B38-9404-AB52142146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B9EABA-A22D-431D-A3B4-13E54F6F2F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1633</TotalTime>
  <Words>1097</Words>
  <Application>Microsoft Office PowerPoint</Application>
  <PresentationFormat>Geniş ekran</PresentationFormat>
  <Paragraphs>171</Paragraphs>
  <Slides>51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51</vt:i4>
      </vt:variant>
    </vt:vector>
  </HeadingPairs>
  <TitlesOfParts>
    <vt:vector size="59" baseType="lpstr">
      <vt:lpstr>Aptos</vt:lpstr>
      <vt:lpstr>Arial</vt:lpstr>
      <vt:lpstr>Biome</vt:lpstr>
      <vt:lpstr>Calibri</vt:lpstr>
      <vt:lpstr>Century Gothic</vt:lpstr>
      <vt:lpstr>Times New Roman</vt:lpstr>
      <vt:lpstr>Wingdings 3</vt:lpstr>
      <vt:lpstr>Ion</vt:lpstr>
      <vt:lpstr>Bİlİmsel Araştırma ve Yayın Etİğİ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Bazı uygulamalar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QUARTERLY​ REVIEW</dc:title>
  <cp:lastModifiedBy>Hakem</cp:lastModifiedBy>
  <cp:revision>111</cp:revision>
  <dcterms:created xsi:type="dcterms:W3CDTF">2024-01-28T19:44:07Z</dcterms:created>
  <dcterms:modified xsi:type="dcterms:W3CDTF">2026-02-20T09:43:01Z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