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notesMasterIdLst>
    <p:notesMasterId r:id="rId27"/>
  </p:notesMasterIdLst>
  <p:sldIdLst>
    <p:sldId id="256" r:id="rId2"/>
    <p:sldId id="259"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90"/>
  </p:normalViewPr>
  <p:slideViewPr>
    <p:cSldViewPr snapToGrid="0" snapToObjects="1">
      <p:cViewPr varScale="1">
        <p:scale>
          <a:sx n="92" d="100"/>
          <a:sy n="92" d="100"/>
        </p:scale>
        <p:origin x="-468"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7983AD-CAC7-487D-A678-752D15B4846E}" type="datetimeFigureOut">
              <a:rPr lang="tr-TR" smtClean="0"/>
              <a:t>4.03.2025</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749C45-8D8D-4ADC-BA47-FA3C76B1D753}" type="slidenum">
              <a:rPr lang="tr-TR" smtClean="0"/>
              <a:t>‹#›</a:t>
            </a:fld>
            <a:endParaRPr lang="tr-TR"/>
          </a:p>
        </p:txBody>
      </p:sp>
    </p:spTree>
    <p:extLst>
      <p:ext uri="{BB962C8B-B14F-4D97-AF65-F5344CB8AC3E}">
        <p14:creationId xmlns:p14="http://schemas.microsoft.com/office/powerpoint/2010/main" val="3202768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DCC82D17-ECDB-4201-86D6-5346BAF2E248}" type="slidenum">
              <a:rPr lang="tr-TR" altLang="tr-TR" sz="1100" b="0" smtClean="0">
                <a:solidFill>
                  <a:schemeClr val="tx1"/>
                </a:solidFill>
                <a:latin typeface="Arial" charset="0"/>
              </a:rPr>
              <a:pPr/>
              <a:t>3</a:t>
            </a:fld>
            <a:endParaRPr lang="tr-TR" altLang="tr-TR" sz="1100" b="0" smtClean="0">
              <a:solidFill>
                <a:schemeClr val="tx1"/>
              </a:solidFill>
              <a:latin typeface="Arial"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775D4676-0949-4185-B46E-8358D3B1B3E9}" type="slidenum">
              <a:rPr lang="tr-TR" altLang="tr-TR" sz="1100" b="0" smtClean="0">
                <a:solidFill>
                  <a:schemeClr val="tx1"/>
                </a:solidFill>
                <a:latin typeface="Arial" charset="0"/>
              </a:rPr>
              <a:pPr/>
              <a:t>15</a:t>
            </a:fld>
            <a:endParaRPr lang="tr-TR" altLang="tr-TR" sz="1100" b="0" smtClean="0">
              <a:solidFill>
                <a:schemeClr val="tx1"/>
              </a:solidFill>
              <a:latin typeface="Arial"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C2D01F62-0AC8-4116-8BA8-86482B5EF6F6}" type="slidenum">
              <a:rPr lang="tr-TR" altLang="tr-TR" sz="1100" b="0" smtClean="0">
                <a:solidFill>
                  <a:schemeClr val="tx1"/>
                </a:solidFill>
                <a:latin typeface="Arial" charset="0"/>
              </a:rPr>
              <a:pPr/>
              <a:t>17</a:t>
            </a:fld>
            <a:endParaRPr lang="tr-TR" altLang="tr-TR" sz="1100" b="0" smtClean="0">
              <a:solidFill>
                <a:schemeClr val="tx1"/>
              </a:solidFill>
              <a:latin typeface="Arial"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C7FC53CA-BD33-4900-802E-FCDE7614E154}" type="slidenum">
              <a:rPr lang="tr-TR" altLang="tr-TR" sz="1100" b="0" smtClean="0">
                <a:solidFill>
                  <a:schemeClr val="tx1"/>
                </a:solidFill>
                <a:latin typeface="Arial" charset="0"/>
              </a:rPr>
              <a:pPr/>
              <a:t>19</a:t>
            </a:fld>
            <a:endParaRPr lang="tr-TR" altLang="tr-TR" sz="1100" b="0" smtClean="0">
              <a:solidFill>
                <a:schemeClr val="tx1"/>
              </a:solidFill>
              <a:latin typeface="Arial"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63CA9199-7970-4A08-8D26-8691DC0760A6}" type="slidenum">
              <a:rPr lang="tr-TR" altLang="tr-TR" sz="1100" b="0" smtClean="0">
                <a:solidFill>
                  <a:schemeClr val="tx1"/>
                </a:solidFill>
                <a:latin typeface="Arial" charset="0"/>
              </a:rPr>
              <a:pPr/>
              <a:t>21</a:t>
            </a:fld>
            <a:endParaRPr lang="tr-TR" altLang="tr-TR" sz="1100" b="0" smtClean="0">
              <a:solidFill>
                <a:schemeClr val="tx1"/>
              </a:solidFill>
              <a:latin typeface="Arial"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E8FBDF2C-8DAD-4A04-AC8A-52FFD80238C8}" type="slidenum">
              <a:rPr lang="tr-TR" altLang="tr-TR" sz="1100" b="0" smtClean="0">
                <a:solidFill>
                  <a:schemeClr val="tx1"/>
                </a:solidFill>
                <a:latin typeface="Arial" charset="0"/>
              </a:rPr>
              <a:pPr/>
              <a:t>22</a:t>
            </a:fld>
            <a:endParaRPr lang="tr-TR" altLang="tr-TR" sz="1100" b="0" smtClean="0">
              <a:solidFill>
                <a:schemeClr val="tx1"/>
              </a:solidFill>
              <a:latin typeface="Arial"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511DFAED-BB8A-4CB5-991F-48DEE1401E0C}" type="slidenum">
              <a:rPr lang="tr-TR" altLang="tr-TR" sz="1100" b="0" smtClean="0">
                <a:solidFill>
                  <a:schemeClr val="tx1"/>
                </a:solidFill>
                <a:latin typeface="Arial" charset="0"/>
              </a:rPr>
              <a:pPr/>
              <a:t>23</a:t>
            </a:fld>
            <a:endParaRPr lang="tr-TR" altLang="tr-TR" sz="1100" b="0" smtClean="0">
              <a:solidFill>
                <a:schemeClr val="tx1"/>
              </a:solidFill>
              <a:latin typeface="Arial"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82565F37-CBA4-4A05-9A33-E07DA006337C}" type="slidenum">
              <a:rPr lang="tr-TR" altLang="tr-TR" sz="1100" b="0" smtClean="0">
                <a:solidFill>
                  <a:schemeClr val="tx1"/>
                </a:solidFill>
                <a:latin typeface="Arial" charset="0"/>
              </a:rPr>
              <a:pPr/>
              <a:t>4</a:t>
            </a:fld>
            <a:endParaRPr lang="tr-TR" altLang="tr-TR" sz="1100" b="0" smtClean="0">
              <a:solidFill>
                <a:schemeClr val="tx1"/>
              </a:solidFill>
              <a:latin typeface="Arial" charset="0"/>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5568B06A-9A38-4F60-8512-D7E5E395EE38}" type="slidenum">
              <a:rPr lang="tr-TR" altLang="tr-TR" sz="1100" b="0" smtClean="0">
                <a:solidFill>
                  <a:schemeClr val="tx1"/>
                </a:solidFill>
                <a:latin typeface="Arial" charset="0"/>
              </a:rPr>
              <a:pPr/>
              <a:t>5</a:t>
            </a:fld>
            <a:endParaRPr lang="tr-TR" altLang="tr-TR" sz="1100" b="0" smtClean="0">
              <a:solidFill>
                <a:schemeClr val="tx1"/>
              </a:solidFill>
              <a:latin typeface="Arial"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476FF7C3-E990-46B6-8D48-637CB2C4AE9B}" type="slidenum">
              <a:rPr lang="tr-TR" altLang="tr-TR" sz="1100" b="0" smtClean="0">
                <a:solidFill>
                  <a:schemeClr val="tx1"/>
                </a:solidFill>
                <a:latin typeface="Arial" charset="0"/>
              </a:rPr>
              <a:pPr/>
              <a:t>6</a:t>
            </a:fld>
            <a:endParaRPr lang="tr-TR" altLang="tr-TR" sz="1100" b="0" smtClean="0">
              <a:solidFill>
                <a:schemeClr val="tx1"/>
              </a:solidFill>
              <a:latin typeface="Arial" charset="0"/>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5B6FAB7C-EA37-43F9-BFFB-30F776981368}" type="slidenum">
              <a:rPr lang="tr-TR" altLang="tr-TR" sz="1100" b="0" smtClean="0">
                <a:solidFill>
                  <a:schemeClr val="tx1"/>
                </a:solidFill>
                <a:latin typeface="Arial" charset="0"/>
              </a:rPr>
              <a:pPr/>
              <a:t>7</a:t>
            </a:fld>
            <a:endParaRPr lang="tr-TR" altLang="tr-TR" sz="1100" b="0" smtClean="0">
              <a:solidFill>
                <a:schemeClr val="tx1"/>
              </a:solidFill>
              <a:latin typeface="Arial"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1F3E7EEB-DEC8-4CEA-97AE-DDEB6A83E639}" type="slidenum">
              <a:rPr lang="tr-TR" altLang="tr-TR" sz="1100" b="0" smtClean="0">
                <a:solidFill>
                  <a:schemeClr val="tx1"/>
                </a:solidFill>
                <a:latin typeface="Arial" charset="0"/>
              </a:rPr>
              <a:pPr/>
              <a:t>11</a:t>
            </a:fld>
            <a:endParaRPr lang="tr-TR" altLang="tr-TR" sz="1100" b="0" smtClean="0">
              <a:solidFill>
                <a:schemeClr val="tx1"/>
              </a:solidFill>
              <a:latin typeface="Arial"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3DA7E8EA-66F9-48D7-B258-FF724F81B503}" type="slidenum">
              <a:rPr lang="tr-TR" altLang="tr-TR" sz="1100" b="0" smtClean="0">
                <a:solidFill>
                  <a:schemeClr val="tx1"/>
                </a:solidFill>
                <a:latin typeface="Arial" charset="0"/>
              </a:rPr>
              <a:pPr/>
              <a:t>12</a:t>
            </a:fld>
            <a:endParaRPr lang="tr-TR" altLang="tr-TR" sz="1100" b="0" smtClean="0">
              <a:solidFill>
                <a:schemeClr val="tx1"/>
              </a:solidFill>
              <a:latin typeface="Arial"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CDD3DBD4-8EC0-4FBE-B160-E20A9134D891}" type="slidenum">
              <a:rPr lang="tr-TR" altLang="tr-TR" sz="1100" b="0" smtClean="0">
                <a:solidFill>
                  <a:schemeClr val="tx1"/>
                </a:solidFill>
                <a:latin typeface="Arial" charset="0"/>
              </a:rPr>
              <a:pPr/>
              <a:t>13</a:t>
            </a:fld>
            <a:endParaRPr lang="tr-TR" altLang="tr-TR" sz="1100" b="0" smtClean="0">
              <a:solidFill>
                <a:schemeClr val="tx1"/>
              </a:solidFill>
              <a:latin typeface="Arial"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8050">
              <a:defRPr sz="1600" b="1">
                <a:solidFill>
                  <a:schemeClr val="accent1"/>
                </a:solidFill>
                <a:latin typeface="Albertus" pitchFamily="34" charset="0"/>
                <a:cs typeface="Arial" charset="0"/>
              </a:defRPr>
            </a:lvl1pPr>
            <a:lvl2pPr marL="742950" indent="-285750" defTabSz="908050">
              <a:defRPr sz="1600" b="1">
                <a:solidFill>
                  <a:schemeClr val="accent1"/>
                </a:solidFill>
                <a:latin typeface="Albertus" pitchFamily="34" charset="0"/>
                <a:cs typeface="Arial" charset="0"/>
              </a:defRPr>
            </a:lvl2pPr>
            <a:lvl3pPr marL="1143000" indent="-228600" defTabSz="908050">
              <a:defRPr sz="1600" b="1">
                <a:solidFill>
                  <a:schemeClr val="accent1"/>
                </a:solidFill>
                <a:latin typeface="Albertus" pitchFamily="34" charset="0"/>
                <a:cs typeface="Arial" charset="0"/>
              </a:defRPr>
            </a:lvl3pPr>
            <a:lvl4pPr marL="1600200" indent="-228600" defTabSz="908050">
              <a:defRPr sz="1600" b="1">
                <a:solidFill>
                  <a:schemeClr val="accent1"/>
                </a:solidFill>
                <a:latin typeface="Albertus" pitchFamily="34" charset="0"/>
                <a:cs typeface="Arial" charset="0"/>
              </a:defRPr>
            </a:lvl4pPr>
            <a:lvl5pPr marL="2057400" indent="-228600" defTabSz="908050">
              <a:defRPr sz="1600" b="1">
                <a:solidFill>
                  <a:schemeClr val="accent1"/>
                </a:solidFill>
                <a:latin typeface="Albertus" pitchFamily="34" charset="0"/>
                <a:cs typeface="Arial" charset="0"/>
              </a:defRPr>
            </a:lvl5pPr>
            <a:lvl6pPr marL="25146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6pPr>
            <a:lvl7pPr marL="29718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7pPr>
            <a:lvl8pPr marL="34290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8pPr>
            <a:lvl9pPr marL="3886200" indent="-228600" algn="just" defTabSz="908050" eaLnBrk="0" fontAlgn="base" hangingPunct="0">
              <a:spcBef>
                <a:spcPts val="575"/>
              </a:spcBef>
              <a:spcAft>
                <a:spcPct val="0"/>
              </a:spcAft>
              <a:buClr>
                <a:schemeClr val="accent1"/>
              </a:buClr>
              <a:buSzPct val="85000"/>
              <a:buFont typeface="Wingdings 2" pitchFamily="18" charset="2"/>
              <a:defRPr sz="1600" b="1">
                <a:solidFill>
                  <a:schemeClr val="accent1"/>
                </a:solidFill>
                <a:latin typeface="Albertus" pitchFamily="34" charset="0"/>
                <a:cs typeface="Arial" charset="0"/>
              </a:defRPr>
            </a:lvl9pPr>
          </a:lstStyle>
          <a:p>
            <a:fld id="{7DF2CD8A-C942-4691-95A6-0A2A009F8358}" type="slidenum">
              <a:rPr lang="tr-TR" altLang="tr-TR" sz="1100" b="0" smtClean="0">
                <a:solidFill>
                  <a:schemeClr val="tx1"/>
                </a:solidFill>
                <a:latin typeface="Arial" charset="0"/>
              </a:rPr>
              <a:pPr/>
              <a:t>14</a:t>
            </a:fld>
            <a:endParaRPr lang="tr-TR" altLang="tr-TR" sz="1100" b="0" smtClean="0">
              <a:solidFill>
                <a:schemeClr val="tx1"/>
              </a:solidFill>
              <a:latin typeface="Arial"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4.03.2025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598575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4.03.2025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955303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4.03.2025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134550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4.03.2025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56334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4.03.2025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702653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p>
            <a:fld id="{F36B85B7-8636-0C4C-B77F-113F5C6F65B4}" type="datetimeFigureOut">
              <a:rPr lang="tr-TR" smtClean="0"/>
              <a:t>4.03.2025</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059619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
İkinci düzey
Üçüncü düzey
Dördüncü düzey
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4.03.2025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1940017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36B85B7-8636-0C4C-B77F-113F5C6F65B4}" type="datetimeFigureOut">
              <a:rPr lang="tr-TR" smtClean="0"/>
              <a:t>4.03.2025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890565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B85B7-8636-0C4C-B77F-113F5C6F65B4}" type="datetimeFigureOut">
              <a:rPr lang="tr-TR" smtClean="0"/>
              <a:t>4.03.2025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13748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9" name="Date Placeholder 8"/>
          <p:cNvSpPr>
            <a:spLocks noGrp="1"/>
          </p:cNvSpPr>
          <p:nvPr>
            <p:ph type="dt" sz="half" idx="10"/>
          </p:nvPr>
        </p:nvSpPr>
        <p:spPr/>
        <p:txBody>
          <a:bodyPr/>
          <a:lstStyle/>
          <a:p>
            <a:fld id="{F36B85B7-8636-0C4C-B77F-113F5C6F65B4}" type="datetimeFigureOut">
              <a:rPr lang="tr-TR" smtClean="0"/>
              <a:t>4.03.2025</a:t>
            </a:fld>
            <a:endParaRPr lang="tr-T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1" name="Slide Number Placeholder 10"/>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81421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F36B85B7-8636-0C4C-B77F-113F5C6F65B4}" type="datetimeFigureOut">
              <a:rPr lang="tr-TR" smtClean="0"/>
              <a:t>4.03.2025</a:t>
            </a:fld>
            <a:endParaRPr lang="tr-T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53155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F36B85B7-8636-0C4C-B77F-113F5C6F65B4}" type="datetimeFigureOut">
              <a:rPr lang="tr-TR" smtClean="0"/>
              <a:t>4.03.2025</a:t>
            </a:fld>
            <a:endParaRPr lang="tr-T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tr-T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90820359-39E2-2248-9560-4F01914582F6}" type="slidenum">
              <a:rPr lang="tr-TR" smtClean="0"/>
              <a:t>‹#›</a:t>
            </a:fld>
            <a:endParaRPr lang="tr-TR"/>
          </a:p>
        </p:txBody>
      </p:sp>
    </p:spTree>
    <p:extLst>
      <p:ext uri="{BB962C8B-B14F-4D97-AF65-F5344CB8AC3E}">
        <p14:creationId xmlns:p14="http://schemas.microsoft.com/office/powerpoint/2010/main" val="276131376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C34D7D2-4820-3546-9D0D-836CDB550997}"/>
              </a:ext>
            </a:extLst>
          </p:cNvPr>
          <p:cNvSpPr>
            <a:spLocks noGrp="1"/>
          </p:cNvSpPr>
          <p:nvPr>
            <p:ph type="ctrTitle"/>
          </p:nvPr>
        </p:nvSpPr>
        <p:spPr/>
        <p:txBody>
          <a:bodyPr>
            <a:normAutofit/>
          </a:bodyPr>
          <a:lstStyle/>
          <a:p>
            <a:r>
              <a:rPr lang="tr-TR" cap="none" dirty="0" smtClean="0">
                <a:solidFill>
                  <a:schemeClr val="accent2">
                    <a:lumMod val="50000"/>
                  </a:schemeClr>
                </a:solidFill>
              </a:rPr>
              <a:t>BANKACILIK HUKUKU</a:t>
            </a:r>
            <a:endParaRPr lang="tr-TR" cap="none" dirty="0">
              <a:solidFill>
                <a:schemeClr val="accent2">
                  <a:lumMod val="50000"/>
                </a:schemeClr>
              </a:solidFill>
            </a:endParaRPr>
          </a:p>
        </p:txBody>
      </p:sp>
      <p:sp>
        <p:nvSpPr>
          <p:cNvPr id="6" name="Alt Başlık 5"/>
          <p:cNvSpPr>
            <a:spLocks noGrp="1"/>
          </p:cNvSpPr>
          <p:nvPr>
            <p:ph type="subTitle" idx="1"/>
          </p:nvPr>
        </p:nvSpPr>
        <p:spPr/>
        <p:txBody>
          <a:bodyPr/>
          <a:lstStyle/>
          <a:p>
            <a:pPr algn="r"/>
            <a:r>
              <a:rPr lang="tr-TR" dirty="0" smtClean="0">
                <a:solidFill>
                  <a:schemeClr val="accent2">
                    <a:lumMod val="50000"/>
                  </a:schemeClr>
                </a:solidFill>
              </a:rPr>
              <a:t>BANKALARIN FAALİYETE GEÇMESİ</a:t>
            </a:r>
            <a:endParaRPr lang="tr-TR" dirty="0"/>
          </a:p>
        </p:txBody>
      </p:sp>
      <p:pic>
        <p:nvPicPr>
          <p:cNvPr id="4" name="Resim 3">
            <a:extLst>
              <a:ext uri="{FF2B5EF4-FFF2-40B4-BE49-F238E27FC236}">
                <a16:creationId xmlns:a16="http://schemas.microsoft.com/office/drawing/2014/main" xmlns="" id="{DF22DC8F-84BD-014B-856D-5548062153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75293" y="196088"/>
            <a:ext cx="6016707" cy="1351135"/>
          </a:xfrm>
          <a:prstGeom prst="rect">
            <a:avLst/>
          </a:prstGeom>
        </p:spPr>
      </p:pic>
    </p:spTree>
    <p:extLst>
      <p:ext uri="{BB962C8B-B14F-4D97-AF65-F5344CB8AC3E}">
        <p14:creationId xmlns:p14="http://schemas.microsoft.com/office/powerpoint/2010/main" val="145230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l="25519" t="40633" r="25493" b="46809"/>
          <a:stretch>
            <a:fillRect/>
          </a:stretch>
        </p:blipFill>
        <p:spPr bwMode="auto">
          <a:xfrm>
            <a:off x="624418" y="2349500"/>
            <a:ext cx="10847916" cy="1671638"/>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pic>
        <p:nvPicPr>
          <p:cNvPr id="3" name="Resim 2">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0835406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Başlık 1"/>
          <p:cNvSpPr>
            <a:spLocks noGrp="1"/>
          </p:cNvSpPr>
          <p:nvPr>
            <p:ph type="title"/>
          </p:nvPr>
        </p:nvSpPr>
        <p:spPr/>
        <p:txBody>
          <a:bodyPr anchor="ctr"/>
          <a:lstStyle/>
          <a:p>
            <a:pPr eaLnBrk="1" hangingPunct="1"/>
            <a:r>
              <a:rPr lang="tr-TR" altLang="tr-TR" cap="none" dirty="0" smtClean="0"/>
              <a:t>Kuruluş İzni</a:t>
            </a:r>
          </a:p>
        </p:txBody>
      </p:sp>
      <p:sp>
        <p:nvSpPr>
          <p:cNvPr id="51202" name="Rectangle 6"/>
          <p:cNvSpPr>
            <a:spLocks noGrp="1" noChangeArrowheads="1"/>
          </p:cNvSpPr>
          <p:nvPr>
            <p:ph idx="1"/>
          </p:nvPr>
        </p:nvSpPr>
        <p:spPr/>
        <p:txBody>
          <a:bodyPr>
            <a:noAutofit/>
          </a:bodyPr>
          <a:lstStyle/>
          <a:p>
            <a:pPr marL="274320" indent="-274320" algn="just" eaLnBrk="1" fontAlgn="auto" hangingPunct="1">
              <a:spcAft>
                <a:spcPts val="0"/>
              </a:spcAft>
              <a:buClr>
                <a:schemeClr val="accent3"/>
              </a:buClr>
              <a:buFont typeface="Wingdings 2"/>
              <a:buChar char=""/>
              <a:defRPr/>
            </a:pPr>
            <a:r>
              <a:rPr lang="tr-TR" sz="2400" dirty="0" smtClean="0">
                <a:latin typeface="+mj-lt"/>
              </a:rPr>
              <a:t>Türkiye'de bir bankanın kurulmasına veya yurt dışında kurulmuş bir bankanın Türkiye'deki ilk şubesinin açılmasına, Bankacılık Kanununda öngörülen şartların yerine getirilmesi kaydıyla Kurulun en az beş üyesinin aynı yöndeki oyuyla alınacak kararla izin verilir. </a:t>
            </a:r>
          </a:p>
          <a:p>
            <a:pPr marL="274320" indent="-274320" algn="just" eaLnBrk="1" fontAlgn="auto" hangingPunct="1">
              <a:spcAft>
                <a:spcPts val="0"/>
              </a:spcAft>
              <a:buClr>
                <a:schemeClr val="accent3"/>
              </a:buClr>
              <a:buFont typeface="Wingdings 2"/>
              <a:buChar char=""/>
              <a:defRPr/>
            </a:pPr>
            <a:r>
              <a:rPr lang="tr-TR" sz="2400" dirty="0" smtClean="0">
                <a:latin typeface="+mj-lt"/>
              </a:rPr>
              <a:t>Yurt dışında kurulu bankalar, mevduat veya katılım fonu kabul etmemek ve Kurulca belirlenecek esaslara göre faaliyet göstermek kaydıyla, Kurulun izni ile Türkiye'de temsilcilik açabilirler.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6355643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Başlık 1"/>
          <p:cNvSpPr>
            <a:spLocks noGrp="1"/>
          </p:cNvSpPr>
          <p:nvPr>
            <p:ph type="title"/>
          </p:nvPr>
        </p:nvSpPr>
        <p:spPr/>
        <p:txBody>
          <a:bodyPr anchor="ctr"/>
          <a:lstStyle/>
          <a:p>
            <a:pPr eaLnBrk="1" hangingPunct="1"/>
            <a:r>
              <a:rPr lang="tr-TR" altLang="tr-TR" cap="none" dirty="0" smtClean="0"/>
              <a:t>Kuruluş İzni Şartları</a:t>
            </a:r>
          </a:p>
        </p:txBody>
      </p:sp>
      <p:sp>
        <p:nvSpPr>
          <p:cNvPr id="52226" name="Rectangle 3"/>
          <p:cNvSpPr>
            <a:spLocks noGrp="1" noChangeArrowheads="1"/>
          </p:cNvSpPr>
          <p:nvPr>
            <p:ph idx="1"/>
          </p:nvPr>
        </p:nvSpPr>
        <p:spPr>
          <a:xfrm>
            <a:off x="2231136" y="2295141"/>
            <a:ext cx="7729728" cy="3101983"/>
          </a:xfrm>
        </p:spPr>
        <p:txBody>
          <a:bodyPr>
            <a:noAutofit/>
          </a:bodyPr>
          <a:lstStyle/>
          <a:p>
            <a:pPr marL="274320" indent="-274320" algn="just">
              <a:buClr>
                <a:schemeClr val="accent3"/>
              </a:buClr>
              <a:buFont typeface="Wingdings 2"/>
              <a:buChar char=""/>
              <a:defRPr/>
            </a:pPr>
            <a:r>
              <a:rPr lang="tr-TR" sz="2000" dirty="0" smtClean="0">
                <a:latin typeface="+mj-lt"/>
              </a:rPr>
              <a:t>A.Ş. şeklinde kurulması</a:t>
            </a:r>
            <a:r>
              <a:rPr lang="tr-TR" sz="2000" dirty="0" smtClean="0">
                <a:latin typeface="+mj-lt"/>
              </a:rPr>
              <a:t>, </a:t>
            </a:r>
            <a:r>
              <a:rPr lang="tr-TR" sz="2000" dirty="0"/>
              <a:t>(şahsen sorumlu </a:t>
            </a:r>
            <a:r>
              <a:rPr lang="tr-TR" sz="2000" dirty="0" smtClean="0"/>
              <a:t>olmama + payların </a:t>
            </a:r>
            <a:r>
              <a:rPr lang="tr-TR" sz="2000" dirty="0"/>
              <a:t>hisse senedine </a:t>
            </a:r>
            <a:r>
              <a:rPr lang="tr-TR" sz="2000" dirty="0" smtClean="0"/>
              <a:t>bağlanabilmesi + organlar </a:t>
            </a:r>
            <a:r>
              <a:rPr lang="tr-TR" sz="2000" dirty="0"/>
              <a:t>eliyle yürütülmesi)</a:t>
            </a:r>
            <a:endParaRPr lang="tr-TR" sz="2000" dirty="0" smtClean="0">
              <a:latin typeface="+mj-lt"/>
            </a:endParaRPr>
          </a:p>
          <a:p>
            <a:pPr marL="274320" indent="-274320" algn="just" eaLnBrk="1" fontAlgn="auto" hangingPunct="1">
              <a:spcAft>
                <a:spcPts val="0"/>
              </a:spcAft>
              <a:buClr>
                <a:schemeClr val="accent3"/>
              </a:buClr>
              <a:buFont typeface="Wingdings 2"/>
              <a:buChar char=""/>
              <a:defRPr/>
            </a:pPr>
            <a:r>
              <a:rPr lang="tr-TR" sz="2000" dirty="0" smtClean="0">
                <a:latin typeface="+mj-lt"/>
              </a:rPr>
              <a:t>Hisse senetlerinin nakit karşılığı çıkarılması ve tamamının nama yazılı olması,</a:t>
            </a:r>
          </a:p>
          <a:p>
            <a:pPr marL="274320" indent="-274320" algn="just" eaLnBrk="1" fontAlgn="auto" hangingPunct="1">
              <a:spcAft>
                <a:spcPts val="0"/>
              </a:spcAft>
              <a:buClr>
                <a:schemeClr val="accent3"/>
              </a:buClr>
              <a:buFont typeface="Wingdings 2"/>
              <a:buChar char=""/>
              <a:defRPr/>
            </a:pPr>
            <a:r>
              <a:rPr lang="tr-TR" sz="2000" dirty="0" smtClean="0">
                <a:latin typeface="+mj-lt"/>
              </a:rPr>
              <a:t>Kurucularının bu Kanunda belirtilen şartları haiz olması,</a:t>
            </a:r>
          </a:p>
          <a:p>
            <a:pPr marL="274320" indent="-274320" algn="just" eaLnBrk="1" fontAlgn="auto" hangingPunct="1">
              <a:spcAft>
                <a:spcPts val="0"/>
              </a:spcAft>
              <a:buClr>
                <a:schemeClr val="accent3"/>
              </a:buClr>
              <a:buFont typeface="Wingdings 2"/>
              <a:buChar char=""/>
              <a:defRPr/>
            </a:pPr>
            <a:r>
              <a:rPr lang="tr-TR" sz="2000" dirty="0" smtClean="0">
                <a:latin typeface="+mj-lt"/>
              </a:rPr>
              <a:t>Yönetim kurulu üyelerinin meslekî tecrübeyi haiz olması,</a:t>
            </a:r>
          </a:p>
          <a:p>
            <a:pPr marL="274320" indent="-274320" algn="just" eaLnBrk="1" fontAlgn="auto" hangingPunct="1">
              <a:spcAft>
                <a:spcPts val="0"/>
              </a:spcAft>
              <a:buClr>
                <a:schemeClr val="accent3"/>
              </a:buClr>
              <a:buFont typeface="Wingdings 2"/>
              <a:buChar char=""/>
              <a:defRPr/>
            </a:pPr>
            <a:r>
              <a:rPr lang="tr-TR" sz="2000" dirty="0" smtClean="0">
                <a:latin typeface="+mj-lt"/>
              </a:rPr>
              <a:t>Nakden ödenmiş sermayesinin en az otuz milyon Türk Lirası olması,</a:t>
            </a:r>
          </a:p>
          <a:p>
            <a:pPr marL="274320" indent="-274320" algn="just" eaLnBrk="1" fontAlgn="auto" hangingPunct="1">
              <a:spcAft>
                <a:spcPts val="0"/>
              </a:spcAft>
              <a:buClr>
                <a:schemeClr val="accent3"/>
              </a:buClr>
              <a:buFont typeface="Wingdings 2"/>
              <a:buChar char=""/>
              <a:defRPr/>
            </a:pPr>
            <a:r>
              <a:rPr lang="tr-TR" sz="2000" dirty="0"/>
              <a:t>Ana sözleşmesinin bu Kanun hükümlerine uygun olması, </a:t>
            </a:r>
          </a:p>
          <a:p>
            <a:pPr marL="274320" indent="-274320" algn="just" eaLnBrk="1" fontAlgn="auto" hangingPunct="1">
              <a:spcAft>
                <a:spcPts val="0"/>
              </a:spcAft>
              <a:buClr>
                <a:schemeClr val="accent3"/>
              </a:buClr>
              <a:buFont typeface="Wingdings 2"/>
              <a:buChar char=""/>
              <a:defRPr/>
            </a:pPr>
            <a:r>
              <a:rPr lang="tr-TR" sz="2000" dirty="0"/>
              <a:t>Kalkınma ve yatırım bankaları için ödenmiş sermaye, </a:t>
            </a:r>
            <a:r>
              <a:rPr lang="tr-TR" sz="2000" dirty="0" smtClean="0"/>
              <a:t>30.000.000 TL. nın üçte </a:t>
            </a:r>
            <a:r>
              <a:rPr lang="tr-TR" sz="2000" dirty="0"/>
              <a:t>ikisinden az olamaz. </a:t>
            </a:r>
            <a:r>
              <a:rPr lang="tr-TR" sz="2000" dirty="0" smtClean="0"/>
              <a:t>(Dijital Bankalar için 1 Milyar TL)</a:t>
            </a:r>
            <a:endParaRPr lang="tr-TR" sz="2000" dirty="0"/>
          </a:p>
          <a:p>
            <a:pPr marL="274320" indent="-274320" algn="just" eaLnBrk="1" fontAlgn="auto" hangingPunct="1">
              <a:spcAft>
                <a:spcPts val="0"/>
              </a:spcAft>
              <a:buClr>
                <a:schemeClr val="accent3"/>
              </a:buClr>
              <a:buFont typeface="Wingdings 2"/>
              <a:buChar char=""/>
              <a:defRPr/>
            </a:pPr>
            <a:endParaRPr lang="tr-TR" sz="2000" dirty="0" smtClean="0">
              <a:latin typeface="+mj-lt"/>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7288092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Başlık 1"/>
          <p:cNvSpPr>
            <a:spLocks noGrp="1"/>
          </p:cNvSpPr>
          <p:nvPr>
            <p:ph type="title"/>
          </p:nvPr>
        </p:nvSpPr>
        <p:spPr/>
        <p:txBody>
          <a:bodyPr anchor="ctr"/>
          <a:lstStyle/>
          <a:p>
            <a:pPr eaLnBrk="1" hangingPunct="1"/>
            <a:r>
              <a:rPr lang="tr-TR" altLang="tr-TR" cap="none" dirty="0" smtClean="0"/>
              <a:t>Kurucularda Aranan Şartlar</a:t>
            </a:r>
          </a:p>
        </p:txBody>
      </p:sp>
      <p:sp>
        <p:nvSpPr>
          <p:cNvPr id="58371" name="Rectangle 3"/>
          <p:cNvSpPr>
            <a:spLocks noGrp="1" noChangeArrowheads="1"/>
          </p:cNvSpPr>
          <p:nvPr>
            <p:ph idx="1"/>
          </p:nvPr>
        </p:nvSpPr>
        <p:spPr/>
        <p:txBody>
          <a:bodyPr>
            <a:noAutofit/>
          </a:bodyPr>
          <a:lstStyle/>
          <a:p>
            <a:pPr marL="381000" indent="-381000" algn="just" eaLnBrk="1" fontAlgn="auto" hangingPunct="1">
              <a:spcAft>
                <a:spcPts val="0"/>
              </a:spcAft>
              <a:buClr>
                <a:schemeClr val="accent3"/>
              </a:buClr>
              <a:buFont typeface="Wingdings 2" pitchFamily="18" charset="2"/>
              <a:buAutoNum type="alphaLcParenR"/>
              <a:defRPr/>
            </a:pPr>
            <a:r>
              <a:rPr lang="tr-TR" sz="2400" dirty="0" smtClean="0">
                <a:latin typeface="+mj-lt"/>
              </a:rPr>
              <a:t>Müflis olmaması, </a:t>
            </a:r>
          </a:p>
          <a:p>
            <a:pPr marL="381000" indent="-381000" algn="just" eaLnBrk="1" fontAlgn="auto" hangingPunct="1">
              <a:spcAft>
                <a:spcPts val="0"/>
              </a:spcAft>
              <a:buClr>
                <a:schemeClr val="accent3"/>
              </a:buClr>
              <a:buFont typeface="Wingdings 2" pitchFamily="18" charset="2"/>
              <a:buAutoNum type="alphaLcParenR"/>
              <a:defRPr/>
            </a:pPr>
            <a:r>
              <a:rPr lang="tr-TR" sz="2400" dirty="0" smtClean="0">
                <a:latin typeface="+mj-lt"/>
              </a:rPr>
              <a:t>Banka batırmamış olması, </a:t>
            </a:r>
          </a:p>
          <a:p>
            <a:pPr marL="381000" indent="-381000" algn="just" eaLnBrk="1" fontAlgn="auto" hangingPunct="1">
              <a:spcAft>
                <a:spcPts val="0"/>
              </a:spcAft>
              <a:buClr>
                <a:schemeClr val="accent3"/>
              </a:buClr>
              <a:buFont typeface="Wingdings 2" pitchFamily="18" charset="2"/>
              <a:buAutoNum type="alphaLcParenR"/>
              <a:defRPr/>
            </a:pPr>
            <a:r>
              <a:rPr lang="tr-TR" sz="2400" dirty="0" smtClean="0">
                <a:latin typeface="+mj-lt"/>
              </a:rPr>
              <a:t>Mali sektör kuruluşu batırmamış olması, </a:t>
            </a:r>
          </a:p>
          <a:p>
            <a:pPr marL="381000" indent="-381000" algn="just" eaLnBrk="1" fontAlgn="auto" hangingPunct="1">
              <a:spcAft>
                <a:spcPts val="0"/>
              </a:spcAft>
              <a:buClr>
                <a:schemeClr val="accent3"/>
              </a:buClr>
              <a:buFont typeface="Wingdings 2" pitchFamily="18" charset="2"/>
              <a:buAutoNum type="alphaLcParenR"/>
              <a:defRPr/>
            </a:pPr>
            <a:r>
              <a:rPr lang="tr-TR" sz="2400" dirty="0" smtClean="0">
                <a:latin typeface="+mj-lt"/>
              </a:rPr>
              <a:t>Ceza Hukuku anlamında sabıkalı olmaması, </a:t>
            </a:r>
          </a:p>
          <a:p>
            <a:pPr marL="381000" indent="-381000" algn="just" eaLnBrk="1" fontAlgn="auto" hangingPunct="1">
              <a:spcAft>
                <a:spcPts val="0"/>
              </a:spcAft>
              <a:buClr>
                <a:schemeClr val="accent3"/>
              </a:buClr>
              <a:buFont typeface="Wingdings 2" pitchFamily="18" charset="2"/>
              <a:buAutoNum type="alphaLcParenR"/>
              <a:defRPr/>
            </a:pPr>
            <a:r>
              <a:rPr lang="tr-TR" sz="2400" dirty="0" smtClean="0">
                <a:latin typeface="+mj-lt"/>
              </a:rPr>
              <a:t>Gerekli malî güç ve itibara sahip bulunması, </a:t>
            </a:r>
          </a:p>
          <a:p>
            <a:pPr marL="381000" indent="-381000" algn="just" eaLnBrk="1" fontAlgn="auto" hangingPunct="1">
              <a:spcAft>
                <a:spcPts val="0"/>
              </a:spcAft>
              <a:buClr>
                <a:schemeClr val="accent3"/>
              </a:buClr>
              <a:buFont typeface="Wingdings 2" pitchFamily="18" charset="2"/>
              <a:buAutoNum type="alphaLcParenR"/>
              <a:defRPr/>
            </a:pPr>
            <a:r>
              <a:rPr lang="tr-TR" sz="2400" dirty="0" smtClean="0">
                <a:latin typeface="+mj-lt"/>
              </a:rPr>
              <a:t>İşin gerektirdiği dürüstlük ve yeterliliğe sahip olması,</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9156424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Autofit/>
          </a:bodyPr>
          <a:lstStyle/>
          <a:p>
            <a:pPr eaLnBrk="1" hangingPunct="1"/>
            <a:r>
              <a:rPr lang="tr-TR" altLang="tr-TR" cap="none" dirty="0" smtClean="0">
                <a:solidFill>
                  <a:schemeClr val="tx1"/>
                </a:solidFill>
              </a:rPr>
              <a:t>Yurt Dışında Kurulmuş Bir Bankanın Türkiye’de Şube Açma Şartları</a:t>
            </a:r>
          </a:p>
        </p:txBody>
      </p:sp>
      <p:sp>
        <p:nvSpPr>
          <p:cNvPr id="61444" name="Rectangle 3"/>
          <p:cNvSpPr>
            <a:spLocks noGrp="1" noChangeArrowheads="1"/>
          </p:cNvSpPr>
          <p:nvPr>
            <p:ph idx="1"/>
          </p:nvPr>
        </p:nvSpPr>
        <p:spPr/>
        <p:txBody>
          <a:bodyPr>
            <a:noAutofit/>
          </a:bodyPr>
          <a:lstStyle/>
          <a:p>
            <a:pPr marL="274320" indent="-274320" algn="just" eaLnBrk="1" fontAlgn="auto" hangingPunct="1">
              <a:spcAft>
                <a:spcPts val="0"/>
              </a:spcAft>
              <a:buClr>
                <a:schemeClr val="accent3"/>
              </a:buClr>
              <a:buFont typeface="Wingdings 2"/>
              <a:buChar char=""/>
              <a:defRPr/>
            </a:pPr>
            <a:r>
              <a:rPr lang="tr-TR" sz="2400" dirty="0" smtClean="0">
                <a:latin typeface="+mj-lt"/>
              </a:rPr>
              <a:t>İlk Şube için Kurulun izni gereklidir. BDDK’ nın en az 5 üyesinin olumlu oyu gereklidir. </a:t>
            </a:r>
          </a:p>
          <a:p>
            <a:pPr marL="274320" indent="-274320" algn="just" eaLnBrk="1" fontAlgn="auto" hangingPunct="1">
              <a:spcAft>
                <a:spcPts val="0"/>
              </a:spcAft>
              <a:buClr>
                <a:schemeClr val="accent3"/>
              </a:buClr>
              <a:buFont typeface="Wingdings 2"/>
              <a:buChar char=""/>
              <a:defRPr/>
            </a:pPr>
            <a:r>
              <a:rPr lang="tr-TR" sz="2400" dirty="0" smtClean="0">
                <a:latin typeface="+mj-lt"/>
              </a:rPr>
              <a:t>Türkiye’ye ayrılan ödenmiş sermayesi en az 30 Milyon TL olmalıdır. Bu tutar Türkiye’de kurulacak bir bankanın sahip olması gereken sermaye ile aynıdır. Bu noktada, şube açmak ya da banka kurmak arasında hiçbir fark yoktur. </a:t>
            </a:r>
          </a:p>
          <a:p>
            <a:pPr marL="274320" indent="-274320" algn="just" eaLnBrk="1" fontAlgn="auto" hangingPunct="1">
              <a:spcAft>
                <a:spcPts val="0"/>
              </a:spcAft>
              <a:buClr>
                <a:schemeClr val="accent3"/>
              </a:buClr>
              <a:buFont typeface="Wingdings 2"/>
              <a:buChar char=""/>
              <a:defRPr/>
            </a:pPr>
            <a:r>
              <a:rPr lang="tr-TR" sz="2400" dirty="0" smtClean="0">
                <a:latin typeface="+mj-lt"/>
              </a:rPr>
              <a:t>Merkezinin bulunduğu ülkenin yetkili denetim merciinin Türkiye'de faaliyet göstermesine ilişkin olumsuz görüşünün bulunmaması gereklidir.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240452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Autofit/>
          </a:bodyPr>
          <a:lstStyle/>
          <a:p>
            <a:pPr eaLnBrk="1" hangingPunct="1"/>
            <a:r>
              <a:rPr lang="tr-TR" altLang="tr-TR" cap="none" dirty="0" smtClean="0">
                <a:solidFill>
                  <a:schemeClr val="tx1"/>
                </a:solidFill>
              </a:rPr>
              <a:t>Yurt Dışında Kurulmuş Bir Bankanın Türkiye’de Şube Açma Şartları</a:t>
            </a:r>
          </a:p>
        </p:txBody>
      </p:sp>
      <p:sp>
        <p:nvSpPr>
          <p:cNvPr id="61444" name="Rectangle 3"/>
          <p:cNvSpPr>
            <a:spLocks noGrp="1" noChangeArrowheads="1"/>
          </p:cNvSpPr>
          <p:nvPr>
            <p:ph idx="1"/>
          </p:nvPr>
        </p:nvSpPr>
        <p:spPr/>
        <p:txBody>
          <a:bodyPr>
            <a:noAutofit/>
          </a:bodyPr>
          <a:lstStyle/>
          <a:p>
            <a:pPr marL="274320" indent="-274320" algn="just" eaLnBrk="1" fontAlgn="auto" hangingPunct="1">
              <a:spcAft>
                <a:spcPts val="0"/>
              </a:spcAft>
              <a:buClr>
                <a:schemeClr val="accent3"/>
              </a:buClr>
              <a:buFont typeface="Wingdings 2"/>
              <a:buChar char=""/>
              <a:defRPr/>
            </a:pPr>
            <a:r>
              <a:rPr lang="tr-TR" sz="2400" dirty="0" smtClean="0">
                <a:latin typeface="+mj-lt"/>
              </a:rPr>
              <a:t>Kurulduğu ve faaliyette bulunduğu ülkede esas faaliyetlerinde (mevduat kabul etmesinin veya bankacılık işlemi yapmasının) yasaklanmamış ya da kısıtlanmamış olması gereklidir. </a:t>
            </a:r>
          </a:p>
          <a:p>
            <a:pPr marL="274320" indent="-274320" algn="just" eaLnBrk="1" fontAlgn="auto" hangingPunct="1">
              <a:spcAft>
                <a:spcPts val="0"/>
              </a:spcAft>
              <a:buClr>
                <a:schemeClr val="accent3"/>
              </a:buClr>
              <a:buFont typeface="Wingdings 2"/>
              <a:buChar char=""/>
              <a:defRPr/>
            </a:pPr>
            <a:r>
              <a:rPr lang="tr-TR" sz="2400" dirty="0" smtClean="0">
                <a:latin typeface="+mj-lt"/>
              </a:rPr>
              <a:t>Müdürler kurulu üyelerinin meslekî tecrübeyi haiz olmaları gereklidir.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1286198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Başlık 1"/>
          <p:cNvSpPr>
            <a:spLocks noGrp="1"/>
          </p:cNvSpPr>
          <p:nvPr>
            <p:ph type="title"/>
          </p:nvPr>
        </p:nvSpPr>
        <p:spPr/>
        <p:txBody>
          <a:bodyPr/>
          <a:lstStyle/>
          <a:p>
            <a:r>
              <a:rPr lang="tr-TR" altLang="tr-TR" cap="none" dirty="0" smtClean="0"/>
              <a:t>Başvuruda Eksiklik</a:t>
            </a:r>
          </a:p>
        </p:txBody>
      </p:sp>
      <p:sp>
        <p:nvSpPr>
          <p:cNvPr id="19459" name="İçerik Yer Tutucusu 2"/>
          <p:cNvSpPr>
            <a:spLocks noGrp="1"/>
          </p:cNvSpPr>
          <p:nvPr>
            <p:ph idx="1"/>
          </p:nvPr>
        </p:nvSpPr>
        <p:spPr/>
        <p:txBody>
          <a:bodyPr/>
          <a:lstStyle/>
          <a:p>
            <a:pPr algn="just"/>
            <a:endParaRPr lang="tr-TR" altLang="tr-TR" dirty="0" smtClean="0"/>
          </a:p>
          <a:p>
            <a:pPr algn="just"/>
            <a:r>
              <a:rPr lang="tr-TR" altLang="tr-TR" sz="2400" dirty="0" smtClean="0"/>
              <a:t>İzin için yapılacak başvurularla ilgili karar, başvurunun yapıldığı ya da başvuruda eksiklik bulunması hâlinde, istenilen bilgi ve belgelerin tamamlandığı tarihten itibaren üç ay içinde ilgiliye bildirilir. Eksiklerin altı ay içinde giderilmemesi hâlinde başvuru geçersiz sayılır. </a:t>
            </a:r>
          </a:p>
          <a:p>
            <a:pPr algn="just"/>
            <a:endParaRPr lang="tr-TR" altLang="tr-TR" dirty="0" smtClean="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1911950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chor="ctr"/>
          <a:lstStyle/>
          <a:p>
            <a:pPr eaLnBrk="1" hangingPunct="1"/>
            <a:r>
              <a:rPr lang="tr-TR" altLang="tr-TR" cap="none" dirty="0" smtClean="0">
                <a:solidFill>
                  <a:schemeClr val="tx1"/>
                </a:solidFill>
              </a:rPr>
              <a:t>Kuruluş İzninin İptali </a:t>
            </a:r>
          </a:p>
        </p:txBody>
      </p:sp>
      <p:sp>
        <p:nvSpPr>
          <p:cNvPr id="62468" name="Rectangle 3"/>
          <p:cNvSpPr>
            <a:spLocks noGrp="1" noChangeArrowheads="1"/>
          </p:cNvSpPr>
          <p:nvPr>
            <p:ph idx="1"/>
          </p:nvPr>
        </p:nvSpPr>
        <p:spPr>
          <a:xfrm>
            <a:off x="2231136" y="2347096"/>
            <a:ext cx="7729728" cy="3101983"/>
          </a:xfrm>
        </p:spPr>
        <p:txBody>
          <a:bodyPr>
            <a:noAutofit/>
          </a:bodyPr>
          <a:lstStyle/>
          <a:p>
            <a:pPr marL="274320" indent="-274320" algn="just" eaLnBrk="1" fontAlgn="auto" hangingPunct="1">
              <a:lnSpc>
                <a:spcPct val="90000"/>
              </a:lnSpc>
              <a:spcAft>
                <a:spcPts val="0"/>
              </a:spcAft>
              <a:buClr>
                <a:schemeClr val="accent3"/>
              </a:buClr>
              <a:buFont typeface="Wingdings" pitchFamily="2" charset="2"/>
              <a:buNone/>
              <a:defRPr/>
            </a:pPr>
            <a:r>
              <a:rPr lang="tr-TR" sz="2400" dirty="0" smtClean="0">
                <a:latin typeface="+mj-lt"/>
              </a:rPr>
              <a:t>Bir bankanın kuruluş izni;</a:t>
            </a:r>
          </a:p>
          <a:p>
            <a:pPr marL="274320" indent="-274320" algn="just" eaLnBrk="1" fontAlgn="auto" hangingPunct="1">
              <a:lnSpc>
                <a:spcPct val="90000"/>
              </a:lnSpc>
              <a:spcAft>
                <a:spcPts val="0"/>
              </a:spcAft>
              <a:buClr>
                <a:schemeClr val="accent3"/>
              </a:buClr>
              <a:buFont typeface="Wingdings 2"/>
              <a:buChar char=""/>
              <a:defRPr/>
            </a:pPr>
            <a:r>
              <a:rPr lang="tr-TR" sz="2400" dirty="0" smtClean="0">
                <a:latin typeface="+mj-lt"/>
              </a:rPr>
              <a:t>İznin gerçeğe aykırı beyanlarla alınmış olması, </a:t>
            </a:r>
          </a:p>
          <a:p>
            <a:pPr marL="274320" indent="-274320" algn="just" eaLnBrk="1" fontAlgn="auto" hangingPunct="1">
              <a:lnSpc>
                <a:spcPct val="90000"/>
              </a:lnSpc>
              <a:spcAft>
                <a:spcPts val="0"/>
              </a:spcAft>
              <a:buClr>
                <a:schemeClr val="accent3"/>
              </a:buClr>
              <a:buFont typeface="Wingdings 2"/>
              <a:buChar char=""/>
              <a:defRPr/>
            </a:pPr>
            <a:r>
              <a:rPr lang="tr-TR" sz="2400" dirty="0" smtClean="0">
                <a:latin typeface="+mj-lt"/>
              </a:rPr>
              <a:t>Kuruluş izninin verildiği tarihten itibaren dokuz ay içerisinde faaliyet izni için başvurulmaması,</a:t>
            </a:r>
          </a:p>
          <a:p>
            <a:pPr marL="274320" indent="-274320" algn="just" eaLnBrk="1" fontAlgn="auto" hangingPunct="1">
              <a:lnSpc>
                <a:spcPct val="90000"/>
              </a:lnSpc>
              <a:spcAft>
                <a:spcPts val="0"/>
              </a:spcAft>
              <a:buClr>
                <a:schemeClr val="accent3"/>
              </a:buClr>
              <a:buFont typeface="Wingdings 2"/>
              <a:buChar char=""/>
              <a:defRPr/>
            </a:pPr>
            <a:r>
              <a:rPr lang="tr-TR" sz="2400" dirty="0" smtClean="0">
                <a:latin typeface="+mj-lt"/>
              </a:rPr>
              <a:t>Kuruluş izninden vazgeçildiğinin beyan edilmesi, </a:t>
            </a:r>
          </a:p>
          <a:p>
            <a:pPr marL="274320" indent="-274320" algn="just" eaLnBrk="1" fontAlgn="auto" hangingPunct="1">
              <a:lnSpc>
                <a:spcPct val="90000"/>
              </a:lnSpc>
              <a:spcAft>
                <a:spcPts val="0"/>
              </a:spcAft>
              <a:buClr>
                <a:schemeClr val="accent3"/>
              </a:buClr>
              <a:buFont typeface="Wingdings 2"/>
              <a:buChar char=""/>
              <a:defRPr/>
            </a:pPr>
            <a:r>
              <a:rPr lang="tr-TR" sz="2400" dirty="0" smtClean="0">
                <a:latin typeface="+mj-lt"/>
              </a:rPr>
              <a:t>İznin verilmesinde aranan şartların, faaliyete geçilinceye kadar kaybedilmesi, </a:t>
            </a:r>
          </a:p>
          <a:p>
            <a:pPr marL="274320" indent="-274320" algn="just" eaLnBrk="1" fontAlgn="auto" hangingPunct="1">
              <a:lnSpc>
                <a:spcPct val="90000"/>
              </a:lnSpc>
              <a:spcAft>
                <a:spcPts val="0"/>
              </a:spcAft>
              <a:buClr>
                <a:schemeClr val="accent3"/>
              </a:buClr>
              <a:buFont typeface="Wingdings 2"/>
              <a:buChar char=""/>
              <a:defRPr/>
            </a:pPr>
            <a:r>
              <a:rPr lang="tr-TR" sz="2400" dirty="0" smtClean="0">
                <a:latin typeface="+mj-lt"/>
              </a:rPr>
              <a:t>Faaliyet izni alınamamış olması,</a:t>
            </a:r>
            <a:endParaRPr lang="tr-TR" sz="2400" dirty="0" smtClean="0"/>
          </a:p>
          <a:p>
            <a:pPr marL="0" indent="0" algn="just" eaLnBrk="1" fontAlgn="auto" hangingPunct="1">
              <a:lnSpc>
                <a:spcPct val="90000"/>
              </a:lnSpc>
              <a:spcAft>
                <a:spcPts val="0"/>
              </a:spcAft>
              <a:buClr>
                <a:schemeClr val="accent3"/>
              </a:buClr>
              <a:buFont typeface="Wingdings 2"/>
              <a:buNone/>
              <a:defRPr/>
            </a:pPr>
            <a:r>
              <a:rPr lang="tr-TR" sz="2400" dirty="0" smtClean="0"/>
              <a:t>hallerinden </a:t>
            </a:r>
            <a:r>
              <a:rPr lang="tr-TR" sz="2400" dirty="0"/>
              <a:t>herhangi birinin gerçekleşmesi durumunda, Kurulun en az beş üyesinin aynı yöndeki oyuyla alınan kararla iptal edilir.</a:t>
            </a:r>
          </a:p>
          <a:p>
            <a:pPr marL="274320" indent="-274320" algn="just" eaLnBrk="1" fontAlgn="auto" hangingPunct="1">
              <a:lnSpc>
                <a:spcPct val="90000"/>
              </a:lnSpc>
              <a:spcAft>
                <a:spcPts val="0"/>
              </a:spcAft>
              <a:buClr>
                <a:schemeClr val="accent3"/>
              </a:buClr>
              <a:buFont typeface="Wingdings 2"/>
              <a:buChar char=""/>
              <a:defRPr/>
            </a:pPr>
            <a:endParaRPr lang="tr-TR" sz="2400" dirty="0" smtClean="0">
              <a:latin typeface="+mj-lt"/>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5356259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Başlık 1"/>
          <p:cNvSpPr>
            <a:spLocks noGrp="1"/>
          </p:cNvSpPr>
          <p:nvPr>
            <p:ph type="title"/>
          </p:nvPr>
        </p:nvSpPr>
        <p:spPr/>
        <p:txBody>
          <a:bodyPr/>
          <a:lstStyle/>
          <a:p>
            <a:r>
              <a:rPr lang="tr-TR" altLang="tr-TR" cap="none" dirty="0" smtClean="0"/>
              <a:t>Kuruluş İzni Talebinin Reddedilmesi</a:t>
            </a:r>
          </a:p>
        </p:txBody>
      </p:sp>
      <p:sp>
        <p:nvSpPr>
          <p:cNvPr id="21507" name="İçerik Yer Tutucusu 2"/>
          <p:cNvSpPr>
            <a:spLocks noGrp="1"/>
          </p:cNvSpPr>
          <p:nvPr>
            <p:ph idx="1"/>
          </p:nvPr>
        </p:nvSpPr>
        <p:spPr>
          <a:xfrm>
            <a:off x="2231136" y="2305532"/>
            <a:ext cx="7729728" cy="3101983"/>
          </a:xfrm>
        </p:spPr>
        <p:txBody>
          <a:bodyPr>
            <a:noAutofit/>
          </a:bodyPr>
          <a:lstStyle/>
          <a:p>
            <a:pPr algn="just"/>
            <a:r>
              <a:rPr lang="tr-TR" altLang="tr-TR" sz="2400" smtClean="0"/>
              <a:t>Kuruluş İzni Başvurusu konusunda, Kurul (BDDK) objektif şartlar yerine getirilmezse başvuruyu reddedecektir. </a:t>
            </a:r>
          </a:p>
          <a:p>
            <a:pPr algn="just"/>
            <a:r>
              <a:rPr lang="tr-TR" altLang="tr-TR" sz="2400" smtClean="0"/>
              <a:t>Ayrıca, Kurulun makro ekonomik nedenlerle izin vermeme konusunda da takdir hakkı bulunmaktadır.</a:t>
            </a:r>
          </a:p>
          <a:p>
            <a:pPr lvl="2" algn="just"/>
            <a:r>
              <a:rPr lang="tr-TR" altLang="tr-TR" sz="2400" smtClean="0"/>
              <a:t>Yönetim Kurulu üyelerinin yeterli mesleki tecrübeye haiz olmaması, </a:t>
            </a:r>
          </a:p>
          <a:p>
            <a:pPr lvl="2" algn="just"/>
            <a:r>
              <a:rPr lang="tr-TR" altLang="tr-TR" sz="2400" smtClean="0"/>
              <a:t>Organizasyon yapısını yetersiz olması, </a:t>
            </a:r>
          </a:p>
          <a:p>
            <a:pPr lvl="2" algn="just"/>
            <a:r>
              <a:rPr lang="tr-TR" altLang="tr-TR" sz="2400" smtClean="0"/>
              <a:t>Kurucularda aranan nitelikleri karşılamaması </a:t>
            </a:r>
          </a:p>
          <a:p>
            <a:pPr lvl="2" algn="just"/>
            <a:r>
              <a:rPr lang="tr-TR" altLang="tr-TR" sz="2400" smtClean="0"/>
              <a:t>Piyasanın oligopol piyasa olması, </a:t>
            </a:r>
          </a:p>
          <a:p>
            <a:pPr lvl="2" algn="just"/>
            <a:r>
              <a:rPr lang="tr-TR" altLang="tr-TR" sz="2400" smtClean="0"/>
              <a:t>Sistemin yeni bir bankayı kabul için uygun olmaması vb.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9891585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chor="ctr"/>
          <a:lstStyle/>
          <a:p>
            <a:pPr eaLnBrk="1" hangingPunct="1"/>
            <a:r>
              <a:rPr lang="tr-TR" altLang="tr-TR" cap="none" dirty="0" smtClean="0">
                <a:solidFill>
                  <a:schemeClr val="tx1"/>
                </a:solidFill>
              </a:rPr>
              <a:t>Faaliyet İzni</a:t>
            </a:r>
          </a:p>
        </p:txBody>
      </p:sp>
      <p:sp>
        <p:nvSpPr>
          <p:cNvPr id="63492" name="Rectangle 3"/>
          <p:cNvSpPr>
            <a:spLocks noGrp="1" noChangeArrowheads="1"/>
          </p:cNvSpPr>
          <p:nvPr>
            <p:ph idx="1"/>
          </p:nvPr>
        </p:nvSpPr>
        <p:spPr>
          <a:xfrm>
            <a:off x="2231136" y="2461397"/>
            <a:ext cx="7729728" cy="3101983"/>
          </a:xfrm>
        </p:spPr>
        <p:txBody>
          <a:bodyPr>
            <a:noAutofit/>
          </a:bodyPr>
          <a:lstStyle/>
          <a:p>
            <a:pPr marL="274320" indent="-274320" algn="just" eaLnBrk="1" fontAlgn="auto" hangingPunct="1">
              <a:spcAft>
                <a:spcPts val="0"/>
              </a:spcAft>
              <a:buClr>
                <a:schemeClr val="accent3"/>
              </a:buClr>
              <a:buFont typeface="Wingdings 2"/>
              <a:buChar char=""/>
              <a:defRPr/>
            </a:pPr>
            <a:r>
              <a:rPr lang="tr-TR" sz="2400" dirty="0" smtClean="0">
                <a:latin typeface="+mj-lt"/>
              </a:rPr>
              <a:t>BK çerçevesinde kuruluş veya Türkiye'de şube açma izni alan bankaların, Kuruldan ayrıca faaliyet izni alması şarttır. </a:t>
            </a:r>
          </a:p>
          <a:p>
            <a:pPr marL="274320" indent="-274320" algn="just" eaLnBrk="1" fontAlgn="auto" hangingPunct="1">
              <a:spcAft>
                <a:spcPts val="0"/>
              </a:spcAft>
              <a:buClr>
                <a:schemeClr val="accent3"/>
              </a:buClr>
              <a:buFont typeface="Wingdings 2"/>
              <a:buChar char=""/>
              <a:defRPr/>
            </a:pPr>
            <a:r>
              <a:rPr lang="tr-TR" sz="2400" dirty="0" smtClean="0">
                <a:latin typeface="+mj-lt"/>
              </a:rPr>
              <a:t>Verilecek izin Resmî Gazetede yayımlanır. </a:t>
            </a:r>
          </a:p>
          <a:p>
            <a:pPr marL="274320" indent="-274320" algn="just" eaLnBrk="1" fontAlgn="auto" hangingPunct="1">
              <a:spcAft>
                <a:spcPts val="0"/>
              </a:spcAft>
              <a:buClr>
                <a:schemeClr val="accent3"/>
              </a:buClr>
              <a:buFont typeface="Wingdings 2"/>
              <a:buChar char=""/>
              <a:defRPr/>
            </a:pPr>
            <a:r>
              <a:rPr lang="tr-TR" sz="2400" dirty="0" smtClean="0">
                <a:latin typeface="+mj-lt"/>
              </a:rPr>
              <a:t>Kararın, ilk izin başvurusunun yapıldığı tarihten itibaren en geç üç ay içinde verilmesi gerekir. </a:t>
            </a:r>
          </a:p>
          <a:p>
            <a:pPr marL="641033" lvl="1" indent="-274320" algn="just" eaLnBrk="1" fontAlgn="auto" hangingPunct="1">
              <a:spcAft>
                <a:spcPts val="0"/>
              </a:spcAft>
              <a:buClr>
                <a:schemeClr val="accent3"/>
              </a:buClr>
              <a:buFont typeface="Wingdings 2"/>
              <a:buChar char=""/>
              <a:defRPr/>
            </a:pPr>
            <a:r>
              <a:rPr lang="tr-TR" sz="2000" dirty="0"/>
              <a:t>Karar, faaliyet izninin verilmesi, faaliyet izninin reddi yönünde olabileceği gibi, sınırlı faaliyet izni verilmesi şeklinde de </a:t>
            </a:r>
            <a:r>
              <a:rPr lang="tr-TR" sz="2000" dirty="0" smtClean="0"/>
              <a:t>olabilir.</a:t>
            </a:r>
          </a:p>
          <a:p>
            <a:pPr marL="274320" indent="-274320" algn="just" eaLnBrk="1" fontAlgn="auto" hangingPunct="1">
              <a:spcAft>
                <a:spcPts val="0"/>
              </a:spcAft>
              <a:buClr>
                <a:schemeClr val="accent3"/>
              </a:buClr>
              <a:buFont typeface="Wingdings 2"/>
              <a:buChar char=""/>
              <a:defRPr/>
            </a:pPr>
            <a:r>
              <a:rPr lang="tr-TR" sz="2400" dirty="0" smtClean="0">
                <a:latin typeface="+mj-lt"/>
              </a:rPr>
              <a:t>Kurum, faaliyet izni için gerekli şartları taşımayanlara gerekli düzeltmeleri yapmaları ve eksiklikleri tamamlamaları için altı ayı geçmemek üzere  süre verir. </a:t>
            </a:r>
          </a:p>
          <a:p>
            <a:pPr marL="274320" indent="-274320" algn="just" eaLnBrk="1" fontAlgn="auto" hangingPunct="1">
              <a:spcAft>
                <a:spcPts val="0"/>
              </a:spcAft>
              <a:buClr>
                <a:schemeClr val="accent3"/>
              </a:buClr>
              <a:buFont typeface="Wingdings 2"/>
              <a:buChar char=""/>
              <a:defRPr/>
            </a:pPr>
            <a:endParaRPr lang="tr-TR" sz="2400" dirty="0" smtClean="0">
              <a:latin typeface="+mj-lt"/>
            </a:endParaRPr>
          </a:p>
          <a:p>
            <a:pPr marL="274320" indent="-274320" algn="just" eaLnBrk="1" fontAlgn="auto" hangingPunct="1">
              <a:spcAft>
                <a:spcPts val="0"/>
              </a:spcAft>
              <a:buClr>
                <a:schemeClr val="accent3"/>
              </a:buClr>
              <a:buFont typeface="Wingdings 2"/>
              <a:buChar char=""/>
              <a:defRPr/>
            </a:pPr>
            <a:endParaRPr lang="tr-TR" sz="2400" dirty="0" smtClean="0">
              <a:latin typeface="+mj-lt"/>
            </a:endParaRPr>
          </a:p>
          <a:p>
            <a:pPr marL="274320" indent="-274320" algn="just" eaLnBrk="1" fontAlgn="auto" hangingPunct="1">
              <a:spcAft>
                <a:spcPts val="0"/>
              </a:spcAft>
              <a:buClr>
                <a:schemeClr val="accent3"/>
              </a:buClr>
              <a:buFont typeface="Wingdings 2"/>
              <a:buChar char=""/>
              <a:defRPr/>
            </a:pPr>
            <a:endParaRPr lang="tr-TR" sz="2400" dirty="0" smtClean="0">
              <a:latin typeface="+mj-lt"/>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2480306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normAutofit/>
          </a:bodyPr>
          <a:lstStyle/>
          <a:p>
            <a:r>
              <a:rPr lang="tr-TR" altLang="tr-TR" cap="none" dirty="0" smtClean="0"/>
              <a:t>Ders Planı</a:t>
            </a:r>
          </a:p>
        </p:txBody>
      </p:sp>
      <p:sp>
        <p:nvSpPr>
          <p:cNvPr id="4099" name="2 İçerik Yer Tutucusu"/>
          <p:cNvSpPr>
            <a:spLocks noGrp="1"/>
          </p:cNvSpPr>
          <p:nvPr>
            <p:ph idx="1"/>
          </p:nvPr>
        </p:nvSpPr>
        <p:spPr/>
        <p:txBody>
          <a:bodyPr/>
          <a:lstStyle/>
          <a:p>
            <a:pPr algn="just"/>
            <a:r>
              <a:rPr lang="tr-TR" altLang="tr-TR" sz="2400" dirty="0" smtClean="0"/>
              <a:t>Bankaların faaliyet konuları</a:t>
            </a:r>
          </a:p>
          <a:p>
            <a:pPr algn="just"/>
            <a:r>
              <a:rPr lang="tr-TR" altLang="tr-TR" sz="2400" dirty="0" smtClean="0"/>
              <a:t>Bankaların faaliyet yasakları</a:t>
            </a:r>
          </a:p>
          <a:p>
            <a:pPr algn="just"/>
            <a:r>
              <a:rPr lang="tr-TR" altLang="tr-TR" sz="2400" dirty="0" smtClean="0"/>
              <a:t>Bankaların kuruluş işlemleri</a:t>
            </a:r>
          </a:p>
          <a:p>
            <a:pPr algn="just"/>
            <a:r>
              <a:rPr lang="tr-TR" altLang="tr-TR" sz="2400" dirty="0" smtClean="0"/>
              <a:t>Bankaların faaliyete geçme işlemleri</a:t>
            </a:r>
          </a:p>
          <a:p>
            <a:pPr algn="just"/>
            <a:endParaRPr lang="tr-TR" altLang="tr-TR" sz="2400" dirty="0" smtClean="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9391633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Başlık 1"/>
          <p:cNvSpPr>
            <a:spLocks noGrp="1"/>
          </p:cNvSpPr>
          <p:nvPr>
            <p:ph type="title"/>
          </p:nvPr>
        </p:nvSpPr>
        <p:spPr/>
        <p:txBody>
          <a:bodyPr/>
          <a:lstStyle/>
          <a:p>
            <a:r>
              <a:rPr lang="tr-TR" altLang="tr-TR" cap="none" dirty="0" smtClean="0"/>
              <a:t>Faaliyet İzni</a:t>
            </a:r>
          </a:p>
        </p:txBody>
      </p:sp>
      <p:sp>
        <p:nvSpPr>
          <p:cNvPr id="23555" name="İçerik Yer Tutucusu 2"/>
          <p:cNvSpPr>
            <a:spLocks noGrp="1"/>
          </p:cNvSpPr>
          <p:nvPr>
            <p:ph idx="1"/>
          </p:nvPr>
        </p:nvSpPr>
        <p:spPr/>
        <p:txBody>
          <a:bodyPr>
            <a:normAutofit/>
          </a:bodyPr>
          <a:lstStyle/>
          <a:p>
            <a:pPr algn="just"/>
            <a:r>
              <a:rPr lang="tr-TR" altLang="tr-TR" sz="2400" dirty="0" smtClean="0"/>
              <a:t>Faaliyet izni için kurulun salt çoğunlukla karar alması yeterlidir. Bankanın faaliyet izni talebi reddedildiği takdirde, kuruluş izni geçersiz olur. </a:t>
            </a:r>
            <a:endParaRPr lang="tr-TR" altLang="tr-TR" sz="2400" b="1" dirty="0" smtClean="0"/>
          </a:p>
          <a:p>
            <a:endParaRPr lang="tr-TR" altLang="tr-TR" sz="2400" dirty="0" smtClean="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1377384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chor="ctr"/>
          <a:lstStyle/>
          <a:p>
            <a:pPr eaLnBrk="1" hangingPunct="1"/>
            <a:r>
              <a:rPr lang="tr-TR" altLang="tr-TR" cap="none" dirty="0" smtClean="0">
                <a:solidFill>
                  <a:schemeClr val="tx1"/>
                </a:solidFill>
              </a:rPr>
              <a:t>Faaliyet İzni Şartları</a:t>
            </a:r>
          </a:p>
        </p:txBody>
      </p:sp>
      <p:sp>
        <p:nvSpPr>
          <p:cNvPr id="64516" name="Rectangle 3"/>
          <p:cNvSpPr>
            <a:spLocks noGrp="1" noChangeArrowheads="1"/>
          </p:cNvSpPr>
          <p:nvPr>
            <p:ph idx="1"/>
          </p:nvPr>
        </p:nvSpPr>
        <p:spPr/>
        <p:txBody>
          <a:bodyPr>
            <a:noAutofit/>
          </a:bodyPr>
          <a:lstStyle/>
          <a:p>
            <a:pPr marL="274320" indent="-274320" algn="just" eaLnBrk="1" fontAlgn="auto" hangingPunct="1">
              <a:spcAft>
                <a:spcPts val="0"/>
              </a:spcAft>
              <a:buClr>
                <a:schemeClr val="accent3"/>
              </a:buClr>
              <a:buFont typeface="Wingdings" pitchFamily="2" charset="2"/>
              <a:buNone/>
              <a:defRPr/>
            </a:pPr>
            <a:r>
              <a:rPr lang="tr-TR" sz="2400" dirty="0" smtClean="0">
                <a:latin typeface="+mj-lt"/>
              </a:rPr>
              <a:t>Kuruluş izni almış olan bankaların faaliyete geçebilmesi için; </a:t>
            </a:r>
          </a:p>
          <a:p>
            <a:pPr marL="274320" indent="-274320" algn="just" eaLnBrk="1" fontAlgn="auto" hangingPunct="1">
              <a:spcAft>
                <a:spcPts val="0"/>
              </a:spcAft>
              <a:buClr>
                <a:schemeClr val="accent3"/>
              </a:buClr>
              <a:buFont typeface="Wingdings" pitchFamily="2" charset="2"/>
              <a:buNone/>
              <a:defRPr/>
            </a:pPr>
            <a:endParaRPr lang="tr-TR" sz="2400" dirty="0" smtClean="0">
              <a:latin typeface="+mj-lt"/>
            </a:endParaRPr>
          </a:p>
          <a:p>
            <a:pPr marL="274320" indent="-274320" algn="just" eaLnBrk="1" fontAlgn="auto" hangingPunct="1">
              <a:spcAft>
                <a:spcPts val="0"/>
              </a:spcAft>
              <a:buClr>
                <a:schemeClr val="accent3"/>
              </a:buClr>
              <a:buFont typeface="Wingdings 2"/>
              <a:buChar char=""/>
              <a:defRPr/>
            </a:pPr>
            <a:r>
              <a:rPr lang="tr-TR" sz="2400" dirty="0" smtClean="0">
                <a:latin typeface="+mj-lt"/>
              </a:rPr>
              <a:t>Sermayesinin nakit olarak ödenmiş olması,</a:t>
            </a:r>
          </a:p>
          <a:p>
            <a:pPr marL="274320" indent="-274320" algn="just" eaLnBrk="1" fontAlgn="auto" hangingPunct="1">
              <a:spcAft>
                <a:spcPts val="0"/>
              </a:spcAft>
              <a:buClr>
                <a:schemeClr val="accent3"/>
              </a:buClr>
              <a:buFont typeface="Wingdings 2"/>
              <a:buChar char=""/>
              <a:defRPr/>
            </a:pPr>
            <a:r>
              <a:rPr lang="tr-TR" sz="2400" dirty="0" smtClean="0">
                <a:latin typeface="+mj-lt"/>
              </a:rPr>
              <a:t>Kurucuları tarafından asgarî sermayenin yüzde onu tutarındaki sisteme giriş payının en az dörtte birinin Fon hesabına yatırıldığına dair belgenin ibraz edilmesi, </a:t>
            </a:r>
          </a:p>
          <a:p>
            <a:pPr marL="274320" indent="-274320" algn="just" eaLnBrk="1" fontAlgn="auto" hangingPunct="1">
              <a:spcAft>
                <a:spcPts val="0"/>
              </a:spcAft>
              <a:buClr>
                <a:schemeClr val="accent3"/>
              </a:buClr>
              <a:buFont typeface="Wingdings 2"/>
              <a:buChar char=""/>
              <a:defRPr/>
            </a:pPr>
            <a:r>
              <a:rPr lang="tr-TR" sz="2400" dirty="0" smtClean="0">
                <a:latin typeface="+mj-lt"/>
              </a:rPr>
              <a:t>Yöneticilerinin, kurumsal yönetim hükümlerinde belirtilen nitelikleri haiz olması, gerekir. </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9492045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chor="ctr"/>
          <a:lstStyle/>
          <a:p>
            <a:pPr eaLnBrk="1" hangingPunct="1"/>
            <a:r>
              <a:rPr lang="tr-TR" altLang="tr-TR" cap="none" dirty="0" smtClean="0">
                <a:solidFill>
                  <a:schemeClr val="tx1"/>
                </a:solidFill>
              </a:rPr>
              <a:t>Faaliyet İzninin İptali</a:t>
            </a:r>
          </a:p>
        </p:txBody>
      </p:sp>
      <p:sp>
        <p:nvSpPr>
          <p:cNvPr id="66564" name="Rectangle 3"/>
          <p:cNvSpPr>
            <a:spLocks noGrp="1" noChangeArrowheads="1"/>
          </p:cNvSpPr>
          <p:nvPr>
            <p:ph idx="1"/>
          </p:nvPr>
        </p:nvSpPr>
        <p:spPr/>
        <p:txBody>
          <a:bodyPr>
            <a:noAutofit/>
          </a:bodyPr>
          <a:lstStyle/>
          <a:p>
            <a:pPr marL="274320" indent="-274320" algn="just" eaLnBrk="1" fontAlgn="auto" hangingPunct="1">
              <a:spcAft>
                <a:spcPts val="0"/>
              </a:spcAft>
              <a:buClr>
                <a:schemeClr val="accent3"/>
              </a:buClr>
              <a:buFont typeface="Wingdings 2"/>
              <a:buChar char=""/>
              <a:defRPr/>
            </a:pPr>
            <a:r>
              <a:rPr lang="tr-TR" sz="2400" dirty="0" smtClean="0">
                <a:latin typeface="+mj-lt"/>
              </a:rPr>
              <a:t>Bir bankanın, faaliyet izninin gerçeğe aykırı beyanlarla alınmış olması veya,</a:t>
            </a:r>
          </a:p>
          <a:p>
            <a:pPr marL="274320" indent="-274320" algn="just" eaLnBrk="1" fontAlgn="auto" hangingPunct="1">
              <a:spcAft>
                <a:spcPts val="0"/>
              </a:spcAft>
              <a:buClr>
                <a:schemeClr val="accent3"/>
              </a:buClr>
              <a:buFont typeface="Wingdings 2"/>
              <a:buChar char=""/>
              <a:defRPr/>
            </a:pPr>
            <a:r>
              <a:rPr lang="tr-TR" sz="2400" dirty="0" smtClean="0">
                <a:latin typeface="+mj-lt"/>
              </a:rPr>
              <a:t>Faaliyet izninin alınmasından itibaren altı ay içinde faaliyete geçilmemesi ya da,</a:t>
            </a:r>
          </a:p>
          <a:p>
            <a:pPr marL="274320" indent="-274320" algn="just" eaLnBrk="1" fontAlgn="auto" hangingPunct="1">
              <a:spcAft>
                <a:spcPts val="0"/>
              </a:spcAft>
              <a:buClr>
                <a:schemeClr val="accent3"/>
              </a:buClr>
              <a:buFont typeface="Wingdings 2"/>
              <a:buChar char=""/>
              <a:defRPr/>
            </a:pPr>
            <a:r>
              <a:rPr lang="tr-TR" sz="2400" dirty="0" smtClean="0">
                <a:latin typeface="+mj-lt"/>
              </a:rPr>
              <a:t>Bir yıl içinde kesintisiz altı ay süre ile faaliyette bulunulmamış olması hâlinde,</a:t>
            </a:r>
          </a:p>
          <a:p>
            <a:pPr marL="0" indent="0" algn="just" eaLnBrk="1" fontAlgn="auto" hangingPunct="1">
              <a:spcAft>
                <a:spcPts val="0"/>
              </a:spcAft>
              <a:buClr>
                <a:schemeClr val="accent3"/>
              </a:buClr>
              <a:buFont typeface="Wingdings 2" pitchFamily="18" charset="2"/>
              <a:buNone/>
              <a:defRPr/>
            </a:pPr>
            <a:endParaRPr lang="tr-TR" sz="2400" dirty="0">
              <a:latin typeface="+mj-lt"/>
            </a:endParaRPr>
          </a:p>
          <a:p>
            <a:pPr marL="0" indent="0" algn="just" eaLnBrk="1" fontAlgn="auto" hangingPunct="1">
              <a:spcAft>
                <a:spcPts val="0"/>
              </a:spcAft>
              <a:buClr>
                <a:schemeClr val="accent3"/>
              </a:buClr>
              <a:buFont typeface="Wingdings 2" pitchFamily="18" charset="2"/>
              <a:buNone/>
              <a:defRPr/>
            </a:pPr>
            <a:r>
              <a:rPr lang="tr-TR" sz="2400" dirty="0" smtClean="0">
                <a:latin typeface="+mj-lt"/>
              </a:rPr>
              <a:t>faaliyet izni iptal edilir. </a:t>
            </a:r>
          </a:p>
          <a:p>
            <a:pPr marL="274320" indent="-274320" algn="just" eaLnBrk="1" fontAlgn="auto" hangingPunct="1">
              <a:spcAft>
                <a:spcPts val="0"/>
              </a:spcAft>
              <a:buClr>
                <a:schemeClr val="accent3"/>
              </a:buClr>
              <a:buFont typeface="Wingdings 2"/>
              <a:buChar char=""/>
              <a:defRPr/>
            </a:pPr>
            <a:endParaRPr lang="tr-TR" sz="2400" dirty="0" smtClean="0">
              <a:latin typeface="+mj-lt"/>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2489399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chor="ctr"/>
          <a:lstStyle/>
          <a:p>
            <a:pPr eaLnBrk="1" hangingPunct="1"/>
            <a:r>
              <a:rPr lang="tr-TR" cap="none" dirty="0" smtClean="0">
                <a:solidFill>
                  <a:schemeClr val="tx1"/>
                </a:solidFill>
              </a:rPr>
              <a:t>Faaliyet İzninin Sınırlandırılması</a:t>
            </a:r>
          </a:p>
        </p:txBody>
      </p:sp>
      <p:sp>
        <p:nvSpPr>
          <p:cNvPr id="66564" name="Rectangle 3"/>
          <p:cNvSpPr>
            <a:spLocks noGrp="1" noChangeArrowheads="1"/>
          </p:cNvSpPr>
          <p:nvPr>
            <p:ph idx="1"/>
          </p:nvPr>
        </p:nvSpPr>
        <p:spPr/>
        <p:txBody>
          <a:bodyPr>
            <a:noAutofit/>
          </a:bodyPr>
          <a:lstStyle/>
          <a:p>
            <a:pPr marL="274320" indent="-274320" algn="just" eaLnBrk="1" fontAlgn="auto" hangingPunct="1">
              <a:spcAft>
                <a:spcPts val="0"/>
              </a:spcAft>
              <a:buClr>
                <a:schemeClr val="accent3"/>
              </a:buClr>
              <a:buFont typeface="Wingdings 2"/>
              <a:buChar char=""/>
              <a:defRPr/>
            </a:pPr>
            <a:r>
              <a:rPr lang="tr-TR" sz="2400" dirty="0" smtClean="0">
                <a:latin typeface="+mj-lt"/>
              </a:rPr>
              <a:t>Faaliyet izninin alındığı tarihten itibaren bir ay içerisinde ilgili kuruluş birliğine üye olunmaması veya,</a:t>
            </a:r>
          </a:p>
          <a:p>
            <a:pPr marL="274320" indent="-274320" algn="just" eaLnBrk="1" fontAlgn="auto" hangingPunct="1">
              <a:spcAft>
                <a:spcPts val="0"/>
              </a:spcAft>
              <a:buClr>
                <a:schemeClr val="accent3"/>
              </a:buClr>
              <a:buFont typeface="Wingdings 2"/>
              <a:buChar char=""/>
              <a:defRPr/>
            </a:pPr>
            <a:r>
              <a:rPr lang="tr-TR" sz="2400" dirty="0" smtClean="0">
                <a:latin typeface="+mj-lt"/>
              </a:rPr>
              <a:t>Sisteme giriş payının kalan taksitlerinin Fon hesabına yatırılmamış olması ve,</a:t>
            </a:r>
          </a:p>
          <a:p>
            <a:pPr marL="274320" indent="-274320" algn="just" eaLnBrk="1" fontAlgn="auto" hangingPunct="1">
              <a:spcAft>
                <a:spcPts val="0"/>
              </a:spcAft>
              <a:buClr>
                <a:schemeClr val="accent3"/>
              </a:buClr>
              <a:buFont typeface="Wingdings 2"/>
              <a:buChar char=""/>
              <a:defRPr/>
            </a:pPr>
            <a:r>
              <a:rPr lang="tr-TR" sz="2400" dirty="0" smtClean="0">
                <a:latin typeface="+mj-lt"/>
              </a:rPr>
              <a:t>Bu yükümlülüklerin Kurum tarafından yapılan uyarıya rağmen yerine getirilmemesi durumunda,</a:t>
            </a:r>
          </a:p>
          <a:p>
            <a:pPr marL="274320" indent="-274320" algn="just" eaLnBrk="1" fontAlgn="auto" hangingPunct="1">
              <a:spcAft>
                <a:spcPts val="0"/>
              </a:spcAft>
              <a:buClr>
                <a:schemeClr val="accent3"/>
              </a:buClr>
              <a:buFont typeface="Wingdings 2"/>
              <a:buChar char=""/>
              <a:defRPr/>
            </a:pPr>
            <a:endParaRPr lang="tr-TR" sz="2400" dirty="0">
              <a:latin typeface="+mj-lt"/>
            </a:endParaRPr>
          </a:p>
          <a:p>
            <a:pPr marL="0" indent="0" algn="just" eaLnBrk="1" fontAlgn="auto" hangingPunct="1">
              <a:spcAft>
                <a:spcPts val="0"/>
              </a:spcAft>
              <a:buClr>
                <a:schemeClr val="accent3"/>
              </a:buClr>
              <a:buFont typeface="Wingdings 2" pitchFamily="18" charset="2"/>
              <a:buNone/>
              <a:defRPr/>
            </a:pPr>
            <a:r>
              <a:rPr lang="tr-TR" sz="2400" dirty="0" smtClean="0">
                <a:latin typeface="+mj-lt"/>
              </a:rPr>
              <a:t>mevduat kabulü ve kredi verme faaliyetleri dışında kalan faaliyet konuları Kurulca tek tek sınırlanabilir. </a:t>
            </a:r>
          </a:p>
          <a:p>
            <a:pPr marL="274320" indent="-274320" algn="just" eaLnBrk="1" fontAlgn="auto" hangingPunct="1">
              <a:spcAft>
                <a:spcPts val="0"/>
              </a:spcAft>
              <a:buClr>
                <a:schemeClr val="accent3"/>
              </a:buClr>
              <a:buFont typeface="Wingdings 2"/>
              <a:buChar char=""/>
              <a:defRPr/>
            </a:pPr>
            <a:endParaRPr lang="tr-TR" sz="2400" dirty="0" smtClean="0">
              <a:latin typeface="+mj-lt"/>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9720786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chor="ctr"/>
          <a:lstStyle/>
          <a:p>
            <a:pPr eaLnBrk="1" hangingPunct="1">
              <a:lnSpc>
                <a:spcPct val="90000"/>
              </a:lnSpc>
            </a:pPr>
            <a:r>
              <a:rPr lang="tr-TR" altLang="tr-TR" cap="none" dirty="0" smtClean="0">
                <a:solidFill>
                  <a:schemeClr val="tx1"/>
                </a:solidFill>
              </a:rPr>
              <a:t>Sınır Ötesi Faaliyetler</a:t>
            </a:r>
          </a:p>
        </p:txBody>
      </p:sp>
      <p:sp>
        <p:nvSpPr>
          <p:cNvPr id="67588" name="Rectangle 3"/>
          <p:cNvSpPr>
            <a:spLocks noGrp="1" noChangeArrowheads="1"/>
          </p:cNvSpPr>
          <p:nvPr>
            <p:ph idx="1"/>
          </p:nvPr>
        </p:nvSpPr>
        <p:spPr/>
        <p:txBody>
          <a:bodyPr>
            <a:noAutofit/>
          </a:bodyPr>
          <a:lstStyle/>
          <a:p>
            <a:pPr algn="just"/>
            <a:r>
              <a:rPr lang="tr-TR" sz="2400" dirty="0"/>
              <a:t>Bank K.m.14 «Türkiye'de kurulan bankaların, kıyı bankacılığı bölgeleri de dahil olmak üzere yurt dışında şube veya temsilcilik açmaları, ortaklık kurmaları veya kurulmuş ortaklıklara katılmaları, bu Kanunda yer alan kurumsal yönetim hükümleri ile koruyucu hükümlere ve Kurulca belirlenecek esaslara uyulması kaydıyla Kurulun iznine tâbidir.»</a:t>
            </a:r>
          </a:p>
          <a:p>
            <a:pPr marL="274320" indent="-274320" algn="just" eaLnBrk="1" fontAlgn="auto" hangingPunct="1">
              <a:spcAft>
                <a:spcPts val="0"/>
              </a:spcAft>
              <a:buClr>
                <a:schemeClr val="accent3"/>
              </a:buClr>
              <a:buFont typeface="Wingdings 2"/>
              <a:buChar char=""/>
              <a:defRPr/>
            </a:pPr>
            <a:endParaRPr lang="tr-TR" sz="2400" dirty="0" smtClean="0">
              <a:latin typeface="+mj-lt"/>
            </a:endParaRPr>
          </a:p>
          <a:p>
            <a:pPr marL="274320" indent="-274320" algn="just" eaLnBrk="1" fontAlgn="auto" hangingPunct="1">
              <a:spcAft>
                <a:spcPts val="0"/>
              </a:spcAft>
              <a:buClr>
                <a:schemeClr val="accent3"/>
              </a:buClr>
              <a:buFont typeface="Wingdings" pitchFamily="2" charset="2"/>
              <a:buNone/>
              <a:defRPr/>
            </a:pPr>
            <a:endParaRPr lang="tr-TR" sz="2400" dirty="0" smtClean="0">
              <a:latin typeface="+mj-lt"/>
            </a:endParaRPr>
          </a:p>
          <a:p>
            <a:pPr marL="274320" indent="-274320" algn="just" eaLnBrk="1" fontAlgn="auto" hangingPunct="1">
              <a:spcAft>
                <a:spcPts val="0"/>
              </a:spcAft>
              <a:buClr>
                <a:schemeClr val="accent3"/>
              </a:buClr>
              <a:buFont typeface="Wingdings 2"/>
              <a:buChar char=""/>
              <a:defRPr/>
            </a:pPr>
            <a:endParaRPr lang="tr-TR" sz="2400" dirty="0" smtClean="0">
              <a:latin typeface="+mj-lt"/>
            </a:endParaRPr>
          </a:p>
          <a:p>
            <a:pPr marL="274320" indent="-274320" algn="just" eaLnBrk="1" fontAlgn="auto" hangingPunct="1">
              <a:spcAft>
                <a:spcPts val="0"/>
              </a:spcAft>
              <a:buClr>
                <a:schemeClr val="accent3"/>
              </a:buClr>
              <a:buFont typeface="Wingdings 2"/>
              <a:buChar char=""/>
              <a:defRPr/>
            </a:pPr>
            <a:endParaRPr lang="tr-TR" sz="2400" dirty="0" smtClean="0">
              <a:latin typeface="+mj-lt"/>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4731461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cap="none" dirty="0" smtClean="0"/>
              <a:t>Şube Açma</a:t>
            </a:r>
            <a:endParaRPr lang="tr-TR" dirty="0"/>
          </a:p>
        </p:txBody>
      </p:sp>
      <p:sp>
        <p:nvSpPr>
          <p:cNvPr id="3" name="İçerik Yer Tutucusu 2"/>
          <p:cNvSpPr>
            <a:spLocks noGrp="1"/>
          </p:cNvSpPr>
          <p:nvPr>
            <p:ph idx="1"/>
          </p:nvPr>
        </p:nvSpPr>
        <p:spPr/>
        <p:txBody>
          <a:bodyPr>
            <a:noAutofit/>
          </a:bodyPr>
          <a:lstStyle/>
          <a:p>
            <a:pPr algn="just"/>
            <a:r>
              <a:rPr lang="tr-TR" sz="2400" dirty="0"/>
              <a:t>Bank K.m.13 «Bu Kanunda yer alan kurumsal yönetim hükümleri ile koruyucu hükümler dikkate alınarak, Kurulca belirlenecek esaslara uyulması ve Kuruma bildirilmesi kaydıyla yurt içinde şube açılması serbesttir.» </a:t>
            </a:r>
            <a:endParaRPr lang="tr-TR" sz="2400" dirty="0" smtClean="0"/>
          </a:p>
          <a:p>
            <a:pPr algn="just"/>
            <a:r>
              <a:rPr lang="tr-TR" sz="2400" dirty="0" smtClean="0"/>
              <a:t>Yaptırımı</a:t>
            </a:r>
            <a:r>
              <a:rPr lang="tr-TR" sz="2400" dirty="0"/>
              <a:t>; 13. ve 14. maddelere aykırı şekilde şube ve temsilcilik açılması hâlinde, Bankaya (yüzbin TL’den ikiyüzbin TL’ye kadar) 146. madde uyarınca idari para cezası verilebilecektir. </a:t>
            </a:r>
          </a:p>
        </p:txBody>
      </p:sp>
    </p:spTree>
    <p:extLst>
      <p:ext uri="{BB962C8B-B14F-4D97-AF65-F5344CB8AC3E}">
        <p14:creationId xmlns:p14="http://schemas.microsoft.com/office/powerpoint/2010/main" val="1206794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Başlık 1"/>
          <p:cNvSpPr>
            <a:spLocks noGrp="1"/>
          </p:cNvSpPr>
          <p:nvPr>
            <p:ph type="title"/>
          </p:nvPr>
        </p:nvSpPr>
        <p:spPr/>
        <p:txBody>
          <a:bodyPr anchor="ctr"/>
          <a:lstStyle/>
          <a:p>
            <a:pPr eaLnBrk="1" hangingPunct="1"/>
            <a:r>
              <a:rPr lang="tr-TR" altLang="tr-TR" cap="none" dirty="0" smtClean="0"/>
              <a:t>Bankaların Faaliyet Konuları</a:t>
            </a:r>
          </a:p>
        </p:txBody>
      </p:sp>
      <p:sp>
        <p:nvSpPr>
          <p:cNvPr id="46083" name="Rectangle 9"/>
          <p:cNvSpPr>
            <a:spLocks noGrp="1" noChangeArrowheads="1"/>
          </p:cNvSpPr>
          <p:nvPr>
            <p:ph idx="1"/>
          </p:nvPr>
        </p:nvSpPr>
        <p:spPr/>
        <p:txBody>
          <a:bodyPr>
            <a:noAutofit/>
          </a:bodyPr>
          <a:lstStyle/>
          <a:p>
            <a:pPr marL="274320" indent="-274320" algn="just" eaLnBrk="1" fontAlgn="auto" hangingPunct="1">
              <a:spcBef>
                <a:spcPts val="600"/>
              </a:spcBef>
              <a:spcAft>
                <a:spcPts val="0"/>
              </a:spcAft>
              <a:buClr>
                <a:schemeClr val="accent3"/>
              </a:buClr>
              <a:buFont typeface="Wingdings 2"/>
              <a:buChar char=""/>
              <a:defRPr/>
            </a:pPr>
            <a:r>
              <a:rPr lang="tr-TR" sz="2000" dirty="0" smtClean="0">
                <a:latin typeface="+mj-lt"/>
              </a:rPr>
              <a:t>Mevduat kabulü.</a:t>
            </a:r>
          </a:p>
          <a:p>
            <a:pPr marL="274320" indent="-274320" algn="just" eaLnBrk="1" fontAlgn="auto" hangingPunct="1">
              <a:spcBef>
                <a:spcPts val="600"/>
              </a:spcBef>
              <a:spcAft>
                <a:spcPts val="0"/>
              </a:spcAft>
              <a:buClr>
                <a:schemeClr val="accent3"/>
              </a:buClr>
              <a:buFont typeface="Wingdings 2"/>
              <a:buChar char=""/>
              <a:defRPr/>
            </a:pPr>
            <a:r>
              <a:rPr lang="tr-TR" sz="2000" dirty="0" smtClean="0">
                <a:latin typeface="+mj-lt"/>
              </a:rPr>
              <a:t>Katılım fonu kabulü.</a:t>
            </a:r>
          </a:p>
          <a:p>
            <a:pPr marL="274320" indent="-274320" algn="just" eaLnBrk="1" fontAlgn="auto" hangingPunct="1">
              <a:spcBef>
                <a:spcPts val="600"/>
              </a:spcBef>
              <a:spcAft>
                <a:spcPts val="0"/>
              </a:spcAft>
              <a:buClr>
                <a:schemeClr val="accent3"/>
              </a:buClr>
              <a:buFont typeface="Wingdings 2"/>
              <a:buChar char=""/>
              <a:defRPr/>
            </a:pPr>
            <a:r>
              <a:rPr lang="tr-TR" sz="2000" dirty="0" smtClean="0">
                <a:latin typeface="+mj-lt"/>
              </a:rPr>
              <a:t>Nakdî, gayri nakdî her cins ve surette kredi verme işlemleri.</a:t>
            </a:r>
          </a:p>
          <a:p>
            <a:pPr marL="274320" indent="-274320" algn="just" eaLnBrk="1" fontAlgn="auto" hangingPunct="1">
              <a:spcBef>
                <a:spcPts val="600"/>
              </a:spcBef>
              <a:spcAft>
                <a:spcPts val="0"/>
              </a:spcAft>
              <a:buClr>
                <a:schemeClr val="accent3"/>
              </a:buClr>
              <a:buFont typeface="Wingdings 2"/>
              <a:buChar char=""/>
              <a:defRPr/>
            </a:pPr>
            <a:r>
              <a:rPr lang="tr-TR" sz="2000" dirty="0" smtClean="0">
                <a:latin typeface="+mj-lt"/>
              </a:rPr>
              <a:t>Nakdî ve kaydî ödeme ve fon transferi işlemleri, muhabir bankacılık veya çek hesaplarının kullanılması dahil her türlü ödeme ve tahsilat işlemleri.</a:t>
            </a:r>
          </a:p>
          <a:p>
            <a:pPr marL="274320" indent="-274320" algn="just" eaLnBrk="1" fontAlgn="auto" hangingPunct="1">
              <a:spcBef>
                <a:spcPts val="600"/>
              </a:spcBef>
              <a:spcAft>
                <a:spcPts val="0"/>
              </a:spcAft>
              <a:buClr>
                <a:schemeClr val="accent3"/>
              </a:buClr>
              <a:buFont typeface="Wingdings 2"/>
              <a:buChar char=""/>
              <a:defRPr/>
            </a:pPr>
            <a:r>
              <a:rPr lang="tr-TR" sz="2000" dirty="0" smtClean="0">
                <a:latin typeface="+mj-lt"/>
              </a:rPr>
              <a:t>Çek ve diğer kambiyo senetlerinin iştirası işlemleri.</a:t>
            </a:r>
          </a:p>
          <a:p>
            <a:pPr marL="274320" indent="-274320" algn="just" eaLnBrk="1" fontAlgn="auto" hangingPunct="1">
              <a:spcBef>
                <a:spcPts val="600"/>
              </a:spcBef>
              <a:spcAft>
                <a:spcPts val="0"/>
              </a:spcAft>
              <a:buClr>
                <a:schemeClr val="accent3"/>
              </a:buClr>
              <a:buFont typeface="Wingdings 2"/>
              <a:buChar char=""/>
              <a:defRPr/>
            </a:pPr>
            <a:r>
              <a:rPr lang="tr-TR" sz="2000" dirty="0" smtClean="0">
                <a:latin typeface="+mj-lt"/>
              </a:rPr>
              <a:t>Saklama hizmetleri.</a:t>
            </a:r>
          </a:p>
          <a:p>
            <a:pPr marL="274320" indent="-274320" algn="just" eaLnBrk="1" fontAlgn="auto" hangingPunct="1">
              <a:spcBef>
                <a:spcPts val="600"/>
              </a:spcBef>
              <a:spcAft>
                <a:spcPts val="0"/>
              </a:spcAft>
              <a:buClr>
                <a:schemeClr val="accent3"/>
              </a:buClr>
              <a:buFont typeface="Wingdings 2"/>
              <a:buChar char=""/>
              <a:defRPr/>
            </a:pPr>
            <a:r>
              <a:rPr lang="tr-TR" sz="2000" dirty="0" smtClean="0">
                <a:latin typeface="+mj-lt"/>
              </a:rPr>
              <a:t>Kredi kartları, banka kartları ve seyahat çekleri gibi ödeme vasıtalarının ihracı ve bunlarla ilgili faaliyetlerin yürütülmesi işlemleri.</a:t>
            </a: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6735895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Başlık 1"/>
          <p:cNvSpPr>
            <a:spLocks noGrp="1"/>
          </p:cNvSpPr>
          <p:nvPr>
            <p:ph type="title"/>
          </p:nvPr>
        </p:nvSpPr>
        <p:spPr/>
        <p:txBody>
          <a:bodyPr anchor="ctr"/>
          <a:lstStyle/>
          <a:p>
            <a:pPr eaLnBrk="1" hangingPunct="1"/>
            <a:r>
              <a:rPr lang="tr-TR" altLang="tr-TR" cap="none" dirty="0" smtClean="0"/>
              <a:t>Faaliyet Konuları</a:t>
            </a:r>
          </a:p>
        </p:txBody>
      </p:sp>
      <p:sp>
        <p:nvSpPr>
          <p:cNvPr id="46083" name="Rectangle 9"/>
          <p:cNvSpPr>
            <a:spLocks noGrp="1" noChangeArrowheads="1"/>
          </p:cNvSpPr>
          <p:nvPr>
            <p:ph idx="1"/>
          </p:nvPr>
        </p:nvSpPr>
        <p:spPr/>
        <p:txBody>
          <a:bodyPr>
            <a:noAutofit/>
          </a:bodyPr>
          <a:lstStyle/>
          <a:p>
            <a:pPr marL="274320" indent="-274320" algn="just" eaLnBrk="1" fontAlgn="auto" hangingPunct="1">
              <a:lnSpc>
                <a:spcPct val="110000"/>
              </a:lnSpc>
              <a:spcBef>
                <a:spcPts val="600"/>
              </a:spcBef>
              <a:spcAft>
                <a:spcPts val="0"/>
              </a:spcAft>
              <a:buClr>
                <a:schemeClr val="accent3"/>
              </a:buClr>
              <a:buFont typeface="Wingdings 2"/>
              <a:buChar char=""/>
              <a:defRPr/>
            </a:pPr>
            <a:r>
              <a:rPr lang="tr-TR" sz="2200" dirty="0" smtClean="0">
                <a:latin typeface="+mj-lt"/>
              </a:rPr>
              <a:t>Efektif dahil  kambiyo  işlemleri; para piyasası araçlarının alım ve satımı; kıymetli maden ve taşların alımı, satımı veya bunların emanete alınması işlemleri.</a:t>
            </a:r>
          </a:p>
          <a:p>
            <a:pPr marL="274320" indent="-274320" algn="just" eaLnBrk="1" fontAlgn="auto" hangingPunct="1">
              <a:lnSpc>
                <a:spcPct val="110000"/>
              </a:lnSpc>
              <a:spcBef>
                <a:spcPts val="600"/>
              </a:spcBef>
              <a:spcAft>
                <a:spcPts val="0"/>
              </a:spcAft>
              <a:buClr>
                <a:schemeClr val="accent3"/>
              </a:buClr>
              <a:buFont typeface="Wingdings 2"/>
              <a:buChar char=""/>
              <a:defRPr/>
            </a:pPr>
            <a:r>
              <a:rPr lang="tr-TR" sz="2200" dirty="0" smtClean="0"/>
              <a:t>Ekonomik </a:t>
            </a:r>
            <a:r>
              <a:rPr lang="tr-TR" sz="2200" dirty="0"/>
              <a:t>ve finansal göstergelere, sermaye piyasası araçlarına, mala, kıymetli madenlere ve dövize dayalı; vadeli işlem sözleşmelerinin, opsiyon sözleşmelerinin, birden fazla türev aracı içeren basit veya karmaşık yapıdaki finansal araçların alımı, satımı ve aracılık işlemleri.</a:t>
            </a:r>
          </a:p>
          <a:p>
            <a:pPr marL="274320" indent="-274320" algn="just" eaLnBrk="1" fontAlgn="auto" hangingPunct="1">
              <a:lnSpc>
                <a:spcPct val="110000"/>
              </a:lnSpc>
              <a:spcBef>
                <a:spcPts val="600"/>
              </a:spcBef>
              <a:spcAft>
                <a:spcPts val="0"/>
              </a:spcAft>
              <a:buClr>
                <a:schemeClr val="accent3"/>
              </a:buClr>
              <a:buFont typeface="Wingdings 2"/>
              <a:buChar char=""/>
              <a:defRPr/>
            </a:pPr>
            <a:r>
              <a:rPr lang="tr-TR" sz="2200" dirty="0" smtClean="0"/>
              <a:t>Sermaye </a:t>
            </a:r>
            <a:r>
              <a:rPr lang="tr-TR" sz="2200" dirty="0"/>
              <a:t>piyasası araçlarının alım ve satımı ile geri alım veya tekrar satım taahhüdü işlemleri</a:t>
            </a:r>
            <a:r>
              <a:rPr lang="tr-TR" sz="2200" dirty="0" smtClean="0"/>
              <a:t>.</a:t>
            </a:r>
            <a:endParaRPr lang="tr-TR" sz="2200" dirty="0"/>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3232297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Başlık 1"/>
          <p:cNvSpPr>
            <a:spLocks noGrp="1"/>
          </p:cNvSpPr>
          <p:nvPr>
            <p:ph type="title"/>
          </p:nvPr>
        </p:nvSpPr>
        <p:spPr/>
        <p:txBody>
          <a:bodyPr anchor="ctr"/>
          <a:lstStyle/>
          <a:p>
            <a:pPr eaLnBrk="1" hangingPunct="1"/>
            <a:r>
              <a:rPr lang="tr-TR" altLang="tr-TR" cap="none" dirty="0" smtClean="0"/>
              <a:t>Faaliyet Konuları</a:t>
            </a:r>
          </a:p>
        </p:txBody>
      </p:sp>
      <p:sp>
        <p:nvSpPr>
          <p:cNvPr id="46083" name="Rectangle 9"/>
          <p:cNvSpPr>
            <a:spLocks noGrp="1" noChangeArrowheads="1"/>
          </p:cNvSpPr>
          <p:nvPr>
            <p:ph idx="1"/>
          </p:nvPr>
        </p:nvSpPr>
        <p:spPr/>
        <p:txBody>
          <a:bodyPr>
            <a:noAutofit/>
          </a:bodyPr>
          <a:lstStyle/>
          <a:p>
            <a:pPr marL="274320" indent="-274320" algn="just" eaLnBrk="1" fontAlgn="auto" hangingPunct="1">
              <a:spcAft>
                <a:spcPts val="0"/>
              </a:spcAft>
              <a:buClr>
                <a:schemeClr val="accent3"/>
              </a:buClr>
              <a:buFont typeface="Wingdings 2"/>
              <a:buChar char=""/>
              <a:defRPr/>
            </a:pPr>
            <a:r>
              <a:rPr lang="tr-TR" sz="2200" dirty="0" smtClean="0"/>
              <a:t>Sermaye </a:t>
            </a:r>
            <a:r>
              <a:rPr lang="tr-TR" sz="2200" dirty="0"/>
              <a:t>piyasası araçlarının ihraç veya halka arz yoluyla satışına aracılık işlemleri.</a:t>
            </a:r>
          </a:p>
          <a:p>
            <a:pPr marL="274320" indent="-274320" algn="just" eaLnBrk="1" fontAlgn="auto" hangingPunct="1">
              <a:spcAft>
                <a:spcPts val="0"/>
              </a:spcAft>
              <a:buClr>
                <a:schemeClr val="accent3"/>
              </a:buClr>
              <a:buFont typeface="Wingdings 2"/>
              <a:buChar char=""/>
              <a:defRPr/>
            </a:pPr>
            <a:r>
              <a:rPr lang="tr-TR" sz="2200" dirty="0" smtClean="0"/>
              <a:t>Daha </a:t>
            </a:r>
            <a:r>
              <a:rPr lang="tr-TR" sz="2200" dirty="0"/>
              <a:t>önce ihraç edilmiş olan sermaye piyasası araçlarının aracılık maksadıyla alım satımının yürütülmesi işlemleri.</a:t>
            </a:r>
          </a:p>
          <a:p>
            <a:pPr marL="274320" indent="-274320" algn="just" eaLnBrk="1" fontAlgn="auto" hangingPunct="1">
              <a:spcBef>
                <a:spcPts val="600"/>
              </a:spcBef>
              <a:spcAft>
                <a:spcPts val="0"/>
              </a:spcAft>
              <a:buClr>
                <a:schemeClr val="accent3"/>
              </a:buClr>
              <a:buFont typeface="Wingdings 2"/>
              <a:buChar char=""/>
              <a:defRPr/>
            </a:pPr>
            <a:r>
              <a:rPr lang="tr-TR" sz="2200" dirty="0" smtClean="0"/>
              <a:t>Başkaları </a:t>
            </a:r>
            <a:r>
              <a:rPr lang="tr-TR" sz="2200" dirty="0"/>
              <a:t>lehine teminat, garanti ve sair yükümlülüklerin üstlenilmesi işlemleri gibi garanti işleri.</a:t>
            </a:r>
          </a:p>
          <a:p>
            <a:pPr marL="274320" indent="-274320" algn="just" eaLnBrk="1" fontAlgn="auto" hangingPunct="1">
              <a:spcAft>
                <a:spcPts val="0"/>
              </a:spcAft>
              <a:buClr>
                <a:schemeClr val="accent3"/>
              </a:buClr>
              <a:buFont typeface="Wingdings 2"/>
              <a:buChar char=""/>
              <a:defRPr/>
            </a:pPr>
            <a:r>
              <a:rPr lang="tr-TR" sz="2200" dirty="0" smtClean="0"/>
              <a:t>Yatırım </a:t>
            </a:r>
            <a:r>
              <a:rPr lang="tr-TR" sz="2200" dirty="0"/>
              <a:t>danışmanlığı işlemleri.</a:t>
            </a:r>
          </a:p>
          <a:p>
            <a:pPr marL="274320" indent="-274320" algn="just" eaLnBrk="1" fontAlgn="auto" hangingPunct="1">
              <a:spcAft>
                <a:spcPts val="0"/>
              </a:spcAft>
              <a:buClr>
                <a:schemeClr val="accent3"/>
              </a:buClr>
              <a:buFont typeface="Wingdings 2"/>
              <a:buChar char=""/>
              <a:defRPr/>
            </a:pPr>
            <a:r>
              <a:rPr lang="tr-TR" sz="2200" dirty="0" smtClean="0"/>
              <a:t>Portföy </a:t>
            </a:r>
            <a:r>
              <a:rPr lang="tr-TR" sz="2200" dirty="0"/>
              <a:t>işletmeciliği ve yönetimi.</a:t>
            </a:r>
          </a:p>
          <a:p>
            <a:pPr marL="274320" indent="-274320" algn="just" eaLnBrk="1" fontAlgn="auto" hangingPunct="1">
              <a:spcBef>
                <a:spcPts val="600"/>
              </a:spcBef>
              <a:spcAft>
                <a:spcPts val="0"/>
              </a:spcAft>
              <a:buClr>
                <a:schemeClr val="accent3"/>
              </a:buClr>
              <a:buFont typeface="Wingdings 2"/>
              <a:buChar char=""/>
              <a:defRPr/>
            </a:pPr>
            <a:endParaRPr lang="tr-TR" sz="2200" dirty="0" smtClean="0">
              <a:latin typeface="+mj-lt"/>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2855336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Başlık 1"/>
          <p:cNvSpPr>
            <a:spLocks noGrp="1"/>
          </p:cNvSpPr>
          <p:nvPr>
            <p:ph type="title"/>
          </p:nvPr>
        </p:nvSpPr>
        <p:spPr/>
        <p:txBody>
          <a:bodyPr anchor="ctr"/>
          <a:lstStyle/>
          <a:p>
            <a:pPr eaLnBrk="1" hangingPunct="1"/>
            <a:r>
              <a:rPr lang="tr-TR" altLang="tr-TR" cap="none" dirty="0" smtClean="0"/>
              <a:t>Faaliyet Konuları</a:t>
            </a:r>
          </a:p>
        </p:txBody>
      </p:sp>
      <p:sp>
        <p:nvSpPr>
          <p:cNvPr id="47107" name="Rectangle 8"/>
          <p:cNvSpPr>
            <a:spLocks noGrp="1" noChangeArrowheads="1"/>
          </p:cNvSpPr>
          <p:nvPr>
            <p:ph idx="1"/>
          </p:nvPr>
        </p:nvSpPr>
        <p:spPr/>
        <p:txBody>
          <a:bodyPr>
            <a:noAutofit/>
          </a:bodyPr>
          <a:lstStyle/>
          <a:p>
            <a:pPr marL="274320" indent="-274320" algn="just" eaLnBrk="1" fontAlgn="auto" hangingPunct="1">
              <a:spcAft>
                <a:spcPts val="0"/>
              </a:spcAft>
              <a:buClr>
                <a:schemeClr val="accent3"/>
              </a:buClr>
              <a:buFont typeface="Wingdings 2"/>
              <a:buChar char=""/>
              <a:defRPr/>
            </a:pPr>
            <a:r>
              <a:rPr lang="tr-TR" sz="2200" dirty="0" smtClean="0">
                <a:latin typeface="+mj-lt"/>
              </a:rPr>
              <a:t>Hazine Müsteşarlığı ve/veya Merkez Bankası ve kuruluş birlikleri nezdinde oluşturulan bir sözleşme kapsamında üstlenilen yükümlülükler çerçevesinde alım satım işlemlerine ilişkin piyasa yapıcılığı.</a:t>
            </a:r>
          </a:p>
          <a:p>
            <a:pPr marL="274320" indent="-274320" algn="just" eaLnBrk="1" fontAlgn="auto" hangingPunct="1">
              <a:spcAft>
                <a:spcPts val="0"/>
              </a:spcAft>
              <a:buClr>
                <a:schemeClr val="accent3"/>
              </a:buClr>
              <a:buFont typeface="Wingdings 2"/>
              <a:buChar char=""/>
              <a:defRPr/>
            </a:pPr>
            <a:r>
              <a:rPr lang="tr-TR" sz="2200" dirty="0" smtClean="0">
                <a:latin typeface="+mj-lt"/>
              </a:rPr>
              <a:t>Faktöring ve forfaiting işlemleri.</a:t>
            </a:r>
          </a:p>
          <a:p>
            <a:pPr marL="274320" indent="-274320" algn="just" eaLnBrk="1" fontAlgn="auto" hangingPunct="1">
              <a:spcAft>
                <a:spcPts val="0"/>
              </a:spcAft>
              <a:buClr>
                <a:schemeClr val="accent3"/>
              </a:buClr>
              <a:buFont typeface="Wingdings 2"/>
              <a:buChar char=""/>
              <a:defRPr/>
            </a:pPr>
            <a:r>
              <a:rPr lang="tr-TR" sz="2200" dirty="0" smtClean="0">
                <a:latin typeface="+mj-lt"/>
              </a:rPr>
              <a:t>Bankalar arası piyasada para alım satımı işlemlerine aracılık.</a:t>
            </a:r>
          </a:p>
          <a:p>
            <a:pPr marL="274320" indent="-274320" algn="just" eaLnBrk="1" fontAlgn="auto" hangingPunct="1">
              <a:spcAft>
                <a:spcPts val="0"/>
              </a:spcAft>
              <a:buClr>
                <a:schemeClr val="accent3"/>
              </a:buClr>
              <a:buFont typeface="Wingdings 2"/>
              <a:buChar char=""/>
              <a:defRPr/>
            </a:pPr>
            <a:r>
              <a:rPr lang="tr-TR" sz="2200" dirty="0" smtClean="0">
                <a:latin typeface="+mj-lt"/>
              </a:rPr>
              <a:t>Finansal kiralama işlemleri.</a:t>
            </a:r>
          </a:p>
          <a:p>
            <a:pPr marL="274320" indent="-274320" algn="just" eaLnBrk="1" fontAlgn="auto" hangingPunct="1">
              <a:spcAft>
                <a:spcPts val="0"/>
              </a:spcAft>
              <a:buClr>
                <a:schemeClr val="accent3"/>
              </a:buClr>
              <a:buFont typeface="Wingdings 2"/>
              <a:buChar char=""/>
              <a:defRPr/>
            </a:pPr>
            <a:r>
              <a:rPr lang="tr-TR" sz="2200" dirty="0" smtClean="0">
                <a:latin typeface="+mj-lt"/>
              </a:rPr>
              <a:t>Sigorta acenteliği ve bireysel emeklilik aracılık hizmetleri.</a:t>
            </a:r>
          </a:p>
          <a:p>
            <a:pPr marL="274320" indent="-274320" algn="just" eaLnBrk="1" fontAlgn="auto" hangingPunct="1">
              <a:spcAft>
                <a:spcPts val="0"/>
              </a:spcAft>
              <a:buClr>
                <a:schemeClr val="accent3"/>
              </a:buClr>
              <a:buFont typeface="Wingdings 2"/>
              <a:buChar char=""/>
              <a:defRPr/>
            </a:pPr>
            <a:r>
              <a:rPr lang="tr-TR" sz="2200" dirty="0" smtClean="0">
                <a:latin typeface="+mj-lt"/>
              </a:rPr>
              <a:t>Kurulca belirlenecek diğer faaliyetler.</a:t>
            </a:r>
          </a:p>
          <a:p>
            <a:pPr marL="274320" indent="-274320" algn="just" eaLnBrk="1" fontAlgn="auto" hangingPunct="1">
              <a:spcAft>
                <a:spcPts val="0"/>
              </a:spcAft>
              <a:buClr>
                <a:schemeClr val="accent3"/>
              </a:buClr>
              <a:buFont typeface="Wingdings 2"/>
              <a:buChar char=""/>
              <a:defRPr/>
            </a:pPr>
            <a:endParaRPr lang="tr-TR" sz="2200" b="1" u="sng" dirty="0" smtClean="0">
              <a:latin typeface="Albertus" pitchFamily="34" charset="0"/>
            </a:endParaRPr>
          </a:p>
          <a:p>
            <a:pPr marL="274320" indent="-274320" algn="just" eaLnBrk="1" fontAlgn="auto" hangingPunct="1">
              <a:spcAft>
                <a:spcPts val="0"/>
              </a:spcAft>
              <a:buClr>
                <a:schemeClr val="accent3"/>
              </a:buClr>
              <a:buFont typeface="Wingdings 2"/>
              <a:buChar char=""/>
              <a:defRPr/>
            </a:pPr>
            <a:endParaRPr lang="tr-TR" sz="2200" b="1" dirty="0" smtClean="0">
              <a:latin typeface="Albertus" pitchFamily="34" charset="0"/>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840126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Başlık 1"/>
          <p:cNvSpPr>
            <a:spLocks noGrp="1"/>
          </p:cNvSpPr>
          <p:nvPr>
            <p:ph type="title"/>
          </p:nvPr>
        </p:nvSpPr>
        <p:spPr/>
        <p:txBody>
          <a:bodyPr anchor="ctr"/>
          <a:lstStyle/>
          <a:p>
            <a:pPr eaLnBrk="1" hangingPunct="1"/>
            <a:r>
              <a:rPr lang="tr-TR" altLang="tr-TR" cap="none" dirty="0" smtClean="0"/>
              <a:t>Faaliyet Yasakları</a:t>
            </a:r>
          </a:p>
        </p:txBody>
      </p:sp>
      <p:sp>
        <p:nvSpPr>
          <p:cNvPr id="48131" name="Rectangle 8"/>
          <p:cNvSpPr>
            <a:spLocks noGrp="1" noChangeArrowheads="1"/>
          </p:cNvSpPr>
          <p:nvPr>
            <p:ph idx="1"/>
          </p:nvPr>
        </p:nvSpPr>
        <p:spPr>
          <a:xfrm>
            <a:off x="2231136" y="2523743"/>
            <a:ext cx="7729728" cy="3101983"/>
          </a:xfrm>
        </p:spPr>
        <p:txBody>
          <a:bodyPr>
            <a:noAutofit/>
          </a:bodyPr>
          <a:lstStyle/>
          <a:p>
            <a:pPr marL="274320" indent="-274320" algn="just" eaLnBrk="1" fontAlgn="auto" hangingPunct="1">
              <a:spcAft>
                <a:spcPts val="0"/>
              </a:spcAft>
              <a:buClr>
                <a:schemeClr val="accent3"/>
              </a:buClr>
              <a:buFont typeface="Wingdings" pitchFamily="2" charset="2"/>
              <a:buNone/>
              <a:defRPr/>
            </a:pPr>
            <a:r>
              <a:rPr lang="tr-TR" sz="2400" dirty="0" smtClean="0">
                <a:latin typeface="+mj-lt"/>
              </a:rPr>
              <a:t>Mevduat bankaları;</a:t>
            </a:r>
          </a:p>
          <a:p>
            <a:pPr marL="742950" lvl="1" indent="-285750" algn="just" eaLnBrk="1" fontAlgn="auto" hangingPunct="1">
              <a:spcAft>
                <a:spcPts val="0"/>
              </a:spcAft>
              <a:buFont typeface="Wingdings" pitchFamily="2" charset="2"/>
              <a:buChar char=""/>
              <a:defRPr/>
            </a:pPr>
            <a:r>
              <a:rPr lang="tr-TR" sz="2400" dirty="0" smtClean="0">
                <a:latin typeface="+mj-lt"/>
              </a:rPr>
              <a:t>Katılım fonu kabulü ve, </a:t>
            </a:r>
          </a:p>
          <a:p>
            <a:pPr marL="742950" lvl="1" indent="-285750" algn="just" eaLnBrk="1" fontAlgn="auto" hangingPunct="1">
              <a:spcAft>
                <a:spcPts val="0"/>
              </a:spcAft>
              <a:buFont typeface="Wingdings" pitchFamily="2" charset="2"/>
              <a:buChar char=""/>
              <a:defRPr/>
            </a:pPr>
            <a:r>
              <a:rPr lang="tr-TR" sz="2400" dirty="0" smtClean="0">
                <a:latin typeface="+mj-lt"/>
              </a:rPr>
              <a:t>Finansal kiralama işlemleri, </a:t>
            </a:r>
          </a:p>
          <a:p>
            <a:pPr marL="274320" indent="-274320" algn="just" eaLnBrk="1" fontAlgn="auto" hangingPunct="1">
              <a:spcAft>
                <a:spcPts val="0"/>
              </a:spcAft>
              <a:buClr>
                <a:schemeClr val="accent3"/>
              </a:buClr>
              <a:buFont typeface="Wingdings" pitchFamily="2" charset="2"/>
              <a:buNone/>
              <a:defRPr/>
            </a:pPr>
            <a:r>
              <a:rPr lang="tr-TR" sz="2400" dirty="0" smtClean="0">
                <a:latin typeface="+mj-lt"/>
              </a:rPr>
              <a:t>Katılım bankaları;</a:t>
            </a:r>
          </a:p>
          <a:p>
            <a:pPr marL="742950" lvl="1" indent="-285750" algn="just" eaLnBrk="1" fontAlgn="auto" hangingPunct="1">
              <a:spcAft>
                <a:spcPts val="0"/>
              </a:spcAft>
              <a:buFont typeface="Wingdings" pitchFamily="2" charset="2"/>
              <a:buChar char=""/>
              <a:defRPr/>
            </a:pPr>
            <a:r>
              <a:rPr lang="tr-TR" sz="2400" dirty="0" smtClean="0">
                <a:latin typeface="+mj-lt"/>
              </a:rPr>
              <a:t>Mevduat kabulü, </a:t>
            </a:r>
          </a:p>
          <a:p>
            <a:pPr marL="274320" indent="-274320" algn="just" eaLnBrk="1" fontAlgn="auto" hangingPunct="1">
              <a:spcAft>
                <a:spcPts val="0"/>
              </a:spcAft>
              <a:buClr>
                <a:schemeClr val="accent3"/>
              </a:buClr>
              <a:buFont typeface="Wingdings" pitchFamily="2" charset="2"/>
              <a:buNone/>
              <a:defRPr/>
            </a:pPr>
            <a:r>
              <a:rPr lang="tr-TR" sz="2400" dirty="0" smtClean="0">
                <a:latin typeface="+mj-lt"/>
              </a:rPr>
              <a:t>Kalkınma ve yatırım bankaları; </a:t>
            </a:r>
          </a:p>
          <a:p>
            <a:pPr marL="742950" lvl="1" indent="-285750" algn="just" eaLnBrk="1" fontAlgn="auto" hangingPunct="1">
              <a:spcAft>
                <a:spcPts val="0"/>
              </a:spcAft>
              <a:buFont typeface="Wingdings" pitchFamily="2" charset="2"/>
              <a:buChar char=""/>
              <a:defRPr/>
            </a:pPr>
            <a:r>
              <a:rPr lang="tr-TR" sz="2400" dirty="0" smtClean="0">
                <a:latin typeface="+mj-lt"/>
              </a:rPr>
              <a:t>Mevduat kabulü ve katılım fonu kabulü, </a:t>
            </a:r>
          </a:p>
          <a:p>
            <a:pPr marL="274320" indent="-274320" algn="just">
              <a:buClr>
                <a:schemeClr val="accent3"/>
              </a:buClr>
              <a:buNone/>
              <a:defRPr/>
            </a:pPr>
            <a:r>
              <a:rPr lang="tr-TR" sz="2400" dirty="0" smtClean="0">
                <a:latin typeface="+mj-lt"/>
              </a:rPr>
              <a:t>faaliyetlerini gerçekleştiremezler. </a:t>
            </a:r>
            <a:r>
              <a:rPr lang="tr-TR" sz="2400" dirty="0"/>
              <a:t>Aksi durumda Bank. K.m.150/1’e göre suç oluşur.</a:t>
            </a:r>
            <a:endParaRPr lang="tr-TR" sz="2400" dirty="0" smtClean="0">
              <a:latin typeface="+mj-lt"/>
            </a:endParaRPr>
          </a:p>
        </p:txBody>
      </p:sp>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3848547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extLst/>
        </p:spPr>
        <p:txBody>
          <a:bodyPr/>
          <a:lstStyle/>
          <a:p>
            <a:pPr eaLnBrk="1" fontAlgn="auto" hangingPunct="1">
              <a:spcAft>
                <a:spcPts val="0"/>
              </a:spcAft>
              <a:defRPr/>
            </a:pPr>
            <a:r>
              <a:rPr lang="tr-TR" cap="none" dirty="0" smtClean="0"/>
              <a:t>Bankaların Faaliyete Geçmesi</a:t>
            </a:r>
            <a:endParaRPr lang="tr-TR" cap="none" dirty="0"/>
          </a:p>
        </p:txBody>
      </p:sp>
      <p:pic>
        <p:nvPicPr>
          <p:cNvPr id="3" name="Resim 2">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2154916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extLst/>
        </p:spPr>
        <p:txBody>
          <a:bodyPr/>
          <a:lstStyle/>
          <a:p>
            <a:pPr eaLnBrk="1" fontAlgn="auto" hangingPunct="1">
              <a:spcAft>
                <a:spcPts val="0"/>
              </a:spcAft>
              <a:defRPr/>
            </a:pPr>
            <a:r>
              <a:rPr lang="tr-TR" cap="none" dirty="0" smtClean="0"/>
              <a:t>Bankaların Kuruluşu</a:t>
            </a:r>
            <a:endParaRPr lang="tr-TR" cap="none" dirty="0"/>
          </a:p>
        </p:txBody>
      </p:sp>
      <p:pic>
        <p:nvPicPr>
          <p:cNvPr id="3" name="Resim 2">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2004472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Paket">
  <a:themeElements>
    <a:clrScheme name="Mavi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Paket">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xmlns="" name="Parcel" id="{8BEC4385-4EB9-4D53-BFB5-0EA123736B6D}" vid="{4DB32801-28C0-48B0-8C1D-A9A58613615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{405A2CB4-4D4F-2747-8C50-B9A9F25CD2EF}tf10001120</Template>
  <TotalTime>244</TotalTime>
  <Words>1220</Words>
  <Application>Microsoft Office PowerPoint</Application>
  <PresentationFormat>Özel</PresentationFormat>
  <Paragraphs>136</Paragraphs>
  <Slides>25</Slides>
  <Notes>15</Notes>
  <HiddenSlides>0</HiddenSlides>
  <MMClips>0</MMClips>
  <ScaleCrop>false</ScaleCrop>
  <HeadingPairs>
    <vt:vector size="4" baseType="variant">
      <vt:variant>
        <vt:lpstr>Tema</vt:lpstr>
      </vt:variant>
      <vt:variant>
        <vt:i4>1</vt:i4>
      </vt:variant>
      <vt:variant>
        <vt:lpstr>Slayt Başlıkları</vt:lpstr>
      </vt:variant>
      <vt:variant>
        <vt:i4>25</vt:i4>
      </vt:variant>
    </vt:vector>
  </HeadingPairs>
  <TitlesOfParts>
    <vt:vector size="26" baseType="lpstr">
      <vt:lpstr>Paket</vt:lpstr>
      <vt:lpstr>BANKACILIK HUKUKU</vt:lpstr>
      <vt:lpstr>Ders Planı</vt:lpstr>
      <vt:lpstr>Bankaların Faaliyet Konuları</vt:lpstr>
      <vt:lpstr>Faaliyet Konuları</vt:lpstr>
      <vt:lpstr>Faaliyet Konuları</vt:lpstr>
      <vt:lpstr>Faaliyet Konuları</vt:lpstr>
      <vt:lpstr>Faaliyet Yasakları</vt:lpstr>
      <vt:lpstr>Bankaların Faaliyete Geçmesi</vt:lpstr>
      <vt:lpstr>Bankaların Kuruluşu</vt:lpstr>
      <vt:lpstr>PowerPoint Sunusu</vt:lpstr>
      <vt:lpstr>Kuruluş İzni</vt:lpstr>
      <vt:lpstr>Kuruluş İzni Şartları</vt:lpstr>
      <vt:lpstr>Kurucularda Aranan Şartlar</vt:lpstr>
      <vt:lpstr>Yurt Dışında Kurulmuş Bir Bankanın Türkiye’de Şube Açma Şartları</vt:lpstr>
      <vt:lpstr>Yurt Dışında Kurulmuş Bir Bankanın Türkiye’de Şube Açma Şartları</vt:lpstr>
      <vt:lpstr>Başvuruda Eksiklik</vt:lpstr>
      <vt:lpstr>Kuruluş İzninin İptali </vt:lpstr>
      <vt:lpstr>Kuruluş İzni Talebinin Reddedilmesi</vt:lpstr>
      <vt:lpstr>Faaliyet İzni</vt:lpstr>
      <vt:lpstr>Faaliyet İzni</vt:lpstr>
      <vt:lpstr>Faaliyet İzni Şartları</vt:lpstr>
      <vt:lpstr>Faaliyet İzninin İptali</vt:lpstr>
      <vt:lpstr>Faaliyet İzninin Sınırlandırılması</vt:lpstr>
      <vt:lpstr>Sınır Ötesi Faaliyetler</vt:lpstr>
      <vt:lpstr>Şube Açma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TAŞIYANIN SORUMLULUĞU</dc:title>
  <dc:creator>Microsoft Office User</dc:creator>
  <cp:lastModifiedBy>Senol KANDEMIR</cp:lastModifiedBy>
  <cp:revision>12</cp:revision>
  <dcterms:created xsi:type="dcterms:W3CDTF">2021-10-23T00:07:47Z</dcterms:created>
  <dcterms:modified xsi:type="dcterms:W3CDTF">2025-03-04T06:10:14Z</dcterms:modified>
</cp:coreProperties>
</file>