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7"/>
  </p:notesMasterIdLst>
  <p:sldIdLst>
    <p:sldId id="256" r:id="rId2"/>
    <p:sldId id="259" r:id="rId3"/>
    <p:sldId id="260" r:id="rId4"/>
    <p:sldId id="316" r:id="rId5"/>
    <p:sldId id="286" r:id="rId6"/>
    <p:sldId id="261" r:id="rId7"/>
    <p:sldId id="262" r:id="rId8"/>
    <p:sldId id="263" r:id="rId9"/>
    <p:sldId id="264" r:id="rId10"/>
    <p:sldId id="265" r:id="rId11"/>
    <p:sldId id="266" r:id="rId12"/>
    <p:sldId id="267" r:id="rId13"/>
    <p:sldId id="268" r:id="rId14"/>
    <p:sldId id="275" r:id="rId15"/>
    <p:sldId id="277" r:id="rId16"/>
    <p:sldId id="278" r:id="rId17"/>
    <p:sldId id="279" r:id="rId18"/>
    <p:sldId id="280" r:id="rId19"/>
    <p:sldId id="303" r:id="rId20"/>
    <p:sldId id="281" r:id="rId21"/>
    <p:sldId id="288" r:id="rId22"/>
    <p:sldId id="289" r:id="rId23"/>
    <p:sldId id="304" r:id="rId24"/>
    <p:sldId id="311" r:id="rId25"/>
    <p:sldId id="312" r:id="rId26"/>
    <p:sldId id="313" r:id="rId27"/>
    <p:sldId id="305" r:id="rId28"/>
    <p:sldId id="282" r:id="rId29"/>
    <p:sldId id="306" r:id="rId30"/>
    <p:sldId id="307" r:id="rId31"/>
    <p:sldId id="308" r:id="rId32"/>
    <p:sldId id="309" r:id="rId33"/>
    <p:sldId id="310" r:id="rId34"/>
    <p:sldId id="314" r:id="rId35"/>
    <p:sldId id="315" r:id="rId36"/>
    <p:sldId id="283" r:id="rId37"/>
    <p:sldId id="284" r:id="rId38"/>
    <p:sldId id="290" r:id="rId39"/>
    <p:sldId id="291" r:id="rId40"/>
    <p:sldId id="292" r:id="rId41"/>
    <p:sldId id="293" r:id="rId42"/>
    <p:sldId id="294" r:id="rId43"/>
    <p:sldId id="295" r:id="rId44"/>
    <p:sldId id="296" r:id="rId45"/>
    <p:sldId id="302"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2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1E664-14DA-4A15-AEBD-251D584BD2FF}" type="datetimeFigureOut">
              <a:rPr lang="tr-TR" smtClean="0"/>
              <a:t>9.10.2025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B20B6-B767-4EE7-91AE-3364360E5D67}" type="slidenum">
              <a:rPr lang="tr-TR" smtClean="0"/>
              <a:t>‹#›</a:t>
            </a:fld>
            <a:endParaRPr lang="tr-TR"/>
          </a:p>
        </p:txBody>
      </p:sp>
    </p:spTree>
    <p:extLst>
      <p:ext uri="{BB962C8B-B14F-4D97-AF65-F5344CB8AC3E}">
        <p14:creationId xmlns:p14="http://schemas.microsoft.com/office/powerpoint/2010/main" val="263961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DCB20B6-B767-4EE7-91AE-3364360E5D67}" type="slidenum">
              <a:rPr lang="tr-TR" smtClean="0"/>
              <a:t>12</a:t>
            </a:fld>
            <a:endParaRPr lang="tr-TR"/>
          </a:p>
        </p:txBody>
      </p:sp>
    </p:spTree>
    <p:extLst>
      <p:ext uri="{BB962C8B-B14F-4D97-AF65-F5344CB8AC3E}">
        <p14:creationId xmlns:p14="http://schemas.microsoft.com/office/powerpoint/2010/main" val="161462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DCB20B6-B767-4EE7-91AE-3364360E5D67}" type="slidenum">
              <a:rPr lang="tr-TR" smtClean="0"/>
              <a:t>26</a:t>
            </a:fld>
            <a:endParaRPr lang="tr-TR"/>
          </a:p>
        </p:txBody>
      </p:sp>
    </p:spTree>
    <p:extLst>
      <p:ext uri="{BB962C8B-B14F-4D97-AF65-F5344CB8AC3E}">
        <p14:creationId xmlns:p14="http://schemas.microsoft.com/office/powerpoint/2010/main" val="673121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155142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1230C72-1634-4593-A75F-FD3A72A56D12}" type="datetimeFigureOut">
              <a:rPr lang="tr-TR" smtClean="0"/>
              <a:t>9.10.2025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206211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315395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5773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81504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1230C72-1634-4593-A75F-FD3A72A56D12}" type="datetimeFigureOut">
              <a:rPr lang="tr-TR" smtClean="0"/>
              <a:t>9.10.2025</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197573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1230C72-1634-4593-A75F-FD3A72A56D12}" type="datetimeFigureOut">
              <a:rPr lang="tr-TR" smtClean="0"/>
              <a:t>9.10.2025</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2859517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275868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90658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226614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246791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1230C72-1634-4593-A75F-FD3A72A56D12}" type="datetimeFigureOut">
              <a:rPr lang="tr-TR" smtClean="0"/>
              <a:t>9.10.2025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317630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1230C72-1634-4593-A75F-FD3A72A56D12}" type="datetimeFigureOut">
              <a:rPr lang="tr-TR" smtClean="0"/>
              <a:t>9.10.2025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62911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7" name="Date Placeholder 2"/>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13950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373035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p:cNvSpPr>
            <a:spLocks noGrp="1"/>
          </p:cNvSpPr>
          <p:nvPr>
            <p:ph type="dt" sz="half" idx="10"/>
          </p:nvPr>
        </p:nvSpPr>
        <p:spPr/>
        <p:txBody>
          <a:bodyPr/>
          <a:lstStyle/>
          <a:p>
            <a:fld id="{B1230C72-1634-4593-A75F-FD3A72A56D12}" type="datetimeFigureOut">
              <a:rPr lang="tr-TR" smtClean="0"/>
              <a:t>9.10.2025</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59754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1230C72-1634-4593-A75F-FD3A72A56D12}" type="datetimeFigureOut">
              <a:rPr lang="tr-TR" smtClean="0"/>
              <a:t>9.10.2025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46056-D02D-41DF-9802-DF5022B74307}" type="slidenum">
              <a:rPr lang="tr-TR" smtClean="0"/>
              <a:t>‹#›</a:t>
            </a:fld>
            <a:endParaRPr lang="tr-TR"/>
          </a:p>
        </p:txBody>
      </p:sp>
    </p:spTree>
    <p:extLst>
      <p:ext uri="{BB962C8B-B14F-4D97-AF65-F5344CB8AC3E}">
        <p14:creationId xmlns:p14="http://schemas.microsoft.com/office/powerpoint/2010/main" val="305803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1230C72-1634-4593-A75F-FD3A72A56D12}" type="datetimeFigureOut">
              <a:rPr lang="tr-TR" smtClean="0"/>
              <a:t>9.10.2025</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D46056-D02D-41DF-9802-DF5022B74307}" type="slidenum">
              <a:rPr lang="tr-TR" smtClean="0"/>
              <a:t>‹#›</a:t>
            </a:fld>
            <a:endParaRPr lang="tr-TR"/>
          </a:p>
        </p:txBody>
      </p:sp>
    </p:spTree>
    <p:extLst>
      <p:ext uri="{BB962C8B-B14F-4D97-AF65-F5344CB8AC3E}">
        <p14:creationId xmlns:p14="http://schemas.microsoft.com/office/powerpoint/2010/main" val="403351765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tr.wikipedia.org/wiki/Sera_gaz%C4%B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56481" y="2349305"/>
            <a:ext cx="9874116" cy="922833"/>
          </a:xfrm>
        </p:spPr>
        <p:txBody>
          <a:bodyPr/>
          <a:lstStyle/>
          <a:p>
            <a:r>
              <a:rPr lang="tr-TR" sz="4000" b="1" dirty="0">
                <a:solidFill>
                  <a:srgbClr val="FFFF00"/>
                </a:solidFill>
              </a:rPr>
              <a:t>KÜRESEL ISINMA VE İKLİM DEĞİŞİKLİĞİ</a:t>
            </a:r>
          </a:p>
        </p:txBody>
      </p:sp>
    </p:spTree>
    <p:extLst>
      <p:ext uri="{BB962C8B-B14F-4D97-AF65-F5344CB8AC3E}">
        <p14:creationId xmlns:p14="http://schemas.microsoft.com/office/powerpoint/2010/main" val="216062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427167697"/>
              </p:ext>
            </p:extLst>
          </p:nvPr>
        </p:nvGraphicFramePr>
        <p:xfrm>
          <a:off x="0" y="0"/>
          <a:ext cx="12192000" cy="7280294"/>
        </p:xfrm>
        <a:graphic>
          <a:graphicData uri="http://schemas.openxmlformats.org/drawingml/2006/table">
            <a:tbl>
              <a:tblPr firstRow="1" firstCol="1" bandRow="1"/>
              <a:tblGrid>
                <a:gridCol w="4063116">
                  <a:extLst>
                    <a:ext uri="{9D8B030D-6E8A-4147-A177-3AD203B41FA5}">
                      <a16:colId xmlns:a16="http://schemas.microsoft.com/office/drawing/2014/main" xmlns="" val="20000"/>
                    </a:ext>
                  </a:extLst>
                </a:gridCol>
                <a:gridCol w="4064442">
                  <a:extLst>
                    <a:ext uri="{9D8B030D-6E8A-4147-A177-3AD203B41FA5}">
                      <a16:colId xmlns:a16="http://schemas.microsoft.com/office/drawing/2014/main" xmlns="" val="20001"/>
                    </a:ext>
                  </a:extLst>
                </a:gridCol>
                <a:gridCol w="4064442">
                  <a:extLst>
                    <a:ext uri="{9D8B030D-6E8A-4147-A177-3AD203B41FA5}">
                      <a16:colId xmlns:a16="http://schemas.microsoft.com/office/drawing/2014/main" xmlns="" val="20002"/>
                    </a:ext>
                  </a:extLst>
                </a:gridCol>
              </a:tblGrid>
              <a:tr h="450166">
                <a:tc>
                  <a:txBody>
                    <a:bodyPr/>
                    <a:lstStyle/>
                    <a:p>
                      <a:pPr algn="ctr">
                        <a:lnSpc>
                          <a:spcPct val="115000"/>
                        </a:lnSpc>
                        <a:spcAft>
                          <a:spcPts val="1000"/>
                        </a:spcAft>
                      </a:pPr>
                      <a:r>
                        <a:rPr lang="tr-TR"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Hava Olayı</a:t>
                      </a:r>
                      <a:endParaRPr lang="tr-TR"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Sağlık Üzerine Etkisi</a:t>
                      </a:r>
                      <a:endParaRPr lang="tr-TR"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En çok Etkilenen Kesim</a:t>
                      </a:r>
                      <a:endParaRPr lang="tr-TR"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93859">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Sıcak Dalgaları</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Termal Stres</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Solunum Hastalığı olan kişiler, atletler, bebekler, çocuklar ve yaşlılar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18979">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Sıra dışı Hava olayları (yağmur, fırtına, kasırga, sel)</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Yaralanmalar, boğulma</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Kıyılarda, alçak alanlarda yaşayanlar, düşük gelir seviyesindeki kişiler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68342">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Kuraklık, sel, ortalama sıcaklık artışı</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Taşıyıcı (yiyecek ve sudan) kaynaklı hastalıklar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Toplumun büyük bir kısmı risk altındadır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36684">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Deniz seviyesinin yükselmesi</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Yaralanmalar, boğulmalar, su ve toprakta meydana gelen tuzlanma, ekolojik ve ekonomik bozulmalar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Kıyılarda yaşayanlar ve düşük gelir seviyesindeki kişiler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68342">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Kuraklık, eko sistem göçü</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Gıda ve su kıtlığı, yetersiz beslenme</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Düşük gelir seviyesindeki kişiler, yaşlılar ve çocuklar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68342">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Aşırı hava olayları, kuraklık</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Kitlesel nüfus hareketleri, uluslar arası çatışmalar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Genel olarak toplumun tümü</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136684">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Yer seviyesindeki ozon artışı, havadaki alerjen miktarındaki ve diğer kirletici miktarındaki artış</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Solunumsal hastalıklarda artış (KOAH, astım,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bronşit,alerjik</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rinit</a:t>
                      </a:r>
                      <a:r>
                        <a:rPr lang="tr-T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Yaşlılar, çocuklar, solunum yolu hastalığı olanlar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852513">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Genel olarak iklim değişikliği, sıra dışı olaylar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Ruh sağlığı</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Gençler, evsizler, tarım kesiminde çalışanlar, düşük gelir seviyesinde olanlar</a:t>
                      </a: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28128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465159"/>
            <a:ext cx="12192000" cy="2222243"/>
          </a:xfrm>
        </p:spPr>
        <p:txBody>
          <a:bodyPr/>
          <a:lstStyle/>
          <a:p>
            <a:r>
              <a:rPr lang="en-US" altLang="tr-TR" sz="2000" dirty="0" err="1">
                <a:latin typeface="Arial" panose="020B0604020202020204" pitchFamily="34" charset="0"/>
                <a:cs typeface="Arial" panose="020B0604020202020204" pitchFamily="34" charset="0"/>
              </a:rPr>
              <a:t>İzlanda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Üniversitesi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profesörlerinden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Helgi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Björnson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yaptığı</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araştırmalara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dayanarak</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İzlanda’nın</a:t>
            </a:r>
            <a:r>
              <a:rPr lang="en-US" altLang="tr-TR" sz="2000" dirty="0">
                <a:latin typeface="Arial" panose="020B0604020202020204" pitchFamily="34" charset="0"/>
                <a:cs typeface="Arial" panose="020B0604020202020204" pitchFamily="34" charset="0"/>
              </a:rPr>
              <a:t> %8’ini </a:t>
            </a:r>
            <a:r>
              <a:rPr lang="en-US" altLang="tr-TR" sz="2000" dirty="0" err="1">
                <a:latin typeface="Arial" panose="020B0604020202020204" pitchFamily="34" charset="0"/>
                <a:cs typeface="Arial" panose="020B0604020202020204" pitchFamily="34" charset="0"/>
              </a:rPr>
              <a:t>kaplayan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ve</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kutuplar</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dışındaki</a:t>
            </a:r>
            <a:r>
              <a:rPr lang="en-US" altLang="tr-TR" sz="2000" dirty="0">
                <a:latin typeface="Arial" panose="020B0604020202020204" pitchFamily="34" charset="0"/>
                <a:cs typeface="Arial" panose="020B0604020202020204" pitchFamily="34" charset="0"/>
              </a:rPr>
              <a:t> en </a:t>
            </a:r>
            <a:r>
              <a:rPr lang="en-US" altLang="tr-TR" sz="2000" dirty="0" err="1">
                <a:latin typeface="Arial" panose="020B0604020202020204" pitchFamily="34" charset="0"/>
                <a:cs typeface="Arial" panose="020B0604020202020204" pitchFamily="34" charset="0"/>
              </a:rPr>
              <a:t>büyük</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buzul</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olan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Vatna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dev</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buzulunun</a:t>
            </a:r>
            <a:r>
              <a:rPr lang="en-US" altLang="tr-TR" sz="2000" dirty="0">
                <a:latin typeface="Arial" panose="020B0604020202020204" pitchFamily="34" charset="0"/>
                <a:cs typeface="Arial" panose="020B0604020202020204" pitchFamily="34" charset="0"/>
              </a:rPr>
              <a:t> 1930 </a:t>
            </a:r>
            <a:r>
              <a:rPr lang="en-US" altLang="tr-TR" sz="2000" dirty="0" err="1">
                <a:latin typeface="Arial" panose="020B0604020202020204" pitchFamily="34" charset="0"/>
                <a:cs typeface="Arial" panose="020B0604020202020204" pitchFamily="34" charset="0"/>
              </a:rPr>
              <a:t>yılından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yana</a:t>
            </a:r>
            <a:r>
              <a:rPr lang="en-US" altLang="tr-TR" sz="2000" dirty="0">
                <a:latin typeface="Arial" panose="020B0604020202020204" pitchFamily="34" charset="0"/>
                <a:cs typeface="Arial" panose="020B0604020202020204" pitchFamily="34" charset="0"/>
              </a:rPr>
              <a:t> en </a:t>
            </a:r>
            <a:r>
              <a:rPr lang="en-US" altLang="tr-TR" sz="2000" dirty="0" err="1">
                <a:latin typeface="Arial" panose="020B0604020202020204" pitchFamily="34" charset="0"/>
                <a:cs typeface="Arial" panose="020B0604020202020204" pitchFamily="34" charset="0"/>
              </a:rPr>
              <a:t>yüksek</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erime</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hızına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eriştiğini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ve</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küresel</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ısınmanın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şekilde</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devam</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etmesi</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durumunda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dev</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buzulun</a:t>
            </a:r>
            <a:r>
              <a:rPr lang="en-US" altLang="tr-TR" sz="2000" dirty="0">
                <a:latin typeface="Arial" panose="020B0604020202020204" pitchFamily="34" charset="0"/>
                <a:cs typeface="Arial" panose="020B0604020202020204" pitchFamily="34" charset="0"/>
              </a:rPr>
              <a:t> 100 </a:t>
            </a:r>
            <a:r>
              <a:rPr lang="en-US" altLang="tr-TR" sz="2000" dirty="0" err="1">
                <a:latin typeface="Arial" panose="020B0604020202020204" pitchFamily="34" charset="0"/>
                <a:cs typeface="Arial" panose="020B0604020202020204" pitchFamily="34" charset="0"/>
              </a:rPr>
              <a:t>yıl</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sonra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yok</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olup</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bütün</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İzlanda’yı</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sular</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altında</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bırakacağını</a:t>
            </a:r>
            <a:r>
              <a:rPr lang="en-US" altLang="tr-TR" sz="2000" dirty="0">
                <a:latin typeface="Arial" panose="020B0604020202020204" pitchFamily="34" charset="0"/>
                <a:cs typeface="Arial" panose="020B0604020202020204" pitchFamily="34" charset="0"/>
              </a:rPr>
              <a:t> </a:t>
            </a:r>
            <a:r>
              <a:rPr lang="en-US" altLang="tr-TR" sz="2000" dirty="0" err="1">
                <a:latin typeface="Arial" panose="020B0604020202020204" pitchFamily="34" charset="0"/>
                <a:cs typeface="Arial" panose="020B0604020202020204" pitchFamily="34" charset="0"/>
              </a:rPr>
              <a:t>bildiriyor</a:t>
            </a:r>
            <a:r>
              <a:rPr lang="en-US" altLang="tr-TR" sz="2000" dirty="0">
                <a:latin typeface="Arial" panose="020B0604020202020204" pitchFamily="34" charset="0"/>
                <a:cs typeface="Arial" panose="020B0604020202020204" pitchFamily="34" charset="0"/>
              </a:rPr>
              <a:t>.</a:t>
            </a:r>
            <a:r>
              <a:rPr lang="en-US" altLang="tr-TR" sz="1800" dirty="0"/>
              <a:t/>
            </a:r>
            <a:br>
              <a:rPr lang="en-US" altLang="tr-TR" sz="1800" dirty="0"/>
            </a:br>
            <a:endParaRPr lang="tr-TR" sz="1800" dirty="0"/>
          </a:p>
        </p:txBody>
      </p:sp>
      <p:pic>
        <p:nvPicPr>
          <p:cNvPr id="4" name="Picture 12" descr="http://t1.gstatic.com/images?q=tbn:ANd9GcTqN9d1bv_BwIWD1-3upF1aw4Q3XbCo3X2ADcwnexzrLkmpQmFeT5TSU_X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37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408227"/>
            <a:ext cx="12192000" cy="2297305"/>
          </a:xfrm>
        </p:spPr>
        <p:txBody>
          <a:bodyPr/>
          <a:lstStyle/>
          <a:p>
            <a:pPr algn="just"/>
            <a:r>
              <a:rPr lang="en-US" altLang="tr-TR" sz="2400" dirty="0">
                <a:latin typeface="Arial" panose="020B0604020202020204" pitchFamily="34" charset="0"/>
                <a:cs typeface="Arial" panose="020B0604020202020204" pitchFamily="34" charset="0"/>
              </a:rPr>
              <a:t>Leeds </a:t>
            </a:r>
            <a:r>
              <a:rPr lang="en-US" altLang="tr-TR" sz="2400" dirty="0" err="1">
                <a:latin typeface="Arial" panose="020B0604020202020204" pitchFamily="34" charset="0"/>
                <a:cs typeface="Arial" panose="020B0604020202020204" pitchFamily="34" charset="0"/>
              </a:rPr>
              <a:t>Üniversitesi</a:t>
            </a:r>
            <a:r>
              <a:rPr lang="en-US" altLang="tr-TR" sz="2400" dirty="0">
                <a:latin typeface="Arial" panose="020B0604020202020204" pitchFamily="34" charset="0"/>
                <a:cs typeface="Arial" panose="020B0604020202020204" pitchFamily="34" charset="0"/>
              </a:rPr>
              <a:t> </a:t>
            </a:r>
            <a:r>
              <a:rPr lang="en-US" altLang="tr-TR" sz="2400" dirty="0" err="1">
                <a:latin typeface="Arial" panose="020B0604020202020204" pitchFamily="34" charset="0"/>
                <a:cs typeface="Arial" panose="020B0604020202020204" pitchFamily="34" charset="0"/>
              </a:rPr>
              <a:t>öğretim</a:t>
            </a:r>
            <a:r>
              <a:rPr lang="en-US" altLang="tr-TR" sz="2400" dirty="0">
                <a:latin typeface="Arial" panose="020B0604020202020204" pitchFamily="34" charset="0"/>
                <a:cs typeface="Arial" panose="020B0604020202020204" pitchFamily="34" charset="0"/>
              </a:rPr>
              <a:t> </a:t>
            </a:r>
            <a:r>
              <a:rPr lang="en-US" altLang="tr-TR" sz="2400" dirty="0" err="1">
                <a:latin typeface="Arial" panose="020B0604020202020204" pitchFamily="34" charset="0"/>
                <a:cs typeface="Arial" panose="020B0604020202020204" pitchFamily="34" charset="0"/>
              </a:rPr>
              <a:t>üyesi</a:t>
            </a:r>
            <a:r>
              <a:rPr lang="en-US" altLang="tr-TR" sz="2400" dirty="0">
                <a:latin typeface="Arial" panose="020B0604020202020204" pitchFamily="34" charset="0"/>
                <a:cs typeface="Arial" panose="020B0604020202020204" pitchFamily="34" charset="0"/>
              </a:rPr>
              <a:t> </a:t>
            </a:r>
            <a:r>
              <a:rPr lang="en-US" altLang="tr-TR" sz="2400" dirty="0" err="1">
                <a:latin typeface="Arial" panose="020B0604020202020204" pitchFamily="34" charset="0"/>
                <a:cs typeface="Arial" panose="020B0604020202020204" pitchFamily="34" charset="0"/>
              </a:rPr>
              <a:t>Profesör</a:t>
            </a:r>
            <a:r>
              <a:rPr lang="en-US" altLang="tr-TR" sz="2400" dirty="0">
                <a:latin typeface="Arial" panose="020B0604020202020204" pitchFamily="34" charset="0"/>
                <a:cs typeface="Arial" panose="020B0604020202020204" pitchFamily="34" charset="0"/>
              </a:rPr>
              <a:t> Chris Thomas </a:t>
            </a:r>
            <a:r>
              <a:rPr lang="en-US" altLang="tr-TR" sz="2400" dirty="0" err="1">
                <a:latin typeface="Arial" panose="020B0604020202020204" pitchFamily="34" charset="0"/>
                <a:cs typeface="Arial" panose="020B0604020202020204" pitchFamily="34" charset="0"/>
              </a:rPr>
              <a:t>tarafından</a:t>
            </a:r>
            <a:r>
              <a:rPr lang="en-US" altLang="tr-TR" sz="2400" dirty="0">
                <a:latin typeface="Arial" panose="020B0604020202020204" pitchFamily="34" charset="0"/>
                <a:cs typeface="Arial" panose="020B0604020202020204" pitchFamily="34" charset="0"/>
              </a:rPr>
              <a:t> </a:t>
            </a:r>
            <a:r>
              <a:rPr lang="en-US" altLang="tr-TR" sz="2400" dirty="0" err="1">
                <a:latin typeface="Arial" panose="020B0604020202020204" pitchFamily="34" charset="0"/>
                <a:cs typeface="Arial" panose="020B0604020202020204" pitchFamily="34" charset="0"/>
              </a:rPr>
              <a:t>yayınlanan</a:t>
            </a:r>
            <a:r>
              <a:rPr lang="en-US" altLang="tr-TR" sz="2400" dirty="0">
                <a:latin typeface="Arial" panose="020B0604020202020204" pitchFamily="34" charset="0"/>
                <a:cs typeface="Arial" panose="020B0604020202020204" pitchFamily="34" charset="0"/>
              </a:rPr>
              <a:t> </a:t>
            </a:r>
            <a:r>
              <a:rPr lang="en-US" altLang="tr-TR" sz="2400" dirty="0" err="1">
                <a:latin typeface="Arial" panose="020B0604020202020204" pitchFamily="34" charset="0"/>
                <a:cs typeface="Arial" panose="020B0604020202020204" pitchFamily="34" charset="0"/>
              </a:rPr>
              <a:t>bir</a:t>
            </a:r>
            <a:r>
              <a:rPr lang="en-US" altLang="tr-TR" sz="2400" dirty="0">
                <a:latin typeface="Arial" panose="020B0604020202020204" pitchFamily="34" charset="0"/>
                <a:cs typeface="Arial" panose="020B0604020202020204" pitchFamily="34" charset="0"/>
              </a:rPr>
              <a:t> </a:t>
            </a:r>
            <a:r>
              <a:rPr lang="en-US" altLang="tr-TR" sz="2400" dirty="0" err="1">
                <a:latin typeface="Arial" panose="020B0604020202020204" pitchFamily="34" charset="0"/>
                <a:cs typeface="Arial" panose="020B0604020202020204" pitchFamily="34" charset="0"/>
              </a:rPr>
              <a:t>yazıda</a:t>
            </a:r>
            <a:r>
              <a:rPr lang="tr-TR" altLang="tr-TR" sz="2400" dirty="0">
                <a:latin typeface="Arial" panose="020B0604020202020204" pitchFamily="34" charset="0"/>
                <a:cs typeface="Arial" panose="020B0604020202020204" pitchFamily="34" charset="0"/>
              </a:rPr>
              <a:t> ise </a:t>
            </a:r>
            <a:r>
              <a:rPr lang="en-US" altLang="tr-TR" sz="2400" dirty="0">
                <a:latin typeface="Arial" panose="020B0604020202020204" pitchFamily="34" charset="0"/>
                <a:cs typeface="Arial" panose="020B0604020202020204" pitchFamily="34" charset="0"/>
              </a:rPr>
              <a:t> </a:t>
            </a:r>
            <a:r>
              <a:rPr lang="en-US" altLang="tr-TR" sz="2400" dirty="0">
                <a:solidFill>
                  <a:srgbClr val="FFFF00"/>
                </a:solidFill>
                <a:latin typeface="Arial" panose="020B0604020202020204" pitchFamily="34" charset="0"/>
                <a:cs typeface="Arial" panose="020B0604020202020204" pitchFamily="34" charset="0"/>
              </a:rPr>
              <a:t>“</a:t>
            </a:r>
            <a:r>
              <a:rPr lang="en-US" altLang="tr-TR" sz="2400" dirty="0" err="1">
                <a:solidFill>
                  <a:srgbClr val="FFFF00"/>
                </a:solidFill>
                <a:latin typeface="Arial" panose="020B0604020202020204" pitchFamily="34" charset="0"/>
                <a:cs typeface="Arial" panose="020B0604020202020204" pitchFamily="34" charset="0"/>
              </a:rPr>
              <a:t>küresel</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ısınma</a:t>
            </a:r>
            <a:r>
              <a:rPr lang="en-US" altLang="tr-TR" sz="2400" dirty="0">
                <a:solidFill>
                  <a:srgbClr val="FFFF00"/>
                </a:solidFill>
                <a:latin typeface="Arial" panose="020B0604020202020204" pitchFamily="34" charset="0"/>
                <a:cs typeface="Arial" panose="020B0604020202020204" pitchFamily="34" charset="0"/>
              </a:rPr>
              <a:t> 2050’ye </a:t>
            </a:r>
            <a:r>
              <a:rPr lang="en-US" altLang="tr-TR" sz="2400" dirty="0" err="1">
                <a:solidFill>
                  <a:srgbClr val="FFFF00"/>
                </a:solidFill>
                <a:latin typeface="Arial" panose="020B0604020202020204" pitchFamily="34" charset="0"/>
                <a:cs typeface="Arial" panose="020B0604020202020204" pitchFamily="34" charset="0"/>
              </a:rPr>
              <a:t>kadar</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bitki</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ve</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hayvan</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türlerinin</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dörtte</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birini</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ya</a:t>
            </a:r>
            <a:r>
              <a:rPr lang="en-US" altLang="tr-TR" sz="2400" dirty="0">
                <a:solidFill>
                  <a:srgbClr val="FFFF00"/>
                </a:solidFill>
                <a:latin typeface="Arial" panose="020B0604020202020204" pitchFamily="34" charset="0"/>
                <a:cs typeface="Arial" panose="020B0604020202020204" pitchFamily="34" charset="0"/>
              </a:rPr>
              <a:t> da 1 </a:t>
            </a:r>
            <a:r>
              <a:rPr lang="en-US" altLang="tr-TR" sz="2400" dirty="0" err="1">
                <a:solidFill>
                  <a:srgbClr val="FFFF00"/>
                </a:solidFill>
                <a:latin typeface="Arial" panose="020B0604020202020204" pitchFamily="34" charset="0"/>
                <a:cs typeface="Arial" panose="020B0604020202020204" pitchFamily="34" charset="0"/>
              </a:rPr>
              <a:t>milyondan</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fazlasını</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yok</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solidFill>
                  <a:srgbClr val="FFFF00"/>
                </a:solidFill>
                <a:latin typeface="Arial" panose="020B0604020202020204" pitchFamily="34" charset="0"/>
                <a:cs typeface="Arial" panose="020B0604020202020204" pitchFamily="34" charset="0"/>
              </a:rPr>
              <a:t>edecek</a:t>
            </a:r>
            <a:r>
              <a:rPr lang="en-US" altLang="tr-TR" sz="2400" dirty="0">
                <a:solidFill>
                  <a:srgbClr val="FFFF00"/>
                </a:solidFill>
                <a:latin typeface="Arial" panose="020B0604020202020204" pitchFamily="34" charset="0"/>
                <a:cs typeface="Arial" panose="020B0604020202020204" pitchFamily="34" charset="0"/>
              </a:rPr>
              <a:t>” </a:t>
            </a:r>
            <a:r>
              <a:rPr lang="en-US" altLang="tr-TR" sz="2400" dirty="0" err="1">
                <a:latin typeface="Arial" panose="020B0604020202020204" pitchFamily="34" charset="0"/>
                <a:cs typeface="Arial" panose="020B0604020202020204" pitchFamily="34" charset="0"/>
              </a:rPr>
              <a:t>denmektedir</a:t>
            </a:r>
            <a:r>
              <a:rPr lang="en-US" altLang="tr-TR" sz="2400" dirty="0">
                <a:latin typeface="Arial" panose="020B0604020202020204" pitchFamily="34" charset="0"/>
                <a:cs typeface="Arial" panose="020B0604020202020204" pitchFamily="34" charset="0"/>
              </a:rPr>
              <a:t>.</a:t>
            </a:r>
          </a:p>
        </p:txBody>
      </p:sp>
      <p:pic>
        <p:nvPicPr>
          <p:cNvPr id="4" name="Picture 10" descr="http://www.spiritualizm.com/yeni1/ay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40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39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8529" y="1364566"/>
            <a:ext cx="10752405" cy="5092505"/>
          </a:xfrm>
        </p:spPr>
        <p:txBody>
          <a:bodyPr>
            <a:normAutofit/>
          </a:bodyPr>
          <a:lstStyle/>
          <a:p>
            <a:pPr indent="288000" algn="just">
              <a:lnSpc>
                <a:spcPct val="110000"/>
              </a:lnSpc>
              <a:spcBef>
                <a:spcPts val="600"/>
              </a:spcBef>
              <a:spcAft>
                <a:spcPts val="600"/>
              </a:spcAft>
            </a:pPr>
            <a:r>
              <a:rPr lang="en-US" altLang="tr-TR" sz="2800" i="1" dirty="0">
                <a:solidFill>
                  <a:srgbClr val="FFFF00"/>
                </a:solidFill>
                <a:latin typeface="Arial" panose="020B0604020202020204" pitchFamily="34" charset="0"/>
                <a:cs typeface="Arial" panose="020B0604020202020204" pitchFamily="34" charset="0"/>
              </a:rPr>
              <a:t>Chris Thomas </a:t>
            </a:r>
            <a:r>
              <a:rPr lang="tr-TR" altLang="tr-TR" sz="2800" dirty="0">
                <a:latin typeface="Arial" panose="020B0604020202020204" pitchFamily="34" charset="0"/>
                <a:cs typeface="Arial" panose="020B0604020202020204" pitchFamily="34" charset="0"/>
              </a:rPr>
              <a:t>,e</a:t>
            </a:r>
            <a:r>
              <a:rPr lang="en-US" altLang="tr-TR" sz="2800" dirty="0" err="1">
                <a:latin typeface="Arial" panose="020B0604020202020204" pitchFamily="34" charset="0"/>
                <a:cs typeface="Arial" panose="020B0604020202020204" pitchFamily="34" charset="0"/>
              </a:rPr>
              <a:t>ğer</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bir</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çözüm</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üretilmezse</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türlerin</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kitlesel</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tükenişlerinin</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tarihte</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görülmemiş</a:t>
            </a:r>
            <a:r>
              <a:rPr lang="tr-TR"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boyutlara</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ulaşabileceğine</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dikkat</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çekmekte</a:t>
            </a:r>
            <a:r>
              <a:rPr lang="tr-TR" altLang="tr-TR" sz="2800" dirty="0" err="1">
                <a:latin typeface="Arial" panose="020B0604020202020204" pitchFamily="34" charset="0"/>
                <a:cs typeface="Arial" panose="020B0604020202020204" pitchFamily="34" charset="0"/>
              </a:rPr>
              <a:t>dir</a:t>
            </a:r>
            <a:r>
              <a:rPr lang="tr-TR" altLang="tr-TR" sz="2800" dirty="0">
                <a:latin typeface="Arial" panose="020B0604020202020204" pitchFamily="34" charset="0"/>
                <a:cs typeface="Arial" panose="020B0604020202020204" pitchFamily="34" charset="0"/>
              </a:rPr>
              <a:t>.</a:t>
            </a:r>
          </a:p>
          <a:p>
            <a:pPr indent="288000" algn="just">
              <a:lnSpc>
                <a:spcPct val="110000"/>
              </a:lnSpc>
              <a:spcBef>
                <a:spcPts val="600"/>
              </a:spcBef>
              <a:spcAft>
                <a:spcPts val="600"/>
              </a:spcAft>
            </a:pPr>
            <a:r>
              <a:rPr lang="tr-TR" altLang="tr-TR" sz="2800" dirty="0">
                <a:latin typeface="Arial" panose="020B0604020202020204" pitchFamily="34" charset="0"/>
                <a:cs typeface="Arial" panose="020B0604020202020204" pitchFamily="34" charset="0"/>
              </a:rPr>
              <a:t>Bu canlı </a:t>
            </a:r>
            <a:r>
              <a:rPr lang="en-US" altLang="tr-TR" sz="2800" dirty="0" err="1">
                <a:latin typeface="Arial" panose="020B0604020202020204" pitchFamily="34" charset="0"/>
                <a:cs typeface="Arial" panose="020B0604020202020204" pitchFamily="34" charset="0"/>
              </a:rPr>
              <a:t>türlerin</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insan</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marifetiyle</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yok</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olma</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hızları</a:t>
            </a:r>
            <a:r>
              <a:rPr lang="tr-TR" altLang="tr-TR" sz="2800" dirty="0">
                <a:latin typeface="Arial" panose="020B0604020202020204" pitchFamily="34" charset="0"/>
                <a:cs typeface="Arial" panose="020B0604020202020204" pitchFamily="34" charset="0"/>
              </a:rPr>
              <a:t>,</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doğal</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yok</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olma</a:t>
            </a:r>
            <a:r>
              <a:rPr lang="tr-TR"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hızlarının</a:t>
            </a:r>
            <a:r>
              <a:rPr lang="en-US" altLang="tr-TR" sz="2800" dirty="0">
                <a:latin typeface="Arial" panose="020B0604020202020204" pitchFamily="34" charset="0"/>
                <a:cs typeface="Arial" panose="020B0604020202020204" pitchFamily="34" charset="0"/>
              </a:rPr>
              <a:t> 100 </a:t>
            </a:r>
            <a:r>
              <a:rPr lang="en-US" altLang="tr-TR" sz="2800" dirty="0" err="1">
                <a:latin typeface="Arial" panose="020B0604020202020204" pitchFamily="34" charset="0"/>
                <a:cs typeface="Arial" panose="020B0604020202020204" pitchFamily="34" charset="0"/>
              </a:rPr>
              <a:t>ila</a:t>
            </a:r>
            <a:r>
              <a:rPr lang="en-US" altLang="tr-TR" sz="2800" dirty="0">
                <a:latin typeface="Arial" panose="020B0604020202020204" pitchFamily="34" charset="0"/>
                <a:cs typeface="Arial" panose="020B0604020202020204" pitchFamily="34" charset="0"/>
              </a:rPr>
              <a:t> 1000 </a:t>
            </a:r>
            <a:r>
              <a:rPr lang="en-US" altLang="tr-TR" sz="2800" dirty="0" err="1">
                <a:latin typeface="Arial" panose="020B0604020202020204" pitchFamily="34" charset="0"/>
                <a:cs typeface="Arial" panose="020B0604020202020204" pitchFamily="34" charset="0"/>
              </a:rPr>
              <a:t>katı</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olarak</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tahmin</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edilmektedir</a:t>
            </a:r>
            <a:r>
              <a:rPr lang="en-US" altLang="tr-TR" sz="2800" dirty="0">
                <a:latin typeface="Arial" panose="020B0604020202020204" pitchFamily="34" charset="0"/>
                <a:cs typeface="Arial" panose="020B0604020202020204" pitchFamily="34" charset="0"/>
              </a:rPr>
              <a:t>. </a:t>
            </a:r>
            <a:endParaRPr lang="tr-TR" altLang="tr-TR" sz="2800" dirty="0">
              <a:latin typeface="Arial" panose="020B0604020202020204" pitchFamily="34" charset="0"/>
              <a:cs typeface="Arial" panose="020B0604020202020204" pitchFamily="34" charset="0"/>
            </a:endParaRPr>
          </a:p>
          <a:p>
            <a:pPr indent="288000" algn="just">
              <a:lnSpc>
                <a:spcPct val="110000"/>
              </a:lnSpc>
              <a:spcBef>
                <a:spcPts val="600"/>
              </a:spcBef>
              <a:spcAft>
                <a:spcPts val="600"/>
              </a:spcAft>
            </a:pPr>
            <a:r>
              <a:rPr lang="en-US" altLang="tr-TR" sz="2800" dirty="0">
                <a:latin typeface="Arial" panose="020B0604020202020204" pitchFamily="34" charset="0"/>
                <a:cs typeface="Arial" panose="020B0604020202020204" pitchFamily="34" charset="0"/>
              </a:rPr>
              <a:t>Bu </a:t>
            </a:r>
            <a:r>
              <a:rPr lang="en-US" altLang="tr-TR" sz="2800" dirty="0" err="1">
                <a:latin typeface="Arial" panose="020B0604020202020204" pitchFamily="34" charset="0"/>
                <a:cs typeface="Arial" panose="020B0604020202020204" pitchFamily="34" charset="0"/>
              </a:rPr>
              <a:t>eğilim</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devam</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ederse</a:t>
            </a:r>
            <a:r>
              <a:rPr lang="en-US" altLang="tr-TR" sz="2800" dirty="0">
                <a:latin typeface="Arial" panose="020B0604020202020204" pitchFamily="34" charset="0"/>
                <a:cs typeface="Arial" panose="020B0604020202020204" pitchFamily="34" charset="0"/>
              </a:rPr>
              <a:t> 50 </a:t>
            </a:r>
            <a:r>
              <a:rPr lang="en-US" altLang="tr-TR" sz="2800" dirty="0" err="1">
                <a:latin typeface="Arial" panose="020B0604020202020204" pitchFamily="34" charset="0"/>
                <a:cs typeface="Arial" panose="020B0604020202020204" pitchFamily="34" charset="0"/>
              </a:rPr>
              <a:t>ilâ</a:t>
            </a:r>
            <a:r>
              <a:rPr lang="en-US" altLang="tr-TR" sz="2800" dirty="0">
                <a:latin typeface="Arial" panose="020B0604020202020204" pitchFamily="34" charset="0"/>
                <a:cs typeface="Arial" panose="020B0604020202020204" pitchFamily="34" charset="0"/>
              </a:rPr>
              <a:t> 100 </a:t>
            </a:r>
            <a:r>
              <a:rPr lang="en-US" altLang="tr-TR" sz="2800" dirty="0" err="1">
                <a:latin typeface="Arial" panose="020B0604020202020204" pitchFamily="34" charset="0"/>
                <a:cs typeface="Arial" panose="020B0604020202020204" pitchFamily="34" charset="0"/>
              </a:rPr>
              <a:t>yıl</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içerisinde</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mevcut</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türlerin</a:t>
            </a:r>
            <a:r>
              <a:rPr lang="en-US" altLang="tr-TR" sz="2800" dirty="0">
                <a:latin typeface="Arial" panose="020B0604020202020204" pitchFamily="34" charset="0"/>
                <a:cs typeface="Arial" panose="020B0604020202020204" pitchFamily="34" charset="0"/>
              </a:rPr>
              <a:t> </a:t>
            </a:r>
            <a:r>
              <a:rPr lang="en-US" altLang="tr-TR" sz="2800" dirty="0">
                <a:solidFill>
                  <a:srgbClr val="FFFF00"/>
                </a:solidFill>
                <a:latin typeface="Arial" panose="020B0604020202020204" pitchFamily="34" charset="0"/>
                <a:cs typeface="Arial" panose="020B0604020202020204" pitchFamily="34" charset="0"/>
              </a:rPr>
              <a:t>%10-50</a:t>
            </a:r>
            <a:r>
              <a:rPr lang="en-US" altLang="tr-TR" sz="2800" dirty="0">
                <a:latin typeface="Arial" panose="020B0604020202020204" pitchFamily="34" charset="0"/>
                <a:cs typeface="Arial" panose="020B0604020202020204" pitchFamily="34" charset="0"/>
              </a:rPr>
              <a:t>’sinin yok </a:t>
            </a:r>
            <a:r>
              <a:rPr lang="en-US" altLang="tr-TR" sz="2800" dirty="0" err="1">
                <a:latin typeface="Arial" panose="020B0604020202020204" pitchFamily="34" charset="0"/>
                <a:cs typeface="Arial" panose="020B0604020202020204" pitchFamily="34" charset="0"/>
              </a:rPr>
              <a:t>olacağı</a:t>
            </a:r>
            <a:r>
              <a:rPr lang="en-US" altLang="tr-TR" sz="2800" dirty="0">
                <a:latin typeface="Arial" panose="020B0604020202020204" pitchFamily="34" charset="0"/>
                <a:cs typeface="Arial" panose="020B0604020202020204" pitchFamily="34" charset="0"/>
              </a:rPr>
              <a:t> </a:t>
            </a:r>
            <a:r>
              <a:rPr lang="en-US" altLang="tr-TR" sz="2800" dirty="0" err="1">
                <a:latin typeface="Arial" panose="020B0604020202020204" pitchFamily="34" charset="0"/>
                <a:cs typeface="Arial" panose="020B0604020202020204" pitchFamily="34" charset="0"/>
              </a:rPr>
              <a:t>hesaplanmaktadır</a:t>
            </a:r>
            <a:r>
              <a:rPr lang="en-US" altLang="tr-TR" sz="2800" dirty="0">
                <a:latin typeface="Arial" panose="020B0604020202020204" pitchFamily="34" charset="0"/>
                <a:cs typeface="Arial" panose="020B0604020202020204" pitchFamily="34" charset="0"/>
              </a:rPr>
              <a:t>. </a:t>
            </a:r>
            <a:endParaRPr lang="tr-TR" altLang="tr-TR" sz="2800" dirty="0">
              <a:latin typeface="Arial" panose="020B0604020202020204" pitchFamily="34" charset="0"/>
              <a:cs typeface="Arial" panose="020B0604020202020204" pitchFamily="34" charset="0"/>
            </a:endParaRPr>
          </a:p>
          <a:p>
            <a:endParaRPr lang="tr-TR" dirty="0"/>
          </a:p>
        </p:txBody>
      </p:sp>
      <p:sp>
        <p:nvSpPr>
          <p:cNvPr id="4" name="Unvan 1">
            <a:extLst>
              <a:ext uri="{FF2B5EF4-FFF2-40B4-BE49-F238E27FC236}">
                <a16:creationId xmlns:a16="http://schemas.microsoft.com/office/drawing/2014/main" xmlns="" id="{22C1028F-98B8-4A77-AE82-B9CCE0C74EA3}"/>
              </a:ext>
            </a:extLst>
          </p:cNvPr>
          <p:cNvSpPr>
            <a:spLocks noGrp="1"/>
          </p:cNvSpPr>
          <p:nvPr>
            <p:ph type="title"/>
          </p:nvPr>
        </p:nvSpPr>
        <p:spPr>
          <a:xfrm>
            <a:off x="0" y="115086"/>
            <a:ext cx="11943471" cy="1249480"/>
          </a:xfrm>
        </p:spPr>
        <p:txBody>
          <a:bodyPr/>
          <a:lstStyle/>
          <a:p>
            <a:pPr algn="ctr"/>
            <a:r>
              <a:rPr lang="tr-TR" sz="3200" dirty="0">
                <a:solidFill>
                  <a:srgbClr val="FFFF00"/>
                </a:solidFill>
                <a:latin typeface="Arial" panose="020B0604020202020204" pitchFamily="34" charset="0"/>
                <a:cs typeface="Arial" panose="020B0604020202020204" pitchFamily="34" charset="0"/>
              </a:rPr>
              <a:t>KÜRESEL ISINMANIN OLUŞTURDUĞU İKLİM DEĞİŞİKLİKLERİNİN ETKİLERİ</a:t>
            </a:r>
          </a:p>
        </p:txBody>
      </p:sp>
    </p:spTree>
    <p:extLst>
      <p:ext uri="{BB962C8B-B14F-4D97-AF65-F5344CB8AC3E}">
        <p14:creationId xmlns:p14="http://schemas.microsoft.com/office/powerpoint/2010/main" val="677546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771171"/>
          </a:xfrm>
        </p:spPr>
        <p:txBody>
          <a:bodyPr/>
          <a:lstStyle/>
          <a:p>
            <a:pPr algn="ctr"/>
            <a:r>
              <a:rPr lang="tr-TR" sz="3200" dirty="0">
                <a:solidFill>
                  <a:srgbClr val="FFFF00"/>
                </a:solidFill>
                <a:latin typeface="Arial" panose="020B0604020202020204" pitchFamily="34" charset="0"/>
                <a:cs typeface="Arial" panose="020B0604020202020204" pitchFamily="34" charset="0"/>
              </a:rPr>
              <a:t>ÖNLEMLER</a:t>
            </a:r>
          </a:p>
        </p:txBody>
      </p:sp>
      <p:sp>
        <p:nvSpPr>
          <p:cNvPr id="3" name="İçerik Yer Tutucusu 2"/>
          <p:cNvSpPr>
            <a:spLocks noGrp="1"/>
          </p:cNvSpPr>
          <p:nvPr>
            <p:ph idx="1"/>
          </p:nvPr>
        </p:nvSpPr>
        <p:spPr>
          <a:xfrm>
            <a:off x="337626" y="1223890"/>
            <a:ext cx="11282288" cy="5024510"/>
          </a:xfrm>
        </p:spPr>
        <p:txBody>
          <a:bodyPr>
            <a:normAutofit lnSpcReduction="10000"/>
          </a:bodyPr>
          <a:lstStyle/>
          <a:p>
            <a:pPr algn="just"/>
            <a:r>
              <a:rPr lang="tr-TR" dirty="0">
                <a:latin typeface="Arial" panose="020B0604020202020204" pitchFamily="34" charset="0"/>
                <a:cs typeface="Arial" panose="020B0604020202020204" pitchFamily="34" charset="0"/>
              </a:rPr>
              <a:t>Atmosferde artan CO2 birikiminin yol </a:t>
            </a:r>
            <a:r>
              <a:rPr lang="tr-TR" dirty="0" err="1">
                <a:latin typeface="Arial" panose="020B0604020202020204" pitchFamily="34" charset="0"/>
                <a:cs typeface="Arial" panose="020B0604020202020204" pitchFamily="34" charset="0"/>
              </a:rPr>
              <a:t>açabilecegi</a:t>
            </a:r>
            <a:r>
              <a:rPr lang="tr-TR" dirty="0">
                <a:latin typeface="Arial" panose="020B0604020202020204" pitchFamily="34" charset="0"/>
                <a:cs typeface="Arial" panose="020B0604020202020204" pitchFamily="34" charset="0"/>
              </a:rPr>
              <a:t> olumsuz etkiler konusundaki uluslararası ilk ciddi adımın atılması Dünya Meteoroloji Örgütü’nün (WMO) </a:t>
            </a:r>
            <a:r>
              <a:rPr lang="tr-TR" dirty="0" err="1">
                <a:latin typeface="Arial" panose="020B0604020202020204" pitchFamily="34" charset="0"/>
                <a:cs typeface="Arial" panose="020B0604020202020204" pitchFamily="34" charset="0"/>
              </a:rPr>
              <a:t>öncülügünde</a:t>
            </a:r>
            <a:r>
              <a:rPr lang="tr-TR" dirty="0">
                <a:latin typeface="Arial" panose="020B0604020202020204" pitchFamily="34" charset="0"/>
                <a:cs typeface="Arial" panose="020B0604020202020204" pitchFamily="34" charset="0"/>
              </a:rPr>
              <a:t> </a:t>
            </a:r>
            <a:r>
              <a:rPr lang="tr-TR" dirty="0">
                <a:solidFill>
                  <a:srgbClr val="FFFF00"/>
                </a:solidFill>
                <a:latin typeface="Arial" panose="020B0604020202020204" pitchFamily="34" charset="0"/>
                <a:cs typeface="Arial" panose="020B0604020202020204" pitchFamily="34" charset="0"/>
              </a:rPr>
              <a:t>1979 </a:t>
            </a:r>
            <a:r>
              <a:rPr lang="tr-TR" dirty="0">
                <a:latin typeface="Arial" panose="020B0604020202020204" pitchFamily="34" charset="0"/>
                <a:cs typeface="Arial" panose="020B0604020202020204" pitchFamily="34" charset="0"/>
              </a:rPr>
              <a:t>yılında düzenlenen </a:t>
            </a:r>
            <a:r>
              <a:rPr lang="tr-TR" dirty="0">
                <a:solidFill>
                  <a:srgbClr val="FFFF00"/>
                </a:solidFill>
                <a:latin typeface="Arial" panose="020B0604020202020204" pitchFamily="34" charset="0"/>
                <a:cs typeface="Arial" panose="020B0604020202020204" pitchFamily="34" charset="0"/>
              </a:rPr>
              <a:t>Birinci Dünya İklim Konferans</a:t>
            </a:r>
            <a:r>
              <a:rPr lang="tr-TR" dirty="0">
                <a:latin typeface="Arial" panose="020B0604020202020204" pitchFamily="34" charset="0"/>
                <a:cs typeface="Arial" panose="020B0604020202020204" pitchFamily="34" charset="0"/>
              </a:rPr>
              <a:t>ı'nda konunun önemi dünya ülkelerinin dikkatine </a:t>
            </a:r>
            <a:r>
              <a:rPr lang="tr-TR" dirty="0" err="1">
                <a:latin typeface="Arial" panose="020B0604020202020204" pitchFamily="34" charset="0"/>
                <a:cs typeface="Arial" panose="020B0604020202020204" pitchFamily="34" charset="0"/>
              </a:rPr>
              <a:t>sunulmustur</a:t>
            </a:r>
            <a:r>
              <a:rPr lang="tr-TR" dirty="0">
                <a:latin typeface="Arial" panose="020B0604020202020204" pitchFamily="34" charset="0"/>
                <a:cs typeface="Arial" panose="020B0604020202020204" pitchFamily="34" charset="0"/>
              </a:rPr>
              <a:t>.</a:t>
            </a:r>
          </a:p>
          <a:p>
            <a:pPr algn="just"/>
            <a:r>
              <a:rPr lang="tr-TR" sz="2200" dirty="0">
                <a:latin typeface="Arial" panose="020B0604020202020204" pitchFamily="34" charset="0"/>
                <a:cs typeface="Arial" panose="020B0604020202020204" pitchFamily="34" charset="0"/>
              </a:rPr>
              <a:t>1985 ve 1987 yıllarında </a:t>
            </a:r>
            <a:r>
              <a:rPr lang="tr-TR" sz="2200" dirty="0">
                <a:solidFill>
                  <a:srgbClr val="FFFF00"/>
                </a:solidFill>
                <a:latin typeface="Arial" panose="020B0604020202020204" pitchFamily="34" charset="0"/>
                <a:cs typeface="Arial" panose="020B0604020202020204" pitchFamily="34" charset="0"/>
              </a:rPr>
              <a:t>Avusturya </a:t>
            </a:r>
            <a:r>
              <a:rPr lang="tr-TR" sz="2200" dirty="0">
                <a:latin typeface="Arial" panose="020B0604020202020204" pitchFamily="34" charset="0"/>
                <a:cs typeface="Arial" panose="020B0604020202020204" pitchFamily="34" charset="0"/>
              </a:rPr>
              <a:t>ve 1988’de Toronto’da düzenlenen toplantılar, dikkatleri ilk kez iklim değişikliği karşısında siyasal seçenekler geliştirilmesi konusu üzerinde </a:t>
            </a:r>
            <a:r>
              <a:rPr lang="tr-TR" sz="2200" dirty="0" err="1">
                <a:latin typeface="Arial" panose="020B0604020202020204" pitchFamily="34" charset="0"/>
                <a:cs typeface="Arial" panose="020B0604020202020204" pitchFamily="34" charset="0"/>
              </a:rPr>
              <a:t>toplamıstır</a:t>
            </a:r>
            <a:r>
              <a:rPr lang="tr-TR" sz="2200" dirty="0">
                <a:latin typeface="Arial" panose="020B0604020202020204" pitchFamily="34" charset="0"/>
                <a:cs typeface="Arial" panose="020B0604020202020204" pitchFamily="34" charset="0"/>
              </a:rPr>
              <a:t>. </a:t>
            </a:r>
          </a:p>
          <a:p>
            <a:pPr algn="just"/>
            <a:r>
              <a:rPr lang="tr-TR" sz="2200" dirty="0">
                <a:latin typeface="Arial" panose="020B0604020202020204" pitchFamily="34" charset="0"/>
                <a:cs typeface="Arial" panose="020B0604020202020204" pitchFamily="34" charset="0"/>
              </a:rPr>
              <a:t>Avusturya 1985 Toplantısı, Karbondioksit ve Öteki Sera Gazlarının İklim </a:t>
            </a:r>
            <a:r>
              <a:rPr lang="tr-TR" sz="2200" dirty="0" err="1">
                <a:latin typeface="Arial" panose="020B0604020202020204" pitchFamily="34" charset="0"/>
                <a:cs typeface="Arial" panose="020B0604020202020204" pitchFamily="34" charset="0"/>
              </a:rPr>
              <a:t>Degisimleri</a:t>
            </a:r>
            <a:r>
              <a:rPr lang="tr-TR" sz="2200" dirty="0">
                <a:latin typeface="Arial" panose="020B0604020202020204" pitchFamily="34" charset="0"/>
                <a:cs typeface="Arial" panose="020B0604020202020204" pitchFamily="34" charset="0"/>
              </a:rPr>
              <a:t> Üzerindeki Rolünü ve Etkilerini Değerlendirme Uluslararası Konferansı başlığını taşımaktaydı. </a:t>
            </a:r>
          </a:p>
          <a:p>
            <a:pPr algn="just"/>
            <a:r>
              <a:rPr lang="tr-TR" sz="2200" dirty="0">
                <a:latin typeface="Arial" panose="020B0604020202020204" pitchFamily="34" charset="0"/>
                <a:cs typeface="Arial" panose="020B0604020202020204" pitchFamily="34" charset="0"/>
              </a:rPr>
              <a:t>1988 yılında düzenlenen Değişen Atmosfer Toronto Konferansı’nda, uluslararası bir hedef olarak, küresel CO2 </a:t>
            </a:r>
            <a:r>
              <a:rPr lang="tr-TR" sz="2200" dirty="0" err="1">
                <a:latin typeface="Arial" panose="020B0604020202020204" pitchFamily="34" charset="0"/>
                <a:cs typeface="Arial" panose="020B0604020202020204" pitchFamily="34" charset="0"/>
              </a:rPr>
              <a:t>salımlarının</a:t>
            </a:r>
            <a:r>
              <a:rPr lang="tr-TR" sz="2200" dirty="0">
                <a:latin typeface="Arial" panose="020B0604020202020204" pitchFamily="34" charset="0"/>
                <a:cs typeface="Arial" panose="020B0604020202020204" pitchFamily="34" charset="0"/>
              </a:rPr>
              <a:t> 2005 yılına kadar % 20 azaltılması ve protokollerle </a:t>
            </a:r>
            <a:r>
              <a:rPr lang="tr-TR" sz="2200" dirty="0" err="1">
                <a:latin typeface="Arial" panose="020B0604020202020204" pitchFamily="34" charset="0"/>
                <a:cs typeface="Arial" panose="020B0604020202020204" pitchFamily="34" charset="0"/>
              </a:rPr>
              <a:t>gelistirilecek</a:t>
            </a:r>
            <a:r>
              <a:rPr lang="tr-TR" sz="2200" dirty="0">
                <a:latin typeface="Arial" panose="020B0604020202020204" pitchFamily="34" charset="0"/>
                <a:cs typeface="Arial" panose="020B0604020202020204" pitchFamily="34" charset="0"/>
              </a:rPr>
              <a:t> olan bir çerçeve iklim sözleşmesinin hazırlanması önerilmiştir.</a:t>
            </a:r>
          </a:p>
        </p:txBody>
      </p:sp>
    </p:spTree>
    <p:extLst>
      <p:ext uri="{BB962C8B-B14F-4D97-AF65-F5344CB8AC3E}">
        <p14:creationId xmlns:p14="http://schemas.microsoft.com/office/powerpoint/2010/main" val="32508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6948" y="1223890"/>
            <a:ext cx="11704320" cy="5024510"/>
          </a:xfrm>
        </p:spPr>
        <p:txBody>
          <a:bodyPr>
            <a:noAutofit/>
          </a:bodyPr>
          <a:lstStyle/>
          <a:p>
            <a:pPr algn="just"/>
            <a:r>
              <a:rPr lang="tr-TR" sz="2800" dirty="0">
                <a:latin typeface="Arial" panose="020B0604020202020204" pitchFamily="34" charset="0"/>
                <a:cs typeface="Arial" panose="020B0604020202020204" pitchFamily="34" charset="0"/>
              </a:rPr>
              <a:t>WMO öncülüğünde 1990 tarihlerinde Cenevre’de yapılan 2. Dünya İklim Konferansı’nda, ana konusu </a:t>
            </a:r>
            <a:r>
              <a:rPr lang="tr-TR" sz="2800" dirty="0">
                <a:solidFill>
                  <a:srgbClr val="FFFF00"/>
                </a:solidFill>
                <a:latin typeface="Arial" panose="020B0604020202020204" pitchFamily="34" charset="0"/>
                <a:cs typeface="Arial" panose="020B0604020202020204" pitchFamily="34" charset="0"/>
              </a:rPr>
              <a:t>iklim değişikliği </a:t>
            </a:r>
            <a:r>
              <a:rPr lang="tr-TR" sz="2800" dirty="0">
                <a:latin typeface="Arial" panose="020B0604020202020204" pitchFamily="34" charset="0"/>
                <a:cs typeface="Arial" panose="020B0604020202020204" pitchFamily="34" charset="0"/>
              </a:rPr>
              <a:t>ve </a:t>
            </a:r>
            <a:r>
              <a:rPr lang="tr-TR" sz="2800" dirty="0">
                <a:solidFill>
                  <a:srgbClr val="FFFF00"/>
                </a:solidFill>
                <a:latin typeface="Arial" panose="020B0604020202020204" pitchFamily="34" charset="0"/>
                <a:cs typeface="Arial" panose="020B0604020202020204" pitchFamily="34" charset="0"/>
              </a:rPr>
              <a:t>sera gazları </a:t>
            </a:r>
            <a:r>
              <a:rPr lang="tr-TR" sz="2800" dirty="0">
                <a:latin typeface="Arial" panose="020B0604020202020204" pitchFamily="34" charset="0"/>
                <a:cs typeface="Arial" panose="020B0604020202020204" pitchFamily="34" charset="0"/>
              </a:rPr>
              <a:t>olan </a:t>
            </a:r>
            <a:r>
              <a:rPr lang="tr-TR" sz="2800" dirty="0">
                <a:solidFill>
                  <a:srgbClr val="FFFF00"/>
                </a:solidFill>
                <a:latin typeface="Arial" panose="020B0604020202020204" pitchFamily="34" charset="0"/>
                <a:cs typeface="Arial" panose="020B0604020202020204" pitchFamily="34" charset="0"/>
              </a:rPr>
              <a:t>Bakanlar Deklarasyonu</a:t>
            </a:r>
            <a:r>
              <a:rPr lang="tr-TR" sz="2800" dirty="0">
                <a:latin typeface="Arial" panose="020B0604020202020204" pitchFamily="34" charset="0"/>
                <a:cs typeface="Arial" panose="020B0604020202020204" pitchFamily="34" charset="0"/>
              </a:rPr>
              <a:t>, aralarında Türkiye’nin de bulunduğu 137 ülke tarafından onaylanmıştır. </a:t>
            </a:r>
          </a:p>
          <a:p>
            <a:pPr algn="just"/>
            <a:r>
              <a:rPr lang="tr-TR" sz="2800" dirty="0">
                <a:latin typeface="Arial" panose="020B0604020202020204" pitchFamily="34" charset="0"/>
                <a:cs typeface="Arial" panose="020B0604020202020204" pitchFamily="34" charset="0"/>
              </a:rPr>
              <a:t>Hem Konferans sonuç bildirisi, hem de Bakanlar Deklarasyonu, BM Çevre ve Kalkınma Konferansı’nda (UNCED) imzaya açılmak üzere, bir </a:t>
            </a:r>
            <a:r>
              <a:rPr lang="tr-TR" sz="2800" dirty="0">
                <a:solidFill>
                  <a:srgbClr val="FFFF00"/>
                </a:solidFill>
                <a:latin typeface="Arial" panose="020B0604020202020204" pitchFamily="34" charset="0"/>
                <a:cs typeface="Arial" panose="020B0604020202020204" pitchFamily="34" charset="0"/>
              </a:rPr>
              <a:t>iklim değişikliği çerçeve sözleşmesi </a:t>
            </a:r>
            <a:r>
              <a:rPr lang="tr-TR" sz="2800" dirty="0">
                <a:latin typeface="Arial" panose="020B0604020202020204" pitchFamily="34" charset="0"/>
                <a:cs typeface="Arial" panose="020B0604020202020204" pitchFamily="34" charset="0"/>
              </a:rPr>
              <a:t>görüşmelerine ivedilikle başlanması açısından tarihsel bir önem taşımaktaydı. </a:t>
            </a:r>
          </a:p>
          <a:p>
            <a:pPr algn="just"/>
            <a:r>
              <a:rPr lang="tr-TR" sz="2800" dirty="0">
                <a:latin typeface="Arial" panose="020B0604020202020204" pitchFamily="34" charset="0"/>
                <a:cs typeface="Arial" panose="020B0604020202020204" pitchFamily="34" charset="0"/>
              </a:rPr>
              <a:t>Bu belgelerde, </a:t>
            </a:r>
            <a:r>
              <a:rPr lang="tr-TR" sz="2800" dirty="0">
                <a:solidFill>
                  <a:srgbClr val="FFFF00"/>
                </a:solidFill>
                <a:latin typeface="Arial" panose="020B0604020202020204" pitchFamily="34" charset="0"/>
                <a:cs typeface="Arial" panose="020B0604020202020204" pitchFamily="34" charset="0"/>
              </a:rPr>
              <a:t>sera gazlarının atmosferdeki birikimlerinin azaltılmasını </a:t>
            </a:r>
            <a:r>
              <a:rPr lang="tr-TR" sz="2800" dirty="0">
                <a:latin typeface="Arial" panose="020B0604020202020204" pitchFamily="34" charset="0"/>
                <a:cs typeface="Arial" panose="020B0604020202020204" pitchFamily="34" charset="0"/>
              </a:rPr>
              <a:t>sağlayacak önlemler savunulmuştur</a:t>
            </a:r>
          </a:p>
        </p:txBody>
      </p:sp>
      <p:sp>
        <p:nvSpPr>
          <p:cNvPr id="6" name="Unvan 1">
            <a:extLst>
              <a:ext uri="{FF2B5EF4-FFF2-40B4-BE49-F238E27FC236}">
                <a16:creationId xmlns:a16="http://schemas.microsoft.com/office/drawing/2014/main" xmlns="" id="{1549C5A3-ED64-4BC2-B28A-D95B6F3BDD30}"/>
              </a:ext>
            </a:extLst>
          </p:cNvPr>
          <p:cNvSpPr>
            <a:spLocks noGrp="1"/>
          </p:cNvSpPr>
          <p:nvPr>
            <p:ph type="title"/>
          </p:nvPr>
        </p:nvSpPr>
        <p:spPr>
          <a:xfrm>
            <a:off x="646111" y="241698"/>
            <a:ext cx="9404723" cy="771171"/>
          </a:xfrm>
        </p:spPr>
        <p:txBody>
          <a:bodyPr/>
          <a:lstStyle/>
          <a:p>
            <a:pPr algn="ctr"/>
            <a:r>
              <a:rPr lang="tr-TR" sz="3200" dirty="0">
                <a:solidFill>
                  <a:srgbClr val="FFFF00"/>
                </a:solidFill>
                <a:latin typeface="Arial" panose="020B0604020202020204" pitchFamily="34" charset="0"/>
                <a:cs typeface="Arial" panose="020B0604020202020204" pitchFamily="34" charset="0"/>
              </a:rPr>
              <a:t>ÖNLEMLER</a:t>
            </a:r>
          </a:p>
        </p:txBody>
      </p:sp>
    </p:spTree>
    <p:extLst>
      <p:ext uri="{BB962C8B-B14F-4D97-AF65-F5344CB8AC3E}">
        <p14:creationId xmlns:p14="http://schemas.microsoft.com/office/powerpoint/2010/main" val="71595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9152" y="1223890"/>
            <a:ext cx="11760590" cy="5181392"/>
          </a:xfrm>
        </p:spPr>
        <p:txBody>
          <a:bodyPr>
            <a:normAutofit/>
          </a:bodyPr>
          <a:lstStyle/>
          <a:p>
            <a:pPr algn="just"/>
            <a:r>
              <a:rPr lang="tr-TR" sz="2800" dirty="0">
                <a:latin typeface="Arial" panose="020B0604020202020204" pitchFamily="34" charset="0"/>
                <a:cs typeface="Arial" panose="020B0604020202020204" pitchFamily="34" charset="0"/>
              </a:rPr>
              <a:t>İklim değişikliğine neden olan sera gazı </a:t>
            </a:r>
            <a:r>
              <a:rPr lang="tr-TR" sz="2800" dirty="0" err="1">
                <a:latin typeface="Arial" panose="020B0604020202020204" pitchFamily="34" charset="0"/>
                <a:cs typeface="Arial" panose="020B0604020202020204" pitchFamily="34" charset="0"/>
              </a:rPr>
              <a:t>salımlarını</a:t>
            </a:r>
            <a:r>
              <a:rPr lang="tr-TR" sz="2800" dirty="0">
                <a:latin typeface="Arial" panose="020B0604020202020204" pitchFamily="34" charset="0"/>
                <a:cs typeface="Arial" panose="020B0604020202020204" pitchFamily="34" charset="0"/>
              </a:rPr>
              <a:t> azaltmaya yönelik eylem stratejilerini ve yükümlülüklerini, </a:t>
            </a:r>
            <a:r>
              <a:rPr lang="tr-TR" sz="2800" dirty="0">
                <a:solidFill>
                  <a:srgbClr val="FFFF00"/>
                </a:solidFill>
                <a:latin typeface="Arial" panose="020B0604020202020204" pitchFamily="34" charset="0"/>
                <a:cs typeface="Arial" panose="020B0604020202020204" pitchFamily="34" charset="0"/>
              </a:rPr>
              <a:t>İklim Değişikliği Çerçeve Sözleşmesi (İDÇS) </a:t>
            </a:r>
            <a:r>
              <a:rPr lang="tr-TR" sz="2800" dirty="0">
                <a:latin typeface="Arial" panose="020B0604020202020204" pitchFamily="34" charset="0"/>
                <a:cs typeface="Arial" panose="020B0604020202020204" pitchFamily="34" charset="0"/>
              </a:rPr>
              <a:t>düzenlemektedir. </a:t>
            </a:r>
          </a:p>
          <a:p>
            <a:pPr algn="just"/>
            <a:r>
              <a:rPr lang="tr-TR" sz="2800" dirty="0">
                <a:solidFill>
                  <a:srgbClr val="FFFF00"/>
                </a:solidFill>
                <a:latin typeface="Arial" panose="020B0604020202020204" pitchFamily="34" charset="0"/>
                <a:cs typeface="Arial" panose="020B0604020202020204" pitchFamily="34" charset="0"/>
              </a:rPr>
              <a:t>1992’</a:t>
            </a:r>
            <a:r>
              <a:rPr lang="tr-TR" sz="2800" dirty="0">
                <a:latin typeface="Arial" panose="020B0604020202020204" pitchFamily="34" charset="0"/>
                <a:cs typeface="Arial" panose="020B0604020202020204" pitchFamily="34" charset="0"/>
              </a:rPr>
              <a:t>de Rio’da gerçekleştirilen Yerküre Zirvesi’nde (UNCED) imzaya açılan ve </a:t>
            </a:r>
            <a:r>
              <a:rPr lang="tr-TR" sz="2800" dirty="0">
                <a:solidFill>
                  <a:srgbClr val="FFFF00"/>
                </a:solidFill>
                <a:latin typeface="Arial" panose="020B0604020202020204" pitchFamily="34" charset="0"/>
                <a:cs typeface="Arial" panose="020B0604020202020204" pitchFamily="34" charset="0"/>
              </a:rPr>
              <a:t>Mart 1994’te</a:t>
            </a:r>
            <a:r>
              <a:rPr lang="tr-TR" sz="2800" dirty="0">
                <a:latin typeface="Arial" panose="020B0604020202020204" pitchFamily="34" charset="0"/>
                <a:cs typeface="Arial" panose="020B0604020202020204" pitchFamily="34" charset="0"/>
              </a:rPr>
              <a:t> yürürlüğe giren </a:t>
            </a:r>
            <a:r>
              <a:rPr lang="tr-TR" sz="2800" dirty="0" err="1">
                <a:latin typeface="Arial" panose="020B0604020202020204" pitchFamily="34" charset="0"/>
                <a:cs typeface="Arial" panose="020B0604020202020204" pitchFamily="34" charset="0"/>
              </a:rPr>
              <a:t>İDÇS’ye</a:t>
            </a:r>
            <a:r>
              <a:rPr lang="tr-TR" sz="2800" dirty="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bugün </a:t>
            </a:r>
            <a:r>
              <a:rPr lang="tr-TR" sz="2800" b="1" u="sng" dirty="0" smtClean="0">
                <a:solidFill>
                  <a:srgbClr val="FFFF00"/>
                </a:solidFill>
                <a:latin typeface="Arial" panose="020B0604020202020204" pitchFamily="34" charset="0"/>
                <a:cs typeface="Arial" panose="020B0604020202020204" pitchFamily="34" charset="0"/>
              </a:rPr>
              <a:t>197 </a:t>
            </a:r>
            <a:r>
              <a:rPr lang="tr-TR" sz="2800" u="sng" dirty="0">
                <a:latin typeface="Arial" panose="020B0604020202020204" pitchFamily="34" charset="0"/>
                <a:cs typeface="Arial" panose="020B0604020202020204" pitchFamily="34" charset="0"/>
              </a:rPr>
              <a:t>ülke ve Avrupa Topluluğu </a:t>
            </a:r>
            <a:r>
              <a:rPr lang="tr-TR" sz="2800" u="sng" dirty="0" smtClean="0">
                <a:latin typeface="Arial" panose="020B0604020202020204" pitchFamily="34" charset="0"/>
                <a:cs typeface="Arial" panose="020B0604020202020204" pitchFamily="34" charset="0"/>
              </a:rPr>
              <a:t>taraftır.</a:t>
            </a:r>
            <a:endParaRPr lang="tr-TR" sz="2800" u="sng" dirty="0">
              <a:latin typeface="Arial" panose="020B0604020202020204" pitchFamily="34" charset="0"/>
              <a:cs typeface="Arial" panose="020B0604020202020204" pitchFamily="34" charset="0"/>
            </a:endParaRPr>
          </a:p>
          <a:p>
            <a:pPr algn="just"/>
            <a:r>
              <a:rPr lang="tr-TR" sz="2800" dirty="0">
                <a:solidFill>
                  <a:srgbClr val="FFFF00"/>
                </a:solidFill>
                <a:latin typeface="Arial" panose="020B0604020202020204" pitchFamily="34" charset="0"/>
                <a:cs typeface="Arial" panose="020B0604020202020204" pitchFamily="34" charset="0"/>
              </a:rPr>
              <a:t>Sözleşme’nin nihai amacı</a:t>
            </a:r>
            <a:r>
              <a:rPr lang="tr-TR" sz="2800" dirty="0">
                <a:latin typeface="Arial" panose="020B0604020202020204" pitchFamily="34" charset="0"/>
                <a:cs typeface="Arial" panose="020B0604020202020204" pitchFamily="34" charset="0"/>
              </a:rPr>
              <a:t>, </a:t>
            </a:r>
            <a:r>
              <a:rPr lang="tr-TR" sz="2800" u="sng" dirty="0">
                <a:latin typeface="Arial" panose="020B0604020202020204" pitchFamily="34" charset="0"/>
                <a:cs typeface="Arial" panose="020B0604020202020204" pitchFamily="34" charset="0"/>
              </a:rPr>
              <a:t>“Atmosferdeki sera gazı birikimlerini, insanın iklim sistemi üzerindeki tehlikeli etkilerini önleyecek bir düzeyde durdurmaktır”</a:t>
            </a:r>
          </a:p>
        </p:txBody>
      </p:sp>
      <p:sp>
        <p:nvSpPr>
          <p:cNvPr id="6" name="Unvan 1">
            <a:extLst>
              <a:ext uri="{FF2B5EF4-FFF2-40B4-BE49-F238E27FC236}">
                <a16:creationId xmlns:a16="http://schemas.microsoft.com/office/drawing/2014/main" xmlns="" id="{CFCFFC1A-CBD1-430E-8E30-791F242874BE}"/>
              </a:ext>
            </a:extLst>
          </p:cNvPr>
          <p:cNvSpPr>
            <a:spLocks noGrp="1"/>
          </p:cNvSpPr>
          <p:nvPr>
            <p:ph type="title"/>
          </p:nvPr>
        </p:nvSpPr>
        <p:spPr>
          <a:xfrm>
            <a:off x="646111" y="452718"/>
            <a:ext cx="9404723" cy="771171"/>
          </a:xfrm>
        </p:spPr>
        <p:txBody>
          <a:bodyPr/>
          <a:lstStyle/>
          <a:p>
            <a:pPr algn="ctr"/>
            <a:r>
              <a:rPr lang="tr-TR" sz="3200" dirty="0">
                <a:solidFill>
                  <a:srgbClr val="FFFF00"/>
                </a:solidFill>
                <a:latin typeface="Arial" panose="020B0604020202020204" pitchFamily="34" charset="0"/>
                <a:cs typeface="Arial" panose="020B0604020202020204" pitchFamily="34" charset="0"/>
              </a:rPr>
              <a:t>ÖNLEMLER</a:t>
            </a:r>
          </a:p>
        </p:txBody>
      </p:sp>
    </p:spTree>
    <p:extLst>
      <p:ext uri="{BB962C8B-B14F-4D97-AF65-F5344CB8AC3E}">
        <p14:creationId xmlns:p14="http://schemas.microsoft.com/office/powerpoint/2010/main" val="405851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9828" y="1012874"/>
            <a:ext cx="11521440" cy="5627077"/>
          </a:xfrm>
        </p:spPr>
        <p:txBody>
          <a:bodyPr>
            <a:normAutofit/>
          </a:bodyPr>
          <a:lstStyle/>
          <a:p>
            <a:r>
              <a:rPr lang="tr-TR" sz="2800" b="1" dirty="0" err="1">
                <a:solidFill>
                  <a:srgbClr val="FFFF00"/>
                </a:solidFill>
                <a:latin typeface="Arial" panose="020B0604020202020204" pitchFamily="34" charset="0"/>
                <a:cs typeface="Arial" panose="020B0604020202020204" pitchFamily="34" charset="0"/>
              </a:rPr>
              <a:t>İDÇS’nin</a:t>
            </a:r>
            <a:r>
              <a:rPr lang="tr-TR" sz="2800" b="1" dirty="0">
                <a:solidFill>
                  <a:srgbClr val="FFFF00"/>
                </a:solidFill>
                <a:latin typeface="Arial" panose="020B0604020202020204" pitchFamily="34" charset="0"/>
                <a:cs typeface="Arial" panose="020B0604020202020204" pitchFamily="34" charset="0"/>
              </a:rPr>
              <a:t> amacı;</a:t>
            </a:r>
          </a:p>
          <a:p>
            <a:pPr algn="just"/>
            <a:r>
              <a:rPr lang="tr-TR" sz="2800" dirty="0">
                <a:latin typeface="Arial" panose="020B0604020202020204" pitchFamily="34" charset="0"/>
                <a:cs typeface="Arial" panose="020B0604020202020204" pitchFamily="34" charset="0"/>
              </a:rPr>
              <a:t>İklim sisteminin eşitlik temelinde, ortak fakat farklı sorumluluk ilkesine uygun olarak </a:t>
            </a:r>
            <a:r>
              <a:rPr lang="tr-TR" sz="2800" u="sng" dirty="0">
                <a:latin typeface="Arial" panose="020B0604020202020204" pitchFamily="34" charset="0"/>
                <a:cs typeface="Arial" panose="020B0604020202020204" pitchFamily="34" charset="0"/>
              </a:rPr>
              <a:t>korunması</a:t>
            </a:r>
            <a:r>
              <a:rPr lang="tr-TR" sz="2800" dirty="0">
                <a:latin typeface="Arial" panose="020B0604020202020204" pitchFamily="34" charset="0"/>
                <a:cs typeface="Arial" panose="020B0604020202020204" pitchFamily="34" charset="0"/>
              </a:rPr>
              <a:t>, </a:t>
            </a:r>
          </a:p>
          <a:p>
            <a:pPr algn="just"/>
            <a:r>
              <a:rPr lang="tr-TR" sz="2800" dirty="0">
                <a:latin typeface="Arial" panose="020B0604020202020204" pitchFamily="34" charset="0"/>
                <a:cs typeface="Arial" panose="020B0604020202020204" pitchFamily="34" charset="0"/>
              </a:rPr>
              <a:t>İklim değişikliğinden etkilenecek olan gelişme yolundaki ülkelerin ihtiyaç ve özel şartlarının dikkate alınması, </a:t>
            </a:r>
          </a:p>
          <a:p>
            <a:pPr algn="just"/>
            <a:r>
              <a:rPr lang="tr-TR" sz="2800" dirty="0">
                <a:latin typeface="Arial" panose="020B0604020202020204" pitchFamily="34" charset="0"/>
                <a:cs typeface="Arial" panose="020B0604020202020204" pitchFamily="34" charset="0"/>
              </a:rPr>
              <a:t>İklim değişikliğinin etkilerine karşı </a:t>
            </a:r>
            <a:r>
              <a:rPr lang="tr-TR" sz="2800" u="sng" dirty="0">
                <a:latin typeface="Arial" panose="020B0604020202020204" pitchFamily="34" charset="0"/>
                <a:cs typeface="Arial" panose="020B0604020202020204" pitchFamily="34" charset="0"/>
              </a:rPr>
              <a:t>önlem alınması </a:t>
            </a:r>
            <a:r>
              <a:rPr lang="tr-TR" sz="2800" dirty="0">
                <a:latin typeface="Arial" panose="020B0604020202020204" pitchFamily="34" charset="0"/>
                <a:cs typeface="Arial" panose="020B0604020202020204" pitchFamily="34" charset="0"/>
              </a:rPr>
              <a:t>ve alınacak önlemlerin etkin maliyetli ve küresel yarar sağlayacak şekilde olması, </a:t>
            </a:r>
          </a:p>
          <a:p>
            <a:pPr algn="just"/>
            <a:r>
              <a:rPr lang="tr-TR" sz="2800" dirty="0">
                <a:latin typeface="Arial" panose="020B0604020202020204" pitchFamily="34" charset="0"/>
                <a:cs typeface="Arial" panose="020B0604020202020204" pitchFamily="34" charset="0"/>
              </a:rPr>
              <a:t>Sürdürülebilir kalkınmanın desteklenmesi ve belirlenecek politika ve önlemlerin </a:t>
            </a:r>
            <a:r>
              <a:rPr lang="tr-TR" sz="2800" u="sng" dirty="0">
                <a:latin typeface="Arial" panose="020B0604020202020204" pitchFamily="34" charset="0"/>
                <a:cs typeface="Arial" panose="020B0604020202020204" pitchFamily="34" charset="0"/>
              </a:rPr>
              <a:t>ulusal kalkınma programlarına dâhil edilmesi</a:t>
            </a:r>
            <a:r>
              <a:rPr lang="tr-TR" sz="2800" dirty="0">
                <a:latin typeface="Arial" panose="020B0604020202020204" pitchFamily="34" charset="0"/>
                <a:cs typeface="Arial" panose="020B0604020202020204" pitchFamily="34" charset="0"/>
              </a:rPr>
              <a:t>, </a:t>
            </a:r>
          </a:p>
          <a:p>
            <a:pPr algn="just"/>
            <a:r>
              <a:rPr lang="tr-TR" sz="2800" dirty="0">
                <a:latin typeface="Arial" panose="020B0604020202020204" pitchFamily="34" charset="0"/>
                <a:cs typeface="Arial" panose="020B0604020202020204" pitchFamily="34" charset="0"/>
              </a:rPr>
              <a:t>Tarafların </a:t>
            </a:r>
            <a:r>
              <a:rPr lang="tr-TR" sz="2800" u="sng" dirty="0">
                <a:latin typeface="Arial" panose="020B0604020202020204" pitchFamily="34" charset="0"/>
                <a:cs typeface="Arial" panose="020B0604020202020204" pitchFamily="34" charset="0"/>
              </a:rPr>
              <a:t>işbirliği </a:t>
            </a:r>
            <a:r>
              <a:rPr lang="tr-TR" sz="2800" dirty="0">
                <a:latin typeface="Arial" panose="020B0604020202020204" pitchFamily="34" charset="0"/>
                <a:cs typeface="Arial" panose="020B0604020202020204" pitchFamily="34" charset="0"/>
              </a:rPr>
              <a:t>yapmalarıdır. </a:t>
            </a:r>
          </a:p>
          <a:p>
            <a:endParaRPr lang="tr-TR" dirty="0">
              <a:latin typeface="Arial" panose="020B0604020202020204" pitchFamily="34" charset="0"/>
              <a:cs typeface="Arial" panose="020B0604020202020204" pitchFamily="34" charset="0"/>
            </a:endParaRPr>
          </a:p>
        </p:txBody>
      </p:sp>
      <p:sp>
        <p:nvSpPr>
          <p:cNvPr id="6" name="Unvan 1">
            <a:extLst>
              <a:ext uri="{FF2B5EF4-FFF2-40B4-BE49-F238E27FC236}">
                <a16:creationId xmlns:a16="http://schemas.microsoft.com/office/drawing/2014/main" xmlns="" id="{22DB7FEC-4784-4854-B136-4B151FE5AFDF}"/>
              </a:ext>
            </a:extLst>
          </p:cNvPr>
          <p:cNvSpPr>
            <a:spLocks noGrp="1"/>
          </p:cNvSpPr>
          <p:nvPr>
            <p:ph type="title"/>
          </p:nvPr>
        </p:nvSpPr>
        <p:spPr>
          <a:xfrm>
            <a:off x="646111" y="452718"/>
            <a:ext cx="9404723" cy="771171"/>
          </a:xfrm>
        </p:spPr>
        <p:txBody>
          <a:bodyPr/>
          <a:lstStyle/>
          <a:p>
            <a:pPr algn="ctr"/>
            <a:r>
              <a:rPr lang="tr-TR" sz="3200" b="1" dirty="0">
                <a:solidFill>
                  <a:srgbClr val="FFFF00"/>
                </a:solidFill>
                <a:latin typeface="Arial" panose="020B0604020202020204" pitchFamily="34" charset="0"/>
                <a:cs typeface="Arial" panose="020B0604020202020204" pitchFamily="34" charset="0"/>
              </a:rPr>
              <a:t>ÖNLEMLER</a:t>
            </a:r>
          </a:p>
        </p:txBody>
      </p:sp>
    </p:spTree>
    <p:extLst>
      <p:ext uri="{BB962C8B-B14F-4D97-AF65-F5344CB8AC3E}">
        <p14:creationId xmlns:p14="http://schemas.microsoft.com/office/powerpoint/2010/main" val="279281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sp>
        <p:nvSpPr>
          <p:cNvPr id="3" name="İçerik Yer Tutucusu 2"/>
          <p:cNvSpPr>
            <a:spLocks noGrp="1"/>
          </p:cNvSpPr>
          <p:nvPr>
            <p:ph idx="1"/>
          </p:nvPr>
        </p:nvSpPr>
        <p:spPr>
          <a:xfrm>
            <a:off x="645130" y="2052919"/>
            <a:ext cx="10412076" cy="2406540"/>
          </a:xfrm>
        </p:spPr>
        <p:txBody>
          <a:bodyPr>
            <a:normAutofit/>
          </a:bodyPr>
          <a:lstStyle/>
          <a:p>
            <a:pPr algn="just"/>
            <a:r>
              <a:rPr lang="tr-TR" sz="2800" dirty="0" err="1"/>
              <a:t>BMİDS’nin</a:t>
            </a:r>
            <a:r>
              <a:rPr lang="tr-TR" sz="2800" dirty="0"/>
              <a:t> gönüllülüğe dayalı yükümlülüklerinin </a:t>
            </a:r>
            <a:r>
              <a:rPr lang="tr-TR" sz="2800" b="1" dirty="0"/>
              <a:t>yetersiz kalması</a:t>
            </a:r>
            <a:r>
              <a:rPr lang="tr-TR" sz="2800" dirty="0"/>
              <a:t>. 1990’lı yıllarda yapılan COP toplantılarında gelişmiş ülkelerin emisyonları azaltmakta isteksiz davranmaları üzerine </a:t>
            </a:r>
            <a:r>
              <a:rPr lang="tr-TR" sz="2800" b="1" dirty="0"/>
              <a:t>“bağlayıcı hedef” </a:t>
            </a:r>
            <a:r>
              <a:rPr lang="tr-TR" sz="2800" dirty="0"/>
              <a:t>ihtiyacı doğdu.</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48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sp>
        <p:nvSpPr>
          <p:cNvPr id="3" name="İçerik Yer Tutucusu 2"/>
          <p:cNvSpPr>
            <a:spLocks noGrp="1"/>
          </p:cNvSpPr>
          <p:nvPr>
            <p:ph idx="1"/>
          </p:nvPr>
        </p:nvSpPr>
        <p:spPr>
          <a:xfrm>
            <a:off x="154745" y="1012874"/>
            <a:ext cx="11451101" cy="5235525"/>
          </a:xfrm>
        </p:spPr>
        <p:txBody>
          <a:bodyPr>
            <a:noAutofit/>
          </a:bodyPr>
          <a:lstStyle/>
          <a:p>
            <a:pPr algn="just"/>
            <a:r>
              <a:rPr lang="tr-TR" sz="2800" dirty="0">
                <a:latin typeface="Arial" panose="020B0604020202020204" pitchFamily="34" charset="0"/>
                <a:cs typeface="Arial" panose="020B0604020202020204" pitchFamily="34" charset="0"/>
              </a:rPr>
              <a:t>1997 yılında Japonya’nın Kyoto kentinde toplanan ve 160 ülkeden gelen 10.000 civarında bilim adamı, uzman ve hükümet yetkililerinin katıldığı uluslararası konferansta, iklim değişikliği ile ilgili konular bütün açıklığı ile gündeme gelmiştir</a:t>
            </a:r>
          </a:p>
          <a:p>
            <a:pPr algn="just"/>
            <a:r>
              <a:rPr lang="tr-TR" sz="2800" dirty="0">
                <a:latin typeface="Arial" panose="020B0604020202020204" pitchFamily="34" charset="0"/>
                <a:cs typeface="Arial" panose="020B0604020202020204" pitchFamily="34" charset="0"/>
              </a:rPr>
              <a:t>Konferans sonunda </a:t>
            </a:r>
            <a:r>
              <a:rPr lang="tr-TR" sz="2800" dirty="0">
                <a:solidFill>
                  <a:srgbClr val="FFFF00"/>
                </a:solidFill>
                <a:latin typeface="Arial" panose="020B0604020202020204" pitchFamily="34" charset="0"/>
                <a:cs typeface="Arial" panose="020B0604020202020204" pitchFamily="34" charset="0"/>
              </a:rPr>
              <a:t>“Kyoto Protokolü” </a:t>
            </a:r>
            <a:r>
              <a:rPr lang="tr-TR" sz="2800" dirty="0">
                <a:latin typeface="Arial" panose="020B0604020202020204" pitchFamily="34" charset="0"/>
                <a:cs typeface="Arial" panose="020B0604020202020204" pitchFamily="34" charset="0"/>
              </a:rPr>
              <a:t>olarak adlandırılan bir anlaşma imzalanmıştır. </a:t>
            </a:r>
            <a:r>
              <a:rPr lang="tr-TR" sz="2800" dirty="0" smtClean="0">
                <a:latin typeface="Arial" panose="020B0604020202020204" pitchFamily="34" charset="0"/>
                <a:cs typeface="Arial" panose="020B0604020202020204" pitchFamily="34" charset="0"/>
              </a:rPr>
              <a:t>Protokol </a:t>
            </a:r>
            <a:r>
              <a:rPr lang="tr-TR" sz="2800" dirty="0" smtClean="0">
                <a:solidFill>
                  <a:srgbClr val="FFFF00"/>
                </a:solidFill>
                <a:latin typeface="Arial" panose="020B0604020202020204" pitchFamily="34" charset="0"/>
                <a:cs typeface="Arial" panose="020B0604020202020204" pitchFamily="34" charset="0"/>
              </a:rPr>
              <a:t>2005</a:t>
            </a:r>
            <a:r>
              <a:rPr lang="tr-TR" sz="2800" dirty="0" smtClean="0">
                <a:latin typeface="Arial" panose="020B0604020202020204" pitchFamily="34" charset="0"/>
                <a:cs typeface="Arial" panose="020B0604020202020204" pitchFamily="34" charset="0"/>
              </a:rPr>
              <a:t> yılında yürürlüğe girmiştir</a:t>
            </a:r>
            <a:endParaRPr lang="tr-TR" sz="2800" dirty="0">
              <a:latin typeface="Arial" panose="020B0604020202020204" pitchFamily="34" charset="0"/>
              <a:cs typeface="Arial" panose="020B0604020202020204" pitchFamily="34" charset="0"/>
            </a:endParaRPr>
          </a:p>
          <a:p>
            <a:pPr algn="just"/>
            <a:r>
              <a:rPr lang="tr-TR" sz="2800" dirty="0">
                <a:latin typeface="Arial" panose="020B0604020202020204" pitchFamily="34" charset="0"/>
                <a:cs typeface="Arial" panose="020B0604020202020204" pitchFamily="34" charset="0"/>
              </a:rPr>
              <a:t>Bu anlaşma hükümlerine göre; gelişmiş ülkeler, başta CO2 ve metan olmak üzere sera gazı üretimlerini, 2012 yılına kadar, 1990 yılı düzeylerinin en az </a:t>
            </a:r>
            <a:r>
              <a:rPr lang="tr-TR" sz="2800" dirty="0">
                <a:solidFill>
                  <a:srgbClr val="FFFF00"/>
                </a:solidFill>
                <a:latin typeface="Arial" panose="020B0604020202020204" pitchFamily="34" charset="0"/>
                <a:cs typeface="Arial" panose="020B0604020202020204" pitchFamily="34" charset="0"/>
              </a:rPr>
              <a:t>%5’i </a:t>
            </a:r>
            <a:r>
              <a:rPr lang="tr-TR" sz="2800" dirty="0">
                <a:latin typeface="Arial" panose="020B0604020202020204" pitchFamily="34" charset="0"/>
                <a:cs typeface="Arial" panose="020B0604020202020204" pitchFamily="34" charset="0"/>
              </a:rPr>
              <a:t>oranında azaltacaklarıdır. </a:t>
            </a:r>
          </a:p>
          <a:p>
            <a:pPr algn="just"/>
            <a:r>
              <a:rPr lang="tr-TR" sz="2800" dirty="0">
                <a:latin typeface="Arial" panose="020B0604020202020204" pitchFamily="34" charset="0"/>
                <a:cs typeface="Arial" panose="020B0604020202020204" pitchFamily="34" charset="0"/>
              </a:rPr>
              <a:t>Tek başına dünya sera gazı üretiminin dörtte birini atmosfere yayan ABD için, bu oran % 8; Japonya için %6 olarak belirlenmiştir</a:t>
            </a:r>
            <a:r>
              <a:rPr lang="tr-TR" sz="2800" dirty="0"/>
              <a:t>. </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23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728968"/>
          </a:xfrm>
        </p:spPr>
        <p:txBody>
          <a:bodyPr/>
          <a:lstStyle/>
          <a:p>
            <a:pPr algn="ctr"/>
            <a:r>
              <a:rPr lang="tr-TR" sz="3200" dirty="0">
                <a:solidFill>
                  <a:srgbClr val="FFFF00"/>
                </a:solidFill>
                <a:latin typeface="Arial" panose="020B0604020202020204" pitchFamily="34" charset="0"/>
                <a:cs typeface="Arial" panose="020B0604020202020204" pitchFamily="34" charset="0"/>
              </a:rPr>
              <a:t>KÜRESEL ISINMA</a:t>
            </a:r>
          </a:p>
        </p:txBody>
      </p:sp>
      <p:sp>
        <p:nvSpPr>
          <p:cNvPr id="3" name="İçerik Yer Tutucusu 2"/>
          <p:cNvSpPr>
            <a:spLocks noGrp="1"/>
          </p:cNvSpPr>
          <p:nvPr>
            <p:ph idx="1"/>
          </p:nvPr>
        </p:nvSpPr>
        <p:spPr>
          <a:xfrm>
            <a:off x="211015" y="1308292"/>
            <a:ext cx="11577711" cy="5767753"/>
          </a:xfrm>
        </p:spPr>
        <p:txBody>
          <a:bodyPr>
            <a:normAutofit fontScale="47500" lnSpcReduction="20000"/>
          </a:bodyPr>
          <a:lstStyle/>
          <a:p>
            <a:pPr algn="just"/>
            <a:r>
              <a:rPr lang="tr-TR" sz="5900" dirty="0">
                <a:latin typeface="Arial" panose="020B0604020202020204" pitchFamily="34" charset="0"/>
                <a:cs typeface="Arial" panose="020B0604020202020204" pitchFamily="34" charset="0"/>
              </a:rPr>
              <a:t>İnsan faaliyetleri sonucu atmosfere salınan gazların </a:t>
            </a:r>
            <a:r>
              <a:rPr lang="tr-TR" sz="5900" b="1" dirty="0">
                <a:solidFill>
                  <a:srgbClr val="FFFF00"/>
                </a:solidFill>
                <a:latin typeface="Arial" panose="020B0604020202020204" pitchFamily="34" charset="0"/>
                <a:cs typeface="Arial" panose="020B0604020202020204" pitchFamily="34" charset="0"/>
              </a:rPr>
              <a:t>sera etkisi </a:t>
            </a:r>
            <a:r>
              <a:rPr lang="tr-TR" sz="5900" dirty="0">
                <a:latin typeface="Arial" panose="020B0604020202020204" pitchFamily="34" charset="0"/>
                <a:cs typeface="Arial" panose="020B0604020202020204" pitchFamily="34" charset="0"/>
              </a:rPr>
              <a:t>yaratması sonucunda dünya yüzeyinde sıcaklığın artmasına </a:t>
            </a:r>
            <a:r>
              <a:rPr lang="tr-TR" sz="5900" b="1" dirty="0">
                <a:solidFill>
                  <a:srgbClr val="FFFF00"/>
                </a:solidFill>
                <a:latin typeface="Arial" panose="020B0604020202020204" pitchFamily="34" charset="0"/>
                <a:cs typeface="Arial" panose="020B0604020202020204" pitchFamily="34" charset="0"/>
              </a:rPr>
              <a:t>küresel ısınma </a:t>
            </a:r>
            <a:r>
              <a:rPr lang="tr-TR" sz="5900" dirty="0">
                <a:latin typeface="Arial" panose="020B0604020202020204" pitchFamily="34" charset="0"/>
                <a:cs typeface="Arial" panose="020B0604020202020204" pitchFamily="34" charset="0"/>
              </a:rPr>
              <a:t>deniliyor.</a:t>
            </a:r>
          </a:p>
          <a:p>
            <a:pPr algn="just"/>
            <a:r>
              <a:rPr lang="tr-TR" sz="5900" dirty="0">
                <a:solidFill>
                  <a:srgbClr val="FFFF00"/>
                </a:solidFill>
                <a:latin typeface="Arial" panose="020B0604020202020204" pitchFamily="34" charset="0"/>
                <a:cs typeface="Arial" panose="020B0604020202020204" pitchFamily="34" charset="0"/>
              </a:rPr>
              <a:t>Sera etkisi</a:t>
            </a:r>
            <a:r>
              <a:rPr lang="tr-TR" sz="5900" dirty="0">
                <a:latin typeface="Arial" panose="020B0604020202020204" pitchFamily="34" charset="0"/>
                <a:cs typeface="Arial" panose="020B0604020202020204" pitchFamily="34" charset="0"/>
              </a:rPr>
              <a:t>; Güneşten yansıyan ışınlar başta </a:t>
            </a:r>
            <a:r>
              <a:rPr lang="tr-TR" sz="5900" dirty="0">
                <a:solidFill>
                  <a:srgbClr val="FFFF00"/>
                </a:solidFill>
                <a:latin typeface="Arial" panose="020B0604020202020204" pitchFamily="34" charset="0"/>
                <a:cs typeface="Arial" panose="020B0604020202020204" pitchFamily="34" charset="0"/>
              </a:rPr>
              <a:t>karbondioksit, ozon, metan </a:t>
            </a:r>
            <a:r>
              <a:rPr lang="tr-TR" sz="5900" dirty="0">
                <a:latin typeface="Arial" panose="020B0604020202020204" pitchFamily="34" charset="0"/>
                <a:cs typeface="Arial" panose="020B0604020202020204" pitchFamily="34" charset="0"/>
              </a:rPr>
              <a:t>ve </a:t>
            </a:r>
            <a:r>
              <a:rPr lang="tr-TR" sz="5900" dirty="0">
                <a:solidFill>
                  <a:srgbClr val="FFFF00"/>
                </a:solidFill>
                <a:latin typeface="Arial" panose="020B0604020202020204" pitchFamily="34" charset="0"/>
                <a:cs typeface="Arial" panose="020B0604020202020204" pitchFamily="34" charset="0"/>
              </a:rPr>
              <a:t>su buharı </a:t>
            </a:r>
            <a:r>
              <a:rPr lang="tr-TR" sz="5900" dirty="0">
                <a:latin typeface="Arial" panose="020B0604020202020204" pitchFamily="34" charset="0"/>
                <a:cs typeface="Arial" panose="020B0604020202020204" pitchFamily="34" charset="0"/>
              </a:rPr>
              <a:t>olmak üzere atmosferde bulunan gazlar tarafından tutulur, böylece dünya ısınır. Işınların bu gazlar tarafından tutulmasına </a:t>
            </a:r>
            <a:r>
              <a:rPr lang="tr-TR" sz="5900" dirty="0">
                <a:solidFill>
                  <a:srgbClr val="FFFF00"/>
                </a:solidFill>
                <a:latin typeface="Arial" panose="020B0604020202020204" pitchFamily="34" charset="0"/>
                <a:cs typeface="Arial" panose="020B0604020202020204" pitchFamily="34" charset="0"/>
              </a:rPr>
              <a:t>sera etkisi </a:t>
            </a:r>
            <a:r>
              <a:rPr lang="tr-TR" sz="5900" dirty="0">
                <a:latin typeface="Arial" panose="020B0604020202020204" pitchFamily="34" charset="0"/>
                <a:cs typeface="Arial" panose="020B0604020202020204" pitchFamily="34" charset="0"/>
              </a:rPr>
              <a:t>denir.</a:t>
            </a:r>
          </a:p>
          <a:p>
            <a:pPr algn="just"/>
            <a:r>
              <a:rPr lang="tr-TR" sz="5900" dirty="0">
                <a:latin typeface="Arial" panose="020B0604020202020204" pitchFamily="34" charset="0"/>
                <a:cs typeface="Arial" panose="020B0604020202020204" pitchFamily="34" charset="0"/>
              </a:rPr>
              <a:t>Küresel ısınmadaki tehlike </a:t>
            </a:r>
            <a:r>
              <a:rPr lang="tr-TR" sz="5900" dirty="0">
                <a:solidFill>
                  <a:srgbClr val="FFFF00"/>
                </a:solidFill>
                <a:latin typeface="Arial" panose="020B0604020202020204" pitchFamily="34" charset="0"/>
                <a:cs typeface="Arial" panose="020B0604020202020204" pitchFamily="34" charset="0"/>
              </a:rPr>
              <a:t>karbondioksit</a:t>
            </a:r>
            <a:r>
              <a:rPr lang="tr-TR" sz="5900" dirty="0">
                <a:latin typeface="Arial" panose="020B0604020202020204" pitchFamily="34" charset="0"/>
                <a:cs typeface="Arial" panose="020B0604020202020204" pitchFamily="34" charset="0"/>
              </a:rPr>
              <a:t> ve </a:t>
            </a:r>
            <a:r>
              <a:rPr lang="tr-TR" sz="5900" dirty="0">
                <a:solidFill>
                  <a:srgbClr val="FFFF00"/>
                </a:solidFill>
                <a:latin typeface="Arial" panose="020B0604020202020204" pitchFamily="34" charset="0"/>
                <a:cs typeface="Arial" panose="020B0604020202020204" pitchFamily="34" charset="0"/>
              </a:rPr>
              <a:t>diğer sera gazlarının </a:t>
            </a:r>
            <a:r>
              <a:rPr lang="tr-TR" sz="5900" dirty="0">
                <a:latin typeface="Arial" panose="020B0604020202020204" pitchFamily="34" charset="0"/>
                <a:cs typeface="Arial" panose="020B0604020202020204" pitchFamily="34" charset="0"/>
              </a:rPr>
              <a:t>miktarındaki artışın bu doğal sera etkisini şiddetlendirmesinde yatmaktadır.</a:t>
            </a:r>
          </a:p>
          <a:p>
            <a:pPr algn="just"/>
            <a:r>
              <a:rPr lang="tr-TR" sz="5900" dirty="0">
                <a:solidFill>
                  <a:srgbClr val="FFFF00"/>
                </a:solidFill>
                <a:latin typeface="Arial" panose="020B0604020202020204" pitchFamily="34" charset="0"/>
                <a:cs typeface="Arial" panose="020B0604020202020204" pitchFamily="34" charset="0"/>
              </a:rPr>
              <a:t>Küresel ısınma</a:t>
            </a:r>
            <a:r>
              <a:rPr lang="tr-TR" sz="5900" dirty="0">
                <a:latin typeface="Arial" panose="020B0604020202020204" pitchFamily="34" charset="0"/>
                <a:cs typeface="Arial" panose="020B0604020202020204" pitchFamily="34" charset="0"/>
              </a:rPr>
              <a:t>, </a:t>
            </a:r>
            <a:r>
              <a:rPr lang="tr-TR" sz="5900" u="sng" dirty="0">
                <a:latin typeface="Arial" panose="020B0604020202020204" pitchFamily="34" charset="0"/>
                <a:cs typeface="Arial" panose="020B0604020202020204" pitchFamily="34" charset="0"/>
              </a:rPr>
              <a:t>sera etkisiyle atmosferin periyodik olarak sıcaklığının artarak ısınması olup, doğal bir süreçtir</a:t>
            </a:r>
            <a:r>
              <a:rPr lang="tr-TR" sz="5900" dirty="0">
                <a:latin typeface="Arial" panose="020B0604020202020204" pitchFamily="34" charset="0"/>
                <a:cs typeface="Arial" panose="020B0604020202020204" pitchFamily="34" charset="0"/>
              </a:rPr>
              <a:t>. İnsanların aktiviteleri sonucunda atmosfere, özellikle gazların girdileri arttığından etki giderek fazlalaşmaktadır.</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771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0505" y="1181686"/>
            <a:ext cx="11025383" cy="5066713"/>
          </a:xfrm>
        </p:spPr>
        <p:txBody>
          <a:bodyPr>
            <a:normAutofit/>
          </a:bodyPr>
          <a:lstStyle/>
          <a:p>
            <a:pPr algn="just"/>
            <a:r>
              <a:rPr lang="tr-TR" sz="2800" dirty="0">
                <a:latin typeface="Arial" panose="020B0604020202020204" pitchFamily="34" charset="0"/>
                <a:cs typeface="Arial" panose="020B0604020202020204" pitchFamily="34" charset="0"/>
              </a:rPr>
              <a:t>1990 yılı rakamlarına göre, Güney Kore, Hindistan, Brezilya ve Çin gibi gelişmekte olan ülkeler, aynı yıl atmosfere bırakılan toplam 6 milyar ton karbon dioksitin yaklaşık % 36 </a:t>
            </a:r>
            <a:r>
              <a:rPr lang="tr-TR" sz="2800" dirty="0" err="1">
                <a:latin typeface="Arial" panose="020B0604020202020204" pitchFamily="34" charset="0"/>
                <a:cs typeface="Arial" panose="020B0604020202020204" pitchFamily="34" charset="0"/>
              </a:rPr>
              <a:t>sını</a:t>
            </a:r>
            <a:r>
              <a:rPr lang="tr-TR" sz="2800" dirty="0">
                <a:latin typeface="Arial" panose="020B0604020202020204" pitchFamily="34" charset="0"/>
                <a:cs typeface="Arial" panose="020B0604020202020204" pitchFamily="34" charset="0"/>
              </a:rPr>
              <a:t> paylaşmaktadırlar. </a:t>
            </a:r>
          </a:p>
          <a:p>
            <a:pPr algn="just"/>
            <a:r>
              <a:rPr lang="tr-TR" sz="2800" dirty="0">
                <a:latin typeface="Arial" panose="020B0604020202020204" pitchFamily="34" charset="0"/>
                <a:cs typeface="Arial" panose="020B0604020202020204" pitchFamily="34" charset="0"/>
              </a:rPr>
              <a:t>Kyoto </a:t>
            </a:r>
            <a:r>
              <a:rPr lang="tr-TR" sz="2800" dirty="0" err="1">
                <a:latin typeface="Arial" panose="020B0604020202020204" pitchFamily="34" charset="0"/>
                <a:cs typeface="Arial" panose="020B0604020202020204" pitchFamily="34" charset="0"/>
              </a:rPr>
              <a:t>Protokolü’ün</a:t>
            </a:r>
            <a:r>
              <a:rPr lang="tr-TR" sz="2800" dirty="0">
                <a:latin typeface="Arial" panose="020B0604020202020204" pitchFamily="34" charset="0"/>
                <a:cs typeface="Arial" panose="020B0604020202020204" pitchFamily="34" charset="0"/>
              </a:rPr>
              <a:t> yürürlüğe girebilmesi için, 1990 yılı toplam CO</a:t>
            </a:r>
            <a:r>
              <a:rPr lang="tr-TR" sz="2800" baseline="30000" dirty="0">
                <a:latin typeface="Arial" panose="020B0604020202020204" pitchFamily="34" charset="0"/>
                <a:cs typeface="Arial" panose="020B0604020202020204" pitchFamily="34" charset="0"/>
              </a:rPr>
              <a:t>2 </a:t>
            </a:r>
            <a:r>
              <a:rPr lang="tr-TR" sz="2800" dirty="0" err="1">
                <a:latin typeface="Arial" panose="020B0604020202020204" pitchFamily="34" charset="0"/>
                <a:cs typeface="Arial" panose="020B0604020202020204" pitchFamily="34" charset="0"/>
              </a:rPr>
              <a:t>salımlarının</a:t>
            </a:r>
            <a:r>
              <a:rPr lang="tr-TR" sz="2800" dirty="0">
                <a:latin typeface="Arial" panose="020B0604020202020204" pitchFamily="34" charset="0"/>
                <a:cs typeface="Arial" panose="020B0604020202020204" pitchFamily="34" charset="0"/>
              </a:rPr>
              <a:t> en az % 55'ine tekabül eden tarafların protokolü onaylaması gerektiğinden </a:t>
            </a:r>
          </a:p>
          <a:p>
            <a:pPr algn="just"/>
            <a:r>
              <a:rPr lang="tr-TR" sz="2800" b="1" dirty="0">
                <a:solidFill>
                  <a:srgbClr val="FFFF00"/>
                </a:solidFill>
                <a:latin typeface="Arial" panose="020B0604020202020204" pitchFamily="34" charset="0"/>
                <a:cs typeface="Arial" panose="020B0604020202020204" pitchFamily="34" charset="0"/>
              </a:rPr>
              <a:t>2005</a:t>
            </a:r>
            <a:r>
              <a:rPr lang="tr-TR" sz="2800" dirty="0">
                <a:latin typeface="Arial" panose="020B0604020202020204" pitchFamily="34" charset="0"/>
                <a:cs typeface="Arial" panose="020B0604020202020204" pitchFamily="34" charset="0"/>
              </a:rPr>
              <a:t> yılında Rusya’nın anlaşmayı imzalamasıyla yeryüzündeki toplam emisyonun %55’i karşılanarak protokol yürürlüğe </a:t>
            </a:r>
            <a:r>
              <a:rPr lang="tr-TR" sz="2800" dirty="0" smtClean="0">
                <a:latin typeface="Arial" panose="020B0604020202020204" pitchFamily="34" charset="0"/>
                <a:cs typeface="Arial" panose="020B0604020202020204" pitchFamily="34" charset="0"/>
              </a:rPr>
              <a:t>girmiştir.</a:t>
            </a:r>
          </a:p>
          <a:p>
            <a:pPr algn="just"/>
            <a:r>
              <a:rPr lang="tr-TR" sz="2800" dirty="0" smtClean="0">
                <a:latin typeface="Arial" panose="020B0604020202020204" pitchFamily="34" charset="0"/>
                <a:cs typeface="Arial" panose="020B0604020202020204" pitchFamily="34" charset="0"/>
              </a:rPr>
              <a:t>Türkiye 2009’da taraf oldu.</a:t>
            </a:r>
            <a:endParaRPr lang="tr-TR" sz="2800" dirty="0">
              <a:latin typeface="Arial" panose="020B0604020202020204" pitchFamily="34" charset="0"/>
              <a:cs typeface="Arial" panose="020B0604020202020204" pitchFamily="34" charset="0"/>
            </a:endParaRPr>
          </a:p>
        </p:txBody>
      </p:sp>
      <p:sp>
        <p:nvSpPr>
          <p:cNvPr id="8" name="Unvan 1">
            <a:extLst>
              <a:ext uri="{FF2B5EF4-FFF2-40B4-BE49-F238E27FC236}">
                <a16:creationId xmlns:a16="http://schemas.microsoft.com/office/drawing/2014/main" xmlns="" id="{6516BFB7-4CB9-40CF-A0BA-E6FA466F51E8}"/>
              </a:ext>
            </a:extLst>
          </p:cNvPr>
          <p:cNvSpPr>
            <a:spLocks noGrp="1"/>
          </p:cNvSpPr>
          <p:nvPr>
            <p:ph type="title"/>
          </p:nvPr>
        </p:nvSpPr>
        <p:spPr>
          <a:xfrm>
            <a:off x="646111" y="452718"/>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spTree>
    <p:extLst>
      <p:ext uri="{BB962C8B-B14F-4D97-AF65-F5344CB8AC3E}">
        <p14:creationId xmlns:p14="http://schemas.microsoft.com/office/powerpoint/2010/main" val="55738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5423" y="731518"/>
            <a:ext cx="11648048" cy="5983252"/>
          </a:xfrm>
        </p:spPr>
        <p:txBody>
          <a:bodyPr>
            <a:noAutofit/>
          </a:bodyPr>
          <a:lstStyle/>
          <a:p>
            <a:pPr algn="just">
              <a:spcBef>
                <a:spcPts val="600"/>
              </a:spcBef>
            </a:pPr>
            <a:r>
              <a:rPr lang="tr-TR" sz="2800" dirty="0">
                <a:latin typeface="Arial" panose="020B0604020202020204" pitchFamily="34" charset="0"/>
                <a:cs typeface="Arial" panose="020B0604020202020204" pitchFamily="34" charset="0"/>
              </a:rPr>
              <a:t>Kyoto Protokolü şu anda yeryüzündeki </a:t>
            </a:r>
            <a:r>
              <a:rPr lang="tr-TR" sz="2800" dirty="0" smtClean="0">
                <a:solidFill>
                  <a:srgbClr val="FFFF00"/>
                </a:solidFill>
                <a:latin typeface="Arial" panose="020B0604020202020204" pitchFamily="34" charset="0"/>
                <a:cs typeface="Arial" panose="020B0604020202020204" pitchFamily="34" charset="0"/>
              </a:rPr>
              <a:t>192</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ülkeyi ve </a:t>
            </a:r>
            <a:r>
              <a:rPr lang="tr-TR" sz="2800" dirty="0">
                <a:latin typeface="Arial" panose="020B0604020202020204" pitchFamily="34" charset="0"/>
                <a:cs typeface="Arial" panose="020B0604020202020204" pitchFamily="34" charset="0"/>
                <a:hlinkClick r:id="rId2" tooltip="Sera gazı"/>
              </a:rPr>
              <a:t>sera gazı</a:t>
            </a:r>
            <a:r>
              <a:rPr lang="tr-TR" sz="2800" dirty="0">
                <a:latin typeface="Arial" panose="020B0604020202020204" pitchFamily="34" charset="0"/>
                <a:cs typeface="Arial" panose="020B0604020202020204" pitchFamily="34" charset="0"/>
              </a:rPr>
              <a:t> salınımlarının %55'inden fazlasını kapsamaktadır. </a:t>
            </a:r>
          </a:p>
          <a:p>
            <a:pPr algn="just">
              <a:spcBef>
                <a:spcPts val="600"/>
              </a:spcBef>
            </a:pPr>
            <a:r>
              <a:rPr lang="tr-TR" sz="2800" dirty="0">
                <a:latin typeface="Arial" panose="020B0604020202020204" pitchFamily="34" charset="0"/>
                <a:cs typeface="Arial" panose="020B0604020202020204" pitchFamily="34" charset="0"/>
              </a:rPr>
              <a:t>Kyoto Protokolü ile devreye girecek önlemler, pahalı yatırımlar gerektirmektedir. Sözleşmeye göre;</a:t>
            </a:r>
          </a:p>
          <a:p>
            <a:pPr marL="0" indent="0" algn="just">
              <a:spcBef>
                <a:spcPts val="600"/>
              </a:spcBef>
              <a:buNone/>
            </a:pPr>
            <a:r>
              <a:rPr lang="tr-TR" sz="2800" dirty="0">
                <a:latin typeface="Arial" panose="020B0604020202020204" pitchFamily="34" charset="0"/>
                <a:cs typeface="Arial" panose="020B0604020202020204" pitchFamily="34" charset="0"/>
              </a:rPr>
              <a:t>    - Atmosfere salınan sera gazı miktarı %5'e çekilecek,</a:t>
            </a:r>
          </a:p>
          <a:p>
            <a:pPr marL="0" indent="0" algn="just">
              <a:spcBef>
                <a:spcPts val="600"/>
              </a:spcBef>
              <a:buNone/>
            </a:pPr>
            <a:r>
              <a:rPr lang="tr-TR" sz="2800" dirty="0">
                <a:latin typeface="Arial" panose="020B0604020202020204" pitchFamily="34" charset="0"/>
                <a:cs typeface="Arial" panose="020B0604020202020204" pitchFamily="34" charset="0"/>
              </a:rPr>
              <a:t>    - Endüstriden, motorlu taşıtlardan, ısıtmadan kaynaklanan sera gazı miktarını azaltmaya yönelik mevzuat yeniden düzenlenecek,</a:t>
            </a:r>
          </a:p>
          <a:p>
            <a:pPr marL="0" indent="0" algn="just">
              <a:spcBef>
                <a:spcPts val="600"/>
              </a:spcBef>
              <a:buNone/>
            </a:pPr>
            <a:r>
              <a:rPr lang="tr-TR" sz="2800" dirty="0">
                <a:latin typeface="Arial" panose="020B0604020202020204" pitchFamily="34" charset="0"/>
                <a:cs typeface="Arial" panose="020B0604020202020204" pitchFamily="34" charset="0"/>
              </a:rPr>
              <a:t>   - Daha az enerji ile ısınma, daha az enerji tüketen araçlarla uzun yol alma, daha az enerji tüketen teknoloji sistemlerini endüstriye yerleştirme sağlanacak, ulaşımda, çöp depolamada çevrecilik temel ilke olacak,</a:t>
            </a:r>
          </a:p>
          <a:p>
            <a:pPr marL="0" indent="0" algn="just">
              <a:spcBef>
                <a:spcPts val="600"/>
              </a:spcBef>
              <a:buNone/>
            </a:pPr>
            <a:r>
              <a:rPr lang="tr-TR" sz="2800" dirty="0">
                <a:latin typeface="Arial" panose="020B0604020202020204" pitchFamily="34" charset="0"/>
                <a:cs typeface="Arial" panose="020B0604020202020204" pitchFamily="34" charset="0"/>
              </a:rPr>
              <a:t>   - Atmosfere bırakılan </a:t>
            </a:r>
            <a:r>
              <a:rPr lang="tr-TR" sz="2800" dirty="0">
                <a:solidFill>
                  <a:srgbClr val="FFFF00"/>
                </a:solidFill>
                <a:latin typeface="Arial" panose="020B0604020202020204" pitchFamily="34" charset="0"/>
                <a:cs typeface="Arial" panose="020B0604020202020204" pitchFamily="34" charset="0"/>
              </a:rPr>
              <a:t>metan</a:t>
            </a:r>
            <a:r>
              <a:rPr lang="tr-TR" sz="2800" dirty="0">
                <a:latin typeface="Arial" panose="020B0604020202020204" pitchFamily="34" charset="0"/>
                <a:cs typeface="Arial" panose="020B0604020202020204" pitchFamily="34" charset="0"/>
              </a:rPr>
              <a:t> ve </a:t>
            </a:r>
            <a:r>
              <a:rPr lang="tr-TR" sz="2800" dirty="0">
                <a:solidFill>
                  <a:srgbClr val="FFFF00"/>
                </a:solidFill>
                <a:latin typeface="Arial" panose="020B0604020202020204" pitchFamily="34" charset="0"/>
                <a:cs typeface="Arial" panose="020B0604020202020204" pitchFamily="34" charset="0"/>
              </a:rPr>
              <a:t>karbon dioksit </a:t>
            </a:r>
            <a:r>
              <a:rPr lang="tr-TR" sz="2800" dirty="0">
                <a:latin typeface="Arial" panose="020B0604020202020204" pitchFamily="34" charset="0"/>
                <a:cs typeface="Arial" panose="020B0604020202020204" pitchFamily="34" charset="0"/>
              </a:rPr>
              <a:t>oranının düşürülmesi için alternatif enerji kaynaklarına </a:t>
            </a:r>
            <a:r>
              <a:rPr lang="tr-TR" sz="2800" dirty="0" err="1">
                <a:latin typeface="Arial" panose="020B0604020202020204" pitchFamily="34" charset="0"/>
                <a:cs typeface="Arial" panose="020B0604020202020204" pitchFamily="34" charset="0"/>
              </a:rPr>
              <a:t>yönelinecek</a:t>
            </a:r>
            <a:r>
              <a:rPr lang="tr-TR" sz="2800" dirty="0">
                <a:latin typeface="Arial" panose="020B0604020202020204" pitchFamily="34" charset="0"/>
                <a:cs typeface="Arial" panose="020B0604020202020204" pitchFamily="34" charset="0"/>
              </a:rPr>
              <a:t>.</a:t>
            </a:r>
          </a:p>
        </p:txBody>
      </p:sp>
      <p:sp>
        <p:nvSpPr>
          <p:cNvPr id="6" name="Unvan 1">
            <a:extLst>
              <a:ext uri="{FF2B5EF4-FFF2-40B4-BE49-F238E27FC236}">
                <a16:creationId xmlns:a16="http://schemas.microsoft.com/office/drawing/2014/main" xmlns="" id="{61E61D31-933B-4259-8D93-D48AE8D47FD9}"/>
              </a:ext>
            </a:extLst>
          </p:cNvPr>
          <p:cNvSpPr>
            <a:spLocks noGrp="1"/>
          </p:cNvSpPr>
          <p:nvPr>
            <p:ph type="title"/>
          </p:nvPr>
        </p:nvSpPr>
        <p:spPr>
          <a:xfrm>
            <a:off x="646111" y="72890"/>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spTree>
    <p:extLst>
      <p:ext uri="{BB962C8B-B14F-4D97-AF65-F5344CB8AC3E}">
        <p14:creationId xmlns:p14="http://schemas.microsoft.com/office/powerpoint/2010/main" val="700969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7625" y="787792"/>
            <a:ext cx="11690251" cy="5460608"/>
          </a:xfrm>
        </p:spPr>
        <p:txBody>
          <a:bodyPr/>
          <a:lstStyle/>
          <a:p>
            <a:r>
              <a:rPr lang="tr-TR" sz="2800" dirty="0">
                <a:latin typeface="Arial" panose="020B0604020202020204" pitchFamily="34" charset="0"/>
                <a:cs typeface="Arial" panose="020B0604020202020204" pitchFamily="34" charset="0"/>
              </a:rPr>
              <a:t>Fosil yakıtlar yerine örneğin </a:t>
            </a:r>
            <a:r>
              <a:rPr lang="tr-TR" sz="2800" dirty="0" err="1">
                <a:solidFill>
                  <a:srgbClr val="FFFF00"/>
                </a:solidFill>
                <a:latin typeface="Arial" panose="020B0604020202020204" pitchFamily="34" charset="0"/>
                <a:cs typeface="Arial" panose="020B0604020202020204" pitchFamily="34" charset="0"/>
              </a:rPr>
              <a:t>bio</a:t>
            </a:r>
            <a:r>
              <a:rPr lang="tr-TR" sz="2800" dirty="0">
                <a:solidFill>
                  <a:srgbClr val="FFFF00"/>
                </a:solidFill>
                <a:latin typeface="Arial" panose="020B0604020202020204" pitchFamily="34" charset="0"/>
                <a:cs typeface="Arial" panose="020B0604020202020204" pitchFamily="34" charset="0"/>
              </a:rPr>
              <a:t> dizel </a:t>
            </a:r>
            <a:r>
              <a:rPr lang="tr-TR" sz="2800" dirty="0">
                <a:latin typeface="Arial" panose="020B0604020202020204" pitchFamily="34" charset="0"/>
                <a:cs typeface="Arial" panose="020B0604020202020204" pitchFamily="34" charset="0"/>
              </a:rPr>
              <a:t>yakıt kullanılacak,</a:t>
            </a:r>
          </a:p>
          <a:p>
            <a:r>
              <a:rPr lang="tr-TR" sz="2800" dirty="0">
                <a:latin typeface="Arial" panose="020B0604020202020204" pitchFamily="34" charset="0"/>
                <a:cs typeface="Arial" panose="020B0604020202020204" pitchFamily="34" charset="0"/>
              </a:rPr>
              <a:t>Çimento, demir-çelik ve kireç fabrikaları gibi yüksek enerji tüketen işletmelerde atık işlemleri yeniden düzenlenecek,</a:t>
            </a:r>
          </a:p>
          <a:p>
            <a:r>
              <a:rPr lang="tr-TR" sz="2800" dirty="0">
                <a:latin typeface="Arial" panose="020B0604020202020204" pitchFamily="34" charset="0"/>
                <a:cs typeface="Arial" panose="020B0604020202020204" pitchFamily="34" charset="0"/>
              </a:rPr>
              <a:t>Termik santrallerde daha </a:t>
            </a:r>
            <a:r>
              <a:rPr lang="tr-TR" sz="2800" dirty="0">
                <a:solidFill>
                  <a:srgbClr val="FFFF00"/>
                </a:solidFill>
                <a:latin typeface="Arial" panose="020B0604020202020204" pitchFamily="34" charset="0"/>
                <a:cs typeface="Arial" panose="020B0604020202020204" pitchFamily="34" charset="0"/>
              </a:rPr>
              <a:t>az karbon çıkartan </a:t>
            </a:r>
            <a:r>
              <a:rPr lang="tr-TR" sz="2800" dirty="0">
                <a:latin typeface="Arial" panose="020B0604020202020204" pitchFamily="34" charset="0"/>
                <a:cs typeface="Arial" panose="020B0604020202020204" pitchFamily="34" charset="0"/>
              </a:rPr>
              <a:t>sistemler, teknolojiler devreye sokulacak,</a:t>
            </a:r>
          </a:p>
          <a:p>
            <a:r>
              <a:rPr lang="tr-TR" sz="2800" dirty="0">
                <a:solidFill>
                  <a:srgbClr val="FFFF00"/>
                </a:solidFill>
                <a:latin typeface="Arial" panose="020B0604020202020204" pitchFamily="34" charset="0"/>
                <a:cs typeface="Arial" panose="020B0604020202020204" pitchFamily="34" charset="0"/>
              </a:rPr>
              <a:t>Güneş enerjisinin </a:t>
            </a:r>
            <a:r>
              <a:rPr lang="tr-TR" sz="2800" dirty="0">
                <a:latin typeface="Arial" panose="020B0604020202020204" pitchFamily="34" charset="0"/>
                <a:cs typeface="Arial" panose="020B0604020202020204" pitchFamily="34" charset="0"/>
              </a:rPr>
              <a:t>önü açılacak, nükleer enerjide karbon sıfır olduğu için dünyada bu enerji ön plana çıkarılacak,</a:t>
            </a:r>
          </a:p>
          <a:p>
            <a:pPr algn="just"/>
            <a:r>
              <a:rPr lang="tr-TR" sz="2800" dirty="0">
                <a:latin typeface="Arial" panose="020B0604020202020204" pitchFamily="34" charset="0"/>
                <a:cs typeface="Arial" panose="020B0604020202020204" pitchFamily="34" charset="0"/>
              </a:rPr>
              <a:t>Fazla yakıt tüketen ve </a:t>
            </a:r>
            <a:r>
              <a:rPr lang="tr-TR" sz="2800" dirty="0">
                <a:solidFill>
                  <a:srgbClr val="FFFF00"/>
                </a:solidFill>
                <a:latin typeface="Arial" panose="020B0604020202020204" pitchFamily="34" charset="0"/>
                <a:cs typeface="Arial" panose="020B0604020202020204" pitchFamily="34" charset="0"/>
              </a:rPr>
              <a:t>fazla karbon üretenden daha fazla vergi </a:t>
            </a:r>
            <a:r>
              <a:rPr lang="tr-TR" sz="2800" dirty="0">
                <a:latin typeface="Arial" panose="020B0604020202020204" pitchFamily="34" charset="0"/>
                <a:cs typeface="Arial" panose="020B0604020202020204" pitchFamily="34" charset="0"/>
              </a:rPr>
              <a:t>alınacaktır</a:t>
            </a:r>
          </a:p>
          <a:p>
            <a:endParaRPr lang="tr-TR" dirty="0"/>
          </a:p>
        </p:txBody>
      </p:sp>
      <p:sp>
        <p:nvSpPr>
          <p:cNvPr id="6" name="Unvan 1">
            <a:extLst>
              <a:ext uri="{FF2B5EF4-FFF2-40B4-BE49-F238E27FC236}">
                <a16:creationId xmlns:a16="http://schemas.microsoft.com/office/drawing/2014/main" xmlns="" id="{F3D8215A-CCBA-4400-B728-C8AC8A95AD37}"/>
              </a:ext>
            </a:extLst>
          </p:cNvPr>
          <p:cNvSpPr>
            <a:spLocks noGrp="1"/>
          </p:cNvSpPr>
          <p:nvPr>
            <p:ph type="title"/>
          </p:nvPr>
        </p:nvSpPr>
        <p:spPr>
          <a:xfrm>
            <a:off x="1236954" y="58823"/>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spTree>
    <p:extLst>
      <p:ext uri="{BB962C8B-B14F-4D97-AF65-F5344CB8AC3E}">
        <p14:creationId xmlns:p14="http://schemas.microsoft.com/office/powerpoint/2010/main" val="369375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F3D8215A-CCBA-4400-B728-C8AC8A95AD37}"/>
              </a:ext>
            </a:extLst>
          </p:cNvPr>
          <p:cNvSpPr>
            <a:spLocks noGrp="1"/>
          </p:cNvSpPr>
          <p:nvPr>
            <p:ph type="title"/>
          </p:nvPr>
        </p:nvSpPr>
        <p:spPr>
          <a:xfrm>
            <a:off x="1236954" y="58823"/>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graphicFrame>
        <p:nvGraphicFramePr>
          <p:cNvPr id="15" name="Table 2">
            <a:extLst>
              <a:ext uri="{FF2B5EF4-FFF2-40B4-BE49-F238E27FC236}">
                <a16:creationId xmlns:a16="http://schemas.microsoft.com/office/drawing/2014/main" xmlns="" id="{C7252F39-1855-4654-920B-4595116D05D8}"/>
              </a:ext>
            </a:extLst>
          </p:cNvPr>
          <p:cNvGraphicFramePr>
            <a:graphicFrameLocks noGrp="1"/>
          </p:cNvGraphicFramePr>
          <p:nvPr>
            <p:extLst>
              <p:ext uri="{D42A27DB-BD31-4B8C-83A1-F6EECF244321}">
                <p14:modId xmlns:p14="http://schemas.microsoft.com/office/powerpoint/2010/main" val="3209974613"/>
              </p:ext>
            </p:extLst>
          </p:nvPr>
        </p:nvGraphicFramePr>
        <p:xfrm>
          <a:off x="98474" y="590844"/>
          <a:ext cx="11816861" cy="4663440"/>
        </p:xfrm>
        <a:graphic>
          <a:graphicData uri="http://schemas.openxmlformats.org/drawingml/2006/table">
            <a:tbl>
              <a:tblPr firstRow="1" bandRow="1">
                <a:tableStyleId>{5C22544A-7EE6-4342-B048-85BDC9FD1C3A}</a:tableStyleId>
              </a:tblPr>
              <a:tblGrid>
                <a:gridCol w="1762124">
                  <a:extLst>
                    <a:ext uri="{9D8B030D-6E8A-4147-A177-3AD203B41FA5}">
                      <a16:colId xmlns:a16="http://schemas.microsoft.com/office/drawing/2014/main" xmlns="" val="20000"/>
                    </a:ext>
                  </a:extLst>
                </a:gridCol>
                <a:gridCol w="5431439">
                  <a:extLst>
                    <a:ext uri="{9D8B030D-6E8A-4147-A177-3AD203B41FA5}">
                      <a16:colId xmlns:a16="http://schemas.microsoft.com/office/drawing/2014/main" xmlns="" val="20001"/>
                    </a:ext>
                  </a:extLst>
                </a:gridCol>
                <a:gridCol w="4623298">
                  <a:extLst>
                    <a:ext uri="{9D8B030D-6E8A-4147-A177-3AD203B41FA5}">
                      <a16:colId xmlns:a16="http://schemas.microsoft.com/office/drawing/2014/main" xmlns="" val="20002"/>
                    </a:ext>
                  </a:extLst>
                </a:gridCol>
              </a:tblGrid>
              <a:tr h="914400">
                <a:tc>
                  <a:txBody>
                    <a:bodyPr/>
                    <a:lstStyle/>
                    <a:p>
                      <a:r>
                        <a:t>Kategori</a:t>
                      </a:r>
                    </a:p>
                  </a:txBody>
                  <a:tcPr/>
                </a:tc>
                <a:tc>
                  <a:txBody>
                    <a:bodyPr/>
                    <a:lstStyle/>
                    <a:p>
                      <a:r>
                        <a:t>Ülkeler (Örnekler)</a:t>
                      </a:r>
                    </a:p>
                  </a:txBody>
                  <a:tcPr/>
                </a:tc>
                <a:tc>
                  <a:txBody>
                    <a:bodyPr/>
                    <a:lstStyle/>
                    <a:p>
                      <a:r>
                        <a:t>Yükümlülükler</a:t>
                      </a:r>
                    </a:p>
                  </a:txBody>
                  <a:tcPr/>
                </a:tc>
                <a:extLst>
                  <a:ext uri="{0D108BD9-81ED-4DB2-BD59-A6C34878D82A}">
                    <a16:rowId xmlns:a16="http://schemas.microsoft.com/office/drawing/2014/main" xmlns="" val="10000"/>
                  </a:ext>
                </a:extLst>
              </a:tr>
              <a:tr h="914400">
                <a:tc>
                  <a:txBody>
                    <a:bodyPr/>
                    <a:lstStyle/>
                    <a:p>
                      <a:r>
                        <a:rPr b="1" dirty="0"/>
                        <a:t>EK-I </a:t>
                      </a:r>
                      <a:r>
                        <a:rPr b="1" dirty="0" err="1"/>
                        <a:t>Ülkeleri</a:t>
                      </a:r>
                      <a:endParaRPr b="1" dirty="0"/>
                    </a:p>
                  </a:txBody>
                  <a:tcPr/>
                </a:tc>
                <a:tc>
                  <a:txBody>
                    <a:bodyPr/>
                    <a:lstStyle/>
                    <a:p>
                      <a:r>
                        <a:rPr dirty="0"/>
                        <a:t>OECD </a:t>
                      </a:r>
                      <a:r>
                        <a:rPr dirty="0" err="1"/>
                        <a:t>üyeleri</a:t>
                      </a:r>
                      <a:r>
                        <a:rPr dirty="0"/>
                        <a:t> (1992 </a:t>
                      </a:r>
                      <a:r>
                        <a:rPr dirty="0" err="1"/>
                        <a:t>itibariyle</a:t>
                      </a:r>
                      <a:r>
                        <a:rPr dirty="0"/>
                        <a:t>) + </a:t>
                      </a:r>
                      <a:r>
                        <a:rPr dirty="0" err="1"/>
                        <a:t>Geçiş</a:t>
                      </a:r>
                      <a:r>
                        <a:rPr dirty="0"/>
                        <a:t> </a:t>
                      </a:r>
                      <a:r>
                        <a:rPr dirty="0" err="1"/>
                        <a:t>ekonomileri</a:t>
                      </a:r>
                      <a:r>
                        <a:rPr dirty="0"/>
                        <a:t>.</a:t>
                      </a:r>
                    </a:p>
                    <a:p>
                      <a:endParaRPr dirty="0"/>
                    </a:p>
                    <a:p>
                      <a:r>
                        <a:rPr dirty="0" err="1"/>
                        <a:t>Örnekler</a:t>
                      </a:r>
                      <a:r>
                        <a:rPr dirty="0"/>
                        <a:t>: ABD, </a:t>
                      </a:r>
                      <a:r>
                        <a:rPr dirty="0" err="1"/>
                        <a:t>Kanada</a:t>
                      </a:r>
                      <a:r>
                        <a:rPr dirty="0"/>
                        <a:t>, </a:t>
                      </a:r>
                      <a:r>
                        <a:rPr dirty="0" err="1"/>
                        <a:t>Japonya</a:t>
                      </a:r>
                      <a:r>
                        <a:rPr dirty="0"/>
                        <a:t>, </a:t>
                      </a:r>
                      <a:r>
                        <a:rPr dirty="0" err="1"/>
                        <a:t>Avustralya</a:t>
                      </a:r>
                      <a:r>
                        <a:rPr dirty="0"/>
                        <a:t>, AB </a:t>
                      </a:r>
                      <a:r>
                        <a:rPr dirty="0" err="1"/>
                        <a:t>ülkeleri</a:t>
                      </a:r>
                      <a:r>
                        <a:rPr dirty="0"/>
                        <a:t>, </a:t>
                      </a:r>
                      <a:r>
                        <a:rPr dirty="0" err="1"/>
                        <a:t>Norveç</a:t>
                      </a:r>
                      <a:r>
                        <a:rPr dirty="0"/>
                        <a:t>, </a:t>
                      </a:r>
                      <a:r>
                        <a:rPr dirty="0" err="1"/>
                        <a:t>İsviçre</a:t>
                      </a:r>
                      <a:r>
                        <a:rPr dirty="0"/>
                        <a:t>, </a:t>
                      </a:r>
                      <a:r>
                        <a:rPr dirty="0" err="1"/>
                        <a:t>Rusya</a:t>
                      </a:r>
                      <a:r>
                        <a:rPr dirty="0"/>
                        <a:t>, </a:t>
                      </a:r>
                      <a:r>
                        <a:rPr dirty="0" err="1"/>
                        <a:t>Polonya</a:t>
                      </a:r>
                      <a:r>
                        <a:rPr dirty="0"/>
                        <a:t>, </a:t>
                      </a:r>
                      <a:r>
                        <a:rPr dirty="0" err="1"/>
                        <a:t>Çekya</a:t>
                      </a:r>
                      <a:r>
                        <a:rPr dirty="0"/>
                        <a:t>.</a:t>
                      </a:r>
                    </a:p>
                    <a:p>
                      <a:endParaRPr dirty="0"/>
                    </a:p>
                    <a:p>
                      <a:r>
                        <a:rPr b="1" dirty="0" err="1"/>
                        <a:t>Türkiye</a:t>
                      </a:r>
                      <a:r>
                        <a:rPr dirty="0"/>
                        <a:t> (</a:t>
                      </a:r>
                      <a:r>
                        <a:rPr dirty="0" err="1"/>
                        <a:t>özel</a:t>
                      </a:r>
                      <a:r>
                        <a:rPr dirty="0"/>
                        <a:t> </a:t>
                      </a:r>
                      <a:r>
                        <a:rPr dirty="0" err="1"/>
                        <a:t>koşullarla</a:t>
                      </a:r>
                      <a:r>
                        <a:rPr dirty="0"/>
                        <a:t> EK-</a:t>
                      </a:r>
                      <a:r>
                        <a:rPr dirty="0" err="1"/>
                        <a:t>I’de</a:t>
                      </a:r>
                      <a:r>
                        <a:rPr dirty="0"/>
                        <a:t>).</a:t>
                      </a:r>
                    </a:p>
                  </a:txBody>
                  <a:tcPr/>
                </a:tc>
                <a:tc>
                  <a:txBody>
                    <a:bodyPr/>
                    <a:lstStyle/>
                    <a:p>
                      <a:r>
                        <a:t>- Emisyonları 1990 seviyelerine göre azaltmak (2008–2012 dönemi %5 hedefi).</a:t>
                      </a:r>
                    </a:p>
                    <a:p>
                      <a:r>
                        <a:t>- Yıllık sera gazı envanteri sunmak.</a:t>
                      </a:r>
                    </a:p>
                    <a:p>
                      <a:r>
                        <a:t>- Esneklik mekanizmalarını (ET, CDM, JI) kullanmak.</a:t>
                      </a:r>
                    </a:p>
                  </a:txBody>
                  <a:tcPr/>
                </a:tc>
                <a:extLst>
                  <a:ext uri="{0D108BD9-81ED-4DB2-BD59-A6C34878D82A}">
                    <a16:rowId xmlns:a16="http://schemas.microsoft.com/office/drawing/2014/main" xmlns="" val="10001"/>
                  </a:ext>
                </a:extLst>
              </a:tr>
              <a:tr h="914400">
                <a:tc>
                  <a:txBody>
                    <a:bodyPr/>
                    <a:lstStyle/>
                    <a:p>
                      <a:r>
                        <a:rPr b="1" dirty="0"/>
                        <a:t>EK-II </a:t>
                      </a:r>
                      <a:r>
                        <a:rPr b="1" dirty="0" err="1"/>
                        <a:t>Ülkeleri</a:t>
                      </a:r>
                      <a:endParaRPr b="1" dirty="0"/>
                    </a:p>
                  </a:txBody>
                  <a:tcPr/>
                </a:tc>
                <a:tc>
                  <a:txBody>
                    <a:bodyPr/>
                    <a:lstStyle/>
                    <a:p>
                      <a:r>
                        <a:t>EK-I içindeki OECD üyeleri (geçiş ekonomileri hariç).</a:t>
                      </a:r>
                    </a:p>
                    <a:p>
                      <a:endParaRPr/>
                    </a:p>
                    <a:p>
                      <a:r>
                        <a:t>Örnekler: ABD, Kanada, AB-15, Japonya, Norveç, İsviçre, Avustralya, Yeni Zelanda.</a:t>
                      </a:r>
                    </a:p>
                  </a:txBody>
                  <a:tcPr/>
                </a:tc>
                <a:tc>
                  <a:txBody>
                    <a:bodyPr/>
                    <a:lstStyle/>
                    <a:p>
                      <a:r>
                        <a:rPr dirty="0"/>
                        <a:t>- EK-I </a:t>
                      </a:r>
                      <a:r>
                        <a:rPr dirty="0" err="1"/>
                        <a:t>yükümlülüklerine</a:t>
                      </a:r>
                      <a:r>
                        <a:rPr dirty="0"/>
                        <a:t> </a:t>
                      </a:r>
                      <a:r>
                        <a:rPr dirty="0" err="1"/>
                        <a:t>ek</a:t>
                      </a:r>
                      <a:r>
                        <a:rPr dirty="0"/>
                        <a:t> </a:t>
                      </a:r>
                      <a:r>
                        <a:rPr dirty="0" err="1"/>
                        <a:t>olarak</a:t>
                      </a:r>
                      <a:r>
                        <a:rPr dirty="0"/>
                        <a:t>:</a:t>
                      </a:r>
                    </a:p>
                    <a:p>
                      <a:r>
                        <a:rPr dirty="0"/>
                        <a:t>  * </a:t>
                      </a:r>
                      <a:r>
                        <a:rPr dirty="0" err="1"/>
                        <a:t>Gelişmekte</a:t>
                      </a:r>
                      <a:r>
                        <a:rPr dirty="0"/>
                        <a:t> </a:t>
                      </a:r>
                      <a:r>
                        <a:rPr dirty="0" err="1"/>
                        <a:t>olan</a:t>
                      </a:r>
                      <a:r>
                        <a:rPr dirty="0"/>
                        <a:t> </a:t>
                      </a:r>
                      <a:r>
                        <a:rPr dirty="0" err="1"/>
                        <a:t>ülkelere</a:t>
                      </a:r>
                      <a:r>
                        <a:rPr dirty="0"/>
                        <a:t> </a:t>
                      </a:r>
                      <a:r>
                        <a:rPr dirty="0" err="1"/>
                        <a:t>mali</a:t>
                      </a:r>
                      <a:r>
                        <a:rPr dirty="0"/>
                        <a:t> </a:t>
                      </a:r>
                      <a:r>
                        <a:rPr dirty="0" err="1"/>
                        <a:t>ve</a:t>
                      </a:r>
                      <a:r>
                        <a:rPr dirty="0"/>
                        <a:t> </a:t>
                      </a:r>
                      <a:r>
                        <a:rPr dirty="0" err="1"/>
                        <a:t>teknolojik</a:t>
                      </a:r>
                      <a:r>
                        <a:rPr dirty="0"/>
                        <a:t> </a:t>
                      </a:r>
                      <a:r>
                        <a:rPr dirty="0" err="1"/>
                        <a:t>destek</a:t>
                      </a:r>
                      <a:r>
                        <a:rPr dirty="0"/>
                        <a:t> </a:t>
                      </a:r>
                      <a:r>
                        <a:rPr dirty="0" err="1"/>
                        <a:t>sağlamak</a:t>
                      </a:r>
                      <a:r>
                        <a:rPr dirty="0"/>
                        <a:t>.</a:t>
                      </a:r>
                    </a:p>
                    <a:p>
                      <a:r>
                        <a:rPr dirty="0"/>
                        <a:t>  * </a:t>
                      </a:r>
                      <a:r>
                        <a:rPr dirty="0" err="1"/>
                        <a:t>Uyum</a:t>
                      </a:r>
                      <a:r>
                        <a:rPr dirty="0"/>
                        <a:t> </a:t>
                      </a:r>
                      <a:r>
                        <a:rPr dirty="0" err="1"/>
                        <a:t>önlemleri</a:t>
                      </a:r>
                      <a:r>
                        <a:rPr dirty="0"/>
                        <a:t> </a:t>
                      </a:r>
                      <a:r>
                        <a:rPr dirty="0" err="1"/>
                        <a:t>için</a:t>
                      </a:r>
                      <a:r>
                        <a:rPr dirty="0"/>
                        <a:t> </a:t>
                      </a:r>
                      <a:r>
                        <a:rPr dirty="0" err="1"/>
                        <a:t>fon</a:t>
                      </a:r>
                      <a:r>
                        <a:rPr dirty="0"/>
                        <a:t> </a:t>
                      </a:r>
                      <a:r>
                        <a:rPr dirty="0" err="1"/>
                        <a:t>sağlamak</a:t>
                      </a:r>
                      <a:r>
                        <a:rPr dirty="0"/>
                        <a:t>.</a:t>
                      </a:r>
                    </a:p>
                    <a:p>
                      <a:r>
                        <a:rPr dirty="0"/>
                        <a:t>  * </a:t>
                      </a:r>
                      <a:r>
                        <a:rPr dirty="0" err="1"/>
                        <a:t>Temiz</a:t>
                      </a:r>
                      <a:r>
                        <a:rPr dirty="0"/>
                        <a:t> </a:t>
                      </a:r>
                      <a:r>
                        <a:rPr dirty="0" err="1"/>
                        <a:t>teknoloji</a:t>
                      </a:r>
                      <a:r>
                        <a:rPr dirty="0"/>
                        <a:t> </a:t>
                      </a:r>
                      <a:r>
                        <a:rPr dirty="0" err="1"/>
                        <a:t>transferi</a:t>
                      </a:r>
                      <a:r>
                        <a:rPr dirty="0"/>
                        <a:t> </a:t>
                      </a:r>
                      <a:r>
                        <a:rPr dirty="0" err="1"/>
                        <a:t>yapmak</a:t>
                      </a:r>
                      <a:r>
                        <a:rPr dirty="0"/>
                        <a:t>.</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286357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F3D8215A-CCBA-4400-B728-C8AC8A95AD37}"/>
              </a:ext>
            </a:extLst>
          </p:cNvPr>
          <p:cNvSpPr>
            <a:spLocks noGrp="1"/>
          </p:cNvSpPr>
          <p:nvPr>
            <p:ph type="title"/>
          </p:nvPr>
        </p:nvSpPr>
        <p:spPr>
          <a:xfrm>
            <a:off x="1236954" y="58823"/>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sp>
        <p:nvSpPr>
          <p:cNvPr id="7" name="İçerik Yer Tutucusu 2">
            <a:extLst>
              <a:ext uri="{FF2B5EF4-FFF2-40B4-BE49-F238E27FC236}">
                <a16:creationId xmlns:a16="http://schemas.microsoft.com/office/drawing/2014/main" xmlns="" id="{A0080E0D-8324-4540-9374-57DC78D30475}"/>
              </a:ext>
            </a:extLst>
          </p:cNvPr>
          <p:cNvSpPr>
            <a:spLocks noGrp="1"/>
          </p:cNvSpPr>
          <p:nvPr>
            <p:ph idx="1"/>
          </p:nvPr>
        </p:nvSpPr>
        <p:spPr>
          <a:xfrm>
            <a:off x="267285" y="700208"/>
            <a:ext cx="11746523" cy="5705072"/>
          </a:xfrm>
        </p:spPr>
        <p:txBody>
          <a:bodyPr>
            <a:noAutofit/>
          </a:bodyPr>
          <a:lstStyle/>
          <a:p>
            <a:pPr marL="0" indent="288000">
              <a:spcBef>
                <a:spcPts val="600"/>
              </a:spcBef>
              <a:buNone/>
              <a:defRPr/>
            </a:pPr>
            <a:endParaRPr lang="tr-TR" sz="2800" dirty="0">
              <a:latin typeface="Arial Narrow" panose="020B0606020202030204" pitchFamily="34" charset="0"/>
              <a:ea typeface="+mj-ea"/>
              <a:cs typeface="+mj-cs"/>
            </a:endParaRPr>
          </a:p>
          <a:p>
            <a:pPr marL="0" indent="288000">
              <a:spcBef>
                <a:spcPts val="600"/>
              </a:spcBef>
              <a:buNone/>
              <a:defRPr/>
            </a:pPr>
            <a:r>
              <a:rPr lang="tr-TR" sz="2800" b="1" dirty="0">
                <a:solidFill>
                  <a:srgbClr val="FFFF00"/>
                </a:solidFill>
                <a:latin typeface="Arial Narrow" panose="020B0606020202030204" pitchFamily="34" charset="0"/>
                <a:ea typeface="+mj-ea"/>
                <a:cs typeface="+mj-cs"/>
              </a:rPr>
              <a:t>EK-1 Taraflarının Yükümlülükleri</a:t>
            </a:r>
          </a:p>
          <a:p>
            <a:pPr marL="0" indent="288000" fontAlgn="auto">
              <a:spcBef>
                <a:spcPts val="600"/>
              </a:spcBef>
              <a:spcAft>
                <a:spcPts val="0"/>
              </a:spcAft>
              <a:buNone/>
              <a:defRPr/>
            </a:pPr>
            <a:r>
              <a:rPr lang="tr-TR" sz="2800" dirty="0">
                <a:latin typeface="Arial Narrow" panose="020B0606020202030204" pitchFamily="34" charset="0"/>
                <a:ea typeface="+mj-ea"/>
                <a:cs typeface="+mj-cs"/>
              </a:rPr>
              <a:t>	Çok sıkı </a:t>
            </a:r>
            <a:r>
              <a:rPr lang="tr-TR" sz="2800" dirty="0" err="1">
                <a:latin typeface="Arial Narrow" panose="020B0606020202030204" pitchFamily="34" charset="0"/>
                <a:ea typeface="+mj-ea"/>
                <a:cs typeface="+mj-cs"/>
              </a:rPr>
              <a:t>azaltım</a:t>
            </a:r>
            <a:r>
              <a:rPr lang="tr-TR" sz="2800" dirty="0">
                <a:latin typeface="Arial Narrow" panose="020B0606020202030204" pitchFamily="34" charset="0"/>
                <a:ea typeface="+mj-ea"/>
                <a:cs typeface="+mj-cs"/>
              </a:rPr>
              <a:t> yükümlülükleri uygulanmıştır.</a:t>
            </a:r>
          </a:p>
          <a:p>
            <a:pPr marL="0" indent="288000" fontAlgn="auto">
              <a:spcBef>
                <a:spcPts val="600"/>
              </a:spcBef>
              <a:spcAft>
                <a:spcPts val="0"/>
              </a:spcAft>
              <a:buNone/>
              <a:defRPr/>
            </a:pPr>
            <a:r>
              <a:rPr lang="tr-TR" sz="2800" dirty="0">
                <a:latin typeface="Arial Narrow" panose="020B0606020202030204" pitchFamily="34" charset="0"/>
                <a:ea typeface="+mj-ea"/>
                <a:cs typeface="+mj-cs"/>
              </a:rPr>
              <a:t> Toplam sera gazı </a:t>
            </a:r>
            <a:r>
              <a:rPr lang="tr-TR" sz="2800" dirty="0" err="1">
                <a:latin typeface="Arial Narrow" panose="020B0606020202030204" pitchFamily="34" charset="0"/>
                <a:ea typeface="+mj-ea"/>
                <a:cs typeface="+mj-cs"/>
              </a:rPr>
              <a:t>emilsiyonlarını</a:t>
            </a:r>
            <a:r>
              <a:rPr lang="tr-TR" sz="2800" dirty="0">
                <a:latin typeface="Arial Narrow" panose="020B0606020202030204" pitchFamily="34" charset="0"/>
                <a:ea typeface="+mj-ea"/>
                <a:cs typeface="+mj-cs"/>
              </a:rPr>
              <a:t> 2008-2012 yılları arasında, 1990 yılı ölçümlerinin </a:t>
            </a:r>
            <a:r>
              <a:rPr lang="tr-TR" sz="2800" dirty="0">
                <a:solidFill>
                  <a:srgbClr val="FFFF00"/>
                </a:solidFill>
                <a:latin typeface="Arial Narrow" panose="020B0606020202030204" pitchFamily="34" charset="0"/>
                <a:ea typeface="+mj-ea"/>
                <a:cs typeface="+mj-cs"/>
              </a:rPr>
              <a:t>%5 </a:t>
            </a:r>
            <a:r>
              <a:rPr lang="tr-TR" sz="2800" dirty="0">
                <a:latin typeface="Arial Narrow" panose="020B0606020202030204" pitchFamily="34" charset="0"/>
                <a:ea typeface="+mj-ea"/>
                <a:cs typeface="+mj-cs"/>
              </a:rPr>
              <a:t>altına indirmeleri gerekiyor. </a:t>
            </a:r>
          </a:p>
          <a:p>
            <a:pPr marL="0" indent="288000" fontAlgn="auto">
              <a:spcBef>
                <a:spcPts val="600"/>
              </a:spcBef>
              <a:spcAft>
                <a:spcPts val="0"/>
              </a:spcAft>
              <a:buNone/>
              <a:defRPr/>
            </a:pPr>
            <a:r>
              <a:rPr lang="tr-TR" sz="2800" dirty="0">
                <a:latin typeface="Arial Narrow" panose="020B0606020202030204" pitchFamily="34" charset="0"/>
                <a:ea typeface="+mj-ea"/>
                <a:cs typeface="+mj-cs"/>
              </a:rPr>
              <a:t>EK-1 ‘de yer almayan ülkelerin ise, </a:t>
            </a:r>
            <a:r>
              <a:rPr lang="tr-TR" sz="2800" u="sng" dirty="0">
                <a:latin typeface="Arial Narrow" panose="020B0606020202030204" pitchFamily="34" charset="0"/>
                <a:ea typeface="+mj-ea"/>
                <a:cs typeface="+mj-cs"/>
              </a:rPr>
              <a:t>sera gazı </a:t>
            </a:r>
            <a:r>
              <a:rPr lang="tr-TR" sz="2800" u="sng" dirty="0" err="1">
                <a:latin typeface="Arial Narrow" panose="020B0606020202030204" pitchFamily="34" charset="0"/>
                <a:ea typeface="+mj-ea"/>
                <a:cs typeface="+mj-cs"/>
              </a:rPr>
              <a:t>azaltım</a:t>
            </a:r>
            <a:r>
              <a:rPr lang="tr-TR" sz="2800" u="sng" dirty="0">
                <a:latin typeface="Arial Narrow" panose="020B0606020202030204" pitchFamily="34" charset="0"/>
                <a:ea typeface="+mj-ea"/>
                <a:cs typeface="+mj-cs"/>
              </a:rPr>
              <a:t> sorumlulukları bulunmuyor</a:t>
            </a:r>
            <a:r>
              <a:rPr lang="tr-TR" sz="2800" dirty="0">
                <a:latin typeface="Arial Narrow" panose="020B0606020202030204" pitchFamily="34" charset="0"/>
                <a:ea typeface="+mj-ea"/>
                <a:cs typeface="+mj-cs"/>
              </a:rPr>
              <a:t>; sadece </a:t>
            </a:r>
            <a:r>
              <a:rPr lang="tr-TR" sz="2800" u="sng" dirty="0">
                <a:latin typeface="Arial Narrow" panose="020B0606020202030204" pitchFamily="34" charset="0"/>
                <a:ea typeface="+mj-ea"/>
                <a:cs typeface="+mj-cs"/>
              </a:rPr>
              <a:t>her yıl sera gazı envanter raporu sunuyorlar</a:t>
            </a:r>
            <a:r>
              <a:rPr lang="tr-TR" sz="2800" dirty="0">
                <a:latin typeface="Arial Narrow" panose="020B0606020202030204" pitchFamily="34" charset="0"/>
                <a:ea typeface="+mj-ea"/>
                <a:cs typeface="+mj-cs"/>
              </a:rPr>
              <a:t>.</a:t>
            </a:r>
          </a:p>
          <a:p>
            <a:pPr marL="0" indent="288000">
              <a:spcBef>
                <a:spcPts val="600"/>
              </a:spcBef>
              <a:buNone/>
              <a:defRPr/>
            </a:pPr>
            <a:r>
              <a:rPr lang="tr-TR" sz="2800" b="1" dirty="0">
                <a:solidFill>
                  <a:srgbClr val="FFFF00"/>
                </a:solidFill>
                <a:latin typeface="Arial Narrow" panose="020B0606020202030204" pitchFamily="34" charset="0"/>
                <a:ea typeface="+mj-ea"/>
                <a:cs typeface="+mj-cs"/>
              </a:rPr>
              <a:t>EK-2 Taraflarının Yükümlülükleri</a:t>
            </a:r>
          </a:p>
          <a:p>
            <a:pPr lvl="1" indent="288000" fontAlgn="auto">
              <a:spcBef>
                <a:spcPts val="600"/>
              </a:spcBef>
              <a:spcAft>
                <a:spcPts val="0"/>
              </a:spcAft>
              <a:buFont typeface="Wingdings" panose="05000000000000000000" pitchFamily="2" charset="2"/>
              <a:buChar char="v"/>
              <a:defRPr/>
            </a:pPr>
            <a:r>
              <a:rPr lang="tr-TR" sz="2800" dirty="0">
                <a:latin typeface="Arial Narrow" panose="020B0606020202030204" pitchFamily="34" charset="0"/>
                <a:ea typeface="+mj-ea"/>
                <a:cs typeface="+mj-cs"/>
              </a:rPr>
              <a:t>    Gelişmekte olan ülkelere, yükümlülüklerini yerine getirmede yardımcı </a:t>
            </a:r>
            <a:r>
              <a:rPr lang="tr-TR" sz="2800" dirty="0" err="1">
                <a:latin typeface="Arial Narrow" panose="020B0606020202030204" pitchFamily="34" charset="0"/>
                <a:ea typeface="+mj-ea"/>
                <a:cs typeface="+mj-cs"/>
              </a:rPr>
              <a:t>olamak</a:t>
            </a:r>
            <a:r>
              <a:rPr lang="tr-TR" sz="2800" dirty="0">
                <a:latin typeface="Arial Narrow" panose="020B0606020202030204" pitchFamily="34" charset="0"/>
                <a:ea typeface="+mj-ea"/>
                <a:cs typeface="+mj-cs"/>
              </a:rPr>
              <a:t>.</a:t>
            </a:r>
          </a:p>
          <a:p>
            <a:pPr lvl="1" indent="288000" fontAlgn="auto">
              <a:spcBef>
                <a:spcPts val="600"/>
              </a:spcBef>
              <a:spcAft>
                <a:spcPts val="0"/>
              </a:spcAft>
              <a:buFont typeface="Wingdings" panose="05000000000000000000" pitchFamily="2" charset="2"/>
              <a:buChar char="v"/>
              <a:defRPr/>
            </a:pPr>
            <a:r>
              <a:rPr lang="tr-TR" sz="2800" dirty="0">
                <a:latin typeface="Arial Narrow" panose="020B0606020202030204" pitchFamily="34" charset="0"/>
                <a:ea typeface="+mj-ea"/>
                <a:cs typeface="+mj-cs"/>
              </a:rPr>
              <a:t>    Uyum için mali kaynak sağlamak.</a:t>
            </a:r>
          </a:p>
          <a:p>
            <a:pPr lvl="1" indent="288000" fontAlgn="auto">
              <a:spcBef>
                <a:spcPts val="600"/>
              </a:spcBef>
              <a:spcAft>
                <a:spcPts val="0"/>
              </a:spcAft>
              <a:buFont typeface="Wingdings" panose="05000000000000000000" pitchFamily="2" charset="2"/>
              <a:buChar char="v"/>
              <a:defRPr/>
            </a:pPr>
            <a:r>
              <a:rPr lang="tr-TR" sz="2800" dirty="0">
                <a:latin typeface="Arial Narrow" panose="020B0606020202030204" pitchFamily="34" charset="0"/>
                <a:ea typeface="+mj-ea"/>
                <a:cs typeface="+mj-cs"/>
              </a:rPr>
              <a:t>    Teknoloji kaynağı sağlamak.</a:t>
            </a:r>
          </a:p>
          <a:p>
            <a:pPr marL="109728" indent="0" fontAlgn="auto">
              <a:lnSpc>
                <a:spcPct val="150000"/>
              </a:lnSpc>
              <a:spcAft>
                <a:spcPts val="0"/>
              </a:spcAft>
              <a:buNone/>
              <a:defRPr/>
            </a:pPr>
            <a:endParaRPr lang="tr-TR" sz="1800" b="1" dirty="0">
              <a:latin typeface="Arial Narrow" panose="020B0606020202030204" pitchFamily="34" charset="0"/>
              <a:ea typeface="+mj-ea"/>
              <a:cs typeface="+mj-cs"/>
            </a:endParaRPr>
          </a:p>
        </p:txBody>
      </p:sp>
    </p:spTree>
    <p:extLst>
      <p:ext uri="{BB962C8B-B14F-4D97-AF65-F5344CB8AC3E}">
        <p14:creationId xmlns:p14="http://schemas.microsoft.com/office/powerpoint/2010/main" val="1473495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A0E19DA2-A13A-4A85-8E9E-0F5C46C7EF0F}"/>
              </a:ext>
            </a:extLst>
          </p:cNvPr>
          <p:cNvSpPr>
            <a:spLocks noGrp="1"/>
          </p:cNvSpPr>
          <p:nvPr>
            <p:ph type="title"/>
          </p:nvPr>
        </p:nvSpPr>
        <p:spPr>
          <a:xfrm>
            <a:off x="646111" y="297970"/>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sp>
        <p:nvSpPr>
          <p:cNvPr id="7" name="İçerik Yer Tutucusu 2">
            <a:extLst>
              <a:ext uri="{FF2B5EF4-FFF2-40B4-BE49-F238E27FC236}">
                <a16:creationId xmlns:a16="http://schemas.microsoft.com/office/drawing/2014/main" xmlns="" id="{5FC61CB5-CC44-4DF4-B63B-9813956817E3}"/>
              </a:ext>
            </a:extLst>
          </p:cNvPr>
          <p:cNvSpPr>
            <a:spLocks noGrp="1"/>
          </p:cNvSpPr>
          <p:nvPr>
            <p:ph idx="1"/>
          </p:nvPr>
        </p:nvSpPr>
        <p:spPr>
          <a:xfrm>
            <a:off x="365760" y="1026938"/>
            <a:ext cx="11422966" cy="5533092"/>
          </a:xfrm>
        </p:spPr>
        <p:txBody>
          <a:bodyPr>
            <a:noAutofit/>
          </a:bodyPr>
          <a:lstStyle/>
          <a:p>
            <a:pPr marL="0" indent="288000" algn="just" fontAlgn="auto">
              <a:spcBef>
                <a:spcPts val="600"/>
              </a:spcBef>
              <a:spcAft>
                <a:spcPts val="0"/>
              </a:spcAft>
              <a:buNone/>
              <a:defRPr/>
            </a:pPr>
            <a:r>
              <a:rPr lang="tr-TR" sz="2800" b="1" dirty="0">
                <a:solidFill>
                  <a:srgbClr val="FFFF00"/>
                </a:solidFill>
                <a:latin typeface="Arial Narrow" panose="020B0606020202030204" pitchFamily="34" charset="0"/>
                <a:ea typeface="+mj-ea"/>
                <a:cs typeface="+mj-cs"/>
              </a:rPr>
              <a:t>Kyoto Protokolü Esneklik Mekanizmaları</a:t>
            </a:r>
          </a:p>
          <a:p>
            <a:pPr marL="0" indent="288000" algn="just">
              <a:spcBef>
                <a:spcPts val="600"/>
              </a:spcBef>
              <a:buNone/>
            </a:pPr>
            <a:r>
              <a:rPr lang="tr-TR" altLang="tr-TR" sz="2800" dirty="0">
                <a:latin typeface="Arial Narrow" panose="020B0606020202030204" pitchFamily="34" charset="0"/>
                <a:ea typeface="+mj-ea"/>
                <a:cs typeface="+mj-cs"/>
              </a:rPr>
              <a:t>Kyoto Protokolü hedeflerine ulaşmak için “Esneklik Mekanizmaları” ihdas etmiştir.</a:t>
            </a:r>
          </a:p>
          <a:p>
            <a:pPr marL="0" indent="288000" algn="just">
              <a:spcBef>
                <a:spcPts val="600"/>
              </a:spcBef>
              <a:buNone/>
            </a:pPr>
            <a:r>
              <a:rPr lang="tr-TR" altLang="tr-TR" sz="2800" dirty="0">
                <a:latin typeface="Arial Narrow" panose="020B0606020202030204" pitchFamily="34" charset="0"/>
                <a:ea typeface="+mj-ea"/>
                <a:cs typeface="+mj-cs"/>
              </a:rPr>
              <a:t>Bu esneklik mekanizmaları, taraf olan </a:t>
            </a:r>
            <a:r>
              <a:rPr lang="tr-TR" altLang="tr-TR" sz="2800" dirty="0">
                <a:solidFill>
                  <a:srgbClr val="FFFF00"/>
                </a:solidFill>
                <a:latin typeface="Arial Narrow" panose="020B0606020202030204" pitchFamily="34" charset="0"/>
                <a:ea typeface="+mj-ea"/>
                <a:cs typeface="+mj-cs"/>
              </a:rPr>
              <a:t>gelişmiş ülkelerin ulusal emisyon hedeflerini en az maliyetle yakalayabilmeleri için yeni olanaklar</a:t>
            </a:r>
            <a:r>
              <a:rPr lang="tr-TR" altLang="tr-TR" sz="2800" dirty="0">
                <a:latin typeface="Arial Narrow" panose="020B0606020202030204" pitchFamily="34" charset="0"/>
                <a:ea typeface="+mj-ea"/>
                <a:cs typeface="+mj-cs"/>
              </a:rPr>
              <a:t> sunmuştur. </a:t>
            </a:r>
          </a:p>
          <a:p>
            <a:pPr marL="0" indent="288000" algn="just">
              <a:spcBef>
                <a:spcPts val="600"/>
              </a:spcBef>
              <a:buNone/>
            </a:pPr>
            <a:r>
              <a:rPr lang="tr-TR" altLang="tr-TR" sz="2800" dirty="0">
                <a:latin typeface="Arial Narrow" panose="020B0606020202030204" pitchFamily="34" charset="0"/>
                <a:ea typeface="+mj-ea"/>
                <a:cs typeface="+mj-cs"/>
              </a:rPr>
              <a:t>Serbest piyasa kökenli bu olanaklar, her ülkenin kendi sınırları içinde sera gazı salınımlarını kontrol altına alıp azaltma çalışmalarına ek olarak önerilen esneklik mekanizmalarıdır.</a:t>
            </a:r>
          </a:p>
          <a:p>
            <a:pPr marL="0" indent="288000" algn="just">
              <a:spcBef>
                <a:spcPts val="600"/>
              </a:spcBef>
              <a:buNone/>
            </a:pPr>
            <a:r>
              <a:rPr lang="tr-TR" altLang="tr-TR" sz="2800" u="sng" dirty="0">
                <a:latin typeface="Arial Narrow" panose="020B0606020202030204" pitchFamily="34" charset="0"/>
                <a:ea typeface="+mj-ea"/>
                <a:cs typeface="+mj-cs"/>
              </a:rPr>
              <a:t>Bu mekanizmalar </a:t>
            </a:r>
            <a:r>
              <a:rPr lang="tr-TR" altLang="tr-TR" sz="2800" dirty="0">
                <a:latin typeface="Arial Narrow" panose="020B0606020202030204" pitchFamily="34" charset="0"/>
                <a:ea typeface="+mj-ea"/>
                <a:cs typeface="+mj-cs"/>
              </a:rPr>
              <a:t>;</a:t>
            </a:r>
          </a:p>
          <a:p>
            <a:pPr marL="0" indent="288000" algn="just">
              <a:spcBef>
                <a:spcPts val="600"/>
              </a:spcBef>
              <a:buFontTx/>
              <a:buAutoNum type="arabicPeriod"/>
            </a:pPr>
            <a:r>
              <a:rPr lang="tr-TR" altLang="tr-TR" sz="2800" dirty="0">
                <a:latin typeface="Arial Narrow" panose="020B0606020202030204" pitchFamily="34" charset="0"/>
                <a:ea typeface="+mj-ea"/>
                <a:cs typeface="+mj-cs"/>
              </a:rPr>
              <a:t>Ortak Uygulama</a:t>
            </a:r>
          </a:p>
          <a:p>
            <a:pPr marL="0" indent="288000" algn="just">
              <a:spcBef>
                <a:spcPts val="600"/>
              </a:spcBef>
              <a:buFontTx/>
              <a:buAutoNum type="arabicPeriod"/>
            </a:pPr>
            <a:r>
              <a:rPr lang="tr-TR" altLang="tr-TR" sz="2800" dirty="0">
                <a:latin typeface="Arial Narrow" panose="020B0606020202030204" pitchFamily="34" charset="0"/>
                <a:ea typeface="+mj-ea"/>
                <a:cs typeface="+mj-cs"/>
              </a:rPr>
              <a:t>Temiz Kalkınma Mekanizması</a:t>
            </a:r>
          </a:p>
          <a:p>
            <a:pPr marL="0" indent="288000" algn="just">
              <a:spcBef>
                <a:spcPts val="600"/>
              </a:spcBef>
              <a:buFontTx/>
              <a:buAutoNum type="arabicPeriod"/>
            </a:pPr>
            <a:r>
              <a:rPr lang="tr-TR" altLang="tr-TR" sz="2800" dirty="0">
                <a:latin typeface="Arial Narrow" panose="020B0606020202030204" pitchFamily="34" charset="0"/>
                <a:ea typeface="+mj-ea"/>
                <a:cs typeface="+mj-cs"/>
              </a:rPr>
              <a:t>Emisyon Ticareti</a:t>
            </a:r>
          </a:p>
          <a:p>
            <a:pPr marL="0" indent="0">
              <a:lnSpc>
                <a:spcPct val="150000"/>
              </a:lnSpc>
              <a:buNone/>
            </a:pPr>
            <a:endParaRPr lang="tr-TR" altLang="tr-TR" sz="1600" dirty="0">
              <a:latin typeface="Arial Narrow" panose="020B0606020202030204" pitchFamily="34" charset="0"/>
              <a:ea typeface="+mj-ea"/>
              <a:cs typeface="+mj-cs"/>
            </a:endParaRPr>
          </a:p>
          <a:p>
            <a:pPr marL="0" indent="0">
              <a:spcBef>
                <a:spcPts val="0"/>
              </a:spcBef>
              <a:buNone/>
              <a:defRPr/>
            </a:pPr>
            <a:endParaRPr lang="tr-TR" sz="1600" dirty="0">
              <a:latin typeface="Arial Narrow" panose="020B0606020202030204" pitchFamily="34" charset="0"/>
              <a:ea typeface="+mj-ea"/>
              <a:cs typeface="+mj-cs"/>
            </a:endParaRPr>
          </a:p>
        </p:txBody>
      </p:sp>
    </p:spTree>
    <p:extLst>
      <p:ext uri="{BB962C8B-B14F-4D97-AF65-F5344CB8AC3E}">
        <p14:creationId xmlns:p14="http://schemas.microsoft.com/office/powerpoint/2010/main" val="83396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A0E19DA2-A13A-4A85-8E9E-0F5C46C7EF0F}"/>
              </a:ext>
            </a:extLst>
          </p:cNvPr>
          <p:cNvSpPr>
            <a:spLocks noGrp="1"/>
          </p:cNvSpPr>
          <p:nvPr>
            <p:ph type="title"/>
          </p:nvPr>
        </p:nvSpPr>
        <p:spPr>
          <a:xfrm>
            <a:off x="646111" y="157290"/>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sp>
        <p:nvSpPr>
          <p:cNvPr id="8" name="İçerik Yer Tutucusu 2">
            <a:extLst>
              <a:ext uri="{FF2B5EF4-FFF2-40B4-BE49-F238E27FC236}">
                <a16:creationId xmlns:a16="http://schemas.microsoft.com/office/drawing/2014/main" xmlns="" id="{F0030054-8DE8-4F1F-BC1D-1D9005A3D98D}"/>
              </a:ext>
            </a:extLst>
          </p:cNvPr>
          <p:cNvSpPr>
            <a:spLocks noGrp="1"/>
          </p:cNvSpPr>
          <p:nvPr>
            <p:ph idx="1"/>
          </p:nvPr>
        </p:nvSpPr>
        <p:spPr>
          <a:xfrm>
            <a:off x="225083" y="815922"/>
            <a:ext cx="11746523" cy="6042078"/>
          </a:xfrm>
        </p:spPr>
        <p:txBody>
          <a:bodyPr>
            <a:noAutofit/>
          </a:bodyPr>
          <a:lstStyle/>
          <a:p>
            <a:pPr marL="109728" indent="288000" algn="just">
              <a:spcBef>
                <a:spcPts val="600"/>
              </a:spcBef>
              <a:buNone/>
              <a:defRPr/>
            </a:pPr>
            <a:r>
              <a:rPr lang="tr-TR" sz="2800" b="1" dirty="0">
                <a:latin typeface="Arial Narrow" panose="020B0606020202030204" pitchFamily="34" charset="0"/>
                <a:ea typeface="+mj-ea"/>
                <a:cs typeface="+mj-cs"/>
              </a:rPr>
              <a:t> Kyoto Protokolü Esneklik Mekanizmaları</a:t>
            </a:r>
          </a:p>
          <a:p>
            <a:pPr marL="109728" indent="288000" algn="just" fontAlgn="auto">
              <a:spcBef>
                <a:spcPts val="600"/>
              </a:spcBef>
              <a:spcAft>
                <a:spcPts val="0"/>
              </a:spcAft>
              <a:buNone/>
              <a:defRPr/>
            </a:pPr>
            <a:r>
              <a:rPr lang="tr-TR" sz="2800" b="1" dirty="0">
                <a:solidFill>
                  <a:srgbClr val="FFFF00"/>
                </a:solidFill>
                <a:latin typeface="Arial Narrow" panose="020B0606020202030204" pitchFamily="34" charset="0"/>
                <a:ea typeface="+mj-ea"/>
                <a:cs typeface="+mj-cs"/>
              </a:rPr>
              <a:t>Ortak Uygulama: </a:t>
            </a:r>
            <a:r>
              <a:rPr lang="tr-TR" sz="2800" dirty="0">
                <a:latin typeface="Arial Narrow" panose="020B0606020202030204" pitchFamily="34" charset="0"/>
                <a:ea typeface="+mj-ea"/>
                <a:cs typeface="+mj-cs"/>
              </a:rPr>
              <a:t>Bu mekanizma dahilinde, protokolün EK-B listesinde yer alan herhangi bir gelişmiş ülke, </a:t>
            </a:r>
            <a:r>
              <a:rPr lang="tr-TR" sz="2800" b="1" dirty="0">
                <a:solidFill>
                  <a:srgbClr val="FFFF00"/>
                </a:solidFill>
                <a:latin typeface="Arial Narrow" panose="020B0606020202030204" pitchFamily="34" charset="0"/>
                <a:ea typeface="+mj-ea"/>
                <a:cs typeface="+mj-cs"/>
              </a:rPr>
              <a:t>listede yer alan başka bir gelişmiş ülkenin toprağında sera gazı emisyonunu azaltmaya yönelik bir projeyi uygulayabilir</a:t>
            </a:r>
            <a:r>
              <a:rPr lang="tr-TR" sz="2800" dirty="0">
                <a:latin typeface="Arial Narrow" panose="020B0606020202030204" pitchFamily="34" charset="0"/>
                <a:ea typeface="+mj-ea"/>
                <a:cs typeface="+mj-cs"/>
              </a:rPr>
              <a:t>, bunun sonucunda kazanılan karbon kredisini kendi emisyon hedefine ulaştırmak için saydırabilir.</a:t>
            </a:r>
          </a:p>
          <a:p>
            <a:pPr marL="109728" indent="288000" algn="just" fontAlgn="auto">
              <a:spcBef>
                <a:spcPts val="600"/>
              </a:spcBef>
              <a:spcAft>
                <a:spcPts val="0"/>
              </a:spcAft>
              <a:buNone/>
              <a:defRPr/>
            </a:pPr>
            <a:r>
              <a:rPr lang="tr-TR" sz="2800" b="1" dirty="0">
                <a:solidFill>
                  <a:srgbClr val="FFFF00"/>
                </a:solidFill>
                <a:latin typeface="Arial Narrow" panose="020B0606020202030204" pitchFamily="34" charset="0"/>
                <a:ea typeface="+mj-ea"/>
                <a:cs typeface="+mj-cs"/>
              </a:rPr>
              <a:t>Temiz Kalkınma Mekanizması: </a:t>
            </a:r>
            <a:r>
              <a:rPr lang="tr-TR" sz="2800" dirty="0">
                <a:latin typeface="Arial Narrow" panose="020B0606020202030204" pitchFamily="34" charset="0"/>
                <a:ea typeface="+mj-ea"/>
                <a:cs typeface="+mj-cs"/>
              </a:rPr>
              <a:t>Bu mekanizma içinde, EK-B listesinde yer alan herhangi bir gelişmiş ülke, </a:t>
            </a:r>
            <a:r>
              <a:rPr lang="tr-TR" sz="2800" b="1" dirty="0">
                <a:solidFill>
                  <a:srgbClr val="FFFF00"/>
                </a:solidFill>
                <a:latin typeface="Arial Narrow" panose="020B0606020202030204" pitchFamily="34" charset="0"/>
                <a:ea typeface="+mj-ea"/>
                <a:cs typeface="+mj-cs"/>
              </a:rPr>
              <a:t>protokole taraf herhangi bir gelişmekte olan ülkenin toprağında sera gazı emisyonunu azaltmaya yönelik bir projeyi uygulayabilir</a:t>
            </a:r>
            <a:r>
              <a:rPr lang="tr-TR" sz="2800" dirty="0">
                <a:solidFill>
                  <a:srgbClr val="FFFF00"/>
                </a:solidFill>
                <a:latin typeface="Arial Narrow" panose="020B0606020202030204" pitchFamily="34" charset="0"/>
                <a:ea typeface="+mj-ea"/>
                <a:cs typeface="+mj-cs"/>
              </a:rPr>
              <a:t>, </a:t>
            </a:r>
            <a:r>
              <a:rPr lang="tr-TR" sz="2800" dirty="0">
                <a:latin typeface="Arial Narrow" panose="020B0606020202030204" pitchFamily="34" charset="0"/>
                <a:ea typeface="+mj-ea"/>
                <a:cs typeface="+mj-cs"/>
              </a:rPr>
              <a:t>bunun sonucunda kazanılan karbon kredisini kendi emisyon hedefine ulaştırmak için saydırabilir.</a:t>
            </a:r>
          </a:p>
          <a:p>
            <a:pPr marL="109728" indent="288000" algn="just" fontAlgn="auto">
              <a:spcBef>
                <a:spcPts val="600"/>
              </a:spcBef>
              <a:spcAft>
                <a:spcPts val="0"/>
              </a:spcAft>
              <a:buNone/>
              <a:defRPr/>
            </a:pPr>
            <a:r>
              <a:rPr lang="tr-TR" sz="2800" b="1" dirty="0">
                <a:latin typeface="Arial Narrow" panose="020B0606020202030204" pitchFamily="34" charset="0"/>
                <a:ea typeface="+mj-ea"/>
                <a:cs typeface="+mj-cs"/>
              </a:rPr>
              <a:t> </a:t>
            </a:r>
            <a:r>
              <a:rPr lang="tr-TR" sz="2800" b="1" dirty="0">
                <a:solidFill>
                  <a:srgbClr val="FFFF00"/>
                </a:solidFill>
                <a:latin typeface="Arial Narrow" panose="020B0606020202030204" pitchFamily="34" charset="0"/>
                <a:ea typeface="+mj-ea"/>
                <a:cs typeface="+mj-cs"/>
              </a:rPr>
              <a:t>Emisyon Ticareti:</a:t>
            </a:r>
            <a:r>
              <a:rPr lang="tr-TR" sz="2800" dirty="0">
                <a:solidFill>
                  <a:srgbClr val="FFFF00"/>
                </a:solidFill>
                <a:latin typeface="Arial Narrow" panose="020B0606020202030204" pitchFamily="34" charset="0"/>
                <a:ea typeface="+mj-ea"/>
                <a:cs typeface="+mj-cs"/>
              </a:rPr>
              <a:t> </a:t>
            </a:r>
            <a:r>
              <a:rPr lang="tr-TR" sz="2800" dirty="0">
                <a:latin typeface="Arial Narrow" panose="020B0606020202030204" pitchFamily="34" charset="0"/>
                <a:ea typeface="+mj-ea"/>
                <a:cs typeface="+mj-cs"/>
              </a:rPr>
              <a:t>Bu mekanizma çerçevesinde, EK-B listesinde yer alan herhangi bir gelişmiş ülke, </a:t>
            </a:r>
            <a:r>
              <a:rPr lang="tr-TR" sz="2800" b="1" dirty="0">
                <a:solidFill>
                  <a:srgbClr val="FFFF00"/>
                </a:solidFill>
                <a:latin typeface="Arial Narrow" panose="020B0606020202030204" pitchFamily="34" charset="0"/>
                <a:ea typeface="+mj-ea"/>
                <a:cs typeface="+mj-cs"/>
              </a:rPr>
              <a:t>ulusal emisyon hedefini yakalamış ve kredi fazlası olan başka bir ülke listesinden karbon kredisi satın alabilir</a:t>
            </a:r>
            <a:r>
              <a:rPr lang="tr-TR" sz="2800" dirty="0">
                <a:solidFill>
                  <a:srgbClr val="FFFF00"/>
                </a:solidFill>
                <a:latin typeface="Arial Narrow" panose="020B0606020202030204" pitchFamily="34" charset="0"/>
                <a:ea typeface="+mj-ea"/>
                <a:cs typeface="+mj-cs"/>
              </a:rPr>
              <a:t>.</a:t>
            </a:r>
          </a:p>
          <a:p>
            <a:pPr marL="0" indent="0">
              <a:lnSpc>
                <a:spcPct val="150000"/>
              </a:lnSpc>
              <a:spcBef>
                <a:spcPts val="0"/>
              </a:spcBef>
              <a:buNone/>
              <a:defRPr/>
            </a:pPr>
            <a:endParaRPr lang="tr-TR" sz="2800" dirty="0">
              <a:latin typeface="Arial Narrow" panose="020B0606020202030204" pitchFamily="34" charset="0"/>
              <a:ea typeface="+mj-ea"/>
              <a:cs typeface="+mj-cs"/>
            </a:endParaRPr>
          </a:p>
        </p:txBody>
      </p:sp>
    </p:spTree>
    <p:extLst>
      <p:ext uri="{BB962C8B-B14F-4D97-AF65-F5344CB8AC3E}">
        <p14:creationId xmlns:p14="http://schemas.microsoft.com/office/powerpoint/2010/main" val="1934966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F3D8215A-CCBA-4400-B728-C8AC8A95AD37}"/>
              </a:ext>
            </a:extLst>
          </p:cNvPr>
          <p:cNvSpPr>
            <a:spLocks noGrp="1"/>
          </p:cNvSpPr>
          <p:nvPr>
            <p:ph type="title"/>
          </p:nvPr>
        </p:nvSpPr>
        <p:spPr>
          <a:xfrm>
            <a:off x="1236954" y="58823"/>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sp>
        <p:nvSpPr>
          <p:cNvPr id="4" name="Content Placeholder 2">
            <a:extLst>
              <a:ext uri="{FF2B5EF4-FFF2-40B4-BE49-F238E27FC236}">
                <a16:creationId xmlns:a16="http://schemas.microsoft.com/office/drawing/2014/main" xmlns="" id="{9360C2F9-4D51-486E-A8A7-FCE44DF83541}"/>
              </a:ext>
            </a:extLst>
          </p:cNvPr>
          <p:cNvSpPr>
            <a:spLocks noGrp="1"/>
          </p:cNvSpPr>
          <p:nvPr>
            <p:ph idx="1"/>
          </p:nvPr>
        </p:nvSpPr>
        <p:spPr>
          <a:xfrm>
            <a:off x="472439" y="1166018"/>
            <a:ext cx="11247121" cy="4525963"/>
          </a:xfrm>
        </p:spPr>
        <p:txBody>
          <a:bodyPr>
            <a:noAutofit/>
          </a:bodyPr>
          <a:lstStyle/>
          <a:p>
            <a:pPr algn="just"/>
            <a:r>
              <a:rPr sz="2800" b="1" dirty="0" err="1">
                <a:solidFill>
                  <a:srgbClr val="FFFF00"/>
                </a:solidFill>
              </a:rPr>
              <a:t>Türkiye</a:t>
            </a:r>
            <a:r>
              <a:rPr sz="2800" b="1" dirty="0">
                <a:solidFill>
                  <a:srgbClr val="FFFF00"/>
                </a:solidFill>
              </a:rPr>
              <a:t>, </a:t>
            </a:r>
            <a:r>
              <a:rPr sz="2800" dirty="0"/>
              <a:t>1992’de OECD </a:t>
            </a:r>
            <a:r>
              <a:rPr sz="2800" dirty="0" err="1"/>
              <a:t>üyesi</a:t>
            </a:r>
            <a:r>
              <a:rPr sz="2800" dirty="0"/>
              <a:t> </a:t>
            </a:r>
            <a:r>
              <a:rPr sz="2800" dirty="0" err="1"/>
              <a:t>olduğu</a:t>
            </a:r>
            <a:r>
              <a:rPr sz="2800" dirty="0"/>
              <a:t> </a:t>
            </a:r>
            <a:r>
              <a:rPr sz="2800" dirty="0" err="1"/>
              <a:t>için</a:t>
            </a:r>
            <a:r>
              <a:rPr sz="2800" dirty="0"/>
              <a:t> hem </a:t>
            </a:r>
            <a:r>
              <a:rPr sz="2800" b="1" dirty="0"/>
              <a:t>EK-I </a:t>
            </a:r>
            <a:r>
              <a:rPr sz="2800" dirty="0"/>
              <a:t>hem E</a:t>
            </a:r>
            <a:r>
              <a:rPr sz="2800" b="1" dirty="0"/>
              <a:t>K-II</a:t>
            </a:r>
            <a:r>
              <a:rPr sz="2800" dirty="0"/>
              <a:t> </a:t>
            </a:r>
            <a:r>
              <a:rPr sz="2800" dirty="0" err="1"/>
              <a:t>listelerine</a:t>
            </a:r>
            <a:r>
              <a:rPr sz="2800" dirty="0"/>
              <a:t> </a:t>
            </a:r>
            <a:r>
              <a:rPr sz="2800" dirty="0" err="1"/>
              <a:t>dahil</a:t>
            </a:r>
            <a:r>
              <a:rPr sz="2800" dirty="0"/>
              <a:t> </a:t>
            </a:r>
            <a:r>
              <a:rPr sz="2800" dirty="0" err="1"/>
              <a:t>edilmişti</a:t>
            </a:r>
            <a:r>
              <a:rPr sz="2800" dirty="0"/>
              <a:t>.</a:t>
            </a:r>
          </a:p>
          <a:p>
            <a:pPr algn="just"/>
            <a:r>
              <a:rPr sz="2800" dirty="0"/>
              <a:t>2001 </a:t>
            </a:r>
            <a:r>
              <a:rPr sz="2800" dirty="0" err="1"/>
              <a:t>Marrakeş</a:t>
            </a:r>
            <a:r>
              <a:rPr sz="2800" dirty="0"/>
              <a:t> </a:t>
            </a:r>
            <a:r>
              <a:rPr sz="2800" dirty="0" err="1"/>
              <a:t>Kararı</a:t>
            </a:r>
            <a:r>
              <a:rPr sz="2800" dirty="0"/>
              <a:t> </a:t>
            </a:r>
            <a:r>
              <a:rPr sz="2800" dirty="0" err="1"/>
              <a:t>ile</a:t>
            </a:r>
            <a:r>
              <a:rPr sz="2800" dirty="0"/>
              <a:t> '</a:t>
            </a:r>
            <a:r>
              <a:rPr sz="2800" dirty="0" err="1"/>
              <a:t>özel</a:t>
            </a:r>
            <a:r>
              <a:rPr sz="2800" dirty="0"/>
              <a:t> </a:t>
            </a:r>
            <a:r>
              <a:rPr sz="2800" dirty="0" err="1"/>
              <a:t>koşulları</a:t>
            </a:r>
            <a:r>
              <a:rPr sz="2800" dirty="0"/>
              <a:t>' </a:t>
            </a:r>
            <a:r>
              <a:rPr sz="2800" dirty="0" err="1"/>
              <a:t>tanınarak</a:t>
            </a:r>
            <a:r>
              <a:rPr sz="2800" dirty="0"/>
              <a:t> </a:t>
            </a:r>
            <a:r>
              <a:rPr sz="2800" b="1" dirty="0"/>
              <a:t>EK-II</a:t>
            </a:r>
            <a:r>
              <a:rPr sz="2800" dirty="0"/>
              <a:t> </a:t>
            </a:r>
            <a:r>
              <a:rPr sz="2800" dirty="0" err="1"/>
              <a:t>listesinden</a:t>
            </a:r>
            <a:r>
              <a:rPr sz="2800" dirty="0"/>
              <a:t> </a:t>
            </a:r>
            <a:r>
              <a:rPr sz="2800" dirty="0" err="1"/>
              <a:t>çıkarıldı</a:t>
            </a:r>
            <a:r>
              <a:rPr sz="2800" dirty="0"/>
              <a:t>.</a:t>
            </a:r>
          </a:p>
          <a:p>
            <a:pPr algn="just"/>
            <a:r>
              <a:rPr sz="2800" dirty="0" err="1"/>
              <a:t>Böylece</a:t>
            </a:r>
            <a:r>
              <a:rPr sz="2800" dirty="0"/>
              <a:t> </a:t>
            </a:r>
            <a:r>
              <a:rPr sz="2800" dirty="0" err="1"/>
              <a:t>Türkiye’nin</a:t>
            </a:r>
            <a:r>
              <a:rPr sz="2800" dirty="0"/>
              <a:t>:</a:t>
            </a:r>
          </a:p>
          <a:p>
            <a:pPr algn="just"/>
            <a:r>
              <a:rPr sz="2800" dirty="0"/>
              <a:t>- Mali </a:t>
            </a:r>
            <a:r>
              <a:rPr sz="2800" dirty="0" err="1"/>
              <a:t>ve</a:t>
            </a:r>
            <a:r>
              <a:rPr sz="2800" dirty="0"/>
              <a:t> </a:t>
            </a:r>
            <a:r>
              <a:rPr sz="2800" dirty="0" err="1"/>
              <a:t>teknoloji</a:t>
            </a:r>
            <a:r>
              <a:rPr sz="2800" dirty="0"/>
              <a:t> </a:t>
            </a:r>
            <a:r>
              <a:rPr sz="2800" dirty="0" err="1"/>
              <a:t>transferi</a:t>
            </a:r>
            <a:r>
              <a:rPr sz="2800" dirty="0"/>
              <a:t> </a:t>
            </a:r>
            <a:r>
              <a:rPr sz="2800" dirty="0" err="1"/>
              <a:t>yükümlülüğü</a:t>
            </a:r>
            <a:r>
              <a:rPr sz="2800" dirty="0"/>
              <a:t> </a:t>
            </a:r>
            <a:r>
              <a:rPr sz="2800" dirty="0" err="1"/>
              <a:t>bulunmamaktadır</a:t>
            </a:r>
            <a:r>
              <a:rPr sz="2800" dirty="0"/>
              <a:t>.</a:t>
            </a:r>
          </a:p>
          <a:p>
            <a:pPr algn="just"/>
            <a:r>
              <a:rPr sz="2800" dirty="0"/>
              <a:t>- </a:t>
            </a:r>
            <a:r>
              <a:rPr sz="2800" dirty="0">
                <a:solidFill>
                  <a:srgbClr val="FFFF00"/>
                </a:solidFill>
              </a:rPr>
              <a:t>EK-I </a:t>
            </a:r>
            <a:r>
              <a:rPr sz="2800" dirty="0" err="1"/>
              <a:t>ülkesi</a:t>
            </a:r>
            <a:r>
              <a:rPr sz="2800" dirty="0"/>
              <a:t> </a:t>
            </a:r>
            <a:r>
              <a:rPr sz="2800" dirty="0" err="1"/>
              <a:t>olarak</a:t>
            </a:r>
            <a:r>
              <a:rPr sz="2800" dirty="0"/>
              <a:t> </a:t>
            </a:r>
            <a:r>
              <a:rPr sz="2800" dirty="0" err="1">
                <a:solidFill>
                  <a:srgbClr val="FFFF00"/>
                </a:solidFill>
              </a:rPr>
              <a:t>sayısal</a:t>
            </a:r>
            <a:r>
              <a:rPr sz="2800" dirty="0">
                <a:solidFill>
                  <a:srgbClr val="FFFF00"/>
                </a:solidFill>
              </a:rPr>
              <a:t> </a:t>
            </a:r>
            <a:r>
              <a:rPr sz="2800" dirty="0" err="1">
                <a:solidFill>
                  <a:srgbClr val="FFFF00"/>
                </a:solidFill>
              </a:rPr>
              <a:t>azaltım</a:t>
            </a:r>
            <a:r>
              <a:rPr sz="2800" dirty="0">
                <a:solidFill>
                  <a:srgbClr val="FFFF00"/>
                </a:solidFill>
              </a:rPr>
              <a:t> </a:t>
            </a:r>
            <a:r>
              <a:rPr sz="2800" dirty="0" err="1">
                <a:solidFill>
                  <a:srgbClr val="FFFF00"/>
                </a:solidFill>
              </a:rPr>
              <a:t>hedefi</a:t>
            </a:r>
            <a:r>
              <a:rPr sz="2800" dirty="0">
                <a:solidFill>
                  <a:srgbClr val="FFFF00"/>
                </a:solidFill>
              </a:rPr>
              <a:t> de </a:t>
            </a:r>
            <a:r>
              <a:rPr sz="2800" dirty="0" err="1">
                <a:solidFill>
                  <a:srgbClr val="FFFF00"/>
                </a:solidFill>
              </a:rPr>
              <a:t>üstlenmemiştir</a:t>
            </a:r>
            <a:r>
              <a:rPr sz="2800" dirty="0"/>
              <a:t>.</a:t>
            </a:r>
          </a:p>
        </p:txBody>
      </p:sp>
    </p:spTree>
    <p:extLst>
      <p:ext uri="{BB962C8B-B14F-4D97-AF65-F5344CB8AC3E}">
        <p14:creationId xmlns:p14="http://schemas.microsoft.com/office/powerpoint/2010/main" val="1344558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1354" y="955639"/>
            <a:ext cx="11676184" cy="4066527"/>
          </a:xfrm>
        </p:spPr>
        <p:txBody>
          <a:bodyPr>
            <a:noAutofit/>
          </a:bodyPr>
          <a:lstStyle/>
          <a:p>
            <a:pPr indent="288000" algn="just">
              <a:spcBef>
                <a:spcPts val="600"/>
              </a:spcBef>
              <a:spcAft>
                <a:spcPts val="600"/>
              </a:spcAft>
            </a:pPr>
            <a:r>
              <a:rPr lang="tr-TR" sz="2800" dirty="0">
                <a:latin typeface="Arial" panose="020B0604020202020204" pitchFamily="34" charset="0"/>
                <a:cs typeface="Arial" panose="020B0604020202020204" pitchFamily="34" charset="0"/>
              </a:rPr>
              <a:t>Türkiye'nin, Kyoto Protokolüne katılmasının uygun bulunduğuna ilişkin kanun tasarısı 05.02.2009 tarihinde, TBMM Genel Kurulunda kabul edilerek yasalaştı.</a:t>
            </a:r>
          </a:p>
          <a:p>
            <a:pPr indent="288000" algn="just" defTabSz="914400" eaLnBrk="0" fontAlgn="base" hangingPunct="0">
              <a:spcBef>
                <a:spcPts val="600"/>
              </a:spcBef>
              <a:spcAft>
                <a:spcPts val="600"/>
              </a:spcAft>
              <a:buClrTx/>
              <a:buSzTx/>
            </a:pPr>
            <a:r>
              <a:rPr lang="tr-TR" altLang="tr-TR" sz="2800" dirty="0">
                <a:latin typeface="Arial" panose="020B0604020202020204" pitchFamily="34" charset="0"/>
              </a:rPr>
              <a:t>ABD hiç taraf olmadı, Kanada 2012’de çekildi.</a:t>
            </a:r>
          </a:p>
          <a:p>
            <a:pPr indent="288000" algn="just" defTabSz="914400" eaLnBrk="0" fontAlgn="base" hangingPunct="0">
              <a:spcBef>
                <a:spcPts val="600"/>
              </a:spcBef>
              <a:spcAft>
                <a:spcPts val="600"/>
              </a:spcAft>
              <a:buClrTx/>
              <a:buSzTx/>
            </a:pPr>
            <a:r>
              <a:rPr lang="tr-TR" altLang="tr-TR" sz="2800" dirty="0">
                <a:latin typeface="Arial" panose="020B0604020202020204" pitchFamily="34" charset="0"/>
              </a:rPr>
              <a:t>Çin ve Hindistan gibi büyük gelişmekte olan ülkelerin sayısal hedefi yoktu.</a:t>
            </a:r>
          </a:p>
          <a:p>
            <a:pPr indent="288000" algn="just" defTabSz="914400" eaLnBrk="0" fontAlgn="base" hangingPunct="0">
              <a:spcBef>
                <a:spcPts val="600"/>
              </a:spcBef>
              <a:spcAft>
                <a:spcPts val="600"/>
              </a:spcAft>
              <a:buClrTx/>
              <a:buSzTx/>
            </a:pPr>
            <a:r>
              <a:rPr lang="tr-TR" altLang="tr-TR" sz="2800" dirty="0">
                <a:latin typeface="Arial" panose="020B0604020202020204" pitchFamily="34" charset="0"/>
              </a:rPr>
              <a:t>Bu yüzden küresel emisyonlar azalmadı, hatta arttı</a:t>
            </a:r>
          </a:p>
          <a:p>
            <a:endParaRPr lang="tr-TR" sz="3200" dirty="0">
              <a:latin typeface="Arial" panose="020B0604020202020204" pitchFamily="34" charset="0"/>
              <a:cs typeface="Arial" panose="020B0604020202020204" pitchFamily="34" charset="0"/>
            </a:endParaRPr>
          </a:p>
        </p:txBody>
      </p:sp>
      <p:sp>
        <p:nvSpPr>
          <p:cNvPr id="6" name="Unvan 1">
            <a:extLst>
              <a:ext uri="{FF2B5EF4-FFF2-40B4-BE49-F238E27FC236}">
                <a16:creationId xmlns:a16="http://schemas.microsoft.com/office/drawing/2014/main" xmlns="" id="{A0E19DA2-A13A-4A85-8E9E-0F5C46C7EF0F}"/>
              </a:ext>
            </a:extLst>
          </p:cNvPr>
          <p:cNvSpPr>
            <a:spLocks noGrp="1"/>
          </p:cNvSpPr>
          <p:nvPr>
            <p:ph type="title"/>
          </p:nvPr>
        </p:nvSpPr>
        <p:spPr>
          <a:xfrm>
            <a:off x="646111" y="297970"/>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KYOTO PROTOKOLÜ</a:t>
            </a:r>
          </a:p>
        </p:txBody>
      </p:sp>
    </p:spTree>
    <p:extLst>
      <p:ext uri="{BB962C8B-B14F-4D97-AF65-F5344CB8AC3E}">
        <p14:creationId xmlns:p14="http://schemas.microsoft.com/office/powerpoint/2010/main" val="1112654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1354" y="955639"/>
            <a:ext cx="11676184" cy="5248213"/>
          </a:xfrm>
        </p:spPr>
        <p:txBody>
          <a:bodyPr>
            <a:noAutofit/>
          </a:bodyPr>
          <a:lstStyle/>
          <a:p>
            <a:r>
              <a:rPr lang="tr-TR" sz="2800" b="1" dirty="0"/>
              <a:t>Paris Anlaşması (2015, Türkiye 2021’de taraf oldu)</a:t>
            </a:r>
          </a:p>
          <a:p>
            <a:pPr>
              <a:buFont typeface="Arial" panose="020B0604020202020204" pitchFamily="34" charset="0"/>
              <a:buChar char="•"/>
            </a:pPr>
            <a:r>
              <a:rPr lang="tr-TR" sz="2800" dirty="0"/>
              <a:t>Paris Anlaşması, Kyoto’dan farklı olarak, </a:t>
            </a:r>
            <a:r>
              <a:rPr lang="tr-TR" sz="2800" b="1" dirty="0"/>
              <a:t>tüm ülkelere</a:t>
            </a:r>
            <a:r>
              <a:rPr lang="tr-TR" sz="2800" dirty="0"/>
              <a:t> bir </a:t>
            </a:r>
            <a:r>
              <a:rPr lang="tr-TR" sz="2800" dirty="0">
                <a:solidFill>
                  <a:srgbClr val="FFFF00"/>
                </a:solidFill>
              </a:rPr>
              <a:t>“Ulusal Katkı Beyanı (NDC)” sunma yükümlülüğü </a:t>
            </a:r>
            <a:r>
              <a:rPr lang="tr-TR" sz="2800" dirty="0"/>
              <a:t>getiriyor.</a:t>
            </a:r>
          </a:p>
          <a:p>
            <a:pPr>
              <a:buFont typeface="Arial" panose="020B0604020202020204" pitchFamily="34" charset="0"/>
              <a:buChar char="•"/>
            </a:pPr>
            <a:r>
              <a:rPr lang="tr-TR" sz="2800" dirty="0"/>
              <a:t>Ama bu beyan </a:t>
            </a:r>
            <a:r>
              <a:rPr lang="tr-TR" sz="2800" b="1" dirty="0"/>
              <a:t>ülkelerin kendi belirlediği</a:t>
            </a:r>
            <a:r>
              <a:rPr lang="tr-TR" sz="2800" dirty="0"/>
              <a:t> bir taahhüt → yani </a:t>
            </a:r>
            <a:r>
              <a:rPr lang="tr-TR" sz="2800" dirty="0">
                <a:solidFill>
                  <a:srgbClr val="FFFF00"/>
                </a:solidFill>
              </a:rPr>
              <a:t>“sayısal hedef” </a:t>
            </a:r>
            <a:r>
              <a:rPr lang="tr-TR" sz="2800" dirty="0"/>
              <a:t>var ama </a:t>
            </a:r>
            <a:r>
              <a:rPr lang="tr-TR" sz="2800" b="1" dirty="0"/>
              <a:t>ülke kendi belirliyor, BM dayatmıyor</a:t>
            </a:r>
            <a:r>
              <a:rPr lang="tr-TR" sz="2800" dirty="0"/>
              <a:t>.</a:t>
            </a:r>
          </a:p>
          <a:p>
            <a:pPr>
              <a:buFont typeface="Arial" panose="020B0604020202020204" pitchFamily="34" charset="0"/>
              <a:buChar char="•"/>
            </a:pPr>
            <a:r>
              <a:rPr lang="tr-TR" sz="2800" dirty="0">
                <a:solidFill>
                  <a:srgbClr val="FFFF00"/>
                </a:solidFill>
              </a:rPr>
              <a:t>Türkiye’nin </a:t>
            </a:r>
            <a:r>
              <a:rPr lang="tr-TR" sz="2800" dirty="0" err="1">
                <a:solidFill>
                  <a:srgbClr val="FFFF00"/>
                </a:solidFill>
              </a:rPr>
              <a:t>NDC’si</a:t>
            </a:r>
            <a:r>
              <a:rPr lang="tr-TR" sz="2800" dirty="0">
                <a:solidFill>
                  <a:srgbClr val="FFFF00"/>
                </a:solidFill>
              </a:rPr>
              <a:t>:</a:t>
            </a:r>
          </a:p>
          <a:p>
            <a:pPr marL="742950" lvl="1" indent="-285750">
              <a:buFont typeface="Arial" panose="020B0604020202020204" pitchFamily="34" charset="0"/>
              <a:buChar char="•"/>
            </a:pPr>
            <a:r>
              <a:rPr lang="tr-TR" sz="2800" b="1" dirty="0"/>
              <a:t>2030</a:t>
            </a:r>
            <a:r>
              <a:rPr lang="tr-TR" sz="2800" dirty="0"/>
              <a:t>: BAU (</a:t>
            </a:r>
            <a:r>
              <a:rPr lang="tr-TR" sz="2800" dirty="0" err="1"/>
              <a:t>business</a:t>
            </a:r>
            <a:r>
              <a:rPr lang="tr-TR" sz="2800" dirty="0"/>
              <a:t>-as-</a:t>
            </a:r>
            <a:r>
              <a:rPr lang="tr-TR" sz="2800" dirty="0" err="1"/>
              <a:t>usual</a:t>
            </a:r>
            <a:r>
              <a:rPr lang="tr-TR" sz="2800" dirty="0"/>
              <a:t>) senaryosuna göre </a:t>
            </a:r>
            <a:r>
              <a:rPr lang="tr-TR" sz="2800" b="1" dirty="0"/>
              <a:t>%41 </a:t>
            </a:r>
            <a:r>
              <a:rPr lang="tr-TR" sz="2800" b="1" dirty="0" err="1"/>
              <a:t>azaltım</a:t>
            </a:r>
            <a:r>
              <a:rPr lang="tr-TR" sz="2800" dirty="0"/>
              <a:t> (yaklaşık 695 </a:t>
            </a:r>
            <a:r>
              <a:rPr lang="tr-TR" sz="2800" dirty="0" err="1"/>
              <a:t>MtCO₂e</a:t>
            </a:r>
            <a:r>
              <a:rPr lang="tr-TR" sz="2800" dirty="0"/>
              <a:t> sınırı).(milyon ton )</a:t>
            </a:r>
          </a:p>
          <a:p>
            <a:pPr marL="742950" lvl="1" indent="-285750">
              <a:buFont typeface="Arial" panose="020B0604020202020204" pitchFamily="34" charset="0"/>
              <a:buChar char="•"/>
            </a:pPr>
            <a:r>
              <a:rPr lang="tr-TR" sz="2800" b="1" dirty="0"/>
              <a:t>2038</a:t>
            </a:r>
            <a:r>
              <a:rPr lang="tr-TR" sz="2800" dirty="0"/>
              <a:t>: Emisyonlarda zirve yılı.</a:t>
            </a:r>
          </a:p>
          <a:p>
            <a:pPr marL="742950" lvl="1" indent="-285750">
              <a:buFont typeface="Arial" panose="020B0604020202020204" pitchFamily="34" charset="0"/>
              <a:buChar char="•"/>
            </a:pPr>
            <a:r>
              <a:rPr lang="tr-TR" sz="2800" b="1" dirty="0"/>
              <a:t>2053</a:t>
            </a:r>
            <a:r>
              <a:rPr lang="tr-TR" sz="2800" dirty="0"/>
              <a:t>: Net sıfır.</a:t>
            </a:r>
          </a:p>
          <a:p>
            <a:endParaRPr lang="tr-TR" sz="3200" dirty="0">
              <a:latin typeface="Arial" panose="020B0604020202020204" pitchFamily="34" charset="0"/>
              <a:cs typeface="Arial" panose="020B0604020202020204" pitchFamily="34" charset="0"/>
            </a:endParaRPr>
          </a:p>
        </p:txBody>
      </p:sp>
      <p:sp>
        <p:nvSpPr>
          <p:cNvPr id="6" name="Unvan 1">
            <a:extLst>
              <a:ext uri="{FF2B5EF4-FFF2-40B4-BE49-F238E27FC236}">
                <a16:creationId xmlns:a16="http://schemas.microsoft.com/office/drawing/2014/main" xmlns="" id="{A0E19DA2-A13A-4A85-8E9E-0F5C46C7EF0F}"/>
              </a:ext>
            </a:extLst>
          </p:cNvPr>
          <p:cNvSpPr>
            <a:spLocks noGrp="1"/>
          </p:cNvSpPr>
          <p:nvPr>
            <p:ph type="title"/>
          </p:nvPr>
        </p:nvSpPr>
        <p:spPr>
          <a:xfrm>
            <a:off x="646111" y="297970"/>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PARİS ANLAŞMASI</a:t>
            </a:r>
          </a:p>
        </p:txBody>
      </p:sp>
    </p:spTree>
    <p:extLst>
      <p:ext uri="{BB962C8B-B14F-4D97-AF65-F5344CB8AC3E}">
        <p14:creationId xmlns:p14="http://schemas.microsoft.com/office/powerpoint/2010/main" val="7860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2263" y="97870"/>
            <a:ext cx="11659738" cy="672697"/>
          </a:xfrm>
        </p:spPr>
        <p:txBody>
          <a:bodyPr/>
          <a:lstStyle/>
          <a:p>
            <a:pPr algn="ctr"/>
            <a:r>
              <a:rPr lang="tr-TR" sz="3200" dirty="0">
                <a:solidFill>
                  <a:srgbClr val="FFFF00"/>
                </a:solidFill>
                <a:latin typeface="Arial" panose="020B0604020202020204" pitchFamily="34" charset="0"/>
                <a:cs typeface="Arial" panose="020B0604020202020204" pitchFamily="34" charset="0"/>
              </a:rPr>
              <a:t>SERA </a:t>
            </a:r>
            <a:r>
              <a:rPr lang="tr-TR" sz="3200" dirty="0" smtClean="0">
                <a:solidFill>
                  <a:srgbClr val="FFFF00"/>
                </a:solidFill>
                <a:latin typeface="Arial" panose="020B0604020202020204" pitchFamily="34" charset="0"/>
                <a:cs typeface="Arial" panose="020B0604020202020204" pitchFamily="34" charset="0"/>
              </a:rPr>
              <a:t>GAZLARI</a:t>
            </a:r>
            <a:endParaRPr lang="tr-TR" sz="3200" dirty="0">
              <a:solidFill>
                <a:srgbClr val="FFFF00"/>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382137" y="723327"/>
            <a:ext cx="11809863" cy="5902657"/>
          </a:xfrm>
        </p:spPr>
        <p:txBody>
          <a:bodyPr>
            <a:normAutofit lnSpcReduction="10000"/>
          </a:bodyPr>
          <a:lstStyle/>
          <a:p>
            <a:pPr>
              <a:defRPr sz="2000"/>
            </a:pPr>
            <a:r>
              <a:rPr sz="2800" dirty="0" smtClean="0">
                <a:solidFill>
                  <a:srgbClr val="FFFF00"/>
                </a:solidFill>
              </a:rPr>
              <a:t>1</a:t>
            </a:r>
            <a:r>
              <a:rPr sz="2800" dirty="0">
                <a:solidFill>
                  <a:srgbClr val="FFFF00"/>
                </a:solidFill>
              </a:rPr>
              <a:t>. </a:t>
            </a:r>
            <a:r>
              <a:rPr sz="2800" b="1" dirty="0" err="1">
                <a:solidFill>
                  <a:srgbClr val="FFFF00"/>
                </a:solidFill>
              </a:rPr>
              <a:t>Karbondioksit</a:t>
            </a:r>
            <a:r>
              <a:rPr sz="2800" b="1" dirty="0">
                <a:solidFill>
                  <a:srgbClr val="FFFF00"/>
                </a:solidFill>
              </a:rPr>
              <a:t> (CO₂</a:t>
            </a:r>
            <a:r>
              <a:rPr sz="2800" b="1" dirty="0" smtClean="0">
                <a:solidFill>
                  <a:srgbClr val="FFFF00"/>
                </a:solidFill>
              </a:rPr>
              <a:t>)</a:t>
            </a:r>
            <a:r>
              <a:rPr lang="tr-TR" sz="2800" b="1" dirty="0" smtClean="0">
                <a:solidFill>
                  <a:srgbClr val="FFFF00"/>
                </a:solidFill>
              </a:rPr>
              <a:t>:</a:t>
            </a:r>
            <a:r>
              <a:rPr lang="tr-TR" sz="2800" dirty="0"/>
              <a:t>En yaygın sera gazı, fosil yakıt kullanımı, sanayi, ormansızlaşma ile salınır.</a:t>
            </a:r>
            <a:endParaRPr sz="2800" b="1" dirty="0"/>
          </a:p>
          <a:p>
            <a:pPr>
              <a:defRPr sz="2000"/>
            </a:pPr>
            <a:r>
              <a:rPr sz="2800" b="1" dirty="0">
                <a:solidFill>
                  <a:srgbClr val="FFFF00"/>
                </a:solidFill>
              </a:rPr>
              <a:t>2. </a:t>
            </a:r>
            <a:r>
              <a:rPr sz="2800" b="1" dirty="0" err="1">
                <a:solidFill>
                  <a:srgbClr val="FFFF00"/>
                </a:solidFill>
              </a:rPr>
              <a:t>Metan</a:t>
            </a:r>
            <a:r>
              <a:rPr sz="2800" b="1" dirty="0">
                <a:solidFill>
                  <a:srgbClr val="FFFF00"/>
                </a:solidFill>
              </a:rPr>
              <a:t> (CH₄</a:t>
            </a:r>
            <a:r>
              <a:rPr sz="2800" b="1" dirty="0" smtClean="0">
                <a:solidFill>
                  <a:srgbClr val="FFFF00"/>
                </a:solidFill>
              </a:rPr>
              <a:t>)</a:t>
            </a:r>
            <a:r>
              <a:rPr lang="tr-TR" sz="2800" b="1" dirty="0" smtClean="0"/>
              <a:t>:T</a:t>
            </a:r>
            <a:r>
              <a:rPr lang="tr-TR" sz="2800" dirty="0" smtClean="0"/>
              <a:t>arım </a:t>
            </a:r>
            <a:r>
              <a:rPr lang="tr-TR" sz="2800" dirty="0"/>
              <a:t>(özellikle hayvancılık), çöp sahaları, pirinç tarlaları gibi kaynaklardan çıkar.</a:t>
            </a:r>
            <a:endParaRPr sz="2800" b="1" dirty="0"/>
          </a:p>
          <a:p>
            <a:pPr>
              <a:defRPr sz="2000"/>
            </a:pPr>
            <a:r>
              <a:rPr sz="2800" b="1" dirty="0">
                <a:solidFill>
                  <a:srgbClr val="FFFF00"/>
                </a:solidFill>
              </a:rPr>
              <a:t>3. </a:t>
            </a:r>
            <a:r>
              <a:rPr sz="2800" b="1" dirty="0" err="1">
                <a:solidFill>
                  <a:srgbClr val="FFFF00"/>
                </a:solidFill>
              </a:rPr>
              <a:t>Dinitrojen</a:t>
            </a:r>
            <a:r>
              <a:rPr sz="2800" b="1" dirty="0">
                <a:solidFill>
                  <a:srgbClr val="FFFF00"/>
                </a:solidFill>
              </a:rPr>
              <a:t> </a:t>
            </a:r>
            <a:r>
              <a:rPr sz="2800" b="1" dirty="0" err="1">
                <a:solidFill>
                  <a:srgbClr val="FFFF00"/>
                </a:solidFill>
              </a:rPr>
              <a:t>oksit</a:t>
            </a:r>
            <a:r>
              <a:rPr sz="2800" b="1" dirty="0">
                <a:solidFill>
                  <a:srgbClr val="FFFF00"/>
                </a:solidFill>
              </a:rPr>
              <a:t> (N₂O</a:t>
            </a:r>
            <a:r>
              <a:rPr sz="2800" b="1" dirty="0" smtClean="0">
                <a:solidFill>
                  <a:srgbClr val="FFFF00"/>
                </a:solidFill>
              </a:rPr>
              <a:t>)</a:t>
            </a:r>
            <a:r>
              <a:rPr lang="tr-TR" sz="2800" b="1" dirty="0" smtClean="0"/>
              <a:t>: </a:t>
            </a:r>
            <a:r>
              <a:rPr lang="tr-TR" sz="2800" dirty="0"/>
              <a:t>Gübre kullanımı, tarım, sanayi süreçleri.</a:t>
            </a:r>
            <a:endParaRPr sz="2800" b="1" dirty="0"/>
          </a:p>
          <a:p>
            <a:pPr>
              <a:defRPr sz="2000"/>
            </a:pPr>
            <a:r>
              <a:rPr sz="2800" b="1" dirty="0">
                <a:solidFill>
                  <a:srgbClr val="FFFF00"/>
                </a:solidFill>
              </a:rPr>
              <a:t>4. </a:t>
            </a:r>
            <a:r>
              <a:rPr sz="2800" b="1" dirty="0" err="1">
                <a:solidFill>
                  <a:srgbClr val="FFFF00"/>
                </a:solidFill>
              </a:rPr>
              <a:t>Hidroflorokarbonlar</a:t>
            </a:r>
            <a:r>
              <a:rPr sz="2800" b="1" dirty="0">
                <a:solidFill>
                  <a:srgbClr val="FFFF00"/>
                </a:solidFill>
              </a:rPr>
              <a:t> (HFCs</a:t>
            </a:r>
            <a:r>
              <a:rPr sz="2800" b="1" dirty="0" smtClean="0">
                <a:solidFill>
                  <a:srgbClr val="FFFF00"/>
                </a:solidFill>
              </a:rPr>
              <a:t>)</a:t>
            </a:r>
            <a:r>
              <a:rPr lang="tr-TR" sz="2800" b="1" dirty="0" smtClean="0"/>
              <a:t>:</a:t>
            </a:r>
            <a:r>
              <a:rPr lang="tr-TR" sz="2800" dirty="0"/>
              <a:t>Soğutucu gazlar, klima, buzdolabı, </a:t>
            </a:r>
            <a:r>
              <a:rPr lang="tr-TR" sz="2800" dirty="0" err="1"/>
              <a:t>aerosol</a:t>
            </a:r>
            <a:r>
              <a:rPr lang="tr-TR" sz="2800" dirty="0"/>
              <a:t> gibi ürünlerde.</a:t>
            </a:r>
            <a:endParaRPr sz="2800" b="1" dirty="0"/>
          </a:p>
          <a:p>
            <a:pPr>
              <a:defRPr sz="2000"/>
            </a:pPr>
            <a:r>
              <a:rPr sz="2800" b="1" dirty="0">
                <a:solidFill>
                  <a:srgbClr val="FFFF00"/>
                </a:solidFill>
              </a:rPr>
              <a:t>5. </a:t>
            </a:r>
            <a:r>
              <a:rPr sz="2800" b="1" dirty="0" err="1">
                <a:solidFill>
                  <a:srgbClr val="FFFF00"/>
                </a:solidFill>
              </a:rPr>
              <a:t>Perflorokarbonlar</a:t>
            </a:r>
            <a:r>
              <a:rPr sz="2800" b="1" dirty="0">
                <a:solidFill>
                  <a:srgbClr val="FFFF00"/>
                </a:solidFill>
              </a:rPr>
              <a:t> (PFCs</a:t>
            </a:r>
            <a:r>
              <a:rPr sz="2800" b="1" dirty="0" smtClean="0">
                <a:solidFill>
                  <a:srgbClr val="FFFF00"/>
                </a:solidFill>
              </a:rPr>
              <a:t>)</a:t>
            </a:r>
            <a:r>
              <a:rPr lang="tr-TR" sz="2800" b="1" dirty="0" smtClean="0"/>
              <a:t>:</a:t>
            </a:r>
            <a:r>
              <a:rPr lang="tr-TR" sz="2800" dirty="0"/>
              <a:t>Alüminyum üretimi, elektronik sanayi gibi endüstriyel süreçlerde.</a:t>
            </a:r>
            <a:endParaRPr sz="2800" b="1" dirty="0"/>
          </a:p>
          <a:p>
            <a:pPr>
              <a:defRPr sz="2000"/>
            </a:pPr>
            <a:r>
              <a:rPr sz="2800" b="1" dirty="0">
                <a:solidFill>
                  <a:srgbClr val="FFFF00"/>
                </a:solidFill>
              </a:rPr>
              <a:t>6. </a:t>
            </a:r>
            <a:r>
              <a:rPr sz="2800" b="1" dirty="0" err="1">
                <a:solidFill>
                  <a:srgbClr val="FFFF00"/>
                </a:solidFill>
              </a:rPr>
              <a:t>Kükürt</a:t>
            </a:r>
            <a:r>
              <a:rPr sz="2800" b="1" dirty="0">
                <a:solidFill>
                  <a:srgbClr val="FFFF00"/>
                </a:solidFill>
              </a:rPr>
              <a:t> </a:t>
            </a:r>
            <a:r>
              <a:rPr sz="2800" b="1" dirty="0" err="1">
                <a:solidFill>
                  <a:srgbClr val="FFFF00"/>
                </a:solidFill>
              </a:rPr>
              <a:t>hekzaflorür</a:t>
            </a:r>
            <a:r>
              <a:rPr sz="2800" b="1" dirty="0">
                <a:solidFill>
                  <a:srgbClr val="FFFF00"/>
                </a:solidFill>
              </a:rPr>
              <a:t> (SF₆</a:t>
            </a:r>
            <a:r>
              <a:rPr sz="2800" b="1" dirty="0" smtClean="0">
                <a:solidFill>
                  <a:srgbClr val="FFFF00"/>
                </a:solidFill>
              </a:rPr>
              <a:t>)</a:t>
            </a:r>
            <a:r>
              <a:rPr lang="tr-TR" sz="2800" b="1" dirty="0" smtClean="0">
                <a:solidFill>
                  <a:srgbClr val="FFFF00"/>
                </a:solidFill>
              </a:rPr>
              <a:t>: </a:t>
            </a:r>
            <a:r>
              <a:rPr lang="tr-TR" sz="2800" b="1" dirty="0" smtClean="0"/>
              <a:t>E</a:t>
            </a:r>
            <a:r>
              <a:rPr lang="tr-TR" sz="2800" dirty="0" smtClean="0"/>
              <a:t>lektrik </a:t>
            </a:r>
            <a:r>
              <a:rPr lang="tr-TR" sz="2800" dirty="0"/>
              <a:t>ekipmanlarında yalıtım gazı, çok güçlü bir sera gazıdır</a:t>
            </a:r>
            <a:r>
              <a:rPr lang="tr-TR" sz="2800" dirty="0" smtClean="0"/>
              <a:t>.</a:t>
            </a:r>
          </a:p>
          <a:p>
            <a:pPr>
              <a:defRPr sz="2000"/>
            </a:pPr>
            <a:r>
              <a:rPr lang="tr-TR" sz="2800" b="1" dirty="0">
                <a:solidFill>
                  <a:srgbClr val="FFFF00"/>
                </a:solidFill>
              </a:rPr>
              <a:t>Azot </a:t>
            </a:r>
            <a:r>
              <a:rPr lang="tr-TR" sz="2800" b="1" dirty="0" err="1">
                <a:solidFill>
                  <a:srgbClr val="FFFF00"/>
                </a:solidFill>
              </a:rPr>
              <a:t>triflorür</a:t>
            </a:r>
            <a:r>
              <a:rPr lang="tr-TR" sz="2800" b="1" dirty="0">
                <a:solidFill>
                  <a:srgbClr val="FFFF00"/>
                </a:solidFill>
              </a:rPr>
              <a:t> (NF₃</a:t>
            </a:r>
            <a:r>
              <a:rPr lang="tr-TR" sz="2800" b="1" dirty="0" smtClean="0">
                <a:solidFill>
                  <a:srgbClr val="FFFF00"/>
                </a:solidFill>
              </a:rPr>
              <a:t>):</a:t>
            </a:r>
            <a:r>
              <a:rPr lang="tr-TR" sz="2800" dirty="0" smtClean="0"/>
              <a:t> Paris Anlaşmasıyla </a:t>
            </a:r>
            <a:r>
              <a:rPr lang="tr-TR" sz="2800" dirty="0"/>
              <a:t>listeye dahil edildi. (özellikle elektronik ve panel üretiminde kullanılan bir gazdır)</a:t>
            </a:r>
            <a:endParaRPr sz="2800" b="1" dirty="0"/>
          </a:p>
        </p:txBody>
      </p:sp>
    </p:spTree>
    <p:extLst>
      <p:ext uri="{BB962C8B-B14F-4D97-AF65-F5344CB8AC3E}">
        <p14:creationId xmlns:p14="http://schemas.microsoft.com/office/powerpoint/2010/main" val="1749465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1354" y="955639"/>
            <a:ext cx="11676184" cy="5248213"/>
          </a:xfrm>
        </p:spPr>
        <p:txBody>
          <a:bodyPr>
            <a:noAutofit/>
          </a:bodyPr>
          <a:lstStyle/>
          <a:p>
            <a:r>
              <a:rPr lang="tr-TR" sz="2800" b="1" dirty="0"/>
              <a:t>Sonuç:</a:t>
            </a:r>
            <a:endParaRPr lang="tr-TR" sz="2800" dirty="0"/>
          </a:p>
          <a:p>
            <a:pPr>
              <a:buFont typeface="Arial" panose="020B0604020202020204" pitchFamily="34" charset="0"/>
              <a:buChar char="•"/>
            </a:pPr>
            <a:r>
              <a:rPr lang="tr-TR" sz="2800" b="1" dirty="0"/>
              <a:t>Kyoto rejiminde → sayısal yükümlülük yok.</a:t>
            </a:r>
            <a:endParaRPr lang="tr-TR" sz="2800" dirty="0"/>
          </a:p>
          <a:p>
            <a:pPr>
              <a:buFont typeface="Arial" panose="020B0604020202020204" pitchFamily="34" charset="0"/>
              <a:buChar char="•"/>
            </a:pPr>
            <a:r>
              <a:rPr lang="tr-TR" sz="2800" b="1" dirty="0"/>
              <a:t>Paris rejiminde → kendi ilan ettiği sayısal taahhütler var (2030–2038–2053).</a:t>
            </a:r>
            <a:endParaRPr lang="tr-TR" sz="2800" dirty="0"/>
          </a:p>
          <a:p>
            <a:pPr>
              <a:buFont typeface="Arial" panose="020B0604020202020204" pitchFamily="34" charset="0"/>
              <a:buChar char="•"/>
            </a:pPr>
            <a:r>
              <a:rPr lang="tr-TR" sz="2800" dirty="0"/>
              <a:t>Yani artık Türkiye’nin </a:t>
            </a:r>
            <a:r>
              <a:rPr lang="tr-TR" sz="2800" b="1" dirty="0">
                <a:solidFill>
                  <a:srgbClr val="FFFF00"/>
                </a:solidFill>
              </a:rPr>
              <a:t>fiilen sayısal </a:t>
            </a:r>
            <a:r>
              <a:rPr lang="tr-TR" sz="2800" b="1" dirty="0" err="1">
                <a:solidFill>
                  <a:srgbClr val="FFFF00"/>
                </a:solidFill>
              </a:rPr>
              <a:t>azaltım</a:t>
            </a:r>
            <a:r>
              <a:rPr lang="tr-TR" sz="2800" b="1" dirty="0">
                <a:solidFill>
                  <a:srgbClr val="FFFF00"/>
                </a:solidFill>
              </a:rPr>
              <a:t> hedefleri var</a:t>
            </a:r>
            <a:r>
              <a:rPr lang="tr-TR" sz="2800" dirty="0"/>
              <a:t>, </a:t>
            </a:r>
          </a:p>
          <a:p>
            <a:pPr marL="0" indent="0">
              <a:buNone/>
            </a:pPr>
            <a:r>
              <a:rPr lang="tr-TR" sz="2800" dirty="0"/>
              <a:t>   - ama bunlar </a:t>
            </a:r>
            <a:r>
              <a:rPr lang="tr-TR" sz="2800" b="1" dirty="0"/>
              <a:t>Türkiye’nin kendi belirlediği ulusal katkılar</a:t>
            </a:r>
            <a:r>
              <a:rPr lang="tr-TR" sz="2800" dirty="0"/>
              <a:t>,</a:t>
            </a:r>
          </a:p>
          <a:p>
            <a:pPr marL="0" indent="0">
              <a:buNone/>
            </a:pPr>
            <a:r>
              <a:rPr lang="tr-TR" sz="2800" dirty="0"/>
              <a:t>   -  Kyoto’daki gibi BM tarafından empoze edilmiş bağlayıcı kotalar değil.</a:t>
            </a:r>
          </a:p>
          <a:p>
            <a:endParaRPr lang="tr-TR" sz="3200" dirty="0">
              <a:latin typeface="Arial" panose="020B0604020202020204" pitchFamily="34" charset="0"/>
              <a:cs typeface="Arial" panose="020B0604020202020204" pitchFamily="34" charset="0"/>
            </a:endParaRPr>
          </a:p>
        </p:txBody>
      </p:sp>
      <p:sp>
        <p:nvSpPr>
          <p:cNvPr id="6" name="Unvan 1">
            <a:extLst>
              <a:ext uri="{FF2B5EF4-FFF2-40B4-BE49-F238E27FC236}">
                <a16:creationId xmlns:a16="http://schemas.microsoft.com/office/drawing/2014/main" xmlns="" id="{A0E19DA2-A13A-4A85-8E9E-0F5C46C7EF0F}"/>
              </a:ext>
            </a:extLst>
          </p:cNvPr>
          <p:cNvSpPr>
            <a:spLocks noGrp="1"/>
          </p:cNvSpPr>
          <p:nvPr>
            <p:ph type="title"/>
          </p:nvPr>
        </p:nvSpPr>
        <p:spPr>
          <a:xfrm>
            <a:off x="646111" y="297970"/>
            <a:ext cx="9404723"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PARİS ANLAŞMASI</a:t>
            </a:r>
          </a:p>
        </p:txBody>
      </p:sp>
    </p:spTree>
    <p:extLst>
      <p:ext uri="{BB962C8B-B14F-4D97-AF65-F5344CB8AC3E}">
        <p14:creationId xmlns:p14="http://schemas.microsoft.com/office/powerpoint/2010/main" val="1498187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A0E19DA2-A13A-4A85-8E9E-0F5C46C7EF0F}"/>
              </a:ext>
            </a:extLst>
          </p:cNvPr>
          <p:cNvSpPr>
            <a:spLocks noGrp="1"/>
          </p:cNvSpPr>
          <p:nvPr>
            <p:ph type="title"/>
          </p:nvPr>
        </p:nvSpPr>
        <p:spPr>
          <a:xfrm>
            <a:off x="239151" y="297970"/>
            <a:ext cx="11324492"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BMİDÇŞ-KYOTO PROTOKOLÜ -PARİS ANLAŞMASI</a:t>
            </a:r>
          </a:p>
        </p:txBody>
      </p:sp>
      <p:graphicFrame>
        <p:nvGraphicFramePr>
          <p:cNvPr id="7" name="Table 2">
            <a:extLst>
              <a:ext uri="{FF2B5EF4-FFF2-40B4-BE49-F238E27FC236}">
                <a16:creationId xmlns:a16="http://schemas.microsoft.com/office/drawing/2014/main" xmlns="" id="{DFE540CD-D627-42A5-8F10-2FE83DC6B6D1}"/>
              </a:ext>
            </a:extLst>
          </p:cNvPr>
          <p:cNvGraphicFramePr>
            <a:graphicFrameLocks noGrp="1"/>
          </p:cNvGraphicFramePr>
          <p:nvPr>
            <p:extLst>
              <p:ext uri="{D42A27DB-BD31-4B8C-83A1-F6EECF244321}">
                <p14:modId xmlns:p14="http://schemas.microsoft.com/office/powerpoint/2010/main" val="3134652586"/>
              </p:ext>
            </p:extLst>
          </p:nvPr>
        </p:nvGraphicFramePr>
        <p:xfrm>
          <a:off x="91440" y="949568"/>
          <a:ext cx="11917679" cy="5029200"/>
        </p:xfrm>
        <a:graphic>
          <a:graphicData uri="http://schemas.openxmlformats.org/drawingml/2006/table">
            <a:tbl>
              <a:tblPr firstRow="1" bandRow="1">
                <a:tableStyleId>{5C22544A-7EE6-4342-B048-85BDC9FD1C3A}</a:tableStyleId>
              </a:tblPr>
              <a:tblGrid>
                <a:gridCol w="1638886">
                  <a:extLst>
                    <a:ext uri="{9D8B030D-6E8A-4147-A177-3AD203B41FA5}">
                      <a16:colId xmlns:a16="http://schemas.microsoft.com/office/drawing/2014/main" xmlns="" val="20000"/>
                    </a:ext>
                  </a:extLst>
                </a:gridCol>
                <a:gridCol w="2588456">
                  <a:extLst>
                    <a:ext uri="{9D8B030D-6E8A-4147-A177-3AD203B41FA5}">
                      <a16:colId xmlns:a16="http://schemas.microsoft.com/office/drawing/2014/main" xmlns="" val="20001"/>
                    </a:ext>
                  </a:extLst>
                </a:gridCol>
                <a:gridCol w="4192172">
                  <a:extLst>
                    <a:ext uri="{9D8B030D-6E8A-4147-A177-3AD203B41FA5}">
                      <a16:colId xmlns:a16="http://schemas.microsoft.com/office/drawing/2014/main" xmlns="" val="20002"/>
                    </a:ext>
                  </a:extLst>
                </a:gridCol>
                <a:gridCol w="3498165">
                  <a:extLst>
                    <a:ext uri="{9D8B030D-6E8A-4147-A177-3AD203B41FA5}">
                      <a16:colId xmlns:a16="http://schemas.microsoft.com/office/drawing/2014/main" xmlns="" val="20003"/>
                    </a:ext>
                  </a:extLst>
                </a:gridCol>
              </a:tblGrid>
              <a:tr h="914400">
                <a:tc>
                  <a:txBody>
                    <a:bodyPr/>
                    <a:lstStyle/>
                    <a:p>
                      <a:r>
                        <a:t>Anlaşma</a:t>
                      </a:r>
                    </a:p>
                  </a:txBody>
                  <a:tcPr/>
                </a:tc>
                <a:tc>
                  <a:txBody>
                    <a:bodyPr/>
                    <a:lstStyle/>
                    <a:p>
                      <a:r>
                        <a:t>Taraflar</a:t>
                      </a:r>
                    </a:p>
                  </a:txBody>
                  <a:tcPr/>
                </a:tc>
                <a:tc>
                  <a:txBody>
                    <a:bodyPr/>
                    <a:lstStyle/>
                    <a:p>
                      <a:r>
                        <a:t>Bağlayıcılık</a:t>
                      </a:r>
                    </a:p>
                  </a:txBody>
                  <a:tcPr/>
                </a:tc>
                <a:tc>
                  <a:txBody>
                    <a:bodyPr/>
                    <a:lstStyle/>
                    <a:p>
                      <a:r>
                        <a:t>Türkiye’nin Durumu</a:t>
                      </a:r>
                    </a:p>
                  </a:txBody>
                  <a:tcPr/>
                </a:tc>
                <a:extLst>
                  <a:ext uri="{0D108BD9-81ED-4DB2-BD59-A6C34878D82A}">
                    <a16:rowId xmlns:a16="http://schemas.microsoft.com/office/drawing/2014/main" xmlns="" val="10000"/>
                  </a:ext>
                </a:extLst>
              </a:tr>
              <a:tr h="914400">
                <a:tc>
                  <a:txBody>
                    <a:bodyPr/>
                    <a:lstStyle/>
                    <a:p>
                      <a:r>
                        <a:rPr lang="tr-TR" b="1" dirty="0"/>
                        <a:t>BMİDS</a:t>
                      </a:r>
                      <a:r>
                        <a:rPr b="1" dirty="0"/>
                        <a:t> (1992)</a:t>
                      </a:r>
                    </a:p>
                  </a:txBody>
                  <a:tcPr/>
                </a:tc>
                <a:tc>
                  <a:txBody>
                    <a:bodyPr/>
                    <a:lstStyle/>
                    <a:p>
                      <a:r>
                        <a:rPr b="1" dirty="0" err="1"/>
                        <a:t>Evrensel</a:t>
                      </a:r>
                      <a:r>
                        <a:rPr b="1" dirty="0"/>
                        <a:t> (</a:t>
                      </a:r>
                      <a:r>
                        <a:rPr b="1" dirty="0" err="1"/>
                        <a:t>tüm</a:t>
                      </a:r>
                      <a:r>
                        <a:rPr b="1" dirty="0"/>
                        <a:t> </a:t>
                      </a:r>
                      <a:r>
                        <a:rPr b="1" dirty="0" err="1"/>
                        <a:t>ülkeler</a:t>
                      </a:r>
                      <a:r>
                        <a:rPr b="1" dirty="0"/>
                        <a:t>)</a:t>
                      </a:r>
                    </a:p>
                  </a:txBody>
                  <a:tcPr/>
                </a:tc>
                <a:tc>
                  <a:txBody>
                    <a:bodyPr/>
                    <a:lstStyle/>
                    <a:p>
                      <a:r>
                        <a:rPr dirty="0"/>
                        <a:t>- </a:t>
                      </a:r>
                      <a:r>
                        <a:rPr dirty="0" err="1"/>
                        <a:t>Sayısal</a:t>
                      </a:r>
                      <a:r>
                        <a:rPr dirty="0"/>
                        <a:t> </a:t>
                      </a:r>
                      <a:r>
                        <a:rPr dirty="0" err="1"/>
                        <a:t>azaltım</a:t>
                      </a:r>
                      <a:r>
                        <a:rPr dirty="0"/>
                        <a:t> yok.</a:t>
                      </a:r>
                    </a:p>
                    <a:p>
                      <a:r>
                        <a:rPr dirty="0"/>
                        <a:t>- </a:t>
                      </a:r>
                      <a:r>
                        <a:rPr dirty="0" err="1"/>
                        <a:t>Ortak</a:t>
                      </a:r>
                      <a:r>
                        <a:rPr dirty="0"/>
                        <a:t> </a:t>
                      </a:r>
                      <a:r>
                        <a:rPr dirty="0" err="1"/>
                        <a:t>fakat</a:t>
                      </a:r>
                      <a:r>
                        <a:rPr dirty="0"/>
                        <a:t> </a:t>
                      </a:r>
                      <a:r>
                        <a:rPr dirty="0" err="1"/>
                        <a:t>farklılaştırılmış</a:t>
                      </a:r>
                      <a:r>
                        <a:rPr dirty="0"/>
                        <a:t> </a:t>
                      </a:r>
                      <a:r>
                        <a:rPr dirty="0" err="1"/>
                        <a:t>sorumluluk</a:t>
                      </a:r>
                      <a:r>
                        <a:rPr dirty="0"/>
                        <a:t>.</a:t>
                      </a:r>
                    </a:p>
                    <a:p>
                      <a:r>
                        <a:rPr dirty="0"/>
                        <a:t>- </a:t>
                      </a:r>
                      <a:r>
                        <a:rPr dirty="0" err="1"/>
                        <a:t>Raporlama</a:t>
                      </a:r>
                      <a:r>
                        <a:rPr dirty="0"/>
                        <a:t> </a:t>
                      </a:r>
                      <a:r>
                        <a:rPr dirty="0" err="1"/>
                        <a:t>ve</a:t>
                      </a:r>
                      <a:r>
                        <a:rPr dirty="0"/>
                        <a:t> </a:t>
                      </a:r>
                      <a:r>
                        <a:rPr dirty="0" err="1"/>
                        <a:t>politika</a:t>
                      </a:r>
                      <a:r>
                        <a:rPr dirty="0"/>
                        <a:t> </a:t>
                      </a:r>
                      <a:r>
                        <a:rPr dirty="0" err="1"/>
                        <a:t>geliştirme</a:t>
                      </a:r>
                      <a:r>
                        <a:rPr dirty="0"/>
                        <a:t> </a:t>
                      </a:r>
                      <a:r>
                        <a:rPr dirty="0" err="1"/>
                        <a:t>yükümlülüğü</a:t>
                      </a:r>
                      <a:r>
                        <a:rPr dirty="0"/>
                        <a:t>.</a:t>
                      </a:r>
                    </a:p>
                  </a:txBody>
                  <a:tcPr/>
                </a:tc>
                <a:tc>
                  <a:txBody>
                    <a:bodyPr/>
                    <a:lstStyle/>
                    <a:p>
                      <a:r>
                        <a:rPr dirty="0"/>
                        <a:t>2004’te </a:t>
                      </a:r>
                      <a:r>
                        <a:rPr dirty="0" err="1"/>
                        <a:t>taraf</a:t>
                      </a:r>
                      <a:r>
                        <a:rPr dirty="0"/>
                        <a:t> </a:t>
                      </a:r>
                      <a:r>
                        <a:rPr dirty="0" err="1"/>
                        <a:t>oldu</a:t>
                      </a:r>
                      <a:r>
                        <a:rPr dirty="0"/>
                        <a:t>. </a:t>
                      </a:r>
                      <a:r>
                        <a:rPr dirty="0" err="1"/>
                        <a:t>Yalnızca</a:t>
                      </a:r>
                      <a:r>
                        <a:rPr dirty="0"/>
                        <a:t> </a:t>
                      </a:r>
                      <a:r>
                        <a:rPr dirty="0" err="1"/>
                        <a:t>raporlama</a:t>
                      </a:r>
                      <a:r>
                        <a:rPr dirty="0"/>
                        <a:t> </a:t>
                      </a:r>
                      <a:r>
                        <a:rPr dirty="0" err="1"/>
                        <a:t>yükümlülüğü</a:t>
                      </a:r>
                      <a:r>
                        <a:rPr dirty="0"/>
                        <a:t> var.</a:t>
                      </a:r>
                    </a:p>
                  </a:txBody>
                  <a:tcPr/>
                </a:tc>
                <a:extLst>
                  <a:ext uri="{0D108BD9-81ED-4DB2-BD59-A6C34878D82A}">
                    <a16:rowId xmlns:a16="http://schemas.microsoft.com/office/drawing/2014/main" xmlns="" val="10001"/>
                  </a:ext>
                </a:extLst>
              </a:tr>
              <a:tr h="914400">
                <a:tc>
                  <a:txBody>
                    <a:bodyPr/>
                    <a:lstStyle/>
                    <a:p>
                      <a:r>
                        <a:rPr b="1" dirty="0"/>
                        <a:t>Kyoto (1997)</a:t>
                      </a:r>
                    </a:p>
                  </a:txBody>
                  <a:tcPr/>
                </a:tc>
                <a:tc>
                  <a:txBody>
                    <a:bodyPr/>
                    <a:lstStyle/>
                    <a:p>
                      <a:r>
                        <a:rPr b="1" dirty="0"/>
                        <a:t>EK-I </a:t>
                      </a:r>
                      <a:r>
                        <a:rPr b="1" dirty="0" err="1"/>
                        <a:t>ülkeleri</a:t>
                      </a:r>
                      <a:endParaRPr b="1" dirty="0"/>
                    </a:p>
                  </a:txBody>
                  <a:tcPr/>
                </a:tc>
                <a:tc>
                  <a:txBody>
                    <a:bodyPr/>
                    <a:lstStyle/>
                    <a:p>
                      <a:r>
                        <a:t>- 2008–2012: %5 azaltım hedefi.</a:t>
                      </a:r>
                    </a:p>
                    <a:p>
                      <a:r>
                        <a:t>- Ülke bazlı sayısal hedefler.</a:t>
                      </a:r>
                    </a:p>
                    <a:p>
                      <a:r>
                        <a:t>- Esneklik mekanizmaları.</a:t>
                      </a:r>
                    </a:p>
                    <a:p>
                      <a:r>
                        <a:t>- Hukuken bağlayıcı.</a:t>
                      </a:r>
                    </a:p>
                  </a:txBody>
                  <a:tcPr/>
                </a:tc>
                <a:tc>
                  <a:txBody>
                    <a:bodyPr/>
                    <a:lstStyle/>
                    <a:p>
                      <a:r>
                        <a:t>2009’da taraf oldu.</a:t>
                      </a:r>
                    </a:p>
                    <a:p>
                      <a:r>
                        <a:t>Marrakeş Kararı ile 'özel koşullar' tanındı.</a:t>
                      </a:r>
                    </a:p>
                    <a:p>
                      <a:r>
                        <a:t>Sayısal yükümlülük almadı.</a:t>
                      </a:r>
                    </a:p>
                  </a:txBody>
                  <a:tcPr/>
                </a:tc>
                <a:extLst>
                  <a:ext uri="{0D108BD9-81ED-4DB2-BD59-A6C34878D82A}">
                    <a16:rowId xmlns:a16="http://schemas.microsoft.com/office/drawing/2014/main" xmlns="" val="10002"/>
                  </a:ext>
                </a:extLst>
              </a:tr>
              <a:tr h="914400">
                <a:tc>
                  <a:txBody>
                    <a:bodyPr/>
                    <a:lstStyle/>
                    <a:p>
                      <a:r>
                        <a:rPr b="1" dirty="0"/>
                        <a:t>Paris (2015)</a:t>
                      </a:r>
                    </a:p>
                  </a:txBody>
                  <a:tcPr/>
                </a:tc>
                <a:tc>
                  <a:txBody>
                    <a:bodyPr/>
                    <a:lstStyle/>
                    <a:p>
                      <a:r>
                        <a:rPr b="1" dirty="0" err="1"/>
                        <a:t>Tüm</a:t>
                      </a:r>
                      <a:r>
                        <a:rPr b="1" dirty="0"/>
                        <a:t> </a:t>
                      </a:r>
                      <a:r>
                        <a:rPr b="1" dirty="0" err="1"/>
                        <a:t>ülkeler</a:t>
                      </a:r>
                      <a:endParaRPr b="1" dirty="0"/>
                    </a:p>
                  </a:txBody>
                  <a:tcPr/>
                </a:tc>
                <a:tc>
                  <a:txBody>
                    <a:bodyPr/>
                    <a:lstStyle/>
                    <a:p>
                      <a:r>
                        <a:t>- Küresel hedef: 2°C’nin altında, tercihen 1,5°C.</a:t>
                      </a:r>
                    </a:p>
                    <a:p>
                      <a:r>
                        <a:t>- Tüm ülkeler NDC sunar.</a:t>
                      </a:r>
                    </a:p>
                    <a:p>
                      <a:r>
                        <a:t>- NDC sunmak bağlayıcı, hedef seviyesi ülkelere bırakılmıştır.</a:t>
                      </a:r>
                    </a:p>
                  </a:txBody>
                  <a:tcPr/>
                </a:tc>
                <a:tc>
                  <a:txBody>
                    <a:bodyPr/>
                    <a:lstStyle/>
                    <a:p>
                      <a:r>
                        <a:rPr dirty="0"/>
                        <a:t>2021’de </a:t>
                      </a:r>
                      <a:r>
                        <a:rPr dirty="0" err="1"/>
                        <a:t>taraf</a:t>
                      </a:r>
                      <a:r>
                        <a:rPr dirty="0"/>
                        <a:t> </a:t>
                      </a:r>
                      <a:r>
                        <a:rPr dirty="0" err="1"/>
                        <a:t>oldu</a:t>
                      </a:r>
                      <a:r>
                        <a:rPr dirty="0"/>
                        <a:t>.</a:t>
                      </a:r>
                    </a:p>
                    <a:p>
                      <a:r>
                        <a:rPr dirty="0"/>
                        <a:t>2030: %41 </a:t>
                      </a:r>
                      <a:r>
                        <a:rPr dirty="0" err="1"/>
                        <a:t>azaltım</a:t>
                      </a:r>
                      <a:r>
                        <a:rPr dirty="0"/>
                        <a:t> (BAU </a:t>
                      </a:r>
                      <a:r>
                        <a:rPr dirty="0" err="1"/>
                        <a:t>senaryosuna</a:t>
                      </a:r>
                      <a:r>
                        <a:rPr dirty="0"/>
                        <a:t> </a:t>
                      </a:r>
                      <a:r>
                        <a:rPr dirty="0" err="1"/>
                        <a:t>göre</a:t>
                      </a:r>
                      <a:r>
                        <a:rPr dirty="0"/>
                        <a:t>).</a:t>
                      </a:r>
                    </a:p>
                    <a:p>
                      <a:r>
                        <a:rPr dirty="0"/>
                        <a:t>2038 </a:t>
                      </a:r>
                      <a:r>
                        <a:rPr dirty="0" err="1"/>
                        <a:t>zirve</a:t>
                      </a:r>
                      <a:r>
                        <a:rPr dirty="0"/>
                        <a:t>, 2053 net </a:t>
                      </a:r>
                      <a:r>
                        <a:rPr dirty="0" err="1"/>
                        <a:t>sıfır</a:t>
                      </a:r>
                      <a:r>
                        <a:rPr dirty="0"/>
                        <a:t> </a:t>
                      </a:r>
                      <a:r>
                        <a:rPr dirty="0" err="1"/>
                        <a:t>hedefi</a:t>
                      </a:r>
                      <a:r>
                        <a:rPr dirty="0"/>
                        <a:t>.</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47809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A0E19DA2-A13A-4A85-8E9E-0F5C46C7EF0F}"/>
              </a:ext>
            </a:extLst>
          </p:cNvPr>
          <p:cNvSpPr>
            <a:spLocks noGrp="1"/>
          </p:cNvSpPr>
          <p:nvPr>
            <p:ph type="title"/>
          </p:nvPr>
        </p:nvSpPr>
        <p:spPr>
          <a:xfrm>
            <a:off x="239151" y="297970"/>
            <a:ext cx="11324492"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PARİS ANLAŞMASI</a:t>
            </a:r>
          </a:p>
        </p:txBody>
      </p:sp>
      <p:sp>
        <p:nvSpPr>
          <p:cNvPr id="4" name="Content Placeholder 2">
            <a:extLst>
              <a:ext uri="{FF2B5EF4-FFF2-40B4-BE49-F238E27FC236}">
                <a16:creationId xmlns:a16="http://schemas.microsoft.com/office/drawing/2014/main" xmlns="" id="{FD1774D0-8EF9-4186-8465-12144D6BC749}"/>
              </a:ext>
            </a:extLst>
          </p:cNvPr>
          <p:cNvSpPr>
            <a:spLocks noGrp="1"/>
          </p:cNvSpPr>
          <p:nvPr>
            <p:ph idx="1"/>
          </p:nvPr>
        </p:nvSpPr>
        <p:spPr>
          <a:xfrm>
            <a:off x="576775" y="1375117"/>
            <a:ext cx="10754751" cy="4525963"/>
          </a:xfrm>
        </p:spPr>
        <p:txBody>
          <a:bodyPr>
            <a:normAutofit/>
          </a:bodyPr>
          <a:lstStyle/>
          <a:p>
            <a:pPr marL="0" indent="0" algn="just">
              <a:buNone/>
            </a:pPr>
            <a:r>
              <a:rPr lang="tr-TR" sz="2800" b="1" dirty="0">
                <a:solidFill>
                  <a:srgbClr val="FFFF00"/>
                </a:solidFill>
              </a:rPr>
              <a:t>ABD ve Paris Anlaşması: Tarihsel Süreç</a:t>
            </a:r>
          </a:p>
          <a:p>
            <a:pPr marL="0" indent="0" algn="just">
              <a:buNone/>
            </a:pPr>
            <a:r>
              <a:rPr sz="2800" dirty="0"/>
              <a:t>• </a:t>
            </a:r>
            <a:r>
              <a:rPr sz="2800" dirty="0">
                <a:solidFill>
                  <a:srgbClr val="FFFF00"/>
                </a:solidFill>
              </a:rPr>
              <a:t>2015: </a:t>
            </a:r>
            <a:r>
              <a:rPr sz="2800" dirty="0"/>
              <a:t>Obama </a:t>
            </a:r>
            <a:r>
              <a:rPr sz="2800" dirty="0" err="1"/>
              <a:t>yönetimi</a:t>
            </a:r>
            <a:r>
              <a:rPr sz="2800" dirty="0"/>
              <a:t> </a:t>
            </a:r>
            <a:r>
              <a:rPr sz="2800" dirty="0" err="1"/>
              <a:t>ABD’yi</a:t>
            </a:r>
            <a:r>
              <a:rPr sz="2800" dirty="0"/>
              <a:t> Paris </a:t>
            </a:r>
            <a:r>
              <a:rPr sz="2800" dirty="0" err="1"/>
              <a:t>Anlaşması’na</a:t>
            </a:r>
            <a:r>
              <a:rPr sz="2800" dirty="0"/>
              <a:t> </a:t>
            </a:r>
            <a:r>
              <a:rPr sz="2800" dirty="0" err="1"/>
              <a:t>taraf</a:t>
            </a:r>
            <a:r>
              <a:rPr sz="2800" dirty="0"/>
              <a:t> </a:t>
            </a:r>
            <a:r>
              <a:rPr sz="2800" dirty="0" err="1"/>
              <a:t>yaptı</a:t>
            </a:r>
            <a:r>
              <a:rPr sz="2800" dirty="0"/>
              <a:t>.</a:t>
            </a:r>
          </a:p>
          <a:p>
            <a:pPr marL="0" indent="0" algn="just">
              <a:buNone/>
            </a:pPr>
            <a:r>
              <a:rPr sz="2800" dirty="0"/>
              <a:t>• </a:t>
            </a:r>
            <a:r>
              <a:rPr sz="2800" dirty="0">
                <a:solidFill>
                  <a:srgbClr val="FFFF00"/>
                </a:solidFill>
              </a:rPr>
              <a:t>2017:</a:t>
            </a:r>
            <a:r>
              <a:rPr sz="2800" dirty="0"/>
              <a:t> Trump </a:t>
            </a:r>
            <a:r>
              <a:rPr sz="2800" dirty="0" err="1"/>
              <a:t>anlaşmadan</a:t>
            </a:r>
            <a:r>
              <a:rPr sz="2800" dirty="0"/>
              <a:t> </a:t>
            </a:r>
            <a:r>
              <a:rPr sz="2800" dirty="0" err="1"/>
              <a:t>çekilme</a:t>
            </a:r>
            <a:r>
              <a:rPr sz="2800" dirty="0"/>
              <a:t> </a:t>
            </a:r>
            <a:r>
              <a:rPr sz="2800" dirty="0" err="1"/>
              <a:t>sürecini</a:t>
            </a:r>
            <a:r>
              <a:rPr sz="2800" dirty="0"/>
              <a:t> </a:t>
            </a:r>
            <a:r>
              <a:rPr sz="2800" dirty="0" err="1"/>
              <a:t>başlattı</a:t>
            </a:r>
            <a:r>
              <a:rPr sz="2800" dirty="0"/>
              <a:t>.</a:t>
            </a:r>
          </a:p>
          <a:p>
            <a:pPr marL="0" indent="0" algn="just">
              <a:buNone/>
            </a:pPr>
            <a:r>
              <a:rPr sz="2800" dirty="0"/>
              <a:t>• </a:t>
            </a:r>
            <a:r>
              <a:rPr sz="2800" dirty="0">
                <a:solidFill>
                  <a:srgbClr val="FFFF00"/>
                </a:solidFill>
              </a:rPr>
              <a:t>4 </a:t>
            </a:r>
            <a:r>
              <a:rPr sz="2800" dirty="0" err="1">
                <a:solidFill>
                  <a:srgbClr val="FFFF00"/>
                </a:solidFill>
              </a:rPr>
              <a:t>Kasım</a:t>
            </a:r>
            <a:r>
              <a:rPr sz="2800" dirty="0">
                <a:solidFill>
                  <a:srgbClr val="FFFF00"/>
                </a:solidFill>
              </a:rPr>
              <a:t> 2020: </a:t>
            </a:r>
            <a:r>
              <a:rPr sz="2800" dirty="0" err="1"/>
              <a:t>Çekilme</a:t>
            </a:r>
            <a:r>
              <a:rPr sz="2800" dirty="0"/>
              <a:t> </a:t>
            </a:r>
            <a:r>
              <a:rPr sz="2800" dirty="0" err="1"/>
              <a:t>resmen</a:t>
            </a:r>
            <a:r>
              <a:rPr sz="2800" dirty="0"/>
              <a:t> </a:t>
            </a:r>
            <a:r>
              <a:rPr sz="2800" dirty="0" err="1"/>
              <a:t>yürürlüğe</a:t>
            </a:r>
            <a:r>
              <a:rPr sz="2800" dirty="0"/>
              <a:t> </a:t>
            </a:r>
            <a:r>
              <a:rPr sz="2800" dirty="0" err="1"/>
              <a:t>girdi</a:t>
            </a:r>
            <a:r>
              <a:rPr sz="2800" dirty="0"/>
              <a:t>.</a:t>
            </a:r>
          </a:p>
          <a:p>
            <a:pPr marL="0" indent="0" algn="just">
              <a:buNone/>
            </a:pPr>
            <a:r>
              <a:rPr sz="2800" dirty="0"/>
              <a:t>• </a:t>
            </a:r>
            <a:r>
              <a:rPr sz="2800" dirty="0">
                <a:solidFill>
                  <a:srgbClr val="FFFF00"/>
                </a:solidFill>
              </a:rPr>
              <a:t>20 </a:t>
            </a:r>
            <a:r>
              <a:rPr sz="2800" dirty="0" err="1">
                <a:solidFill>
                  <a:srgbClr val="FFFF00"/>
                </a:solidFill>
              </a:rPr>
              <a:t>Ocak</a:t>
            </a:r>
            <a:r>
              <a:rPr sz="2800" dirty="0">
                <a:solidFill>
                  <a:srgbClr val="FFFF00"/>
                </a:solidFill>
              </a:rPr>
              <a:t> 2021</a:t>
            </a:r>
            <a:r>
              <a:rPr sz="2800" dirty="0"/>
              <a:t>: Biden </a:t>
            </a:r>
            <a:r>
              <a:rPr sz="2800" dirty="0" err="1"/>
              <a:t>göreve</a:t>
            </a:r>
            <a:r>
              <a:rPr sz="2800" dirty="0"/>
              <a:t> </a:t>
            </a:r>
            <a:r>
              <a:rPr sz="2800" dirty="0" err="1"/>
              <a:t>gelir</a:t>
            </a:r>
            <a:r>
              <a:rPr sz="2800" dirty="0"/>
              <a:t> </a:t>
            </a:r>
            <a:r>
              <a:rPr sz="2800" dirty="0" err="1"/>
              <a:t>gelmez</a:t>
            </a:r>
            <a:r>
              <a:rPr sz="2800" dirty="0"/>
              <a:t> </a:t>
            </a:r>
            <a:r>
              <a:rPr sz="2800" dirty="0" err="1"/>
              <a:t>anlaşmaya</a:t>
            </a:r>
            <a:r>
              <a:rPr sz="2800" dirty="0"/>
              <a:t> </a:t>
            </a:r>
            <a:r>
              <a:rPr sz="2800" dirty="0" err="1"/>
              <a:t>dönüş</a:t>
            </a:r>
            <a:r>
              <a:rPr sz="2800" dirty="0"/>
              <a:t> </a:t>
            </a:r>
            <a:r>
              <a:rPr sz="2800" dirty="0" err="1"/>
              <a:t>sürecini</a:t>
            </a:r>
            <a:r>
              <a:rPr sz="2800" dirty="0"/>
              <a:t> </a:t>
            </a:r>
            <a:r>
              <a:rPr sz="2800" dirty="0" err="1"/>
              <a:t>başlattı</a:t>
            </a:r>
            <a:r>
              <a:rPr sz="2800" dirty="0"/>
              <a:t>.</a:t>
            </a:r>
          </a:p>
          <a:p>
            <a:pPr marL="0" indent="0" algn="just">
              <a:buNone/>
            </a:pPr>
            <a:r>
              <a:rPr sz="2800" dirty="0"/>
              <a:t>• </a:t>
            </a:r>
            <a:r>
              <a:rPr sz="2800" dirty="0">
                <a:solidFill>
                  <a:srgbClr val="FFFF00"/>
                </a:solidFill>
              </a:rPr>
              <a:t>19 </a:t>
            </a:r>
            <a:r>
              <a:rPr sz="2800" dirty="0" err="1">
                <a:solidFill>
                  <a:srgbClr val="FFFF00"/>
                </a:solidFill>
              </a:rPr>
              <a:t>Şubat</a:t>
            </a:r>
            <a:r>
              <a:rPr sz="2800" dirty="0">
                <a:solidFill>
                  <a:srgbClr val="FFFF00"/>
                </a:solidFill>
              </a:rPr>
              <a:t> 2021: </a:t>
            </a:r>
            <a:r>
              <a:rPr sz="2800" dirty="0"/>
              <a:t>ABD </a:t>
            </a:r>
            <a:r>
              <a:rPr sz="2800" dirty="0" err="1"/>
              <a:t>yeniden</a:t>
            </a:r>
            <a:r>
              <a:rPr sz="2800" dirty="0"/>
              <a:t> Paris </a:t>
            </a:r>
            <a:r>
              <a:rPr sz="2800" dirty="0" err="1"/>
              <a:t>Anlaşması’na</a:t>
            </a:r>
            <a:r>
              <a:rPr sz="2800" dirty="0"/>
              <a:t> </a:t>
            </a:r>
            <a:r>
              <a:rPr sz="2800" dirty="0" err="1"/>
              <a:t>taraf</a:t>
            </a:r>
            <a:r>
              <a:rPr sz="2800" dirty="0"/>
              <a:t> </a:t>
            </a:r>
            <a:r>
              <a:rPr sz="2800" dirty="0" err="1"/>
              <a:t>oldu</a:t>
            </a:r>
            <a:r>
              <a:rPr sz="2800" dirty="0"/>
              <a:t>.</a:t>
            </a:r>
          </a:p>
        </p:txBody>
      </p:sp>
    </p:spTree>
    <p:extLst>
      <p:ext uri="{BB962C8B-B14F-4D97-AF65-F5344CB8AC3E}">
        <p14:creationId xmlns:p14="http://schemas.microsoft.com/office/powerpoint/2010/main" val="1872806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A0E19DA2-A13A-4A85-8E9E-0F5C46C7EF0F}"/>
              </a:ext>
            </a:extLst>
          </p:cNvPr>
          <p:cNvSpPr>
            <a:spLocks noGrp="1"/>
          </p:cNvSpPr>
          <p:nvPr>
            <p:ph type="title"/>
          </p:nvPr>
        </p:nvSpPr>
        <p:spPr>
          <a:xfrm>
            <a:off x="239151" y="297970"/>
            <a:ext cx="11324492"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TÜRKİYE’NİN KONUMU</a:t>
            </a:r>
          </a:p>
        </p:txBody>
      </p:sp>
      <p:graphicFrame>
        <p:nvGraphicFramePr>
          <p:cNvPr id="7" name="Table 2">
            <a:extLst>
              <a:ext uri="{FF2B5EF4-FFF2-40B4-BE49-F238E27FC236}">
                <a16:creationId xmlns:a16="http://schemas.microsoft.com/office/drawing/2014/main" xmlns="" id="{A2ED5A52-4553-4294-B46A-526DC6A23EEF}"/>
              </a:ext>
            </a:extLst>
          </p:cNvPr>
          <p:cNvGraphicFramePr>
            <a:graphicFrameLocks noGrp="1"/>
          </p:cNvGraphicFramePr>
          <p:nvPr>
            <p:extLst>
              <p:ext uri="{D42A27DB-BD31-4B8C-83A1-F6EECF244321}">
                <p14:modId xmlns:p14="http://schemas.microsoft.com/office/powerpoint/2010/main" val="3197552853"/>
              </p:ext>
            </p:extLst>
          </p:nvPr>
        </p:nvGraphicFramePr>
        <p:xfrm>
          <a:off x="274319" y="1371600"/>
          <a:ext cx="11753556" cy="4480560"/>
        </p:xfrm>
        <a:graphic>
          <a:graphicData uri="http://schemas.openxmlformats.org/drawingml/2006/table">
            <a:tbl>
              <a:tblPr firstRow="1" bandRow="1">
                <a:tableStyleId>{5C22544A-7EE6-4342-B048-85BDC9FD1C3A}</a:tableStyleId>
              </a:tblPr>
              <a:tblGrid>
                <a:gridCol w="3917852">
                  <a:extLst>
                    <a:ext uri="{9D8B030D-6E8A-4147-A177-3AD203B41FA5}">
                      <a16:colId xmlns:a16="http://schemas.microsoft.com/office/drawing/2014/main" xmlns="" val="20000"/>
                    </a:ext>
                  </a:extLst>
                </a:gridCol>
                <a:gridCol w="3917852">
                  <a:extLst>
                    <a:ext uri="{9D8B030D-6E8A-4147-A177-3AD203B41FA5}">
                      <a16:colId xmlns:a16="http://schemas.microsoft.com/office/drawing/2014/main" xmlns="" val="20001"/>
                    </a:ext>
                  </a:extLst>
                </a:gridCol>
                <a:gridCol w="3917852">
                  <a:extLst>
                    <a:ext uri="{9D8B030D-6E8A-4147-A177-3AD203B41FA5}">
                      <a16:colId xmlns:a16="http://schemas.microsoft.com/office/drawing/2014/main" xmlns="" val="20002"/>
                    </a:ext>
                  </a:extLst>
                </a:gridCol>
              </a:tblGrid>
              <a:tr h="914400">
                <a:tc>
                  <a:txBody>
                    <a:bodyPr/>
                    <a:lstStyle/>
                    <a:p>
                      <a:r>
                        <a:t>Anlaşma</a:t>
                      </a:r>
                    </a:p>
                  </a:txBody>
                  <a:tcPr/>
                </a:tc>
                <a:tc>
                  <a:txBody>
                    <a:bodyPr/>
                    <a:lstStyle/>
                    <a:p>
                      <a:r>
                        <a:t>Türkiye’nin Konumu</a:t>
                      </a:r>
                    </a:p>
                  </a:txBody>
                  <a:tcPr/>
                </a:tc>
                <a:tc>
                  <a:txBody>
                    <a:bodyPr/>
                    <a:lstStyle/>
                    <a:p>
                      <a:r>
                        <a:t>Türkiye’nin Yükümlülükleri</a:t>
                      </a:r>
                    </a:p>
                  </a:txBody>
                  <a:tcPr/>
                </a:tc>
                <a:extLst>
                  <a:ext uri="{0D108BD9-81ED-4DB2-BD59-A6C34878D82A}">
                    <a16:rowId xmlns:a16="http://schemas.microsoft.com/office/drawing/2014/main" xmlns="" val="10000"/>
                  </a:ext>
                </a:extLst>
              </a:tr>
              <a:tr h="914400">
                <a:tc>
                  <a:txBody>
                    <a:bodyPr/>
                    <a:lstStyle/>
                    <a:p>
                      <a:r>
                        <a:rPr b="1" dirty="0"/>
                        <a:t>BMİDÇS</a:t>
                      </a:r>
                      <a:r>
                        <a:rPr dirty="0"/>
                        <a:t> (1992, </a:t>
                      </a:r>
                      <a:r>
                        <a:rPr dirty="0" err="1"/>
                        <a:t>taraf</a:t>
                      </a:r>
                      <a:r>
                        <a:rPr dirty="0"/>
                        <a:t>: 2004)</a:t>
                      </a:r>
                    </a:p>
                  </a:txBody>
                  <a:tcPr/>
                </a:tc>
                <a:tc>
                  <a:txBody>
                    <a:bodyPr/>
                    <a:lstStyle/>
                    <a:p>
                      <a:r>
                        <a:rPr dirty="0" err="1"/>
                        <a:t>Başlangıçta</a:t>
                      </a:r>
                      <a:r>
                        <a:rPr dirty="0"/>
                        <a:t> EK-I </a:t>
                      </a:r>
                      <a:r>
                        <a:rPr dirty="0" err="1"/>
                        <a:t>ve</a:t>
                      </a:r>
                      <a:r>
                        <a:rPr dirty="0"/>
                        <a:t> EK-II </a:t>
                      </a:r>
                      <a:r>
                        <a:rPr dirty="0" err="1"/>
                        <a:t>listelerine</a:t>
                      </a:r>
                      <a:r>
                        <a:rPr dirty="0"/>
                        <a:t> </a:t>
                      </a:r>
                      <a:r>
                        <a:rPr dirty="0" err="1"/>
                        <a:t>dahil</a:t>
                      </a:r>
                      <a:r>
                        <a:rPr dirty="0"/>
                        <a:t> </a:t>
                      </a:r>
                      <a:r>
                        <a:rPr dirty="0" err="1"/>
                        <a:t>edildi</a:t>
                      </a:r>
                      <a:r>
                        <a:rPr dirty="0"/>
                        <a:t>. 2001 </a:t>
                      </a:r>
                      <a:r>
                        <a:rPr dirty="0" err="1"/>
                        <a:t>Marrakeş</a:t>
                      </a:r>
                      <a:r>
                        <a:rPr dirty="0"/>
                        <a:t> </a:t>
                      </a:r>
                      <a:r>
                        <a:rPr dirty="0" err="1"/>
                        <a:t>Kararı</a:t>
                      </a:r>
                      <a:r>
                        <a:rPr dirty="0"/>
                        <a:t> </a:t>
                      </a:r>
                      <a:r>
                        <a:rPr dirty="0" err="1"/>
                        <a:t>ile</a:t>
                      </a:r>
                      <a:r>
                        <a:rPr dirty="0"/>
                        <a:t> EK-</a:t>
                      </a:r>
                      <a:r>
                        <a:rPr dirty="0" err="1"/>
                        <a:t>II’den</a:t>
                      </a:r>
                      <a:r>
                        <a:rPr dirty="0"/>
                        <a:t> </a:t>
                      </a:r>
                      <a:r>
                        <a:rPr dirty="0" err="1"/>
                        <a:t>çıkarıldı</a:t>
                      </a:r>
                      <a:r>
                        <a:rPr dirty="0"/>
                        <a:t>, EK-</a:t>
                      </a:r>
                      <a:r>
                        <a:rPr dirty="0" err="1"/>
                        <a:t>I’de</a:t>
                      </a:r>
                      <a:r>
                        <a:rPr dirty="0"/>
                        <a:t> </a:t>
                      </a:r>
                      <a:r>
                        <a:rPr dirty="0" err="1"/>
                        <a:t>özel</a:t>
                      </a:r>
                      <a:r>
                        <a:rPr dirty="0"/>
                        <a:t> </a:t>
                      </a:r>
                      <a:r>
                        <a:rPr dirty="0" err="1"/>
                        <a:t>koşullarla</a:t>
                      </a:r>
                      <a:r>
                        <a:rPr dirty="0"/>
                        <a:t> </a:t>
                      </a:r>
                      <a:r>
                        <a:rPr dirty="0" err="1"/>
                        <a:t>kaldı</a:t>
                      </a:r>
                      <a:r>
                        <a:rPr dirty="0"/>
                        <a:t>.</a:t>
                      </a:r>
                    </a:p>
                  </a:txBody>
                  <a:tcPr/>
                </a:tc>
                <a:tc>
                  <a:txBody>
                    <a:bodyPr/>
                    <a:lstStyle/>
                    <a:p>
                      <a:r>
                        <a:t>- Raporlama ve sera gazı envanteri hazırlama.</a:t>
                      </a:r>
                    </a:p>
                    <a:p>
                      <a:r>
                        <a:t>- Politika ve önlem geliştirme.</a:t>
                      </a:r>
                    </a:p>
                    <a:p>
                      <a:r>
                        <a:t>- Sayısal azaltım yükümlülüğü yok.</a:t>
                      </a:r>
                    </a:p>
                  </a:txBody>
                  <a:tcPr/>
                </a:tc>
                <a:extLst>
                  <a:ext uri="{0D108BD9-81ED-4DB2-BD59-A6C34878D82A}">
                    <a16:rowId xmlns:a16="http://schemas.microsoft.com/office/drawing/2014/main" xmlns="" val="10001"/>
                  </a:ext>
                </a:extLst>
              </a:tr>
              <a:tr h="914400">
                <a:tc>
                  <a:txBody>
                    <a:bodyPr/>
                    <a:lstStyle/>
                    <a:p>
                      <a:r>
                        <a:rPr b="1" dirty="0"/>
                        <a:t>Kyoto </a:t>
                      </a:r>
                      <a:r>
                        <a:rPr b="1" dirty="0" err="1"/>
                        <a:t>Protokolü</a:t>
                      </a:r>
                      <a:r>
                        <a:rPr b="1" dirty="0"/>
                        <a:t> </a:t>
                      </a:r>
                      <a:r>
                        <a:rPr dirty="0"/>
                        <a:t>(1997, </a:t>
                      </a:r>
                      <a:r>
                        <a:rPr dirty="0" err="1"/>
                        <a:t>taraf</a:t>
                      </a:r>
                      <a:r>
                        <a:rPr dirty="0"/>
                        <a:t>: 2009)</a:t>
                      </a:r>
                    </a:p>
                  </a:txBody>
                  <a:tcPr/>
                </a:tc>
                <a:tc>
                  <a:txBody>
                    <a:bodyPr/>
                    <a:lstStyle/>
                    <a:p>
                      <a:r>
                        <a:t>EK-I ülkesi olarak listede. Özel koşulları tanındığından sayısal hedef almadı.</a:t>
                      </a:r>
                    </a:p>
                  </a:txBody>
                  <a:tcPr/>
                </a:tc>
                <a:tc>
                  <a:txBody>
                    <a:bodyPr/>
                    <a:lstStyle/>
                    <a:p>
                      <a:r>
                        <a:t>- Hukuken bağlayıcı sayısal azaltım hedefi yok.</a:t>
                      </a:r>
                    </a:p>
                    <a:p>
                      <a:r>
                        <a:t>- Yalnızca genel raporlama ve işbirliği.</a:t>
                      </a:r>
                    </a:p>
                  </a:txBody>
                  <a:tcPr/>
                </a:tc>
                <a:extLst>
                  <a:ext uri="{0D108BD9-81ED-4DB2-BD59-A6C34878D82A}">
                    <a16:rowId xmlns:a16="http://schemas.microsoft.com/office/drawing/2014/main" xmlns="" val="10002"/>
                  </a:ext>
                </a:extLst>
              </a:tr>
              <a:tr h="914400">
                <a:tc>
                  <a:txBody>
                    <a:bodyPr/>
                    <a:lstStyle/>
                    <a:p>
                      <a:r>
                        <a:rPr b="1" dirty="0"/>
                        <a:t>Paris </a:t>
                      </a:r>
                      <a:r>
                        <a:rPr b="1" dirty="0" err="1"/>
                        <a:t>Anlaşması</a:t>
                      </a:r>
                      <a:r>
                        <a:rPr b="1" dirty="0"/>
                        <a:t> </a:t>
                      </a:r>
                      <a:r>
                        <a:rPr dirty="0"/>
                        <a:t>(2015, </a:t>
                      </a:r>
                      <a:r>
                        <a:rPr dirty="0" err="1"/>
                        <a:t>taraf</a:t>
                      </a:r>
                      <a:r>
                        <a:rPr dirty="0"/>
                        <a:t>: 2021)</a:t>
                      </a:r>
                    </a:p>
                  </a:txBody>
                  <a:tcPr/>
                </a:tc>
                <a:tc>
                  <a:txBody>
                    <a:bodyPr/>
                    <a:lstStyle/>
                    <a:p>
                      <a:r>
                        <a:t>Evrensel rejimde tüm ülkeler gibi ulusal katkı beyanı (NDC) sundu.</a:t>
                      </a:r>
                    </a:p>
                  </a:txBody>
                  <a:tcPr/>
                </a:tc>
                <a:tc>
                  <a:txBody>
                    <a:bodyPr/>
                    <a:lstStyle/>
                    <a:p>
                      <a:r>
                        <a:rPr dirty="0"/>
                        <a:t>- 2030: </a:t>
                      </a:r>
                      <a:r>
                        <a:rPr dirty="0" err="1"/>
                        <a:t>BAU’ya</a:t>
                      </a:r>
                      <a:r>
                        <a:rPr dirty="0"/>
                        <a:t> </a:t>
                      </a:r>
                      <a:r>
                        <a:rPr dirty="0" err="1"/>
                        <a:t>göre</a:t>
                      </a:r>
                      <a:r>
                        <a:rPr dirty="0"/>
                        <a:t> %41 </a:t>
                      </a:r>
                      <a:r>
                        <a:rPr dirty="0" err="1"/>
                        <a:t>azaltım</a:t>
                      </a:r>
                      <a:r>
                        <a:rPr dirty="0"/>
                        <a:t> (695 </a:t>
                      </a:r>
                      <a:r>
                        <a:rPr dirty="0" err="1"/>
                        <a:t>MtCO₂e</a:t>
                      </a:r>
                      <a:r>
                        <a:rPr dirty="0"/>
                        <a:t> </a:t>
                      </a:r>
                      <a:r>
                        <a:rPr dirty="0" err="1"/>
                        <a:t>sınırı</a:t>
                      </a:r>
                      <a:r>
                        <a:rPr dirty="0"/>
                        <a:t>).</a:t>
                      </a:r>
                    </a:p>
                    <a:p>
                      <a:r>
                        <a:rPr dirty="0"/>
                        <a:t>- 2038: </a:t>
                      </a:r>
                      <a:r>
                        <a:rPr dirty="0" err="1"/>
                        <a:t>Emisyon</a:t>
                      </a:r>
                      <a:r>
                        <a:rPr dirty="0"/>
                        <a:t> </a:t>
                      </a:r>
                      <a:r>
                        <a:rPr dirty="0" err="1"/>
                        <a:t>zirvesi</a:t>
                      </a:r>
                      <a:r>
                        <a:rPr dirty="0"/>
                        <a:t>.</a:t>
                      </a:r>
                    </a:p>
                    <a:p>
                      <a:r>
                        <a:rPr dirty="0"/>
                        <a:t>- 2053: Net </a:t>
                      </a:r>
                      <a:r>
                        <a:rPr dirty="0" err="1"/>
                        <a:t>sıfır</a:t>
                      </a:r>
                      <a:r>
                        <a:rPr dirty="0"/>
                        <a:t> </a:t>
                      </a:r>
                      <a:r>
                        <a:rPr dirty="0" err="1"/>
                        <a:t>hedefi</a:t>
                      </a:r>
                      <a:r>
                        <a:rPr dirty="0"/>
                        <a:t>.</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73949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A0E19DA2-A13A-4A85-8E9E-0F5C46C7EF0F}"/>
              </a:ext>
            </a:extLst>
          </p:cNvPr>
          <p:cNvSpPr>
            <a:spLocks noGrp="1"/>
          </p:cNvSpPr>
          <p:nvPr>
            <p:ph type="title"/>
          </p:nvPr>
        </p:nvSpPr>
        <p:spPr>
          <a:xfrm>
            <a:off x="239151" y="297970"/>
            <a:ext cx="11324492"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TÜRKİYE’NİN İÇ MEVZUATI</a:t>
            </a:r>
          </a:p>
        </p:txBody>
      </p:sp>
      <p:sp>
        <p:nvSpPr>
          <p:cNvPr id="4" name="Content Placeholder 2">
            <a:extLst>
              <a:ext uri="{FF2B5EF4-FFF2-40B4-BE49-F238E27FC236}">
                <a16:creationId xmlns:a16="http://schemas.microsoft.com/office/drawing/2014/main" xmlns="" id="{BB2843AD-D1A3-47EA-B598-67261E336BF0}"/>
              </a:ext>
            </a:extLst>
          </p:cNvPr>
          <p:cNvSpPr>
            <a:spLocks noGrp="1"/>
          </p:cNvSpPr>
          <p:nvPr>
            <p:ph idx="1"/>
          </p:nvPr>
        </p:nvSpPr>
        <p:spPr>
          <a:xfrm>
            <a:off x="457199" y="1600200"/>
            <a:ext cx="11324491" cy="4525963"/>
          </a:xfrm>
        </p:spPr>
        <p:txBody>
          <a:bodyPr/>
          <a:lstStyle/>
          <a:p>
            <a:r>
              <a:rPr dirty="0"/>
              <a:t>- </a:t>
            </a:r>
            <a:r>
              <a:rPr sz="3200" dirty="0"/>
              <a:t>2872 </a:t>
            </a:r>
            <a:r>
              <a:rPr sz="3200" dirty="0" err="1"/>
              <a:t>sayılı</a:t>
            </a:r>
            <a:r>
              <a:rPr sz="3200" dirty="0"/>
              <a:t> </a:t>
            </a:r>
            <a:r>
              <a:rPr sz="3200" dirty="0" err="1"/>
              <a:t>Çevre</a:t>
            </a:r>
            <a:r>
              <a:rPr sz="3200" dirty="0"/>
              <a:t> </a:t>
            </a:r>
            <a:r>
              <a:rPr sz="3200" dirty="0" err="1"/>
              <a:t>Kanunu</a:t>
            </a:r>
            <a:endParaRPr sz="3200" dirty="0"/>
          </a:p>
          <a:p>
            <a:r>
              <a:rPr sz="3200" dirty="0"/>
              <a:t>- 5346 </a:t>
            </a:r>
            <a:r>
              <a:rPr sz="3200" dirty="0" err="1"/>
              <a:t>sayılı</a:t>
            </a:r>
            <a:r>
              <a:rPr sz="3200" dirty="0"/>
              <a:t> </a:t>
            </a:r>
            <a:r>
              <a:rPr sz="3200" dirty="0" err="1"/>
              <a:t>Yenilenebilir</a:t>
            </a:r>
            <a:r>
              <a:rPr sz="3200" dirty="0"/>
              <a:t> </a:t>
            </a:r>
            <a:r>
              <a:rPr sz="3200" dirty="0" err="1"/>
              <a:t>Enerji</a:t>
            </a:r>
            <a:r>
              <a:rPr sz="3200" dirty="0"/>
              <a:t> </a:t>
            </a:r>
            <a:r>
              <a:rPr sz="3200" dirty="0" err="1"/>
              <a:t>Kanunu</a:t>
            </a:r>
            <a:r>
              <a:rPr sz="3200" dirty="0"/>
              <a:t> (2005)</a:t>
            </a:r>
          </a:p>
          <a:p>
            <a:r>
              <a:rPr sz="3200" dirty="0"/>
              <a:t>- 5627 </a:t>
            </a:r>
            <a:r>
              <a:rPr sz="3200" dirty="0" err="1"/>
              <a:t>sayılı</a:t>
            </a:r>
            <a:r>
              <a:rPr sz="3200" dirty="0"/>
              <a:t> </a:t>
            </a:r>
            <a:r>
              <a:rPr sz="3200" dirty="0" err="1"/>
              <a:t>Enerji</a:t>
            </a:r>
            <a:r>
              <a:rPr sz="3200" dirty="0"/>
              <a:t> </a:t>
            </a:r>
            <a:r>
              <a:rPr sz="3200" dirty="0" err="1"/>
              <a:t>Verimliliği</a:t>
            </a:r>
            <a:r>
              <a:rPr sz="3200" dirty="0"/>
              <a:t> </a:t>
            </a:r>
            <a:r>
              <a:rPr sz="3200" dirty="0" err="1"/>
              <a:t>Kanunu</a:t>
            </a:r>
            <a:r>
              <a:rPr sz="3200" dirty="0"/>
              <a:t> (2007)</a:t>
            </a:r>
          </a:p>
          <a:p>
            <a:r>
              <a:rPr sz="3200" dirty="0"/>
              <a:t>- Sera </a:t>
            </a:r>
            <a:r>
              <a:rPr sz="3200" dirty="0" err="1"/>
              <a:t>Gazı</a:t>
            </a:r>
            <a:r>
              <a:rPr sz="3200" dirty="0"/>
              <a:t> </a:t>
            </a:r>
            <a:r>
              <a:rPr sz="3200" dirty="0" err="1"/>
              <a:t>Emisyonlarının</a:t>
            </a:r>
            <a:r>
              <a:rPr sz="3200" dirty="0"/>
              <a:t> </a:t>
            </a:r>
            <a:r>
              <a:rPr sz="3200" dirty="0" err="1"/>
              <a:t>Takibi</a:t>
            </a:r>
            <a:r>
              <a:rPr sz="3200" dirty="0"/>
              <a:t> </a:t>
            </a:r>
            <a:r>
              <a:rPr sz="3200" dirty="0" err="1"/>
              <a:t>Yönetmeliği</a:t>
            </a:r>
            <a:r>
              <a:rPr sz="3200" dirty="0"/>
              <a:t> (2014)</a:t>
            </a:r>
          </a:p>
          <a:p>
            <a:r>
              <a:rPr sz="3200" dirty="0"/>
              <a:t>- </a:t>
            </a:r>
            <a:r>
              <a:rPr sz="3200" dirty="0" err="1"/>
              <a:t>İklim</a:t>
            </a:r>
            <a:r>
              <a:rPr sz="3200" dirty="0"/>
              <a:t> </a:t>
            </a:r>
            <a:r>
              <a:rPr sz="3200" dirty="0" err="1"/>
              <a:t>Stratejileri</a:t>
            </a:r>
            <a:r>
              <a:rPr sz="3200" dirty="0"/>
              <a:t> </a:t>
            </a:r>
            <a:r>
              <a:rPr sz="3200" dirty="0" err="1"/>
              <a:t>ve</a:t>
            </a:r>
            <a:r>
              <a:rPr sz="3200" dirty="0"/>
              <a:t> </a:t>
            </a:r>
            <a:r>
              <a:rPr sz="3200" dirty="0" err="1"/>
              <a:t>Eylem</a:t>
            </a:r>
            <a:r>
              <a:rPr sz="3200" dirty="0"/>
              <a:t> </a:t>
            </a:r>
            <a:r>
              <a:rPr sz="3200" dirty="0" err="1"/>
              <a:t>Planları</a:t>
            </a:r>
            <a:r>
              <a:rPr sz="3200" dirty="0"/>
              <a:t> (2024–2030)</a:t>
            </a:r>
          </a:p>
          <a:p>
            <a:r>
              <a:rPr sz="3200" dirty="0"/>
              <a:t>- 7552 </a:t>
            </a:r>
            <a:r>
              <a:rPr sz="3200" dirty="0" err="1"/>
              <a:t>sayılı</a:t>
            </a:r>
            <a:r>
              <a:rPr sz="3200" dirty="0"/>
              <a:t> </a:t>
            </a:r>
            <a:r>
              <a:rPr sz="3200" dirty="0" err="1"/>
              <a:t>İklim</a:t>
            </a:r>
            <a:r>
              <a:rPr sz="3200" dirty="0"/>
              <a:t> </a:t>
            </a:r>
            <a:r>
              <a:rPr sz="3200" dirty="0" err="1"/>
              <a:t>Kanunu</a:t>
            </a:r>
            <a:r>
              <a:rPr sz="3200" dirty="0"/>
              <a:t> (2025)</a:t>
            </a:r>
          </a:p>
        </p:txBody>
      </p:sp>
    </p:spTree>
    <p:extLst>
      <p:ext uri="{BB962C8B-B14F-4D97-AF65-F5344CB8AC3E}">
        <p14:creationId xmlns:p14="http://schemas.microsoft.com/office/powerpoint/2010/main" val="4275291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A0E19DA2-A13A-4A85-8E9E-0F5C46C7EF0F}"/>
              </a:ext>
            </a:extLst>
          </p:cNvPr>
          <p:cNvSpPr>
            <a:spLocks noGrp="1"/>
          </p:cNvSpPr>
          <p:nvPr>
            <p:ph type="title"/>
          </p:nvPr>
        </p:nvSpPr>
        <p:spPr>
          <a:xfrm>
            <a:off x="239151" y="297970"/>
            <a:ext cx="11324492" cy="728968"/>
          </a:xfrm>
        </p:spPr>
        <p:txBody>
          <a:bodyPr/>
          <a:lstStyle/>
          <a:p>
            <a:pPr algn="ctr"/>
            <a:r>
              <a:rPr lang="tr-TR" sz="3200" b="1" dirty="0">
                <a:solidFill>
                  <a:srgbClr val="FFFF00"/>
                </a:solidFill>
                <a:latin typeface="Arial" panose="020B0604020202020204" pitchFamily="34" charset="0"/>
                <a:cs typeface="Arial" panose="020B0604020202020204" pitchFamily="34" charset="0"/>
              </a:rPr>
              <a:t>TÜRKİYE’NİN İÇ MEVZUATI</a:t>
            </a:r>
          </a:p>
        </p:txBody>
      </p:sp>
      <p:sp>
        <p:nvSpPr>
          <p:cNvPr id="4" name="Content Placeholder 2">
            <a:extLst>
              <a:ext uri="{FF2B5EF4-FFF2-40B4-BE49-F238E27FC236}">
                <a16:creationId xmlns:a16="http://schemas.microsoft.com/office/drawing/2014/main" xmlns="" id="{BB2843AD-D1A3-47EA-B598-67261E336BF0}"/>
              </a:ext>
            </a:extLst>
          </p:cNvPr>
          <p:cNvSpPr>
            <a:spLocks noGrp="1"/>
          </p:cNvSpPr>
          <p:nvPr>
            <p:ph idx="1"/>
          </p:nvPr>
        </p:nvSpPr>
        <p:spPr>
          <a:xfrm>
            <a:off x="457199" y="1600200"/>
            <a:ext cx="11324491" cy="4525963"/>
          </a:xfrm>
        </p:spPr>
        <p:txBody>
          <a:bodyPr/>
          <a:lstStyle/>
          <a:p>
            <a:r>
              <a:rPr dirty="0"/>
              <a:t>- </a:t>
            </a:r>
            <a:r>
              <a:rPr sz="3200" dirty="0"/>
              <a:t>2872 </a:t>
            </a:r>
            <a:r>
              <a:rPr sz="3200" dirty="0" err="1"/>
              <a:t>sayılı</a:t>
            </a:r>
            <a:r>
              <a:rPr sz="3200" dirty="0"/>
              <a:t> </a:t>
            </a:r>
            <a:r>
              <a:rPr sz="3200" dirty="0" err="1"/>
              <a:t>Çevre</a:t>
            </a:r>
            <a:r>
              <a:rPr sz="3200" dirty="0"/>
              <a:t> </a:t>
            </a:r>
            <a:r>
              <a:rPr sz="3200" dirty="0" err="1"/>
              <a:t>Kanunu</a:t>
            </a:r>
            <a:endParaRPr sz="3200" dirty="0"/>
          </a:p>
          <a:p>
            <a:r>
              <a:rPr sz="3200" dirty="0"/>
              <a:t>- 5346 </a:t>
            </a:r>
            <a:r>
              <a:rPr sz="3200" dirty="0" err="1"/>
              <a:t>sayılı</a:t>
            </a:r>
            <a:r>
              <a:rPr sz="3200" dirty="0"/>
              <a:t> </a:t>
            </a:r>
            <a:r>
              <a:rPr sz="3200" dirty="0" err="1"/>
              <a:t>Yenilenebilir</a:t>
            </a:r>
            <a:r>
              <a:rPr sz="3200" dirty="0"/>
              <a:t> </a:t>
            </a:r>
            <a:r>
              <a:rPr sz="3200" dirty="0" err="1"/>
              <a:t>Enerji</a:t>
            </a:r>
            <a:r>
              <a:rPr sz="3200" dirty="0"/>
              <a:t> </a:t>
            </a:r>
            <a:r>
              <a:rPr sz="3200" dirty="0" err="1"/>
              <a:t>Kanunu</a:t>
            </a:r>
            <a:r>
              <a:rPr sz="3200" dirty="0"/>
              <a:t> (2005)</a:t>
            </a:r>
          </a:p>
          <a:p>
            <a:r>
              <a:rPr sz="3200" dirty="0"/>
              <a:t>- 5627 </a:t>
            </a:r>
            <a:r>
              <a:rPr sz="3200" dirty="0" err="1"/>
              <a:t>sayılı</a:t>
            </a:r>
            <a:r>
              <a:rPr sz="3200" dirty="0"/>
              <a:t> </a:t>
            </a:r>
            <a:r>
              <a:rPr sz="3200" dirty="0" err="1"/>
              <a:t>Enerji</a:t>
            </a:r>
            <a:r>
              <a:rPr sz="3200" dirty="0"/>
              <a:t> </a:t>
            </a:r>
            <a:r>
              <a:rPr sz="3200" dirty="0" err="1"/>
              <a:t>Verimliliği</a:t>
            </a:r>
            <a:r>
              <a:rPr sz="3200" dirty="0"/>
              <a:t> </a:t>
            </a:r>
            <a:r>
              <a:rPr sz="3200" dirty="0" err="1"/>
              <a:t>Kanunu</a:t>
            </a:r>
            <a:r>
              <a:rPr sz="3200" dirty="0"/>
              <a:t> (2007)</a:t>
            </a:r>
          </a:p>
          <a:p>
            <a:r>
              <a:rPr sz="3200" dirty="0"/>
              <a:t>- Sera </a:t>
            </a:r>
            <a:r>
              <a:rPr sz="3200" dirty="0" err="1"/>
              <a:t>Gazı</a:t>
            </a:r>
            <a:r>
              <a:rPr sz="3200" dirty="0"/>
              <a:t> </a:t>
            </a:r>
            <a:r>
              <a:rPr sz="3200" dirty="0" err="1"/>
              <a:t>Emisyonlarının</a:t>
            </a:r>
            <a:r>
              <a:rPr sz="3200" dirty="0"/>
              <a:t> </a:t>
            </a:r>
            <a:r>
              <a:rPr sz="3200" dirty="0" err="1"/>
              <a:t>Takibi</a:t>
            </a:r>
            <a:r>
              <a:rPr sz="3200" dirty="0"/>
              <a:t> </a:t>
            </a:r>
            <a:r>
              <a:rPr sz="3200" dirty="0" err="1"/>
              <a:t>Yönetmeliği</a:t>
            </a:r>
            <a:r>
              <a:rPr sz="3200" dirty="0"/>
              <a:t> (2014)</a:t>
            </a:r>
          </a:p>
          <a:p>
            <a:r>
              <a:rPr sz="3200" dirty="0"/>
              <a:t>- </a:t>
            </a:r>
            <a:r>
              <a:rPr sz="3200" dirty="0" err="1"/>
              <a:t>İklim</a:t>
            </a:r>
            <a:r>
              <a:rPr sz="3200" dirty="0"/>
              <a:t> </a:t>
            </a:r>
            <a:r>
              <a:rPr sz="3200" dirty="0" err="1"/>
              <a:t>Stratejileri</a:t>
            </a:r>
            <a:r>
              <a:rPr sz="3200" dirty="0"/>
              <a:t> </a:t>
            </a:r>
            <a:r>
              <a:rPr sz="3200" dirty="0" err="1"/>
              <a:t>ve</a:t>
            </a:r>
            <a:r>
              <a:rPr sz="3200" dirty="0"/>
              <a:t> </a:t>
            </a:r>
            <a:r>
              <a:rPr sz="3200" dirty="0" err="1"/>
              <a:t>Eylem</a:t>
            </a:r>
            <a:r>
              <a:rPr sz="3200" dirty="0"/>
              <a:t> </a:t>
            </a:r>
            <a:r>
              <a:rPr sz="3200" dirty="0" err="1"/>
              <a:t>Planları</a:t>
            </a:r>
            <a:r>
              <a:rPr sz="3200" dirty="0"/>
              <a:t> (2024–2030)</a:t>
            </a:r>
          </a:p>
          <a:p>
            <a:r>
              <a:rPr sz="3200" dirty="0"/>
              <a:t>- 7552 </a:t>
            </a:r>
            <a:r>
              <a:rPr sz="3200" dirty="0" err="1"/>
              <a:t>sayılı</a:t>
            </a:r>
            <a:r>
              <a:rPr sz="3200" dirty="0"/>
              <a:t> </a:t>
            </a:r>
            <a:r>
              <a:rPr sz="3200" dirty="0" err="1"/>
              <a:t>İklim</a:t>
            </a:r>
            <a:r>
              <a:rPr sz="3200" dirty="0"/>
              <a:t> </a:t>
            </a:r>
            <a:r>
              <a:rPr sz="3200" dirty="0" err="1"/>
              <a:t>Kanunu</a:t>
            </a:r>
            <a:r>
              <a:rPr sz="3200" dirty="0"/>
              <a:t> (2025)</a:t>
            </a:r>
          </a:p>
        </p:txBody>
      </p:sp>
    </p:spTree>
    <p:extLst>
      <p:ext uri="{BB962C8B-B14F-4D97-AF65-F5344CB8AC3E}">
        <p14:creationId xmlns:p14="http://schemas.microsoft.com/office/powerpoint/2010/main" val="2944996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19398" y="1618866"/>
            <a:ext cx="9404723" cy="1400530"/>
          </a:xfrm>
        </p:spPr>
        <p:txBody>
          <a:bodyPr/>
          <a:lstStyle/>
          <a:p>
            <a:r>
              <a:rPr lang="tr-TR" sz="5400" dirty="0">
                <a:solidFill>
                  <a:srgbClr val="FFFF00"/>
                </a:solidFill>
                <a:latin typeface="Arial" panose="020B0604020202020204" pitchFamily="34" charset="0"/>
                <a:cs typeface="Arial" panose="020B0604020202020204" pitchFamily="34" charset="0"/>
              </a:rPr>
              <a:t>NELER YAPABİLİRİZ?</a:t>
            </a:r>
          </a:p>
        </p:txBody>
      </p:sp>
    </p:spTree>
    <p:extLst>
      <p:ext uri="{BB962C8B-B14F-4D97-AF65-F5344CB8AC3E}">
        <p14:creationId xmlns:p14="http://schemas.microsoft.com/office/powerpoint/2010/main" val="4197872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3783" y="5229433"/>
            <a:ext cx="9404723" cy="1400530"/>
          </a:xfrm>
        </p:spPr>
        <p:txBody>
          <a:bodyPr/>
          <a:lstStyle/>
          <a:p>
            <a:r>
              <a:rPr lang="tr-TR" dirty="0">
                <a:latin typeface="Arial" panose="020B0604020202020204" pitchFamily="34" charset="0"/>
                <a:cs typeface="Arial" panose="020B0604020202020204" pitchFamily="34" charset="0"/>
              </a:rPr>
              <a:t>1 ağaç ömrü boyunca yaklaşık 1 ton CO2 emer</a:t>
            </a:r>
            <a:endParaRPr lang="tr-TR" dirty="0"/>
          </a:p>
        </p:txBody>
      </p:sp>
      <p:pic>
        <p:nvPicPr>
          <p:cNvPr id="1026" name="Picture 2" descr="http://www.akcadagguncel.com/d/news/1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0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309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785" y="4492455"/>
            <a:ext cx="11354937" cy="1962935"/>
          </a:xfrm>
        </p:spPr>
        <p:txBody>
          <a:bodyPr/>
          <a:lstStyle/>
          <a:p>
            <a:r>
              <a:rPr lang="tr-TR" sz="3200" dirty="0">
                <a:latin typeface="Arial" panose="020B0604020202020204" pitchFamily="34" charset="0"/>
                <a:cs typeface="Arial" panose="020B0604020202020204" pitchFamily="34" charset="0"/>
              </a:rPr>
              <a:t>Düzgün şişirilmiş lastiklerle </a:t>
            </a:r>
            <a:r>
              <a:rPr lang="tr-TR" sz="3200" dirty="0" err="1">
                <a:latin typeface="Arial" panose="020B0604020202020204" pitchFamily="34" charset="0"/>
                <a:cs typeface="Arial" panose="020B0604020202020204" pitchFamily="34" charset="0"/>
              </a:rPr>
              <a:t>lt</a:t>
            </a:r>
            <a:r>
              <a:rPr lang="tr-TR" sz="3200" dirty="0">
                <a:latin typeface="Arial" panose="020B0604020202020204" pitchFamily="34" charset="0"/>
                <a:cs typeface="Arial" panose="020B0604020202020204" pitchFamily="34" charset="0"/>
              </a:rPr>
              <a:t> başına alınan yol %3 artar. Her 4 </a:t>
            </a:r>
            <a:r>
              <a:rPr lang="tr-TR" sz="3200" dirty="0" err="1">
                <a:latin typeface="Arial" panose="020B0604020202020204" pitchFamily="34" charset="0"/>
                <a:cs typeface="Arial" panose="020B0604020202020204" pitchFamily="34" charset="0"/>
              </a:rPr>
              <a:t>lt</a:t>
            </a:r>
            <a:r>
              <a:rPr lang="tr-TR" sz="3200" dirty="0">
                <a:latin typeface="Arial" panose="020B0604020202020204" pitchFamily="34" charset="0"/>
                <a:cs typeface="Arial" panose="020B0604020202020204" pitchFamily="34" charset="0"/>
              </a:rPr>
              <a:t> benzin tasarrufu 10 kg CO2’i doğadan uzak tutar</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p>
        </p:txBody>
      </p:sp>
      <p:pic>
        <p:nvPicPr>
          <p:cNvPr id="4098" name="Picture 2" descr="http://haberand.com/video_dosya/tumbnail/b/old/canakkale-de-otomobillerin-lastikleri-kesildi-18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3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43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0326" y="4628933"/>
            <a:ext cx="11664170" cy="1400530"/>
          </a:xfrm>
        </p:spPr>
        <p:txBody>
          <a:bodyPr/>
          <a:lstStyle/>
          <a:p>
            <a:r>
              <a:rPr lang="tr-TR" sz="3200" dirty="0">
                <a:latin typeface="Arial" panose="020B0604020202020204" pitchFamily="34" charset="0"/>
                <a:cs typeface="Arial" panose="020B0604020202020204" pitchFamily="34" charset="0"/>
              </a:rPr>
              <a:t>Toplu taşıma araçlarını kullanmak. Araç kullanılmayan her 2 km için 0.75 kg CO2 tasarrufu sağlanır</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p>
        </p:txBody>
      </p:sp>
      <p:pic>
        <p:nvPicPr>
          <p:cNvPr id="5122" name="Picture 2" descr="https://encrypted-tbn0.gstatic.com/images?q=tbn:ANd9GcQoGRur607NzzHrXD_e4X7o1R-Tq2vzq9M7LvCr9kJCdLbgBWzc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428097" cy="43945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gcube.milliyet.com.tr/Detail/2013/10/22/metrobuste-rahat-yolculuk-icin-6-yontem-metrobus-yolculuk-kalabalik-13912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097" y="-27296"/>
            <a:ext cx="5763904" cy="442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2263" y="452718"/>
            <a:ext cx="11659738" cy="672697"/>
          </a:xfrm>
        </p:spPr>
        <p:txBody>
          <a:bodyPr/>
          <a:lstStyle/>
          <a:p>
            <a:pPr algn="ctr"/>
            <a:r>
              <a:rPr lang="tr-TR" sz="3200" dirty="0">
                <a:solidFill>
                  <a:srgbClr val="FFFF00"/>
                </a:solidFill>
                <a:latin typeface="Arial" panose="020B0604020202020204" pitchFamily="34" charset="0"/>
                <a:cs typeface="Arial" panose="020B0604020202020204" pitchFamily="34" charset="0"/>
              </a:rPr>
              <a:t>SERA GAZLARININ ARTIŞ SEBEPLERİ</a:t>
            </a:r>
          </a:p>
        </p:txBody>
      </p:sp>
      <p:sp>
        <p:nvSpPr>
          <p:cNvPr id="3" name="İçerik Yer Tutucusu 2"/>
          <p:cNvSpPr>
            <a:spLocks noGrp="1"/>
          </p:cNvSpPr>
          <p:nvPr>
            <p:ph idx="1"/>
          </p:nvPr>
        </p:nvSpPr>
        <p:spPr>
          <a:xfrm>
            <a:off x="1103312" y="1266092"/>
            <a:ext cx="8946541" cy="3530991"/>
          </a:xfrm>
        </p:spPr>
        <p:txBody>
          <a:bodyPr/>
          <a:lstStyle/>
          <a:p>
            <a:r>
              <a:rPr lang="tr-TR" sz="2800" dirty="0">
                <a:latin typeface="Arial" panose="020B0604020202020204" pitchFamily="34" charset="0"/>
                <a:cs typeface="Arial" panose="020B0604020202020204" pitchFamily="34" charset="0"/>
              </a:rPr>
              <a:t>Fosil yakıtların yakılması</a:t>
            </a:r>
          </a:p>
          <a:p>
            <a:r>
              <a:rPr lang="tr-TR" sz="2800" dirty="0">
                <a:latin typeface="Arial" panose="020B0604020202020204" pitchFamily="34" charset="0"/>
                <a:cs typeface="Arial" panose="020B0604020202020204" pitchFamily="34" charset="0"/>
              </a:rPr>
              <a:t>Ormansızlaşma</a:t>
            </a:r>
          </a:p>
          <a:p>
            <a:r>
              <a:rPr lang="tr-TR" sz="2800" dirty="0">
                <a:latin typeface="Arial" panose="020B0604020202020204" pitchFamily="34" charset="0"/>
                <a:cs typeface="Arial" panose="020B0604020202020204" pitchFamily="34" charset="0"/>
              </a:rPr>
              <a:t>Arazi kullanımı değişiklikleri</a:t>
            </a:r>
          </a:p>
          <a:p>
            <a:r>
              <a:rPr lang="tr-TR" sz="2800" dirty="0">
                <a:latin typeface="Arial" panose="020B0604020202020204" pitchFamily="34" charset="0"/>
                <a:cs typeface="Arial" panose="020B0604020202020204" pitchFamily="34" charset="0"/>
              </a:rPr>
              <a:t>Çimento üretimi</a:t>
            </a:r>
          </a:p>
          <a:p>
            <a:r>
              <a:rPr lang="tr-TR" sz="2800" dirty="0">
                <a:latin typeface="Arial" panose="020B0604020202020204" pitchFamily="34" charset="0"/>
                <a:cs typeface="Arial" panose="020B0604020202020204" pitchFamily="34" charset="0"/>
              </a:rPr>
              <a:t>Sanayi süreçleri</a:t>
            </a:r>
          </a:p>
          <a:p>
            <a:r>
              <a:rPr lang="tr-TR" sz="2800" dirty="0">
                <a:latin typeface="Arial" panose="020B0604020202020204" pitchFamily="34" charset="0"/>
                <a:cs typeface="Arial" panose="020B0604020202020204" pitchFamily="34" charset="0"/>
              </a:rPr>
              <a:t>Şehirleşme</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409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773" y="4738114"/>
            <a:ext cx="11928143" cy="1400530"/>
          </a:xfrm>
        </p:spPr>
        <p:txBody>
          <a:bodyPr/>
          <a:lstStyle/>
          <a:p>
            <a:r>
              <a:rPr lang="tr-TR" dirty="0">
                <a:latin typeface="Arial" panose="020B0604020202020204" pitchFamily="34" charset="0"/>
                <a:cs typeface="Arial" panose="020B0604020202020204" pitchFamily="34" charset="0"/>
              </a:rPr>
              <a:t>Elektronik cihazlar yılda 450 kg CO2 salınımına neden olur</a:t>
            </a:r>
            <a:br>
              <a:rPr lang="tr-TR" dirty="0">
                <a:latin typeface="Arial" panose="020B0604020202020204" pitchFamily="34" charset="0"/>
                <a:cs typeface="Arial" panose="020B0604020202020204" pitchFamily="34" charset="0"/>
              </a:rPr>
            </a:br>
            <a:endParaRPr lang="tr-TR" dirty="0"/>
          </a:p>
        </p:txBody>
      </p:sp>
      <p:pic>
        <p:nvPicPr>
          <p:cNvPr id="6146" name="Picture 2" descr="http://ilkissigorta.com/imagestore/sigortacikobi-net/sayfaresim/sayfa-201p581zt5lgutljpz2sagdub8nahm61lhat10izeksdnu7q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5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622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7546" y="4997423"/>
            <a:ext cx="10849969" cy="1400530"/>
          </a:xfrm>
        </p:spPr>
        <p:txBody>
          <a:bodyPr/>
          <a:lstStyle/>
          <a:p>
            <a:r>
              <a:rPr lang="tr-TR" dirty="0">
                <a:latin typeface="Arial" panose="020B0604020202020204" pitchFamily="34" charset="0"/>
                <a:cs typeface="Arial" panose="020B0604020202020204" pitchFamily="34" charset="0"/>
              </a:rPr>
              <a:t>Suyu ısıtmak çok fazla enerji gerektirir. Daha az sıcak su kullanmak gerekir</a:t>
            </a:r>
            <a:br>
              <a:rPr lang="tr-TR" dirty="0">
                <a:latin typeface="Arial" panose="020B0604020202020204" pitchFamily="34" charset="0"/>
                <a:cs typeface="Arial" panose="020B0604020202020204" pitchFamily="34" charset="0"/>
              </a:rPr>
            </a:br>
            <a:endParaRPr lang="tr-TR" dirty="0"/>
          </a:p>
        </p:txBody>
      </p:sp>
      <p:pic>
        <p:nvPicPr>
          <p:cNvPr id="7170" name="Picture 2" descr="http://i00.i.aliimg.com/wsphoto/v0/1337210332_1/Free-shipping-simmons-the-hot-type-electric-heating-faucet-heated-electric-water-heater-shower-swan-faucets.jpg_220x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35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097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261" y="4942831"/>
            <a:ext cx="9404723" cy="1400530"/>
          </a:xfrm>
        </p:spPr>
        <p:txBody>
          <a:bodyPr/>
          <a:lstStyle/>
          <a:p>
            <a:r>
              <a:rPr lang="tr-TR" dirty="0">
                <a:latin typeface="Arial" panose="020B0604020202020204" pitchFamily="34" charset="0"/>
                <a:cs typeface="Arial" panose="020B0604020202020204" pitchFamily="34" charset="0"/>
              </a:rPr>
              <a:t>Çamaşırları doğal ortamda kurutma</a:t>
            </a:r>
            <a:br>
              <a:rPr lang="tr-TR" dirty="0">
                <a:latin typeface="Arial" panose="020B0604020202020204" pitchFamily="34" charset="0"/>
                <a:cs typeface="Arial" panose="020B0604020202020204" pitchFamily="34" charset="0"/>
              </a:rPr>
            </a:br>
            <a:endParaRPr lang="tr-TR" dirty="0"/>
          </a:p>
        </p:txBody>
      </p:sp>
      <p:pic>
        <p:nvPicPr>
          <p:cNvPr id="8194" name="Picture 2" descr="http://www.yapimarkette.com/class/INNOVAEditor/assets/YILTEM/Tem-yt007_Camasir_kurutma_askilig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73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47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4475" y="4888241"/>
            <a:ext cx="9404723" cy="1400530"/>
          </a:xfrm>
        </p:spPr>
        <p:txBody>
          <a:bodyPr/>
          <a:lstStyle/>
          <a:p>
            <a:r>
              <a:rPr lang="tr-TR" dirty="0">
                <a:latin typeface="Arial" panose="020B0604020202020204" pitchFamily="34" charset="0"/>
                <a:cs typeface="Arial" panose="020B0604020202020204" pitchFamily="34" charset="0"/>
              </a:rPr>
              <a:t>Tasarruf ampulü ile yılda 75 kg CO2 tasarrufu</a:t>
            </a:r>
            <a:endParaRPr lang="tr-TR" dirty="0"/>
          </a:p>
        </p:txBody>
      </p:sp>
      <p:pic>
        <p:nvPicPr>
          <p:cNvPr id="9222" name="Picture 6" descr="http://www.tasarrufu.com/wp-content/uploads/2009/09/enerji_tasarruflu_ampu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488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92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7216" y="5229435"/>
            <a:ext cx="11377567" cy="1400530"/>
          </a:xfrm>
        </p:spPr>
        <p:txBody>
          <a:bodyPr/>
          <a:lstStyle/>
          <a:p>
            <a:r>
              <a:rPr lang="tr-TR" sz="3200" dirty="0">
                <a:latin typeface="Arial" panose="020B0604020202020204" pitchFamily="34" charset="0"/>
                <a:cs typeface="Arial" panose="020B0604020202020204" pitchFamily="34" charset="0"/>
              </a:rPr>
              <a:t>Geri dönüşüme katkıda bulunun. Evden çıkan çöplerin sadece yarısını geri dönüştürerek yılda 1200 kg CO2 tasarrufu</a:t>
            </a:r>
          </a:p>
        </p:txBody>
      </p:sp>
      <p:pic>
        <p:nvPicPr>
          <p:cNvPr id="1026" name="Picture 2" descr="http://1.bp.blogspot.com/-kvl_EOGKV-k/UBVGQuvKwJI/AAAAAAAACa4/oDPFr0yOaNw/s1600/Geri+d%C3%B6n%C3%BC%C5%9F%C3%BCm+faydalar%C4%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11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749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19117" y="2961564"/>
            <a:ext cx="9826388" cy="1323439"/>
          </a:xfrm>
          <a:prstGeom prst="rect">
            <a:avLst/>
          </a:prstGeom>
          <a:noFill/>
        </p:spPr>
        <p:txBody>
          <a:bodyPr wrap="square" lIns="91440" tIns="45720" rIns="91440" bIns="45720">
            <a:spAutoFit/>
          </a:bodyPr>
          <a:lstStyle/>
          <a:p>
            <a:pPr algn="ctr"/>
            <a:r>
              <a:rPr lang="tr-T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Teşekkürler…</a:t>
            </a:r>
          </a:p>
        </p:txBody>
      </p:sp>
    </p:spTree>
    <p:extLst>
      <p:ext uri="{BB962C8B-B14F-4D97-AF65-F5344CB8AC3E}">
        <p14:creationId xmlns:p14="http://schemas.microsoft.com/office/powerpoint/2010/main" val="258247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83713"/>
          </a:xfrm>
        </p:spPr>
        <p:txBody>
          <a:bodyPr/>
          <a:lstStyle/>
          <a:p>
            <a:pPr algn="ctr"/>
            <a:r>
              <a:rPr lang="tr-TR" sz="3200" dirty="0">
                <a:solidFill>
                  <a:srgbClr val="FFFF00"/>
                </a:solidFill>
                <a:latin typeface="Arial" panose="020B0604020202020204" pitchFamily="34" charset="0"/>
                <a:cs typeface="Arial" panose="020B0604020202020204" pitchFamily="34" charset="0"/>
              </a:rPr>
              <a:t>SERA GAZLARI</a:t>
            </a:r>
          </a:p>
        </p:txBody>
      </p:sp>
      <p:sp>
        <p:nvSpPr>
          <p:cNvPr id="3" name="İçerik Yer Tutucusu 2"/>
          <p:cNvSpPr>
            <a:spLocks noGrp="1"/>
          </p:cNvSpPr>
          <p:nvPr>
            <p:ph idx="1"/>
          </p:nvPr>
        </p:nvSpPr>
        <p:spPr>
          <a:xfrm>
            <a:off x="645130" y="1083210"/>
            <a:ext cx="9404723" cy="5486401"/>
          </a:xfrm>
        </p:spPr>
        <p:txBody>
          <a:bodyPr>
            <a:normAutofit/>
          </a:bodyPr>
          <a:lstStyle/>
          <a:p>
            <a:pPr algn="just"/>
            <a:r>
              <a:rPr lang="tr-TR" sz="2800" dirty="0">
                <a:latin typeface="Arial" panose="020B0604020202020204" pitchFamily="34" charset="0"/>
                <a:cs typeface="Arial" panose="020B0604020202020204" pitchFamily="34" charset="0"/>
              </a:rPr>
              <a:t>Sera gazlarının en önemlisi </a:t>
            </a:r>
            <a:r>
              <a:rPr lang="tr-TR" sz="2800" dirty="0">
                <a:solidFill>
                  <a:srgbClr val="FFFF00"/>
                </a:solidFill>
                <a:latin typeface="Arial" panose="020B0604020202020204" pitchFamily="34" charset="0"/>
                <a:cs typeface="Arial" panose="020B0604020202020204" pitchFamily="34" charset="0"/>
              </a:rPr>
              <a:t>karbondioksittir</a:t>
            </a:r>
          </a:p>
          <a:p>
            <a:pPr algn="just"/>
            <a:r>
              <a:rPr lang="tr-TR" sz="2800" dirty="0">
                <a:solidFill>
                  <a:srgbClr val="FFFF00"/>
                </a:solidFill>
                <a:latin typeface="Arial" panose="020B0604020202020204" pitchFamily="34" charset="0"/>
                <a:cs typeface="Arial" panose="020B0604020202020204" pitchFamily="34" charset="0"/>
              </a:rPr>
              <a:t>CO2,</a:t>
            </a:r>
            <a:r>
              <a:rPr lang="tr-TR" sz="2800" dirty="0">
                <a:latin typeface="Arial" panose="020B0604020202020204" pitchFamily="34" charset="0"/>
                <a:cs typeface="Arial" panose="020B0604020202020204" pitchFamily="34" charset="0"/>
              </a:rPr>
              <a:t> yeryüzü bitki örtüsü başta olmak üzere birçok faktörün etkisiyle denge halindeyken, fosil yakıt tüketiminin artması (ısınma, ulaşım ve endüstri) ve ormanların yakıp kesilmesi sonucu bu denge bozulmaktadır</a:t>
            </a:r>
          </a:p>
          <a:p>
            <a:pPr algn="just"/>
            <a:r>
              <a:rPr lang="tr-TR" sz="2800" dirty="0">
                <a:latin typeface="Arial" panose="020B0604020202020204" pitchFamily="34" charset="0"/>
                <a:cs typeface="Arial" panose="020B0604020202020204" pitchFamily="34" charset="0"/>
              </a:rPr>
              <a:t>Kutuplardaki donmuş olan kara parçalarının çözülmesi de metan gazı salınımına yol açmaktadır.</a:t>
            </a:r>
          </a:p>
          <a:p>
            <a:r>
              <a:rPr lang="tr-TR" sz="2800" dirty="0">
                <a:latin typeface="Arial" panose="020B0604020202020204" pitchFamily="34" charset="0"/>
                <a:cs typeface="Arial" panose="020B0604020202020204" pitchFamily="34" charset="0"/>
              </a:rPr>
              <a:t>İnsan kaynaklı sera gazlarının en önemlisi CO2</a:t>
            </a:r>
          </a:p>
          <a:p>
            <a:pPr marL="0" indent="0">
              <a:buNone/>
            </a:pPr>
            <a:r>
              <a:rPr lang="tr-TR" sz="2800" dirty="0">
                <a:latin typeface="Arial" panose="020B0604020202020204" pitchFamily="34" charset="0"/>
                <a:cs typeface="Arial" panose="020B0604020202020204" pitchFamily="34" charset="0"/>
              </a:rPr>
              <a:t>   - 1970-2004 arasında CO2 salınımı %80 artmıştır</a:t>
            </a:r>
          </a:p>
          <a:p>
            <a:pPr marL="0" indent="0">
              <a:buNone/>
            </a:pPr>
            <a:r>
              <a:rPr lang="tr-TR" sz="2800" dirty="0">
                <a:latin typeface="Arial" panose="020B0604020202020204" pitchFamily="34" charset="0"/>
                <a:cs typeface="Arial" panose="020B0604020202020204" pitchFamily="34" charset="0"/>
              </a:rPr>
              <a:t>   - Ulaşım, endüstriyel gelişim ve taşıma</a:t>
            </a:r>
          </a:p>
          <a:p>
            <a:pPr algn="just"/>
            <a:endParaRPr lang="tr-TR" dirty="0"/>
          </a:p>
        </p:txBody>
      </p:sp>
    </p:spTree>
    <p:extLst>
      <p:ext uri="{BB962C8B-B14F-4D97-AF65-F5344CB8AC3E}">
        <p14:creationId xmlns:p14="http://schemas.microsoft.com/office/powerpoint/2010/main" val="427568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9157" y="209947"/>
            <a:ext cx="9404723" cy="816995"/>
          </a:xfrm>
        </p:spPr>
        <p:txBody>
          <a:bodyPr/>
          <a:lstStyle/>
          <a:p>
            <a:pPr algn="ctr"/>
            <a:r>
              <a:rPr lang="tr-TR" sz="3200" dirty="0">
                <a:solidFill>
                  <a:srgbClr val="FFFF00"/>
                </a:solidFill>
                <a:latin typeface="Arial" panose="020B0604020202020204" pitchFamily="34" charset="0"/>
                <a:cs typeface="Arial" panose="020B0604020202020204" pitchFamily="34" charset="0"/>
              </a:rPr>
              <a:t>KÜRESEL ISINMA</a:t>
            </a:r>
          </a:p>
        </p:txBody>
      </p:sp>
      <p:sp>
        <p:nvSpPr>
          <p:cNvPr id="3" name="İçerik Yer Tutucusu 2"/>
          <p:cNvSpPr>
            <a:spLocks noGrp="1"/>
          </p:cNvSpPr>
          <p:nvPr>
            <p:ph idx="1"/>
          </p:nvPr>
        </p:nvSpPr>
        <p:spPr>
          <a:xfrm>
            <a:off x="534572" y="1350498"/>
            <a:ext cx="10789920" cy="5162843"/>
          </a:xfrm>
        </p:spPr>
        <p:txBody>
          <a:bodyPr>
            <a:normAutofit/>
          </a:bodyPr>
          <a:lstStyle/>
          <a:p>
            <a:pPr algn="just"/>
            <a:r>
              <a:rPr lang="tr-TR" sz="2800" dirty="0">
                <a:latin typeface="Arial" panose="020B0604020202020204" pitchFamily="34" charset="0"/>
                <a:cs typeface="Arial" panose="020B0604020202020204" pitchFamily="34" charset="0"/>
              </a:rPr>
              <a:t>Küresel yüzey sıcaklıklarında </a:t>
            </a:r>
            <a:r>
              <a:rPr lang="tr-TR" sz="2800" dirty="0">
                <a:solidFill>
                  <a:srgbClr val="FFFF00"/>
                </a:solidFill>
                <a:latin typeface="Arial" panose="020B0604020202020204" pitchFamily="34" charset="0"/>
                <a:cs typeface="Arial" panose="020B0604020202020204" pitchFamily="34" charset="0"/>
              </a:rPr>
              <a:t>19.</a:t>
            </a:r>
            <a:r>
              <a:rPr lang="tr-TR" sz="2800" dirty="0">
                <a:latin typeface="Arial" panose="020B0604020202020204" pitchFamily="34" charset="0"/>
                <a:cs typeface="Arial" panose="020B0604020202020204" pitchFamily="34" charset="0"/>
              </a:rPr>
              <a:t> yüzyılın sonlarında başlayan ısınma, </a:t>
            </a:r>
            <a:r>
              <a:rPr lang="tr-TR" sz="2800" u="sng" dirty="0">
                <a:solidFill>
                  <a:srgbClr val="FFFF00"/>
                </a:solidFill>
                <a:latin typeface="Arial" panose="020B0604020202020204" pitchFamily="34" charset="0"/>
                <a:cs typeface="Arial" panose="020B0604020202020204" pitchFamily="34" charset="0"/>
              </a:rPr>
              <a:t>1980’</a:t>
            </a:r>
            <a:r>
              <a:rPr lang="tr-TR" sz="2800" u="sng" dirty="0">
                <a:latin typeface="Arial" panose="020B0604020202020204" pitchFamily="34" charset="0"/>
                <a:cs typeface="Arial" panose="020B0604020202020204" pitchFamily="34" charset="0"/>
              </a:rPr>
              <a:t>li yıllardan sonra daha da belirginleşerek</a:t>
            </a:r>
            <a:r>
              <a:rPr lang="tr-TR" sz="2800" dirty="0">
                <a:latin typeface="Arial" panose="020B0604020202020204" pitchFamily="34" charset="0"/>
                <a:cs typeface="Arial" panose="020B0604020202020204" pitchFamily="34" charset="0"/>
              </a:rPr>
              <a:t>, hemen her yıl bir önceki yıla göre daha sıcak olmaktadır</a:t>
            </a:r>
          </a:p>
          <a:p>
            <a:pPr algn="just"/>
            <a:r>
              <a:rPr lang="tr-TR" sz="2800" dirty="0">
                <a:latin typeface="Arial" panose="020B0604020202020204" pitchFamily="34" charset="0"/>
                <a:cs typeface="Arial" panose="020B0604020202020204" pitchFamily="34" charset="0"/>
              </a:rPr>
              <a:t>Yüksek sıcaklık rekorunun en sonuncusu </a:t>
            </a:r>
            <a:r>
              <a:rPr lang="tr-TR" sz="2800" dirty="0">
                <a:solidFill>
                  <a:srgbClr val="FFFF00"/>
                </a:solidFill>
                <a:latin typeface="Arial" panose="020B0604020202020204" pitchFamily="34" charset="0"/>
                <a:cs typeface="Arial" panose="020B0604020202020204" pitchFamily="34" charset="0"/>
              </a:rPr>
              <a:t>1998 </a:t>
            </a:r>
            <a:r>
              <a:rPr lang="tr-TR" sz="2800" dirty="0">
                <a:latin typeface="Arial" panose="020B0604020202020204" pitchFamily="34" charset="0"/>
                <a:cs typeface="Arial" panose="020B0604020202020204" pitchFamily="34" charset="0"/>
              </a:rPr>
              <a:t>yılında kırılmıştır. </a:t>
            </a:r>
          </a:p>
          <a:p>
            <a:pPr algn="just"/>
            <a:r>
              <a:rPr lang="tr-TR" sz="2800" dirty="0">
                <a:latin typeface="Arial" panose="020B0604020202020204" pitchFamily="34" charset="0"/>
                <a:cs typeface="Arial" panose="020B0604020202020204" pitchFamily="34" charset="0"/>
              </a:rPr>
              <a:t>1998, hem küresel ortalama hem de kuzey ve güney yarımkürelerin ortalamaları açısından, </a:t>
            </a:r>
            <a:r>
              <a:rPr lang="tr-TR" sz="2800" u="sng" dirty="0">
                <a:latin typeface="Arial" panose="020B0604020202020204" pitchFamily="34" charset="0"/>
                <a:cs typeface="Arial" panose="020B0604020202020204" pitchFamily="34" charset="0"/>
              </a:rPr>
              <a:t>1860 yılından beri </a:t>
            </a:r>
            <a:r>
              <a:rPr lang="fi-FI" sz="2800" u="sng" dirty="0">
                <a:latin typeface="Arial" panose="020B0604020202020204" pitchFamily="34" charset="0"/>
                <a:cs typeface="Arial" panose="020B0604020202020204" pitchFamily="34" charset="0"/>
              </a:rPr>
              <a:t>yasanan en sıcak yıl olmustur.</a:t>
            </a:r>
            <a:endParaRPr lang="tr-TR" sz="2800" u="sng" dirty="0">
              <a:latin typeface="Arial" panose="020B0604020202020204" pitchFamily="34" charset="0"/>
              <a:cs typeface="Arial" panose="020B0604020202020204" pitchFamily="34" charset="0"/>
            </a:endParaRPr>
          </a:p>
          <a:p>
            <a:pPr algn="just"/>
            <a:r>
              <a:rPr lang="tr-TR" sz="2800" dirty="0">
                <a:latin typeface="Arial" panose="020B0604020202020204" pitchFamily="34" charset="0"/>
                <a:cs typeface="Arial" panose="020B0604020202020204" pitchFamily="34" charset="0"/>
              </a:rPr>
              <a:t>Son yüzyılda küresel sıcaklıkta </a:t>
            </a:r>
            <a:r>
              <a:rPr lang="tr-TR" sz="2800" dirty="0">
                <a:solidFill>
                  <a:srgbClr val="FFFF00"/>
                </a:solidFill>
                <a:latin typeface="Arial" panose="020B0604020202020204" pitchFamily="34" charset="0"/>
                <a:cs typeface="Arial" panose="020B0604020202020204" pitchFamily="34" charset="0"/>
              </a:rPr>
              <a:t>0,8 C°</a:t>
            </a:r>
            <a:r>
              <a:rPr lang="tr-TR" sz="2800" dirty="0">
                <a:latin typeface="Arial" panose="020B0604020202020204" pitchFamily="34" charset="0"/>
                <a:cs typeface="Arial" panose="020B0604020202020204" pitchFamily="34" charset="0"/>
              </a:rPr>
              <a:t>’</a:t>
            </a:r>
            <a:r>
              <a:rPr lang="tr-TR" sz="2800" dirty="0" err="1">
                <a:latin typeface="Arial" panose="020B0604020202020204" pitchFamily="34" charset="0"/>
                <a:cs typeface="Arial" panose="020B0604020202020204" pitchFamily="34" charset="0"/>
              </a:rPr>
              <a:t>lik</a:t>
            </a:r>
            <a:r>
              <a:rPr lang="tr-TR" sz="2800" dirty="0">
                <a:latin typeface="Arial" panose="020B0604020202020204" pitchFamily="34" charset="0"/>
                <a:cs typeface="Arial" panose="020B0604020202020204" pitchFamily="34" charset="0"/>
              </a:rPr>
              <a:t> bir artış olmuştur</a:t>
            </a:r>
          </a:p>
          <a:p>
            <a:pPr algn="just"/>
            <a:r>
              <a:rPr lang="tr-TR" altLang="tr-TR" sz="2800" dirty="0">
                <a:latin typeface="Arial" panose="020B0604020202020204" pitchFamily="34" charset="0"/>
                <a:cs typeface="Arial" panose="020B0604020202020204" pitchFamily="34" charset="0"/>
              </a:rPr>
              <a:t>Küresel ortalama yüzey sıcaklıklarında 1990-2100 dönemi için </a:t>
            </a:r>
            <a:r>
              <a:rPr lang="tr-TR" altLang="tr-TR" sz="2800" dirty="0">
                <a:solidFill>
                  <a:srgbClr val="FFFF00"/>
                </a:solidFill>
                <a:latin typeface="Arial" panose="020B0604020202020204" pitchFamily="34" charset="0"/>
                <a:cs typeface="Arial" panose="020B0604020202020204" pitchFamily="34" charset="0"/>
              </a:rPr>
              <a:t>1.4 ile 5.8 C° </a:t>
            </a:r>
            <a:r>
              <a:rPr lang="tr-TR" altLang="tr-TR" sz="2800" dirty="0">
                <a:latin typeface="Arial" panose="020B0604020202020204" pitchFamily="34" charset="0"/>
                <a:cs typeface="Arial" panose="020B0604020202020204" pitchFamily="34" charset="0"/>
              </a:rPr>
              <a:t>arasında bir artış olacağını öngörmektedir. </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91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88402"/>
          </a:xfrm>
        </p:spPr>
        <p:txBody>
          <a:bodyPr/>
          <a:lstStyle/>
          <a:p>
            <a:pPr algn="ctr"/>
            <a:r>
              <a:rPr lang="tr-TR" sz="3200" dirty="0">
                <a:solidFill>
                  <a:srgbClr val="FFFF00"/>
                </a:solidFill>
                <a:latin typeface="Arial" panose="020B0604020202020204" pitchFamily="34" charset="0"/>
                <a:cs typeface="Arial" panose="020B0604020202020204" pitchFamily="34" charset="0"/>
              </a:rPr>
              <a:t>İKLİM DEĞİŞİKLİKLERİ</a:t>
            </a:r>
          </a:p>
        </p:txBody>
      </p:sp>
      <p:sp>
        <p:nvSpPr>
          <p:cNvPr id="3" name="İçerik Yer Tutucusu 2"/>
          <p:cNvSpPr>
            <a:spLocks noGrp="1"/>
          </p:cNvSpPr>
          <p:nvPr>
            <p:ph idx="1"/>
          </p:nvPr>
        </p:nvSpPr>
        <p:spPr>
          <a:xfrm>
            <a:off x="393896" y="1321399"/>
            <a:ext cx="11151994" cy="5083883"/>
          </a:xfrm>
        </p:spPr>
        <p:txBody>
          <a:bodyPr/>
          <a:lstStyle/>
          <a:p>
            <a:r>
              <a:rPr lang="tr-TR" sz="2800" dirty="0">
                <a:latin typeface="Arial" panose="020B0604020202020204" pitchFamily="34" charset="0"/>
                <a:cs typeface="Arial" panose="020B0604020202020204" pitchFamily="34" charset="0"/>
              </a:rPr>
              <a:t>İklim sistemini oluşturan güneş, atmosfer ve yerküre arasındaki ilişkilerin bozulması</a:t>
            </a:r>
          </a:p>
          <a:p>
            <a:r>
              <a:rPr lang="tr-TR" sz="2800" dirty="0">
                <a:latin typeface="Arial" panose="020B0604020202020204" pitchFamily="34" charset="0"/>
                <a:cs typeface="Arial" panose="020B0604020202020204" pitchFamily="34" charset="0"/>
              </a:rPr>
              <a:t>Sanayi Devrimine kadar olan süreç içerisinde olan değişiklikleri doğal nedenlere bağlamak doğrudur.</a:t>
            </a:r>
          </a:p>
          <a:p>
            <a:r>
              <a:rPr lang="tr-TR" sz="2800" dirty="0">
                <a:latin typeface="Arial" panose="020B0604020202020204" pitchFamily="34" charset="0"/>
                <a:cs typeface="Arial" panose="020B0604020202020204" pitchFamily="34" charset="0"/>
              </a:rPr>
              <a:t>Sanayi devrimiyle beraber insan etkisi başlamıştır</a:t>
            </a:r>
          </a:p>
          <a:p>
            <a:endParaRPr lang="tr-TR" sz="2800" dirty="0">
              <a:latin typeface="Arial" panose="020B0604020202020204" pitchFamily="34" charset="0"/>
              <a:cs typeface="Arial" panose="020B0604020202020204" pitchFamily="34" charset="0"/>
            </a:endParaRPr>
          </a:p>
          <a:p>
            <a:endParaRPr lang="tr-TR" sz="2800" dirty="0"/>
          </a:p>
          <a:p>
            <a:endParaRPr lang="tr-TR" dirty="0"/>
          </a:p>
        </p:txBody>
      </p:sp>
    </p:spTree>
    <p:extLst>
      <p:ext uri="{BB962C8B-B14F-4D97-AF65-F5344CB8AC3E}">
        <p14:creationId xmlns:p14="http://schemas.microsoft.com/office/powerpoint/2010/main" val="298178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10954486" cy="982187"/>
          </a:xfrm>
        </p:spPr>
        <p:txBody>
          <a:bodyPr/>
          <a:lstStyle/>
          <a:p>
            <a:pPr algn="ctr"/>
            <a:r>
              <a:rPr lang="tr-TR" sz="3200" dirty="0">
                <a:solidFill>
                  <a:srgbClr val="FFFF00"/>
                </a:solidFill>
                <a:latin typeface="Arial" panose="020B0604020202020204" pitchFamily="34" charset="0"/>
                <a:cs typeface="Arial" panose="020B0604020202020204" pitchFamily="34" charset="0"/>
              </a:rPr>
              <a:t>KÜRESEL ISINMANIN OLUŞTURDUĞU İKLİM DEĞİŞİKLİKLERİ</a:t>
            </a:r>
          </a:p>
        </p:txBody>
      </p:sp>
      <p:sp>
        <p:nvSpPr>
          <p:cNvPr id="3" name="İçerik Yer Tutucusu 2"/>
          <p:cNvSpPr>
            <a:spLocks noGrp="1"/>
          </p:cNvSpPr>
          <p:nvPr>
            <p:ph idx="1"/>
          </p:nvPr>
        </p:nvSpPr>
        <p:spPr>
          <a:xfrm>
            <a:off x="407963" y="1547446"/>
            <a:ext cx="11192633" cy="4700953"/>
          </a:xfrm>
        </p:spPr>
        <p:txBody>
          <a:bodyPr>
            <a:normAutofit lnSpcReduction="10000"/>
          </a:bodyPr>
          <a:lstStyle/>
          <a:p>
            <a:r>
              <a:rPr lang="tr-TR" sz="2800" dirty="0">
                <a:latin typeface="Arial" panose="020B0604020202020204" pitchFamily="34" charset="0"/>
                <a:cs typeface="Arial" panose="020B0604020202020204" pitchFamily="34" charset="0"/>
              </a:rPr>
              <a:t>Buzulların erimesiyle su seviyelerindeki artış</a:t>
            </a:r>
          </a:p>
          <a:p>
            <a:r>
              <a:rPr lang="tr-TR" sz="2800" dirty="0">
                <a:latin typeface="Arial" panose="020B0604020202020204" pitchFamily="34" charset="0"/>
                <a:cs typeface="Arial" panose="020B0604020202020204" pitchFamily="34" charset="0"/>
              </a:rPr>
              <a:t>Sel </a:t>
            </a:r>
          </a:p>
          <a:p>
            <a:r>
              <a:rPr lang="tr-TR" sz="2800" dirty="0">
                <a:latin typeface="Arial" panose="020B0604020202020204" pitchFamily="34" charset="0"/>
                <a:cs typeface="Arial" panose="020B0604020202020204" pitchFamily="34" charset="0"/>
              </a:rPr>
              <a:t>Göç </a:t>
            </a:r>
          </a:p>
          <a:p>
            <a:r>
              <a:rPr lang="tr-TR" sz="2800" dirty="0">
                <a:latin typeface="Arial" panose="020B0604020202020204" pitchFamily="34" charset="0"/>
                <a:cs typeface="Arial" panose="020B0604020202020204" pitchFamily="34" charset="0"/>
              </a:rPr>
              <a:t>Bulaşıcı hastalıklar ve psikiyatrik bozukluklar</a:t>
            </a:r>
          </a:p>
          <a:p>
            <a:r>
              <a:rPr lang="tr-TR" sz="2800" dirty="0">
                <a:latin typeface="Arial" panose="020B0604020202020204" pitchFamily="34" charset="0"/>
                <a:cs typeface="Arial" panose="020B0604020202020204" pitchFamily="34" charset="0"/>
              </a:rPr>
              <a:t>Canlıların yaşam alanlarının azalması</a:t>
            </a:r>
          </a:p>
          <a:p>
            <a:r>
              <a:rPr lang="tr-TR" sz="2800" dirty="0">
                <a:latin typeface="Arial" panose="020B0604020202020204" pitchFamily="34" charset="0"/>
                <a:cs typeface="Arial" panose="020B0604020202020204" pitchFamily="34" charset="0"/>
              </a:rPr>
              <a:t>Suyun termal yapısı ve kalitesinde bozulma</a:t>
            </a:r>
          </a:p>
          <a:p>
            <a:r>
              <a:rPr lang="tr-TR" sz="2800" dirty="0">
                <a:latin typeface="Arial" panose="020B0604020202020204" pitchFamily="34" charset="0"/>
                <a:cs typeface="Arial" panose="020B0604020202020204" pitchFamily="34" charset="0"/>
              </a:rPr>
              <a:t>Kirlilik artışı</a:t>
            </a:r>
          </a:p>
          <a:p>
            <a:r>
              <a:rPr lang="tr-TR" sz="2800" dirty="0">
                <a:latin typeface="Arial" panose="020B0604020202020204" pitchFamily="34" charset="0"/>
                <a:cs typeface="Arial" panose="020B0604020202020204" pitchFamily="34" charset="0"/>
              </a:rPr>
              <a:t>Yangınlar</a:t>
            </a:r>
          </a:p>
          <a:p>
            <a:r>
              <a:rPr lang="tr-TR" sz="2800" dirty="0">
                <a:latin typeface="Arial" panose="020B0604020202020204" pitchFamily="34" charset="0"/>
                <a:cs typeface="Arial" panose="020B0604020202020204" pitchFamily="34" charset="0"/>
              </a:rPr>
              <a:t>Akut güneş yanıkları</a:t>
            </a:r>
          </a:p>
          <a:p>
            <a:endParaRPr lang="tr-TR" dirty="0"/>
          </a:p>
        </p:txBody>
      </p:sp>
    </p:spTree>
    <p:extLst>
      <p:ext uri="{BB962C8B-B14F-4D97-AF65-F5344CB8AC3E}">
        <p14:creationId xmlns:p14="http://schemas.microsoft.com/office/powerpoint/2010/main" val="350214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15086"/>
            <a:ext cx="11943471" cy="1249480"/>
          </a:xfrm>
        </p:spPr>
        <p:txBody>
          <a:bodyPr/>
          <a:lstStyle/>
          <a:p>
            <a:pPr algn="ctr"/>
            <a:r>
              <a:rPr lang="tr-TR" sz="3200" dirty="0">
                <a:solidFill>
                  <a:srgbClr val="FFFF00"/>
                </a:solidFill>
                <a:latin typeface="Arial" panose="020B0604020202020204" pitchFamily="34" charset="0"/>
                <a:cs typeface="Arial" panose="020B0604020202020204" pitchFamily="34" charset="0"/>
              </a:rPr>
              <a:t>KÜRESEL ISINMANIN OLUŞTURDUĞU İKLİM DEĞİŞİKLİKLERİ</a:t>
            </a:r>
          </a:p>
        </p:txBody>
      </p:sp>
      <p:sp>
        <p:nvSpPr>
          <p:cNvPr id="3" name="İçerik Yer Tutucusu 2"/>
          <p:cNvSpPr>
            <a:spLocks noGrp="1"/>
          </p:cNvSpPr>
          <p:nvPr>
            <p:ph idx="1"/>
          </p:nvPr>
        </p:nvSpPr>
        <p:spPr>
          <a:xfrm>
            <a:off x="506437" y="1364565"/>
            <a:ext cx="10297551" cy="4979963"/>
          </a:xfrm>
        </p:spPr>
        <p:txBody>
          <a:bodyPr/>
          <a:lstStyle/>
          <a:p>
            <a:r>
              <a:rPr lang="tr-TR" sz="2800" dirty="0">
                <a:latin typeface="Arial" panose="020B0604020202020204" pitchFamily="34" charset="0"/>
                <a:cs typeface="Arial" panose="020B0604020202020204" pitchFamily="34" charset="0"/>
              </a:rPr>
              <a:t>Kaynak yetersizliği</a:t>
            </a:r>
          </a:p>
          <a:p>
            <a:r>
              <a:rPr lang="tr-TR" sz="2800" dirty="0">
                <a:latin typeface="Arial" panose="020B0604020202020204" pitchFamily="34" charset="0"/>
                <a:cs typeface="Arial" panose="020B0604020202020204" pitchFamily="34" charset="0"/>
              </a:rPr>
              <a:t>Bitki ve hayvan türlerinin azalmasıyla </a:t>
            </a:r>
            <a:r>
              <a:rPr lang="tr-TR" sz="2800" dirty="0" err="1">
                <a:latin typeface="Arial" panose="020B0604020202020204" pitchFamily="34" charset="0"/>
                <a:cs typeface="Arial" panose="020B0604020202020204" pitchFamily="34" charset="0"/>
              </a:rPr>
              <a:t>biyoçeşitlilik</a:t>
            </a:r>
            <a:r>
              <a:rPr lang="tr-TR" sz="2800" dirty="0">
                <a:latin typeface="Arial" panose="020B0604020202020204" pitchFamily="34" charset="0"/>
                <a:cs typeface="Arial" panose="020B0604020202020204" pitchFamily="34" charset="0"/>
              </a:rPr>
              <a:t> azalması</a:t>
            </a:r>
          </a:p>
          <a:p>
            <a:r>
              <a:rPr lang="tr-TR" sz="2800" dirty="0">
                <a:latin typeface="Arial" panose="020B0604020202020204" pitchFamily="34" charset="0"/>
                <a:cs typeface="Arial" panose="020B0604020202020204" pitchFamily="34" charset="0"/>
              </a:rPr>
              <a:t>Beslenme yetersizlikleri</a:t>
            </a:r>
          </a:p>
          <a:p>
            <a:r>
              <a:rPr lang="tr-TR" sz="2800" dirty="0">
                <a:latin typeface="Arial" panose="020B0604020202020204" pitchFamily="34" charset="0"/>
                <a:cs typeface="Arial" panose="020B0604020202020204" pitchFamily="34" charset="0"/>
              </a:rPr>
              <a:t>Sahil erozyonu</a:t>
            </a:r>
          </a:p>
          <a:p>
            <a:r>
              <a:rPr lang="tr-TR" sz="2800" dirty="0">
                <a:latin typeface="Arial" panose="020B0604020202020204" pitchFamily="34" charset="0"/>
                <a:cs typeface="Arial" panose="020B0604020202020204" pitchFamily="34" charset="0"/>
              </a:rPr>
              <a:t>Kuraklık</a:t>
            </a:r>
          </a:p>
          <a:p>
            <a:r>
              <a:rPr lang="tr-TR" sz="2800" dirty="0">
                <a:latin typeface="Arial" panose="020B0604020202020204" pitchFamily="34" charset="0"/>
                <a:cs typeface="Arial" panose="020B0604020202020204" pitchFamily="34" charset="0"/>
              </a:rPr>
              <a:t>Vektörler, patojenler</a:t>
            </a:r>
          </a:p>
          <a:p>
            <a:r>
              <a:rPr lang="tr-TR" sz="2800" dirty="0" err="1">
                <a:latin typeface="Arial" panose="020B0604020202020204" pitchFamily="34" charset="0"/>
                <a:cs typeface="Arial" panose="020B0604020202020204" pitchFamily="34" charset="0"/>
              </a:rPr>
              <a:t>Enf</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fekal</a:t>
            </a:r>
            <a:r>
              <a:rPr lang="tr-TR" sz="2800" dirty="0">
                <a:latin typeface="Arial" panose="020B0604020202020204" pitchFamily="34" charset="0"/>
                <a:cs typeface="Arial" panose="020B0604020202020204" pitchFamily="34" charset="0"/>
              </a:rPr>
              <a:t>-oral, sol. </a:t>
            </a:r>
            <a:r>
              <a:rPr lang="tr-TR" sz="2800" dirty="0" err="1">
                <a:latin typeface="Arial" panose="020B0604020202020204" pitchFamily="34" charset="0"/>
                <a:cs typeface="Arial" panose="020B0604020202020204" pitchFamily="34" charset="0"/>
              </a:rPr>
              <a:t>sis.i</a:t>
            </a:r>
            <a:r>
              <a:rPr lang="tr-TR" sz="2800" dirty="0">
                <a:latin typeface="Arial" panose="020B0604020202020204" pitchFamily="34" charset="0"/>
                <a:cs typeface="Arial" panose="020B0604020202020204" pitchFamily="34" charset="0"/>
              </a:rPr>
              <a:t>, vektör kaynaklı)</a:t>
            </a:r>
          </a:p>
          <a:p>
            <a:r>
              <a:rPr lang="tr-TR" sz="2800" dirty="0">
                <a:latin typeface="Arial" panose="020B0604020202020204" pitchFamily="34" charset="0"/>
                <a:cs typeface="Arial" panose="020B0604020202020204" pitchFamily="34" charset="0"/>
              </a:rPr>
              <a:t>Katarakt</a:t>
            </a:r>
          </a:p>
          <a:p>
            <a:r>
              <a:rPr lang="tr-TR" sz="2800" dirty="0">
                <a:latin typeface="Arial" panose="020B0604020202020204" pitchFamily="34" charset="0"/>
                <a:cs typeface="Arial" panose="020B0604020202020204" pitchFamily="34" charset="0"/>
              </a:rPr>
              <a:t>Kanser</a:t>
            </a:r>
          </a:p>
          <a:p>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472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521</TotalTime>
  <Words>2660</Words>
  <Application>Microsoft Office PowerPoint</Application>
  <PresentationFormat>Özel</PresentationFormat>
  <Paragraphs>288</Paragraphs>
  <Slides>45</Slides>
  <Notes>2</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İyon</vt:lpstr>
      <vt:lpstr>KÜRESEL ISINMA VE İKLİM DEĞİŞİKLİĞİ</vt:lpstr>
      <vt:lpstr>KÜRESEL ISINMA</vt:lpstr>
      <vt:lpstr>SERA GAZLARI</vt:lpstr>
      <vt:lpstr>SERA GAZLARININ ARTIŞ SEBEPLERİ</vt:lpstr>
      <vt:lpstr>SERA GAZLARI</vt:lpstr>
      <vt:lpstr>KÜRESEL ISINMA</vt:lpstr>
      <vt:lpstr>İKLİM DEĞİŞİKLİKLERİ</vt:lpstr>
      <vt:lpstr>KÜRESEL ISINMANIN OLUŞTURDUĞU İKLİM DEĞİŞİKLİKLERİ</vt:lpstr>
      <vt:lpstr>KÜRESEL ISINMANIN OLUŞTURDUĞU İKLİM DEĞİŞİKLİKLERİ</vt:lpstr>
      <vt:lpstr>PowerPoint Sunusu</vt:lpstr>
      <vt:lpstr>İzlanda Üniversitesi profesörlerinden Helgi Björnson, yaptığı araştırmalara dayanarak, İzlanda’nın %8’ini kaplayan ve kutuplar dışındaki en büyük buzul olan Vatna dev buzulunun 1930 yılından bu yana en yüksek erime hızına eriştiğini ve küresel ısınmanın bu şekilde devam etmesi durumunda bu dev buzulun 100 yıl sonra yok olup bütün İzlanda’yı sular altında bırakacağını bildiriyor. </vt:lpstr>
      <vt:lpstr>Leeds Üniversitesi öğretim üyesi Profesör Chris Thomas tarafından yayınlanan bir yazıda ise  “küresel ısınma 2050’ye kadar bitki ve hayvan türlerinin dörtte birini ya da 1 milyondan fazlasını yok edecek” denmektedir.</vt:lpstr>
      <vt:lpstr>KÜRESEL ISINMANIN OLUŞTURDUĞU İKLİM DEĞİŞİKLİKLERİNİN ETKİLERİ</vt:lpstr>
      <vt:lpstr>ÖNLEMLER</vt:lpstr>
      <vt:lpstr>ÖNLEMLER</vt:lpstr>
      <vt:lpstr>ÖNLEMLER</vt:lpstr>
      <vt:lpstr>ÖNLEMLER</vt:lpstr>
      <vt:lpstr>KYOTO PROTOKOLÜ</vt:lpstr>
      <vt:lpstr>KYOTO PROTOKOLÜ</vt:lpstr>
      <vt:lpstr>KYOTO PROTOKOLÜ</vt:lpstr>
      <vt:lpstr>KYOTO PROTOKOLÜ</vt:lpstr>
      <vt:lpstr>KYOTO PROTOKOLÜ</vt:lpstr>
      <vt:lpstr>KYOTO PROTOKOLÜ</vt:lpstr>
      <vt:lpstr>KYOTO PROTOKOLÜ</vt:lpstr>
      <vt:lpstr>KYOTO PROTOKOLÜ</vt:lpstr>
      <vt:lpstr>KYOTO PROTOKOLÜ</vt:lpstr>
      <vt:lpstr>KYOTO PROTOKOLÜ</vt:lpstr>
      <vt:lpstr>KYOTO PROTOKOLÜ</vt:lpstr>
      <vt:lpstr>PARİS ANLAŞMASI</vt:lpstr>
      <vt:lpstr>PARİS ANLAŞMASI</vt:lpstr>
      <vt:lpstr>BMİDÇŞ-KYOTO PROTOKOLÜ -PARİS ANLAŞMASI</vt:lpstr>
      <vt:lpstr>PARİS ANLAŞMASI</vt:lpstr>
      <vt:lpstr>TÜRKİYE’NİN KONUMU</vt:lpstr>
      <vt:lpstr>TÜRKİYE’NİN İÇ MEVZUATI</vt:lpstr>
      <vt:lpstr>TÜRKİYE’NİN İÇ MEVZUATI</vt:lpstr>
      <vt:lpstr>NELER YAPABİLİRİZ?</vt:lpstr>
      <vt:lpstr>1 ağaç ömrü boyunca yaklaşık 1 ton CO2 emer</vt:lpstr>
      <vt:lpstr>Düzgün şişirilmiş lastiklerle lt başına alınan yol %3 artar. Her 4 lt benzin tasarrufu 10 kg CO2’i doğadan uzak tutar </vt:lpstr>
      <vt:lpstr>Toplu taşıma araçlarını kullanmak. Araç kullanılmayan her 2 km için 0.75 kg CO2 tasarrufu sağlanır </vt:lpstr>
      <vt:lpstr>Elektronik cihazlar yılda 450 kg CO2 salınımına neden olur </vt:lpstr>
      <vt:lpstr>Suyu ısıtmak çok fazla enerji gerektirir. Daha az sıcak su kullanmak gerekir </vt:lpstr>
      <vt:lpstr>Çamaşırları doğal ortamda kurutma </vt:lpstr>
      <vt:lpstr>Tasarruf ampulü ile yılda 75 kg CO2 tasarrufu</vt:lpstr>
      <vt:lpstr>Geri dönüşüme katkıda bulunun. Evden çıkan çöplerin sadece yarısını geri dönüştürerek yılda 1200 kg CO2 tasarrufu</vt:lpstr>
      <vt:lpstr>PowerPoint Sunusu</vt:lpstr>
    </vt:vector>
  </TitlesOfParts>
  <Company>SilentAll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KÜRESEL ISINMA VE İKLİM DEĞİŞİKLİĞİ</dc:title>
  <dc:creator>Mustafa</dc:creator>
  <cp:lastModifiedBy>Sami DOGRU</cp:lastModifiedBy>
  <cp:revision>49</cp:revision>
  <dcterms:created xsi:type="dcterms:W3CDTF">2014-04-19T23:12:32Z</dcterms:created>
  <dcterms:modified xsi:type="dcterms:W3CDTF">2025-10-09T08:30:26Z</dcterms:modified>
</cp:coreProperties>
</file>